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1"/>
    <p:sldMasterId id="2147483779" r:id="rId2"/>
    <p:sldMasterId id="2147483793" r:id="rId3"/>
  </p:sldMasterIdLst>
  <p:notesMasterIdLst>
    <p:notesMasterId r:id="rId125"/>
  </p:notesMasterIdLst>
  <p:handoutMasterIdLst>
    <p:handoutMasterId r:id="rId126"/>
  </p:handoutMasterIdLst>
  <p:sldIdLst>
    <p:sldId id="259" r:id="rId4"/>
    <p:sldId id="401" r:id="rId5"/>
    <p:sldId id="409" r:id="rId6"/>
    <p:sldId id="410" r:id="rId7"/>
    <p:sldId id="411" r:id="rId8"/>
    <p:sldId id="412" r:id="rId9"/>
    <p:sldId id="413" r:id="rId10"/>
    <p:sldId id="414" r:id="rId11"/>
    <p:sldId id="415" r:id="rId12"/>
    <p:sldId id="416" r:id="rId13"/>
    <p:sldId id="417" r:id="rId14"/>
    <p:sldId id="418" r:id="rId15"/>
    <p:sldId id="419" r:id="rId16"/>
    <p:sldId id="420" r:id="rId17"/>
    <p:sldId id="327" r:id="rId18"/>
    <p:sldId id="384" r:id="rId19"/>
    <p:sldId id="326" r:id="rId20"/>
    <p:sldId id="334" r:id="rId21"/>
    <p:sldId id="335" r:id="rId22"/>
    <p:sldId id="332" r:id="rId23"/>
    <p:sldId id="328" r:id="rId24"/>
    <p:sldId id="333" r:id="rId25"/>
    <p:sldId id="336" r:id="rId26"/>
    <p:sldId id="406" r:id="rId27"/>
    <p:sldId id="407" r:id="rId28"/>
    <p:sldId id="319" r:id="rId29"/>
    <p:sldId id="320" r:id="rId30"/>
    <p:sldId id="321" r:id="rId31"/>
    <p:sldId id="322" r:id="rId32"/>
    <p:sldId id="343" r:id="rId33"/>
    <p:sldId id="323" r:id="rId34"/>
    <p:sldId id="324" r:id="rId35"/>
    <p:sldId id="325" r:id="rId36"/>
    <p:sldId id="344" r:id="rId37"/>
    <p:sldId id="345" r:id="rId38"/>
    <p:sldId id="346" r:id="rId39"/>
    <p:sldId id="347" r:id="rId40"/>
    <p:sldId id="387" r:id="rId41"/>
    <p:sldId id="337" r:id="rId42"/>
    <p:sldId id="340" r:id="rId43"/>
    <p:sldId id="348" r:id="rId44"/>
    <p:sldId id="371" r:id="rId45"/>
    <p:sldId id="370" r:id="rId46"/>
    <p:sldId id="349" r:id="rId47"/>
    <p:sldId id="422" r:id="rId48"/>
    <p:sldId id="350" r:id="rId49"/>
    <p:sldId id="423" r:id="rId50"/>
    <p:sldId id="351" r:id="rId51"/>
    <p:sldId id="352" r:id="rId52"/>
    <p:sldId id="424" r:id="rId53"/>
    <p:sldId id="353" r:id="rId54"/>
    <p:sldId id="425" r:id="rId55"/>
    <p:sldId id="354" r:id="rId56"/>
    <p:sldId id="426" r:id="rId57"/>
    <p:sldId id="355" r:id="rId58"/>
    <p:sldId id="427" r:id="rId59"/>
    <p:sldId id="356" r:id="rId60"/>
    <p:sldId id="428" r:id="rId61"/>
    <p:sldId id="357" r:id="rId62"/>
    <p:sldId id="429" r:id="rId63"/>
    <p:sldId id="358" r:id="rId64"/>
    <p:sldId id="430" r:id="rId65"/>
    <p:sldId id="359" r:id="rId66"/>
    <p:sldId id="431" r:id="rId67"/>
    <p:sldId id="360" r:id="rId68"/>
    <p:sldId id="361" r:id="rId69"/>
    <p:sldId id="432" r:id="rId70"/>
    <p:sldId id="362" r:id="rId71"/>
    <p:sldId id="363" r:id="rId72"/>
    <p:sldId id="433" r:id="rId73"/>
    <p:sldId id="364" r:id="rId74"/>
    <p:sldId id="434" r:id="rId75"/>
    <p:sldId id="365" r:id="rId76"/>
    <p:sldId id="435" r:id="rId77"/>
    <p:sldId id="366" r:id="rId78"/>
    <p:sldId id="436" r:id="rId79"/>
    <p:sldId id="367" r:id="rId80"/>
    <p:sldId id="437" r:id="rId81"/>
    <p:sldId id="368" r:id="rId82"/>
    <p:sldId id="438" r:id="rId83"/>
    <p:sldId id="369" r:id="rId84"/>
    <p:sldId id="439" r:id="rId85"/>
    <p:sldId id="397" r:id="rId86"/>
    <p:sldId id="338" r:id="rId87"/>
    <p:sldId id="341" r:id="rId88"/>
    <p:sldId id="305" r:id="rId89"/>
    <p:sldId id="306" r:id="rId90"/>
    <p:sldId id="307" r:id="rId91"/>
    <p:sldId id="308" r:id="rId92"/>
    <p:sldId id="309" r:id="rId93"/>
    <p:sldId id="310" r:id="rId94"/>
    <p:sldId id="311" r:id="rId95"/>
    <p:sldId id="312" r:id="rId96"/>
    <p:sldId id="313" r:id="rId97"/>
    <p:sldId id="314" r:id="rId98"/>
    <p:sldId id="315" r:id="rId99"/>
    <p:sldId id="316" r:id="rId100"/>
    <p:sldId id="317" r:id="rId101"/>
    <p:sldId id="318" r:id="rId102"/>
    <p:sldId id="398" r:id="rId103"/>
    <p:sldId id="339" r:id="rId104"/>
    <p:sldId id="342" r:id="rId105"/>
    <p:sldId id="373" r:id="rId106"/>
    <p:sldId id="374" r:id="rId107"/>
    <p:sldId id="375" r:id="rId108"/>
    <p:sldId id="440" r:id="rId109"/>
    <p:sldId id="376" r:id="rId110"/>
    <p:sldId id="377" r:id="rId111"/>
    <p:sldId id="378" r:id="rId112"/>
    <p:sldId id="379" r:id="rId113"/>
    <p:sldId id="380" r:id="rId114"/>
    <p:sldId id="441" r:id="rId115"/>
    <p:sldId id="381" r:id="rId116"/>
    <p:sldId id="391" r:id="rId117"/>
    <p:sldId id="400" r:id="rId118"/>
    <p:sldId id="399" r:id="rId119"/>
    <p:sldId id="405" r:id="rId120"/>
    <p:sldId id="402" r:id="rId121"/>
    <p:sldId id="421" r:id="rId122"/>
    <p:sldId id="403" r:id="rId123"/>
    <p:sldId id="404"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E389"/>
    <a:srgbClr val="9B3937"/>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79378" autoAdjust="0"/>
  </p:normalViewPr>
  <p:slideViewPr>
    <p:cSldViewPr>
      <p:cViewPr>
        <p:scale>
          <a:sx n="76" d="100"/>
          <a:sy n="76" d="100"/>
        </p:scale>
        <p:origin x="-834"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4568"/>
    </p:cViewPr>
  </p:sorterViewPr>
  <p:notesViewPr>
    <p:cSldViewPr>
      <p:cViewPr varScale="1">
        <p:scale>
          <a:sx n="56" d="100"/>
          <a:sy n="56" d="100"/>
        </p:scale>
        <p:origin x="-126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0620E9-AD07-4D5F-8BC3-5FC2A0D28AB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3E06C0A9-22C2-4770-A0D1-62160D8C59F9}">
      <dgm:prSet phldrT="[Text]" custT="1"/>
      <dgm:spPr/>
      <dgm:t>
        <a:bodyPr/>
        <a:lstStyle/>
        <a:p>
          <a:r>
            <a:rPr lang="en-US" sz="2600" b="1" dirty="0" smtClean="0"/>
            <a:t>New 2015 Standards  of Learning </a:t>
          </a:r>
          <a:endParaRPr lang="en-US" sz="2600" b="1" dirty="0"/>
        </a:p>
      </dgm:t>
    </dgm:pt>
    <dgm:pt modelId="{157065E4-E500-45F9-98A6-5802EA6BD416}" type="parTrans" cxnId="{F73B3D9E-D1E9-47D5-8858-20BB006DF813}">
      <dgm:prSet/>
      <dgm:spPr/>
      <dgm:t>
        <a:bodyPr/>
        <a:lstStyle/>
        <a:p>
          <a:endParaRPr lang="en-US"/>
        </a:p>
      </dgm:t>
    </dgm:pt>
    <dgm:pt modelId="{489E36D8-3FBB-49D8-B292-29AC1788CC55}" type="sibTrans" cxnId="{F73B3D9E-D1E9-47D5-8858-20BB006DF813}">
      <dgm:prSet/>
      <dgm:spPr/>
      <dgm:t>
        <a:bodyPr/>
        <a:lstStyle/>
        <a:p>
          <a:endParaRPr lang="en-US"/>
        </a:p>
      </dgm:t>
    </dgm:pt>
    <dgm:pt modelId="{09D1C2FC-9313-4C89-B317-6B50B947E84E}">
      <dgm:prSet phldrT="[Text]" custT="1"/>
      <dgm:spPr/>
      <dgm:t>
        <a:bodyPr/>
        <a:lstStyle/>
        <a:p>
          <a:r>
            <a:rPr lang="en-US" sz="1800" dirty="0" smtClean="0"/>
            <a:t>Align with new SOLs and Curriculum Framework  </a:t>
          </a:r>
          <a:endParaRPr lang="en-US" sz="1800" dirty="0"/>
        </a:p>
      </dgm:t>
    </dgm:pt>
    <dgm:pt modelId="{488C9CCE-4EAA-4AFF-AD5C-9754E337615F}" type="parTrans" cxnId="{EDDEB180-D81F-4603-B984-95BECC7369C5}">
      <dgm:prSet/>
      <dgm:spPr/>
      <dgm:t>
        <a:bodyPr/>
        <a:lstStyle/>
        <a:p>
          <a:endParaRPr lang="en-US"/>
        </a:p>
      </dgm:t>
    </dgm:pt>
    <dgm:pt modelId="{52DE9DFB-0475-4708-A046-2828E70E3578}" type="sibTrans" cxnId="{EDDEB180-D81F-4603-B984-95BECC7369C5}">
      <dgm:prSet/>
      <dgm:spPr/>
      <dgm:t>
        <a:bodyPr/>
        <a:lstStyle/>
        <a:p>
          <a:endParaRPr lang="en-US"/>
        </a:p>
      </dgm:t>
    </dgm:pt>
    <dgm:pt modelId="{BFC2034D-72B6-47BA-937F-891EC0658776}">
      <dgm:prSet phldrT="[Text]" custT="1"/>
      <dgm:spPr/>
      <dgm:t>
        <a:bodyPr/>
        <a:lstStyle/>
        <a:p>
          <a:r>
            <a:rPr lang="en-US" sz="1800" dirty="0" smtClean="0"/>
            <a:t> Embed Standard 1:  </a:t>
          </a:r>
          <a:r>
            <a:rPr lang="en-US" sz="1800" b="1" dirty="0" smtClean="0"/>
            <a:t>SKILLS</a:t>
          </a:r>
          <a:endParaRPr lang="en-US" sz="1800" b="1" dirty="0"/>
        </a:p>
      </dgm:t>
    </dgm:pt>
    <dgm:pt modelId="{4BB914A6-73DF-4B53-A1A7-AF5BEE62C6D5}" type="parTrans" cxnId="{02BE1920-C314-476D-9A98-44166488F90D}">
      <dgm:prSet/>
      <dgm:spPr/>
      <dgm:t>
        <a:bodyPr/>
        <a:lstStyle/>
        <a:p>
          <a:endParaRPr lang="en-US"/>
        </a:p>
      </dgm:t>
    </dgm:pt>
    <dgm:pt modelId="{89E0B469-5D0B-4C22-AF87-ACF5DD790FE8}" type="sibTrans" cxnId="{02BE1920-C314-476D-9A98-44166488F90D}">
      <dgm:prSet/>
      <dgm:spPr/>
      <dgm:t>
        <a:bodyPr/>
        <a:lstStyle/>
        <a:p>
          <a:endParaRPr lang="en-US"/>
        </a:p>
      </dgm:t>
    </dgm:pt>
    <dgm:pt modelId="{BD89C8A8-3B09-4D7B-A42F-ECB0CC5AB930}">
      <dgm:prSet phldrT="[Text]" custT="1"/>
      <dgm:spPr/>
      <dgm:t>
        <a:bodyPr/>
        <a:lstStyle/>
        <a:p>
          <a:r>
            <a:rPr lang="en-US" sz="2800" b="1" dirty="0" smtClean="0"/>
            <a:t>Historical  Thinking Skills </a:t>
          </a:r>
          <a:endParaRPr lang="en-US" sz="2800" b="1" dirty="0"/>
        </a:p>
      </dgm:t>
    </dgm:pt>
    <dgm:pt modelId="{5CDE78CE-7E96-4A43-95D8-76303CFB1E6B}" type="parTrans" cxnId="{3037C1F5-E8F7-4DF3-BF7F-FCD0A3F32EEF}">
      <dgm:prSet/>
      <dgm:spPr/>
      <dgm:t>
        <a:bodyPr/>
        <a:lstStyle/>
        <a:p>
          <a:endParaRPr lang="en-US"/>
        </a:p>
      </dgm:t>
    </dgm:pt>
    <dgm:pt modelId="{876AC3CB-7E7F-45B9-8327-EFA025A8F703}" type="sibTrans" cxnId="{3037C1F5-E8F7-4DF3-BF7F-FCD0A3F32EEF}">
      <dgm:prSet/>
      <dgm:spPr/>
      <dgm:t>
        <a:bodyPr/>
        <a:lstStyle/>
        <a:p>
          <a:endParaRPr lang="en-US"/>
        </a:p>
      </dgm:t>
    </dgm:pt>
    <dgm:pt modelId="{A2272DF2-2E72-4E42-91CC-58C9E8C58836}">
      <dgm:prSet phldrT="[Text]" custT="1"/>
      <dgm:spPr/>
      <dgm:t>
        <a:bodyPr/>
        <a:lstStyle/>
        <a:p>
          <a:r>
            <a:rPr lang="en-US" sz="1800" dirty="0" smtClean="0"/>
            <a:t>Embed historical thinking skills to </a:t>
          </a:r>
          <a:r>
            <a:rPr lang="en-US" sz="1800" b="1" dirty="0" smtClean="0"/>
            <a:t>promote deeper understanding  </a:t>
          </a:r>
          <a:r>
            <a:rPr lang="en-US" sz="1800" dirty="0" smtClean="0"/>
            <a:t>of social studies concepts through the use of </a:t>
          </a:r>
          <a:r>
            <a:rPr lang="en-US" sz="1800" b="1" dirty="0" smtClean="0"/>
            <a:t>primary/secondary sources</a:t>
          </a:r>
          <a:endParaRPr lang="en-US" sz="1800" b="1" dirty="0"/>
        </a:p>
      </dgm:t>
    </dgm:pt>
    <dgm:pt modelId="{EF29FD18-37D7-470A-9DD6-BC47C73BA1A0}" type="parTrans" cxnId="{437F4CED-7D42-4079-835C-66AC423D54F8}">
      <dgm:prSet/>
      <dgm:spPr/>
      <dgm:t>
        <a:bodyPr/>
        <a:lstStyle/>
        <a:p>
          <a:endParaRPr lang="en-US"/>
        </a:p>
      </dgm:t>
    </dgm:pt>
    <dgm:pt modelId="{3E6F3B85-1B2C-4891-B0CF-F221ECC39C0F}" type="sibTrans" cxnId="{437F4CED-7D42-4079-835C-66AC423D54F8}">
      <dgm:prSet/>
      <dgm:spPr/>
      <dgm:t>
        <a:bodyPr/>
        <a:lstStyle/>
        <a:p>
          <a:endParaRPr lang="en-US"/>
        </a:p>
      </dgm:t>
    </dgm:pt>
    <dgm:pt modelId="{77A64AC4-0DCF-40FA-A240-B25BA6C2FF1A}">
      <dgm:prSet phldrT="[Text]" custT="1"/>
      <dgm:spPr/>
      <dgm:t>
        <a:bodyPr/>
        <a:lstStyle/>
        <a:p>
          <a:r>
            <a:rPr lang="en-US" sz="2800" b="1" dirty="0" smtClean="0"/>
            <a:t>Literacy Connections</a:t>
          </a:r>
          <a:endParaRPr lang="en-US" sz="2800" b="1" dirty="0"/>
        </a:p>
      </dgm:t>
    </dgm:pt>
    <dgm:pt modelId="{31785F7A-2E50-43AE-94FB-6967B1060F53}" type="parTrans" cxnId="{05F408DB-1F8E-4CE0-A3C0-F329F0A28D74}">
      <dgm:prSet/>
      <dgm:spPr/>
      <dgm:t>
        <a:bodyPr/>
        <a:lstStyle/>
        <a:p>
          <a:endParaRPr lang="en-US"/>
        </a:p>
      </dgm:t>
    </dgm:pt>
    <dgm:pt modelId="{27C62658-0FCD-4C01-B41D-E8DF3D279DBD}" type="sibTrans" cxnId="{05F408DB-1F8E-4CE0-A3C0-F329F0A28D74}">
      <dgm:prSet/>
      <dgm:spPr/>
      <dgm:t>
        <a:bodyPr/>
        <a:lstStyle/>
        <a:p>
          <a:endParaRPr lang="en-US"/>
        </a:p>
      </dgm:t>
    </dgm:pt>
    <dgm:pt modelId="{0D69C4FF-C88F-482C-8E9F-292177E67DCF}">
      <dgm:prSet phldrT="[Text]" custT="1"/>
      <dgm:spPr/>
      <dgm:t>
        <a:bodyPr/>
        <a:lstStyle/>
        <a:p>
          <a:r>
            <a:rPr lang="en-US" sz="1800" b="1" dirty="0" smtClean="0"/>
            <a:t>Integrate literacy and social studies concepts </a:t>
          </a:r>
          <a:r>
            <a:rPr lang="en-US" sz="1800" dirty="0" smtClean="0"/>
            <a:t>to </a:t>
          </a:r>
          <a:r>
            <a:rPr lang="en-US" sz="1800" b="0" dirty="0" smtClean="0"/>
            <a:t>maximize instructional time and</a:t>
          </a:r>
          <a:r>
            <a:rPr lang="en-US" sz="1800" dirty="0" smtClean="0"/>
            <a:t> strengthen comprehension skills</a:t>
          </a:r>
          <a:endParaRPr lang="en-US" sz="1800" b="1" dirty="0"/>
        </a:p>
      </dgm:t>
    </dgm:pt>
    <dgm:pt modelId="{B787F6BD-AAB7-4CF8-9CC8-C096F0474300}" type="parTrans" cxnId="{BD7D2CAC-E09D-49B8-A3FE-39C0C8394139}">
      <dgm:prSet/>
      <dgm:spPr/>
      <dgm:t>
        <a:bodyPr/>
        <a:lstStyle/>
        <a:p>
          <a:endParaRPr lang="en-US"/>
        </a:p>
      </dgm:t>
    </dgm:pt>
    <dgm:pt modelId="{71C86DB8-523D-4034-8E9D-897D4C7BFF56}" type="sibTrans" cxnId="{BD7D2CAC-E09D-49B8-A3FE-39C0C8394139}">
      <dgm:prSet/>
      <dgm:spPr/>
      <dgm:t>
        <a:bodyPr/>
        <a:lstStyle/>
        <a:p>
          <a:endParaRPr lang="en-US"/>
        </a:p>
      </dgm:t>
    </dgm:pt>
    <dgm:pt modelId="{4C591160-4972-45CE-8C93-E16C71B8D04B}">
      <dgm:prSet custT="1"/>
      <dgm:spPr/>
      <dgm:t>
        <a:bodyPr/>
        <a:lstStyle/>
        <a:p>
          <a:r>
            <a:rPr lang="en-US" sz="2800" b="1" dirty="0" smtClean="0"/>
            <a:t>Conceptual Understandings</a:t>
          </a:r>
          <a:endParaRPr lang="en-US" sz="2800" b="1" dirty="0"/>
        </a:p>
      </dgm:t>
    </dgm:pt>
    <dgm:pt modelId="{DEEA3FB3-A6E3-439A-AB74-5B5DE94BEF0F}" type="parTrans" cxnId="{13DD7D04-8170-47B2-AAB2-DB88BD8258FE}">
      <dgm:prSet/>
      <dgm:spPr/>
      <dgm:t>
        <a:bodyPr/>
        <a:lstStyle/>
        <a:p>
          <a:endParaRPr lang="en-US"/>
        </a:p>
      </dgm:t>
    </dgm:pt>
    <dgm:pt modelId="{6C6E1252-4C90-4A1B-B47B-A6CB706694F7}" type="sibTrans" cxnId="{13DD7D04-8170-47B2-AAB2-DB88BD8258FE}">
      <dgm:prSet/>
      <dgm:spPr/>
      <dgm:t>
        <a:bodyPr/>
        <a:lstStyle/>
        <a:p>
          <a:endParaRPr lang="en-US"/>
        </a:p>
      </dgm:t>
    </dgm:pt>
    <dgm:pt modelId="{0A2BB560-2506-40FA-B1CD-A56DA1F74474}">
      <dgm:prSet custT="1"/>
      <dgm:spPr/>
      <dgm:t>
        <a:bodyPr/>
        <a:lstStyle/>
        <a:p>
          <a:r>
            <a:rPr lang="en-US" sz="1800" b="0" dirty="0" smtClean="0"/>
            <a:t>Promote </a:t>
          </a:r>
          <a:r>
            <a:rPr lang="en-US" sz="1800" b="1" dirty="0" smtClean="0"/>
            <a:t>big ideas </a:t>
          </a:r>
          <a:r>
            <a:rPr lang="en-US" sz="1800" dirty="0" smtClean="0"/>
            <a:t>help students make connections and bring relevancy to new learning</a:t>
          </a:r>
          <a:endParaRPr lang="en-US" sz="1800" dirty="0"/>
        </a:p>
      </dgm:t>
    </dgm:pt>
    <dgm:pt modelId="{98FB45BD-5002-4703-BBC7-892829F29D2F}" type="parTrans" cxnId="{5580F8AE-FB1A-4DA4-B8FD-29A8B46398C0}">
      <dgm:prSet/>
      <dgm:spPr/>
      <dgm:t>
        <a:bodyPr/>
        <a:lstStyle/>
        <a:p>
          <a:endParaRPr lang="en-US"/>
        </a:p>
      </dgm:t>
    </dgm:pt>
    <dgm:pt modelId="{473DF396-E92D-45E2-8857-40CDF933D918}" type="sibTrans" cxnId="{5580F8AE-FB1A-4DA4-B8FD-29A8B46398C0}">
      <dgm:prSet/>
      <dgm:spPr/>
      <dgm:t>
        <a:bodyPr/>
        <a:lstStyle/>
        <a:p>
          <a:endParaRPr lang="en-US"/>
        </a:p>
      </dgm:t>
    </dgm:pt>
    <dgm:pt modelId="{07277AEE-AF25-4053-9118-341F954B2E69}">
      <dgm:prSet custT="1"/>
      <dgm:spPr/>
      <dgm:t>
        <a:bodyPr/>
        <a:lstStyle/>
        <a:p>
          <a:r>
            <a:rPr lang="en-US" sz="1800" b="0" i="0" dirty="0" smtClean="0"/>
            <a:t>Include </a:t>
          </a:r>
          <a:r>
            <a:rPr lang="en-US" sz="1800" b="1" i="0" dirty="0" smtClean="0"/>
            <a:t>essential questions </a:t>
          </a:r>
          <a:r>
            <a:rPr lang="en-US" sz="1800" b="0" i="0" dirty="0" smtClean="0"/>
            <a:t>that are</a:t>
          </a:r>
          <a:r>
            <a:rPr lang="en-US" sz="1800" b="1" i="0" dirty="0" smtClean="0"/>
            <a:t> </a:t>
          </a:r>
          <a:r>
            <a:rPr lang="en-US" sz="1800" b="0" i="0" dirty="0" smtClean="0"/>
            <a:t>open-ended, inquiry-based</a:t>
          </a:r>
          <a:endParaRPr lang="en-US" sz="1800" b="1" i="1" dirty="0"/>
        </a:p>
      </dgm:t>
    </dgm:pt>
    <dgm:pt modelId="{99DF2786-27A2-4692-A089-1ECA8184668F}" type="parTrans" cxnId="{0ADD9338-5421-440D-ACCF-646B1325694B}">
      <dgm:prSet/>
      <dgm:spPr/>
      <dgm:t>
        <a:bodyPr/>
        <a:lstStyle/>
        <a:p>
          <a:endParaRPr lang="en-US"/>
        </a:p>
      </dgm:t>
    </dgm:pt>
    <dgm:pt modelId="{A1259614-649B-45D6-B74A-3E0CA0146502}" type="sibTrans" cxnId="{0ADD9338-5421-440D-ACCF-646B1325694B}">
      <dgm:prSet/>
      <dgm:spPr/>
      <dgm:t>
        <a:bodyPr/>
        <a:lstStyle/>
        <a:p>
          <a:endParaRPr lang="en-US"/>
        </a:p>
      </dgm:t>
    </dgm:pt>
    <dgm:pt modelId="{685C4C26-B08C-4EA3-8D33-84FC8912DC60}" type="pres">
      <dgm:prSet presAssocID="{550620E9-AD07-4D5F-8BC3-5FC2A0D28ABF}" presName="Name0" presStyleCnt="0">
        <dgm:presLayoutVars>
          <dgm:dir/>
          <dgm:animLvl val="lvl"/>
          <dgm:resizeHandles val="exact"/>
        </dgm:presLayoutVars>
      </dgm:prSet>
      <dgm:spPr/>
      <dgm:t>
        <a:bodyPr/>
        <a:lstStyle/>
        <a:p>
          <a:endParaRPr lang="en-US"/>
        </a:p>
      </dgm:t>
    </dgm:pt>
    <dgm:pt modelId="{85A1B0B8-4D43-4F7E-BBEE-35EFE3E8DA9C}" type="pres">
      <dgm:prSet presAssocID="{3E06C0A9-22C2-4770-A0D1-62160D8C59F9}" presName="linNode" presStyleCnt="0"/>
      <dgm:spPr/>
    </dgm:pt>
    <dgm:pt modelId="{5CB391D4-1730-4EB9-B632-202527B8CA48}" type="pres">
      <dgm:prSet presAssocID="{3E06C0A9-22C2-4770-A0D1-62160D8C59F9}" presName="parentText" presStyleLbl="node1" presStyleIdx="0" presStyleCnt="4">
        <dgm:presLayoutVars>
          <dgm:chMax val="1"/>
          <dgm:bulletEnabled val="1"/>
        </dgm:presLayoutVars>
      </dgm:prSet>
      <dgm:spPr/>
      <dgm:t>
        <a:bodyPr/>
        <a:lstStyle/>
        <a:p>
          <a:endParaRPr lang="en-US"/>
        </a:p>
      </dgm:t>
    </dgm:pt>
    <dgm:pt modelId="{C5EDD70C-7BCD-496C-9F8D-D30DC01EF4DA}" type="pres">
      <dgm:prSet presAssocID="{3E06C0A9-22C2-4770-A0D1-62160D8C59F9}" presName="descendantText" presStyleLbl="alignAccFollowNode1" presStyleIdx="0" presStyleCnt="4">
        <dgm:presLayoutVars>
          <dgm:bulletEnabled val="1"/>
        </dgm:presLayoutVars>
      </dgm:prSet>
      <dgm:spPr/>
      <dgm:t>
        <a:bodyPr/>
        <a:lstStyle/>
        <a:p>
          <a:endParaRPr lang="en-US"/>
        </a:p>
      </dgm:t>
    </dgm:pt>
    <dgm:pt modelId="{BD75A692-3F14-4A16-B166-51F289137504}" type="pres">
      <dgm:prSet presAssocID="{489E36D8-3FBB-49D8-B292-29AC1788CC55}" presName="sp" presStyleCnt="0"/>
      <dgm:spPr/>
    </dgm:pt>
    <dgm:pt modelId="{3AE9B75D-2A36-4997-B46E-D1272A80A576}" type="pres">
      <dgm:prSet presAssocID="{BD89C8A8-3B09-4D7B-A42F-ECB0CC5AB930}" presName="linNode" presStyleCnt="0"/>
      <dgm:spPr/>
    </dgm:pt>
    <dgm:pt modelId="{8CCA618A-DDB2-4A41-91FF-A63A482FDF2B}" type="pres">
      <dgm:prSet presAssocID="{BD89C8A8-3B09-4D7B-A42F-ECB0CC5AB930}" presName="parentText" presStyleLbl="node1" presStyleIdx="1" presStyleCnt="4">
        <dgm:presLayoutVars>
          <dgm:chMax val="1"/>
          <dgm:bulletEnabled val="1"/>
        </dgm:presLayoutVars>
      </dgm:prSet>
      <dgm:spPr/>
      <dgm:t>
        <a:bodyPr/>
        <a:lstStyle/>
        <a:p>
          <a:endParaRPr lang="en-US"/>
        </a:p>
      </dgm:t>
    </dgm:pt>
    <dgm:pt modelId="{3252E3EB-671E-4FC0-A2FB-E262DAB37EA0}" type="pres">
      <dgm:prSet presAssocID="{BD89C8A8-3B09-4D7B-A42F-ECB0CC5AB930}" presName="descendantText" presStyleLbl="alignAccFollowNode1" presStyleIdx="1" presStyleCnt="4" custScaleY="142212">
        <dgm:presLayoutVars>
          <dgm:bulletEnabled val="1"/>
        </dgm:presLayoutVars>
      </dgm:prSet>
      <dgm:spPr/>
      <dgm:t>
        <a:bodyPr/>
        <a:lstStyle/>
        <a:p>
          <a:endParaRPr lang="en-US"/>
        </a:p>
      </dgm:t>
    </dgm:pt>
    <dgm:pt modelId="{7209ADF6-F772-494A-B680-36109A923E8E}" type="pres">
      <dgm:prSet presAssocID="{876AC3CB-7E7F-45B9-8327-EFA025A8F703}" presName="sp" presStyleCnt="0"/>
      <dgm:spPr/>
    </dgm:pt>
    <dgm:pt modelId="{68DDD088-CEE0-4190-8E58-9FD41206DDF5}" type="pres">
      <dgm:prSet presAssocID="{77A64AC4-0DCF-40FA-A240-B25BA6C2FF1A}" presName="linNode" presStyleCnt="0"/>
      <dgm:spPr/>
    </dgm:pt>
    <dgm:pt modelId="{CF9B8703-CFF1-4484-94F3-9A24AEBC9F13}" type="pres">
      <dgm:prSet presAssocID="{77A64AC4-0DCF-40FA-A240-B25BA6C2FF1A}" presName="parentText" presStyleLbl="node1" presStyleIdx="2" presStyleCnt="4">
        <dgm:presLayoutVars>
          <dgm:chMax val="1"/>
          <dgm:bulletEnabled val="1"/>
        </dgm:presLayoutVars>
      </dgm:prSet>
      <dgm:spPr/>
      <dgm:t>
        <a:bodyPr/>
        <a:lstStyle/>
        <a:p>
          <a:endParaRPr lang="en-US"/>
        </a:p>
      </dgm:t>
    </dgm:pt>
    <dgm:pt modelId="{EB8892B6-89BD-45B8-9581-469301D7CDE1}" type="pres">
      <dgm:prSet presAssocID="{77A64AC4-0DCF-40FA-A240-B25BA6C2FF1A}" presName="descendantText" presStyleLbl="alignAccFollowNode1" presStyleIdx="2" presStyleCnt="4">
        <dgm:presLayoutVars>
          <dgm:bulletEnabled val="1"/>
        </dgm:presLayoutVars>
      </dgm:prSet>
      <dgm:spPr/>
      <dgm:t>
        <a:bodyPr/>
        <a:lstStyle/>
        <a:p>
          <a:endParaRPr lang="en-US"/>
        </a:p>
      </dgm:t>
    </dgm:pt>
    <dgm:pt modelId="{1CAF320F-E317-4A55-9694-8D08E06452B7}" type="pres">
      <dgm:prSet presAssocID="{27C62658-0FCD-4C01-B41D-E8DF3D279DBD}" presName="sp" presStyleCnt="0"/>
      <dgm:spPr/>
    </dgm:pt>
    <dgm:pt modelId="{B61E52CD-49DD-452E-9318-01C81D9A1606}" type="pres">
      <dgm:prSet presAssocID="{4C591160-4972-45CE-8C93-E16C71B8D04B}" presName="linNode" presStyleCnt="0"/>
      <dgm:spPr/>
    </dgm:pt>
    <dgm:pt modelId="{2F447C22-AFC5-4783-BD72-8207FA271914}" type="pres">
      <dgm:prSet presAssocID="{4C591160-4972-45CE-8C93-E16C71B8D04B}" presName="parentText" presStyleLbl="node1" presStyleIdx="3" presStyleCnt="4">
        <dgm:presLayoutVars>
          <dgm:chMax val="1"/>
          <dgm:bulletEnabled val="1"/>
        </dgm:presLayoutVars>
      </dgm:prSet>
      <dgm:spPr/>
      <dgm:t>
        <a:bodyPr/>
        <a:lstStyle/>
        <a:p>
          <a:endParaRPr lang="en-US"/>
        </a:p>
      </dgm:t>
    </dgm:pt>
    <dgm:pt modelId="{9FC22342-3F16-427A-8B7F-035613CEB4D0}" type="pres">
      <dgm:prSet presAssocID="{4C591160-4972-45CE-8C93-E16C71B8D04B}" presName="descendantText" presStyleLbl="alignAccFollowNode1" presStyleIdx="3" presStyleCnt="4" custScaleY="124622">
        <dgm:presLayoutVars>
          <dgm:bulletEnabled val="1"/>
        </dgm:presLayoutVars>
      </dgm:prSet>
      <dgm:spPr/>
      <dgm:t>
        <a:bodyPr/>
        <a:lstStyle/>
        <a:p>
          <a:endParaRPr lang="en-US"/>
        </a:p>
      </dgm:t>
    </dgm:pt>
  </dgm:ptLst>
  <dgm:cxnLst>
    <dgm:cxn modelId="{9C1A5441-DE74-4338-A009-BDBE6EC2A8F1}" type="presOf" srcId="{77A64AC4-0DCF-40FA-A240-B25BA6C2FF1A}" destId="{CF9B8703-CFF1-4484-94F3-9A24AEBC9F13}" srcOrd="0" destOrd="0" presId="urn:microsoft.com/office/officeart/2005/8/layout/vList5"/>
    <dgm:cxn modelId="{E2A3CDEF-D80E-4B07-B45D-6FE31E681118}" type="presOf" srcId="{3E06C0A9-22C2-4770-A0D1-62160D8C59F9}" destId="{5CB391D4-1730-4EB9-B632-202527B8CA48}" srcOrd="0" destOrd="0" presId="urn:microsoft.com/office/officeart/2005/8/layout/vList5"/>
    <dgm:cxn modelId="{0ADD9338-5421-440D-ACCF-646B1325694B}" srcId="{4C591160-4972-45CE-8C93-E16C71B8D04B}" destId="{07277AEE-AF25-4053-9118-341F954B2E69}" srcOrd="1" destOrd="0" parTransId="{99DF2786-27A2-4692-A089-1ECA8184668F}" sibTransId="{A1259614-649B-45D6-B74A-3E0CA0146502}"/>
    <dgm:cxn modelId="{13DD7D04-8170-47B2-AAB2-DB88BD8258FE}" srcId="{550620E9-AD07-4D5F-8BC3-5FC2A0D28ABF}" destId="{4C591160-4972-45CE-8C93-E16C71B8D04B}" srcOrd="3" destOrd="0" parTransId="{DEEA3FB3-A6E3-439A-AB74-5B5DE94BEF0F}" sibTransId="{6C6E1252-4C90-4A1B-B47B-A6CB706694F7}"/>
    <dgm:cxn modelId="{6BE0F8FE-D374-4D4E-883E-12928DE02218}" type="presOf" srcId="{07277AEE-AF25-4053-9118-341F954B2E69}" destId="{9FC22342-3F16-427A-8B7F-035613CEB4D0}" srcOrd="0" destOrd="1" presId="urn:microsoft.com/office/officeart/2005/8/layout/vList5"/>
    <dgm:cxn modelId="{EDDEB180-D81F-4603-B984-95BECC7369C5}" srcId="{3E06C0A9-22C2-4770-A0D1-62160D8C59F9}" destId="{09D1C2FC-9313-4C89-B317-6B50B947E84E}" srcOrd="0" destOrd="0" parTransId="{488C9CCE-4EAA-4AFF-AD5C-9754E337615F}" sibTransId="{52DE9DFB-0475-4708-A046-2828E70E3578}"/>
    <dgm:cxn modelId="{437F4CED-7D42-4079-835C-66AC423D54F8}" srcId="{BD89C8A8-3B09-4D7B-A42F-ECB0CC5AB930}" destId="{A2272DF2-2E72-4E42-91CC-58C9E8C58836}" srcOrd="0" destOrd="0" parTransId="{EF29FD18-37D7-470A-9DD6-BC47C73BA1A0}" sibTransId="{3E6F3B85-1B2C-4891-B0CF-F221ECC39C0F}"/>
    <dgm:cxn modelId="{F73B3D9E-D1E9-47D5-8858-20BB006DF813}" srcId="{550620E9-AD07-4D5F-8BC3-5FC2A0D28ABF}" destId="{3E06C0A9-22C2-4770-A0D1-62160D8C59F9}" srcOrd="0" destOrd="0" parTransId="{157065E4-E500-45F9-98A6-5802EA6BD416}" sibTransId="{489E36D8-3FBB-49D8-B292-29AC1788CC55}"/>
    <dgm:cxn modelId="{296BC4DF-EE8B-45A6-B40E-A59D136F19DF}" type="presOf" srcId="{0D69C4FF-C88F-482C-8E9F-292177E67DCF}" destId="{EB8892B6-89BD-45B8-9581-469301D7CDE1}" srcOrd="0" destOrd="0" presId="urn:microsoft.com/office/officeart/2005/8/layout/vList5"/>
    <dgm:cxn modelId="{0365CEDE-AE1D-4796-85E7-CA43A64EB6EA}" type="presOf" srcId="{BFC2034D-72B6-47BA-937F-891EC0658776}" destId="{C5EDD70C-7BCD-496C-9F8D-D30DC01EF4DA}" srcOrd="0" destOrd="1" presId="urn:microsoft.com/office/officeart/2005/8/layout/vList5"/>
    <dgm:cxn modelId="{BD7D2CAC-E09D-49B8-A3FE-39C0C8394139}" srcId="{77A64AC4-0DCF-40FA-A240-B25BA6C2FF1A}" destId="{0D69C4FF-C88F-482C-8E9F-292177E67DCF}" srcOrd="0" destOrd="0" parTransId="{B787F6BD-AAB7-4CF8-9CC8-C096F0474300}" sibTransId="{71C86DB8-523D-4034-8E9D-897D4C7BFF56}"/>
    <dgm:cxn modelId="{AB61ABB5-F813-4545-802F-23DC58812951}" type="presOf" srcId="{550620E9-AD07-4D5F-8BC3-5FC2A0D28ABF}" destId="{685C4C26-B08C-4EA3-8D33-84FC8912DC60}" srcOrd="0" destOrd="0" presId="urn:microsoft.com/office/officeart/2005/8/layout/vList5"/>
    <dgm:cxn modelId="{9A67F0CB-3EA4-4F76-9CFB-19D01AA6F950}" type="presOf" srcId="{0A2BB560-2506-40FA-B1CD-A56DA1F74474}" destId="{9FC22342-3F16-427A-8B7F-035613CEB4D0}" srcOrd="0" destOrd="0" presId="urn:microsoft.com/office/officeart/2005/8/layout/vList5"/>
    <dgm:cxn modelId="{05F408DB-1F8E-4CE0-A3C0-F329F0A28D74}" srcId="{550620E9-AD07-4D5F-8BC3-5FC2A0D28ABF}" destId="{77A64AC4-0DCF-40FA-A240-B25BA6C2FF1A}" srcOrd="2" destOrd="0" parTransId="{31785F7A-2E50-43AE-94FB-6967B1060F53}" sibTransId="{27C62658-0FCD-4C01-B41D-E8DF3D279DBD}"/>
    <dgm:cxn modelId="{5580F8AE-FB1A-4DA4-B8FD-29A8B46398C0}" srcId="{4C591160-4972-45CE-8C93-E16C71B8D04B}" destId="{0A2BB560-2506-40FA-B1CD-A56DA1F74474}" srcOrd="0" destOrd="0" parTransId="{98FB45BD-5002-4703-BBC7-892829F29D2F}" sibTransId="{473DF396-E92D-45E2-8857-40CDF933D918}"/>
    <dgm:cxn modelId="{EA340BA4-1A62-432E-A189-A6684D731278}" type="presOf" srcId="{A2272DF2-2E72-4E42-91CC-58C9E8C58836}" destId="{3252E3EB-671E-4FC0-A2FB-E262DAB37EA0}" srcOrd="0" destOrd="0" presId="urn:microsoft.com/office/officeart/2005/8/layout/vList5"/>
    <dgm:cxn modelId="{02BE1920-C314-476D-9A98-44166488F90D}" srcId="{3E06C0A9-22C2-4770-A0D1-62160D8C59F9}" destId="{BFC2034D-72B6-47BA-937F-891EC0658776}" srcOrd="1" destOrd="0" parTransId="{4BB914A6-73DF-4B53-A1A7-AF5BEE62C6D5}" sibTransId="{89E0B469-5D0B-4C22-AF87-ACF5DD790FE8}"/>
    <dgm:cxn modelId="{3037C1F5-E8F7-4DF3-BF7F-FCD0A3F32EEF}" srcId="{550620E9-AD07-4D5F-8BC3-5FC2A0D28ABF}" destId="{BD89C8A8-3B09-4D7B-A42F-ECB0CC5AB930}" srcOrd="1" destOrd="0" parTransId="{5CDE78CE-7E96-4A43-95D8-76303CFB1E6B}" sibTransId="{876AC3CB-7E7F-45B9-8327-EFA025A8F703}"/>
    <dgm:cxn modelId="{85A40317-30A8-43D4-AFF9-2D343D2B157E}" type="presOf" srcId="{4C591160-4972-45CE-8C93-E16C71B8D04B}" destId="{2F447C22-AFC5-4783-BD72-8207FA271914}" srcOrd="0" destOrd="0" presId="urn:microsoft.com/office/officeart/2005/8/layout/vList5"/>
    <dgm:cxn modelId="{624DD95B-C02E-4708-9D19-1C0729B93681}" type="presOf" srcId="{09D1C2FC-9313-4C89-B317-6B50B947E84E}" destId="{C5EDD70C-7BCD-496C-9F8D-D30DC01EF4DA}" srcOrd="0" destOrd="0" presId="urn:microsoft.com/office/officeart/2005/8/layout/vList5"/>
    <dgm:cxn modelId="{2F24A3A9-810D-4AF8-9C1D-AEAE1E016990}" type="presOf" srcId="{BD89C8A8-3B09-4D7B-A42F-ECB0CC5AB930}" destId="{8CCA618A-DDB2-4A41-91FF-A63A482FDF2B}" srcOrd="0" destOrd="0" presId="urn:microsoft.com/office/officeart/2005/8/layout/vList5"/>
    <dgm:cxn modelId="{D50B7843-574D-4ED3-AE01-158BCE1813CD}" type="presParOf" srcId="{685C4C26-B08C-4EA3-8D33-84FC8912DC60}" destId="{85A1B0B8-4D43-4F7E-BBEE-35EFE3E8DA9C}" srcOrd="0" destOrd="0" presId="urn:microsoft.com/office/officeart/2005/8/layout/vList5"/>
    <dgm:cxn modelId="{8CFE7ECC-0217-4298-B89C-C1B5900A3139}" type="presParOf" srcId="{85A1B0B8-4D43-4F7E-BBEE-35EFE3E8DA9C}" destId="{5CB391D4-1730-4EB9-B632-202527B8CA48}" srcOrd="0" destOrd="0" presId="urn:microsoft.com/office/officeart/2005/8/layout/vList5"/>
    <dgm:cxn modelId="{A0E88AEC-F3DF-48AB-894B-02D125996F1F}" type="presParOf" srcId="{85A1B0B8-4D43-4F7E-BBEE-35EFE3E8DA9C}" destId="{C5EDD70C-7BCD-496C-9F8D-D30DC01EF4DA}" srcOrd="1" destOrd="0" presId="urn:microsoft.com/office/officeart/2005/8/layout/vList5"/>
    <dgm:cxn modelId="{B8663865-FEA8-4C27-862B-389222ABCDFF}" type="presParOf" srcId="{685C4C26-B08C-4EA3-8D33-84FC8912DC60}" destId="{BD75A692-3F14-4A16-B166-51F289137504}" srcOrd="1" destOrd="0" presId="urn:microsoft.com/office/officeart/2005/8/layout/vList5"/>
    <dgm:cxn modelId="{D30EC70C-92FD-41F8-BF85-D1CAB892F133}" type="presParOf" srcId="{685C4C26-B08C-4EA3-8D33-84FC8912DC60}" destId="{3AE9B75D-2A36-4997-B46E-D1272A80A576}" srcOrd="2" destOrd="0" presId="urn:microsoft.com/office/officeart/2005/8/layout/vList5"/>
    <dgm:cxn modelId="{E7B0FAEC-06F3-4C90-A9EE-CD025C4839CB}" type="presParOf" srcId="{3AE9B75D-2A36-4997-B46E-D1272A80A576}" destId="{8CCA618A-DDB2-4A41-91FF-A63A482FDF2B}" srcOrd="0" destOrd="0" presId="urn:microsoft.com/office/officeart/2005/8/layout/vList5"/>
    <dgm:cxn modelId="{E90346B4-994B-43EE-A113-F1DCA1875EE7}" type="presParOf" srcId="{3AE9B75D-2A36-4997-B46E-D1272A80A576}" destId="{3252E3EB-671E-4FC0-A2FB-E262DAB37EA0}" srcOrd="1" destOrd="0" presId="urn:microsoft.com/office/officeart/2005/8/layout/vList5"/>
    <dgm:cxn modelId="{F2992913-2A0F-4E98-8FFF-271610BCDCF7}" type="presParOf" srcId="{685C4C26-B08C-4EA3-8D33-84FC8912DC60}" destId="{7209ADF6-F772-494A-B680-36109A923E8E}" srcOrd="3" destOrd="0" presId="urn:microsoft.com/office/officeart/2005/8/layout/vList5"/>
    <dgm:cxn modelId="{F46F2DCA-772A-4199-9889-346AE67C9EB7}" type="presParOf" srcId="{685C4C26-B08C-4EA3-8D33-84FC8912DC60}" destId="{68DDD088-CEE0-4190-8E58-9FD41206DDF5}" srcOrd="4" destOrd="0" presId="urn:microsoft.com/office/officeart/2005/8/layout/vList5"/>
    <dgm:cxn modelId="{C39BEDF8-F5E2-4CBE-A09A-D7977863864C}" type="presParOf" srcId="{68DDD088-CEE0-4190-8E58-9FD41206DDF5}" destId="{CF9B8703-CFF1-4484-94F3-9A24AEBC9F13}" srcOrd="0" destOrd="0" presId="urn:microsoft.com/office/officeart/2005/8/layout/vList5"/>
    <dgm:cxn modelId="{A0D31252-C38E-4DBF-AC52-415120B3BC29}" type="presParOf" srcId="{68DDD088-CEE0-4190-8E58-9FD41206DDF5}" destId="{EB8892B6-89BD-45B8-9581-469301D7CDE1}" srcOrd="1" destOrd="0" presId="urn:microsoft.com/office/officeart/2005/8/layout/vList5"/>
    <dgm:cxn modelId="{EE5064FF-030D-41A1-B306-470400A472E5}" type="presParOf" srcId="{685C4C26-B08C-4EA3-8D33-84FC8912DC60}" destId="{1CAF320F-E317-4A55-9694-8D08E06452B7}" srcOrd="5" destOrd="0" presId="urn:microsoft.com/office/officeart/2005/8/layout/vList5"/>
    <dgm:cxn modelId="{D3FEED35-068B-4314-BDA8-A95B0B810670}" type="presParOf" srcId="{685C4C26-B08C-4EA3-8D33-84FC8912DC60}" destId="{B61E52CD-49DD-452E-9318-01C81D9A1606}" srcOrd="6" destOrd="0" presId="urn:microsoft.com/office/officeart/2005/8/layout/vList5"/>
    <dgm:cxn modelId="{4F16FC92-6F73-4FFA-B22D-F810031BC3BF}" type="presParOf" srcId="{B61E52CD-49DD-452E-9318-01C81D9A1606}" destId="{2F447C22-AFC5-4783-BD72-8207FA271914}" srcOrd="0" destOrd="0" presId="urn:microsoft.com/office/officeart/2005/8/layout/vList5"/>
    <dgm:cxn modelId="{59739F7E-878D-4072-8C02-62B18A8D5BC7}" type="presParOf" srcId="{B61E52CD-49DD-452E-9318-01C81D9A1606}" destId="{9FC22342-3F16-427A-8B7F-035613CEB4D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5" tIns="45713" rIns="91425" bIns="45713"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25" tIns="45713" rIns="91425" bIns="45713" rtlCol="0"/>
          <a:lstStyle>
            <a:lvl1pPr algn="r">
              <a:defRPr sz="1200"/>
            </a:lvl1pPr>
          </a:lstStyle>
          <a:p>
            <a:fld id="{711A54F6-3EBD-4B2C-905E-13E1F503F03D}" type="datetimeFigureOut">
              <a:rPr lang="en-US" smtClean="0"/>
              <a:pPr/>
              <a:t>1/17/2017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25" tIns="45713" rIns="91425"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25" tIns="45713" rIns="91425" bIns="45713" rtlCol="0" anchor="b"/>
          <a:lstStyle>
            <a:lvl1pPr algn="r">
              <a:defRPr sz="1200"/>
            </a:lvl1pPr>
          </a:lstStyle>
          <a:p>
            <a:fld id="{D968A482-2AD5-4136-A302-5913492DB9BE}" type="slidenum">
              <a:rPr lang="en-US" smtClean="0"/>
              <a:pPr/>
              <a:t>‹#›</a:t>
            </a:fld>
            <a:endParaRPr lang="en-US"/>
          </a:p>
        </p:txBody>
      </p:sp>
    </p:spTree>
    <p:extLst>
      <p:ext uri="{BB962C8B-B14F-4D97-AF65-F5344CB8AC3E}">
        <p14:creationId xmlns:p14="http://schemas.microsoft.com/office/powerpoint/2010/main" val="1902299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5" tIns="45713" rIns="91425" bIns="45713"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25" tIns="45713" rIns="91425" bIns="45713" rtlCol="0"/>
          <a:lstStyle>
            <a:lvl1pPr algn="r">
              <a:defRPr sz="1200"/>
            </a:lvl1pPr>
          </a:lstStyle>
          <a:p>
            <a:fld id="{116FEBC4-F04C-4552-9230-99A5DBABA5F2}" type="datetimeFigureOut">
              <a:rPr lang="en-US" smtClean="0"/>
              <a:pPr/>
              <a:t>1/17/2017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25" tIns="45713" rIns="91425" bIns="45713"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5" tIns="45713" rIns="91425"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25" tIns="45713" rIns="91425"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5" tIns="45713" rIns="91425" bIns="45713" rtlCol="0" anchor="b"/>
          <a:lstStyle>
            <a:lvl1pPr algn="r">
              <a:defRPr sz="1200"/>
            </a:lvl1pPr>
          </a:lstStyle>
          <a:p>
            <a:fld id="{1473A48D-66ED-4B46-A259-738D411D5A8E}" type="slidenum">
              <a:rPr lang="en-US" smtClean="0"/>
              <a:pPr/>
              <a:t>‹#›</a:t>
            </a:fld>
            <a:endParaRPr lang="en-US"/>
          </a:p>
        </p:txBody>
      </p:sp>
    </p:spTree>
    <p:extLst>
      <p:ext uri="{BB962C8B-B14F-4D97-AF65-F5344CB8AC3E}">
        <p14:creationId xmlns:p14="http://schemas.microsoft.com/office/powerpoint/2010/main" val="1566755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5" name="Shape 6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30" indent="-284151" eaLnBrk="0" hangingPunct="0">
              <a:spcBef>
                <a:spcPct val="30000"/>
              </a:spcBef>
              <a:defRPr sz="1200">
                <a:solidFill>
                  <a:schemeClr val="tx1"/>
                </a:solidFill>
                <a:latin typeface="Arial" pitchFamily="34" charset="0"/>
              </a:defRPr>
            </a:lvl2pPr>
            <a:lvl3pPr marL="1141363" indent="-227003" eaLnBrk="0" hangingPunct="0">
              <a:spcBef>
                <a:spcPct val="30000"/>
              </a:spcBef>
              <a:defRPr sz="1200">
                <a:solidFill>
                  <a:schemeClr val="tx1"/>
                </a:solidFill>
                <a:latin typeface="Arial" pitchFamily="34" charset="0"/>
              </a:defRPr>
            </a:lvl3pPr>
            <a:lvl4pPr marL="1598543" indent="-227003" eaLnBrk="0" hangingPunct="0">
              <a:spcBef>
                <a:spcPct val="30000"/>
              </a:spcBef>
              <a:defRPr sz="1200">
                <a:solidFill>
                  <a:schemeClr val="tx1"/>
                </a:solidFill>
                <a:latin typeface="Arial" pitchFamily="34" charset="0"/>
              </a:defRPr>
            </a:lvl4pPr>
            <a:lvl5pPr marL="2055723" indent="-227003" eaLnBrk="0" hangingPunct="0">
              <a:spcBef>
                <a:spcPct val="30000"/>
              </a:spcBef>
              <a:defRPr sz="1200">
                <a:solidFill>
                  <a:schemeClr val="tx1"/>
                </a:solidFill>
                <a:latin typeface="Arial" pitchFamily="34" charset="0"/>
              </a:defRPr>
            </a:lvl5pPr>
            <a:lvl6pPr marL="2512903" indent="-227003" eaLnBrk="0" fontAlgn="base" hangingPunct="0">
              <a:spcBef>
                <a:spcPct val="30000"/>
              </a:spcBef>
              <a:spcAft>
                <a:spcPct val="0"/>
              </a:spcAft>
              <a:defRPr sz="1200">
                <a:solidFill>
                  <a:schemeClr val="tx1"/>
                </a:solidFill>
                <a:latin typeface="Arial" pitchFamily="34" charset="0"/>
              </a:defRPr>
            </a:lvl6pPr>
            <a:lvl7pPr marL="2970083" indent="-227003" eaLnBrk="0" fontAlgn="base" hangingPunct="0">
              <a:spcBef>
                <a:spcPct val="30000"/>
              </a:spcBef>
              <a:spcAft>
                <a:spcPct val="0"/>
              </a:spcAft>
              <a:defRPr sz="1200">
                <a:solidFill>
                  <a:schemeClr val="tx1"/>
                </a:solidFill>
                <a:latin typeface="Arial" pitchFamily="34" charset="0"/>
              </a:defRPr>
            </a:lvl7pPr>
            <a:lvl8pPr marL="3427263" indent="-227003" eaLnBrk="0" fontAlgn="base" hangingPunct="0">
              <a:spcBef>
                <a:spcPct val="30000"/>
              </a:spcBef>
              <a:spcAft>
                <a:spcPct val="0"/>
              </a:spcAft>
              <a:defRPr sz="1200">
                <a:solidFill>
                  <a:schemeClr val="tx1"/>
                </a:solidFill>
                <a:latin typeface="Arial" pitchFamily="34" charset="0"/>
              </a:defRPr>
            </a:lvl8pPr>
            <a:lvl9pPr marL="3884443" indent="-22700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4F81B977-34BC-4895-BEC1-F584A43FDDB5}" type="slidenum">
              <a:rPr lang="en-US" altLang="en-US">
                <a:solidFill>
                  <a:srgbClr val="000000"/>
                </a:solidFill>
              </a:rPr>
              <a:pPr eaLnBrk="1" hangingPunct="1">
                <a:spcBef>
                  <a:spcPct val="0"/>
                </a:spcBef>
                <a:defRPr/>
              </a:pPr>
              <a:t>20</a:t>
            </a:fld>
            <a:endParaRPr lang="en-US" altLang="en-US">
              <a:solidFill>
                <a:srgbClr val="000000"/>
              </a:solidFill>
            </a:endParaRPr>
          </a:p>
        </p:txBody>
      </p:sp>
      <p:sp>
        <p:nvSpPr>
          <p:cNvPr id="231427"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extLst/>
        </p:spPr>
        <p:txBody>
          <a:bodyPr/>
          <a:lstStyle/>
          <a:p>
            <a:pPr>
              <a:defRPr/>
            </a:pPr>
            <a:r>
              <a:rPr lang="en-US" dirty="0" smtClean="0">
                <a:solidFill>
                  <a:srgbClr val="FF0000"/>
                </a:solidFill>
              </a:rPr>
              <a:t>The</a:t>
            </a:r>
            <a:r>
              <a:rPr lang="en-US" baseline="0" dirty="0" smtClean="0">
                <a:solidFill>
                  <a:srgbClr val="FF0000"/>
                </a:solidFill>
              </a:rPr>
              <a:t> new skills in Standard 1 paired with rigorous, meaningful learning experiences for students to learn new content will help build solid social studies instruction that might look something like this – (go through slide)</a:t>
            </a:r>
          </a:p>
          <a:p>
            <a:pPr>
              <a:defRPr/>
            </a:pPr>
            <a:endParaRPr lang="en-US" dirty="0">
              <a:solidFill>
                <a:srgbClr val="FF0000"/>
              </a:solidFill>
            </a:endParaRPr>
          </a:p>
          <a:p>
            <a:pPr>
              <a:defRPr/>
            </a:pPr>
            <a:r>
              <a:rPr lang="en-US" dirty="0">
                <a:solidFill>
                  <a:srgbClr val="FF0000"/>
                </a:solidFill>
              </a:rPr>
              <a:t>All of these are 21</a:t>
            </a:r>
            <a:r>
              <a:rPr lang="en-US" baseline="30000" dirty="0">
                <a:solidFill>
                  <a:srgbClr val="FF0000"/>
                </a:solidFill>
              </a:rPr>
              <a:t>st</a:t>
            </a:r>
            <a:r>
              <a:rPr lang="en-US" dirty="0">
                <a:solidFill>
                  <a:srgbClr val="FF0000"/>
                </a:solidFill>
              </a:rPr>
              <a:t> Century Skills that students need to develop in order to be successful as 21</a:t>
            </a:r>
            <a:r>
              <a:rPr lang="en-US" baseline="30000" dirty="0">
                <a:solidFill>
                  <a:srgbClr val="FF0000"/>
                </a:solidFill>
              </a:rPr>
              <a:t>st</a:t>
            </a:r>
            <a:r>
              <a:rPr lang="en-US" dirty="0">
                <a:solidFill>
                  <a:srgbClr val="FF0000"/>
                </a:solidFill>
              </a:rPr>
              <a:t> century learners.  </a:t>
            </a:r>
            <a:endParaRPr lang="en-US" dirty="0" smtClean="0">
              <a:solidFill>
                <a:srgbClr val="FF0000"/>
              </a:solidFill>
            </a:endParaRPr>
          </a:p>
        </p:txBody>
      </p:sp>
    </p:spTree>
    <p:extLst>
      <p:ext uri="{BB962C8B-B14F-4D97-AF65-F5344CB8AC3E}">
        <p14:creationId xmlns:p14="http://schemas.microsoft.com/office/powerpoint/2010/main" val="17283942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 to the parking</a:t>
            </a:r>
            <a:r>
              <a:rPr lang="en-US" baseline="0" dirty="0"/>
              <a:t> lot questions that have been posted. (5-10 min)</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118</a:t>
            </a:fld>
            <a:endParaRPr lang="en-US"/>
          </a:p>
        </p:txBody>
      </p:sp>
    </p:spTree>
    <p:extLst>
      <p:ext uri="{BB962C8B-B14F-4D97-AF65-F5344CB8AC3E}">
        <p14:creationId xmlns:p14="http://schemas.microsoft.com/office/powerpoint/2010/main" val="25306587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3A48D-66ED-4B46-A259-738D411D5A8E}" type="slidenum">
              <a:rPr lang="en-US" smtClean="0"/>
              <a:pPr/>
              <a:t>121</a:t>
            </a:fld>
            <a:endParaRPr lang="en-US"/>
          </a:p>
        </p:txBody>
      </p:sp>
    </p:spTree>
    <p:extLst>
      <p:ext uri="{BB962C8B-B14F-4D97-AF65-F5344CB8AC3E}">
        <p14:creationId xmlns:p14="http://schemas.microsoft.com/office/powerpoint/2010/main" val="183041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a:ln/>
        </p:spPr>
      </p:sp>
      <p:sp>
        <p:nvSpPr>
          <p:cNvPr id="452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a:t>
            </a:r>
            <a:r>
              <a:rPr lang="en-US" altLang="en-US" baseline="0" dirty="0" smtClean="0"/>
              <a:t> chart is very similar to the VDOE’s chart we just shared.  It was created by Fairfax County Public Schools to help teachers see how action verbs change to reflect the scaffolding of skills in each grade level.  Take a moment to become familiar with this chart, particularly for VA Studies.  Have a conversation with someone near you or with your table group.  Be thinking about:</a:t>
            </a:r>
          </a:p>
          <a:p>
            <a:pPr marL="628650" lvl="1" indent="-171450">
              <a:buFont typeface="Arial" panose="020B0604020202020204" pitchFamily="34" charset="0"/>
              <a:buChar char="•"/>
            </a:pPr>
            <a:r>
              <a:rPr lang="en-US" altLang="en-US" baseline="0" dirty="0" smtClean="0"/>
              <a:t>How do many of these skills already tie into our content?</a:t>
            </a:r>
          </a:p>
          <a:p>
            <a:pPr marL="628650" lvl="1" indent="-171450">
              <a:buFont typeface="Arial" panose="020B0604020202020204" pitchFamily="34" charset="0"/>
              <a:buChar char="•"/>
            </a:pPr>
            <a:r>
              <a:rPr lang="en-US" altLang="en-US" baseline="0" dirty="0" smtClean="0"/>
              <a:t>Which of these skills are tied directly to literacy and can also help students strengthen comprehension?</a:t>
            </a:r>
          </a:p>
          <a:p>
            <a:pPr marL="457200" lvl="1" indent="0">
              <a:buFont typeface="Arial" panose="020B0604020202020204" pitchFamily="34" charset="0"/>
              <a:buNone/>
            </a:pPr>
            <a:endParaRPr lang="en-US" altLang="en-US" baseline="0" dirty="0" smtClean="0"/>
          </a:p>
          <a:p>
            <a:pPr marL="457200" lvl="1" indent="0">
              <a:buFont typeface="Arial" panose="020B0604020202020204" pitchFamily="34" charset="0"/>
              <a:buNone/>
            </a:pPr>
            <a:r>
              <a:rPr lang="en-US" altLang="en-US" b="1" baseline="0" dirty="0" smtClean="0"/>
              <a:t>SHARE OUT WHOLE GROUP</a:t>
            </a:r>
            <a:r>
              <a:rPr lang="en-US" altLang="en-US" b="0" baseline="0" dirty="0" smtClean="0"/>
              <a:t> – what are some things you notice about the skills in Standard 1?  What are some things you are thinking about or discussed with your partner/group?</a:t>
            </a:r>
            <a:endParaRPr lang="en-US" altLang="en-US" b="1" baseline="0" dirty="0" smtClean="0"/>
          </a:p>
        </p:txBody>
      </p:sp>
      <p:sp>
        <p:nvSpPr>
          <p:cNvPr id="452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09" indent="-285734" eaLnBrk="0" hangingPunct="0">
              <a:spcBef>
                <a:spcPct val="30000"/>
              </a:spcBef>
              <a:defRPr sz="1200">
                <a:solidFill>
                  <a:schemeClr val="tx1"/>
                </a:solidFill>
                <a:latin typeface="Arial" pitchFamily="34" charset="0"/>
              </a:defRPr>
            </a:lvl2pPr>
            <a:lvl3pPr marL="1142937" indent="-228587" eaLnBrk="0" hangingPunct="0">
              <a:spcBef>
                <a:spcPct val="30000"/>
              </a:spcBef>
              <a:defRPr sz="1200">
                <a:solidFill>
                  <a:schemeClr val="tx1"/>
                </a:solidFill>
                <a:latin typeface="Arial" pitchFamily="34" charset="0"/>
              </a:defRPr>
            </a:lvl3pPr>
            <a:lvl4pPr marL="1600111" indent="-228587" eaLnBrk="0" hangingPunct="0">
              <a:spcBef>
                <a:spcPct val="30000"/>
              </a:spcBef>
              <a:defRPr sz="1200">
                <a:solidFill>
                  <a:schemeClr val="tx1"/>
                </a:solidFill>
                <a:latin typeface="Arial" pitchFamily="34" charset="0"/>
              </a:defRPr>
            </a:lvl4pPr>
            <a:lvl5pPr marL="2057287" indent="-228587" eaLnBrk="0" hangingPunct="0">
              <a:spcBef>
                <a:spcPct val="30000"/>
              </a:spcBef>
              <a:defRPr sz="1200">
                <a:solidFill>
                  <a:schemeClr val="tx1"/>
                </a:solidFill>
                <a:latin typeface="Arial" pitchFamily="34" charset="0"/>
              </a:defRPr>
            </a:lvl5pPr>
            <a:lvl6pPr marL="2514461" indent="-228587" eaLnBrk="0" fontAlgn="base" hangingPunct="0">
              <a:spcBef>
                <a:spcPct val="30000"/>
              </a:spcBef>
              <a:spcAft>
                <a:spcPct val="0"/>
              </a:spcAft>
              <a:defRPr sz="1200">
                <a:solidFill>
                  <a:schemeClr val="tx1"/>
                </a:solidFill>
                <a:latin typeface="Arial" pitchFamily="34" charset="0"/>
              </a:defRPr>
            </a:lvl6pPr>
            <a:lvl7pPr marL="2971635" indent="-228587" eaLnBrk="0" fontAlgn="base" hangingPunct="0">
              <a:spcBef>
                <a:spcPct val="30000"/>
              </a:spcBef>
              <a:spcAft>
                <a:spcPct val="0"/>
              </a:spcAft>
              <a:defRPr sz="1200">
                <a:solidFill>
                  <a:schemeClr val="tx1"/>
                </a:solidFill>
                <a:latin typeface="Arial" pitchFamily="34" charset="0"/>
              </a:defRPr>
            </a:lvl7pPr>
            <a:lvl8pPr marL="3428811" indent="-228587" eaLnBrk="0" fontAlgn="base" hangingPunct="0">
              <a:spcBef>
                <a:spcPct val="30000"/>
              </a:spcBef>
              <a:spcAft>
                <a:spcPct val="0"/>
              </a:spcAft>
              <a:defRPr sz="1200">
                <a:solidFill>
                  <a:schemeClr val="tx1"/>
                </a:solidFill>
                <a:latin typeface="Arial" pitchFamily="34" charset="0"/>
              </a:defRPr>
            </a:lvl8pPr>
            <a:lvl9pPr marL="3885985" indent="-22858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80C5EE7-EBB7-4C63-AE39-EBC52A977606}" type="slidenum">
              <a:rPr lang="en-US" altLang="en-US" smtClean="0">
                <a:solidFill>
                  <a:srgbClr val="000000"/>
                </a:solidFill>
              </a:rPr>
              <a:pPr eaLnBrk="1" hangingPunct="1">
                <a:spcBef>
                  <a:spcPct val="0"/>
                </a:spcBef>
              </a:pPr>
              <a:t>21</a:t>
            </a:fld>
            <a:endParaRPr lang="en-US" altLang="en-US" smtClean="0">
              <a:solidFill>
                <a:srgbClr val="000000"/>
              </a:solidFill>
            </a:endParaRPr>
          </a:p>
        </p:txBody>
      </p:sp>
    </p:spTree>
    <p:extLst>
      <p:ext uri="{BB962C8B-B14F-4D97-AF65-F5344CB8AC3E}">
        <p14:creationId xmlns:p14="http://schemas.microsoft.com/office/powerpoint/2010/main" val="151962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let’s take a closer look at these skills and begin to think about what they might look like in social studies instruction…..</a:t>
            </a:r>
            <a:endParaRPr lang="en-US" dirty="0"/>
          </a:p>
        </p:txBody>
      </p:sp>
      <p:sp>
        <p:nvSpPr>
          <p:cNvPr id="4" name="Slide Number Placeholder 3"/>
          <p:cNvSpPr>
            <a:spLocks noGrp="1"/>
          </p:cNvSpPr>
          <p:nvPr>
            <p:ph type="sldNum" sz="quarter" idx="10"/>
          </p:nvPr>
        </p:nvSpPr>
        <p:spPr/>
        <p:txBody>
          <a:bodyPr/>
          <a:lstStyle/>
          <a:p>
            <a:pPr>
              <a:defRPr/>
            </a:pPr>
            <a:fld id="{192E33D8-6BF3-40C5-82EF-AA93DCF212A3}" type="slidenum">
              <a:rPr lang="en-US" smtClean="0"/>
              <a:pPr>
                <a:defRPr/>
              </a:pPr>
              <a:t>22</a:t>
            </a:fld>
            <a:endParaRPr lang="en-US"/>
          </a:p>
        </p:txBody>
      </p:sp>
    </p:spTree>
    <p:extLst>
      <p:ext uri="{BB962C8B-B14F-4D97-AF65-F5344CB8AC3E}">
        <p14:creationId xmlns:p14="http://schemas.microsoft.com/office/powerpoint/2010/main" val="3531954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we are going to take some time to explore some possible learning experiences for students that will help teachers grasp ways to embed skills from Standard 1 into content.  As we look at and model each lesson idea, be thinking about ways to raise the rigor of social studies instruction and make literacy connections through these skills.</a:t>
            </a:r>
            <a:endParaRPr lang="en-US" dirty="0"/>
          </a:p>
        </p:txBody>
      </p:sp>
      <p:sp>
        <p:nvSpPr>
          <p:cNvPr id="4" name="Slide Number Placeholder 3"/>
          <p:cNvSpPr>
            <a:spLocks noGrp="1"/>
          </p:cNvSpPr>
          <p:nvPr>
            <p:ph type="sldNum" sz="quarter" idx="10"/>
          </p:nvPr>
        </p:nvSpPr>
        <p:spPr/>
        <p:txBody>
          <a:bodyPr/>
          <a:lstStyle/>
          <a:p>
            <a:pPr>
              <a:defRPr/>
            </a:pPr>
            <a:fld id="{192E33D8-6BF3-40C5-82EF-AA93DCF212A3}" type="slidenum">
              <a:rPr lang="en-US" smtClean="0"/>
              <a:pPr>
                <a:defRPr/>
              </a:pPr>
              <a:t>23</a:t>
            </a:fld>
            <a:endParaRPr lang="en-US"/>
          </a:p>
        </p:txBody>
      </p:sp>
    </p:spTree>
    <p:extLst>
      <p:ext uri="{BB962C8B-B14F-4D97-AF65-F5344CB8AC3E}">
        <p14:creationId xmlns:p14="http://schemas.microsoft.com/office/powerpoint/2010/main" val="272068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strand</a:t>
            </a:r>
            <a:r>
              <a:rPr lang="en-US" baseline="0" dirty="0" smtClean="0"/>
              <a:t> we will take a look at is GEOGRAPHY.</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26</a:t>
            </a:fld>
            <a:endParaRPr lang="en-US"/>
          </a:p>
        </p:txBody>
      </p:sp>
    </p:spTree>
    <p:extLst>
      <p:ext uri="{BB962C8B-B14F-4D97-AF65-F5344CB8AC3E}">
        <p14:creationId xmlns:p14="http://schemas.microsoft.com/office/powerpoint/2010/main" val="1919531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geography strand lends itself nicely to fostering these skills.  The learning experiences we are about to engage in will offer examples of how these skills can be embedded within the geography strand.  Be thinking about how we have built these skills intentionally into these learning opportunities alongside specific content.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27</a:t>
            </a:fld>
            <a:endParaRPr lang="en-US"/>
          </a:p>
        </p:txBody>
      </p:sp>
    </p:spTree>
    <p:extLst>
      <p:ext uri="{BB962C8B-B14F-4D97-AF65-F5344CB8AC3E}">
        <p14:creationId xmlns:p14="http://schemas.microsoft.com/office/powerpoint/2010/main" val="1536144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activity is called “Map It Out.”  Be thinking about various</a:t>
            </a:r>
            <a:r>
              <a:rPr lang="en-US" baseline="0" dirty="0" smtClean="0"/>
              <a:t> ways you might be able to use this.</a:t>
            </a:r>
            <a:endParaRPr lang="en-US" dirty="0" smtClean="0"/>
          </a:p>
          <a:p>
            <a:endParaRPr lang="en-US" dirty="0" smtClean="0"/>
          </a:p>
          <a:p>
            <a:r>
              <a:rPr lang="en-US" dirty="0" smtClean="0"/>
              <a:t>Give </a:t>
            </a:r>
            <a:r>
              <a:rPr lang="en-US" dirty="0"/>
              <a:t>each participant ½</a:t>
            </a:r>
            <a:r>
              <a:rPr lang="en-US" baseline="0" dirty="0"/>
              <a:t> sheet of white paper. </a:t>
            </a:r>
            <a:r>
              <a:rPr lang="en-US" baseline="0" dirty="0" smtClean="0"/>
              <a:t> Follow directions on slide.</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916627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directions</a:t>
            </a:r>
            <a:r>
              <a:rPr lang="en-US" baseline="0" dirty="0" smtClean="0"/>
              <a:t> on slide to facilitate the activity.</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29</a:t>
            </a:fld>
            <a:endParaRPr lang="en-US"/>
          </a:p>
        </p:txBody>
      </p:sp>
    </p:spTree>
    <p:extLst>
      <p:ext uri="{BB962C8B-B14F-4D97-AF65-F5344CB8AC3E}">
        <p14:creationId xmlns:p14="http://schemas.microsoft.com/office/powerpoint/2010/main" val="3879679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 What’s missing from your map?  What could you STILL add?</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30</a:t>
            </a:fld>
            <a:endParaRPr lang="en-US"/>
          </a:p>
        </p:txBody>
      </p:sp>
    </p:spTree>
    <p:extLst>
      <p:ext uri="{BB962C8B-B14F-4D97-AF65-F5344CB8AC3E}">
        <p14:creationId xmlns:p14="http://schemas.microsoft.com/office/powerpoint/2010/main" val="58415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time students create a new map. Maps can be kept by the teacher and students can compare them throughout</a:t>
            </a:r>
            <a:r>
              <a:rPr lang="en-US" baseline="0" dirty="0"/>
              <a:t> the year. </a:t>
            </a:r>
            <a:endParaRPr lang="en-US" baseline="0" dirty="0" smtClean="0"/>
          </a:p>
          <a:p>
            <a:endParaRPr lang="en-US" baseline="0" dirty="0"/>
          </a:p>
          <a:p>
            <a:r>
              <a:rPr lang="en-US" baseline="0" dirty="0" smtClean="0"/>
              <a:t>(*</a:t>
            </a:r>
            <a:r>
              <a:rPr lang="en-US" baseline="0" dirty="0"/>
              <a:t>Adapted from </a:t>
            </a:r>
            <a:r>
              <a:rPr lang="en-US" b="1" i="1" baseline="0" dirty="0" smtClean="0"/>
              <a:t>Mapping </a:t>
            </a:r>
            <a:r>
              <a:rPr lang="en-US" b="1" i="1" baseline="0" dirty="0"/>
              <a:t>the </a:t>
            </a:r>
            <a:r>
              <a:rPr lang="en-US" b="1" i="1" baseline="0" dirty="0" smtClean="0"/>
              <a:t>World </a:t>
            </a:r>
            <a:r>
              <a:rPr lang="en-US" b="1" i="1" baseline="0" dirty="0"/>
              <a:t>by </a:t>
            </a:r>
            <a:r>
              <a:rPr lang="en-US" b="1" i="1" baseline="0" dirty="0" smtClean="0"/>
              <a:t>Heart</a:t>
            </a:r>
            <a:r>
              <a:rPr lang="en-US" b="0" i="0" baseline="0" dirty="0" smtClean="0"/>
              <a:t>)</a:t>
            </a:r>
            <a:r>
              <a:rPr lang="en-US" b="1" i="1" baseline="0" dirty="0" smtClean="0"/>
              <a:t> </a:t>
            </a:r>
            <a:endParaRPr lang="en-US" b="1" i="1"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29852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participants</a:t>
            </a:r>
            <a:r>
              <a:rPr lang="en-US" baseline="0" dirty="0" smtClean="0"/>
              <a:t> to come up with additional ideas for how maps can be used to apply geographic skills.  What other skills from standard 1 are also embedded within an activity like this?</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32</a:t>
            </a:fld>
            <a:endParaRPr lang="en-US"/>
          </a:p>
        </p:txBody>
      </p:sp>
    </p:spTree>
    <p:extLst>
      <p:ext uri="{BB962C8B-B14F-4D97-AF65-F5344CB8AC3E}">
        <p14:creationId xmlns:p14="http://schemas.microsoft.com/office/powerpoint/2010/main" val="1490840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some examples of cause and effect relationships</a:t>
            </a:r>
            <a:r>
              <a:rPr lang="en-US" baseline="0" dirty="0"/>
              <a:t> that could be used with the maps.  After labeling the map the students could make a t-chart at the bottom of the map.  It would need to be modeled at first. Then the teacher could give the cause or effect and have the students fill in the missing part.  Eventually the students would hopefully be able to use the map and their knowledge to just fill in a blank t-chart.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728860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Integrating technology is a great way to help students apply geographical skills.  Here is</a:t>
            </a:r>
            <a:r>
              <a:rPr lang="en-US" baseline="0" dirty="0" smtClean="0"/>
              <a:t> a great way to utilize Google Earth to help students understand relative location, cardinal/intermediate directions, the bordering states of Virginia, and Virginia’s place in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u="sng" dirty="0" smtClean="0">
                <a:solidFill>
                  <a:srgbClr val="FF0000"/>
                </a:solidFill>
              </a:rPr>
              <a:t>Note</a:t>
            </a:r>
            <a:r>
              <a:rPr lang="en-US" baseline="0" dirty="0" smtClean="0">
                <a:solidFill>
                  <a:srgbClr val="FF0000"/>
                </a:solidFill>
              </a:rPr>
              <a:t> </a:t>
            </a:r>
            <a:r>
              <a:rPr lang="en-US" b="1" i="1" baseline="0" dirty="0" smtClean="0"/>
              <a:t>– this will not be an ‘experience’ for teachers </a:t>
            </a:r>
            <a:r>
              <a:rPr lang="en-US" baseline="0" dirty="0" smtClean="0"/>
              <a:t>– just another idea to add to their toolbox for geography)</a:t>
            </a:r>
          </a:p>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34</a:t>
            </a:fld>
            <a:endParaRPr lang="en-US"/>
          </a:p>
        </p:txBody>
      </p:sp>
    </p:spTree>
    <p:extLst>
      <p:ext uri="{BB962C8B-B14F-4D97-AF65-F5344CB8AC3E}">
        <p14:creationId xmlns:p14="http://schemas.microsoft.com/office/powerpoint/2010/main" val="3662095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 through directions on slide</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35</a:t>
            </a:fld>
            <a:endParaRPr lang="en-US"/>
          </a:p>
        </p:txBody>
      </p:sp>
    </p:spTree>
    <p:extLst>
      <p:ext uri="{BB962C8B-B14F-4D97-AF65-F5344CB8AC3E}">
        <p14:creationId xmlns:p14="http://schemas.microsoft.com/office/powerpoint/2010/main" val="1038673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Go through directions on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36</a:t>
            </a:fld>
            <a:endParaRPr lang="en-US"/>
          </a:p>
        </p:txBody>
      </p:sp>
    </p:spTree>
    <p:extLst>
      <p:ext uri="{BB962C8B-B14F-4D97-AF65-F5344CB8AC3E}">
        <p14:creationId xmlns:p14="http://schemas.microsoft.com/office/powerpoint/2010/main" val="3798096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extension options – ask for other ideas participants</a:t>
            </a:r>
            <a:r>
              <a:rPr lang="en-US" baseline="0" dirty="0" smtClean="0"/>
              <a:t> might have</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37</a:t>
            </a:fld>
            <a:endParaRPr lang="en-US"/>
          </a:p>
        </p:txBody>
      </p:sp>
    </p:spTree>
    <p:extLst>
      <p:ext uri="{BB962C8B-B14F-4D97-AF65-F5344CB8AC3E}">
        <p14:creationId xmlns:p14="http://schemas.microsoft.com/office/powerpoint/2010/main" val="1737558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minute share </a:t>
            </a:r>
            <a:r>
              <a:rPr lang="en-US" dirty="0" smtClean="0"/>
              <a:t>(pairs, table groups, or</a:t>
            </a:r>
            <a:r>
              <a:rPr lang="en-US" baseline="0" dirty="0" smtClean="0"/>
              <a:t> whole group)</a:t>
            </a:r>
            <a:r>
              <a:rPr lang="en-US" dirty="0" smtClean="0"/>
              <a:t> – What are some other ways we could</a:t>
            </a:r>
            <a:r>
              <a:rPr lang="en-US" baseline="0" dirty="0" smtClean="0"/>
              <a:t> embed geography skills into VA Studies?  Are there specific standards and/or resources that come to mind?</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38</a:t>
            </a:fld>
            <a:endParaRPr lang="en-US"/>
          </a:p>
        </p:txBody>
      </p:sp>
    </p:spTree>
    <p:extLst>
      <p:ext uri="{BB962C8B-B14F-4D97-AF65-F5344CB8AC3E}">
        <p14:creationId xmlns:p14="http://schemas.microsoft.com/office/powerpoint/2010/main" val="962721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strand</a:t>
            </a:r>
            <a:r>
              <a:rPr lang="en-US" baseline="0" dirty="0" smtClean="0"/>
              <a:t> we will take a look at is HISTORY.</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39</a:t>
            </a:fld>
            <a:endParaRPr lang="en-US"/>
          </a:p>
        </p:txBody>
      </p:sp>
    </p:spTree>
    <p:extLst>
      <p:ext uri="{BB962C8B-B14F-4D97-AF65-F5344CB8AC3E}">
        <p14:creationId xmlns:p14="http://schemas.microsoft.com/office/powerpoint/2010/main" val="1848560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moment to think about how these skills could be embedded</a:t>
            </a:r>
            <a:r>
              <a:rPr lang="en-US" baseline="0" dirty="0" smtClean="0"/>
              <a:t> within many of the activities social studies teachers can engage students in.  </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40</a:t>
            </a:fld>
            <a:endParaRPr lang="en-US"/>
          </a:p>
        </p:txBody>
      </p:sp>
    </p:spTree>
    <p:extLst>
      <p:ext uri="{BB962C8B-B14F-4D97-AF65-F5344CB8AC3E}">
        <p14:creationId xmlns:p14="http://schemas.microsoft.com/office/powerpoint/2010/main" val="31476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u="sng" kern="1200" dirty="0" smtClean="0">
                <a:solidFill>
                  <a:schemeClr val="tx1"/>
                </a:solidFill>
                <a:effectLst/>
                <a:latin typeface="+mn-lt"/>
                <a:ea typeface="+mn-ea"/>
                <a:cs typeface="+mn-cs"/>
              </a:rPr>
              <a:t>Presenters – you will need</a:t>
            </a:r>
            <a:r>
              <a:rPr lang="en-US" sz="1200" b="1" u="sng" kern="1200" baseline="0" dirty="0" smtClean="0">
                <a:solidFill>
                  <a:schemeClr val="tx1"/>
                </a:solidFill>
                <a:effectLst/>
                <a:latin typeface="+mn-lt"/>
                <a:ea typeface="+mn-ea"/>
                <a:cs typeface="+mn-cs"/>
              </a:rPr>
              <a:t> to the following to prepare:</a:t>
            </a:r>
            <a:endParaRPr lang="en-US" sz="1200" b="1" u="sng"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Materials:</a:t>
            </a:r>
            <a:r>
              <a:rPr lang="en-US" sz="1200" b="0" kern="1200" baseline="0" dirty="0" smtClean="0">
                <a:solidFill>
                  <a:schemeClr val="tx1"/>
                </a:solidFill>
                <a:effectLst/>
                <a:latin typeface="+mn-lt"/>
                <a:ea typeface="+mn-ea"/>
                <a:cs typeface="+mn-cs"/>
              </a:rPr>
              <a:t> </a:t>
            </a:r>
          </a:p>
          <a:p>
            <a:r>
              <a:rPr lang="en-US" sz="1200" b="0" kern="1200" baseline="0" dirty="0" smtClean="0">
                <a:solidFill>
                  <a:schemeClr val="tx1"/>
                </a:solidFill>
                <a:effectLst/>
                <a:latin typeface="+mn-lt"/>
                <a:ea typeface="+mn-ea"/>
                <a:cs typeface="+mn-cs"/>
              </a:rPr>
              <a:t>*copy of all pictures</a:t>
            </a:r>
          </a:p>
          <a:p>
            <a:r>
              <a:rPr lang="en-US" sz="1200" b="0" kern="1200" baseline="0" dirty="0" smtClean="0">
                <a:solidFill>
                  <a:schemeClr val="tx1"/>
                </a:solidFill>
                <a:effectLst/>
                <a:latin typeface="+mn-lt"/>
                <a:ea typeface="+mn-ea"/>
                <a:cs typeface="+mn-cs"/>
              </a:rPr>
              <a:t>*print out of the notes from the power point</a:t>
            </a:r>
          </a:p>
          <a:p>
            <a:r>
              <a:rPr lang="en-US" sz="1200" b="0" kern="1200" baseline="0" dirty="0" smtClean="0">
                <a:solidFill>
                  <a:schemeClr val="tx1"/>
                </a:solidFill>
                <a:effectLst/>
                <a:latin typeface="+mn-lt"/>
                <a:ea typeface="+mn-ea"/>
                <a:cs typeface="+mn-cs"/>
              </a:rPr>
              <a:t>*post-it notes (enough for each person to have a few)</a:t>
            </a:r>
          </a:p>
          <a:p>
            <a:r>
              <a:rPr lang="en-US" sz="1200" b="1" kern="1200" baseline="0" dirty="0" smtClean="0">
                <a:solidFill>
                  <a:schemeClr val="tx1"/>
                </a:solidFill>
                <a:effectLst/>
                <a:latin typeface="+mn-lt"/>
                <a:ea typeface="+mn-ea"/>
                <a:cs typeface="+mn-cs"/>
              </a:rPr>
              <a:t>Instructions: </a:t>
            </a:r>
          </a:p>
          <a:p>
            <a:pPr marL="228600" indent="-228600">
              <a:buAutoNum type="arabicPeriod"/>
            </a:pPr>
            <a:r>
              <a:rPr lang="en-US" sz="1200" b="0" kern="1200" baseline="0" dirty="0" smtClean="0">
                <a:solidFill>
                  <a:schemeClr val="tx1"/>
                </a:solidFill>
                <a:effectLst/>
                <a:latin typeface="+mn-lt"/>
                <a:ea typeface="+mn-ea"/>
                <a:cs typeface="+mn-cs"/>
              </a:rPr>
              <a:t>Print out all pictures/slides (41- 61) from the gallery walk. The pictures are in </a:t>
            </a:r>
            <a:r>
              <a:rPr lang="en-US" sz="1200" b="1" kern="1200" baseline="0" dirty="0" smtClean="0">
                <a:solidFill>
                  <a:schemeClr val="tx1"/>
                </a:solidFill>
                <a:effectLst/>
                <a:latin typeface="+mn-lt"/>
                <a:ea typeface="+mn-ea"/>
                <a:cs typeface="+mn-cs"/>
              </a:rPr>
              <a:t>sequence of the events and form a timeline.</a:t>
            </a:r>
          </a:p>
          <a:p>
            <a:pPr marL="228600" indent="-228600">
              <a:buAutoNum type="arabicPeriod"/>
            </a:pPr>
            <a:r>
              <a:rPr lang="en-US" sz="1200" b="0" kern="1200" baseline="0" dirty="0" smtClean="0">
                <a:solidFill>
                  <a:schemeClr val="tx1"/>
                </a:solidFill>
                <a:effectLst/>
                <a:latin typeface="+mn-lt"/>
                <a:ea typeface="+mn-ea"/>
                <a:cs typeface="+mn-cs"/>
              </a:rPr>
              <a:t>Place the pictures on the wall forming the timeline. Make sure the pictures are spaced far enough apart to prevent crowding.</a:t>
            </a:r>
          </a:p>
          <a:p>
            <a:pPr marL="228600" indent="-228600">
              <a:buAutoNum type="arabicPeriod"/>
            </a:pPr>
            <a:r>
              <a:rPr lang="en-US" sz="1200" b="0" kern="1200" baseline="0" dirty="0" smtClean="0">
                <a:solidFill>
                  <a:schemeClr val="tx1"/>
                </a:solidFill>
                <a:effectLst/>
                <a:latin typeface="+mn-lt"/>
                <a:ea typeface="+mn-ea"/>
                <a:cs typeface="+mn-cs"/>
              </a:rPr>
              <a:t>Explain what a gallery walk is to the teachers.</a:t>
            </a:r>
          </a:p>
          <a:p>
            <a:pPr marL="228600" indent="-228600">
              <a:buAutoNum type="arabicPeriod"/>
            </a:pPr>
            <a:r>
              <a:rPr lang="en-US" sz="1200" b="0" kern="1200" baseline="0" dirty="0" smtClean="0">
                <a:solidFill>
                  <a:schemeClr val="tx1"/>
                </a:solidFill>
                <a:effectLst/>
                <a:latin typeface="+mn-lt"/>
                <a:ea typeface="+mn-ea"/>
                <a:cs typeface="+mn-cs"/>
              </a:rPr>
              <a:t>Have the teachers walk through the gallery </a:t>
            </a:r>
            <a:r>
              <a:rPr lang="en-US" sz="1200" b="1" kern="1200" baseline="0" dirty="0" smtClean="0">
                <a:solidFill>
                  <a:schemeClr val="tx1"/>
                </a:solidFill>
                <a:effectLst/>
                <a:latin typeface="+mn-lt"/>
                <a:ea typeface="+mn-ea"/>
                <a:cs typeface="+mn-cs"/>
              </a:rPr>
              <a:t>making observations and collaborating with peers </a:t>
            </a:r>
            <a:r>
              <a:rPr lang="en-US" sz="1200" b="0" kern="1200" baseline="0" dirty="0" smtClean="0">
                <a:solidFill>
                  <a:schemeClr val="tx1"/>
                </a:solidFill>
                <a:effectLst/>
                <a:latin typeface="+mn-lt"/>
                <a:ea typeface="+mn-ea"/>
                <a:cs typeface="+mn-cs"/>
              </a:rPr>
              <a:t>about the images.</a:t>
            </a:r>
          </a:p>
          <a:p>
            <a:pPr marL="228600" indent="-228600">
              <a:buAutoNum type="arabicPeriod"/>
            </a:pPr>
            <a:r>
              <a:rPr lang="en-US" sz="1200" b="0" kern="1200" baseline="0" dirty="0" smtClean="0">
                <a:solidFill>
                  <a:schemeClr val="tx1"/>
                </a:solidFill>
                <a:effectLst/>
                <a:latin typeface="+mn-lt"/>
                <a:ea typeface="+mn-ea"/>
                <a:cs typeface="+mn-cs"/>
              </a:rPr>
              <a:t>This has two options: (1) Tell the story after the teachers have collaborated but while they are at the gallery or (2) have the teachers go back to their seats and then tell the story.</a:t>
            </a:r>
          </a:p>
          <a:p>
            <a:r>
              <a:rPr lang="en-US" sz="1200" b="0" kern="1200" dirty="0" smtClean="0">
                <a:solidFill>
                  <a:schemeClr val="tx1"/>
                </a:solidFill>
                <a:effectLst/>
                <a:latin typeface="+mn-lt"/>
                <a:ea typeface="+mn-ea"/>
                <a:cs typeface="+mn-cs"/>
              </a:rPr>
              <a:t>-----------------------------------------------------------</a:t>
            </a:r>
          </a:p>
          <a:p>
            <a:r>
              <a:rPr lang="en-US" sz="1200" b="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Gallery Walk</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is a</a:t>
            </a:r>
            <a:r>
              <a:rPr lang="en-US" sz="1200" b="0" kern="1200" dirty="0" smtClean="0">
                <a:solidFill>
                  <a:schemeClr val="tx1"/>
                </a:solidFill>
                <a:effectLst/>
                <a:latin typeface="+mn-lt"/>
                <a:ea typeface="+mn-ea"/>
                <a:cs typeface="+mn-cs"/>
              </a:rPr>
              <a:t> </a:t>
            </a:r>
            <a:r>
              <a:rPr lang="en-US" sz="1200" b="0" kern="1200" dirty="0">
                <a:solidFill>
                  <a:schemeClr val="tx1"/>
                </a:solidFill>
                <a:effectLst/>
                <a:latin typeface="+mn-lt"/>
                <a:ea typeface="+mn-ea"/>
                <a:cs typeface="+mn-cs"/>
              </a:rPr>
              <a:t>discussion technique </a:t>
            </a:r>
            <a:r>
              <a:rPr lang="en-US" sz="1200" b="0" kern="1200" dirty="0" smtClean="0">
                <a:solidFill>
                  <a:schemeClr val="tx1"/>
                </a:solidFill>
                <a:effectLst/>
                <a:latin typeface="+mn-lt"/>
                <a:ea typeface="+mn-ea"/>
                <a:cs typeface="+mn-cs"/>
              </a:rPr>
              <a:t>that allows engagement</a:t>
            </a:r>
            <a:r>
              <a:rPr lang="en-US" sz="1200" b="0" kern="1200" baseline="0" dirty="0" smtClean="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and collaboration throughout the class setting. </a:t>
            </a:r>
            <a:r>
              <a:rPr lang="en-US" sz="1200" b="0" kern="1200" baseline="0" dirty="0" smtClean="0">
                <a:solidFill>
                  <a:schemeClr val="tx1"/>
                </a:solidFill>
                <a:effectLst/>
                <a:latin typeface="+mn-lt"/>
                <a:ea typeface="+mn-ea"/>
                <a:cs typeface="+mn-cs"/>
              </a:rPr>
              <a:t>A gallery </a:t>
            </a:r>
            <a:r>
              <a:rPr lang="en-US" sz="1200" b="0" kern="1200" baseline="0" dirty="0">
                <a:solidFill>
                  <a:schemeClr val="tx1"/>
                </a:solidFill>
                <a:effectLst/>
                <a:latin typeface="+mn-lt"/>
                <a:ea typeface="+mn-ea"/>
                <a:cs typeface="+mn-cs"/>
              </a:rPr>
              <a:t>walk can be simply observations with collaboration about the images</a:t>
            </a:r>
            <a:r>
              <a:rPr lang="en-US" sz="1200" b="0" kern="1200" baseline="0" dirty="0" smtClean="0">
                <a:solidFill>
                  <a:schemeClr val="tx1"/>
                </a:solidFill>
                <a:effectLst/>
                <a:latin typeface="+mn-lt"/>
                <a:ea typeface="+mn-ea"/>
                <a:cs typeface="+mn-cs"/>
              </a:rPr>
              <a:t>.  OR, it </a:t>
            </a:r>
            <a:r>
              <a:rPr lang="en-US" sz="1200" b="0" kern="1200" baseline="0" dirty="0">
                <a:solidFill>
                  <a:schemeClr val="tx1"/>
                </a:solidFill>
                <a:effectLst/>
                <a:latin typeface="+mn-lt"/>
                <a:ea typeface="+mn-ea"/>
                <a:cs typeface="+mn-cs"/>
              </a:rPr>
              <a:t>could include a list of questions that </a:t>
            </a:r>
            <a:r>
              <a:rPr lang="en-US" sz="1200" b="0" kern="1200" baseline="0" dirty="0" smtClean="0">
                <a:solidFill>
                  <a:schemeClr val="tx1"/>
                </a:solidFill>
                <a:effectLst/>
                <a:latin typeface="+mn-lt"/>
                <a:ea typeface="+mn-ea"/>
                <a:cs typeface="+mn-cs"/>
              </a:rPr>
              <a:t>students </a:t>
            </a:r>
            <a:r>
              <a:rPr lang="en-US" sz="1200" b="0" kern="1200" baseline="0" dirty="0">
                <a:solidFill>
                  <a:schemeClr val="tx1"/>
                </a:solidFill>
                <a:effectLst/>
                <a:latin typeface="+mn-lt"/>
                <a:ea typeface="+mn-ea"/>
                <a:cs typeface="+mn-cs"/>
              </a:rPr>
              <a:t>have to form answers for. </a:t>
            </a:r>
            <a:r>
              <a:rPr lang="en-US" sz="1200" b="0" kern="1200" baseline="0" dirty="0" smtClean="0">
                <a:solidFill>
                  <a:schemeClr val="tx1"/>
                </a:solidFill>
                <a:effectLst/>
                <a:latin typeface="+mn-lt"/>
                <a:ea typeface="+mn-ea"/>
                <a:cs typeface="+mn-cs"/>
              </a:rPr>
              <a:t> It </a:t>
            </a:r>
            <a:r>
              <a:rPr lang="en-US" sz="1200" b="0" kern="1200" baseline="0" dirty="0">
                <a:solidFill>
                  <a:schemeClr val="tx1"/>
                </a:solidFill>
                <a:effectLst/>
                <a:latin typeface="+mn-lt"/>
                <a:ea typeface="+mn-ea"/>
                <a:cs typeface="+mn-cs"/>
              </a:rPr>
              <a:t>could </a:t>
            </a:r>
            <a:r>
              <a:rPr lang="en-US" sz="1200" b="0" kern="1200" baseline="0" dirty="0" smtClean="0">
                <a:solidFill>
                  <a:schemeClr val="tx1"/>
                </a:solidFill>
                <a:effectLst/>
                <a:latin typeface="+mn-lt"/>
                <a:ea typeface="+mn-ea"/>
                <a:cs typeface="+mn-cs"/>
              </a:rPr>
              <a:t>also include </a:t>
            </a:r>
            <a:r>
              <a:rPr lang="en-US" sz="1200" b="1" kern="1200" baseline="0" dirty="0">
                <a:solidFill>
                  <a:schemeClr val="tx1"/>
                </a:solidFill>
                <a:effectLst/>
                <a:latin typeface="+mn-lt"/>
                <a:ea typeface="+mn-ea"/>
                <a:cs typeface="+mn-cs"/>
              </a:rPr>
              <a:t>a think-pair-share </a:t>
            </a:r>
            <a:r>
              <a:rPr lang="en-US" sz="1200" b="0" kern="1200" baseline="0" dirty="0">
                <a:solidFill>
                  <a:schemeClr val="tx1"/>
                </a:solidFill>
                <a:effectLst/>
                <a:latin typeface="+mn-lt"/>
                <a:ea typeface="+mn-ea"/>
                <a:cs typeface="+mn-cs"/>
              </a:rPr>
              <a:t>activity. The walk could also include an analyzing activity of several particular images.</a:t>
            </a:r>
          </a:p>
          <a:p>
            <a:endParaRPr lang="en-US" sz="1200" b="0" kern="1200" dirty="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In this</a:t>
            </a:r>
            <a:r>
              <a:rPr lang="en-US" sz="1200" b="0" kern="1200" baseline="0" dirty="0" smtClean="0">
                <a:solidFill>
                  <a:schemeClr val="tx1"/>
                </a:solidFill>
                <a:effectLst/>
                <a:latin typeface="+mn-lt"/>
                <a:ea typeface="+mn-ea"/>
                <a:cs typeface="+mn-cs"/>
              </a:rPr>
              <a:t> learning experience, we will be taking a closer look at standard:</a:t>
            </a: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VS</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9c </a:t>
            </a:r>
            <a:r>
              <a:rPr lang="en-US" sz="1200" b="0" kern="1200" dirty="0">
                <a:solidFill>
                  <a:schemeClr val="tx1"/>
                </a:solidFill>
                <a:effectLst/>
                <a:latin typeface="+mn-lt"/>
                <a:ea typeface="+mn-ea"/>
                <a:cs typeface="+mn-cs"/>
              </a:rPr>
              <a:t>The student will demonstrate an understanding of Virginia during the twentieth century and beyond by</a:t>
            </a:r>
          </a:p>
          <a:p>
            <a:r>
              <a:rPr lang="en-US" sz="1200" b="0" kern="1200" dirty="0">
                <a:solidFill>
                  <a:schemeClr val="tx1"/>
                </a:solidFill>
                <a:effectLst/>
                <a:latin typeface="+mn-lt"/>
                <a:ea typeface="+mn-ea"/>
                <a:cs typeface="+mn-cs"/>
              </a:rPr>
              <a:t>c)</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describing the social and political events in Virginia linked to desegregation and Massive Resistance and their relationship to national history.</a:t>
            </a:r>
          </a:p>
          <a:p>
            <a:endParaRPr lang="en-US" sz="1200" b="0" kern="1200" dirty="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And focusing on the following</a:t>
            </a:r>
            <a:r>
              <a:rPr lang="en-US" sz="1200" b="0" kern="1200" baseline="0" dirty="0" smtClean="0">
                <a:solidFill>
                  <a:schemeClr val="tx1"/>
                </a:solidFill>
                <a:effectLst/>
                <a:latin typeface="+mn-lt"/>
                <a:ea typeface="+mn-ea"/>
                <a:cs typeface="+mn-cs"/>
              </a:rPr>
              <a:t> s</a:t>
            </a:r>
            <a:r>
              <a:rPr lang="en-US" sz="1200" b="0" kern="1200" dirty="0" smtClean="0">
                <a:solidFill>
                  <a:schemeClr val="tx1"/>
                </a:solidFill>
                <a:effectLst/>
                <a:latin typeface="+mn-lt"/>
                <a:ea typeface="+mn-ea"/>
                <a:cs typeface="+mn-cs"/>
              </a:rPr>
              <a:t>kills</a:t>
            </a:r>
            <a:r>
              <a:rPr lang="en-US"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Skills are using information sources, questioning/critical thinking, and making connections.</a:t>
            </a:r>
          </a:p>
          <a:p>
            <a:endParaRPr lang="en-US" sz="1200" b="0" kern="1200" dirty="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Presenters – you will need</a:t>
            </a:r>
            <a:r>
              <a:rPr lang="en-US" sz="1200" b="1" u="sng" kern="1200" baseline="0" dirty="0" smtClean="0">
                <a:solidFill>
                  <a:schemeClr val="tx1"/>
                </a:solidFill>
                <a:effectLst/>
                <a:latin typeface="+mn-lt"/>
                <a:ea typeface="+mn-ea"/>
                <a:cs typeface="+mn-cs"/>
              </a:rPr>
              <a:t> to the following to prepare:</a:t>
            </a:r>
            <a:endParaRPr lang="en-US" sz="1200" b="1" u="sng"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Materials</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p>
          <a:p>
            <a:r>
              <a:rPr lang="en-US" sz="1200" b="0" kern="1200" baseline="0" dirty="0">
                <a:solidFill>
                  <a:schemeClr val="tx1"/>
                </a:solidFill>
                <a:effectLst/>
                <a:latin typeface="+mn-lt"/>
                <a:ea typeface="+mn-ea"/>
                <a:cs typeface="+mn-cs"/>
              </a:rPr>
              <a:t>*copy of all pictures</a:t>
            </a:r>
          </a:p>
          <a:p>
            <a:r>
              <a:rPr lang="en-US" sz="1200" b="0" kern="1200" baseline="0" dirty="0">
                <a:solidFill>
                  <a:schemeClr val="tx1"/>
                </a:solidFill>
                <a:effectLst/>
                <a:latin typeface="+mn-lt"/>
                <a:ea typeface="+mn-ea"/>
                <a:cs typeface="+mn-cs"/>
              </a:rPr>
              <a:t>*print out of the notes from the power </a:t>
            </a:r>
            <a:r>
              <a:rPr lang="en-US" sz="1200" b="0" kern="1200" baseline="0" dirty="0" smtClean="0">
                <a:solidFill>
                  <a:schemeClr val="tx1"/>
                </a:solidFill>
                <a:effectLst/>
                <a:latin typeface="+mn-lt"/>
                <a:ea typeface="+mn-ea"/>
                <a:cs typeface="+mn-cs"/>
              </a:rPr>
              <a:t>point</a:t>
            </a:r>
          </a:p>
          <a:p>
            <a:r>
              <a:rPr lang="en-US" sz="1200" b="0" kern="1200" baseline="0" dirty="0" smtClean="0">
                <a:solidFill>
                  <a:schemeClr val="tx1"/>
                </a:solidFill>
                <a:effectLst/>
                <a:latin typeface="+mn-lt"/>
                <a:ea typeface="+mn-ea"/>
                <a:cs typeface="+mn-cs"/>
              </a:rPr>
              <a:t>*post-it notes (enough for each person to have a few)</a:t>
            </a:r>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Instructions: </a:t>
            </a:r>
          </a:p>
          <a:p>
            <a:pPr marL="228600" indent="-228600">
              <a:buAutoNum type="arabicPeriod"/>
            </a:pPr>
            <a:r>
              <a:rPr lang="en-US" sz="1200" b="0" kern="1200" baseline="0" dirty="0">
                <a:solidFill>
                  <a:schemeClr val="tx1"/>
                </a:solidFill>
                <a:effectLst/>
                <a:latin typeface="+mn-lt"/>
                <a:ea typeface="+mn-ea"/>
                <a:cs typeface="+mn-cs"/>
              </a:rPr>
              <a:t>Print out all </a:t>
            </a:r>
            <a:r>
              <a:rPr lang="en-US" sz="1200" b="0" kern="1200" baseline="0" dirty="0" smtClean="0">
                <a:solidFill>
                  <a:schemeClr val="tx1"/>
                </a:solidFill>
                <a:effectLst/>
                <a:latin typeface="+mn-lt"/>
                <a:ea typeface="+mn-ea"/>
                <a:cs typeface="+mn-cs"/>
              </a:rPr>
              <a:t>pictures/slides (41- 61) </a:t>
            </a:r>
            <a:r>
              <a:rPr lang="en-US" sz="1200" b="0" kern="1200" baseline="0" dirty="0">
                <a:solidFill>
                  <a:schemeClr val="tx1"/>
                </a:solidFill>
                <a:effectLst/>
                <a:latin typeface="+mn-lt"/>
                <a:ea typeface="+mn-ea"/>
                <a:cs typeface="+mn-cs"/>
              </a:rPr>
              <a:t>from the gallery walk. The pictures are in </a:t>
            </a:r>
            <a:r>
              <a:rPr lang="en-US" sz="1200" b="1" kern="1200" baseline="0" dirty="0">
                <a:solidFill>
                  <a:schemeClr val="tx1"/>
                </a:solidFill>
                <a:effectLst/>
                <a:latin typeface="+mn-lt"/>
                <a:ea typeface="+mn-ea"/>
                <a:cs typeface="+mn-cs"/>
              </a:rPr>
              <a:t>sequence of the events and form a timeline.</a:t>
            </a:r>
          </a:p>
          <a:p>
            <a:pPr marL="228600" indent="-228600">
              <a:buAutoNum type="arabicPeriod"/>
            </a:pPr>
            <a:r>
              <a:rPr lang="en-US" sz="1200" b="0" kern="1200" baseline="0" dirty="0">
                <a:solidFill>
                  <a:schemeClr val="tx1"/>
                </a:solidFill>
                <a:effectLst/>
                <a:latin typeface="+mn-lt"/>
                <a:ea typeface="+mn-ea"/>
                <a:cs typeface="+mn-cs"/>
              </a:rPr>
              <a:t>Place the pictures on the wall forming the timeline. Make sure the pictures are spaced far enough apart to prevent crowding.</a:t>
            </a:r>
          </a:p>
          <a:p>
            <a:pPr marL="228600" indent="-228600">
              <a:buAutoNum type="arabicPeriod"/>
            </a:pPr>
            <a:r>
              <a:rPr lang="en-US" sz="1200" b="0" kern="1200" baseline="0" dirty="0">
                <a:solidFill>
                  <a:schemeClr val="tx1"/>
                </a:solidFill>
                <a:effectLst/>
                <a:latin typeface="+mn-lt"/>
                <a:ea typeface="+mn-ea"/>
                <a:cs typeface="+mn-cs"/>
              </a:rPr>
              <a:t>Explain what a gallery walk is to the teachers.</a:t>
            </a:r>
          </a:p>
          <a:p>
            <a:pPr marL="228600" indent="-228600">
              <a:buAutoNum type="arabicPeriod"/>
            </a:pPr>
            <a:r>
              <a:rPr lang="en-US" sz="1200" b="0" kern="1200" baseline="0" dirty="0">
                <a:solidFill>
                  <a:schemeClr val="tx1"/>
                </a:solidFill>
                <a:effectLst/>
                <a:latin typeface="+mn-lt"/>
                <a:ea typeface="+mn-ea"/>
                <a:cs typeface="+mn-cs"/>
              </a:rPr>
              <a:t>Have the teachers walk through the gallery </a:t>
            </a:r>
            <a:r>
              <a:rPr lang="en-US" sz="1200" b="1" kern="1200" baseline="0" dirty="0">
                <a:solidFill>
                  <a:schemeClr val="tx1"/>
                </a:solidFill>
                <a:effectLst/>
                <a:latin typeface="+mn-lt"/>
                <a:ea typeface="+mn-ea"/>
                <a:cs typeface="+mn-cs"/>
              </a:rPr>
              <a:t>making observations and collaborating with peers </a:t>
            </a:r>
            <a:r>
              <a:rPr lang="en-US" sz="1200" b="0" kern="1200" baseline="0" dirty="0">
                <a:solidFill>
                  <a:schemeClr val="tx1"/>
                </a:solidFill>
                <a:effectLst/>
                <a:latin typeface="+mn-lt"/>
                <a:ea typeface="+mn-ea"/>
                <a:cs typeface="+mn-cs"/>
              </a:rPr>
              <a:t>about the images.</a:t>
            </a:r>
          </a:p>
          <a:p>
            <a:pPr marL="228600" indent="-228600">
              <a:buAutoNum type="arabicPeriod"/>
            </a:pPr>
            <a:r>
              <a:rPr lang="en-US" sz="1200" b="0" kern="1200" baseline="0" dirty="0">
                <a:solidFill>
                  <a:schemeClr val="tx1"/>
                </a:solidFill>
                <a:effectLst/>
                <a:latin typeface="+mn-lt"/>
                <a:ea typeface="+mn-ea"/>
                <a:cs typeface="+mn-cs"/>
              </a:rPr>
              <a:t>This has two options: (1) Tell the story after the teachers have collaborated but while they are at the gallery or (2) have the teachers go back to their seats and then tell the story.</a:t>
            </a:r>
          </a:p>
          <a:p>
            <a:pPr marL="0" indent="0">
              <a:buNone/>
            </a:pPr>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41</a:t>
            </a:fld>
            <a:endParaRPr lang="en-US"/>
          </a:p>
        </p:txBody>
      </p:sp>
    </p:spTree>
    <p:extLst>
      <p:ext uri="{BB962C8B-B14F-4D97-AF65-F5344CB8AC3E}">
        <p14:creationId xmlns:p14="http://schemas.microsoft.com/office/powerpoint/2010/main" val="3332285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Wingdings"/>
                <a:ea typeface="Wingdings"/>
                <a:cs typeface="Wingdings"/>
              </a:rPr>
              <a:t>Discussion:</a:t>
            </a:r>
            <a:r>
              <a:rPr lang="en-US" baseline="0" dirty="0">
                <a:latin typeface="Wingdings"/>
                <a:ea typeface="Wingdings"/>
                <a:cs typeface="Wingdings"/>
              </a:rPr>
              <a:t> Conceptual Understanding, Scaffolding the Understanding, Analyzing the Understanding</a:t>
            </a:r>
          </a:p>
          <a:p>
            <a:endParaRPr lang="en-US" baseline="0" dirty="0">
              <a:latin typeface="Wingdings"/>
              <a:ea typeface="Wingdings"/>
              <a:cs typeface="Wingdings"/>
            </a:endParaRPr>
          </a:p>
          <a:p>
            <a:r>
              <a:rPr lang="en-US" baseline="0" dirty="0">
                <a:latin typeface="Wingdings"/>
                <a:ea typeface="Wingdings"/>
                <a:cs typeface="Wingdings"/>
              </a:rPr>
              <a:t>Arrow will rise up upon click after discussion to summarize difference between 2008 and 2015, then skills aligned with English </a:t>
            </a:r>
            <a:r>
              <a:rPr lang="en-US" baseline="0" dirty="0" err="1">
                <a:latin typeface="Wingdings"/>
                <a:ea typeface="Wingdings"/>
                <a:cs typeface="Wingdings"/>
              </a:rPr>
              <a:t>SOLs</a:t>
            </a:r>
            <a:r>
              <a:rPr lang="en-US" baseline="0" dirty="0">
                <a:latin typeface="Wingdings"/>
                <a:ea typeface="Wingdings"/>
                <a:cs typeface="Wingdings"/>
              </a:rPr>
              <a:t>.  Great opportunity for common planning!</a:t>
            </a:r>
          </a:p>
          <a:p>
            <a:endParaRPr lang="en-US" baseline="0" dirty="0">
              <a:latin typeface="Wingdings"/>
              <a:ea typeface="Wingdings"/>
              <a:cs typeface="Wingdings"/>
            </a:endParaRPr>
          </a:p>
          <a:p>
            <a:r>
              <a:rPr lang="en-US" baseline="0" dirty="0">
                <a:latin typeface="Wingdings"/>
                <a:ea typeface="Wingdings"/>
                <a:cs typeface="Wingdings"/>
              </a:rPr>
              <a:t>Purpose of today is to “teach” a lesson demonstrating skill based instruction, moving away from Lecture (Sit and Get)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Gallery Walk</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is a</a:t>
            </a:r>
            <a:r>
              <a:rPr lang="en-US" sz="1200" b="0" kern="1200" dirty="0" smtClean="0">
                <a:solidFill>
                  <a:schemeClr val="tx1"/>
                </a:solidFill>
                <a:effectLst/>
                <a:latin typeface="+mn-lt"/>
                <a:ea typeface="+mn-ea"/>
                <a:cs typeface="+mn-cs"/>
              </a:rPr>
              <a:t> </a:t>
            </a:r>
            <a:r>
              <a:rPr lang="en-US" sz="1200" b="0" kern="1200" dirty="0">
                <a:solidFill>
                  <a:schemeClr val="tx1"/>
                </a:solidFill>
                <a:effectLst/>
                <a:latin typeface="+mn-lt"/>
                <a:ea typeface="+mn-ea"/>
                <a:cs typeface="+mn-cs"/>
              </a:rPr>
              <a:t>discussion technique </a:t>
            </a:r>
            <a:r>
              <a:rPr lang="en-US" sz="1200" b="0" kern="1200" dirty="0" smtClean="0">
                <a:solidFill>
                  <a:schemeClr val="tx1"/>
                </a:solidFill>
                <a:effectLst/>
                <a:latin typeface="+mn-lt"/>
                <a:ea typeface="+mn-ea"/>
                <a:cs typeface="+mn-cs"/>
              </a:rPr>
              <a:t>that allows engagement</a:t>
            </a:r>
            <a:r>
              <a:rPr lang="en-US" sz="1200" b="0" kern="1200" baseline="0" dirty="0" smtClean="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and collaboration throughout the class setting. </a:t>
            </a:r>
            <a:r>
              <a:rPr lang="en-US" sz="1200" b="0" kern="1200" baseline="0" dirty="0" smtClean="0">
                <a:solidFill>
                  <a:schemeClr val="tx1"/>
                </a:solidFill>
                <a:effectLst/>
                <a:latin typeface="+mn-lt"/>
                <a:ea typeface="+mn-ea"/>
                <a:cs typeface="+mn-cs"/>
              </a:rPr>
              <a:t>A gallery </a:t>
            </a:r>
            <a:r>
              <a:rPr lang="en-US" sz="1200" b="0" kern="1200" baseline="0" dirty="0">
                <a:solidFill>
                  <a:schemeClr val="tx1"/>
                </a:solidFill>
                <a:effectLst/>
                <a:latin typeface="+mn-lt"/>
                <a:ea typeface="+mn-ea"/>
                <a:cs typeface="+mn-cs"/>
              </a:rPr>
              <a:t>walk can be simply observations with collaboration about the images</a:t>
            </a:r>
            <a:r>
              <a:rPr lang="en-US" sz="1200" b="0" kern="1200" baseline="0" dirty="0" smtClean="0">
                <a:solidFill>
                  <a:schemeClr val="tx1"/>
                </a:solidFill>
                <a:effectLst/>
                <a:latin typeface="+mn-lt"/>
                <a:ea typeface="+mn-ea"/>
                <a:cs typeface="+mn-cs"/>
              </a:rPr>
              <a:t>.  OR, it </a:t>
            </a:r>
            <a:r>
              <a:rPr lang="en-US" sz="1200" b="0" kern="1200" baseline="0" dirty="0">
                <a:solidFill>
                  <a:schemeClr val="tx1"/>
                </a:solidFill>
                <a:effectLst/>
                <a:latin typeface="+mn-lt"/>
                <a:ea typeface="+mn-ea"/>
                <a:cs typeface="+mn-cs"/>
              </a:rPr>
              <a:t>could include a list of questions that </a:t>
            </a:r>
            <a:r>
              <a:rPr lang="en-US" sz="1200" b="0" kern="1200" baseline="0" dirty="0" smtClean="0">
                <a:solidFill>
                  <a:schemeClr val="tx1"/>
                </a:solidFill>
                <a:effectLst/>
                <a:latin typeface="+mn-lt"/>
                <a:ea typeface="+mn-ea"/>
                <a:cs typeface="+mn-cs"/>
              </a:rPr>
              <a:t>students </a:t>
            </a:r>
            <a:r>
              <a:rPr lang="en-US" sz="1200" b="0" kern="1200" baseline="0" dirty="0">
                <a:solidFill>
                  <a:schemeClr val="tx1"/>
                </a:solidFill>
                <a:effectLst/>
                <a:latin typeface="+mn-lt"/>
                <a:ea typeface="+mn-ea"/>
                <a:cs typeface="+mn-cs"/>
              </a:rPr>
              <a:t>have to form answers for. </a:t>
            </a:r>
            <a:r>
              <a:rPr lang="en-US" sz="1200" b="0" kern="1200" baseline="0" dirty="0" smtClean="0">
                <a:solidFill>
                  <a:schemeClr val="tx1"/>
                </a:solidFill>
                <a:effectLst/>
                <a:latin typeface="+mn-lt"/>
                <a:ea typeface="+mn-ea"/>
                <a:cs typeface="+mn-cs"/>
              </a:rPr>
              <a:t> It </a:t>
            </a:r>
            <a:r>
              <a:rPr lang="en-US" sz="1200" b="0" kern="1200" baseline="0" dirty="0">
                <a:solidFill>
                  <a:schemeClr val="tx1"/>
                </a:solidFill>
                <a:effectLst/>
                <a:latin typeface="+mn-lt"/>
                <a:ea typeface="+mn-ea"/>
                <a:cs typeface="+mn-cs"/>
              </a:rPr>
              <a:t>could </a:t>
            </a:r>
            <a:r>
              <a:rPr lang="en-US" sz="1200" b="0" kern="1200" baseline="0" dirty="0" smtClean="0">
                <a:solidFill>
                  <a:schemeClr val="tx1"/>
                </a:solidFill>
                <a:effectLst/>
                <a:latin typeface="+mn-lt"/>
                <a:ea typeface="+mn-ea"/>
                <a:cs typeface="+mn-cs"/>
              </a:rPr>
              <a:t>also include </a:t>
            </a:r>
            <a:r>
              <a:rPr lang="en-US" sz="1200" b="1" kern="1200" baseline="0" dirty="0">
                <a:solidFill>
                  <a:schemeClr val="tx1"/>
                </a:solidFill>
                <a:effectLst/>
                <a:latin typeface="+mn-lt"/>
                <a:ea typeface="+mn-ea"/>
                <a:cs typeface="+mn-cs"/>
              </a:rPr>
              <a:t>a think-pair-share </a:t>
            </a:r>
            <a:r>
              <a:rPr lang="en-US" sz="1200" b="0" kern="1200" baseline="0" dirty="0">
                <a:solidFill>
                  <a:schemeClr val="tx1"/>
                </a:solidFill>
                <a:effectLst/>
                <a:latin typeface="+mn-lt"/>
                <a:ea typeface="+mn-ea"/>
                <a:cs typeface="+mn-cs"/>
              </a:rPr>
              <a:t>activity. The walk could also include an analyzing activity of several particular images.</a:t>
            </a:r>
          </a:p>
          <a:p>
            <a:endParaRPr lang="en-US" sz="1200" b="0" kern="1200" dirty="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In this</a:t>
            </a:r>
            <a:r>
              <a:rPr lang="en-US" sz="1200" b="0" kern="1200" baseline="0" dirty="0" smtClean="0">
                <a:solidFill>
                  <a:schemeClr val="tx1"/>
                </a:solidFill>
                <a:effectLst/>
                <a:latin typeface="+mn-lt"/>
                <a:ea typeface="+mn-ea"/>
                <a:cs typeface="+mn-cs"/>
              </a:rPr>
              <a:t> learning experience, we will be taking a closer look at standard:</a:t>
            </a: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VS</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9c </a:t>
            </a:r>
            <a:r>
              <a:rPr lang="en-US" sz="1200" b="0" kern="1200" dirty="0">
                <a:solidFill>
                  <a:schemeClr val="tx1"/>
                </a:solidFill>
                <a:effectLst/>
                <a:latin typeface="+mn-lt"/>
                <a:ea typeface="+mn-ea"/>
                <a:cs typeface="+mn-cs"/>
              </a:rPr>
              <a:t>The student will demonstrate an understanding of Virginia during the twentieth century and beyond by</a:t>
            </a:r>
          </a:p>
          <a:p>
            <a:r>
              <a:rPr lang="en-US" sz="1200" b="0" kern="1200" dirty="0">
                <a:solidFill>
                  <a:schemeClr val="tx1"/>
                </a:solidFill>
                <a:effectLst/>
                <a:latin typeface="+mn-lt"/>
                <a:ea typeface="+mn-ea"/>
                <a:cs typeface="+mn-cs"/>
              </a:rPr>
              <a:t>c)</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describing the social and political events in Virginia linked to desegregation and Massive Resistance and their relationship to national history.</a:t>
            </a:r>
          </a:p>
          <a:p>
            <a:endParaRPr lang="en-US" sz="1200" b="0" kern="1200" dirty="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And focusing on the following</a:t>
            </a:r>
            <a:r>
              <a:rPr lang="en-US" sz="1200" b="0" kern="1200" baseline="0" dirty="0" smtClean="0">
                <a:solidFill>
                  <a:schemeClr val="tx1"/>
                </a:solidFill>
                <a:effectLst/>
                <a:latin typeface="+mn-lt"/>
                <a:ea typeface="+mn-ea"/>
                <a:cs typeface="+mn-cs"/>
              </a:rPr>
              <a:t> s</a:t>
            </a:r>
            <a:r>
              <a:rPr lang="en-US" sz="1200" b="0" kern="1200" dirty="0" smtClean="0">
                <a:solidFill>
                  <a:schemeClr val="tx1"/>
                </a:solidFill>
                <a:effectLst/>
                <a:latin typeface="+mn-lt"/>
                <a:ea typeface="+mn-ea"/>
                <a:cs typeface="+mn-cs"/>
              </a:rPr>
              <a:t>kills</a:t>
            </a:r>
            <a:r>
              <a:rPr lang="en-US"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Skills are using information sources, questioning/critical thinking, and making connections.</a:t>
            </a:r>
          </a:p>
          <a:p>
            <a:endParaRPr lang="en-US" sz="1200" b="0" kern="1200" dirty="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Presenters – you will need</a:t>
            </a:r>
            <a:r>
              <a:rPr lang="en-US" sz="1200" b="1" u="sng" kern="1200" baseline="0" dirty="0" smtClean="0">
                <a:solidFill>
                  <a:schemeClr val="tx1"/>
                </a:solidFill>
                <a:effectLst/>
                <a:latin typeface="+mn-lt"/>
                <a:ea typeface="+mn-ea"/>
                <a:cs typeface="+mn-cs"/>
              </a:rPr>
              <a:t> to the following to prepare:</a:t>
            </a:r>
            <a:endParaRPr lang="en-US" sz="1200" b="1" u="sng"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Materials</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p>
          <a:p>
            <a:r>
              <a:rPr lang="en-US" sz="1200" b="0" kern="1200" baseline="0" dirty="0">
                <a:solidFill>
                  <a:schemeClr val="tx1"/>
                </a:solidFill>
                <a:effectLst/>
                <a:latin typeface="+mn-lt"/>
                <a:ea typeface="+mn-ea"/>
                <a:cs typeface="+mn-cs"/>
              </a:rPr>
              <a:t>*copy of all pictures</a:t>
            </a:r>
          </a:p>
          <a:p>
            <a:r>
              <a:rPr lang="en-US" sz="1200" b="0" kern="1200" baseline="0" dirty="0">
                <a:solidFill>
                  <a:schemeClr val="tx1"/>
                </a:solidFill>
                <a:effectLst/>
                <a:latin typeface="+mn-lt"/>
                <a:ea typeface="+mn-ea"/>
                <a:cs typeface="+mn-cs"/>
              </a:rPr>
              <a:t>*print out of the notes from the power </a:t>
            </a:r>
            <a:r>
              <a:rPr lang="en-US" sz="1200" b="0" kern="1200" baseline="0" dirty="0" smtClean="0">
                <a:solidFill>
                  <a:schemeClr val="tx1"/>
                </a:solidFill>
                <a:effectLst/>
                <a:latin typeface="+mn-lt"/>
                <a:ea typeface="+mn-ea"/>
                <a:cs typeface="+mn-cs"/>
              </a:rPr>
              <a:t>point</a:t>
            </a:r>
          </a:p>
          <a:p>
            <a:r>
              <a:rPr lang="en-US" sz="1200" b="0" kern="1200" baseline="0" dirty="0" smtClean="0">
                <a:solidFill>
                  <a:schemeClr val="tx1"/>
                </a:solidFill>
                <a:effectLst/>
                <a:latin typeface="+mn-lt"/>
                <a:ea typeface="+mn-ea"/>
                <a:cs typeface="+mn-cs"/>
              </a:rPr>
              <a:t>*post-it notes (enough for each person to have a few)</a:t>
            </a:r>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Instructions: </a:t>
            </a:r>
          </a:p>
          <a:p>
            <a:pPr marL="228600" indent="-228600">
              <a:buAutoNum type="arabicPeriod"/>
            </a:pPr>
            <a:r>
              <a:rPr lang="en-US" sz="1200" b="0" kern="1200" baseline="0" dirty="0">
                <a:solidFill>
                  <a:schemeClr val="tx1"/>
                </a:solidFill>
                <a:effectLst/>
                <a:latin typeface="+mn-lt"/>
                <a:ea typeface="+mn-ea"/>
                <a:cs typeface="+mn-cs"/>
              </a:rPr>
              <a:t>Print out all </a:t>
            </a:r>
            <a:r>
              <a:rPr lang="en-US" sz="1200" b="0" kern="1200" baseline="0" dirty="0" smtClean="0">
                <a:solidFill>
                  <a:schemeClr val="tx1"/>
                </a:solidFill>
                <a:effectLst/>
                <a:latin typeface="+mn-lt"/>
                <a:ea typeface="+mn-ea"/>
                <a:cs typeface="+mn-cs"/>
              </a:rPr>
              <a:t>pictures/slides (41- 61) </a:t>
            </a:r>
            <a:r>
              <a:rPr lang="en-US" sz="1200" b="0" kern="1200" baseline="0" dirty="0">
                <a:solidFill>
                  <a:schemeClr val="tx1"/>
                </a:solidFill>
                <a:effectLst/>
                <a:latin typeface="+mn-lt"/>
                <a:ea typeface="+mn-ea"/>
                <a:cs typeface="+mn-cs"/>
              </a:rPr>
              <a:t>from the gallery walk. The pictures are in </a:t>
            </a:r>
            <a:r>
              <a:rPr lang="en-US" sz="1200" b="1" kern="1200" baseline="0" dirty="0">
                <a:solidFill>
                  <a:schemeClr val="tx1"/>
                </a:solidFill>
                <a:effectLst/>
                <a:latin typeface="+mn-lt"/>
                <a:ea typeface="+mn-ea"/>
                <a:cs typeface="+mn-cs"/>
              </a:rPr>
              <a:t>sequence of the events and form a timeline.</a:t>
            </a:r>
          </a:p>
          <a:p>
            <a:pPr marL="228600" indent="-228600">
              <a:buAutoNum type="arabicPeriod"/>
            </a:pPr>
            <a:r>
              <a:rPr lang="en-US" sz="1200" b="0" kern="1200" baseline="0" dirty="0">
                <a:solidFill>
                  <a:schemeClr val="tx1"/>
                </a:solidFill>
                <a:effectLst/>
                <a:latin typeface="+mn-lt"/>
                <a:ea typeface="+mn-ea"/>
                <a:cs typeface="+mn-cs"/>
              </a:rPr>
              <a:t>Place the pictures on the wall forming the timeline. Make sure the pictures are spaced far enough apart to prevent crowding.</a:t>
            </a:r>
          </a:p>
          <a:p>
            <a:pPr marL="228600" indent="-228600">
              <a:buAutoNum type="arabicPeriod"/>
            </a:pPr>
            <a:r>
              <a:rPr lang="en-US" sz="1200" b="0" kern="1200" baseline="0" dirty="0">
                <a:solidFill>
                  <a:schemeClr val="tx1"/>
                </a:solidFill>
                <a:effectLst/>
                <a:latin typeface="+mn-lt"/>
                <a:ea typeface="+mn-ea"/>
                <a:cs typeface="+mn-cs"/>
              </a:rPr>
              <a:t>Explain what a gallery walk is to the teachers.</a:t>
            </a:r>
          </a:p>
          <a:p>
            <a:pPr marL="228600" indent="-228600">
              <a:buAutoNum type="arabicPeriod"/>
            </a:pPr>
            <a:r>
              <a:rPr lang="en-US" sz="1200" b="0" kern="1200" baseline="0" dirty="0">
                <a:solidFill>
                  <a:schemeClr val="tx1"/>
                </a:solidFill>
                <a:effectLst/>
                <a:latin typeface="+mn-lt"/>
                <a:ea typeface="+mn-ea"/>
                <a:cs typeface="+mn-cs"/>
              </a:rPr>
              <a:t>Have the teachers walk through the gallery </a:t>
            </a:r>
            <a:r>
              <a:rPr lang="en-US" sz="1200" b="1" kern="1200" baseline="0" dirty="0">
                <a:solidFill>
                  <a:schemeClr val="tx1"/>
                </a:solidFill>
                <a:effectLst/>
                <a:latin typeface="+mn-lt"/>
                <a:ea typeface="+mn-ea"/>
                <a:cs typeface="+mn-cs"/>
              </a:rPr>
              <a:t>making observations and collaborating with peers </a:t>
            </a:r>
            <a:r>
              <a:rPr lang="en-US" sz="1200" b="0" kern="1200" baseline="0" dirty="0">
                <a:solidFill>
                  <a:schemeClr val="tx1"/>
                </a:solidFill>
                <a:effectLst/>
                <a:latin typeface="+mn-lt"/>
                <a:ea typeface="+mn-ea"/>
                <a:cs typeface="+mn-cs"/>
              </a:rPr>
              <a:t>about the images.</a:t>
            </a:r>
          </a:p>
          <a:p>
            <a:pPr marL="228600" indent="-228600">
              <a:buAutoNum type="arabicPeriod"/>
            </a:pPr>
            <a:r>
              <a:rPr lang="en-US" sz="1200" b="0" kern="1200" baseline="0" dirty="0">
                <a:solidFill>
                  <a:schemeClr val="tx1"/>
                </a:solidFill>
                <a:effectLst/>
                <a:latin typeface="+mn-lt"/>
                <a:ea typeface="+mn-ea"/>
                <a:cs typeface="+mn-cs"/>
              </a:rPr>
              <a:t>This has two options: (1) Tell the story after the teachers have collaborated but while they are at the gallery or (2) have the teachers go back to their seats and then tell the story.</a:t>
            </a:r>
          </a:p>
          <a:p>
            <a:pPr marL="0" indent="0">
              <a:buNone/>
            </a:pPr>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42</a:t>
            </a:fld>
            <a:endParaRPr lang="en-US"/>
          </a:p>
        </p:txBody>
      </p:sp>
    </p:spTree>
    <p:extLst>
      <p:ext uri="{BB962C8B-B14F-4D97-AF65-F5344CB8AC3E}">
        <p14:creationId xmlns:p14="http://schemas.microsoft.com/office/powerpoint/2010/main" val="3821344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Gallery Walk</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is a</a:t>
            </a:r>
            <a:r>
              <a:rPr lang="en-US" sz="1200" b="0" kern="1200" dirty="0" smtClean="0">
                <a:solidFill>
                  <a:schemeClr val="tx1"/>
                </a:solidFill>
                <a:effectLst/>
                <a:latin typeface="+mn-lt"/>
                <a:ea typeface="+mn-ea"/>
                <a:cs typeface="+mn-cs"/>
              </a:rPr>
              <a:t> </a:t>
            </a:r>
            <a:r>
              <a:rPr lang="en-US" sz="1200" b="0" kern="1200" dirty="0">
                <a:solidFill>
                  <a:schemeClr val="tx1"/>
                </a:solidFill>
                <a:effectLst/>
                <a:latin typeface="+mn-lt"/>
                <a:ea typeface="+mn-ea"/>
                <a:cs typeface="+mn-cs"/>
              </a:rPr>
              <a:t>discussion technique </a:t>
            </a:r>
            <a:r>
              <a:rPr lang="en-US" sz="1200" b="0" kern="1200" dirty="0" smtClean="0">
                <a:solidFill>
                  <a:schemeClr val="tx1"/>
                </a:solidFill>
                <a:effectLst/>
                <a:latin typeface="+mn-lt"/>
                <a:ea typeface="+mn-ea"/>
                <a:cs typeface="+mn-cs"/>
              </a:rPr>
              <a:t>that allows engagement</a:t>
            </a:r>
            <a:r>
              <a:rPr lang="en-US" sz="1200" b="0" kern="1200" baseline="0" dirty="0" smtClean="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and collaboration throughout the class setting. </a:t>
            </a:r>
            <a:r>
              <a:rPr lang="en-US" sz="1200" b="0" kern="1200" baseline="0" dirty="0" smtClean="0">
                <a:solidFill>
                  <a:schemeClr val="tx1"/>
                </a:solidFill>
                <a:effectLst/>
                <a:latin typeface="+mn-lt"/>
                <a:ea typeface="+mn-ea"/>
                <a:cs typeface="+mn-cs"/>
              </a:rPr>
              <a:t>A gallery </a:t>
            </a:r>
            <a:r>
              <a:rPr lang="en-US" sz="1200" b="0" kern="1200" baseline="0" dirty="0">
                <a:solidFill>
                  <a:schemeClr val="tx1"/>
                </a:solidFill>
                <a:effectLst/>
                <a:latin typeface="+mn-lt"/>
                <a:ea typeface="+mn-ea"/>
                <a:cs typeface="+mn-cs"/>
              </a:rPr>
              <a:t>walk can be simply observations with collaboration about the images</a:t>
            </a:r>
            <a:r>
              <a:rPr lang="en-US" sz="1200" b="0" kern="1200" baseline="0" dirty="0" smtClean="0">
                <a:solidFill>
                  <a:schemeClr val="tx1"/>
                </a:solidFill>
                <a:effectLst/>
                <a:latin typeface="+mn-lt"/>
                <a:ea typeface="+mn-ea"/>
                <a:cs typeface="+mn-cs"/>
              </a:rPr>
              <a:t>.  OR, it </a:t>
            </a:r>
            <a:r>
              <a:rPr lang="en-US" sz="1200" b="0" kern="1200" baseline="0" dirty="0">
                <a:solidFill>
                  <a:schemeClr val="tx1"/>
                </a:solidFill>
                <a:effectLst/>
                <a:latin typeface="+mn-lt"/>
                <a:ea typeface="+mn-ea"/>
                <a:cs typeface="+mn-cs"/>
              </a:rPr>
              <a:t>could include a list of questions that </a:t>
            </a:r>
            <a:r>
              <a:rPr lang="en-US" sz="1200" b="0" kern="1200" baseline="0" dirty="0" smtClean="0">
                <a:solidFill>
                  <a:schemeClr val="tx1"/>
                </a:solidFill>
                <a:effectLst/>
                <a:latin typeface="+mn-lt"/>
                <a:ea typeface="+mn-ea"/>
                <a:cs typeface="+mn-cs"/>
              </a:rPr>
              <a:t>students </a:t>
            </a:r>
            <a:r>
              <a:rPr lang="en-US" sz="1200" b="0" kern="1200" baseline="0" dirty="0">
                <a:solidFill>
                  <a:schemeClr val="tx1"/>
                </a:solidFill>
                <a:effectLst/>
                <a:latin typeface="+mn-lt"/>
                <a:ea typeface="+mn-ea"/>
                <a:cs typeface="+mn-cs"/>
              </a:rPr>
              <a:t>have to form answers for. </a:t>
            </a:r>
            <a:r>
              <a:rPr lang="en-US" sz="1200" b="0" kern="1200" baseline="0" dirty="0" smtClean="0">
                <a:solidFill>
                  <a:schemeClr val="tx1"/>
                </a:solidFill>
                <a:effectLst/>
                <a:latin typeface="+mn-lt"/>
                <a:ea typeface="+mn-ea"/>
                <a:cs typeface="+mn-cs"/>
              </a:rPr>
              <a:t> It </a:t>
            </a:r>
            <a:r>
              <a:rPr lang="en-US" sz="1200" b="0" kern="1200" baseline="0" dirty="0">
                <a:solidFill>
                  <a:schemeClr val="tx1"/>
                </a:solidFill>
                <a:effectLst/>
                <a:latin typeface="+mn-lt"/>
                <a:ea typeface="+mn-ea"/>
                <a:cs typeface="+mn-cs"/>
              </a:rPr>
              <a:t>could </a:t>
            </a:r>
            <a:r>
              <a:rPr lang="en-US" sz="1200" b="0" kern="1200" baseline="0" dirty="0" smtClean="0">
                <a:solidFill>
                  <a:schemeClr val="tx1"/>
                </a:solidFill>
                <a:effectLst/>
                <a:latin typeface="+mn-lt"/>
                <a:ea typeface="+mn-ea"/>
                <a:cs typeface="+mn-cs"/>
              </a:rPr>
              <a:t>also include </a:t>
            </a:r>
            <a:r>
              <a:rPr lang="en-US" sz="1200" b="1" kern="1200" baseline="0" dirty="0">
                <a:solidFill>
                  <a:schemeClr val="tx1"/>
                </a:solidFill>
                <a:effectLst/>
                <a:latin typeface="+mn-lt"/>
                <a:ea typeface="+mn-ea"/>
                <a:cs typeface="+mn-cs"/>
              </a:rPr>
              <a:t>a think-pair-share </a:t>
            </a:r>
            <a:r>
              <a:rPr lang="en-US" sz="1200" b="0" kern="1200" baseline="0" dirty="0">
                <a:solidFill>
                  <a:schemeClr val="tx1"/>
                </a:solidFill>
                <a:effectLst/>
                <a:latin typeface="+mn-lt"/>
                <a:ea typeface="+mn-ea"/>
                <a:cs typeface="+mn-cs"/>
              </a:rPr>
              <a:t>activity. The walk could also include an analyzing activity of several particular images.</a:t>
            </a:r>
          </a:p>
          <a:p>
            <a:endParaRPr lang="en-US" sz="1200" b="0" kern="1200" dirty="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In this</a:t>
            </a:r>
            <a:r>
              <a:rPr lang="en-US" sz="1200" b="0" kern="1200" baseline="0" dirty="0" smtClean="0">
                <a:solidFill>
                  <a:schemeClr val="tx1"/>
                </a:solidFill>
                <a:effectLst/>
                <a:latin typeface="+mn-lt"/>
                <a:ea typeface="+mn-ea"/>
                <a:cs typeface="+mn-cs"/>
              </a:rPr>
              <a:t> learning experience, we will be taking a closer look at standard:</a:t>
            </a:r>
            <a:endParaRPr lang="en-US"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VS</a:t>
            </a:r>
            <a:r>
              <a:rPr lang="en-US" sz="1200" b="1" kern="1200" dirty="0">
                <a:solidFill>
                  <a:schemeClr val="tx1"/>
                </a:solidFill>
                <a:effectLst/>
                <a:latin typeface="+mn-lt"/>
                <a:ea typeface="+mn-ea"/>
                <a:cs typeface="+mn-cs"/>
              </a:rPr>
              <a:t>.</a:t>
            </a:r>
            <a:r>
              <a:rPr lang="en-US" sz="1200" b="1" kern="1200" baseline="0" dirty="0">
                <a:solidFill>
                  <a:schemeClr val="tx1"/>
                </a:solidFill>
                <a:effectLst/>
                <a:latin typeface="+mn-lt"/>
                <a:ea typeface="+mn-ea"/>
                <a:cs typeface="+mn-cs"/>
              </a:rPr>
              <a:t> 9c </a:t>
            </a:r>
            <a:r>
              <a:rPr lang="en-US" sz="1200" b="0" kern="1200" dirty="0">
                <a:solidFill>
                  <a:schemeClr val="tx1"/>
                </a:solidFill>
                <a:effectLst/>
                <a:latin typeface="+mn-lt"/>
                <a:ea typeface="+mn-ea"/>
                <a:cs typeface="+mn-cs"/>
              </a:rPr>
              <a:t>The student will demonstrate an understanding of Virginia during the twentieth century and beyond by</a:t>
            </a:r>
          </a:p>
          <a:p>
            <a:r>
              <a:rPr lang="en-US" sz="1200" b="0" kern="1200" dirty="0">
                <a:solidFill>
                  <a:schemeClr val="tx1"/>
                </a:solidFill>
                <a:effectLst/>
                <a:latin typeface="+mn-lt"/>
                <a:ea typeface="+mn-ea"/>
                <a:cs typeface="+mn-cs"/>
              </a:rPr>
              <a:t>c)</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describing the social and political events in Virginia linked to desegregation and Massive Resistance and their relationship to national history.</a:t>
            </a:r>
          </a:p>
          <a:p>
            <a:endParaRPr lang="en-US" sz="1200" b="0" kern="1200" dirty="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And focusing on the following</a:t>
            </a:r>
            <a:r>
              <a:rPr lang="en-US" sz="1200" b="0" kern="1200" baseline="0" dirty="0" smtClean="0">
                <a:solidFill>
                  <a:schemeClr val="tx1"/>
                </a:solidFill>
                <a:effectLst/>
                <a:latin typeface="+mn-lt"/>
                <a:ea typeface="+mn-ea"/>
                <a:cs typeface="+mn-cs"/>
              </a:rPr>
              <a:t> s</a:t>
            </a:r>
            <a:r>
              <a:rPr lang="en-US" sz="1200" b="0" kern="1200" dirty="0" smtClean="0">
                <a:solidFill>
                  <a:schemeClr val="tx1"/>
                </a:solidFill>
                <a:effectLst/>
                <a:latin typeface="+mn-lt"/>
                <a:ea typeface="+mn-ea"/>
                <a:cs typeface="+mn-cs"/>
              </a:rPr>
              <a:t>kills</a:t>
            </a:r>
            <a:r>
              <a:rPr lang="en-US"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Skills are using information sources, questioning/critical thinking, and making connections.</a:t>
            </a:r>
          </a:p>
          <a:p>
            <a:endParaRPr lang="en-US" sz="1200" b="0" kern="1200" dirty="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Presenters – you will need</a:t>
            </a:r>
            <a:r>
              <a:rPr lang="en-US" sz="1200" b="1" u="sng" kern="1200" baseline="0" dirty="0" smtClean="0">
                <a:solidFill>
                  <a:schemeClr val="tx1"/>
                </a:solidFill>
                <a:effectLst/>
                <a:latin typeface="+mn-lt"/>
                <a:ea typeface="+mn-ea"/>
                <a:cs typeface="+mn-cs"/>
              </a:rPr>
              <a:t> to the following to prepare:</a:t>
            </a:r>
            <a:endParaRPr lang="en-US" sz="1200" b="1" u="sng"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Materials</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p>
          <a:p>
            <a:r>
              <a:rPr lang="en-US" sz="1200" b="0" kern="1200" baseline="0" dirty="0">
                <a:solidFill>
                  <a:schemeClr val="tx1"/>
                </a:solidFill>
                <a:effectLst/>
                <a:latin typeface="+mn-lt"/>
                <a:ea typeface="+mn-ea"/>
                <a:cs typeface="+mn-cs"/>
              </a:rPr>
              <a:t>*copy of all pictures</a:t>
            </a:r>
          </a:p>
          <a:p>
            <a:r>
              <a:rPr lang="en-US" sz="1200" b="0" kern="1200" baseline="0" dirty="0">
                <a:solidFill>
                  <a:schemeClr val="tx1"/>
                </a:solidFill>
                <a:effectLst/>
                <a:latin typeface="+mn-lt"/>
                <a:ea typeface="+mn-ea"/>
                <a:cs typeface="+mn-cs"/>
              </a:rPr>
              <a:t>*print out of the notes from the power </a:t>
            </a:r>
            <a:r>
              <a:rPr lang="en-US" sz="1200" b="0" kern="1200" baseline="0" dirty="0" smtClean="0">
                <a:solidFill>
                  <a:schemeClr val="tx1"/>
                </a:solidFill>
                <a:effectLst/>
                <a:latin typeface="+mn-lt"/>
                <a:ea typeface="+mn-ea"/>
                <a:cs typeface="+mn-cs"/>
              </a:rPr>
              <a:t>point</a:t>
            </a:r>
          </a:p>
          <a:p>
            <a:r>
              <a:rPr lang="en-US" sz="1200" b="0" kern="1200" baseline="0" dirty="0" smtClean="0">
                <a:solidFill>
                  <a:schemeClr val="tx1"/>
                </a:solidFill>
                <a:effectLst/>
                <a:latin typeface="+mn-lt"/>
                <a:ea typeface="+mn-ea"/>
                <a:cs typeface="+mn-cs"/>
              </a:rPr>
              <a:t>*post-it notes (enough for each person to have a few)</a:t>
            </a:r>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Instructions: </a:t>
            </a:r>
          </a:p>
          <a:p>
            <a:pPr marL="228600" indent="-228600">
              <a:buAutoNum type="arabicPeriod"/>
            </a:pPr>
            <a:r>
              <a:rPr lang="en-US" sz="1200" b="0" kern="1200" baseline="0" dirty="0">
                <a:solidFill>
                  <a:schemeClr val="tx1"/>
                </a:solidFill>
                <a:effectLst/>
                <a:latin typeface="+mn-lt"/>
                <a:ea typeface="+mn-ea"/>
                <a:cs typeface="+mn-cs"/>
              </a:rPr>
              <a:t>Print out all </a:t>
            </a:r>
            <a:r>
              <a:rPr lang="en-US" sz="1200" b="0" kern="1200" baseline="0" dirty="0" smtClean="0">
                <a:solidFill>
                  <a:schemeClr val="tx1"/>
                </a:solidFill>
                <a:effectLst/>
                <a:latin typeface="+mn-lt"/>
                <a:ea typeface="+mn-ea"/>
                <a:cs typeface="+mn-cs"/>
              </a:rPr>
              <a:t>pictures/slides (41- 61) </a:t>
            </a:r>
            <a:r>
              <a:rPr lang="en-US" sz="1200" b="0" kern="1200" baseline="0" dirty="0">
                <a:solidFill>
                  <a:schemeClr val="tx1"/>
                </a:solidFill>
                <a:effectLst/>
                <a:latin typeface="+mn-lt"/>
                <a:ea typeface="+mn-ea"/>
                <a:cs typeface="+mn-cs"/>
              </a:rPr>
              <a:t>from the gallery walk. The pictures are in </a:t>
            </a:r>
            <a:r>
              <a:rPr lang="en-US" sz="1200" b="1" kern="1200" baseline="0" dirty="0">
                <a:solidFill>
                  <a:schemeClr val="tx1"/>
                </a:solidFill>
                <a:effectLst/>
                <a:latin typeface="+mn-lt"/>
                <a:ea typeface="+mn-ea"/>
                <a:cs typeface="+mn-cs"/>
              </a:rPr>
              <a:t>sequence of the events and form a timeline.</a:t>
            </a:r>
          </a:p>
          <a:p>
            <a:pPr marL="228600" indent="-228600">
              <a:buAutoNum type="arabicPeriod"/>
            </a:pPr>
            <a:r>
              <a:rPr lang="en-US" sz="1200" b="0" kern="1200" baseline="0" dirty="0">
                <a:solidFill>
                  <a:schemeClr val="tx1"/>
                </a:solidFill>
                <a:effectLst/>
                <a:latin typeface="+mn-lt"/>
                <a:ea typeface="+mn-ea"/>
                <a:cs typeface="+mn-cs"/>
              </a:rPr>
              <a:t>Place the pictures on the wall forming the timeline. Make sure the pictures are spaced far enough apart to prevent crowding</a:t>
            </a:r>
            <a:r>
              <a:rPr lang="en-US" sz="1200" b="0" kern="1200" baseline="0" dirty="0" smtClean="0">
                <a:solidFill>
                  <a:schemeClr val="tx1"/>
                </a:solidFill>
                <a:effectLst/>
                <a:latin typeface="+mn-lt"/>
                <a:ea typeface="+mn-ea"/>
                <a:cs typeface="+mn-cs"/>
              </a:rPr>
              <a:t>.  (make sure post-its are available either around each image or at each table for participants)</a:t>
            </a:r>
            <a:endParaRPr lang="en-US" sz="1200" b="0" kern="1200" baseline="0" dirty="0">
              <a:solidFill>
                <a:schemeClr val="tx1"/>
              </a:solidFill>
              <a:effectLst/>
              <a:latin typeface="+mn-lt"/>
              <a:ea typeface="+mn-ea"/>
              <a:cs typeface="+mn-cs"/>
            </a:endParaRPr>
          </a:p>
          <a:p>
            <a:pPr marL="228600" indent="-228600">
              <a:buAutoNum type="arabicPeriod"/>
            </a:pPr>
            <a:r>
              <a:rPr lang="en-US" sz="1200" b="0" kern="1200" baseline="0" dirty="0">
                <a:solidFill>
                  <a:schemeClr val="tx1"/>
                </a:solidFill>
                <a:effectLst/>
                <a:latin typeface="+mn-lt"/>
                <a:ea typeface="+mn-ea"/>
                <a:cs typeface="+mn-cs"/>
              </a:rPr>
              <a:t>Explain what a gallery walk is to the teachers.</a:t>
            </a:r>
          </a:p>
          <a:p>
            <a:pPr marL="228600" indent="-228600">
              <a:buAutoNum type="arabicPeriod"/>
            </a:pPr>
            <a:r>
              <a:rPr lang="en-US" sz="1200" b="0" kern="1200" baseline="0" dirty="0">
                <a:solidFill>
                  <a:schemeClr val="tx1"/>
                </a:solidFill>
                <a:effectLst/>
                <a:latin typeface="+mn-lt"/>
                <a:ea typeface="+mn-ea"/>
                <a:cs typeface="+mn-cs"/>
              </a:rPr>
              <a:t>Have </a:t>
            </a:r>
            <a:r>
              <a:rPr lang="en-US" sz="1200" b="0" kern="1200" baseline="0" dirty="0" smtClean="0">
                <a:solidFill>
                  <a:schemeClr val="tx1"/>
                </a:solidFill>
                <a:effectLst/>
                <a:latin typeface="+mn-lt"/>
                <a:ea typeface="+mn-ea"/>
                <a:cs typeface="+mn-cs"/>
              </a:rPr>
              <a:t>participants walk </a:t>
            </a:r>
            <a:r>
              <a:rPr lang="en-US" sz="1200" b="0" kern="1200" baseline="0" dirty="0">
                <a:solidFill>
                  <a:schemeClr val="tx1"/>
                </a:solidFill>
                <a:effectLst/>
                <a:latin typeface="+mn-lt"/>
                <a:ea typeface="+mn-ea"/>
                <a:cs typeface="+mn-cs"/>
              </a:rPr>
              <a:t>through the gallery </a:t>
            </a:r>
            <a:r>
              <a:rPr lang="en-US" sz="1200" b="1" kern="1200" baseline="0" dirty="0">
                <a:solidFill>
                  <a:schemeClr val="tx1"/>
                </a:solidFill>
                <a:effectLst/>
                <a:latin typeface="+mn-lt"/>
                <a:ea typeface="+mn-ea"/>
                <a:cs typeface="+mn-cs"/>
              </a:rPr>
              <a:t>making observations and collaborating with peers </a:t>
            </a:r>
            <a:r>
              <a:rPr lang="en-US" sz="1200" b="0" kern="1200" baseline="0" dirty="0">
                <a:solidFill>
                  <a:schemeClr val="tx1"/>
                </a:solidFill>
                <a:effectLst/>
                <a:latin typeface="+mn-lt"/>
                <a:ea typeface="+mn-ea"/>
                <a:cs typeface="+mn-cs"/>
              </a:rPr>
              <a:t>about the images</a:t>
            </a:r>
            <a:r>
              <a:rPr lang="en-US" sz="1200" b="0" kern="1200" baseline="0" dirty="0" smtClean="0">
                <a:solidFill>
                  <a:schemeClr val="tx1"/>
                </a:solidFill>
                <a:effectLst/>
                <a:latin typeface="+mn-lt"/>
                <a:ea typeface="+mn-ea"/>
                <a:cs typeface="+mn-cs"/>
              </a:rPr>
              <a:t>.</a:t>
            </a:r>
          </a:p>
          <a:p>
            <a:pPr marL="457200" lvl="1" indent="0">
              <a:buNone/>
            </a:pPr>
            <a:r>
              <a:rPr lang="en-US" sz="1200" b="0" kern="1200" baseline="0" dirty="0" smtClean="0">
                <a:solidFill>
                  <a:schemeClr val="tx1"/>
                </a:solidFill>
                <a:effectLst/>
                <a:latin typeface="+mn-lt"/>
                <a:ea typeface="+mn-ea"/>
                <a:cs typeface="+mn-cs"/>
              </a:rPr>
              <a:t>Encourage them to write “</a:t>
            </a:r>
            <a:r>
              <a:rPr lang="en-US" sz="1200" b="1" kern="1200" baseline="0" dirty="0" smtClean="0">
                <a:solidFill>
                  <a:schemeClr val="tx1"/>
                </a:solidFill>
                <a:effectLst/>
                <a:latin typeface="+mn-lt"/>
                <a:ea typeface="+mn-ea"/>
                <a:cs typeface="+mn-cs"/>
              </a:rPr>
              <a:t>jot thoughts</a:t>
            </a:r>
            <a:r>
              <a:rPr lang="en-US" sz="1200" b="0" kern="1200" baseline="0" dirty="0" smtClean="0">
                <a:solidFill>
                  <a:schemeClr val="tx1"/>
                </a:solidFill>
                <a:effectLst/>
                <a:latin typeface="+mn-lt"/>
                <a:ea typeface="+mn-ea"/>
                <a:cs typeface="+mn-cs"/>
              </a:rPr>
              <a:t>” (comments or feelings) on post-its and place them around images as they walk and talk.  Be thinking about the story these pictures might tell.</a:t>
            </a:r>
            <a:endParaRPr lang="en-US" sz="1200" b="0" kern="1200" baseline="0" dirty="0">
              <a:solidFill>
                <a:schemeClr val="tx1"/>
              </a:solidFill>
              <a:effectLst/>
              <a:latin typeface="+mn-lt"/>
              <a:ea typeface="+mn-ea"/>
              <a:cs typeface="+mn-cs"/>
            </a:endParaRPr>
          </a:p>
          <a:p>
            <a:pPr marL="228600" indent="-228600">
              <a:buAutoNum type="arabicPeriod"/>
            </a:pPr>
            <a:r>
              <a:rPr lang="en-US" sz="1200" b="0" kern="1200" baseline="0" dirty="0">
                <a:solidFill>
                  <a:schemeClr val="tx1"/>
                </a:solidFill>
                <a:effectLst/>
                <a:latin typeface="+mn-lt"/>
                <a:ea typeface="+mn-ea"/>
                <a:cs typeface="+mn-cs"/>
              </a:rPr>
              <a:t>This has two options: </a:t>
            </a:r>
            <a:endParaRPr lang="en-US" sz="1200" b="0" kern="1200" baseline="0" dirty="0" smtClean="0">
              <a:solidFill>
                <a:schemeClr val="tx1"/>
              </a:solidFill>
              <a:effectLst/>
              <a:latin typeface="+mn-lt"/>
              <a:ea typeface="+mn-ea"/>
              <a:cs typeface="+mn-cs"/>
            </a:endParaRPr>
          </a:p>
          <a:p>
            <a:pPr marL="0" indent="0">
              <a:buNone/>
            </a:pPr>
            <a:r>
              <a:rPr lang="en-US" sz="1200" b="0" kern="1200" baseline="0" dirty="0" smtClean="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1) Tell the story after the teachers have collaborated but while they are at the gallery or </a:t>
            </a:r>
            <a:endParaRPr lang="en-US" sz="1200" b="0" kern="1200" baseline="0" dirty="0" smtClean="0">
              <a:solidFill>
                <a:schemeClr val="tx1"/>
              </a:solidFill>
              <a:effectLst/>
              <a:latin typeface="+mn-lt"/>
              <a:ea typeface="+mn-ea"/>
              <a:cs typeface="+mn-cs"/>
            </a:endParaRPr>
          </a:p>
          <a:p>
            <a:pPr marL="0" indent="0">
              <a:buNone/>
            </a:pPr>
            <a:r>
              <a:rPr lang="en-US" sz="1200" b="0" kern="1200" baseline="0" dirty="0" smtClean="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2) have the teachers go back to their seats and then tell the story.</a:t>
            </a:r>
          </a:p>
          <a:p>
            <a:pPr marL="0" indent="0">
              <a:buNone/>
            </a:pPr>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43</a:t>
            </a:fld>
            <a:endParaRPr lang="en-US"/>
          </a:p>
        </p:txBody>
      </p:sp>
    </p:spTree>
    <p:extLst>
      <p:ext uri="{BB962C8B-B14F-4D97-AF65-F5344CB8AC3E}">
        <p14:creationId xmlns:p14="http://schemas.microsoft.com/office/powerpoint/2010/main" val="1644254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1F2A70B-78F2-4DCF-B53B-C990D2FAFB8A}" type="slidenum">
              <a:rPr lang="en-US" smtClean="0"/>
              <a:t>44</a:t>
            </a:fld>
            <a:endParaRPr lang="en-US"/>
          </a:p>
        </p:txBody>
      </p:sp>
    </p:spTree>
    <p:extLst>
      <p:ext uri="{BB962C8B-B14F-4D97-AF65-F5344CB8AC3E}">
        <p14:creationId xmlns:p14="http://schemas.microsoft.com/office/powerpoint/2010/main" val="284197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1F2A70B-78F2-4DCF-B53B-C990D2FAFB8A}" type="slidenum">
              <a:rPr lang="en-US" smtClean="0"/>
              <a:t>45</a:t>
            </a:fld>
            <a:endParaRPr lang="en-US"/>
          </a:p>
        </p:txBody>
      </p:sp>
    </p:spTree>
    <p:extLst>
      <p:ext uri="{BB962C8B-B14F-4D97-AF65-F5344CB8AC3E}">
        <p14:creationId xmlns:p14="http://schemas.microsoft.com/office/powerpoint/2010/main" val="284197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46</a:t>
            </a:fld>
            <a:endParaRPr lang="en-US"/>
          </a:p>
        </p:txBody>
      </p:sp>
    </p:spTree>
    <p:extLst>
      <p:ext uri="{BB962C8B-B14F-4D97-AF65-F5344CB8AC3E}">
        <p14:creationId xmlns:p14="http://schemas.microsoft.com/office/powerpoint/2010/main" val="160041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47</a:t>
            </a:fld>
            <a:endParaRPr lang="en-US"/>
          </a:p>
        </p:txBody>
      </p:sp>
    </p:spTree>
    <p:extLst>
      <p:ext uri="{BB962C8B-B14F-4D97-AF65-F5344CB8AC3E}">
        <p14:creationId xmlns:p14="http://schemas.microsoft.com/office/powerpoint/2010/main" val="160041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Prince Edward County Public High</a:t>
            </a:r>
            <a:r>
              <a:rPr lang="en-US" baseline="0" dirty="0"/>
              <a:t> school for the White students. It was a brick building that also had a gym, cafeteria, and science labs. The building was in better shape than that of the Robert Russa Moton High School.</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49</a:t>
            </a:fld>
            <a:endParaRPr lang="en-US"/>
          </a:p>
        </p:txBody>
      </p:sp>
    </p:spTree>
    <p:extLst>
      <p:ext uri="{BB962C8B-B14F-4D97-AF65-F5344CB8AC3E}">
        <p14:creationId xmlns:p14="http://schemas.microsoft.com/office/powerpoint/2010/main" val="3434457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Prince Edward County Public High</a:t>
            </a:r>
            <a:r>
              <a:rPr lang="en-US" baseline="0" dirty="0"/>
              <a:t> school for the </a:t>
            </a:r>
            <a:r>
              <a:rPr lang="en-US" baseline="0" dirty="0" smtClean="0"/>
              <a:t>white students is pictured above. </a:t>
            </a:r>
            <a:r>
              <a:rPr lang="en-US" baseline="0" dirty="0"/>
              <a:t>It was a brick building that also had a gym, cafeteria, and science labs. The building </a:t>
            </a:r>
            <a:r>
              <a:rPr lang="en-US" baseline="0" dirty="0" smtClean="0"/>
              <a:t>facilities were more modern than those of Robert </a:t>
            </a:r>
            <a:r>
              <a:rPr lang="en-US" baseline="0" dirty="0"/>
              <a:t>Russa Moton High School.</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50</a:t>
            </a:fld>
            <a:endParaRPr lang="en-US"/>
          </a:p>
        </p:txBody>
      </p:sp>
    </p:spTree>
    <p:extLst>
      <p:ext uri="{BB962C8B-B14F-4D97-AF65-F5344CB8AC3E}">
        <p14:creationId xmlns:p14="http://schemas.microsoft.com/office/powerpoint/2010/main" val="3434457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April of 1951, student Barbara Johns led a protest at the Moton High School of the separate but unequal conditions between Prince Edward </a:t>
            </a:r>
            <a:r>
              <a:rPr lang="en-US" sz="1200" b="0" i="0" kern="1200" dirty="0" smtClean="0">
                <a:solidFill>
                  <a:schemeClr val="tx1"/>
                </a:solidFill>
                <a:effectLst/>
                <a:latin typeface="+mn-lt"/>
                <a:ea typeface="+mn-ea"/>
                <a:cs typeface="+mn-cs"/>
              </a:rPr>
              <a:t>Public Schools and Moton High</a:t>
            </a:r>
            <a:r>
              <a:rPr lang="en-US" sz="1200" b="0" i="0" kern="1200" baseline="0" dirty="0" smtClean="0">
                <a:solidFill>
                  <a:schemeClr val="tx1"/>
                </a:solidFill>
                <a:effectLst/>
                <a:latin typeface="+mn-lt"/>
                <a:ea typeface="+mn-ea"/>
                <a:cs typeface="+mn-cs"/>
              </a:rPr>
              <a:t> School</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protest led to students walking out of school and refusing to return until they received equal treatment and an acceptable building.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51</a:t>
            </a:fld>
            <a:endParaRPr lang="en-US"/>
          </a:p>
        </p:txBody>
      </p:sp>
    </p:spTree>
    <p:extLst>
      <p:ext uri="{BB962C8B-B14F-4D97-AF65-F5344CB8AC3E}">
        <p14:creationId xmlns:p14="http://schemas.microsoft.com/office/powerpoint/2010/main" val="3272012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April of 1951, student Barbara Johns led a protest at the Moton High School of the separate but unequal conditions between Prince Edward </a:t>
            </a:r>
            <a:r>
              <a:rPr lang="en-US" sz="1200" b="0" i="0" kern="1200" dirty="0" smtClean="0">
                <a:solidFill>
                  <a:schemeClr val="tx1"/>
                </a:solidFill>
                <a:effectLst/>
                <a:latin typeface="+mn-lt"/>
                <a:ea typeface="+mn-ea"/>
                <a:cs typeface="+mn-cs"/>
              </a:rPr>
              <a:t>Public</a:t>
            </a:r>
            <a:r>
              <a:rPr lang="en-US" sz="1200" b="0" i="0" kern="1200" baseline="0" dirty="0" smtClean="0">
                <a:solidFill>
                  <a:schemeClr val="tx1"/>
                </a:solidFill>
                <a:effectLst/>
                <a:latin typeface="+mn-lt"/>
                <a:ea typeface="+mn-ea"/>
                <a:cs typeface="+mn-cs"/>
              </a:rPr>
              <a:t> Schools</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a:t>
            </a:r>
            <a:r>
              <a:rPr lang="en-US" sz="1200" b="0" i="0" kern="1200" dirty="0" smtClean="0">
                <a:solidFill>
                  <a:schemeClr val="tx1"/>
                </a:solidFill>
                <a:effectLst/>
                <a:latin typeface="+mn-lt"/>
                <a:ea typeface="+mn-ea"/>
                <a:cs typeface="+mn-cs"/>
              </a:rPr>
              <a:t>Moton</a:t>
            </a:r>
            <a:r>
              <a:rPr lang="en-US" sz="1200" b="0" i="0" kern="1200" baseline="0" dirty="0" smtClean="0">
                <a:solidFill>
                  <a:schemeClr val="tx1"/>
                </a:solidFill>
                <a:effectLst/>
                <a:latin typeface="+mn-lt"/>
                <a:ea typeface="+mn-ea"/>
                <a:cs typeface="+mn-cs"/>
              </a:rPr>
              <a:t> High School</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protest led to students walking out of school and refusing to return until they received equal treatment and an acceptable building.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52</a:t>
            </a:fld>
            <a:endParaRPr lang="en-US"/>
          </a:p>
        </p:txBody>
      </p:sp>
    </p:spTree>
    <p:extLst>
      <p:ext uri="{BB962C8B-B14F-4D97-AF65-F5344CB8AC3E}">
        <p14:creationId xmlns:p14="http://schemas.microsoft.com/office/powerpoint/2010/main" val="3272012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2E33D8-6BF3-40C5-82EF-AA93DCF212A3}" type="slidenum">
              <a:rPr lang="en-US" smtClean="0"/>
              <a:pPr>
                <a:defRPr/>
              </a:pPr>
              <a:t>8</a:t>
            </a:fld>
            <a:endParaRPr lang="en-US"/>
          </a:p>
        </p:txBody>
      </p:sp>
    </p:spTree>
    <p:extLst>
      <p:ext uri="{BB962C8B-B14F-4D97-AF65-F5344CB8AC3E}">
        <p14:creationId xmlns:p14="http://schemas.microsoft.com/office/powerpoint/2010/main" val="42037784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Protest continued up and down the streets of Prince Edward, throughout</a:t>
            </a:r>
            <a:r>
              <a:rPr lang="en-US" baseline="0" dirty="0"/>
              <a:t> the Town of Farmville.</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53</a:t>
            </a:fld>
            <a:endParaRPr lang="en-US"/>
          </a:p>
        </p:txBody>
      </p:sp>
    </p:spTree>
    <p:extLst>
      <p:ext uri="{BB962C8B-B14F-4D97-AF65-F5344CB8AC3E}">
        <p14:creationId xmlns:p14="http://schemas.microsoft.com/office/powerpoint/2010/main" val="2760968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Protests </a:t>
            </a:r>
            <a:r>
              <a:rPr lang="en-US" dirty="0"/>
              <a:t>continued up and down the streets of Prince </a:t>
            </a:r>
            <a:r>
              <a:rPr lang="en-US" dirty="0" smtClean="0"/>
              <a:t>Edward County</a:t>
            </a:r>
            <a:r>
              <a:rPr lang="en-US" baseline="0" dirty="0" smtClean="0"/>
              <a:t> and</a:t>
            </a:r>
            <a:r>
              <a:rPr lang="en-US" dirty="0" smtClean="0"/>
              <a:t> </a:t>
            </a:r>
            <a:r>
              <a:rPr lang="en-US" dirty="0"/>
              <a:t>throughout</a:t>
            </a:r>
            <a:r>
              <a:rPr lang="en-US" baseline="0" dirty="0"/>
              <a:t> the Town of Farmville.</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54</a:t>
            </a:fld>
            <a:endParaRPr lang="en-US"/>
          </a:p>
        </p:txBody>
      </p:sp>
    </p:spTree>
    <p:extLst>
      <p:ext uri="{BB962C8B-B14F-4D97-AF65-F5344CB8AC3E}">
        <p14:creationId xmlns:p14="http://schemas.microsoft.com/office/powerpoint/2010/main" val="2760968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Attorney</a:t>
            </a:r>
            <a:r>
              <a:rPr lang="en-US" baseline="0" dirty="0"/>
              <a:t> and Civil Rights Activist, Oliver W. Hill Sr. makes a visit to Prince Edward County.</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55</a:t>
            </a:fld>
            <a:endParaRPr lang="en-US"/>
          </a:p>
        </p:txBody>
      </p:sp>
    </p:spTree>
    <p:extLst>
      <p:ext uri="{BB962C8B-B14F-4D97-AF65-F5344CB8AC3E}">
        <p14:creationId xmlns:p14="http://schemas.microsoft.com/office/powerpoint/2010/main" val="672197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Attorney</a:t>
            </a:r>
            <a:r>
              <a:rPr lang="en-US" baseline="0" dirty="0"/>
              <a:t> and Civil Rights Activist, Oliver W. Hill Sr. makes a visit to Prince Edward County.</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56</a:t>
            </a:fld>
            <a:endParaRPr lang="en-US"/>
          </a:p>
        </p:txBody>
      </p:sp>
    </p:spTree>
    <p:extLst>
      <p:ext uri="{BB962C8B-B14F-4D97-AF65-F5344CB8AC3E}">
        <p14:creationId xmlns:p14="http://schemas.microsoft.com/office/powerpoint/2010/main" val="672197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1953, U.S. Court uphold the School Segregation</a:t>
            </a:r>
            <a:r>
              <a:rPr lang="en-US" baseline="0" dirty="0"/>
              <a:t> laws in Virginia and Orders Equal Facilities.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57</a:t>
            </a:fld>
            <a:endParaRPr lang="en-US"/>
          </a:p>
        </p:txBody>
      </p:sp>
    </p:spTree>
    <p:extLst>
      <p:ext uri="{BB962C8B-B14F-4D97-AF65-F5344CB8AC3E}">
        <p14:creationId xmlns:p14="http://schemas.microsoft.com/office/powerpoint/2010/main" val="2636928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1953, U.S. Court uphold the School Segregation</a:t>
            </a:r>
            <a:r>
              <a:rPr lang="en-US" baseline="0" dirty="0"/>
              <a:t> laws in Virginia and Orders Equal Facilities.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58</a:t>
            </a:fld>
            <a:endParaRPr lang="en-US"/>
          </a:p>
        </p:txBody>
      </p:sp>
    </p:spTree>
    <p:extLst>
      <p:ext uri="{BB962C8B-B14F-4D97-AF65-F5344CB8AC3E}">
        <p14:creationId xmlns:p14="http://schemas.microsoft.com/office/powerpoint/2010/main" val="26369283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NAACP</a:t>
            </a:r>
            <a:r>
              <a:rPr lang="en-US" baseline="0" dirty="0"/>
              <a:t> with Oliver W. Hill Sr. took to the U.S. Constitution. The first plan was to address the 14</a:t>
            </a:r>
            <a:r>
              <a:rPr lang="en-US" baseline="30000" dirty="0"/>
              <a:t>th</a:t>
            </a:r>
            <a:r>
              <a:rPr lang="en-US" baseline="0" dirty="0"/>
              <a:t> Amendment, Due Process and the right to life, liberty, and property under equal protection from the law. It also address Article III of the U.S. Constitution, which states that court rulings can be heard by higher courts. The U.S. Supreme Court is the highest court in the United States.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59</a:t>
            </a:fld>
            <a:endParaRPr lang="en-US"/>
          </a:p>
        </p:txBody>
      </p:sp>
    </p:spTree>
    <p:extLst>
      <p:ext uri="{BB962C8B-B14F-4D97-AF65-F5344CB8AC3E}">
        <p14:creationId xmlns:p14="http://schemas.microsoft.com/office/powerpoint/2010/main" val="817391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NAACP</a:t>
            </a:r>
            <a:r>
              <a:rPr lang="en-US" baseline="0" dirty="0"/>
              <a:t> with Oliver W. Hill Sr. took to the U.S. Constitution. The first plan was to address the 14</a:t>
            </a:r>
            <a:r>
              <a:rPr lang="en-US" baseline="30000" dirty="0"/>
              <a:t>th</a:t>
            </a:r>
            <a:r>
              <a:rPr lang="en-US" baseline="0" dirty="0"/>
              <a:t> Amendment, Due Process and the right to life, liberty, and property under equal protection from the law. It also address Article III of the U.S. Constitution, which states that court rulings can be heard by higher courts. The U.S. Supreme Court is the highest court in the United States.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60</a:t>
            </a:fld>
            <a:endParaRPr lang="en-US"/>
          </a:p>
        </p:txBody>
      </p:sp>
    </p:spTree>
    <p:extLst>
      <p:ext uri="{BB962C8B-B14F-4D97-AF65-F5344CB8AC3E}">
        <p14:creationId xmlns:p14="http://schemas.microsoft.com/office/powerpoint/2010/main" val="817391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NAACP</a:t>
            </a:r>
            <a:r>
              <a:rPr lang="en-US" baseline="0" dirty="0"/>
              <a:t> lawyer and education funds attorney Thurgood Marshall led the petition for the United States Supreme court to hear the court case </a:t>
            </a:r>
            <a:r>
              <a:rPr lang="en-US" i="1" baseline="0" dirty="0"/>
              <a:t>Brown v Board of Education</a:t>
            </a:r>
            <a:r>
              <a:rPr lang="en-US" i="0" baseline="0" dirty="0"/>
              <a:t>, making segregation of schools a Federal Case. There were Five cases that were filled in the petition that represented four states and the District of Columbia. Oliver W. Hill Sr. of Richmond was the Virginia </a:t>
            </a:r>
            <a:r>
              <a:rPr lang="en-US" i="0" baseline="0" dirty="0" smtClean="0"/>
              <a:t>lawyer.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61</a:t>
            </a:fld>
            <a:endParaRPr lang="en-US"/>
          </a:p>
        </p:txBody>
      </p:sp>
    </p:spTree>
    <p:extLst>
      <p:ext uri="{BB962C8B-B14F-4D97-AF65-F5344CB8AC3E}">
        <p14:creationId xmlns:p14="http://schemas.microsoft.com/office/powerpoint/2010/main" val="4205404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NAACP</a:t>
            </a:r>
            <a:r>
              <a:rPr lang="en-US" baseline="0" dirty="0"/>
              <a:t> lawyer and education funds attorney Thurgood Marshall led the petition for the United States Supreme court to hear the court case </a:t>
            </a:r>
            <a:r>
              <a:rPr lang="en-US" i="1" baseline="0" dirty="0"/>
              <a:t>Brown v Board of Education</a:t>
            </a:r>
            <a:r>
              <a:rPr lang="en-US" i="0" baseline="0" dirty="0"/>
              <a:t>, making segregation of schools a Federal Case. There were Five cases that were filled in the petition that represented four states and the District of Columbia. Oliver W. Hill Sr. of Richmond was the Virginia </a:t>
            </a:r>
            <a:r>
              <a:rPr lang="en-US" i="0" baseline="0" dirty="0" smtClean="0"/>
              <a:t>lawyer.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62</a:t>
            </a:fld>
            <a:endParaRPr lang="en-US"/>
          </a:p>
        </p:txBody>
      </p:sp>
    </p:spTree>
    <p:extLst>
      <p:ext uri="{BB962C8B-B14F-4D97-AF65-F5344CB8AC3E}">
        <p14:creationId xmlns:p14="http://schemas.microsoft.com/office/powerpoint/2010/main" val="420540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dirty="0"/>
              <a:t>Good practice: Use of aim/objective to give students a</a:t>
            </a:r>
            <a:r>
              <a:rPr lang="en-US" baseline="0" dirty="0"/>
              <a:t> concrete goal for the lesson.  “By the end of class/end of unit/etc., you should be able to…”</a:t>
            </a:r>
            <a:endParaRPr dirty="0"/>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7002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 6, 1953 newspaper article showing</a:t>
            </a:r>
            <a:r>
              <a:rPr lang="en-US" baseline="0" dirty="0"/>
              <a:t> the court proceedings that resulted from the Walk-Out coordinated by Barbara Rose Johns at the Robert Russa Moton High school in Prince Edward County Virginia. This is stating what Virginia’s role was in the Federal Court Case </a:t>
            </a:r>
            <a:r>
              <a:rPr lang="en-US" i="1" baseline="0" dirty="0"/>
              <a:t>Brown v Board of Education.</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63</a:t>
            </a:fld>
            <a:endParaRPr lang="en-US"/>
          </a:p>
        </p:txBody>
      </p:sp>
    </p:spTree>
    <p:extLst>
      <p:ext uri="{BB962C8B-B14F-4D97-AF65-F5344CB8AC3E}">
        <p14:creationId xmlns:p14="http://schemas.microsoft.com/office/powerpoint/2010/main" val="3062059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 6, 1953 newspaper article showing</a:t>
            </a:r>
            <a:r>
              <a:rPr lang="en-US" baseline="0" dirty="0"/>
              <a:t> the court proceedings that resulted from the Walk-Out coordinated by Barbara Rose Johns at the Robert Russa Moton High school in Prince Edward County Virginia. This is stating what Virginia’s role was in the Federal Court Case </a:t>
            </a:r>
            <a:r>
              <a:rPr lang="en-US" i="1" baseline="0" dirty="0"/>
              <a:t>Brown v Board of Education.</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64</a:t>
            </a:fld>
            <a:endParaRPr lang="en-US"/>
          </a:p>
        </p:txBody>
      </p:sp>
    </p:spTree>
    <p:extLst>
      <p:ext uri="{BB962C8B-B14F-4D97-AF65-F5344CB8AC3E}">
        <p14:creationId xmlns:p14="http://schemas.microsoft.com/office/powerpoint/2010/main" val="30620596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May 17, 1954, the United States Supreme Court ruled in the </a:t>
            </a:r>
            <a:r>
              <a:rPr lang="en-US" i="1" baseline="0" dirty="0"/>
              <a:t>Brown v Board of Education</a:t>
            </a:r>
            <a:r>
              <a:rPr lang="en-US" baseline="0" dirty="0"/>
              <a:t>, that “separate but equal” was unconstitutional. All public schools were ordered to desegregate.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66</a:t>
            </a:fld>
            <a:endParaRPr lang="en-US"/>
          </a:p>
        </p:txBody>
      </p:sp>
    </p:spTree>
    <p:extLst>
      <p:ext uri="{BB962C8B-B14F-4D97-AF65-F5344CB8AC3E}">
        <p14:creationId xmlns:p14="http://schemas.microsoft.com/office/powerpoint/2010/main" val="12762270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May 17, 1954, the United States Supreme Court ruled in the </a:t>
            </a:r>
            <a:r>
              <a:rPr lang="en-US" i="1" baseline="0" dirty="0"/>
              <a:t>Brown v Board of Education</a:t>
            </a:r>
            <a:r>
              <a:rPr lang="en-US" baseline="0" dirty="0"/>
              <a:t>, that “separate but equal” was unconstitutional. All public schools were ordered to desegregate.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67</a:t>
            </a:fld>
            <a:endParaRPr lang="en-US"/>
          </a:p>
        </p:txBody>
      </p:sp>
    </p:spTree>
    <p:extLst>
      <p:ext uri="{BB962C8B-B14F-4D97-AF65-F5344CB8AC3E}">
        <p14:creationId xmlns:p14="http://schemas.microsoft.com/office/powerpoint/2010/main" val="12762270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Virginia</a:t>
            </a:r>
            <a:r>
              <a:rPr lang="en-US" baseline="0" dirty="0"/>
              <a:t> between 1954 and 1959, the majority of the public school desegregated until Massive Resistance.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69</a:t>
            </a:fld>
            <a:endParaRPr lang="en-US"/>
          </a:p>
        </p:txBody>
      </p:sp>
    </p:spTree>
    <p:extLst>
      <p:ext uri="{BB962C8B-B14F-4D97-AF65-F5344CB8AC3E}">
        <p14:creationId xmlns:p14="http://schemas.microsoft.com/office/powerpoint/2010/main" val="9739142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Virginia</a:t>
            </a:r>
            <a:r>
              <a:rPr lang="en-US" baseline="0" dirty="0"/>
              <a:t> between 1954 and 1959, the majority of the public school desegregated until Massive Resistance.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70</a:t>
            </a:fld>
            <a:endParaRPr lang="en-US"/>
          </a:p>
        </p:txBody>
      </p:sp>
    </p:spTree>
    <p:extLst>
      <p:ext uri="{BB962C8B-B14F-4D97-AF65-F5344CB8AC3E}">
        <p14:creationId xmlns:p14="http://schemas.microsoft.com/office/powerpoint/2010/main" val="973914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U.S. Supreme Court decision,</a:t>
            </a:r>
            <a:r>
              <a:rPr lang="en-US" baseline="0" dirty="0"/>
              <a:t> Virginia Senator Harry F. Byrd Sr. promoted the “Southern Manifesto”, which is known as the Massive Resistance. Senator Byrd signed it on Feb. 25, 1956 creating a group of laws that prevented any public school from integrating.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71</a:t>
            </a:fld>
            <a:endParaRPr lang="en-US"/>
          </a:p>
        </p:txBody>
      </p:sp>
    </p:spTree>
    <p:extLst>
      <p:ext uri="{BB962C8B-B14F-4D97-AF65-F5344CB8AC3E}">
        <p14:creationId xmlns:p14="http://schemas.microsoft.com/office/powerpoint/2010/main" val="18490194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U.S. Supreme Court decision,</a:t>
            </a:r>
            <a:r>
              <a:rPr lang="en-US" baseline="0" dirty="0"/>
              <a:t> Virginia Senator Harry F. Byrd Sr. promoted the “Southern Manifesto”, which is known as the Massive Resistance. Senator Byrd signed it on Feb. 25, 1956 creating a group of laws that prevented any public school from integrating.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72</a:t>
            </a:fld>
            <a:endParaRPr lang="en-US"/>
          </a:p>
        </p:txBody>
      </p:sp>
    </p:spTree>
    <p:extLst>
      <p:ext uri="{BB962C8B-B14F-4D97-AF65-F5344CB8AC3E}">
        <p14:creationId xmlns:p14="http://schemas.microsoft.com/office/powerpoint/2010/main" val="1849019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of 1959, </a:t>
            </a:r>
            <a:r>
              <a:rPr lang="en-US" sz="1200" b="0" i="0" kern="1200" dirty="0">
                <a:solidFill>
                  <a:schemeClr val="tx1"/>
                </a:solidFill>
                <a:effectLst/>
                <a:latin typeface="+mn-lt"/>
                <a:ea typeface="+mn-ea"/>
                <a:cs typeface="+mn-cs"/>
              </a:rPr>
              <a:t>The supervisors in Prince Edward County took </a:t>
            </a:r>
            <a:r>
              <a:rPr lang="en-US" sz="1200" b="0" i="0" kern="1200" dirty="0" smtClean="0">
                <a:solidFill>
                  <a:schemeClr val="tx1"/>
                </a:solidFill>
                <a:effectLst/>
                <a:latin typeface="+mn-lt"/>
                <a:ea typeface="+mn-ea"/>
                <a:cs typeface="+mn-cs"/>
              </a:rPr>
              <a:t>Massive </a:t>
            </a:r>
            <a:r>
              <a:rPr lang="en-US" sz="1200" b="0" i="0" kern="1200" dirty="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esistance </a:t>
            </a:r>
            <a:r>
              <a:rPr lang="en-US" sz="1200" b="0" i="0" kern="1200" dirty="0">
                <a:solidFill>
                  <a:schemeClr val="tx1"/>
                </a:solidFill>
                <a:effectLst/>
                <a:latin typeface="+mn-lt"/>
                <a:ea typeface="+mn-ea"/>
                <a:cs typeface="+mn-cs"/>
              </a:rPr>
              <a:t>a step further by voting to end all local support for schools. Public schools in Prince Edward County were closed in September 1959 and remained closed for five years.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73</a:t>
            </a:fld>
            <a:endParaRPr lang="en-US"/>
          </a:p>
        </p:txBody>
      </p:sp>
    </p:spTree>
    <p:extLst>
      <p:ext uri="{BB962C8B-B14F-4D97-AF65-F5344CB8AC3E}">
        <p14:creationId xmlns:p14="http://schemas.microsoft.com/office/powerpoint/2010/main" val="40882224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of 1959, </a:t>
            </a:r>
            <a:r>
              <a:rPr lang="en-US" sz="1200" b="0" i="0" kern="1200" dirty="0">
                <a:solidFill>
                  <a:schemeClr val="tx1"/>
                </a:solidFill>
                <a:effectLst/>
                <a:latin typeface="+mn-lt"/>
                <a:ea typeface="+mn-ea"/>
                <a:cs typeface="+mn-cs"/>
              </a:rPr>
              <a:t>The supervisors in Prince Edward County took </a:t>
            </a:r>
            <a:r>
              <a:rPr lang="en-US" sz="1200" b="0" i="0" kern="1200" dirty="0" smtClean="0">
                <a:solidFill>
                  <a:schemeClr val="tx1"/>
                </a:solidFill>
                <a:effectLst/>
                <a:latin typeface="+mn-lt"/>
                <a:ea typeface="+mn-ea"/>
                <a:cs typeface="+mn-cs"/>
              </a:rPr>
              <a:t>Massive </a:t>
            </a:r>
            <a:r>
              <a:rPr lang="en-US" sz="1200" b="0" i="0" kern="1200" dirty="0">
                <a:solidFill>
                  <a:schemeClr val="tx1"/>
                </a:solidFill>
                <a:effectLst/>
                <a:latin typeface="+mn-lt"/>
                <a:ea typeface="+mn-ea"/>
                <a:cs typeface="+mn-cs"/>
              </a:rPr>
              <a:t>R</a:t>
            </a:r>
            <a:r>
              <a:rPr lang="en-US" sz="1200" b="0" i="0" kern="1200" dirty="0" smtClean="0">
                <a:solidFill>
                  <a:schemeClr val="tx1"/>
                </a:solidFill>
                <a:effectLst/>
                <a:latin typeface="+mn-lt"/>
                <a:ea typeface="+mn-ea"/>
                <a:cs typeface="+mn-cs"/>
              </a:rPr>
              <a:t>esistance </a:t>
            </a:r>
            <a:r>
              <a:rPr lang="en-US" sz="1200" b="0" i="0" kern="1200" dirty="0">
                <a:solidFill>
                  <a:schemeClr val="tx1"/>
                </a:solidFill>
                <a:effectLst/>
                <a:latin typeface="+mn-lt"/>
                <a:ea typeface="+mn-ea"/>
                <a:cs typeface="+mn-cs"/>
              </a:rPr>
              <a:t>a step further by voting to end all local support for schools. Public schools in Prince Edward County were closed in September 1959 and remained closed for five years.</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74</a:t>
            </a:fld>
            <a:endParaRPr lang="en-US"/>
          </a:p>
        </p:txBody>
      </p:sp>
    </p:spTree>
    <p:extLst>
      <p:ext uri="{BB962C8B-B14F-4D97-AF65-F5344CB8AC3E}">
        <p14:creationId xmlns:p14="http://schemas.microsoft.com/office/powerpoint/2010/main" val="4088222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0626" name="Shape 119"/>
          <p:cNvSpPr>
            <a:spLocks noGrp="1" noRot="1" noChangeAspect="1" noTextEdit="1"/>
          </p:cNvSpPr>
          <p:nvPr>
            <p:ph type="sldImg" idx="2"/>
          </p:nvPr>
        </p:nvSpPr>
        <p:spPr>
          <a:xfrm>
            <a:off x="1141413" y="685800"/>
            <a:ext cx="4573587" cy="3430588"/>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410627" name="Shape 120"/>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91420" rIns="91420" bIns="91420"/>
          <a:lstStyle/>
          <a:p>
            <a:pPr>
              <a:spcBef>
                <a:spcPct val="0"/>
              </a:spcBef>
            </a:pPr>
            <a:r>
              <a:rPr lang="en-US" altLang="en-US" dirty="0" smtClean="0"/>
              <a:t>Give teachers a moment to read </a:t>
            </a:r>
            <a:r>
              <a:rPr lang="en-US" altLang="en-US" b="1" dirty="0" smtClean="0"/>
              <a:t>Today’s Learning Opportunities</a:t>
            </a:r>
            <a:r>
              <a:rPr lang="en-US" altLang="en-US" dirty="0" smtClean="0"/>
              <a:t>.</a:t>
            </a:r>
            <a:r>
              <a:rPr lang="en-US" altLang="en-US" baseline="0" dirty="0" smtClean="0"/>
              <a:t>  You may consider giving them a moment to TURN AND TALK about what they are looking forward to most about this session– then share a few with the whole group.</a:t>
            </a:r>
            <a:endParaRPr lang="en-US" altLang="en-US" dirty="0" smtClean="0"/>
          </a:p>
        </p:txBody>
      </p:sp>
    </p:spTree>
    <p:extLst>
      <p:ext uri="{BB962C8B-B14F-4D97-AF65-F5344CB8AC3E}">
        <p14:creationId xmlns:p14="http://schemas.microsoft.com/office/powerpoint/2010/main" val="75139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Prince Edward Academy in Prince</a:t>
            </a:r>
            <a:r>
              <a:rPr lang="en-US" baseline="0" dirty="0"/>
              <a:t> Edward Virginia was formed so that the white students could continue to get an education. It was funded primarily by the laws that were passed by Harry F. Byrd Sr. under Massive Resistance. Some of these laws gave government grants and vouchers for students that did not want to desegregate. This is an example of what was taking place in Virginia between the years of 1954-1959. Prince Edward </a:t>
            </a:r>
            <a:r>
              <a:rPr lang="en-US" baseline="0" dirty="0" smtClean="0"/>
              <a:t>County Public Schools remained </a:t>
            </a:r>
            <a:r>
              <a:rPr lang="en-US" baseline="0" dirty="0"/>
              <a:t>closed beyond 1959.</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75</a:t>
            </a:fld>
            <a:endParaRPr lang="en-US"/>
          </a:p>
        </p:txBody>
      </p:sp>
    </p:spTree>
    <p:extLst>
      <p:ext uri="{BB962C8B-B14F-4D97-AF65-F5344CB8AC3E}">
        <p14:creationId xmlns:p14="http://schemas.microsoft.com/office/powerpoint/2010/main" val="1827843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Prince Edward Academy in Prince</a:t>
            </a:r>
            <a:r>
              <a:rPr lang="en-US" baseline="0" dirty="0"/>
              <a:t> Edward Virginia was formed so that the white students could continue to get an education. It was funded primarily by the laws that were passed by Harry F. Byrd Sr. under Massive Resistance. Some of these laws gave government grants and vouchers for students that did not want to desegregate. This is an example of what was taking place in Virginia between the years of 1954-1959. Prince </a:t>
            </a:r>
            <a:r>
              <a:rPr lang="en-US" baseline="0" dirty="0" smtClean="0"/>
              <a:t>Edward County Public Schools </a:t>
            </a:r>
            <a:r>
              <a:rPr lang="en-US" baseline="0" dirty="0"/>
              <a:t>remained closed beyond 1959.</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76</a:t>
            </a:fld>
            <a:endParaRPr lang="en-US"/>
          </a:p>
        </p:txBody>
      </p:sp>
    </p:spTree>
    <p:extLst>
      <p:ext uri="{BB962C8B-B14F-4D97-AF65-F5344CB8AC3E}">
        <p14:creationId xmlns:p14="http://schemas.microsoft.com/office/powerpoint/2010/main" val="18278437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in protest about</a:t>
            </a:r>
            <a:r>
              <a:rPr lang="en-US" baseline="0" dirty="0"/>
              <a:t> Massive Resistance and the </a:t>
            </a:r>
            <a:r>
              <a:rPr lang="en-US" baseline="0" dirty="0" smtClean="0"/>
              <a:t>some public </a:t>
            </a:r>
            <a:r>
              <a:rPr lang="en-US" baseline="0" dirty="0"/>
              <a:t>schools remained closed. Black students were forced to live with family members in other counties or states, travel to surrounding counties for school, or not go to school at all.</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77</a:t>
            </a:fld>
            <a:endParaRPr lang="en-US"/>
          </a:p>
        </p:txBody>
      </p:sp>
    </p:spTree>
    <p:extLst>
      <p:ext uri="{BB962C8B-B14F-4D97-AF65-F5344CB8AC3E}">
        <p14:creationId xmlns:p14="http://schemas.microsoft.com/office/powerpoint/2010/main" val="16857530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in protest about</a:t>
            </a:r>
            <a:r>
              <a:rPr lang="en-US" baseline="0" dirty="0"/>
              <a:t> Massive Resistance and </a:t>
            </a:r>
            <a:r>
              <a:rPr lang="en-US" baseline="0" dirty="0" smtClean="0"/>
              <a:t>some </a:t>
            </a:r>
            <a:r>
              <a:rPr lang="en-US" baseline="0" dirty="0"/>
              <a:t>public schools remained closed. Black students were forced to live with family members in other counties or states, travel to surrounding counties for school, or not go to school at all.</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78</a:t>
            </a:fld>
            <a:endParaRPr lang="en-US"/>
          </a:p>
        </p:txBody>
      </p:sp>
    </p:spTree>
    <p:extLst>
      <p:ext uri="{BB962C8B-B14F-4D97-AF65-F5344CB8AC3E}">
        <p14:creationId xmlns:p14="http://schemas.microsoft.com/office/powerpoint/2010/main" val="16857530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Attorney</a:t>
            </a:r>
            <a:r>
              <a:rPr lang="en-US" baseline="0" dirty="0"/>
              <a:t> General Robert Kennedy urged government officials to look at Prince </a:t>
            </a:r>
            <a:r>
              <a:rPr lang="en-US" baseline="0" dirty="0" smtClean="0"/>
              <a:t>Edward County. </a:t>
            </a:r>
            <a:r>
              <a:rPr lang="en-US" baseline="0" dirty="0"/>
              <a:t>He joined state and private organizations to help the Prince Edward Free Schools. The funds were raised to rent three buildings and the Free School opened in 1963.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79</a:t>
            </a:fld>
            <a:endParaRPr lang="en-US"/>
          </a:p>
        </p:txBody>
      </p:sp>
    </p:spTree>
    <p:extLst>
      <p:ext uri="{BB962C8B-B14F-4D97-AF65-F5344CB8AC3E}">
        <p14:creationId xmlns:p14="http://schemas.microsoft.com/office/powerpoint/2010/main" val="9268370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Attorney</a:t>
            </a:r>
            <a:r>
              <a:rPr lang="en-US" baseline="0" dirty="0"/>
              <a:t> General Robert Kennedy urged government officials to look at Prince </a:t>
            </a:r>
            <a:r>
              <a:rPr lang="en-US" baseline="0" dirty="0" smtClean="0"/>
              <a:t>Edward County. </a:t>
            </a:r>
            <a:r>
              <a:rPr lang="en-US" baseline="0" dirty="0"/>
              <a:t>He joined state and private organizations to help the Prince Edward Free Schools. The funds were raised to rent three buildings and the Free School opened in 1963.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80</a:t>
            </a:fld>
            <a:endParaRPr lang="en-US"/>
          </a:p>
        </p:txBody>
      </p:sp>
    </p:spTree>
    <p:extLst>
      <p:ext uri="{BB962C8B-B14F-4D97-AF65-F5344CB8AC3E}">
        <p14:creationId xmlns:p14="http://schemas.microsoft.com/office/powerpoint/2010/main" val="9268370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1964, U.S. Supreme Court outlawed</a:t>
            </a:r>
            <a:r>
              <a:rPr lang="en-US" baseline="0" dirty="0"/>
              <a:t> the Massive Resistance laws that were passed and ordered Prince Edward Public Schools to open integrated.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81</a:t>
            </a:fld>
            <a:endParaRPr lang="en-US"/>
          </a:p>
        </p:txBody>
      </p:sp>
    </p:spTree>
    <p:extLst>
      <p:ext uri="{BB962C8B-B14F-4D97-AF65-F5344CB8AC3E}">
        <p14:creationId xmlns:p14="http://schemas.microsoft.com/office/powerpoint/2010/main" val="13690154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1964, U.S. Supreme Court outlawed</a:t>
            </a:r>
            <a:r>
              <a:rPr lang="en-US" baseline="0" dirty="0"/>
              <a:t> the Massive Resistance laws that were passed and ordered Prince Edward Public Schools to open integrated.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82</a:t>
            </a:fld>
            <a:endParaRPr lang="en-US"/>
          </a:p>
        </p:txBody>
      </p:sp>
    </p:spTree>
    <p:extLst>
      <p:ext uri="{BB962C8B-B14F-4D97-AF65-F5344CB8AC3E}">
        <p14:creationId xmlns:p14="http://schemas.microsoft.com/office/powerpoint/2010/main" val="13690154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minute share </a:t>
            </a:r>
            <a:r>
              <a:rPr lang="en-US" dirty="0" smtClean="0"/>
              <a:t>(pairs, table groups, or</a:t>
            </a:r>
            <a:r>
              <a:rPr lang="en-US" baseline="0" dirty="0" smtClean="0"/>
              <a:t> whole group)</a:t>
            </a:r>
            <a:r>
              <a:rPr lang="en-US" dirty="0" smtClean="0"/>
              <a:t> – What are some other ways we could</a:t>
            </a:r>
            <a:r>
              <a:rPr lang="en-US" baseline="0" dirty="0" smtClean="0"/>
              <a:t> embed geography skills into VA Studies?  Are there specific standards and/or resources </a:t>
            </a:r>
            <a:r>
              <a:rPr lang="en-US" baseline="0" smtClean="0"/>
              <a:t>that come to mind?</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83</a:t>
            </a:fld>
            <a:endParaRPr lang="en-US"/>
          </a:p>
        </p:txBody>
      </p:sp>
    </p:spTree>
    <p:extLst>
      <p:ext uri="{BB962C8B-B14F-4D97-AF65-F5344CB8AC3E}">
        <p14:creationId xmlns:p14="http://schemas.microsoft.com/office/powerpoint/2010/main" val="10633751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Civics skills include civic responsibility and comprehension.  This goes hand in hand with Historical Thinking so we are going to use a primary source</a:t>
            </a:r>
            <a:r>
              <a:rPr lang="en-US" baseline="0" dirty="0" smtClean="0"/>
              <a:t> analysis tool that is more often seen when analyzing historical images using another valuable tool, the Zoom-In. (Explain that this is a way of teaching students to examine the most minute details in an image.) Zoom-ins are a great way to introduce close reading images, as students become more practiced at doing this teachers should use the gradual release model to have students do this type of activity in small groups.</a:t>
            </a:r>
          </a:p>
          <a:p>
            <a:endParaRPr lang="en-US" baseline="0" dirty="0" smtClean="0"/>
          </a:p>
          <a:p>
            <a:r>
              <a:rPr lang="en-US" baseline="0" dirty="0" smtClean="0"/>
              <a:t>As teachers view the sections of the images, we are going to fill in the first column with specific observations.</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4209590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teachers</a:t>
            </a:r>
            <a:r>
              <a:rPr lang="en-US" baseline="0" dirty="0" smtClean="0"/>
              <a:t> that during this time together, you ask that they:</a:t>
            </a:r>
          </a:p>
          <a:p>
            <a:pPr marL="171450" indent="-171450">
              <a:buFont typeface="Arial" panose="020B0604020202020204" pitchFamily="34" charset="0"/>
              <a:buChar char="•"/>
            </a:pPr>
            <a:r>
              <a:rPr lang="en-US" b="0" dirty="0" smtClean="0">
                <a:latin typeface="Calibri" panose="020F0502020204030204" pitchFamily="34" charset="0"/>
              </a:rPr>
              <a:t>Be engaged</a:t>
            </a:r>
          </a:p>
          <a:p>
            <a:pPr marL="171450" indent="-171450">
              <a:buFont typeface="Arial" panose="020B0604020202020204" pitchFamily="34" charset="0"/>
              <a:buChar char="•"/>
            </a:pPr>
            <a:r>
              <a:rPr lang="en-US" b="0" dirty="0" smtClean="0">
                <a:latin typeface="Calibri" panose="020F0502020204030204" pitchFamily="34" charset="0"/>
              </a:rPr>
              <a:t>Be open to new ideas</a:t>
            </a:r>
          </a:p>
          <a:p>
            <a:pPr marL="171450" indent="-171450">
              <a:buFont typeface="Arial" panose="020B0604020202020204" pitchFamily="34" charset="0"/>
              <a:buChar char="•"/>
            </a:pPr>
            <a:r>
              <a:rPr lang="en-US" b="0" dirty="0" smtClean="0">
                <a:latin typeface="Calibri" panose="020F0502020204030204" pitchFamily="34" charset="0"/>
              </a:rPr>
              <a:t>Limit sidebar conversations</a:t>
            </a:r>
          </a:p>
          <a:p>
            <a:pPr marL="171450" indent="-171450">
              <a:buFont typeface="Arial" panose="020B0604020202020204" pitchFamily="34" charset="0"/>
              <a:buChar char="•"/>
            </a:pPr>
            <a:r>
              <a:rPr lang="en-US" b="0" dirty="0" smtClean="0">
                <a:latin typeface="Calibri" panose="020F0502020204030204" pitchFamily="34" charset="0"/>
              </a:rPr>
              <a:t>Laptop/Cell phone use – be mindful </a:t>
            </a:r>
          </a:p>
          <a:p>
            <a:pPr marL="171450" indent="-171450">
              <a:buFont typeface="Arial" panose="020B0604020202020204" pitchFamily="34" charset="0"/>
              <a:buChar char="•"/>
            </a:pPr>
            <a:endParaRPr lang="en-US" b="0" dirty="0" smtClean="0">
              <a:latin typeface="Calibri" panose="020F0502020204030204" pitchFamily="34" charset="0"/>
            </a:endParaRPr>
          </a:p>
          <a:p>
            <a:pPr marL="0" indent="0">
              <a:buFont typeface="Arial" panose="020B0604020202020204" pitchFamily="34" charset="0"/>
              <a:buNone/>
            </a:pPr>
            <a:r>
              <a:rPr lang="en-US" b="0" dirty="0" smtClean="0">
                <a:latin typeface="Calibri" panose="020F0502020204030204" pitchFamily="34" charset="0"/>
              </a:rPr>
              <a:t>Norms will help us maximize time and stay focused on our</a:t>
            </a:r>
            <a:r>
              <a:rPr lang="en-US" b="0" baseline="0" dirty="0" smtClean="0">
                <a:latin typeface="Calibri" panose="020F0502020204030204" pitchFamily="34" charset="0"/>
              </a:rPr>
              <a:t> work together</a:t>
            </a:r>
            <a:endParaRPr lang="en-US" b="0" dirty="0" smtClean="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16</a:t>
            </a:fld>
            <a:endParaRPr lang="en-US"/>
          </a:p>
        </p:txBody>
      </p:sp>
    </p:spTree>
    <p:extLst>
      <p:ext uri="{BB962C8B-B14F-4D97-AF65-F5344CB8AC3E}">
        <p14:creationId xmlns:p14="http://schemas.microsoft.com/office/powerpoint/2010/main" val="25721121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 Note</a:t>
            </a:r>
            <a:r>
              <a:rPr lang="en-US" dirty="0" smtClean="0"/>
              <a:t>: Pass this out to teachers. As you close read the image together teachers should fill out their observations. They can hypothesize</a:t>
            </a:r>
            <a:r>
              <a:rPr lang="en-US" baseline="0" dirty="0" smtClean="0"/>
              <a:t> the meaning of what they see in the reflect column or you may discuss possible meanings together.</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8194989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a:t>
            </a:r>
            <a:r>
              <a:rPr lang="en-US" baseline="0" dirty="0" smtClean="0"/>
              <a:t> to use a strategy called “Zoom-In” to help students analyze this primary source image.  There are many variations of this technique.  </a:t>
            </a:r>
            <a:r>
              <a:rPr lang="en-US" dirty="0" smtClean="0"/>
              <a:t>This is an enlargement</a:t>
            </a:r>
            <a:r>
              <a:rPr lang="en-US" baseline="0" dirty="0" smtClean="0"/>
              <a:t> of a piece of the image segment. You may choose to provide students with magnifying glasses (Oriental Trading Company sells them) or magnifying sheets (Dollar Stores carry these in their office supply sections).  This often helps students notice important details not to be missed.</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0713806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a:t>
            </a:r>
            <a:r>
              <a:rPr lang="en-US" baseline="0" dirty="0" smtClean="0"/>
              <a:t> the addition of the word “Virginia” signify? At this point it appears we have a Virginia nurse, what SOL could we be learning about?</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42547981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left shows Uncle Sam and an</a:t>
            </a:r>
            <a:r>
              <a:rPr lang="en-US" baseline="0" dirty="0" smtClean="0"/>
              <a:t> American flag. Ask participants to hypothesize about the inclined positioning of the people. When have they seen people like this? On bleachers/risers/stairs? </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30295681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added a sign. The next slide is a blow up</a:t>
            </a:r>
            <a:r>
              <a:rPr lang="en-US" baseline="0" dirty="0" smtClean="0"/>
              <a:t> of the sign.</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13750075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sign states “$10,000</a:t>
            </a:r>
            <a:r>
              <a:rPr lang="en-US" baseline="0" dirty="0" smtClean="0"/>
              <a:t> sold by the Richmond League”</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3886308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guesses</a:t>
            </a:r>
            <a:r>
              <a:rPr lang="en-US" baseline="0" dirty="0" smtClean="0"/>
              <a:t> now? Where was this picture taken? When was this taken? Have participants discuss the importance of black and white photos and antiquated photography. What do they “know” about this type of photo? Probably that snapshots of instants of time were not common so this is probably a posed photograph.</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9079793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sharing the bibliographical/background info, have teachers complete</a:t>
            </a:r>
            <a:r>
              <a:rPr lang="en-US" baseline="0" dirty="0" smtClean="0"/>
              <a:t> the second column.</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6346546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replace “reflect” with “infer” and predict the meaning</a:t>
            </a:r>
            <a:r>
              <a:rPr lang="en-US" baseline="0" dirty="0" smtClean="0"/>
              <a:t> of the picture.</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5033189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bibliographic information about</a:t>
            </a:r>
            <a:r>
              <a:rPr lang="en-US" baseline="0" dirty="0" smtClean="0"/>
              <a:t> this image, from the Virginia Historical Society. Teachers can find it using the title in blue.  Ask teachers if they added anything to their Observations column before they move onto their Refection column.</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925686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a:ln/>
        </p:spPr>
      </p:sp>
      <p:sp>
        <p:nvSpPr>
          <p:cNvPr id="452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Since we are all teachers of Virginia</a:t>
            </a:r>
            <a:r>
              <a:rPr lang="en-US" altLang="en-US" baseline="0" dirty="0" smtClean="0"/>
              <a:t> Studies, let’s take a closer look at the </a:t>
            </a:r>
            <a:r>
              <a:rPr lang="en-US" altLang="en-US" b="1" i="1" baseline="0" dirty="0" smtClean="0"/>
              <a:t>changes specific to our content</a:t>
            </a:r>
            <a:r>
              <a:rPr lang="en-US" altLang="en-US" b="0" i="0" baseline="0" dirty="0" smtClean="0"/>
              <a:t>.  (have teachers look at Crosswalk Document for VA Studies).  Make sure they know that this document details what has been revised, added, and deleted.</a:t>
            </a:r>
          </a:p>
          <a:p>
            <a:endParaRPr lang="en-US" altLang="en-US" b="0" i="0" baseline="0" dirty="0" smtClean="0"/>
          </a:p>
          <a:p>
            <a:r>
              <a:rPr lang="en-US" altLang="en-US" b="1" i="0" u="sng" baseline="0" dirty="0" smtClean="0"/>
              <a:t>IMPORTANT!!!  </a:t>
            </a:r>
          </a:p>
          <a:p>
            <a:r>
              <a:rPr lang="en-US" altLang="en-US" b="0" i="0" baseline="0" dirty="0" smtClean="0"/>
              <a:t>This would be a good time to remind teachers that the 2016-17 SOL test for VA Studies will be a CROSSWALK year – they will need to teach both standards (2008 and 2015) as the 2008 standards will be tested on the SOL and the 2015 standards will be field-tested.  Students will see questions from the new standards, but they won’t count towards the final score.</a:t>
            </a:r>
            <a:endParaRPr lang="en-US" altLang="en-US" dirty="0" smtClean="0"/>
          </a:p>
        </p:txBody>
      </p:sp>
      <p:sp>
        <p:nvSpPr>
          <p:cNvPr id="452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09" indent="-285734" eaLnBrk="0" hangingPunct="0">
              <a:spcBef>
                <a:spcPct val="30000"/>
              </a:spcBef>
              <a:defRPr sz="1200">
                <a:solidFill>
                  <a:schemeClr val="tx1"/>
                </a:solidFill>
                <a:latin typeface="Arial" pitchFamily="34" charset="0"/>
              </a:defRPr>
            </a:lvl2pPr>
            <a:lvl3pPr marL="1142937" indent="-228587" eaLnBrk="0" hangingPunct="0">
              <a:spcBef>
                <a:spcPct val="30000"/>
              </a:spcBef>
              <a:defRPr sz="1200">
                <a:solidFill>
                  <a:schemeClr val="tx1"/>
                </a:solidFill>
                <a:latin typeface="Arial" pitchFamily="34" charset="0"/>
              </a:defRPr>
            </a:lvl3pPr>
            <a:lvl4pPr marL="1600111" indent="-228587" eaLnBrk="0" hangingPunct="0">
              <a:spcBef>
                <a:spcPct val="30000"/>
              </a:spcBef>
              <a:defRPr sz="1200">
                <a:solidFill>
                  <a:schemeClr val="tx1"/>
                </a:solidFill>
                <a:latin typeface="Arial" pitchFamily="34" charset="0"/>
              </a:defRPr>
            </a:lvl4pPr>
            <a:lvl5pPr marL="2057287" indent="-228587" eaLnBrk="0" hangingPunct="0">
              <a:spcBef>
                <a:spcPct val="30000"/>
              </a:spcBef>
              <a:defRPr sz="1200">
                <a:solidFill>
                  <a:schemeClr val="tx1"/>
                </a:solidFill>
                <a:latin typeface="Arial" pitchFamily="34" charset="0"/>
              </a:defRPr>
            </a:lvl5pPr>
            <a:lvl6pPr marL="2514461" indent="-228587" eaLnBrk="0" fontAlgn="base" hangingPunct="0">
              <a:spcBef>
                <a:spcPct val="30000"/>
              </a:spcBef>
              <a:spcAft>
                <a:spcPct val="0"/>
              </a:spcAft>
              <a:defRPr sz="1200">
                <a:solidFill>
                  <a:schemeClr val="tx1"/>
                </a:solidFill>
                <a:latin typeface="Arial" pitchFamily="34" charset="0"/>
              </a:defRPr>
            </a:lvl6pPr>
            <a:lvl7pPr marL="2971635" indent="-228587" eaLnBrk="0" fontAlgn="base" hangingPunct="0">
              <a:spcBef>
                <a:spcPct val="30000"/>
              </a:spcBef>
              <a:spcAft>
                <a:spcPct val="0"/>
              </a:spcAft>
              <a:defRPr sz="1200">
                <a:solidFill>
                  <a:schemeClr val="tx1"/>
                </a:solidFill>
                <a:latin typeface="Arial" pitchFamily="34" charset="0"/>
              </a:defRPr>
            </a:lvl7pPr>
            <a:lvl8pPr marL="3428811" indent="-228587" eaLnBrk="0" fontAlgn="base" hangingPunct="0">
              <a:spcBef>
                <a:spcPct val="30000"/>
              </a:spcBef>
              <a:spcAft>
                <a:spcPct val="0"/>
              </a:spcAft>
              <a:defRPr sz="1200">
                <a:solidFill>
                  <a:schemeClr val="tx1"/>
                </a:solidFill>
                <a:latin typeface="Arial" pitchFamily="34" charset="0"/>
              </a:defRPr>
            </a:lvl8pPr>
            <a:lvl9pPr marL="3885985" indent="-22858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80C5EE7-EBB7-4C63-AE39-EBC52A977606}" type="slidenum">
              <a:rPr lang="en-US" altLang="en-US" smtClean="0">
                <a:solidFill>
                  <a:srgbClr val="000000"/>
                </a:solidFill>
              </a:rPr>
              <a:pPr eaLnBrk="1" hangingPunct="1">
                <a:spcBef>
                  <a:spcPct val="0"/>
                </a:spcBef>
              </a:pPr>
              <a:t>18</a:t>
            </a:fld>
            <a:endParaRPr lang="en-US" altLang="en-US" smtClean="0">
              <a:solidFill>
                <a:srgbClr val="000000"/>
              </a:solidFill>
            </a:endParaRPr>
          </a:p>
        </p:txBody>
      </p:sp>
    </p:spTree>
    <p:extLst>
      <p:ext uri="{BB962C8B-B14F-4D97-AF65-F5344CB8AC3E}">
        <p14:creationId xmlns:p14="http://schemas.microsoft.com/office/powerpoint/2010/main" val="26938910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information page 1</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10321369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Information page 2</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31083455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questions did the bibliographical</a:t>
            </a:r>
            <a:r>
              <a:rPr lang="en-US" baseline="0" dirty="0" smtClean="0"/>
              <a:t> or background information bring to mind? How would this encourage your students to continue their study?</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19911956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 minute share </a:t>
            </a:r>
            <a:r>
              <a:rPr lang="en-US" dirty="0" smtClean="0"/>
              <a:t>(pairs, table groups, or</a:t>
            </a:r>
            <a:r>
              <a:rPr lang="en-US" baseline="0" dirty="0" smtClean="0"/>
              <a:t> whole group)</a:t>
            </a:r>
            <a:r>
              <a:rPr lang="en-US" dirty="0" smtClean="0"/>
              <a:t> – What are some other ways we could</a:t>
            </a:r>
            <a:r>
              <a:rPr lang="en-US" baseline="0" dirty="0" smtClean="0"/>
              <a:t> embed geography skills into VA Studies?  Are there specific standards and/or resources </a:t>
            </a:r>
            <a:r>
              <a:rPr lang="en-US" baseline="0" smtClean="0"/>
              <a:t>that come to mind?</a:t>
            </a:r>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100</a:t>
            </a:fld>
            <a:endParaRPr lang="en-US"/>
          </a:p>
        </p:txBody>
      </p:sp>
    </p:spTree>
    <p:extLst>
      <p:ext uri="{BB962C8B-B14F-4D97-AF65-F5344CB8AC3E}">
        <p14:creationId xmlns:p14="http://schemas.microsoft.com/office/powerpoint/2010/main" val="38586176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we look at the new changes to our VA</a:t>
            </a:r>
            <a:r>
              <a:rPr lang="en-US" baseline="0" dirty="0" smtClean="0"/>
              <a:t> Studies Curriculum it is important to remember that our focus moving forward is student experiences and growing skills, like decision making.  Today we are highlighting VS1h-using Decision Making Models through examples that you can take back to use in your classroom with different units. </a:t>
            </a:r>
            <a:endParaRPr lang="en-US" dirty="0" smtClean="0"/>
          </a:p>
          <a:p>
            <a:endParaRPr lang="en-US"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101</a:t>
            </a:fld>
            <a:endParaRPr lang="en-US"/>
          </a:p>
        </p:txBody>
      </p:sp>
    </p:spTree>
    <p:extLst>
      <p:ext uri="{BB962C8B-B14F-4D97-AF65-F5344CB8AC3E}">
        <p14:creationId xmlns:p14="http://schemas.microsoft.com/office/powerpoint/2010/main" val="8825182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sample decision making model from the curriculum framework, then</a:t>
            </a:r>
            <a:r>
              <a:rPr lang="en-US" baseline="0" dirty="0"/>
              <a:t> </a:t>
            </a:r>
            <a:r>
              <a:rPr lang="en-US" dirty="0"/>
              <a:t>read</a:t>
            </a:r>
            <a:r>
              <a:rPr lang="en-US" baseline="0" dirty="0"/>
              <a:t> the b</a:t>
            </a:r>
            <a:r>
              <a:rPr lang="en-US" dirty="0"/>
              <a:t>ulleted</a:t>
            </a:r>
            <a:r>
              <a:rPr lang="en-US" baseline="0" dirty="0"/>
              <a:t> understandings from the framework.</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3344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3200" b="0" i="0" u="none" strike="noStrike" cap="none" dirty="0">
                <a:solidFill>
                  <a:schemeClr val="dk1"/>
                </a:solidFill>
                <a:latin typeface="Calibri"/>
                <a:ea typeface="Calibri"/>
                <a:cs typeface="Calibri"/>
                <a:sym typeface="Calibri"/>
              </a:rPr>
              <a:t>Bulleted</a:t>
            </a:r>
            <a:r>
              <a:rPr lang="en-US" sz="3200" b="0" i="0" u="none" strike="noStrike" cap="none" baseline="0" dirty="0">
                <a:solidFill>
                  <a:schemeClr val="dk1"/>
                </a:solidFill>
                <a:latin typeface="Calibri"/>
                <a:ea typeface="Calibri"/>
                <a:cs typeface="Calibri"/>
                <a:sym typeface="Calibri"/>
              </a:rPr>
              <a:t> experiences straight from the </a:t>
            </a:r>
            <a:r>
              <a:rPr lang="en-US" sz="3200" b="0" i="0" u="none" strike="noStrike" cap="none" baseline="0" dirty="0" smtClean="0">
                <a:solidFill>
                  <a:schemeClr val="dk1"/>
                </a:solidFill>
                <a:latin typeface="Calibri"/>
                <a:ea typeface="Calibri"/>
                <a:cs typeface="Calibri"/>
                <a:sym typeface="Calibri"/>
              </a:rPr>
              <a:t>framework.  </a:t>
            </a:r>
            <a:r>
              <a:rPr lang="en-US" sz="3200" b="0" i="0" u="none" strike="noStrike" cap="none" baseline="0" dirty="0">
                <a:solidFill>
                  <a:schemeClr val="dk1"/>
                </a:solidFill>
                <a:latin typeface="Calibri"/>
                <a:ea typeface="Calibri"/>
                <a:cs typeface="Calibri"/>
                <a:sym typeface="Calibri"/>
              </a:rPr>
              <a:t>Let teachers know we’ll explore this concept in these three ways:</a:t>
            </a:r>
          </a:p>
          <a:p>
            <a:pPr marL="514350" marR="0" lvl="0" indent="-514350" algn="l" rtl="0">
              <a:lnSpc>
                <a:spcPct val="90000"/>
              </a:lnSpc>
              <a:spcBef>
                <a:spcPts val="0"/>
              </a:spcBef>
              <a:buSzPct val="25000"/>
              <a:buAutoNum type="arabicPeriod"/>
            </a:pPr>
            <a:r>
              <a:rPr lang="en-US" sz="3200" b="1" i="0" u="none" strike="noStrike" cap="none" baseline="0" dirty="0">
                <a:solidFill>
                  <a:schemeClr val="dk1"/>
                </a:solidFill>
                <a:latin typeface="Calibri"/>
                <a:ea typeface="Calibri"/>
                <a:cs typeface="Calibri"/>
                <a:sym typeface="Calibri"/>
              </a:rPr>
              <a:t>For content where students should have sufficient background knowledge: generate a decision making model through whole group discussion </a:t>
            </a:r>
          </a:p>
          <a:p>
            <a:pPr marL="514350" marR="0" lvl="0" indent="-514350" algn="l" rtl="0">
              <a:lnSpc>
                <a:spcPct val="90000"/>
              </a:lnSpc>
              <a:spcBef>
                <a:spcPts val="0"/>
              </a:spcBef>
              <a:buSzPct val="25000"/>
              <a:buAutoNum type="arabicPeriod"/>
            </a:pPr>
            <a:r>
              <a:rPr lang="en-US" sz="3200" b="1" i="0" u="none" strike="noStrike" cap="none" baseline="0" dirty="0">
                <a:solidFill>
                  <a:schemeClr val="dk1"/>
                </a:solidFill>
                <a:latin typeface="Calibri"/>
                <a:ea typeface="Calibri"/>
                <a:cs typeface="Calibri"/>
                <a:sym typeface="Calibri"/>
              </a:rPr>
              <a:t>For content where students may have limited background knowledge: teacher provides information; students determine which of the given information is a cost and which is a benefit</a:t>
            </a:r>
          </a:p>
          <a:p>
            <a:pPr marL="514350" marR="0" lvl="0" indent="-514350" algn="l" rtl="0">
              <a:lnSpc>
                <a:spcPct val="90000"/>
              </a:lnSpc>
              <a:spcBef>
                <a:spcPts val="0"/>
              </a:spcBef>
              <a:buSzPct val="25000"/>
              <a:buAutoNum type="arabicPeriod"/>
            </a:pPr>
            <a:r>
              <a:rPr lang="en-US" sz="3200" b="1" i="0" u="none" strike="noStrike" cap="none" baseline="0" dirty="0">
                <a:solidFill>
                  <a:schemeClr val="dk1"/>
                </a:solidFill>
                <a:latin typeface="Calibri"/>
                <a:ea typeface="Calibri"/>
                <a:cs typeface="Calibri"/>
                <a:sym typeface="Calibri"/>
              </a:rPr>
              <a:t>As a culmination of their learning at the end of a unit, students create their own decision making model.</a:t>
            </a:r>
          </a:p>
        </p:txBody>
      </p:sp>
      <p:sp>
        <p:nvSpPr>
          <p:cNvPr id="74" name="Shape 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241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strike="noStrike" cap="none" baseline="0" dirty="0">
                <a:solidFill>
                  <a:schemeClr val="dk1"/>
                </a:solidFill>
                <a:latin typeface="Calibri"/>
                <a:ea typeface="Calibri"/>
                <a:cs typeface="Calibri"/>
                <a:sym typeface="Calibri"/>
              </a:rPr>
              <a:t>Example 1: Students should have sufficient background knowledge to generate decision making model through whole group discussion.</a:t>
            </a:r>
            <a:r>
              <a:rPr lang="en-US" sz="1200" b="1" i="0" u="none" strike="noStrike" cap="none" baseline="0" dirty="0">
                <a:solidFill>
                  <a:schemeClr val="dk1"/>
                </a:solidFill>
                <a:latin typeface="Calibri"/>
                <a:ea typeface="Calibri"/>
                <a:cs typeface="Calibri"/>
                <a:sym typeface="Calibri"/>
              </a:rPr>
              <a:t/>
            </a:r>
            <a:br>
              <a:rPr lang="en-US" sz="1200" b="1" i="0" u="none" strike="noStrike" cap="none" baseline="0" dirty="0">
                <a:solidFill>
                  <a:schemeClr val="dk1"/>
                </a:solidFill>
                <a:latin typeface="Calibri"/>
                <a:ea typeface="Calibri"/>
                <a:cs typeface="Calibri"/>
                <a:sym typeface="Calibri"/>
              </a:rPr>
            </a:br>
            <a:r>
              <a:rPr lang="en-US" sz="1200" b="1" i="0" u="none" strike="noStrike" cap="none" baseline="0" dirty="0">
                <a:solidFill>
                  <a:schemeClr val="dk1"/>
                </a:solidFill>
                <a:latin typeface="Calibri"/>
                <a:ea typeface="Calibri"/>
                <a:cs typeface="Calibri"/>
                <a:sym typeface="Calibri"/>
              </a:rPr>
              <a:t>1. Scenario: “NASA has just announced a new program.  Anyone who is physically able can apply to live on the moon for 5 years to help mine valuable mineral resources from moon rocks.  You must sign a labor contract and to work the entire time, but you can also earn a share of any profits made on the mission.”  </a:t>
            </a:r>
            <a:r>
              <a:rPr lang="en-US" sz="1200" b="0" i="0" u="none" strike="noStrike" cap="none" baseline="0" dirty="0">
                <a:solidFill>
                  <a:schemeClr val="dk1"/>
                </a:solidFill>
                <a:latin typeface="Calibri"/>
                <a:ea typeface="Calibri"/>
                <a:cs typeface="Calibri"/>
                <a:sym typeface="Calibri"/>
              </a:rPr>
              <a:t>(For a more dramatic effect, present the scenario as is—wait until Slide 5 to reveal the connection to the Jamestown colony.)</a:t>
            </a:r>
            <a:r>
              <a:rPr lang="en-US" sz="1200" b="1" i="0" u="none" strike="noStrike" cap="none" baseline="0" dirty="0">
                <a:solidFill>
                  <a:schemeClr val="dk1"/>
                </a:solidFill>
                <a:latin typeface="Calibri"/>
                <a:ea typeface="Calibri"/>
                <a:cs typeface="Calibri"/>
                <a:sym typeface="Calibri"/>
              </a:rPr>
              <a:t/>
            </a:r>
            <a:br>
              <a:rPr lang="en-US" sz="1200" b="1" i="0" u="none" strike="noStrike" cap="none" baseline="0" dirty="0">
                <a:solidFill>
                  <a:schemeClr val="dk1"/>
                </a:solidFill>
                <a:latin typeface="Calibri"/>
                <a:ea typeface="Calibri"/>
                <a:cs typeface="Calibri"/>
                <a:sym typeface="Calibri"/>
              </a:rPr>
            </a:br>
            <a:r>
              <a:rPr lang="en-US" sz="1200" b="1" i="0" u="none" strike="noStrike" cap="none" baseline="0" dirty="0">
                <a:solidFill>
                  <a:schemeClr val="dk1"/>
                </a:solidFill>
                <a:latin typeface="Calibri"/>
                <a:ea typeface="Calibri"/>
                <a:cs typeface="Calibri"/>
                <a:sym typeface="Calibri"/>
              </a:rPr>
              <a:t>2. Click to remove photo.  Define the term cost.  </a:t>
            </a:r>
            <a:r>
              <a:rPr lang="en-US" sz="1200" b="0" i="0" u="none" strike="noStrike" cap="none" baseline="0" dirty="0">
                <a:solidFill>
                  <a:schemeClr val="dk1"/>
                </a:solidFill>
                <a:latin typeface="Calibri"/>
                <a:ea typeface="Calibri"/>
                <a:cs typeface="Calibri"/>
                <a:sym typeface="Calibri"/>
              </a:rPr>
              <a:t>Lead a discussion where teachers generate a list of costs associated with joining the new moon colony, then click to reveal each point.  (Conflict with native life forms is unlikely on the moon, but who knows what might happen when we start drilling down deep below the surface?  </a:t>
            </a:r>
            <a:r>
              <a:rPr lang="en-US" sz="1200" b="0" i="0" u="none" strike="noStrike" cap="none" baseline="0" dirty="0" err="1">
                <a:solidFill>
                  <a:schemeClr val="dk1"/>
                </a:solidFill>
                <a:latin typeface="Calibri"/>
                <a:ea typeface="Calibri"/>
                <a:cs typeface="Calibri"/>
                <a:sym typeface="Calibri"/>
              </a:rPr>
              <a:t>Hee</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err="1">
                <a:solidFill>
                  <a:schemeClr val="dk1"/>
                </a:solidFill>
                <a:latin typeface="Calibri"/>
                <a:ea typeface="Calibri"/>
                <a:cs typeface="Calibri"/>
                <a:sym typeface="Calibri"/>
              </a:rPr>
              <a:t>hee</a:t>
            </a:r>
            <a:r>
              <a:rPr lang="en-US" sz="1200" b="0" i="0" u="none" strike="noStrike" cap="none" baseline="0"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latin typeface="Calibri"/>
                <a:ea typeface="Calibri"/>
                <a:cs typeface="Calibri"/>
                <a:sym typeface="Calibri"/>
              </a:rPr>
              <a:t>3. Now define the term benefits.  </a:t>
            </a:r>
            <a:r>
              <a:rPr lang="en-US" sz="1200" b="0" i="0" u="none" strike="noStrike" cap="none" baseline="0" dirty="0">
                <a:solidFill>
                  <a:schemeClr val="dk1"/>
                </a:solidFill>
                <a:latin typeface="Calibri"/>
                <a:ea typeface="Calibri"/>
                <a:cs typeface="Calibri"/>
                <a:sym typeface="Calibri"/>
              </a:rPr>
              <a:t>Allow teachers to generate some benefits, then click to reveal each point.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59417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strike="noStrike" cap="none" baseline="0" dirty="0">
                <a:solidFill>
                  <a:schemeClr val="dk1"/>
                </a:solidFill>
                <a:latin typeface="Calibri"/>
                <a:ea typeface="Calibri"/>
                <a:cs typeface="Calibri"/>
                <a:sym typeface="Calibri"/>
              </a:rPr>
              <a:t>Example 1: Students should have sufficient background knowledge to generate decision making model through whole group discussion.</a:t>
            </a:r>
            <a:r>
              <a:rPr lang="en-US" sz="1200" b="1" i="0" u="none" strike="noStrike" cap="none" baseline="0" dirty="0">
                <a:solidFill>
                  <a:schemeClr val="dk1"/>
                </a:solidFill>
                <a:latin typeface="Calibri"/>
                <a:ea typeface="Calibri"/>
                <a:cs typeface="Calibri"/>
                <a:sym typeface="Calibri"/>
              </a:rPr>
              <a:t/>
            </a:r>
            <a:br>
              <a:rPr lang="en-US" sz="1200" b="1" i="0" u="none" strike="noStrike" cap="none" baseline="0" dirty="0">
                <a:solidFill>
                  <a:schemeClr val="dk1"/>
                </a:solidFill>
                <a:latin typeface="Calibri"/>
                <a:ea typeface="Calibri"/>
                <a:cs typeface="Calibri"/>
                <a:sym typeface="Calibri"/>
              </a:rPr>
            </a:br>
            <a:r>
              <a:rPr lang="en-US" sz="1200" b="1" i="0" u="none" strike="noStrike" cap="none" baseline="0" dirty="0">
                <a:solidFill>
                  <a:schemeClr val="dk1"/>
                </a:solidFill>
                <a:latin typeface="Calibri"/>
                <a:ea typeface="Calibri"/>
                <a:cs typeface="Calibri"/>
                <a:sym typeface="Calibri"/>
              </a:rPr>
              <a:t>1. Scenario: “NASA has just announced a new program.  Anyone who is physically able can apply to live on the moon for 5 years to help mine valuable mineral resources from moon rocks.  You must sign a labor contract and to work the entire time, but you can also earn a share of any profits made on the mission.”  </a:t>
            </a:r>
            <a:r>
              <a:rPr lang="en-US" sz="1200" b="0" i="0" u="none" strike="noStrike" cap="none" baseline="0" dirty="0">
                <a:solidFill>
                  <a:schemeClr val="dk1"/>
                </a:solidFill>
                <a:latin typeface="Calibri"/>
                <a:ea typeface="Calibri"/>
                <a:cs typeface="Calibri"/>
                <a:sym typeface="Calibri"/>
              </a:rPr>
              <a:t>(For a more dramatic effect, present the scenario as is—wait until Slide 5 to reveal the connection to the Jamestown colony.)</a:t>
            </a:r>
            <a:r>
              <a:rPr lang="en-US" sz="1200" b="1" i="0" u="none" strike="noStrike" cap="none" baseline="0" dirty="0">
                <a:solidFill>
                  <a:schemeClr val="dk1"/>
                </a:solidFill>
                <a:latin typeface="Calibri"/>
                <a:ea typeface="Calibri"/>
                <a:cs typeface="Calibri"/>
                <a:sym typeface="Calibri"/>
              </a:rPr>
              <a:t/>
            </a:r>
            <a:br>
              <a:rPr lang="en-US" sz="1200" b="1" i="0" u="none" strike="noStrike" cap="none" baseline="0" dirty="0">
                <a:solidFill>
                  <a:schemeClr val="dk1"/>
                </a:solidFill>
                <a:latin typeface="Calibri"/>
                <a:ea typeface="Calibri"/>
                <a:cs typeface="Calibri"/>
                <a:sym typeface="Calibri"/>
              </a:rPr>
            </a:br>
            <a:r>
              <a:rPr lang="en-US" sz="1200" b="1" i="0" u="none" strike="noStrike" cap="none" baseline="0" dirty="0">
                <a:solidFill>
                  <a:schemeClr val="dk1"/>
                </a:solidFill>
                <a:latin typeface="Calibri"/>
                <a:ea typeface="Calibri"/>
                <a:cs typeface="Calibri"/>
                <a:sym typeface="Calibri"/>
              </a:rPr>
              <a:t>2. Click to remove photo.  Define the term cost.  </a:t>
            </a:r>
            <a:r>
              <a:rPr lang="en-US" sz="1200" b="0" i="0" u="none" strike="noStrike" cap="none" baseline="0" dirty="0">
                <a:solidFill>
                  <a:schemeClr val="dk1"/>
                </a:solidFill>
                <a:latin typeface="Calibri"/>
                <a:ea typeface="Calibri"/>
                <a:cs typeface="Calibri"/>
                <a:sym typeface="Calibri"/>
              </a:rPr>
              <a:t>Lead a discussion where teachers generate a list of costs associated with joining the new moon colony, then click to reveal each point.  (Conflict with native life forms is unlikely on the moon, but who knows what might happen when we start drilling down deep below the surface?  </a:t>
            </a:r>
            <a:r>
              <a:rPr lang="en-US" sz="1200" b="0" i="0" u="none" strike="noStrike" cap="none" baseline="0" dirty="0" err="1">
                <a:solidFill>
                  <a:schemeClr val="dk1"/>
                </a:solidFill>
                <a:latin typeface="Calibri"/>
                <a:ea typeface="Calibri"/>
                <a:cs typeface="Calibri"/>
                <a:sym typeface="Calibri"/>
              </a:rPr>
              <a:t>Hee</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err="1">
                <a:solidFill>
                  <a:schemeClr val="dk1"/>
                </a:solidFill>
                <a:latin typeface="Calibri"/>
                <a:ea typeface="Calibri"/>
                <a:cs typeface="Calibri"/>
                <a:sym typeface="Calibri"/>
              </a:rPr>
              <a:t>hee</a:t>
            </a:r>
            <a:r>
              <a:rPr lang="en-US" sz="1200" b="0" i="0" u="none" strike="noStrike" cap="none" baseline="0"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latin typeface="Calibri"/>
                <a:ea typeface="Calibri"/>
                <a:cs typeface="Calibri"/>
                <a:sym typeface="Calibri"/>
              </a:rPr>
              <a:t>3. Now define the term benefits.  </a:t>
            </a:r>
            <a:r>
              <a:rPr lang="en-US" sz="1200" b="0" i="0" u="none" strike="noStrike" cap="none" baseline="0" dirty="0">
                <a:solidFill>
                  <a:schemeClr val="dk1"/>
                </a:solidFill>
                <a:latin typeface="Calibri"/>
                <a:ea typeface="Calibri"/>
                <a:cs typeface="Calibri"/>
                <a:sym typeface="Calibri"/>
              </a:rPr>
              <a:t>Allow teachers to generate some benefits, then click to reveal each point.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59417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chemeClr val="dk1"/>
                </a:solidFill>
                <a:latin typeface="Calibri"/>
                <a:ea typeface="Calibri"/>
                <a:cs typeface="Calibri"/>
                <a:sym typeface="Calibri"/>
              </a:rPr>
              <a:t>The list from the previous slide is consolidated and appears again for reference on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latin typeface="Calibri"/>
                <a:ea typeface="Calibri"/>
                <a:cs typeface="Calibri"/>
                <a:sym typeface="Calibri"/>
              </a:rPr>
              <a:t>Given these costs and benefits, by a show of hands ask how many teachers would sign up to join NASA’s Moon Colony.  </a:t>
            </a:r>
            <a:r>
              <a:rPr lang="en-US" sz="1200" b="0" i="0" u="none" strike="noStrike" cap="none" baseline="0" dirty="0">
                <a:solidFill>
                  <a:schemeClr val="dk1"/>
                </a:solidFill>
                <a:latin typeface="Calibri"/>
                <a:ea typeface="Calibri"/>
                <a:cs typeface="Calibri"/>
                <a:sym typeface="Calibri"/>
              </a:rPr>
              <a:t>Remind teachers that the decision making model is just a tool to help inform economic decisions, but because people value different things, the actual decision people make based on the same model will obviously vary.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latin typeface="Calibri"/>
                <a:ea typeface="Calibri"/>
                <a:cs typeface="Calibri"/>
                <a:sym typeface="Calibri"/>
              </a:rPr>
              <a:t>Click to reveal alternative decision.  </a:t>
            </a:r>
            <a:r>
              <a:rPr lang="en-US" sz="1200" b="0" i="0" u="none" strike="noStrike" cap="none" baseline="0" dirty="0">
                <a:solidFill>
                  <a:schemeClr val="dk1"/>
                </a:solidFill>
                <a:latin typeface="Calibri"/>
                <a:ea typeface="Calibri"/>
                <a:cs typeface="Calibri"/>
                <a:sym typeface="Calibri"/>
              </a:rPr>
              <a:t>Ask teachers if another option might be available.  In this case, if the “costs” are too high, they might consider investing money to buy stock in the mining company NASA has contracted with instead of becoming a colonist.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latin typeface="Calibri"/>
                <a:ea typeface="Calibri"/>
                <a:cs typeface="Calibri"/>
                <a:sym typeface="Calibri"/>
              </a:rPr>
              <a:t>Click to reveal the astronaut and Jamestown colonist photo.  (Be silent for a moment to allow the audience to reflect on the connections between the explores for a fun dramatic effect.)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latin typeface="Calibri"/>
                <a:ea typeface="Calibri"/>
                <a:cs typeface="Calibri"/>
                <a:sym typeface="Calibri"/>
              </a:rPr>
              <a:t>Click to reveal the new title for this cost benefit analysis.  </a:t>
            </a:r>
            <a:r>
              <a:rPr lang="en-US" sz="1200" b="0" i="0" u="none" strike="noStrike" cap="none" baseline="0" dirty="0">
                <a:solidFill>
                  <a:schemeClr val="dk1"/>
                </a:solidFill>
                <a:latin typeface="Calibri"/>
                <a:ea typeface="Calibri"/>
                <a:cs typeface="Calibri"/>
                <a:sym typeface="Calibri"/>
              </a:rPr>
              <a:t>Give teachers a moment to notice how the same model fits both Jamestown and NASA.  In their classroom, encourage teachers to generate their initial moon colony costs and benefits on chart paper and write them in general enough terms for them to also apply to Jamestown.  Keep this chart on display throughout the Jamestown unit and refer back to it throughout the unit.  It’s a great way for students to grasp the challenges the Jamestown colony would face.</a:t>
            </a:r>
            <a:endParaRPr lang="en-US" sz="1200" b="1" i="0" u="none" strike="noStrike" cap="none" baseline="0" dirty="0">
              <a:solidFill>
                <a:schemeClr val="dk1"/>
              </a:solidFill>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265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a:ln/>
        </p:spPr>
      </p:sp>
      <p:sp>
        <p:nvSpPr>
          <p:cNvPr id="452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Give participants about 5 minutes</a:t>
            </a:r>
            <a:r>
              <a:rPr lang="en-US" altLang="en-US" baseline="0" dirty="0" smtClean="0"/>
              <a:t> to look through this document individually.  Encourage them to use the </a:t>
            </a:r>
            <a:r>
              <a:rPr lang="en-US" altLang="en-US" b="1" baseline="0" dirty="0" smtClean="0"/>
              <a:t>CODE YOUR THINKING </a:t>
            </a:r>
            <a:r>
              <a:rPr lang="en-US" altLang="en-US" baseline="0" dirty="0" smtClean="0"/>
              <a:t>strategy (which can be used to help students make sense of nonfiction text) which is explained on the slide.</a:t>
            </a:r>
            <a:endParaRPr lang="en-US" altLang="en-US" dirty="0" smtClean="0"/>
          </a:p>
        </p:txBody>
      </p:sp>
      <p:sp>
        <p:nvSpPr>
          <p:cNvPr id="452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09" indent="-285734" eaLnBrk="0" hangingPunct="0">
              <a:spcBef>
                <a:spcPct val="30000"/>
              </a:spcBef>
              <a:defRPr sz="1200">
                <a:solidFill>
                  <a:schemeClr val="tx1"/>
                </a:solidFill>
                <a:latin typeface="Arial" pitchFamily="34" charset="0"/>
              </a:defRPr>
            </a:lvl2pPr>
            <a:lvl3pPr marL="1142937" indent="-228587" eaLnBrk="0" hangingPunct="0">
              <a:spcBef>
                <a:spcPct val="30000"/>
              </a:spcBef>
              <a:defRPr sz="1200">
                <a:solidFill>
                  <a:schemeClr val="tx1"/>
                </a:solidFill>
                <a:latin typeface="Arial" pitchFamily="34" charset="0"/>
              </a:defRPr>
            </a:lvl3pPr>
            <a:lvl4pPr marL="1600111" indent="-228587" eaLnBrk="0" hangingPunct="0">
              <a:spcBef>
                <a:spcPct val="30000"/>
              </a:spcBef>
              <a:defRPr sz="1200">
                <a:solidFill>
                  <a:schemeClr val="tx1"/>
                </a:solidFill>
                <a:latin typeface="Arial" pitchFamily="34" charset="0"/>
              </a:defRPr>
            </a:lvl4pPr>
            <a:lvl5pPr marL="2057287" indent="-228587" eaLnBrk="0" hangingPunct="0">
              <a:spcBef>
                <a:spcPct val="30000"/>
              </a:spcBef>
              <a:defRPr sz="1200">
                <a:solidFill>
                  <a:schemeClr val="tx1"/>
                </a:solidFill>
                <a:latin typeface="Arial" pitchFamily="34" charset="0"/>
              </a:defRPr>
            </a:lvl5pPr>
            <a:lvl6pPr marL="2514461" indent="-228587" eaLnBrk="0" fontAlgn="base" hangingPunct="0">
              <a:spcBef>
                <a:spcPct val="30000"/>
              </a:spcBef>
              <a:spcAft>
                <a:spcPct val="0"/>
              </a:spcAft>
              <a:defRPr sz="1200">
                <a:solidFill>
                  <a:schemeClr val="tx1"/>
                </a:solidFill>
                <a:latin typeface="Arial" pitchFamily="34" charset="0"/>
              </a:defRPr>
            </a:lvl6pPr>
            <a:lvl7pPr marL="2971635" indent="-228587" eaLnBrk="0" fontAlgn="base" hangingPunct="0">
              <a:spcBef>
                <a:spcPct val="30000"/>
              </a:spcBef>
              <a:spcAft>
                <a:spcPct val="0"/>
              </a:spcAft>
              <a:defRPr sz="1200">
                <a:solidFill>
                  <a:schemeClr val="tx1"/>
                </a:solidFill>
                <a:latin typeface="Arial" pitchFamily="34" charset="0"/>
              </a:defRPr>
            </a:lvl7pPr>
            <a:lvl8pPr marL="3428811" indent="-228587" eaLnBrk="0" fontAlgn="base" hangingPunct="0">
              <a:spcBef>
                <a:spcPct val="30000"/>
              </a:spcBef>
              <a:spcAft>
                <a:spcPct val="0"/>
              </a:spcAft>
              <a:defRPr sz="1200">
                <a:solidFill>
                  <a:schemeClr val="tx1"/>
                </a:solidFill>
                <a:latin typeface="Arial" pitchFamily="34" charset="0"/>
              </a:defRPr>
            </a:lvl8pPr>
            <a:lvl9pPr marL="3885985" indent="-22858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80C5EE7-EBB7-4C63-AE39-EBC52A977606}" type="slidenum">
              <a:rPr lang="en-US" altLang="en-US" smtClean="0">
                <a:solidFill>
                  <a:srgbClr val="000000"/>
                </a:solidFill>
              </a:rPr>
              <a:pPr eaLnBrk="1" hangingPunct="1">
                <a:spcBef>
                  <a:spcPct val="0"/>
                </a:spcBef>
              </a:pPr>
              <a:t>19</a:t>
            </a:fld>
            <a:endParaRPr lang="en-US" altLang="en-US" smtClean="0">
              <a:solidFill>
                <a:srgbClr val="000000"/>
              </a:solidFill>
            </a:endParaRPr>
          </a:p>
        </p:txBody>
      </p:sp>
    </p:spTree>
    <p:extLst>
      <p:ext uri="{BB962C8B-B14F-4D97-AF65-F5344CB8AC3E}">
        <p14:creationId xmlns:p14="http://schemas.microsoft.com/office/powerpoint/2010/main" val="5246675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 name="Shape 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100000"/>
              <a:buFont typeface="Calibri"/>
              <a:buNone/>
            </a:pPr>
            <a:r>
              <a:rPr lang="en-US" sz="3200" b="1" i="0" u="none" strike="noStrike" cap="none" dirty="0">
                <a:solidFill>
                  <a:schemeClr val="dk1"/>
                </a:solidFill>
                <a:latin typeface="Calibri"/>
                <a:ea typeface="Calibri"/>
                <a:cs typeface="Calibri"/>
                <a:sym typeface="Calibri"/>
              </a:rPr>
              <a:t>Example</a:t>
            </a:r>
            <a:r>
              <a:rPr lang="en-US" sz="3200" b="1" i="0" u="none" strike="noStrike" cap="none" baseline="0" dirty="0">
                <a:solidFill>
                  <a:schemeClr val="dk1"/>
                </a:solidFill>
                <a:latin typeface="Calibri"/>
                <a:ea typeface="Calibri"/>
                <a:cs typeface="Calibri"/>
                <a:sym typeface="Calibri"/>
              </a:rPr>
              <a:t> #2:  Where students likely lack sufficient background knowledge, the teacher can supply the background knowledge.  Students take the information given and identify which are costs and which are benefits.</a:t>
            </a:r>
          </a:p>
          <a:p>
            <a:pPr marL="0" marR="0" lvl="0" indent="0" algn="l" rtl="0">
              <a:lnSpc>
                <a:spcPct val="90000"/>
              </a:lnSpc>
              <a:spcBef>
                <a:spcPts val="0"/>
              </a:spcBef>
              <a:buClr>
                <a:schemeClr val="dk1"/>
              </a:buClr>
              <a:buSzPct val="100000"/>
              <a:buFont typeface="Calibri"/>
              <a:buNone/>
            </a:pPr>
            <a:r>
              <a:rPr lang="en-US" sz="3200" b="0" i="0" u="none" strike="noStrike" cap="none" dirty="0">
                <a:solidFill>
                  <a:schemeClr val="dk1"/>
                </a:solidFill>
                <a:latin typeface="Calibri"/>
                <a:ea typeface="Calibri"/>
                <a:cs typeface="Calibri"/>
                <a:sym typeface="Calibri"/>
              </a:rPr>
              <a:t>Introduce the reaper with this primary source video.  Click the picture to watch this SILENT 1 min 21 sec video. The 1st 50 seconds shows harvesting with a scythe and gathering and binding the wheat by hand; at 0:51 it shows McCormick’s reaper.  (Note this video is from Australia in 1925, which shows just how far reaching McCormick’s invention really was!)  Have students discuss the differences between the two methods of wheat harvesting.</a:t>
            </a:r>
          </a:p>
        </p:txBody>
      </p:sp>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43399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3" name="Shape 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This is a partner or small group activity</a:t>
            </a:r>
            <a:r>
              <a:rPr lang="en-US" sz="1200" b="0" i="0" u="none" strike="noStrike" cap="none" dirty="0">
                <a:solidFill>
                  <a:schemeClr val="dk1"/>
                </a:solidFill>
                <a:latin typeface="Calibri"/>
                <a:ea typeface="Calibri"/>
                <a:cs typeface="Calibri"/>
                <a:sym typeface="Calibri"/>
              </a:rPr>
              <a:t>.  </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This slide shows the </a:t>
            </a:r>
            <a:r>
              <a:rPr lang="en-US" sz="1200" b="1" i="0" u="none" strike="noStrike" cap="none" dirty="0">
                <a:solidFill>
                  <a:schemeClr val="dk1"/>
                </a:solidFill>
                <a:latin typeface="Calibri"/>
                <a:ea typeface="Calibri"/>
                <a:cs typeface="Calibri"/>
                <a:sym typeface="Calibri"/>
              </a:rPr>
              <a:t>sorting mat </a:t>
            </a:r>
            <a:r>
              <a:rPr lang="en-US" sz="1200" b="0" i="0" u="none" strike="noStrike" cap="none" dirty="0">
                <a:solidFill>
                  <a:schemeClr val="dk1"/>
                </a:solidFill>
                <a:latin typeface="Calibri"/>
                <a:ea typeface="Calibri"/>
                <a:cs typeface="Calibri"/>
                <a:sym typeface="Calibri"/>
              </a:rPr>
              <a:t>from page 1 of the Word Document “Mechanical Reaper Decision Making Model.”  Each group will need 1 run on cardstock.  </a:t>
            </a: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Also copy the </a:t>
            </a:r>
            <a:r>
              <a:rPr lang="en-US" sz="1200" b="1" i="0" u="none" strike="noStrike" cap="none" dirty="0">
                <a:solidFill>
                  <a:schemeClr val="dk1"/>
                </a:solidFill>
                <a:latin typeface="Calibri"/>
                <a:ea typeface="Calibri"/>
                <a:cs typeface="Calibri"/>
                <a:sym typeface="Calibri"/>
              </a:rPr>
              <a:t>sorting cards</a:t>
            </a:r>
            <a:r>
              <a:rPr lang="en-US" sz="1200" b="0" i="0" u="none" strike="noStrike" cap="none" dirty="0">
                <a:solidFill>
                  <a:schemeClr val="dk1"/>
                </a:solidFill>
                <a:latin typeface="Calibri"/>
                <a:ea typeface="Calibri"/>
                <a:cs typeface="Calibri"/>
                <a:sym typeface="Calibri"/>
              </a:rPr>
              <a:t> from page 2 on cardstock, precut them, and give each group a bag of the 10 statements.  (Keep the sets you make to use in your own classroom!)</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costs and benefits have been supplied by the teacher for this activity since students will have limited background knowledge about the reaper.  Student</a:t>
            </a:r>
            <a:r>
              <a:rPr lang="en-US" sz="1200" b="0" i="0" u="none" strike="noStrike" cap="none" baseline="0" dirty="0">
                <a:solidFill>
                  <a:schemeClr val="dk1"/>
                </a:solidFill>
                <a:latin typeface="Calibri"/>
                <a:ea typeface="Calibri"/>
                <a:cs typeface="Calibri"/>
                <a:sym typeface="Calibri"/>
              </a:rPr>
              <a:t> groups</a:t>
            </a:r>
            <a:r>
              <a:rPr lang="en-US" sz="1200" b="0" i="0" u="none" strike="noStrike" cap="none" dirty="0">
                <a:solidFill>
                  <a:schemeClr val="dk1"/>
                </a:solidFill>
                <a:latin typeface="Calibri"/>
                <a:ea typeface="Calibri"/>
                <a:cs typeface="Calibri"/>
                <a:sym typeface="Calibri"/>
              </a:rPr>
              <a:t> read each statement</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determine if it’s a cost or benefit, and place it under the correct column.  They’ll be 5 in each column. Groups that finish early can try to generate additional costs and benefits.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ANSWER KEY TO SORT IS ON NEXT SLIDE.</a:t>
            </a:r>
          </a:p>
        </p:txBody>
      </p:sp>
      <p:sp>
        <p:nvSpPr>
          <p:cNvPr id="84" name="Shape 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01497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Review the answers.  Point out that an unintended consequence of the use of reapers was that is forced many Virginians to leave the state in search of jobs,</a:t>
            </a:r>
            <a:r>
              <a:rPr lang="en-US" sz="1200" b="0" i="0" u="none" strike="noStrike" cap="none" baseline="0" dirty="0">
                <a:solidFill>
                  <a:schemeClr val="dk1"/>
                </a:solidFill>
                <a:latin typeface="Calibri"/>
                <a:ea typeface="Calibri"/>
                <a:cs typeface="Calibri"/>
                <a:sym typeface="Calibri"/>
              </a:rPr>
              <a:t> which is the essential understanding in </a:t>
            </a:r>
            <a:r>
              <a:rPr lang="en-US" sz="1200" b="0" i="0" u="none" strike="noStrike" cap="none" dirty="0">
                <a:solidFill>
                  <a:schemeClr val="dk1"/>
                </a:solidFill>
                <a:latin typeface="Calibri"/>
                <a:ea typeface="Calibri"/>
                <a:cs typeface="Calibri"/>
                <a:sym typeface="Calibri"/>
              </a:rPr>
              <a:t>VS6c.  Teachers can extend the concept by discussing other examples of “technological unemployment” (where machines replace people’s jobs)--such as the self-checkout lines in many stores.  </a:t>
            </a:r>
          </a:p>
        </p:txBody>
      </p:sp>
      <p:sp>
        <p:nvSpPr>
          <p:cNvPr id="91" name="Shape 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75391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Based on the costs and benefits, have participants determine whether this farm family should purchase a reaper or continue to harvest their wheat by hand.  </a:t>
            </a:r>
            <a:r>
              <a:rPr lang="en-US" sz="1200" b="0" i="0" u="none" strike="noStrike" cap="none" dirty="0">
                <a:solidFill>
                  <a:schemeClr val="dk1"/>
                </a:solidFill>
                <a:latin typeface="Calibri"/>
                <a:ea typeface="Calibri"/>
                <a:cs typeface="Calibri"/>
                <a:sym typeface="Calibri"/>
              </a:rPr>
              <a:t>Note again that while a decision making model helps inform economic decisions, the actual decision made will vary based on what people value most.  </a:t>
            </a:r>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Develop an alternative decision.  </a:t>
            </a:r>
            <a:r>
              <a:rPr lang="en-US" sz="1200" b="0" i="0" u="none" strike="noStrike" cap="none" dirty="0">
                <a:solidFill>
                  <a:schemeClr val="dk1"/>
                </a:solidFill>
                <a:latin typeface="Calibri"/>
                <a:ea typeface="Calibri"/>
                <a:cs typeface="Calibri"/>
                <a:sym typeface="Calibri"/>
              </a:rPr>
              <a:t>For example, Cyrus McCormick actually allowed farmers to make term payments on his reaper.  A $35 deposit plus the cost of the train freight was due with an order.  The balance of the $125 could be paid after the next harvest.  Instead of paying in full and foregoing new shoes &amp; Christmas gifts, this family could decide to make term payments and go into debt.</a:t>
            </a:r>
          </a:p>
          <a:p>
            <a:pPr marL="0" marR="0" lvl="0" indent="0" algn="l" rtl="0">
              <a:lnSpc>
                <a:spcPct val="90000"/>
              </a:lnSpc>
              <a:spcBef>
                <a:spcPts val="0"/>
              </a:spcBef>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1" i="0" u="none" strike="noStrike" cap="none" dirty="0">
                <a:solidFill>
                  <a:schemeClr val="dk1"/>
                </a:solidFill>
                <a:latin typeface="Calibri"/>
                <a:ea typeface="Calibri"/>
                <a:cs typeface="Calibri"/>
                <a:sym typeface="Calibri"/>
              </a:rPr>
              <a:t>Provide</a:t>
            </a:r>
            <a:r>
              <a:rPr lang="en-US" sz="1200" b="1" i="0" u="none" strike="noStrike" cap="none" baseline="0" dirty="0">
                <a:solidFill>
                  <a:schemeClr val="dk1"/>
                </a:solidFill>
                <a:latin typeface="Calibri"/>
                <a:ea typeface="Calibri"/>
                <a:cs typeface="Calibri"/>
                <a:sym typeface="Calibri"/>
              </a:rPr>
              <a:t> additional information about VS6c: </a:t>
            </a:r>
            <a:r>
              <a:rPr lang="en-US" sz="1200" b="0" i="0" u="none" strike="noStrike" cap="none" dirty="0">
                <a:solidFill>
                  <a:schemeClr val="dk1"/>
                </a:solidFill>
                <a:latin typeface="Calibri"/>
                <a:ea typeface="Calibri"/>
                <a:cs typeface="Calibri"/>
                <a:sym typeface="Calibri"/>
              </a:rPr>
              <a:t>Virginian Cyrus McCormick invented a mechanical reaper in 1831 and patented it in 1834.  It allowed wheat to be harvested 12 times faster than by hand with a scythe.  At first, he went bankrupt trying to sell his invention here in Virginia.  He improved his prototype, moved to Chicago in 1849, and started a factory to mass produce them and ship them by railroad.  By the 1860s, he had sold tens of thousands of them.</a:t>
            </a:r>
            <a:r>
              <a:rPr lang="en-US" sz="1200" b="0" i="0" u="none" strike="noStrike" cap="none" baseline="0" dirty="0">
                <a:solidFill>
                  <a:schemeClr val="dk1"/>
                </a:solidFill>
                <a:latin typeface="Calibri"/>
                <a:ea typeface="Calibri"/>
                <a:cs typeface="Calibri"/>
                <a:sym typeface="Calibri"/>
              </a:rPr>
              <a:t>  T</a:t>
            </a:r>
            <a:r>
              <a:rPr lang="en-US" sz="1200" b="0" i="0" u="none" strike="noStrike" cap="none" dirty="0">
                <a:solidFill>
                  <a:schemeClr val="dk1"/>
                </a:solidFill>
                <a:latin typeface="Calibri"/>
                <a:ea typeface="Calibri"/>
                <a:cs typeface="Calibri"/>
                <a:sym typeface="Calibri"/>
              </a:rPr>
              <a:t>he website www.virginiatrekkers.com</a:t>
            </a:r>
            <a:r>
              <a:rPr lang="en-US" sz="1200" b="0" i="0" u="none" strike="noStrike" cap="none" baseline="0" dirty="0">
                <a:solidFill>
                  <a:schemeClr val="dk1"/>
                </a:solidFill>
                <a:latin typeface="Calibri"/>
                <a:ea typeface="Calibri"/>
                <a:cs typeface="Calibri"/>
                <a:sym typeface="Calibri"/>
              </a:rPr>
              <a:t> includes </a:t>
            </a:r>
            <a:r>
              <a:rPr lang="en-US" sz="1200" b="0" i="0" u="none" strike="noStrike" cap="none" dirty="0">
                <a:solidFill>
                  <a:schemeClr val="dk1"/>
                </a:solidFill>
                <a:latin typeface="Calibri"/>
                <a:ea typeface="Calibri"/>
                <a:cs typeface="Calibri"/>
                <a:sym typeface="Calibri"/>
              </a:rPr>
              <a:t>an excellent video of a visit to the McCormick farm in Rockbridge County Virginia,</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an animation of how the reaper works, and some great links to additional information</a:t>
            </a:r>
            <a:r>
              <a:rPr lang="en-US" sz="1200" b="0" i="0" u="none" strike="noStrike" cap="none" baseline="0" dirty="0">
                <a:solidFill>
                  <a:schemeClr val="dk1"/>
                </a:solidFill>
                <a:latin typeface="Calibri"/>
                <a:ea typeface="Calibri"/>
                <a:cs typeface="Calibri"/>
                <a:sym typeface="Calibri"/>
              </a:rPr>
              <a:t> about this new content</a:t>
            </a:r>
            <a:r>
              <a:rPr lang="en-US" sz="1200" b="0" i="0" u="none" strike="noStrike" cap="none" dirty="0">
                <a:solidFill>
                  <a:schemeClr val="dk1"/>
                </a:solidFill>
                <a:latin typeface="Calibri"/>
                <a:ea typeface="Calibri"/>
                <a:cs typeface="Calibri"/>
                <a:sym typeface="Calibri"/>
              </a:rPr>
              <a:t>.  Note that the</a:t>
            </a:r>
            <a:r>
              <a:rPr lang="en-US" sz="1200" b="0" i="0" u="none" strike="noStrike" cap="none" baseline="0" dirty="0">
                <a:solidFill>
                  <a:schemeClr val="dk1"/>
                </a:solidFill>
                <a:latin typeface="Calibri"/>
                <a:ea typeface="Calibri"/>
                <a:cs typeface="Calibri"/>
                <a:sym typeface="Calibri"/>
              </a:rPr>
              <a:t> effect of the cotton gin invention has also been added to VS6c as well.</a:t>
            </a:r>
            <a:endParaRPr lang="en-US"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05932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Based on the costs and benefits, have participants determine whether this farm family should purchase a reaper or continue to harvest their wheat by hand.  </a:t>
            </a:r>
            <a:r>
              <a:rPr lang="en-US" sz="1200" b="0" i="0" u="none" strike="noStrike" cap="none" dirty="0">
                <a:solidFill>
                  <a:schemeClr val="dk1"/>
                </a:solidFill>
                <a:latin typeface="Calibri"/>
                <a:ea typeface="Calibri"/>
                <a:cs typeface="Calibri"/>
                <a:sym typeface="Calibri"/>
              </a:rPr>
              <a:t>Note again that while a decision making model helps inform economic decisions, the actual decision made will vary based on what people value most.  </a:t>
            </a:r>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Develop an alternative decision.  </a:t>
            </a:r>
            <a:r>
              <a:rPr lang="en-US" sz="1200" b="0" i="0" u="none" strike="noStrike" cap="none" dirty="0">
                <a:solidFill>
                  <a:schemeClr val="dk1"/>
                </a:solidFill>
                <a:latin typeface="Calibri"/>
                <a:ea typeface="Calibri"/>
                <a:cs typeface="Calibri"/>
                <a:sym typeface="Calibri"/>
              </a:rPr>
              <a:t>For example, Cyrus McCormick actually allowed farmers to make term payments on his reaper.  A $35 deposit plus the cost of the train freight was due with an order.  The balance of the $125 could be paid after the next harvest.  Instead of paying in full and foregoing new shoes &amp; Christmas gifts, this family could decide to make term payments and go into debt.</a:t>
            </a:r>
          </a:p>
          <a:p>
            <a:pPr marL="0" marR="0" lvl="0" indent="0" algn="l" rtl="0">
              <a:lnSpc>
                <a:spcPct val="90000"/>
              </a:lnSpc>
              <a:spcBef>
                <a:spcPts val="0"/>
              </a:spcBef>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1" i="0" u="none" strike="noStrike" cap="none" dirty="0">
                <a:solidFill>
                  <a:schemeClr val="dk1"/>
                </a:solidFill>
                <a:latin typeface="Calibri"/>
                <a:ea typeface="Calibri"/>
                <a:cs typeface="Calibri"/>
                <a:sym typeface="Calibri"/>
              </a:rPr>
              <a:t>Provide</a:t>
            </a:r>
            <a:r>
              <a:rPr lang="en-US" sz="1200" b="1" i="0" u="none" strike="noStrike" cap="none" baseline="0" dirty="0">
                <a:solidFill>
                  <a:schemeClr val="dk1"/>
                </a:solidFill>
                <a:latin typeface="Calibri"/>
                <a:ea typeface="Calibri"/>
                <a:cs typeface="Calibri"/>
                <a:sym typeface="Calibri"/>
              </a:rPr>
              <a:t> additional information about VS6c: </a:t>
            </a:r>
            <a:r>
              <a:rPr lang="en-US" sz="1200" b="0" i="0" u="none" strike="noStrike" cap="none" dirty="0">
                <a:solidFill>
                  <a:schemeClr val="dk1"/>
                </a:solidFill>
                <a:latin typeface="Calibri"/>
                <a:ea typeface="Calibri"/>
                <a:cs typeface="Calibri"/>
                <a:sym typeface="Calibri"/>
              </a:rPr>
              <a:t>Virginian Cyrus McCormick invented a mechanical reaper in 1831 and patented it in 1834.  It allowed wheat to be harvested 12 times faster than by hand with a scythe.  At first, he went bankrupt trying to sell his invention here in Virginia.  He improved his prototype, moved to Chicago in 1849, and started a factory to mass produce them and ship them by railroad.  By the 1860s, he had sold tens of thousands of them.</a:t>
            </a:r>
            <a:r>
              <a:rPr lang="en-US" sz="1200" b="0" i="0" u="none" strike="noStrike" cap="none" baseline="0" dirty="0">
                <a:solidFill>
                  <a:schemeClr val="dk1"/>
                </a:solidFill>
                <a:latin typeface="Calibri"/>
                <a:ea typeface="Calibri"/>
                <a:cs typeface="Calibri"/>
                <a:sym typeface="Calibri"/>
              </a:rPr>
              <a:t>  T</a:t>
            </a:r>
            <a:r>
              <a:rPr lang="en-US" sz="1200" b="0" i="0" u="none" strike="noStrike" cap="none" dirty="0">
                <a:solidFill>
                  <a:schemeClr val="dk1"/>
                </a:solidFill>
                <a:latin typeface="Calibri"/>
                <a:ea typeface="Calibri"/>
                <a:cs typeface="Calibri"/>
                <a:sym typeface="Calibri"/>
              </a:rPr>
              <a:t>he website www.virginiatrekkers.com</a:t>
            </a:r>
            <a:r>
              <a:rPr lang="en-US" sz="1200" b="0" i="0" u="none" strike="noStrike" cap="none" baseline="0" dirty="0">
                <a:solidFill>
                  <a:schemeClr val="dk1"/>
                </a:solidFill>
                <a:latin typeface="Calibri"/>
                <a:ea typeface="Calibri"/>
                <a:cs typeface="Calibri"/>
                <a:sym typeface="Calibri"/>
              </a:rPr>
              <a:t> includes </a:t>
            </a:r>
            <a:r>
              <a:rPr lang="en-US" sz="1200" b="0" i="0" u="none" strike="noStrike" cap="none" dirty="0">
                <a:solidFill>
                  <a:schemeClr val="dk1"/>
                </a:solidFill>
                <a:latin typeface="Calibri"/>
                <a:ea typeface="Calibri"/>
                <a:cs typeface="Calibri"/>
                <a:sym typeface="Calibri"/>
              </a:rPr>
              <a:t>an excellent video of a visit to the McCormick farm in Rockbridge County Virginia,</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an animation of how the reaper works, and some great links to additional information</a:t>
            </a:r>
            <a:r>
              <a:rPr lang="en-US" sz="1200" b="0" i="0" u="none" strike="noStrike" cap="none" baseline="0" dirty="0">
                <a:solidFill>
                  <a:schemeClr val="dk1"/>
                </a:solidFill>
                <a:latin typeface="Calibri"/>
                <a:ea typeface="Calibri"/>
                <a:cs typeface="Calibri"/>
                <a:sym typeface="Calibri"/>
              </a:rPr>
              <a:t> about this new content</a:t>
            </a:r>
            <a:r>
              <a:rPr lang="en-US" sz="1200" b="0" i="0" u="none" strike="noStrike" cap="none" dirty="0">
                <a:solidFill>
                  <a:schemeClr val="dk1"/>
                </a:solidFill>
                <a:latin typeface="Calibri"/>
                <a:ea typeface="Calibri"/>
                <a:cs typeface="Calibri"/>
                <a:sym typeface="Calibri"/>
              </a:rPr>
              <a:t>.  Note that the</a:t>
            </a:r>
            <a:r>
              <a:rPr lang="en-US" sz="1200" b="0" i="0" u="none" strike="noStrike" cap="none" baseline="0" dirty="0">
                <a:solidFill>
                  <a:schemeClr val="dk1"/>
                </a:solidFill>
                <a:latin typeface="Calibri"/>
                <a:ea typeface="Calibri"/>
                <a:cs typeface="Calibri"/>
                <a:sym typeface="Calibri"/>
              </a:rPr>
              <a:t> effect of the cotton gin invention has also been added to VS6c as well.</a:t>
            </a:r>
            <a:endParaRPr lang="en-US"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05932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100000"/>
              <a:buFont typeface="Calibri"/>
              <a:buNone/>
              <a:tabLst/>
              <a:defRPr/>
            </a:pPr>
            <a:r>
              <a:rPr lang="en-US" sz="1200" b="1" i="0" u="none" strike="noStrike" cap="none" baseline="0" dirty="0">
                <a:solidFill>
                  <a:schemeClr val="dk1"/>
                </a:solidFill>
                <a:latin typeface="Calibri"/>
                <a:ea typeface="Calibri"/>
                <a:cs typeface="Calibri"/>
                <a:sym typeface="Calibri"/>
              </a:rPr>
              <a:t>Example #3: As a culmination of their learning at the end of a unit, students create their own decision making model.</a:t>
            </a:r>
          </a:p>
          <a:p>
            <a:pPr marL="0" marR="0" lvl="0" indent="0" algn="l" rtl="0">
              <a:spcBef>
                <a:spcPts val="0"/>
              </a:spcBef>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1.</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Divide participants up into small groups and provide each group some chart paper and markers.  </a:t>
            </a:r>
          </a:p>
          <a:p>
            <a:pPr marL="0" marR="0" lvl="0" indent="0" algn="l" rtl="0">
              <a:spcBef>
                <a:spcPts val="0"/>
              </a:spcBef>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2. Assign each group one of decisions from these framework suggestions to create a decision making model with.  Note this decision making model only works with a question that can be answered as yes or no.  For example, for a group assigned the last bullet, they’d have to choose a specific region and write it as a yes or no question: “Should our family move to the Valley and Ridge region?”  (The PACED decision model, which we also explored at our Teacher Training, can be used to analyze multiple options, but is not included in the Framework and likely beyond many 4</a:t>
            </a:r>
            <a:r>
              <a:rPr lang="en-US" sz="1200" b="0" i="0" u="none" strike="noStrike" cap="none" baseline="30000" dirty="0">
                <a:solidFill>
                  <a:schemeClr val="dk1"/>
                </a:solidFill>
                <a:latin typeface="Calibri"/>
                <a:ea typeface="Calibri"/>
                <a:cs typeface="Calibri"/>
                <a:sym typeface="Calibri"/>
              </a:rPr>
              <a:t>th</a:t>
            </a:r>
            <a:r>
              <a:rPr lang="en-US" sz="1200" b="0" i="0" u="none" strike="noStrike" cap="none" dirty="0">
                <a:solidFill>
                  <a:schemeClr val="dk1"/>
                </a:solidFill>
                <a:latin typeface="Calibri"/>
                <a:ea typeface="Calibri"/>
                <a:cs typeface="Calibri"/>
                <a:sym typeface="Calibri"/>
              </a:rPr>
              <a:t> graders so I chose not to include it for our presentation.) </a:t>
            </a:r>
          </a:p>
          <a:p>
            <a:pPr marL="0" marR="0" lvl="0" indent="0" algn="l" rtl="0">
              <a:spcBef>
                <a:spcPts val="0"/>
              </a:spcBef>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3.</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Encourage groups to try to generate at least 3 costs and 3 benefits.  Remind groups to include the actual decision made as well as an alternative decision at the bottom of their chart.  (Go back one slide and display the chart from the framework while groups work to remind them of this.)</a:t>
            </a:r>
          </a:p>
          <a:p>
            <a:pPr marL="0" marR="0" lvl="0" indent="0" algn="l" rtl="0">
              <a:spcBef>
                <a:spcPts val="0"/>
              </a:spcBef>
              <a:buClr>
                <a:schemeClr val="dk1"/>
              </a:buClr>
              <a:buSzPct val="100000"/>
              <a:buFont typeface="Calibri"/>
              <a:buNone/>
            </a:pPr>
            <a:r>
              <a:rPr lang="en-US" sz="1200" b="0" i="0" u="none" strike="noStrike" cap="none" dirty="0">
                <a:solidFill>
                  <a:schemeClr val="dk1"/>
                </a:solidFill>
                <a:latin typeface="Calibri"/>
                <a:ea typeface="Calibri"/>
                <a:cs typeface="Calibri"/>
                <a:sym typeface="Calibri"/>
              </a:rPr>
              <a:t>4</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Each group will need to designate a person to share their chart with the whole group at the end.  (Hang the completed charts up.  During the teacher work session, teachers could copy down what other groups came up to help in their lesson planning.)</a:t>
            </a:r>
          </a:p>
        </p:txBody>
      </p:sp>
      <p:sp>
        <p:nvSpPr>
          <p:cNvPr id="116" name="Shape 1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68522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On a piece</a:t>
            </a:r>
            <a:r>
              <a:rPr lang="en-US" b="0" baseline="0" dirty="0" smtClean="0"/>
              <a:t> of blank paper, have teachers fold it into 6-8 boxes.  On one side they will write </a:t>
            </a:r>
            <a:r>
              <a:rPr lang="en-US" b="1" i="1" baseline="0" dirty="0" smtClean="0"/>
              <a:t>GIVE ONE</a:t>
            </a:r>
            <a:r>
              <a:rPr lang="en-US" b="0" i="0" baseline="0" dirty="0" smtClean="0"/>
              <a:t> and on the other side they will write </a:t>
            </a:r>
            <a:r>
              <a:rPr lang="en-US" b="1" i="1" baseline="0" dirty="0" smtClean="0"/>
              <a:t>GET ONE.  </a:t>
            </a:r>
            <a:r>
              <a:rPr lang="en-US" b="0" i="0" baseline="0" dirty="0" smtClean="0"/>
              <a:t>Explain the directions – they will complete the “give one” side on their own and the “get one” side when they move around the room to exchange ideas.</a:t>
            </a:r>
            <a:endParaRPr lang="en-US" b="0"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114</a:t>
            </a:fld>
            <a:endParaRPr lang="en-US"/>
          </a:p>
        </p:txBody>
      </p:sp>
    </p:spTree>
    <p:extLst>
      <p:ext uri="{BB962C8B-B14F-4D97-AF65-F5344CB8AC3E}">
        <p14:creationId xmlns:p14="http://schemas.microsoft.com/office/powerpoint/2010/main" val="37208915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Slide Image Placeholder 1"/>
          <p:cNvSpPr>
            <a:spLocks noGrp="1" noRot="1" noChangeAspect="1" noTextEdit="1"/>
          </p:cNvSpPr>
          <p:nvPr>
            <p:ph type="sldImg"/>
          </p:nvPr>
        </p:nvSpPr>
        <p:spPr>
          <a:ln/>
        </p:spPr>
      </p:sp>
      <p:sp>
        <p:nvSpPr>
          <p:cNvPr id="615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Add your contact </a:t>
            </a:r>
            <a:r>
              <a:rPr lang="en-US" altLang="en-US" smtClean="0"/>
              <a:t>information here!</a:t>
            </a:r>
            <a:endParaRPr lang="en-US" altLang="en-US" dirty="0" smtClean="0"/>
          </a:p>
        </p:txBody>
      </p:sp>
      <p:sp>
        <p:nvSpPr>
          <p:cNvPr id="615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F3B287-3242-401E-8A0B-75DD095EFF83}" type="slidenum">
              <a:rPr lang="en-US" altLang="en-US" smtClean="0">
                <a:solidFill>
                  <a:srgbClr val="000000"/>
                </a:solidFill>
              </a:rPr>
              <a:pPr>
                <a:spcBef>
                  <a:spcPct val="0"/>
                </a:spcBef>
              </a:pPr>
              <a:t>115</a:t>
            </a:fld>
            <a:endParaRPr lang="en-US" altLang="en-US" smtClean="0">
              <a:solidFill>
                <a:srgbClr val="000000"/>
              </a:solidFill>
            </a:endParaRPr>
          </a:p>
        </p:txBody>
      </p:sp>
    </p:spTree>
    <p:extLst>
      <p:ext uri="{BB962C8B-B14F-4D97-AF65-F5344CB8AC3E}">
        <p14:creationId xmlns:p14="http://schemas.microsoft.com/office/powerpoint/2010/main" val="30643639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On a piece</a:t>
            </a:r>
            <a:r>
              <a:rPr lang="en-US" b="0" baseline="0" dirty="0" smtClean="0"/>
              <a:t> of blank paper, have teachers fold it into 6-8 boxes.  On one side they will write </a:t>
            </a:r>
            <a:r>
              <a:rPr lang="en-US" b="1" i="1" baseline="0" dirty="0" smtClean="0"/>
              <a:t>GIVE ONE</a:t>
            </a:r>
            <a:r>
              <a:rPr lang="en-US" b="0" i="0" baseline="0" dirty="0" smtClean="0"/>
              <a:t> and on the other side they will write </a:t>
            </a:r>
            <a:r>
              <a:rPr lang="en-US" b="1" i="1" baseline="0" dirty="0" smtClean="0"/>
              <a:t>GET ONE.  </a:t>
            </a:r>
            <a:r>
              <a:rPr lang="en-US" b="0" i="0" baseline="0" dirty="0" smtClean="0"/>
              <a:t>Explain the directions – they will complete the “give one” side on their own and the “get one” side when they move around the room to exchange ideas.</a:t>
            </a:r>
            <a:endParaRPr lang="en-US" b="0" dirty="0"/>
          </a:p>
        </p:txBody>
      </p:sp>
      <p:sp>
        <p:nvSpPr>
          <p:cNvPr id="4" name="Slide Number Placeholder 3"/>
          <p:cNvSpPr>
            <a:spLocks noGrp="1"/>
          </p:cNvSpPr>
          <p:nvPr>
            <p:ph type="sldNum" sz="quarter" idx="10"/>
          </p:nvPr>
        </p:nvSpPr>
        <p:spPr/>
        <p:txBody>
          <a:bodyPr/>
          <a:lstStyle/>
          <a:p>
            <a:fld id="{1473A48D-66ED-4B46-A259-738D411D5A8E}" type="slidenum">
              <a:rPr lang="en-US" smtClean="0"/>
              <a:pPr/>
              <a:t>116</a:t>
            </a:fld>
            <a:endParaRPr lang="en-US"/>
          </a:p>
        </p:txBody>
      </p:sp>
    </p:spTree>
    <p:extLst>
      <p:ext uri="{BB962C8B-B14F-4D97-AF65-F5344CB8AC3E}">
        <p14:creationId xmlns:p14="http://schemas.microsoft.com/office/powerpoint/2010/main" val="14016947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a:defRPr sz="1400" b="1">
                <a:latin typeface="Calibri"/>
                <a:ea typeface="Calibri"/>
                <a:cs typeface="Calibri"/>
                <a:sym typeface="Calibri"/>
              </a:defRPr>
            </a:pPr>
            <a:r>
              <a:t>Teachers will personally reflect then turn and talk to pair-share</a:t>
            </a:r>
          </a:p>
          <a:p>
            <a:pPr>
              <a:defRPr sz="1400" b="1">
                <a:latin typeface="Calibri"/>
                <a:ea typeface="Calibri"/>
                <a:cs typeface="Calibri"/>
                <a:sym typeface="Calibri"/>
              </a:defRPr>
            </a:pPr>
            <a:endParaRPr/>
          </a:p>
          <a:p>
            <a:pPr>
              <a:defRPr sz="1400" b="1">
                <a:latin typeface="Calibri"/>
                <a:ea typeface="Calibri"/>
                <a:cs typeface="Calibri"/>
                <a:sym typeface="Calibri"/>
              </a:defRPr>
            </a:pPr>
            <a:r>
              <a:t>5-10 minutes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7924800" cy="1470025"/>
          </a:xfrm>
        </p:spPr>
        <p:txBody>
          <a:bodyPr>
            <a:normAutofit/>
          </a:bodyPr>
          <a:lstStyle>
            <a:lvl1pP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b="1">
                <a:solidFill>
                  <a:schemeClr val="bg1"/>
                </a:solidFill>
                <a:latin typeface="Calibri" pitchFamily="34" charset="0"/>
              </a:defRPr>
            </a:lvl1p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9" name="Shape 19"/>
          <p:cNvSpPr txBox="1">
            <a:spLocks noGrp="1"/>
          </p:cNvSpPr>
          <p:nvPr>
            <p:ph type="title"/>
          </p:nvPr>
        </p:nvSpPr>
        <p:spPr>
          <a:xfrm>
            <a:off x="311705" y="593369"/>
            <a:ext cx="8520599" cy="763599"/>
          </a:xfrm>
          <a:prstGeom prst="rect">
            <a:avLst/>
          </a:prstGeom>
        </p:spPr>
        <p:txBody>
          <a:bodyPr lIns="91425" tIns="91425" rIns="91425" bIns="91425" anchor="t"/>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body" idx="1"/>
          </p:nvPr>
        </p:nvSpPr>
        <p:spPr>
          <a:xfrm>
            <a:off x="311705" y="1536633"/>
            <a:ext cx="8520599" cy="4555200"/>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21"/>
          <p:cNvSpPr txBox="1">
            <a:spLocks noGrp="1"/>
          </p:cNvSpPr>
          <p:nvPr>
            <p:ph type="sldNum" idx="10"/>
          </p:nvPr>
        </p:nvSpPr>
        <p:spPr>
          <a:xfrm>
            <a:off x="8472488" y="6218238"/>
            <a:ext cx="549275" cy="523875"/>
          </a:xfrm>
        </p:spPr>
        <p:txBody>
          <a:bodyPr lIns="91425" tIns="91425" rIns="91425" bIns="91425" anchor="ctr">
            <a:noAutofit/>
          </a:bodyPr>
          <a:lstStyle>
            <a:lvl1pPr>
              <a:defRPr>
                <a:solidFill>
                  <a:prstClr val="black">
                    <a:tint val="75000"/>
                  </a:prstClr>
                </a:solidFill>
              </a:defRPr>
            </a:lvl1pPr>
          </a:lstStyle>
          <a:p>
            <a:pPr>
              <a:defRPr/>
            </a:pPr>
            <a:fld id="{06D52D66-EA59-4AD4-9FEC-BE9F8038848C}" type="slidenum">
              <a:rPr lang="en"/>
              <a:pPr>
                <a:defRPr/>
              </a:pPr>
              <a:t>‹#›</a:t>
            </a:fld>
            <a:endParaRPr lang="en"/>
          </a:p>
        </p:txBody>
      </p:sp>
    </p:spTree>
    <p:extLst>
      <p:ext uri="{BB962C8B-B14F-4D97-AF65-F5344CB8AC3E}">
        <p14:creationId xmlns:p14="http://schemas.microsoft.com/office/powerpoint/2010/main" val="1275913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2"/>
            <a:ext cx="2057400" cy="365125"/>
          </a:xfrm>
          <a:prstGeom prst="rect">
            <a:avLst/>
          </a:prstGeom>
        </p:spPr>
        <p:txBody>
          <a:bodyPr/>
          <a:lstStyle/>
          <a:p>
            <a:fld id="{9AFE8FB1-0A7A-443E-AAF7-31D4FA1AA312}" type="datetimeFigureOut">
              <a:rPr lang="en-US" smtClean="0"/>
              <a:t>1/17/2017</a:t>
            </a:fld>
            <a:endParaRPr lang="en-US"/>
          </a:p>
        </p:txBody>
      </p:sp>
      <p:sp>
        <p:nvSpPr>
          <p:cNvPr id="4" name="Footer Placeholder 3"/>
          <p:cNvSpPr>
            <a:spLocks noGrp="1"/>
          </p:cNvSpPr>
          <p:nvPr>
            <p:ph type="ftr" sz="quarter" idx="11"/>
          </p:nvPr>
        </p:nvSpPr>
        <p:spPr>
          <a:xfrm>
            <a:off x="3028950" y="6356352"/>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28155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95603" y="838200"/>
            <a:ext cx="4953000" cy="2133600"/>
          </a:xfrm>
        </p:spPr>
        <p:txBody>
          <a:bodyPr/>
          <a:lstStyle>
            <a:lvl1pPr>
              <a:defRPr sz="3200"/>
            </a:lvl1pPr>
          </a:lstStyle>
          <a:p>
            <a:r>
              <a:rPr lang="en-US" dirty="0" smtClean="0"/>
              <a:t>Click to edit Master title style</a:t>
            </a:r>
            <a:endParaRPr lang="en-US" dirty="0"/>
          </a:p>
        </p:txBody>
      </p:sp>
      <p:sp>
        <p:nvSpPr>
          <p:cNvPr id="3" name="Subtitle 2"/>
          <p:cNvSpPr>
            <a:spLocks noGrp="1"/>
          </p:cNvSpPr>
          <p:nvPr>
            <p:ph type="subTitle" idx="1"/>
          </p:nvPr>
        </p:nvSpPr>
        <p:spPr>
          <a:xfrm>
            <a:off x="2895603" y="3124200"/>
            <a:ext cx="4724400" cy="1371600"/>
          </a:xfrm>
        </p:spPr>
        <p:txBody>
          <a:bodyPr/>
          <a:lstStyle>
            <a:lvl1pPr marL="0" indent="0" algn="l">
              <a:spcBef>
                <a:spcPts val="0"/>
              </a:spcBef>
              <a:buNone/>
              <a:defRPr>
                <a:solidFill>
                  <a:srgbClr val="1ED434"/>
                </a:solidFill>
              </a:defRPr>
            </a:lvl1pPr>
            <a:lvl2pPr marL="457187" indent="0" algn="ctr">
              <a:buNone/>
              <a:defRPr>
                <a:solidFill>
                  <a:schemeClr val="tx1">
                    <a:tint val="75000"/>
                  </a:schemeClr>
                </a:solidFill>
              </a:defRPr>
            </a:lvl2pPr>
            <a:lvl3pPr marL="914373" indent="0" algn="ctr">
              <a:buNone/>
              <a:defRPr>
                <a:solidFill>
                  <a:schemeClr val="tx1">
                    <a:tint val="75000"/>
                  </a:schemeClr>
                </a:solidFill>
              </a:defRPr>
            </a:lvl3pPr>
            <a:lvl4pPr marL="1371560" indent="0" algn="ctr">
              <a:buNone/>
              <a:defRPr>
                <a:solidFill>
                  <a:schemeClr val="tx1">
                    <a:tint val="75000"/>
                  </a:schemeClr>
                </a:solidFill>
              </a:defRPr>
            </a:lvl4pPr>
            <a:lvl5pPr marL="1828746" indent="0" algn="ctr">
              <a:buNone/>
              <a:defRPr>
                <a:solidFill>
                  <a:schemeClr val="tx1">
                    <a:tint val="75000"/>
                  </a:schemeClr>
                </a:solidFill>
              </a:defRPr>
            </a:lvl5pPr>
            <a:lvl6pPr marL="2285933" indent="0" algn="ctr">
              <a:buNone/>
              <a:defRPr>
                <a:solidFill>
                  <a:schemeClr val="tx1">
                    <a:tint val="75000"/>
                  </a:schemeClr>
                </a:solidFill>
              </a:defRPr>
            </a:lvl6pPr>
            <a:lvl7pPr marL="2743119" indent="0" algn="ctr">
              <a:buNone/>
              <a:defRPr>
                <a:solidFill>
                  <a:schemeClr val="tx1">
                    <a:tint val="75000"/>
                  </a:schemeClr>
                </a:solidFill>
              </a:defRPr>
            </a:lvl7pPr>
            <a:lvl8pPr marL="3200304" indent="0" algn="ctr">
              <a:buNone/>
              <a:defRPr>
                <a:solidFill>
                  <a:schemeClr val="tx1">
                    <a:tint val="75000"/>
                  </a:schemeClr>
                </a:solidFill>
              </a:defRPr>
            </a:lvl8pPr>
            <a:lvl9pPr marL="3657489" indent="0" algn="ctr">
              <a:buNone/>
              <a:defRPr>
                <a:solidFill>
                  <a:schemeClr val="tx1">
                    <a:tint val="75000"/>
                  </a:schemeClr>
                </a:solidFill>
              </a:defRPr>
            </a:lvl9pPr>
          </a:lstStyle>
          <a:p>
            <a:r>
              <a:rPr lang="en-US" dirty="0" smtClean="0"/>
              <a:t>Click to edit Master </a:t>
            </a:r>
          </a:p>
          <a:p>
            <a:r>
              <a:rPr lang="en-US" dirty="0" smtClean="0"/>
              <a:t>subtitle style</a:t>
            </a:r>
            <a:endParaRPr lang="en-US" dirty="0"/>
          </a:p>
        </p:txBody>
      </p:sp>
      <p:sp>
        <p:nvSpPr>
          <p:cNvPr id="4" name="Date Placeholder 3"/>
          <p:cNvSpPr>
            <a:spLocks noGrp="1"/>
          </p:cNvSpPr>
          <p:nvPr>
            <p:ph type="dt" sz="half" idx="10"/>
          </p:nvPr>
        </p:nvSpPr>
        <p:spPr/>
        <p:txBody>
          <a:bodyPr/>
          <a:lstStyle>
            <a:lvl1pPr>
              <a:defRPr b="1"/>
            </a:lvl1pPr>
          </a:lstStyle>
          <a:p>
            <a:pPr>
              <a:defRPr/>
            </a:pPr>
            <a:fld id="{32EB5FEE-8DFE-4D44-869B-F97A84297B4E}" type="datetimeFigureOut">
              <a:rPr lang="en-US"/>
              <a:pPr>
                <a:defRPr/>
              </a:pPr>
              <a:t>1/17/2017</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A74A4744-C03F-41D6-9904-C678D9B9DB9D}" type="slidenum">
              <a:rPr lang="en-US"/>
              <a:pPr>
                <a:defRPr/>
              </a:pPr>
              <a:t>‹#›</a:t>
            </a:fld>
            <a:endParaRPr lang="en-US"/>
          </a:p>
        </p:txBody>
      </p:sp>
    </p:spTree>
    <p:extLst>
      <p:ext uri="{BB962C8B-B14F-4D97-AF65-F5344CB8AC3E}">
        <p14:creationId xmlns:p14="http://schemas.microsoft.com/office/powerpoint/2010/main" val="434330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3" y="274638"/>
            <a:ext cx="7369908" cy="11430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752603" y="1600201"/>
            <a:ext cx="7010400" cy="37338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b="1"/>
            </a:lvl1pPr>
          </a:lstStyle>
          <a:p>
            <a:pPr>
              <a:defRPr/>
            </a:pPr>
            <a:fld id="{4A35F74D-C7E6-4C2E-B8FC-E6E1AEB6D6C2}" type="datetimeFigureOut">
              <a:rPr lang="en-US"/>
              <a:pPr>
                <a:defRPr/>
              </a:pPr>
              <a:t>1/17/2017</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1B859BA1-1647-4A93-9034-9C4E12BD2ABB}" type="slidenum">
              <a:rPr lang="en-US"/>
              <a:pPr>
                <a:defRPr/>
              </a:pPr>
              <a:t>‹#›</a:t>
            </a:fld>
            <a:endParaRPr lang="en-US"/>
          </a:p>
        </p:txBody>
      </p:sp>
    </p:spTree>
    <p:extLst>
      <p:ext uri="{BB962C8B-B14F-4D97-AF65-F5344CB8AC3E}">
        <p14:creationId xmlns:p14="http://schemas.microsoft.com/office/powerpoint/2010/main" val="224470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3" y="274638"/>
            <a:ext cx="7369908" cy="11430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752603" y="1600201"/>
            <a:ext cx="7010400" cy="37338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b="1"/>
            </a:lvl1pPr>
          </a:lstStyle>
          <a:p>
            <a:pPr>
              <a:defRPr/>
            </a:pPr>
            <a:fld id="{1160D90D-26AB-4A7B-A7CE-D866B7746DB5}" type="datetimeFigureOut">
              <a:rPr lang="en-US"/>
              <a:pPr>
                <a:defRPr/>
              </a:pPr>
              <a:t>1/17/2017</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34DDF6C4-F3B7-4374-A97C-B1841299CAD2}" type="slidenum">
              <a:rPr lang="en-US"/>
              <a:pPr>
                <a:defRPr/>
              </a:pPr>
              <a:t>‹#›</a:t>
            </a:fld>
            <a:endParaRPr lang="en-US"/>
          </a:p>
        </p:txBody>
      </p:sp>
    </p:spTree>
    <p:extLst>
      <p:ext uri="{BB962C8B-B14F-4D97-AF65-F5344CB8AC3E}">
        <p14:creationId xmlns:p14="http://schemas.microsoft.com/office/powerpoint/2010/main" val="319227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65741" y="274638"/>
            <a:ext cx="7321002" cy="11430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371600" y="1600200"/>
            <a:ext cx="7315200" cy="3429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b="1"/>
            </a:lvl1pPr>
          </a:lstStyle>
          <a:p>
            <a:pPr>
              <a:defRPr/>
            </a:pPr>
            <a:fld id="{04666F69-E9FC-4724-BCD8-AC0A3E16CED4}" type="datetimeFigureOut">
              <a:rPr lang="en-US"/>
              <a:pPr>
                <a:defRPr/>
              </a:pPr>
              <a:t>1/17/2017</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D1D97AFE-FFD9-4940-8CA0-B8D0F5DCD861}" type="slidenum">
              <a:rPr lang="en-US"/>
              <a:pPr>
                <a:defRPr/>
              </a:pPr>
              <a:t>‹#›</a:t>
            </a:fld>
            <a:endParaRPr lang="en-US"/>
          </a:p>
        </p:txBody>
      </p:sp>
    </p:spTree>
    <p:extLst>
      <p:ext uri="{BB962C8B-B14F-4D97-AF65-F5344CB8AC3E}">
        <p14:creationId xmlns:p14="http://schemas.microsoft.com/office/powerpoint/2010/main" val="786875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65741" y="274638"/>
            <a:ext cx="7321002" cy="11430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371600" y="1600200"/>
            <a:ext cx="7315200" cy="3429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b="1"/>
            </a:lvl1pPr>
          </a:lstStyle>
          <a:p>
            <a:pPr>
              <a:defRPr/>
            </a:pPr>
            <a:fld id="{528882E2-7EC3-4B22-9905-DFC3CC0BBAEF}" type="datetimeFigureOut">
              <a:rPr lang="en-US"/>
              <a:pPr>
                <a:defRPr/>
              </a:pPr>
              <a:t>1/17/2017</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76648929-5F20-4A2B-AF54-0BA5B5E25AA6}" type="slidenum">
              <a:rPr lang="en-US"/>
              <a:pPr>
                <a:defRPr/>
              </a:pPr>
              <a:t>‹#›</a:t>
            </a:fld>
            <a:endParaRPr lang="en-US"/>
          </a:p>
        </p:txBody>
      </p:sp>
    </p:spTree>
    <p:extLst>
      <p:ext uri="{BB962C8B-B14F-4D97-AF65-F5344CB8AC3E}">
        <p14:creationId xmlns:p14="http://schemas.microsoft.com/office/powerpoint/2010/main" val="3057961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3" y="304800"/>
            <a:ext cx="7391400" cy="11430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533404" y="1600203"/>
            <a:ext cx="6857999" cy="4267199"/>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b="1"/>
            </a:lvl1pPr>
          </a:lstStyle>
          <a:p>
            <a:pPr>
              <a:defRPr/>
            </a:pPr>
            <a:fld id="{F32B67A5-DA8F-4F1D-80C8-FE7CAD959572}" type="datetimeFigureOut">
              <a:rPr lang="en-US"/>
              <a:pPr>
                <a:defRPr/>
              </a:pPr>
              <a:t>1/17/2017</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9BFF3BDB-E6E4-45EB-A386-8373AA769195}" type="slidenum">
              <a:rPr lang="en-US"/>
              <a:pPr>
                <a:defRPr/>
              </a:pPr>
              <a:t>‹#›</a:t>
            </a:fld>
            <a:endParaRPr lang="en-US"/>
          </a:p>
        </p:txBody>
      </p:sp>
    </p:spTree>
    <p:extLst>
      <p:ext uri="{BB962C8B-B14F-4D97-AF65-F5344CB8AC3E}">
        <p14:creationId xmlns:p14="http://schemas.microsoft.com/office/powerpoint/2010/main" val="883746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3" y="304800"/>
            <a:ext cx="7391400" cy="11430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533404" y="1600203"/>
            <a:ext cx="6857999" cy="4267199"/>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b="1"/>
            </a:lvl1pPr>
          </a:lstStyle>
          <a:p>
            <a:pPr>
              <a:defRPr/>
            </a:pPr>
            <a:fld id="{E6164542-635B-403A-8CC9-D852D34B376D}" type="datetimeFigureOut">
              <a:rPr lang="en-US"/>
              <a:pPr>
                <a:defRPr/>
              </a:pPr>
              <a:t>1/17/2017</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5691B874-D5E4-4B4E-B136-8D5055F2B7A4}" type="slidenum">
              <a:rPr lang="en-US"/>
              <a:pPr>
                <a:defRPr/>
              </a:pPr>
              <a:t>‹#›</a:t>
            </a:fld>
            <a:endParaRPr lang="en-US"/>
          </a:p>
        </p:txBody>
      </p:sp>
    </p:spTree>
    <p:extLst>
      <p:ext uri="{BB962C8B-B14F-4D97-AF65-F5344CB8AC3E}">
        <p14:creationId xmlns:p14="http://schemas.microsoft.com/office/powerpoint/2010/main" val="73342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05800" y="6340475"/>
            <a:ext cx="381000" cy="365125"/>
          </a:xfrm>
        </p:spPr>
        <p:txBody>
          <a:bodyPr/>
          <a:lstStyle>
            <a:lvl1pPr>
              <a:defRPr b="1">
                <a:solidFill>
                  <a:schemeClr val="bg1"/>
                </a:solidFill>
                <a:latin typeface="Calibri" pitchFamily="34" charset="0"/>
              </a:defRPr>
            </a:lvl1p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6958" y="274638"/>
            <a:ext cx="7549783" cy="11430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143000" y="1600201"/>
            <a:ext cx="7543800" cy="4191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b="1"/>
            </a:lvl1pPr>
          </a:lstStyle>
          <a:p>
            <a:pPr>
              <a:defRPr/>
            </a:pPr>
            <a:fld id="{F20DDB98-AD57-4879-9903-089ECFA85822}" type="datetimeFigureOut">
              <a:rPr lang="en-US"/>
              <a:pPr>
                <a:defRPr/>
              </a:pPr>
              <a:t>1/17/2017</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38B2F914-C9E2-4D69-9B5C-EB037A5D0D2E}" type="slidenum">
              <a:rPr lang="en-US"/>
              <a:pPr>
                <a:defRPr/>
              </a:pPr>
              <a:t>‹#›</a:t>
            </a:fld>
            <a:endParaRPr lang="en-US"/>
          </a:p>
        </p:txBody>
      </p:sp>
    </p:spTree>
    <p:extLst>
      <p:ext uri="{BB962C8B-B14F-4D97-AF65-F5344CB8AC3E}">
        <p14:creationId xmlns:p14="http://schemas.microsoft.com/office/powerpoint/2010/main" val="2412893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chemeClr val="bg1"/>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5200" y="5181600"/>
            <a:ext cx="15906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36958" y="274638"/>
            <a:ext cx="7549783" cy="11430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143000" y="1600201"/>
            <a:ext cx="7543800" cy="4191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3"/>
          <p:cNvSpPr>
            <a:spLocks noGrp="1"/>
          </p:cNvSpPr>
          <p:nvPr>
            <p:ph type="dt" sz="half" idx="10"/>
          </p:nvPr>
        </p:nvSpPr>
        <p:spPr/>
        <p:txBody>
          <a:bodyPr/>
          <a:lstStyle>
            <a:lvl1pPr>
              <a:defRPr b="1"/>
            </a:lvl1pPr>
          </a:lstStyle>
          <a:p>
            <a:pPr>
              <a:defRPr/>
            </a:pPr>
            <a:fld id="{A56240D4-6718-4BE3-BC0C-9F671684E1B5}" type="datetimeFigureOut">
              <a:rPr lang="en-US"/>
              <a:pPr>
                <a:defRPr/>
              </a:pPr>
              <a:t>1/17/2017</a:t>
            </a:fld>
            <a:endParaRPr lang="en-US"/>
          </a:p>
        </p:txBody>
      </p:sp>
      <p:sp>
        <p:nvSpPr>
          <p:cNvPr id="6" name="Footer Placeholder 4"/>
          <p:cNvSpPr>
            <a:spLocks noGrp="1"/>
          </p:cNvSpPr>
          <p:nvPr>
            <p:ph type="ftr" sz="quarter" idx="11"/>
          </p:nvPr>
        </p:nvSpPr>
        <p:spPr/>
        <p:txBody>
          <a:bodyPr/>
          <a:lstStyle>
            <a:lvl1pPr>
              <a:defRPr b="1"/>
            </a:lvl1pPr>
          </a:lstStyle>
          <a:p>
            <a:pPr>
              <a:defRPr/>
            </a:pPr>
            <a:endParaRPr lang="en-US"/>
          </a:p>
        </p:txBody>
      </p:sp>
      <p:sp>
        <p:nvSpPr>
          <p:cNvPr id="7" name="Slide Number Placeholder 5"/>
          <p:cNvSpPr>
            <a:spLocks noGrp="1"/>
          </p:cNvSpPr>
          <p:nvPr>
            <p:ph type="sldNum" sz="quarter" idx="12"/>
          </p:nvPr>
        </p:nvSpPr>
        <p:spPr/>
        <p:txBody>
          <a:bodyPr/>
          <a:lstStyle>
            <a:lvl1pPr>
              <a:defRPr b="1"/>
            </a:lvl1pPr>
          </a:lstStyle>
          <a:p>
            <a:pPr>
              <a:defRPr/>
            </a:pPr>
            <a:fld id="{76052BA3-6CEB-4F31-8ACB-60FA4CCDBBD0}" type="slidenum">
              <a:rPr lang="en-US"/>
              <a:pPr>
                <a:defRPr/>
              </a:pPr>
              <a:t>‹#›</a:t>
            </a:fld>
            <a:endParaRPr lang="en-US"/>
          </a:p>
        </p:txBody>
      </p:sp>
    </p:spTree>
    <p:extLst>
      <p:ext uri="{BB962C8B-B14F-4D97-AF65-F5344CB8AC3E}">
        <p14:creationId xmlns:p14="http://schemas.microsoft.com/office/powerpoint/2010/main" val="251614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b="1"/>
            </a:lvl1pPr>
          </a:lstStyle>
          <a:p>
            <a:pPr>
              <a:defRPr/>
            </a:pPr>
            <a:fld id="{1E19AA33-9FC7-4072-BA90-9115550C0D93}" type="datetimeFigureOut">
              <a:rPr lang="en-US"/>
              <a:pPr>
                <a:defRPr/>
              </a:pPr>
              <a:t>1/17/2017</a:t>
            </a:fld>
            <a:endParaRPr lang="en-US"/>
          </a:p>
        </p:txBody>
      </p:sp>
      <p:sp>
        <p:nvSpPr>
          <p:cNvPr id="4" name="Footer Placeholder 4"/>
          <p:cNvSpPr>
            <a:spLocks noGrp="1"/>
          </p:cNvSpPr>
          <p:nvPr>
            <p:ph type="ftr" sz="quarter" idx="11"/>
          </p:nvPr>
        </p:nvSpPr>
        <p:spPr/>
        <p:txBody>
          <a:bodyPr/>
          <a:lstStyle>
            <a:lvl1pPr>
              <a:defRPr b="1"/>
            </a:lvl1pPr>
          </a:lstStyle>
          <a:p>
            <a:pPr>
              <a:defRPr/>
            </a:pPr>
            <a:endParaRPr lang="en-US"/>
          </a:p>
        </p:txBody>
      </p:sp>
      <p:sp>
        <p:nvSpPr>
          <p:cNvPr id="5" name="Slide Number Placeholder 5"/>
          <p:cNvSpPr>
            <a:spLocks noGrp="1"/>
          </p:cNvSpPr>
          <p:nvPr>
            <p:ph type="sldNum" sz="quarter" idx="12"/>
          </p:nvPr>
        </p:nvSpPr>
        <p:spPr/>
        <p:txBody>
          <a:bodyPr/>
          <a:lstStyle>
            <a:lvl1pPr>
              <a:defRPr b="1"/>
            </a:lvl1pPr>
          </a:lstStyle>
          <a:p>
            <a:pPr>
              <a:defRPr/>
            </a:pPr>
            <a:fld id="{5D729303-159F-477D-90B0-2A6B1C0D9CA4}" type="slidenum">
              <a:rPr lang="en-US"/>
              <a:pPr>
                <a:defRPr/>
              </a:pPr>
              <a:t>‹#›</a:t>
            </a:fld>
            <a:endParaRPr lang="en-US"/>
          </a:p>
        </p:txBody>
      </p:sp>
    </p:spTree>
    <p:extLst>
      <p:ext uri="{BB962C8B-B14F-4D97-AF65-F5344CB8AC3E}">
        <p14:creationId xmlns:p14="http://schemas.microsoft.com/office/powerpoint/2010/main" val="1094483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3" y="274638"/>
            <a:ext cx="7369908" cy="11430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447800" y="1600201"/>
            <a:ext cx="7315200" cy="37338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lvl1pPr>
              <a:defRPr b="1"/>
            </a:lvl1pPr>
          </a:lstStyle>
          <a:p>
            <a:pPr>
              <a:defRPr/>
            </a:pPr>
            <a:fld id="{62B32D6D-024D-4D13-B010-9B1FA558B7B8}" type="datetimeFigureOut">
              <a:rPr lang="en-US"/>
              <a:pPr>
                <a:defRPr/>
              </a:pPr>
              <a:t>1/17/2017</a:t>
            </a:fld>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pPr>
              <a:defRPr/>
            </a:pPr>
            <a:fld id="{5DCDB2DC-F810-4265-BD29-60AA28CA27EC}" type="slidenum">
              <a:rPr lang="en-US"/>
              <a:pPr>
                <a:defRPr/>
              </a:pPr>
              <a:t>‹#›</a:t>
            </a:fld>
            <a:endParaRPr lang="en-US"/>
          </a:p>
        </p:txBody>
      </p:sp>
    </p:spTree>
    <p:extLst>
      <p:ext uri="{BB962C8B-B14F-4D97-AF65-F5344CB8AC3E}">
        <p14:creationId xmlns:p14="http://schemas.microsoft.com/office/powerpoint/2010/main" val="760460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a:lvl1pPr>
            <a:extLst/>
          </a:lstStyle>
          <a:p>
            <a:pPr>
              <a:defRPr/>
            </a:pPr>
            <a:fld id="{49D87EC6-1DF9-48B8-93EE-A31A166B3630}" type="datetimeFigureOut">
              <a:rPr lang="en-US"/>
              <a:pPr>
                <a:defRPr/>
              </a:pPr>
              <a:t>1/17/2017</a:t>
            </a:fld>
            <a:endParaRPr lang="en-US"/>
          </a:p>
        </p:txBody>
      </p:sp>
      <p:sp>
        <p:nvSpPr>
          <p:cNvPr id="3" name="Footer Placeholder 2"/>
          <p:cNvSpPr>
            <a:spLocks noGrp="1"/>
          </p:cNvSpPr>
          <p:nvPr>
            <p:ph type="ftr" sz="quarter" idx="11"/>
          </p:nvPr>
        </p:nvSpPr>
        <p:spPr/>
        <p:txBody>
          <a:bodyPr/>
          <a:lstStyle>
            <a:lvl1pPr>
              <a:defRPr b="1"/>
            </a:lvl1pPr>
            <a:extLst/>
          </a:lstStyle>
          <a:p>
            <a:pPr>
              <a:defRPr/>
            </a:pPr>
            <a:endParaRPr lang="en-US"/>
          </a:p>
        </p:txBody>
      </p:sp>
      <p:sp>
        <p:nvSpPr>
          <p:cNvPr id="4" name="Slide Number Placeholder 3"/>
          <p:cNvSpPr>
            <a:spLocks noGrp="1"/>
          </p:cNvSpPr>
          <p:nvPr>
            <p:ph type="sldNum" sz="quarter" idx="12"/>
          </p:nvPr>
        </p:nvSpPr>
        <p:spPr/>
        <p:txBody>
          <a:bodyPr/>
          <a:lstStyle>
            <a:lvl1pPr>
              <a:defRPr b="1"/>
            </a:lvl1pPr>
            <a:extLst/>
          </a:lstStyle>
          <a:p>
            <a:pPr>
              <a:defRPr/>
            </a:pPr>
            <a:fld id="{FE12CD98-7D76-4912-B60D-DF9CE6256ABC}" type="slidenum">
              <a:rPr lang="en-US"/>
              <a:pPr>
                <a:defRPr/>
              </a:pPr>
              <a:t>‹#›</a:t>
            </a:fld>
            <a:endParaRPr lang="en-US"/>
          </a:p>
        </p:txBody>
      </p:sp>
    </p:spTree>
    <p:extLst>
      <p:ext uri="{BB962C8B-B14F-4D97-AF65-F5344CB8AC3E}">
        <p14:creationId xmlns:p14="http://schemas.microsoft.com/office/powerpoint/2010/main" val="1767937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447804"/>
            <a:ext cx="7772400" cy="1470025"/>
          </a:xfrm>
        </p:spPr>
        <p:txBody>
          <a:bodyPr/>
          <a:lstStyle>
            <a:lvl1pPr>
              <a:defRPr/>
            </a:lvl1pPr>
          </a:lstStyle>
          <a:p>
            <a:r>
              <a:rPr lang="en-US"/>
              <a:t>Social Studies Lead Teacher</a:t>
            </a:r>
            <a:br>
              <a:rPr lang="en-US"/>
            </a:br>
            <a:r>
              <a:rPr lang="en-US"/>
              <a:t>Annual Kick-Off Meeting</a:t>
            </a:r>
          </a:p>
        </p:txBody>
      </p:sp>
      <p:sp>
        <p:nvSpPr>
          <p:cNvPr id="4099" name="Rectangle 3"/>
          <p:cNvSpPr>
            <a:spLocks noGrp="1" noChangeArrowheads="1"/>
          </p:cNvSpPr>
          <p:nvPr>
            <p:ph type="subTitle" idx="1"/>
          </p:nvPr>
        </p:nvSpPr>
        <p:spPr>
          <a:xfrm>
            <a:off x="1371600" y="3200400"/>
            <a:ext cx="6400800" cy="1752600"/>
          </a:xfrm>
        </p:spPr>
        <p:txBody>
          <a:bodyPr/>
          <a:lstStyle>
            <a:lvl1pPr marL="0" indent="0" algn="ctr">
              <a:buFontTx/>
              <a:buNone/>
              <a:defRPr/>
            </a:lvl1pPr>
          </a:lstStyle>
          <a:p>
            <a:r>
              <a:rPr lang="en-US"/>
              <a:t>Fairfax Government Center</a:t>
            </a:r>
          </a:p>
          <a:p>
            <a:r>
              <a:rPr lang="en-US"/>
              <a:t>August 27, 2008</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DFC8FBB-B10E-4D59-BF39-D073ACBA014F}" type="slidenum">
              <a:rPr lang="en-US" altLang="en-US"/>
              <a:pPr>
                <a:defRPr/>
              </a:pPr>
              <a:t>‹#›</a:t>
            </a:fld>
            <a:endParaRPr lang="en-US" altLang="en-US"/>
          </a:p>
        </p:txBody>
      </p:sp>
    </p:spTree>
    <p:extLst>
      <p:ext uri="{BB962C8B-B14F-4D97-AF65-F5344CB8AC3E}">
        <p14:creationId xmlns:p14="http://schemas.microsoft.com/office/powerpoint/2010/main" val="1310369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BBF5480-EAE1-4067-9743-1F6122A36B92}" type="slidenum">
              <a:rPr lang="en-US" altLang="en-US"/>
              <a:pPr>
                <a:defRPr/>
              </a:pPr>
              <a:t>‹#›</a:t>
            </a:fld>
            <a:endParaRPr lang="en-US" altLang="en-US"/>
          </a:p>
        </p:txBody>
      </p:sp>
    </p:spTree>
    <p:extLst>
      <p:ext uri="{BB962C8B-B14F-4D97-AF65-F5344CB8AC3E}">
        <p14:creationId xmlns:p14="http://schemas.microsoft.com/office/powerpoint/2010/main" val="452377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2031F94-BE47-4B1B-9928-4C516F16A026}" type="slidenum">
              <a:rPr lang="en-US" altLang="en-US"/>
              <a:pPr>
                <a:defRPr/>
              </a:pPr>
              <a:t>‹#›</a:t>
            </a:fld>
            <a:endParaRPr lang="en-US" altLang="en-US"/>
          </a:p>
        </p:txBody>
      </p:sp>
    </p:spTree>
    <p:extLst>
      <p:ext uri="{BB962C8B-B14F-4D97-AF65-F5344CB8AC3E}">
        <p14:creationId xmlns:p14="http://schemas.microsoft.com/office/powerpoint/2010/main" val="3012823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600204"/>
            <a:ext cx="335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1600204"/>
            <a:ext cx="3352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BBE9F51-FC95-432E-8092-AC049D9914C5}" type="slidenum">
              <a:rPr lang="en-US" altLang="en-US"/>
              <a:pPr>
                <a:defRPr/>
              </a:pPr>
              <a:t>‹#›</a:t>
            </a:fld>
            <a:endParaRPr lang="en-US" altLang="en-US"/>
          </a:p>
        </p:txBody>
      </p:sp>
    </p:spTree>
    <p:extLst>
      <p:ext uri="{BB962C8B-B14F-4D97-AF65-F5344CB8AC3E}">
        <p14:creationId xmlns:p14="http://schemas.microsoft.com/office/powerpoint/2010/main" val="3918823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CF3CE0D7-09AF-4FD2-BA42-257B96FA02A5}" type="slidenum">
              <a:rPr lang="en-US" altLang="en-US"/>
              <a:pPr>
                <a:defRPr/>
              </a:pPr>
              <a:t>‹#›</a:t>
            </a:fld>
            <a:endParaRPr lang="en-US" altLang="en-US"/>
          </a:p>
        </p:txBody>
      </p:sp>
    </p:spTree>
    <p:extLst>
      <p:ext uri="{BB962C8B-B14F-4D97-AF65-F5344CB8AC3E}">
        <p14:creationId xmlns:p14="http://schemas.microsoft.com/office/powerpoint/2010/main" val="3348743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C14BD45-A5F0-44FC-923F-759B4F76765D}" type="slidenum">
              <a:rPr lang="en-US" altLang="en-US"/>
              <a:pPr>
                <a:defRPr/>
              </a:pPr>
              <a:t>‹#›</a:t>
            </a:fld>
            <a:endParaRPr lang="en-US" altLang="en-US"/>
          </a:p>
        </p:txBody>
      </p:sp>
    </p:spTree>
    <p:extLst>
      <p:ext uri="{BB962C8B-B14F-4D97-AF65-F5344CB8AC3E}">
        <p14:creationId xmlns:p14="http://schemas.microsoft.com/office/powerpoint/2010/main" val="3377710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7BDBC36-21C6-4281-B83E-DD6617A7749E}" type="slidenum">
              <a:rPr lang="en-US" altLang="en-US"/>
              <a:pPr>
                <a:defRPr/>
              </a:pPr>
              <a:t>‹#›</a:t>
            </a:fld>
            <a:endParaRPr lang="en-US" altLang="en-US"/>
          </a:p>
        </p:txBody>
      </p:sp>
    </p:spTree>
    <p:extLst>
      <p:ext uri="{BB962C8B-B14F-4D97-AF65-F5344CB8AC3E}">
        <p14:creationId xmlns:p14="http://schemas.microsoft.com/office/powerpoint/2010/main" val="2590774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C513A85-738D-47B7-A00F-492FFE48CD71}" type="slidenum">
              <a:rPr lang="en-US" altLang="en-US"/>
              <a:pPr>
                <a:defRPr/>
              </a:pPr>
              <a:t>‹#›</a:t>
            </a:fld>
            <a:endParaRPr lang="en-US" altLang="en-US"/>
          </a:p>
        </p:txBody>
      </p:sp>
    </p:spTree>
    <p:extLst>
      <p:ext uri="{BB962C8B-B14F-4D97-AF65-F5344CB8AC3E}">
        <p14:creationId xmlns:p14="http://schemas.microsoft.com/office/powerpoint/2010/main" val="3930675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1D0C81B-CF37-4F39-BD8F-C1B12DB0EB5F}" type="slidenum">
              <a:rPr lang="en-US" altLang="en-US"/>
              <a:pPr>
                <a:defRPr/>
              </a:pPr>
              <a:t>‹#›</a:t>
            </a:fld>
            <a:endParaRPr lang="en-US" altLang="en-US"/>
          </a:p>
        </p:txBody>
      </p:sp>
    </p:spTree>
    <p:extLst>
      <p:ext uri="{BB962C8B-B14F-4D97-AF65-F5344CB8AC3E}">
        <p14:creationId xmlns:p14="http://schemas.microsoft.com/office/powerpoint/2010/main" val="3983221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352FF27-10A7-4B31-89A1-41C04CF0E536}" type="slidenum">
              <a:rPr lang="en-US" altLang="en-US"/>
              <a:pPr>
                <a:defRPr/>
              </a:pPr>
              <a:t>‹#›</a:t>
            </a:fld>
            <a:endParaRPr lang="en-US" altLang="en-US"/>
          </a:p>
        </p:txBody>
      </p:sp>
    </p:spTree>
    <p:extLst>
      <p:ext uri="{BB962C8B-B14F-4D97-AF65-F5344CB8AC3E}">
        <p14:creationId xmlns:p14="http://schemas.microsoft.com/office/powerpoint/2010/main" val="3849208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274642"/>
            <a:ext cx="17335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274642"/>
            <a:ext cx="50482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FDE0831-B3C9-46C0-9757-D8FADE0572E8}" type="slidenum">
              <a:rPr lang="en-US" altLang="en-US"/>
              <a:pPr>
                <a:defRPr/>
              </a:pPr>
              <a:t>‹#›</a:t>
            </a:fld>
            <a:endParaRPr lang="en-US" altLang="en-US"/>
          </a:p>
        </p:txBody>
      </p:sp>
    </p:spTree>
    <p:extLst>
      <p:ext uri="{BB962C8B-B14F-4D97-AF65-F5344CB8AC3E}">
        <p14:creationId xmlns:p14="http://schemas.microsoft.com/office/powerpoint/2010/main" val="1555555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828800" y="1600204"/>
            <a:ext cx="6858000" cy="4525963"/>
          </a:xfrm>
        </p:spPr>
        <p:txBody>
          <a:bodyPr/>
          <a:lstStyle/>
          <a:p>
            <a:pPr lvl="0"/>
            <a:endParaRPr lang="en-US" noProof="0" dirty="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AC88679-AB51-46EC-A0B6-0D05CD3B5294}" type="slidenum">
              <a:rPr lang="en-US" altLang="en-US"/>
              <a:pPr>
                <a:defRPr/>
              </a:pPr>
              <a:t>‹#›</a:t>
            </a:fld>
            <a:endParaRPr lang="en-US" altLang="en-US"/>
          </a:p>
        </p:txBody>
      </p:sp>
    </p:spTree>
    <p:extLst>
      <p:ext uri="{BB962C8B-B14F-4D97-AF65-F5344CB8AC3E}">
        <p14:creationId xmlns:p14="http://schemas.microsoft.com/office/powerpoint/2010/main" val="2359106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1600204"/>
            <a:ext cx="3352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1600204"/>
            <a:ext cx="3352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95A7F2F-2330-49A8-9A4E-87DF61E5D599}" type="slidenum">
              <a:rPr lang="en-US" altLang="en-US"/>
              <a:pPr>
                <a:defRPr/>
              </a:pPr>
              <a:t>‹#›</a:t>
            </a:fld>
            <a:endParaRPr lang="en-US" altLang="en-US"/>
          </a:p>
        </p:txBody>
      </p:sp>
    </p:spTree>
    <p:extLst>
      <p:ext uri="{BB962C8B-B14F-4D97-AF65-F5344CB8AC3E}">
        <p14:creationId xmlns:p14="http://schemas.microsoft.com/office/powerpoint/2010/main" val="1328074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9" name="Shape 19"/>
          <p:cNvSpPr txBox="1">
            <a:spLocks noGrp="1"/>
          </p:cNvSpPr>
          <p:nvPr>
            <p:ph type="title"/>
          </p:nvPr>
        </p:nvSpPr>
        <p:spPr>
          <a:xfrm>
            <a:off x="311705" y="593369"/>
            <a:ext cx="8520599" cy="763599"/>
          </a:xfrm>
          <a:prstGeom prst="rect">
            <a:avLst/>
          </a:prstGeom>
        </p:spPr>
        <p:txBody>
          <a:bodyPr lIns="91425" tIns="91425" rIns="91425" bIns="91425" anchor="t"/>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body" idx="1"/>
          </p:nvPr>
        </p:nvSpPr>
        <p:spPr>
          <a:xfrm>
            <a:off x="311705" y="1536633"/>
            <a:ext cx="8520599" cy="4555200"/>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21"/>
          <p:cNvSpPr txBox="1">
            <a:spLocks noGrp="1"/>
          </p:cNvSpPr>
          <p:nvPr>
            <p:ph type="sldNum" idx="10"/>
          </p:nvPr>
        </p:nvSpPr>
        <p:spPr>
          <a:xfrm>
            <a:off x="8472488" y="6218238"/>
            <a:ext cx="549275" cy="523875"/>
          </a:xfrm>
        </p:spPr>
        <p:txBody>
          <a:bodyPr lIns="91425" tIns="91425" rIns="91425" bIns="91425" anchor="ctr">
            <a:noAutofit/>
          </a:bodyPr>
          <a:lstStyle>
            <a:lvl1pPr>
              <a:defRPr>
                <a:solidFill>
                  <a:srgbClr val="898989"/>
                </a:solidFill>
                <a:latin typeface="Arial" panose="020B0604020202020204" pitchFamily="34" charset="0"/>
              </a:defRPr>
            </a:lvl1pPr>
          </a:lstStyle>
          <a:p>
            <a:pPr>
              <a:defRPr/>
            </a:pPr>
            <a:fld id="{C0EB0757-E650-41B8-9F84-BC980F7659F6}" type="slidenum">
              <a:rPr lang="en-US" altLang="en-US"/>
              <a:pPr>
                <a:defRPr/>
              </a:pPr>
              <a:t>‹#›</a:t>
            </a:fld>
            <a:endParaRPr lang="en-US" altLang="en-US"/>
          </a:p>
        </p:txBody>
      </p:sp>
    </p:spTree>
    <p:extLst>
      <p:ext uri="{BB962C8B-B14F-4D97-AF65-F5344CB8AC3E}">
        <p14:creationId xmlns:p14="http://schemas.microsoft.com/office/powerpoint/2010/main" val="38240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8382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userDrawn="1"/>
        </p:nvSpPr>
        <p:spPr>
          <a:xfrm>
            <a:off x="990600" y="1371600"/>
            <a:ext cx="7391400" cy="43434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p:cNvSpPr/>
          <p:nvPr userDrawn="1"/>
        </p:nvSpPr>
        <p:spPr>
          <a:xfrm>
            <a:off x="990600" y="3657600"/>
            <a:ext cx="73914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userDrawn="1"/>
        </p:nvSpPr>
        <p:spPr>
          <a:xfrm>
            <a:off x="1524000" y="4419600"/>
            <a:ext cx="62484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alibri" pitchFamily="34" charset="0"/>
                <a:ea typeface="+mn-ea"/>
                <a:cs typeface="+mn-cs"/>
              </a:rPr>
              <a:t/>
            </a:r>
            <a:br>
              <a:rPr lang="en-US" dirty="0" smtClean="0">
                <a:solidFill>
                  <a:schemeClr val="tx1"/>
                </a:solidFill>
                <a:latin typeface="Calibri" pitchFamily="34" charset="0"/>
                <a:ea typeface="+mn-ea"/>
                <a:cs typeface="+mn-cs"/>
              </a:rPr>
            </a:br>
            <a:endParaRPr lang="en-US" dirty="0">
              <a:solidFill>
                <a:schemeClr val="tx1"/>
              </a:solidFill>
              <a:latin typeface="Calibri" pitchFamily="34" charset="0"/>
            </a:endParaRPr>
          </a:p>
        </p:txBody>
      </p:sp>
      <p:sp>
        <p:nvSpPr>
          <p:cNvPr id="6" name="Slide Number Placeholder 5"/>
          <p:cNvSpPr>
            <a:spLocks noGrp="1"/>
          </p:cNvSpPr>
          <p:nvPr>
            <p:ph type="sldNum" sz="quarter" idx="12"/>
          </p:nvPr>
        </p:nvSpPr>
        <p:spPr>
          <a:xfrm>
            <a:off x="8305800" y="6356351"/>
            <a:ext cx="381000" cy="349250"/>
          </a:xfrm>
        </p:spPr>
        <p:txBody>
          <a:bodyPr/>
          <a:lstStyle>
            <a:lvl1pPr>
              <a:defRPr b="1">
                <a:latin typeface="Calibri" pitchFamily="34" charset="0"/>
              </a:defRPr>
            </a:lvl1pPr>
          </a:lstStyle>
          <a:p>
            <a:fld id="{0E35F3BA-FE8B-4E36-87EF-206F94BD42EB}" type="slidenum">
              <a:rPr lang="en-US" smtClean="0"/>
              <a:pPr/>
              <a:t>‹#›</a:t>
            </a:fld>
            <a:endParaRPr lang="en-US" dirty="0"/>
          </a:p>
        </p:txBody>
      </p:sp>
      <p:pic>
        <p:nvPicPr>
          <p:cNvPr id="13" name="Picture 12" descr="VDOE-h-color sm.png"/>
          <p:cNvPicPr>
            <a:picLocks noChangeAspect="1"/>
          </p:cNvPicPr>
          <p:nvPr userDrawn="1"/>
        </p:nvPicPr>
        <p:blipFill>
          <a:blip r:embed="rId2" cstate="print"/>
          <a:stretch>
            <a:fillRect/>
          </a:stretch>
        </p:blipFill>
        <p:spPr>
          <a:xfrm>
            <a:off x="6019800" y="6324600"/>
            <a:ext cx="2252477" cy="377953"/>
          </a:xfrm>
          <a:prstGeom prst="rect">
            <a:avLst/>
          </a:prstGeom>
        </p:spPr>
      </p:pic>
      <p:sp>
        <p:nvSpPr>
          <p:cNvPr id="14" name="Title 1"/>
          <p:cNvSpPr>
            <a:spLocks noGrp="1"/>
          </p:cNvSpPr>
          <p:nvPr>
            <p:ph type="ctrTitle"/>
          </p:nvPr>
        </p:nvSpPr>
        <p:spPr>
          <a:xfrm>
            <a:off x="1981200" y="2073275"/>
            <a:ext cx="6400800" cy="1470025"/>
          </a:xfrm>
        </p:spPr>
        <p:txBody>
          <a:bodyPr>
            <a:normAutofit/>
          </a:bodyPr>
          <a:lstStyle>
            <a:lvl1pPr>
              <a:defRPr sz="4400"/>
            </a:lvl1pPr>
          </a:lstStyle>
          <a:p>
            <a:r>
              <a:rPr lang="en-US" dirty="0" smtClean="0"/>
              <a:t>Click to edit Master title style</a:t>
            </a:r>
            <a:endParaRPr lang="en-US" dirty="0"/>
          </a:p>
        </p:txBody>
      </p:sp>
      <p:sp>
        <p:nvSpPr>
          <p:cNvPr id="15" name="Subtitle 2"/>
          <p:cNvSpPr>
            <a:spLocks noGrp="1"/>
          </p:cNvSpPr>
          <p:nvPr>
            <p:ph type="subTitle" idx="1"/>
          </p:nvPr>
        </p:nvSpPr>
        <p:spPr>
          <a:xfrm>
            <a:off x="2297722" y="3825875"/>
            <a:ext cx="516987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152400"/>
            <a:ext cx="212178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8382000" cy="62484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userDrawn="1"/>
        </p:nvSpPr>
        <p:spPr>
          <a:xfrm>
            <a:off x="990600" y="1371600"/>
            <a:ext cx="7391400" cy="4953000"/>
          </a:xfrm>
          <a:prstGeom prst="teardrop">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hasCustomPrompt="1"/>
          </p:nvPr>
        </p:nvSpPr>
        <p:spPr>
          <a:xfrm>
            <a:off x="1524000" y="3124201"/>
            <a:ext cx="6248400" cy="1295400"/>
          </a:xfrm>
        </p:spPr>
        <p:txBody>
          <a:bodyPr anchor="t">
            <a:normAutofit/>
          </a:bodyPr>
          <a:lstStyle>
            <a:lvl1pPr algn="ctr" eaLnBrk="1" fontAlgn="auto" hangingPunct="1">
              <a:spcAft>
                <a:spcPts val="0"/>
              </a:spcAft>
              <a:defRPr lang="en-US" sz="3600" baseline="0">
                <a:solidFill>
                  <a:schemeClr val="tx1">
                    <a:lumMod val="50000"/>
                    <a:lumOff val="50000"/>
                  </a:schemeClr>
                </a:solidFill>
              </a:defRPr>
            </a:lvl1pPr>
          </a:lstStyle>
          <a:p>
            <a:pPr eaLnBrk="1" fontAlgn="auto" hangingPunct="1">
              <a:spcAft>
                <a:spcPts val="0"/>
              </a:spcAft>
              <a:defRPr/>
            </a:pPr>
            <a:r>
              <a:rPr lang="en-US" dirty="0" smtClean="0">
                <a:ea typeface="ＭＳ Ｐゴシック" pitchFamily="34" charset="-128"/>
              </a:rPr>
              <a:t>Sub Section Slide</a:t>
            </a:r>
            <a:endParaRPr lang="en-US" dirty="0"/>
          </a:p>
        </p:txBody>
      </p:sp>
      <p:sp>
        <p:nvSpPr>
          <p:cNvPr id="6" name="Slide Number Placeholder 5"/>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Blank 2</a:t>
            </a:r>
            <a:endParaRPr lang="en-US" dirty="0"/>
          </a:p>
        </p:txBody>
      </p:sp>
      <p:sp>
        <p:nvSpPr>
          <p:cNvPr id="3" name="Date Placeholder 2"/>
          <p:cNvSpPr>
            <a:spLocks noGrp="1"/>
          </p:cNvSpPr>
          <p:nvPr>
            <p:ph type="dt" sz="half" idx="10"/>
          </p:nvPr>
        </p:nvSpPr>
        <p:spPr>
          <a:xfrm>
            <a:off x="5105400" y="6553201"/>
            <a:ext cx="838200" cy="152400"/>
          </a:xfrm>
          <a:prstGeom prst="rect">
            <a:avLst/>
          </a:prstGeom>
        </p:spPr>
        <p:txBody>
          <a:bodyPr/>
          <a:lstStyle/>
          <a:p>
            <a:fld id="{0C94E948-816B-492E-9679-2347A787406D}" type="datetime1">
              <a:rPr lang="en-US" smtClean="0"/>
              <a:pPr/>
              <a:t>1/17/2017</a:t>
            </a:fld>
            <a:endParaRPr lang="en-US" dirty="0"/>
          </a:p>
        </p:txBody>
      </p:sp>
      <p:sp>
        <p:nvSpPr>
          <p:cNvPr id="6" name="Rectangle 5"/>
          <p:cNvSpPr/>
          <p:nvPr userDrawn="1"/>
        </p:nvSpPr>
        <p:spPr>
          <a:xfrm>
            <a:off x="4953000" y="6248400"/>
            <a:ext cx="3352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6868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0E35F3BA-FE8B-4E36-87EF-206F94BD42E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rot="16200000" flipH="1">
            <a:off x="5410200" y="2971800"/>
            <a:ext cx="6858000" cy="9144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2" name="Title Placeholder 1"/>
          <p:cNvSpPr>
            <a:spLocks noGrp="1"/>
          </p:cNvSpPr>
          <p:nvPr>
            <p:ph type="title"/>
          </p:nvPr>
        </p:nvSpPr>
        <p:spPr>
          <a:xfrm>
            <a:off x="457200" y="274638"/>
            <a:ext cx="7543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543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382000" y="6356351"/>
            <a:ext cx="381000" cy="349250"/>
          </a:xfrm>
          <a:prstGeom prst="rect">
            <a:avLst/>
          </a:prstGeom>
        </p:spPr>
        <p:txBody>
          <a:bodyPr vert="horz" lIns="91440" tIns="45720" rIns="91440" bIns="45720" rtlCol="0" anchor="ctr"/>
          <a:lstStyle>
            <a:lvl1pPr algn="r">
              <a:defRPr sz="1200">
                <a:solidFill>
                  <a:schemeClr val="bg1"/>
                </a:solidFill>
              </a:defRPr>
            </a:lvl1pPr>
          </a:lstStyle>
          <a:p>
            <a:fld id="{0E35F3BA-FE8B-4E36-87EF-206F94BD42EB}" type="slidenum">
              <a:rPr lang="en-US" smtClean="0"/>
              <a:pPr/>
              <a:t>‹#›</a:t>
            </a:fld>
            <a:endParaRPr lang="en-US" dirty="0"/>
          </a:p>
        </p:txBody>
      </p:sp>
      <p:pic>
        <p:nvPicPr>
          <p:cNvPr id="7" name="Picture 6" descr="VDOE-h-color sm.png"/>
          <p:cNvPicPr>
            <a:picLocks noChangeAspect="1"/>
          </p:cNvPicPr>
          <p:nvPr/>
        </p:nvPicPr>
        <p:blipFill>
          <a:blip r:embed="rId14" cstate="print"/>
          <a:stretch>
            <a:fillRect/>
          </a:stretch>
        </p:blipFill>
        <p:spPr>
          <a:xfrm>
            <a:off x="6019800" y="6324600"/>
            <a:ext cx="2252477" cy="377953"/>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62" r:id="rId3"/>
    <p:sldLayoutId id="2147483741" r:id="rId4"/>
    <p:sldLayoutId id="2147483748" r:id="rId5"/>
    <p:sldLayoutId id="2147483742" r:id="rId6"/>
    <p:sldLayoutId id="2147483745" r:id="rId7"/>
    <p:sldLayoutId id="2147483763" r:id="rId8"/>
    <p:sldLayoutId id="2147483746" r:id="rId9"/>
    <p:sldLayoutId id="2147483747" r:id="rId10"/>
    <p:sldLayoutId id="2147483764" r:id="rId11"/>
    <p:sldLayoutId id="214748379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ctr" defTabSz="914400" rtl="0" eaLnBrk="1" latinLnBrk="0" hangingPunct="1">
        <a:spcBef>
          <a:spcPct val="0"/>
        </a:spcBef>
        <a:buNone/>
        <a:defRPr lang="en-US" sz="4000" b="1" kern="1200" dirty="0">
          <a:solidFill>
            <a:srgbClr val="0070C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1447800" y="274638"/>
            <a:ext cx="7369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7" tIns="45717" rIns="91437" bIns="45717" numCol="1" anchor="ctr" anchorCtr="0" compatLnSpc="1">
            <a:prstTxWarp prst="textNoShape">
              <a:avLst/>
            </a:prstTxWarp>
          </a:bodyPr>
          <a:lstStyle/>
          <a:p>
            <a:pPr lvl="0"/>
            <a:r>
              <a:rPr lang="en-US" altLang="en-US" smtClean="0"/>
              <a:t>Click to edit Master title style</a:t>
            </a:r>
          </a:p>
        </p:txBody>
      </p:sp>
      <p:sp>
        <p:nvSpPr>
          <p:cNvPr id="10243" name="Text Placeholder 2"/>
          <p:cNvSpPr>
            <a:spLocks noGrp="1"/>
          </p:cNvSpPr>
          <p:nvPr>
            <p:ph type="body" idx="1"/>
          </p:nvPr>
        </p:nvSpPr>
        <p:spPr bwMode="auto">
          <a:xfrm>
            <a:off x="1752600" y="1600200"/>
            <a:ext cx="7010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7" tIns="45717" rIns="91437" bIns="4571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7" tIns="45717" rIns="91437" bIns="45717" rtlCol="0" anchor="ctr"/>
          <a:lstStyle>
            <a:lvl1pPr algn="l" fontAlgn="auto">
              <a:spcBef>
                <a:spcPts val="0"/>
              </a:spcBef>
              <a:spcAft>
                <a:spcPts val="0"/>
              </a:spcAft>
              <a:defRPr sz="1200" b="0">
                <a:solidFill>
                  <a:prstClr val="black">
                    <a:tint val="75000"/>
                  </a:prstClr>
                </a:solidFill>
                <a:latin typeface="+mn-lt"/>
                <a:cs typeface="+mn-cs"/>
              </a:defRPr>
            </a:lvl1pPr>
          </a:lstStyle>
          <a:p>
            <a:pPr>
              <a:defRPr/>
            </a:pPr>
            <a:fld id="{EC7D306B-EEDC-45BA-A2C2-3DD140013697}" type="datetimeFigureOut">
              <a:rPr lang="en-US"/>
              <a:pPr>
                <a:defRPr/>
              </a:pPr>
              <a:t>1/17/2017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7" tIns="45717" rIns="91437" bIns="45717" rtlCol="0" anchor="ctr"/>
          <a:lstStyle>
            <a:lvl1pPr algn="ctr" fontAlgn="auto">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37" tIns="45717" rIns="91437" bIns="45717" rtlCol="0" anchor="ctr"/>
          <a:lstStyle>
            <a:lvl1pPr algn="r" fontAlgn="auto">
              <a:spcBef>
                <a:spcPts val="0"/>
              </a:spcBef>
              <a:spcAft>
                <a:spcPts val="0"/>
              </a:spcAft>
              <a:defRPr sz="1200" b="0">
                <a:solidFill>
                  <a:prstClr val="black">
                    <a:tint val="75000"/>
                  </a:prstClr>
                </a:solidFill>
                <a:latin typeface="+mn-lt"/>
                <a:cs typeface="+mn-cs"/>
              </a:defRPr>
            </a:lvl1pPr>
          </a:lstStyle>
          <a:p>
            <a:pPr>
              <a:defRPr/>
            </a:pPr>
            <a:fld id="{017237D7-68A1-4F97-A02D-18600AD59738}" type="slidenum">
              <a:rPr lang="en-US"/>
              <a:pPr>
                <a:defRPr/>
              </a:pPr>
              <a:t>‹#›</a:t>
            </a:fld>
            <a:endParaRPr lang="en-US"/>
          </a:p>
        </p:txBody>
      </p:sp>
    </p:spTree>
    <p:extLst>
      <p:ext uri="{BB962C8B-B14F-4D97-AF65-F5344CB8AC3E}">
        <p14:creationId xmlns:p14="http://schemas.microsoft.com/office/powerpoint/2010/main" val="126236507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a:lvl1pPr algn="l" rtl="0" eaLnBrk="0" fontAlgn="base" hangingPunct="0">
        <a:spcBef>
          <a:spcPct val="0"/>
        </a:spcBef>
        <a:spcAft>
          <a:spcPct val="0"/>
        </a:spcAft>
        <a:defRPr sz="2800" b="1" kern="1200">
          <a:solidFill>
            <a:srgbClr val="0070C0"/>
          </a:solidFill>
          <a:latin typeface="Arial" pitchFamily="34" charset="0"/>
          <a:ea typeface="+mj-ea"/>
          <a:cs typeface="Arial" pitchFamily="34" charset="0"/>
        </a:defRPr>
      </a:lvl1pPr>
      <a:lvl2pPr algn="l" rtl="0" eaLnBrk="0" fontAlgn="base" hangingPunct="0">
        <a:spcBef>
          <a:spcPct val="0"/>
        </a:spcBef>
        <a:spcAft>
          <a:spcPct val="0"/>
        </a:spcAft>
        <a:defRPr sz="2800" b="1">
          <a:solidFill>
            <a:srgbClr val="0070C0"/>
          </a:solidFill>
          <a:latin typeface="Arial" charset="0"/>
          <a:cs typeface="Arial" charset="0"/>
        </a:defRPr>
      </a:lvl2pPr>
      <a:lvl3pPr algn="l" rtl="0" eaLnBrk="0" fontAlgn="base" hangingPunct="0">
        <a:spcBef>
          <a:spcPct val="0"/>
        </a:spcBef>
        <a:spcAft>
          <a:spcPct val="0"/>
        </a:spcAft>
        <a:defRPr sz="2800" b="1">
          <a:solidFill>
            <a:srgbClr val="0070C0"/>
          </a:solidFill>
          <a:latin typeface="Arial" charset="0"/>
          <a:cs typeface="Arial" charset="0"/>
        </a:defRPr>
      </a:lvl3pPr>
      <a:lvl4pPr algn="l" rtl="0" eaLnBrk="0" fontAlgn="base" hangingPunct="0">
        <a:spcBef>
          <a:spcPct val="0"/>
        </a:spcBef>
        <a:spcAft>
          <a:spcPct val="0"/>
        </a:spcAft>
        <a:defRPr sz="2800" b="1">
          <a:solidFill>
            <a:srgbClr val="0070C0"/>
          </a:solidFill>
          <a:latin typeface="Arial" charset="0"/>
          <a:cs typeface="Arial" charset="0"/>
        </a:defRPr>
      </a:lvl4pPr>
      <a:lvl5pPr algn="l" rtl="0" eaLnBrk="0" fontAlgn="base" hangingPunct="0">
        <a:spcBef>
          <a:spcPct val="0"/>
        </a:spcBef>
        <a:spcAft>
          <a:spcPct val="0"/>
        </a:spcAft>
        <a:defRPr sz="2800" b="1">
          <a:solidFill>
            <a:srgbClr val="0070C0"/>
          </a:solidFill>
          <a:latin typeface="Arial" charset="0"/>
          <a:cs typeface="Arial" charset="0"/>
        </a:defRPr>
      </a:lvl5pPr>
      <a:lvl6pPr marL="457187" algn="l" rtl="0" fontAlgn="base">
        <a:spcBef>
          <a:spcPct val="0"/>
        </a:spcBef>
        <a:spcAft>
          <a:spcPct val="0"/>
        </a:spcAft>
        <a:defRPr sz="2800" b="1">
          <a:solidFill>
            <a:srgbClr val="0070C0"/>
          </a:solidFill>
          <a:latin typeface="Arial" charset="0"/>
          <a:cs typeface="Arial" charset="0"/>
        </a:defRPr>
      </a:lvl6pPr>
      <a:lvl7pPr marL="914373" algn="l" rtl="0" fontAlgn="base">
        <a:spcBef>
          <a:spcPct val="0"/>
        </a:spcBef>
        <a:spcAft>
          <a:spcPct val="0"/>
        </a:spcAft>
        <a:defRPr sz="2800" b="1">
          <a:solidFill>
            <a:srgbClr val="0070C0"/>
          </a:solidFill>
          <a:latin typeface="Arial" charset="0"/>
          <a:cs typeface="Arial" charset="0"/>
        </a:defRPr>
      </a:lvl7pPr>
      <a:lvl8pPr marL="1371560" algn="l" rtl="0" fontAlgn="base">
        <a:spcBef>
          <a:spcPct val="0"/>
        </a:spcBef>
        <a:spcAft>
          <a:spcPct val="0"/>
        </a:spcAft>
        <a:defRPr sz="2800" b="1">
          <a:solidFill>
            <a:srgbClr val="0070C0"/>
          </a:solidFill>
          <a:latin typeface="Arial" charset="0"/>
          <a:cs typeface="Arial" charset="0"/>
        </a:defRPr>
      </a:lvl8pPr>
      <a:lvl9pPr marL="1828746" algn="l" rtl="0" fontAlgn="base">
        <a:spcBef>
          <a:spcPct val="0"/>
        </a:spcBef>
        <a:spcAft>
          <a:spcPct val="0"/>
        </a:spcAft>
        <a:defRPr sz="2800" b="1">
          <a:solidFill>
            <a:srgbClr val="0070C0"/>
          </a:solidFill>
          <a:latin typeface="Arial" charset="0"/>
          <a:cs typeface="Arial" charset="0"/>
        </a:defRPr>
      </a:lvl9pPr>
    </p:titleStyle>
    <p:bodyStyle>
      <a:lvl1pPr marL="228600" indent="-228600" algn="l" rtl="0" eaLnBrk="0" fontAlgn="base" hangingPunct="0">
        <a:spcBef>
          <a:spcPct val="20000"/>
        </a:spcBef>
        <a:spcAft>
          <a:spcPct val="0"/>
        </a:spcAft>
        <a:buClr>
          <a:srgbClr val="F3C51D"/>
        </a:buClr>
        <a:buFont typeface="Wingdings" pitchFamily="2" charset="2"/>
        <a:buChar char="§"/>
        <a:defRPr sz="2400" b="1" kern="1200">
          <a:solidFill>
            <a:schemeClr val="tx1"/>
          </a:solidFill>
          <a:latin typeface="Arial" pitchFamily="34" charset="0"/>
          <a:ea typeface="+mn-ea"/>
          <a:cs typeface="Arial" pitchFamily="34" charset="0"/>
        </a:defRPr>
      </a:lvl1pPr>
      <a:lvl2pPr marL="512763" indent="-282575" algn="l" rtl="0" eaLnBrk="0" fontAlgn="base" hangingPunct="0">
        <a:spcBef>
          <a:spcPct val="20000"/>
        </a:spcBef>
        <a:spcAft>
          <a:spcPct val="0"/>
        </a:spcAft>
        <a:buClr>
          <a:srgbClr val="FF0000"/>
        </a:buClr>
        <a:buFont typeface="Arial" pitchFamily="34" charset="0"/>
        <a:buChar char="–"/>
        <a:defRPr sz="2000" b="1" kern="1200">
          <a:solidFill>
            <a:srgbClr val="595959"/>
          </a:solidFill>
          <a:latin typeface="Arial" pitchFamily="34" charset="0"/>
          <a:ea typeface="+mn-ea"/>
          <a:cs typeface="Arial" pitchFamily="34" charset="0"/>
        </a:defRPr>
      </a:lvl2pPr>
      <a:lvl3pPr marL="682625" indent="-168275" algn="l" rtl="0" eaLnBrk="0" fontAlgn="base" hangingPunct="0">
        <a:spcBef>
          <a:spcPct val="20000"/>
        </a:spcBef>
        <a:spcAft>
          <a:spcPct val="0"/>
        </a:spcAft>
        <a:buClr>
          <a:srgbClr val="00B050"/>
        </a:buClr>
        <a:buFont typeface="Wingdings" pitchFamily="2" charset="2"/>
        <a:buChar char="§"/>
        <a:defRPr b="1" kern="1200">
          <a:solidFill>
            <a:srgbClr val="7F7F7F"/>
          </a:solidFill>
          <a:latin typeface="Arial" pitchFamily="34" charset="0"/>
          <a:ea typeface="+mn-ea"/>
          <a:cs typeface="Arial" pitchFamily="34" charset="0"/>
        </a:defRPr>
      </a:lvl3pPr>
      <a:lvl4pPr marL="1598613" indent="-227013" algn="l" rtl="0" eaLnBrk="0" fontAlgn="base" hangingPunct="0">
        <a:spcBef>
          <a:spcPct val="20000"/>
        </a:spcBef>
        <a:spcAft>
          <a:spcPct val="0"/>
        </a:spcAft>
        <a:buFont typeface="Arial" pitchFamily="34" charset="0"/>
        <a:buChar char="–"/>
        <a:defRPr sz="2000" b="1" kern="1200">
          <a:solidFill>
            <a:schemeClr val="tx1"/>
          </a:solidFill>
          <a:latin typeface="Arial" pitchFamily="34" charset="0"/>
          <a:ea typeface="+mn-ea"/>
          <a:cs typeface="Arial" pitchFamily="34" charset="0"/>
        </a:defRPr>
      </a:lvl4pPr>
      <a:lvl5pPr marL="2055813" indent="-227013" algn="l" rtl="0" eaLnBrk="0" fontAlgn="base" hangingPunct="0">
        <a:spcBef>
          <a:spcPct val="20000"/>
        </a:spcBef>
        <a:spcAft>
          <a:spcPct val="0"/>
        </a:spcAft>
        <a:buFont typeface="Arial" pitchFamily="34" charset="0"/>
        <a:buChar char="»"/>
        <a:defRPr sz="2000" b="1" kern="1200">
          <a:solidFill>
            <a:schemeClr val="tx1"/>
          </a:solidFill>
          <a:latin typeface="Arial" pitchFamily="34" charset="0"/>
          <a:ea typeface="+mn-ea"/>
          <a:cs typeface="Arial" pitchFamily="34" charset="0"/>
        </a:defRPr>
      </a:lvl5pPr>
      <a:lvl6pPr marL="2514525" indent="-228593" algn="l" defTabSz="91437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11" indent="-228593" algn="l" defTabSz="91437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97" indent="-228593" algn="l" defTabSz="91437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83" indent="-228593" algn="l" defTabSz="91437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3" rtl="0" eaLnBrk="1" latinLnBrk="0" hangingPunct="1">
        <a:defRPr sz="1800" kern="1200">
          <a:solidFill>
            <a:schemeClr val="tx1"/>
          </a:solidFill>
          <a:latin typeface="+mn-lt"/>
          <a:ea typeface="+mn-ea"/>
          <a:cs typeface="+mn-cs"/>
        </a:defRPr>
      </a:lvl1pPr>
      <a:lvl2pPr marL="457187" algn="l" defTabSz="914373" rtl="0" eaLnBrk="1" latinLnBrk="0" hangingPunct="1">
        <a:defRPr sz="1800" kern="1200">
          <a:solidFill>
            <a:schemeClr val="tx1"/>
          </a:solidFill>
          <a:latin typeface="+mn-lt"/>
          <a:ea typeface="+mn-ea"/>
          <a:cs typeface="+mn-cs"/>
        </a:defRPr>
      </a:lvl2pPr>
      <a:lvl3pPr marL="914373" algn="l" defTabSz="914373" rtl="0" eaLnBrk="1" latinLnBrk="0" hangingPunct="1">
        <a:defRPr sz="1800" kern="1200">
          <a:solidFill>
            <a:schemeClr val="tx1"/>
          </a:solidFill>
          <a:latin typeface="+mn-lt"/>
          <a:ea typeface="+mn-ea"/>
          <a:cs typeface="+mn-cs"/>
        </a:defRPr>
      </a:lvl3pPr>
      <a:lvl4pPr marL="1371560" algn="l" defTabSz="914373" rtl="0" eaLnBrk="1" latinLnBrk="0" hangingPunct="1">
        <a:defRPr sz="1800" kern="1200">
          <a:solidFill>
            <a:schemeClr val="tx1"/>
          </a:solidFill>
          <a:latin typeface="+mn-lt"/>
          <a:ea typeface="+mn-ea"/>
          <a:cs typeface="+mn-cs"/>
        </a:defRPr>
      </a:lvl4pPr>
      <a:lvl5pPr marL="1828746" algn="l" defTabSz="914373" rtl="0" eaLnBrk="1" latinLnBrk="0" hangingPunct="1">
        <a:defRPr sz="1800" kern="1200">
          <a:solidFill>
            <a:schemeClr val="tx1"/>
          </a:solidFill>
          <a:latin typeface="+mn-lt"/>
          <a:ea typeface="+mn-ea"/>
          <a:cs typeface="+mn-cs"/>
        </a:defRPr>
      </a:lvl5pPr>
      <a:lvl6pPr marL="2285933" algn="l" defTabSz="914373" rtl="0" eaLnBrk="1" latinLnBrk="0" hangingPunct="1">
        <a:defRPr sz="1800" kern="1200">
          <a:solidFill>
            <a:schemeClr val="tx1"/>
          </a:solidFill>
          <a:latin typeface="+mn-lt"/>
          <a:ea typeface="+mn-ea"/>
          <a:cs typeface="+mn-cs"/>
        </a:defRPr>
      </a:lvl6pPr>
      <a:lvl7pPr marL="2743119" algn="l" defTabSz="914373" rtl="0" eaLnBrk="1" latinLnBrk="0" hangingPunct="1">
        <a:defRPr sz="1800" kern="1200">
          <a:solidFill>
            <a:schemeClr val="tx1"/>
          </a:solidFill>
          <a:latin typeface="+mn-lt"/>
          <a:ea typeface="+mn-ea"/>
          <a:cs typeface="+mn-cs"/>
        </a:defRPr>
      </a:lvl7pPr>
      <a:lvl8pPr marL="3200304" algn="l" defTabSz="914373" rtl="0" eaLnBrk="1" latinLnBrk="0" hangingPunct="1">
        <a:defRPr sz="1800" kern="1200">
          <a:solidFill>
            <a:schemeClr val="tx1"/>
          </a:solidFill>
          <a:latin typeface="+mn-lt"/>
          <a:ea typeface="+mn-ea"/>
          <a:cs typeface="+mn-cs"/>
        </a:defRPr>
      </a:lvl8pPr>
      <a:lvl9pPr marL="3657489" algn="l" defTabSz="91437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ECFF">
            <a:alpha val="30196"/>
          </a:srgb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1752600" y="274638"/>
            <a:ext cx="6934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8675" name="Rectangle 3"/>
          <p:cNvSpPr>
            <a:spLocks noGrp="1" noChangeArrowheads="1"/>
          </p:cNvSpPr>
          <p:nvPr>
            <p:ph type="body" idx="1"/>
          </p:nvPr>
        </p:nvSpPr>
        <p:spPr bwMode="auto">
          <a:xfrm>
            <a:off x="1828800" y="1600200"/>
            <a:ext cx="6858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defRPr>
            </a:lvl1pPr>
          </a:lstStyle>
          <a:p>
            <a:pPr fontAlgn="base">
              <a:spcBef>
                <a:spcPct val="0"/>
              </a:spcBef>
              <a:spcAft>
                <a:spcPct val="0"/>
              </a:spcAft>
              <a:defRPr/>
            </a:pPr>
            <a:fld id="{273103D3-2515-4A4E-BF2A-21F49FA34008}"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55665189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hyperlink" Target="http://aso.gov.au/titles/sponsored-films/factory-to-farm/clip2/"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11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7.xml"/><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8" Type="http://schemas.openxmlformats.org/officeDocument/2006/relationships/hyperlink" Target="mailto:bmccracken@wcs.k12.va.us" TargetMode="External"/><Relationship Id="rId3" Type="http://schemas.openxmlformats.org/officeDocument/2006/relationships/hyperlink" Target="mailto:robertabranch@spsk12.net" TargetMode="External"/><Relationship Id="rId7" Type="http://schemas.openxmlformats.org/officeDocument/2006/relationships/hyperlink" Target="mailto:dcampbell@henry.k12.va.us" TargetMode="External"/><Relationship Id="rId2" Type="http://schemas.openxmlformats.org/officeDocument/2006/relationships/hyperlink" Target="mailto:jadavis@hcps.us" TargetMode="External"/><Relationship Id="rId1" Type="http://schemas.openxmlformats.org/officeDocument/2006/relationships/slideLayout" Target="../slideLayouts/slideLayout3.xml"/><Relationship Id="rId6" Type="http://schemas.openxmlformats.org/officeDocument/2006/relationships/hyperlink" Target="mailto:lstone@campbell.k12.va.us" TargetMode="External"/><Relationship Id="rId5" Type="http://schemas.openxmlformats.org/officeDocument/2006/relationships/hyperlink" Target="mailto:walkeram@pwcs.edu" TargetMode="External"/><Relationship Id="rId4" Type="http://schemas.openxmlformats.org/officeDocument/2006/relationships/hyperlink" Target="mailto:gieseba@staffordschools.net" TargetMode="External"/><Relationship Id="rId9" Type="http://schemas.openxmlformats.org/officeDocument/2006/relationships/hyperlink" Target="mailto:betty.banks@k12lcps.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hyperlink" Target="mailto:Christonya.Brown@doe.virginia.gov" TargetMode="External"/><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hyperlink" Target="mailto:Jill.Nogueras@doe.virginia.gov" TargetMode="External"/><Relationship Id="rId4" Type="http://schemas.openxmlformats.org/officeDocument/2006/relationships/hyperlink" Target="mailto:Betsy.Barton@doe.virginia.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http://www.google.com/url?sa=i&amp;rct=j&amp;q=virginia+department+of+education&amp;source=images&amp;cd=&amp;cad=rja&amp;uact=8&amp;docid=pgndr5gRyawrGM&amp;tbnid=d6HDZRgOuZQUXM:&amp;ved=0CAUQjRw&amp;url=http://itsashorethingvb.com/new-spring-2012-state-math-sol-tests-include-technology-enhanced-items/&amp;ei=QDvZU6SNEqn68QGch4GgCg&amp;bvm=bv.71778758,d.cWc&amp;psig=AFQjCNHCjaKjqs1ozLdvP6xrT-lxjySKtQ&amp;ust=1406831804840615"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1.jpeg"/><Relationship Id="rId4" Type="http://schemas.openxmlformats.org/officeDocument/2006/relationships/hyperlink" Target="http://www.google.com/url?sa=i&amp;rct=j&amp;q=virginia+department+of+education&amp;source=images&amp;cd=&amp;cad=rja&amp;uact=8&amp;docid=pgndr5gRyawrGM&amp;tbnid=d6HDZRgOuZQUXM:&amp;ved=0CAUQjRw&amp;url=http://itsashorethingvb.com/new-spring-2012-state-math-sol-tests-include-technology-enhanced-items/&amp;ei=QDvZU6SNEqn68QGch4GgCg&amp;bvm=bv.71778758,d.cWc&amp;psig=AFQjCNHCjaKjqs1ozLdvP6xrT-lxjySKtQ&amp;ust=140683180484061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1.jpeg"/><Relationship Id="rId5" Type="http://schemas.openxmlformats.org/officeDocument/2006/relationships/hyperlink" Target="http://www.google.com/url?sa=i&amp;rct=j&amp;q=virginia+department+of+education&amp;source=images&amp;cd=&amp;cad=rja&amp;uact=8&amp;docid=pgndr5gRyawrGM&amp;tbnid=d6HDZRgOuZQUXM:&amp;ved=0CAUQjRw&amp;url=http://itsashorethingvb.com/new-spring-2012-state-math-sol-tests-include-technology-enhanced-items/&amp;ei=QDvZU6SNEqn68QGch4GgCg&amp;bvm=bv.71778758,d.cWc&amp;psig=AFQjCNHCjaKjqs1ozLdvP6xrT-lxjySKtQ&amp;ust=1406831804840615" TargetMode="Externa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doe.virginia.gov/testing/sol/standards_docs/history_socialscience/2015/index.s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crdl.usg.edu/export/html/loc/evenhand/crdl_loc_evenhand_br0203as.html?Welcom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6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E35F3BA-FE8B-4E36-87EF-206F94BD42EB}" type="slidenum">
              <a:rPr lang="en-US" smtClean="0"/>
              <a:pPr/>
              <a:t>1</a:t>
            </a:fld>
            <a:endParaRPr lang="en-US" dirty="0"/>
          </a:p>
        </p:txBody>
      </p:sp>
      <p:sp>
        <p:nvSpPr>
          <p:cNvPr id="5" name="Shape 227"/>
          <p:cNvSpPr txBox="1">
            <a:spLocks/>
          </p:cNvSpPr>
          <p:nvPr/>
        </p:nvSpPr>
        <p:spPr>
          <a:xfrm>
            <a:off x="1752600" y="2247900"/>
            <a:ext cx="6400799" cy="1790700"/>
          </a:xfrm>
          <a:prstGeom prst="rect">
            <a:avLst/>
          </a:prstGeom>
        </p:spPr>
        <p:txBody>
          <a:bodyPr vert="horz" lIns="45699" tIns="45699" rIns="45699" bIns="45699" rtlCol="0" anchor="ctr">
            <a:noAutofit/>
          </a:bodyPr>
          <a:lstStyle>
            <a:lvl1pPr algn="ctr" defTabSz="914400" rtl="0" eaLnBrk="1" latinLnBrk="0" hangingPunct="1">
              <a:spcBef>
                <a:spcPct val="0"/>
              </a:spcBef>
              <a:buNone/>
              <a:defRPr lang="en-US" sz="4400" b="1" kern="1200">
                <a:solidFill>
                  <a:srgbClr val="0070C0"/>
                </a:solidFill>
                <a:latin typeface="Times New Roman" panose="02020603050405020304" pitchFamily="18" charset="0"/>
                <a:ea typeface="+mj-ea"/>
                <a:cs typeface="Times New Roman" panose="02020603050405020304" pitchFamily="18" charset="0"/>
              </a:defRPr>
            </a:lvl1pPr>
          </a:lstStyle>
          <a:p>
            <a:r>
              <a:rPr lang="en-US" smtClean="0">
                <a:latin typeface="Batang" panose="02030600000101010101" pitchFamily="18" charset="-127"/>
                <a:ea typeface="Batang" panose="02030600000101010101" pitchFamily="18" charset="-127"/>
              </a:rPr>
              <a:t>Virginia </a:t>
            </a:r>
            <a:r>
              <a:rPr lang="en-US" smtClean="0">
                <a:latin typeface="Batang" panose="02030600000101010101" pitchFamily="18" charset="-127"/>
                <a:ea typeface="Batang" panose="02030600000101010101" pitchFamily="18" charset="-127"/>
              </a:rPr>
              <a:t>Studies</a:t>
            </a:r>
            <a:endParaRPr lang="en-US" dirty="0">
              <a:latin typeface="Batang" panose="02030600000101010101" pitchFamily="18" charset="-127"/>
              <a:ea typeface="Batang" panose="02030600000101010101" pitchFamily="18" charset="-127"/>
            </a:endParaRPr>
          </a:p>
        </p:txBody>
      </p:sp>
      <p:sp>
        <p:nvSpPr>
          <p:cNvPr id="7" name="Text Placeholder 2"/>
          <p:cNvSpPr txBox="1">
            <a:spLocks/>
          </p:cNvSpPr>
          <p:nvPr/>
        </p:nvSpPr>
        <p:spPr>
          <a:xfrm>
            <a:off x="2286000" y="4419600"/>
            <a:ext cx="5169879" cy="1387475"/>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600" b="1" kern="1200">
                <a:solidFill>
                  <a:schemeClr val="tx1">
                    <a:tint val="75000"/>
                  </a:schemeClr>
                </a:solidFill>
                <a:latin typeface="+mj-lt"/>
                <a:ea typeface="+mn-ea"/>
                <a:cs typeface="Lucida Bright" pitchFamily="18" charset="0"/>
              </a:defRPr>
            </a:lvl1pPr>
            <a:lvl2pPr marL="457200" indent="0" algn="ctr" defTabSz="914400" rtl="0" eaLnBrk="1" latinLnBrk="0" hangingPunct="1">
              <a:spcBef>
                <a:spcPct val="20000"/>
              </a:spcBef>
              <a:buFont typeface="Arial" pitchFamily="34" charset="0"/>
              <a:buNone/>
              <a:defRPr sz="3200" kern="1200">
                <a:solidFill>
                  <a:schemeClr val="tx1">
                    <a:tint val="75000"/>
                  </a:schemeClr>
                </a:solidFill>
                <a:latin typeface="+mj-lt"/>
                <a:ea typeface="+mn-ea"/>
                <a:cs typeface="Lucida Bright" pitchFamily="18" charset="0"/>
              </a:defRPr>
            </a:lvl2pPr>
            <a:lvl3pPr marL="914400" indent="0" algn="ctr" defTabSz="914400" rtl="0" eaLnBrk="1" latinLnBrk="0" hangingPunct="1">
              <a:spcBef>
                <a:spcPct val="20000"/>
              </a:spcBef>
              <a:buFont typeface="Arial" pitchFamily="34" charset="0"/>
              <a:buNone/>
              <a:defRPr sz="2800" kern="1200">
                <a:solidFill>
                  <a:schemeClr val="tx1">
                    <a:tint val="75000"/>
                  </a:schemeClr>
                </a:solidFill>
                <a:latin typeface="+mj-lt"/>
                <a:ea typeface="+mn-ea"/>
                <a:cs typeface="Lucida Bright" pitchFamily="18" charset="0"/>
              </a:defRPr>
            </a:lvl3pPr>
            <a:lvl4pPr marL="137160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Lucida Bright" pitchFamily="18"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n-ea"/>
                <a:cs typeface="Lucida Bright"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smtClean="0">
                <a:solidFill>
                  <a:schemeClr val="tx1"/>
                </a:solidFill>
              </a:rPr>
              <a:t>History and Social Science </a:t>
            </a:r>
          </a:p>
          <a:p>
            <a:r>
              <a:rPr lang="en-US" sz="2800" smtClean="0">
                <a:solidFill>
                  <a:schemeClr val="tx1"/>
                </a:solidFill>
              </a:rPr>
              <a:t>Fall Institute</a:t>
            </a:r>
          </a:p>
          <a:p>
            <a:r>
              <a:rPr lang="en-US" sz="2800" smtClean="0">
                <a:solidFill>
                  <a:schemeClr val="tx1"/>
                </a:solidFill>
              </a:rPr>
              <a:t>2016</a:t>
            </a:r>
            <a:endParaRPr lang="en-US" sz="2800" dirty="0">
              <a:solidFill>
                <a:schemeClr val="tx1"/>
              </a:solidFill>
            </a:endParaRPr>
          </a:p>
        </p:txBody>
      </p:sp>
    </p:spTree>
    <p:extLst>
      <p:ext uri="{BB962C8B-B14F-4D97-AF65-F5344CB8AC3E}">
        <p14:creationId xmlns:p14="http://schemas.microsoft.com/office/powerpoint/2010/main" val="13971137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543800" cy="4525963"/>
          </a:xfrm>
        </p:spPr>
        <p:txBody>
          <a:bodyPr>
            <a:normAutofit/>
          </a:bodyPr>
          <a:lstStyle/>
          <a:p>
            <a:pPr marL="0" indent="0">
              <a:buNone/>
            </a:pPr>
            <a:r>
              <a:rPr lang="en-US" dirty="0" smtClean="0">
                <a:latin typeface="Calibri" panose="020F0502020204030204" pitchFamily="34" charset="0"/>
              </a:rPr>
              <a:t>The experiences should be –</a:t>
            </a:r>
          </a:p>
          <a:p>
            <a:r>
              <a:rPr lang="en-US" b="0" dirty="0" smtClean="0">
                <a:latin typeface="Calibri" panose="020F0502020204030204" pitchFamily="34" charset="0"/>
              </a:rPr>
              <a:t>engaging, </a:t>
            </a:r>
          </a:p>
          <a:p>
            <a:r>
              <a:rPr lang="en-US" b="0" dirty="0" smtClean="0">
                <a:latin typeface="Calibri" panose="020F0502020204030204" pitchFamily="34" charset="0"/>
              </a:rPr>
              <a:t>rigorous with higher level thinking questions, </a:t>
            </a:r>
          </a:p>
          <a:p>
            <a:r>
              <a:rPr lang="en-US" b="0" dirty="0" smtClean="0">
                <a:latin typeface="Calibri" panose="020F0502020204030204" pitchFamily="34" charset="0"/>
              </a:rPr>
              <a:t>relevant                                       (connecting time periods, places, and events to the present day).</a:t>
            </a:r>
            <a:endParaRPr lang="en-US" b="0" dirty="0">
              <a:latin typeface="Calibri" panose="020F0502020204030204" pitchFamily="34" charset="0"/>
            </a:endParaRPr>
          </a:p>
        </p:txBody>
      </p:sp>
    </p:spTree>
    <p:extLst>
      <p:ext uri="{BB962C8B-B14F-4D97-AF65-F5344CB8AC3E}">
        <p14:creationId xmlns:p14="http://schemas.microsoft.com/office/powerpoint/2010/main" val="22660053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6248400" cy="1295400"/>
          </a:xfrm>
        </p:spPr>
        <p:txBody>
          <a:bodyPr>
            <a:normAutofit/>
          </a:bodyPr>
          <a:lstStyle/>
          <a:p>
            <a:r>
              <a:rPr lang="en-US" sz="4800" dirty="0" smtClean="0">
                <a:solidFill>
                  <a:schemeClr val="tx1"/>
                </a:solidFill>
                <a:latin typeface="Calibri" panose="020F0502020204030204" pitchFamily="34" charset="0"/>
              </a:rPr>
              <a:t>Sharing Our Expertise</a:t>
            </a:r>
            <a:endParaRPr lang="en-US" sz="4800" dirty="0">
              <a:solidFill>
                <a:schemeClr val="tx1"/>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pPr/>
              <a:t>100</a:t>
            </a:fld>
            <a:endParaRPr lang="en-US" dirty="0"/>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8382000" cy="563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660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752600"/>
            <a:ext cx="6248400" cy="1295400"/>
          </a:xfrm>
        </p:spPr>
        <p:txBody>
          <a:bodyPr>
            <a:noAutofit/>
          </a:bodyPr>
          <a:lstStyle/>
          <a:p>
            <a:r>
              <a:rPr lang="en-US" sz="8000" dirty="0" smtClean="0">
                <a:latin typeface="Calibri" panose="020F0502020204030204" pitchFamily="34" charset="0"/>
              </a:rPr>
              <a:t>Economics</a:t>
            </a:r>
            <a:endParaRPr lang="en-US" sz="80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101</a:t>
            </a:fld>
            <a:endParaRPr lang="en-US" dirty="0">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9276" y="3058064"/>
            <a:ext cx="2970248" cy="2577221"/>
          </a:xfrm>
          <a:prstGeom prst="rect">
            <a:avLst/>
          </a:prstGeom>
        </p:spPr>
      </p:pic>
    </p:spTree>
    <p:extLst>
      <p:ext uri="{BB962C8B-B14F-4D97-AF65-F5344CB8AC3E}">
        <p14:creationId xmlns:p14="http://schemas.microsoft.com/office/powerpoint/2010/main" val="40779689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049" y="2362200"/>
            <a:ext cx="6934200" cy="2133601"/>
          </a:xfrm>
        </p:spPr>
        <p:txBody>
          <a:bodyPr>
            <a:normAutofit fontScale="90000"/>
          </a:bodyPr>
          <a:lstStyle/>
          <a:p>
            <a:r>
              <a:rPr lang="en-US" dirty="0" smtClean="0">
                <a:latin typeface="Calibri" panose="020F0502020204030204" pitchFamily="34" charset="0"/>
              </a:rPr>
              <a:t>This Learning Experience will focus on the following skills (standard 1):</a:t>
            </a:r>
            <a:br>
              <a:rPr lang="en-US" dirty="0" smtClean="0">
                <a:latin typeface="Calibri" panose="020F0502020204030204" pitchFamily="34" charset="0"/>
              </a:rPr>
            </a:br>
            <a:r>
              <a:rPr lang="en-US" dirty="0">
                <a:latin typeface="Calibri" panose="020F0502020204030204" pitchFamily="34" charset="0"/>
              </a:rPr>
              <a:t/>
            </a:r>
            <a:br>
              <a:rPr lang="en-US" dirty="0">
                <a:latin typeface="Calibri" panose="020F0502020204030204" pitchFamily="34" charset="0"/>
              </a:rPr>
            </a:br>
            <a:r>
              <a:rPr lang="en-US" b="0" dirty="0" smtClean="0">
                <a:latin typeface="Calibri" panose="020F0502020204030204" pitchFamily="34" charset="0"/>
              </a:rPr>
              <a:t>VS.1h</a:t>
            </a:r>
            <a:r>
              <a:rPr lang="en-US" dirty="0">
                <a:solidFill>
                  <a:schemeClr val="accent1">
                    <a:lumMod val="75000"/>
                  </a:schemeClr>
                </a:solidFill>
              </a:rPr>
              <a:t/>
            </a:r>
            <a:br>
              <a:rPr lang="en-US" dirty="0">
                <a:solidFill>
                  <a:schemeClr val="accent1">
                    <a:lumMod val="75000"/>
                  </a:schemeClr>
                </a:solidFill>
              </a:rPr>
            </a:br>
            <a:r>
              <a:rPr lang="en-US" sz="3100" b="0" dirty="0">
                <a:solidFill>
                  <a:schemeClr val="bg1">
                    <a:lumMod val="50000"/>
                  </a:schemeClr>
                </a:solidFill>
                <a:latin typeface="Calibri" panose="020F0502020204030204" pitchFamily="34" charset="0"/>
              </a:rPr>
              <a:t>Use Decision Making Models to </a:t>
            </a:r>
            <a:r>
              <a:rPr lang="en-US" sz="3100" b="0" dirty="0" smtClean="0">
                <a:solidFill>
                  <a:schemeClr val="bg1">
                    <a:lumMod val="50000"/>
                  </a:schemeClr>
                </a:solidFill>
                <a:latin typeface="Calibri" panose="020F0502020204030204" pitchFamily="34" charset="0"/>
              </a:rPr>
              <a:t>identify costs and benefits of a specific choice made.</a:t>
            </a:r>
            <a:endParaRPr lang="en-US" sz="3100" b="0" dirty="0">
              <a:solidFill>
                <a:schemeClr val="bg1">
                  <a:lumMod val="50000"/>
                </a:schemeClr>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102</a:t>
            </a:fld>
            <a:endParaRPr lang="en-US" dirty="0">
              <a:solidFill>
                <a:prstClr val="white"/>
              </a:solidFill>
            </a:endParaRPr>
          </a:p>
        </p:txBody>
      </p:sp>
    </p:spTree>
    <p:extLst>
      <p:ext uri="{BB962C8B-B14F-4D97-AF65-F5344CB8AC3E}">
        <p14:creationId xmlns:p14="http://schemas.microsoft.com/office/powerpoint/2010/main" val="36328545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1" smtClean="0">
                <a:solidFill>
                  <a:schemeClr val="lt1"/>
                </a:solidFill>
                <a:ea typeface="Calibri"/>
                <a:cs typeface="Calibri"/>
                <a:sym typeface="Calibri"/>
              </a:rPr>
              <a:t>103</a:t>
            </a:fld>
            <a:endParaRPr lang="en-US" sz="1200" b="1">
              <a:solidFill>
                <a:schemeClr val="lt1"/>
              </a:solidFill>
              <a:ea typeface="Calibri"/>
              <a:cs typeface="Calibri"/>
              <a:sym typeface="Calibri"/>
            </a:endParaRPr>
          </a:p>
        </p:txBody>
      </p:sp>
      <p:sp>
        <p:nvSpPr>
          <p:cNvPr id="5" name="Shape 76"/>
          <p:cNvSpPr txBox="1">
            <a:spLocks/>
          </p:cNvSpPr>
          <p:nvPr/>
        </p:nvSpPr>
        <p:spPr>
          <a:xfrm>
            <a:off x="0" y="71021"/>
            <a:ext cx="8686800" cy="80038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70C0"/>
              </a:buClr>
              <a:buFont typeface="Times New Roman"/>
              <a:buNone/>
              <a:defRPr sz="4400" b="1" i="0" u="none" strike="noStrike" cap="none">
                <a:solidFill>
                  <a:srgbClr val="0070C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Clr>
                <a:schemeClr val="dk1"/>
              </a:buClr>
              <a:buSzPct val="25000"/>
            </a:pPr>
            <a:r>
              <a:rPr lang="en-US" sz="3240" dirty="0">
                <a:solidFill>
                  <a:schemeClr val="accent1">
                    <a:lumMod val="75000"/>
                  </a:schemeClr>
                </a:solidFill>
                <a:latin typeface="Calibri" panose="020F0502020204030204" pitchFamily="34" charset="0"/>
              </a:rPr>
              <a:t>New </a:t>
            </a:r>
            <a:r>
              <a:rPr lang="en-US" sz="3240" dirty="0" smtClean="0">
                <a:solidFill>
                  <a:schemeClr val="accent1">
                    <a:lumMod val="75000"/>
                  </a:schemeClr>
                </a:solidFill>
                <a:latin typeface="Calibri" panose="020F0502020204030204" pitchFamily="34" charset="0"/>
              </a:rPr>
              <a:t>VS.1h </a:t>
            </a:r>
            <a:r>
              <a:rPr lang="en-US" sz="3240" dirty="0">
                <a:solidFill>
                  <a:schemeClr val="accent1">
                    <a:lumMod val="75000"/>
                  </a:schemeClr>
                </a:solidFill>
                <a:latin typeface="Calibri" panose="020F0502020204030204" pitchFamily="34" charset="0"/>
              </a:rPr>
              <a:t>Skill: Decision Making Model</a:t>
            </a:r>
          </a:p>
        </p:txBody>
      </p:sp>
      <p:sp>
        <p:nvSpPr>
          <p:cNvPr id="6" name="Shape 77"/>
          <p:cNvSpPr txBox="1">
            <a:spLocks/>
          </p:cNvSpPr>
          <p:nvPr/>
        </p:nvSpPr>
        <p:spPr>
          <a:xfrm>
            <a:off x="174261" y="3613880"/>
            <a:ext cx="8177134" cy="452596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720"/>
              </a:spcBef>
              <a:spcAft>
                <a:spcPts val="0"/>
              </a:spcAft>
              <a:buClr>
                <a:srgbClr val="888888"/>
              </a:buClr>
              <a:buSzPct val="100000"/>
              <a:buFont typeface="Arial"/>
              <a:buNone/>
              <a:defRPr sz="3600" b="1" i="0" u="none" strike="noStrike" cap="none">
                <a:solidFill>
                  <a:srgbClr val="888888"/>
                </a:solidFill>
                <a:latin typeface="Arial"/>
                <a:ea typeface="Arial"/>
                <a:cs typeface="Arial"/>
                <a:sym typeface="Arial"/>
              </a:defRPr>
            </a:lvl1pPr>
            <a:lvl2pPr marL="457200" marR="0" lvl="1" indent="0" algn="ctr" rtl="0">
              <a:lnSpc>
                <a:spcPct val="100000"/>
              </a:lnSpc>
              <a:spcBef>
                <a:spcPts val="640"/>
              </a:spcBef>
              <a:spcAft>
                <a:spcPts val="0"/>
              </a:spcAft>
              <a:buClr>
                <a:srgbClr val="888888"/>
              </a:buClr>
              <a:buSzPct val="100000"/>
              <a:buFont typeface="Arial"/>
              <a:buNone/>
              <a:defRPr sz="3200" b="0" i="0" u="none" strike="noStrike" cap="none">
                <a:solidFill>
                  <a:srgbClr val="888888"/>
                </a:solidFill>
                <a:latin typeface="Arial"/>
                <a:ea typeface="Arial"/>
                <a:cs typeface="Arial"/>
                <a:sym typeface="Arial"/>
              </a:defRPr>
            </a:lvl2pPr>
            <a:lvl3pPr marL="914400" marR="0" lvl="2" indent="0" algn="ctr" rtl="0">
              <a:lnSpc>
                <a:spcPct val="100000"/>
              </a:lnSpc>
              <a:spcBef>
                <a:spcPts val="560"/>
              </a:spcBef>
              <a:spcAft>
                <a:spcPts val="0"/>
              </a:spcAft>
              <a:buClr>
                <a:srgbClr val="888888"/>
              </a:buClr>
              <a:buSzPct val="100000"/>
              <a:buFont typeface="Arial"/>
              <a:buNone/>
              <a:defRPr sz="2800" b="0" i="0" u="none" strike="noStrike" cap="none">
                <a:solidFill>
                  <a:srgbClr val="888888"/>
                </a:solidFill>
                <a:latin typeface="Arial"/>
                <a:ea typeface="Arial"/>
                <a:cs typeface="Arial"/>
                <a:sym typeface="Arial"/>
              </a:defRPr>
            </a:lvl3pPr>
            <a:lvl4pPr marL="1371600" marR="0" lvl="3" indent="0" algn="ctr" rtl="0">
              <a:lnSpc>
                <a:spcPct val="100000"/>
              </a:lnSpc>
              <a:spcBef>
                <a:spcPts val="480"/>
              </a:spcBef>
              <a:spcAft>
                <a:spcPts val="0"/>
              </a:spcAft>
              <a:buClr>
                <a:srgbClr val="888888"/>
              </a:buClr>
              <a:buSzPct val="100000"/>
              <a:buFont typeface="Arial"/>
              <a:buNone/>
              <a:defRPr sz="2400" b="0" i="0" u="none" strike="noStrike" cap="none">
                <a:solidFill>
                  <a:srgbClr val="888888"/>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lnSpc>
                <a:spcPct val="100000"/>
              </a:lnSpc>
              <a:spcBef>
                <a:spcPts val="400"/>
              </a:spcBef>
              <a:spcAft>
                <a:spcPts val="0"/>
              </a:spcAft>
              <a:buClr>
                <a:srgbClr val="888888"/>
              </a:buClr>
              <a:buSzPct val="100000"/>
              <a:buFont typeface="Arial"/>
              <a:buNone/>
              <a:defRPr sz="2000" b="0" i="0" u="none" strike="noStrike" cap="none">
                <a:solidFill>
                  <a:srgbClr val="888888"/>
                </a:solidFill>
                <a:latin typeface="Times New Roman"/>
                <a:ea typeface="Times New Roman"/>
                <a:cs typeface="Times New Roman"/>
                <a:sym typeface="Times New Roman"/>
              </a:defRPr>
            </a:lvl9pPr>
          </a:lstStyle>
          <a:p>
            <a:pPr marL="457200" indent="-457200">
              <a:spcBef>
                <a:spcPts val="0"/>
              </a:spcBef>
            </a:pPr>
            <a:r>
              <a:rPr lang="en-US" sz="2800" dirty="0">
                <a:solidFill>
                  <a:schemeClr val="accent1">
                    <a:lumMod val="75000"/>
                  </a:schemeClr>
                </a:solidFill>
                <a:latin typeface="Calibri" panose="020F0502020204030204" pitchFamily="34" charset="0"/>
              </a:rPr>
              <a:t>Essential Understandings:</a:t>
            </a:r>
          </a:p>
          <a:p>
            <a:pPr marL="457200" indent="-457200" algn="l">
              <a:spcBef>
                <a:spcPts val="0"/>
              </a:spcBef>
              <a:buFont typeface="Arial" panose="020B0604020202020204" pitchFamily="34" charset="0"/>
              <a:buChar char="•"/>
            </a:pPr>
            <a:r>
              <a:rPr lang="en-US" sz="2400" b="0" dirty="0">
                <a:solidFill>
                  <a:schemeClr val="accent1">
                    <a:lumMod val="75000"/>
                  </a:schemeClr>
                </a:solidFill>
                <a:latin typeface="Calibri" panose="020F0502020204030204" pitchFamily="34" charset="0"/>
              </a:rPr>
              <a:t>Decision making models help inform economic decisions.</a:t>
            </a:r>
          </a:p>
          <a:p>
            <a:pPr marL="457200" indent="-457200" algn="l">
              <a:spcBef>
                <a:spcPts val="0"/>
              </a:spcBef>
              <a:buFont typeface="Arial" panose="020B0604020202020204" pitchFamily="34" charset="0"/>
              <a:buChar char="•"/>
            </a:pPr>
            <a:r>
              <a:rPr lang="en-US" sz="2400" b="0" dirty="0">
                <a:solidFill>
                  <a:schemeClr val="accent1">
                    <a:lumMod val="75000"/>
                  </a:schemeClr>
                </a:solidFill>
                <a:latin typeface="Calibri" panose="020F0502020204030204" pitchFamily="34" charset="0"/>
              </a:rPr>
              <a:t>People use decision making models to identify costs &amp; benefits of specific choices</a:t>
            </a:r>
            <a:r>
              <a:rPr lang="en-US" sz="1200" b="0" dirty="0">
                <a:solidFill>
                  <a:schemeClr val="accent1">
                    <a:lumMod val="75000"/>
                  </a:schemeClr>
                </a:solidFill>
                <a:latin typeface="Calibri" panose="020F0502020204030204" pitchFamily="34" charset="0"/>
              </a:rPr>
              <a:t>.</a:t>
            </a:r>
            <a:endParaRPr lang="en-US" sz="2400" b="0" dirty="0">
              <a:solidFill>
                <a:schemeClr val="accent1">
                  <a:lumMod val="75000"/>
                </a:schemeClr>
              </a:solidFill>
              <a:latin typeface="Calibri" panose="020F0502020204030204" pitchFamily="34" charset="0"/>
            </a:endParaRPr>
          </a:p>
          <a:p>
            <a:pPr marL="457200" indent="-457200" algn="l">
              <a:spcBef>
                <a:spcPts val="0"/>
              </a:spcBef>
              <a:buFont typeface="Arial" panose="020B0604020202020204" pitchFamily="34" charset="0"/>
              <a:buChar char="•"/>
            </a:pPr>
            <a:r>
              <a:rPr lang="en-US" sz="2400" b="0" dirty="0">
                <a:solidFill>
                  <a:schemeClr val="accent1">
                    <a:lumMod val="75000"/>
                  </a:schemeClr>
                </a:solidFill>
                <a:latin typeface="Calibri" panose="020F0502020204030204" pitchFamily="34" charset="0"/>
              </a:rPr>
              <a:t>Effective decision making requires comparing the costs of alternatives with the benefits.</a:t>
            </a:r>
            <a:endParaRPr lang="en-US" sz="1200" b="0" dirty="0">
              <a:solidFill>
                <a:schemeClr val="accent1">
                  <a:lumMod val="75000"/>
                </a:schemeClr>
              </a:solidFill>
              <a:latin typeface="Calibri" panose="020F0502020204030204" pitchFamily="34" charset="0"/>
            </a:endParaRPr>
          </a:p>
        </p:txBody>
      </p:sp>
      <p:grpSp>
        <p:nvGrpSpPr>
          <p:cNvPr id="2" name="Group 1"/>
          <p:cNvGrpSpPr/>
          <p:nvPr/>
        </p:nvGrpSpPr>
        <p:grpSpPr>
          <a:xfrm>
            <a:off x="367259" y="720598"/>
            <a:ext cx="7791138" cy="2893282"/>
            <a:chOff x="228600" y="1210457"/>
            <a:chExt cx="8153400" cy="3208075"/>
          </a:xfrm>
        </p:grpSpPr>
        <p:pic>
          <p:nvPicPr>
            <p:cNvPr id="7" name="Shape 107"/>
            <p:cNvPicPr preferRelativeResize="0"/>
            <p:nvPr/>
          </p:nvPicPr>
          <p:blipFill rotWithShape="1">
            <a:blip r:embed="rId3">
              <a:alphaModFix/>
            </a:blip>
            <a:srcRect b="64000"/>
            <a:stretch/>
          </p:blipFill>
          <p:spPr>
            <a:xfrm>
              <a:off x="228600" y="1210457"/>
              <a:ext cx="8153400" cy="1517754"/>
            </a:xfrm>
            <a:prstGeom prst="rect">
              <a:avLst/>
            </a:prstGeom>
            <a:noFill/>
            <a:ln>
              <a:noFill/>
            </a:ln>
          </p:spPr>
        </p:pic>
        <p:pic>
          <p:nvPicPr>
            <p:cNvPr id="8" name="Shape 107"/>
            <p:cNvPicPr preferRelativeResize="0"/>
            <p:nvPr/>
          </p:nvPicPr>
          <p:blipFill rotWithShape="1">
            <a:blip r:embed="rId3">
              <a:alphaModFix/>
            </a:blip>
            <a:srcRect t="55496" b="4055"/>
            <a:stretch/>
          </p:blipFill>
          <p:spPr>
            <a:xfrm>
              <a:off x="228600" y="2713221"/>
              <a:ext cx="8153400" cy="1705311"/>
            </a:xfrm>
            <a:prstGeom prst="rect">
              <a:avLst/>
            </a:prstGeom>
            <a:noFill/>
            <a:ln>
              <a:noFill/>
            </a:ln>
          </p:spPr>
        </p:pic>
      </p:grpSp>
    </p:spTree>
    <p:extLst>
      <p:ext uri="{BB962C8B-B14F-4D97-AF65-F5344CB8AC3E}">
        <p14:creationId xmlns:p14="http://schemas.microsoft.com/office/powerpoint/2010/main" val="32126769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92076"/>
            <a:ext cx="7543800" cy="1143000"/>
          </a:xfrm>
          <a:prstGeom prst="rect">
            <a:avLst/>
          </a:prstGeom>
          <a:noFill/>
          <a:ln>
            <a:noFill/>
          </a:ln>
        </p:spPr>
        <p:txBody>
          <a:bodyPr lIns="91425" tIns="45700" rIns="91425" bIns="45700" anchor="ctr" anchorCtr="0">
            <a:noAutofit/>
          </a:bodyPr>
          <a:lstStyle/>
          <a:p>
            <a:pPr lvl="0">
              <a:spcBef>
                <a:spcPts val="0"/>
              </a:spcBef>
              <a:buClr>
                <a:schemeClr val="dk1"/>
              </a:buClr>
              <a:buSzPct val="25000"/>
            </a:pPr>
            <a:r>
              <a:rPr lang="en-US" b="1" i="0" strike="noStrike" cap="none" dirty="0">
                <a:solidFill>
                  <a:schemeClr val="accent1">
                    <a:lumMod val="75000"/>
                  </a:schemeClr>
                </a:solidFill>
                <a:latin typeface="Calibri" panose="020F0502020204030204" pitchFamily="34" charset="0"/>
                <a:ea typeface="Times New Roman"/>
                <a:cs typeface="Times New Roman"/>
                <a:sym typeface="Times New Roman"/>
              </a:rPr>
              <a:t>New </a:t>
            </a:r>
            <a:r>
              <a:rPr lang="en-US" dirty="0">
                <a:solidFill>
                  <a:schemeClr val="accent1">
                    <a:lumMod val="75000"/>
                  </a:schemeClr>
                </a:solidFill>
                <a:latin typeface="Calibri" panose="020F0502020204030204" pitchFamily="34" charset="0"/>
                <a:ea typeface="Times New Roman"/>
                <a:cs typeface="Times New Roman"/>
                <a:sym typeface="Times New Roman"/>
              </a:rPr>
              <a:t>Skill </a:t>
            </a:r>
            <a:r>
              <a:rPr lang="en-US" dirty="0" smtClean="0">
                <a:solidFill>
                  <a:schemeClr val="accent1">
                    <a:lumMod val="75000"/>
                  </a:schemeClr>
                </a:solidFill>
                <a:latin typeface="Calibri" panose="020F0502020204030204" pitchFamily="34" charset="0"/>
                <a:ea typeface="Times New Roman"/>
                <a:cs typeface="Times New Roman"/>
                <a:sym typeface="Times New Roman"/>
              </a:rPr>
              <a:t>(VS.1h): </a:t>
            </a:r>
            <a:r>
              <a:rPr lang="en-US" sz="3240" b="1" i="0" strike="noStrike" cap="none" dirty="0">
                <a:solidFill>
                  <a:schemeClr val="accent1">
                    <a:lumMod val="75000"/>
                  </a:schemeClr>
                </a:solidFill>
                <a:latin typeface="Calibri" panose="020F0502020204030204" pitchFamily="34" charset="0"/>
                <a:ea typeface="Times New Roman"/>
                <a:cs typeface="Times New Roman"/>
                <a:sym typeface="Times New Roman"/>
              </a:rPr>
              <a:t/>
            </a:r>
            <a:br>
              <a:rPr lang="en-US" sz="3240" b="1" i="0" strike="noStrike" cap="none" dirty="0">
                <a:solidFill>
                  <a:schemeClr val="accent1">
                    <a:lumMod val="75000"/>
                  </a:schemeClr>
                </a:solidFill>
                <a:latin typeface="Calibri" panose="020F0502020204030204" pitchFamily="34" charset="0"/>
                <a:ea typeface="Times New Roman"/>
                <a:cs typeface="Times New Roman"/>
                <a:sym typeface="Times New Roman"/>
              </a:rPr>
            </a:br>
            <a:r>
              <a:rPr lang="en-US" sz="3240" b="0" i="1" strike="noStrike" cap="none" dirty="0">
                <a:solidFill>
                  <a:schemeClr val="accent1">
                    <a:lumMod val="75000"/>
                  </a:schemeClr>
                </a:solidFill>
                <a:latin typeface="Calibri" panose="020F0502020204030204" pitchFamily="34" charset="0"/>
                <a:ea typeface="Times New Roman"/>
                <a:cs typeface="Times New Roman"/>
                <a:sym typeface="Times New Roman"/>
              </a:rPr>
              <a:t>Decision Making Model</a:t>
            </a:r>
          </a:p>
        </p:txBody>
      </p:sp>
      <p:sp>
        <p:nvSpPr>
          <p:cNvPr id="77" name="Shape 77"/>
          <p:cNvSpPr txBox="1">
            <a:spLocks noGrp="1"/>
          </p:cNvSpPr>
          <p:nvPr>
            <p:ph type="body" idx="1"/>
          </p:nvPr>
        </p:nvSpPr>
        <p:spPr>
          <a:xfrm>
            <a:off x="457200" y="1417637"/>
            <a:ext cx="7848600" cy="5105400"/>
          </a:xfrm>
          <a:prstGeom prst="rect">
            <a:avLst/>
          </a:prstGeom>
          <a:noFill/>
          <a:ln>
            <a:noFill/>
          </a:ln>
        </p:spPr>
        <p:txBody>
          <a:bodyPr lIns="91425" tIns="45700" rIns="91425" bIns="45700" anchor="t" anchorCtr="0">
            <a:noAutofit/>
          </a:bodyPr>
          <a:lstStyle/>
          <a:p>
            <a:pPr marL="0" indent="0">
              <a:spcBef>
                <a:spcPts val="0"/>
              </a:spcBef>
              <a:buNone/>
            </a:pPr>
            <a:r>
              <a:rPr lang="en-US" sz="2800" dirty="0">
                <a:solidFill>
                  <a:schemeClr val="accent1">
                    <a:lumMod val="75000"/>
                  </a:schemeClr>
                </a:solidFill>
                <a:latin typeface="Calibri" panose="020F0502020204030204" pitchFamily="34" charset="0"/>
              </a:rPr>
              <a:t>Experiences may include but are not limited to the following:</a:t>
            </a:r>
            <a:endParaRPr lang="en-US" sz="2800" i="0" u="none" strike="noStrike" cap="none" dirty="0">
              <a:solidFill>
                <a:schemeClr val="accent1">
                  <a:lumMod val="75000"/>
                </a:schemeClr>
              </a:solidFill>
              <a:latin typeface="Calibri" panose="020F0502020204030204" pitchFamily="34" charset="0"/>
              <a:ea typeface="Arial"/>
              <a:cs typeface="Arial"/>
              <a:sym typeface="Arial"/>
            </a:endParaRPr>
          </a:p>
          <a:p>
            <a:pPr marL="457200" indent="-457200">
              <a:spcBef>
                <a:spcPts val="0"/>
              </a:spcBef>
            </a:pPr>
            <a:r>
              <a:rPr lang="en-US" sz="2800" b="0" i="0" u="none" strike="noStrike" cap="none" dirty="0">
                <a:solidFill>
                  <a:schemeClr val="accent1">
                    <a:lumMod val="75000"/>
                  </a:schemeClr>
                </a:solidFill>
                <a:latin typeface="Calibri" panose="020F0502020204030204" pitchFamily="34" charset="0"/>
                <a:ea typeface="Arial"/>
                <a:cs typeface="Arial"/>
                <a:sym typeface="Arial"/>
              </a:rPr>
              <a:t>Choose a historical event.  Determine a concern or issue related to the event.</a:t>
            </a:r>
          </a:p>
          <a:p>
            <a:pPr marL="457200" indent="-457200">
              <a:spcBef>
                <a:spcPts val="0"/>
              </a:spcBef>
            </a:pPr>
            <a:r>
              <a:rPr lang="en-US" sz="2800" b="0" dirty="0">
                <a:solidFill>
                  <a:schemeClr val="accent1">
                    <a:lumMod val="75000"/>
                  </a:schemeClr>
                </a:solidFill>
                <a:latin typeface="Calibri" panose="020F0502020204030204" pitchFamily="34" charset="0"/>
              </a:rPr>
              <a:t>Use a decision making model to determine the costs and benefits. </a:t>
            </a:r>
          </a:p>
          <a:p>
            <a:pPr marL="457200" indent="-457200">
              <a:spcBef>
                <a:spcPts val="0"/>
              </a:spcBef>
            </a:pPr>
            <a:r>
              <a:rPr lang="en-US" sz="2800" b="0" i="0" u="none" strike="noStrike" cap="none" dirty="0">
                <a:solidFill>
                  <a:schemeClr val="accent1">
                    <a:lumMod val="75000"/>
                  </a:schemeClr>
                </a:solidFill>
                <a:latin typeface="Calibri" panose="020F0502020204030204" pitchFamily="34" charset="0"/>
                <a:ea typeface="Arial"/>
                <a:cs typeface="Arial"/>
                <a:sym typeface="Arial"/>
              </a:rPr>
              <a:t>Develop and explain an alternative decision by weighing the cost and benefits of the event.</a:t>
            </a:r>
            <a:endParaRPr lang="en-US" sz="1400" b="1" i="0" u="none" strike="noStrike" cap="none" dirty="0">
              <a:solidFill>
                <a:schemeClr val="accent1">
                  <a:lumMod val="75000"/>
                </a:schemeClr>
              </a:solidFill>
              <a:latin typeface="Calibri" panose="020F0502020204030204" pitchFamily="34" charset="0"/>
              <a:ea typeface="Arial"/>
              <a:cs typeface="Arial"/>
              <a:sym typeface="Arial"/>
            </a:endParaRPr>
          </a:p>
        </p:txBody>
      </p:sp>
      <p:sp>
        <p:nvSpPr>
          <p:cNvPr id="78" name="Shape 78"/>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chemeClr val="lt1"/>
                </a:solidFill>
                <a:ea typeface="Calibri"/>
                <a:cs typeface="Calibri"/>
                <a:sym typeface="Calibri"/>
              </a:rPr>
              <a:t>104</a:t>
            </a:fld>
            <a:endParaRPr lang="en-US" sz="1200" b="1">
              <a:solidFill>
                <a:schemeClr val="lt1"/>
              </a:solidFill>
              <a:ea typeface="Calibri"/>
              <a:cs typeface="Calibri"/>
              <a:sym typeface="Calibr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5476" y="5032523"/>
            <a:ext cx="1827248" cy="1585464"/>
          </a:xfrm>
          <a:prstGeom prst="rect">
            <a:avLst/>
          </a:prstGeom>
        </p:spPr>
      </p:pic>
    </p:spTree>
    <p:extLst>
      <p:ext uri="{BB962C8B-B14F-4D97-AF65-F5344CB8AC3E}">
        <p14:creationId xmlns:p14="http://schemas.microsoft.com/office/powerpoint/2010/main" val="889271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99803" y="274637"/>
            <a:ext cx="8034727" cy="1143000"/>
          </a:xfrm>
        </p:spPr>
        <p:txBody>
          <a:bodyPr/>
          <a:lstStyle/>
          <a:p>
            <a:r>
              <a:rPr lang="en-US" sz="3600" dirty="0">
                <a:solidFill>
                  <a:schemeClr val="accent1">
                    <a:lumMod val="75000"/>
                  </a:schemeClr>
                </a:solidFill>
                <a:latin typeface="Calibri" panose="020F0502020204030204" pitchFamily="34" charset="0"/>
              </a:rPr>
              <a:t>Cost/Benefit Analysis: </a:t>
            </a:r>
            <a:br>
              <a:rPr lang="en-US" sz="3600" dirty="0">
                <a:solidFill>
                  <a:schemeClr val="accent1">
                    <a:lumMod val="75000"/>
                  </a:schemeClr>
                </a:solidFill>
                <a:latin typeface="Calibri" panose="020F0502020204030204" pitchFamily="34" charset="0"/>
              </a:rPr>
            </a:br>
            <a:r>
              <a:rPr lang="en-US" sz="2800" b="0" i="1" dirty="0">
                <a:solidFill>
                  <a:schemeClr val="accent1">
                    <a:lumMod val="75000"/>
                  </a:schemeClr>
                </a:solidFill>
                <a:latin typeface="Calibri" panose="020F0502020204030204" pitchFamily="34" charset="0"/>
              </a:rPr>
              <a:t>Joining NASA’s Moon Rock Mining Colony</a:t>
            </a:r>
          </a:p>
        </p:txBody>
      </p:sp>
      <p:sp>
        <p:nvSpPr>
          <p:cNvPr id="5" name="Text Placeholder 4"/>
          <p:cNvSpPr>
            <a:spLocks noGrp="1"/>
          </p:cNvSpPr>
          <p:nvPr>
            <p:ph type="body" idx="1"/>
          </p:nvPr>
        </p:nvSpPr>
        <p:spPr>
          <a:xfrm>
            <a:off x="299803" y="1207775"/>
            <a:ext cx="4195996" cy="5282966"/>
          </a:xfrm>
        </p:spPr>
        <p:txBody>
          <a:bodyPr>
            <a:normAutofit fontScale="47500" lnSpcReduction="20000"/>
          </a:bodyPr>
          <a:lstStyle/>
          <a:p>
            <a:pPr marL="0" lvl="0" indent="0">
              <a:spcBef>
                <a:spcPts val="0"/>
              </a:spcBef>
              <a:buNone/>
              <a:defRPr/>
            </a:pPr>
            <a:r>
              <a:rPr lang="en-US" sz="3400" u="sng" dirty="0">
                <a:solidFill>
                  <a:schemeClr val="dk1"/>
                </a:solidFill>
                <a:latin typeface="Calibri"/>
                <a:ea typeface="Calibri"/>
                <a:cs typeface="Calibri"/>
                <a:sym typeface="Calibri"/>
              </a:rPr>
              <a:t>Example 1: Students should have sufficient background knowledge to generate decision making model through whole group discussion.</a:t>
            </a:r>
            <a:r>
              <a:rPr lang="en-US" sz="3400" dirty="0">
                <a:solidFill>
                  <a:schemeClr val="dk1"/>
                </a:solidFill>
                <a:latin typeface="Calibri"/>
                <a:ea typeface="Calibri"/>
                <a:cs typeface="Calibri"/>
                <a:sym typeface="Calibri"/>
              </a:rPr>
              <a:t/>
            </a:r>
            <a:br>
              <a:rPr lang="en-US" sz="3400" dirty="0">
                <a:solidFill>
                  <a:schemeClr val="dk1"/>
                </a:solidFill>
                <a:latin typeface="Calibri"/>
                <a:ea typeface="Calibri"/>
                <a:cs typeface="Calibri"/>
                <a:sym typeface="Calibri"/>
              </a:rPr>
            </a:br>
            <a:r>
              <a:rPr lang="en-US" sz="3400" dirty="0">
                <a:solidFill>
                  <a:schemeClr val="dk1"/>
                </a:solidFill>
                <a:latin typeface="Calibri"/>
                <a:ea typeface="Calibri"/>
                <a:cs typeface="Calibri"/>
                <a:sym typeface="Calibri"/>
              </a:rPr>
              <a:t>1. Scenario: “NASA has just announced a new program.  Anyone who is physically able can apply to live on the moon for 5 years to help mine valuable mineral resources from moon rocks.  You must sign a labor contract and to work the entire time, but you can also earn a share of any profits made on the mission.”  </a:t>
            </a:r>
            <a:r>
              <a:rPr lang="en-US" sz="3400" b="0" dirty="0">
                <a:solidFill>
                  <a:schemeClr val="dk1"/>
                </a:solidFill>
                <a:latin typeface="Calibri"/>
                <a:ea typeface="Calibri"/>
                <a:cs typeface="Calibri"/>
                <a:sym typeface="Calibri"/>
              </a:rPr>
              <a:t>(For a more dramatic effect, present the scenario as is—wait until Slide 5 to reveal the connection to the Jamestown colony.)</a:t>
            </a:r>
            <a:r>
              <a:rPr lang="en-US" sz="3400" dirty="0">
                <a:solidFill>
                  <a:schemeClr val="dk1"/>
                </a:solidFill>
                <a:latin typeface="Calibri"/>
                <a:ea typeface="Calibri"/>
                <a:cs typeface="Calibri"/>
                <a:sym typeface="Calibri"/>
              </a:rPr>
              <a:t/>
            </a:r>
            <a:br>
              <a:rPr lang="en-US" sz="3400" dirty="0">
                <a:solidFill>
                  <a:schemeClr val="dk1"/>
                </a:solidFill>
                <a:latin typeface="Calibri"/>
                <a:ea typeface="Calibri"/>
                <a:cs typeface="Calibri"/>
                <a:sym typeface="Calibri"/>
              </a:rPr>
            </a:br>
            <a:r>
              <a:rPr lang="en-US" sz="3400" dirty="0">
                <a:solidFill>
                  <a:schemeClr val="dk1"/>
                </a:solidFill>
                <a:latin typeface="Calibri"/>
                <a:ea typeface="Calibri"/>
                <a:cs typeface="Calibri"/>
                <a:sym typeface="Calibri"/>
              </a:rPr>
              <a:t>2. Click to remove photo.  Define the term cost.  </a:t>
            </a:r>
            <a:r>
              <a:rPr lang="en-US" sz="3400" b="0" dirty="0">
                <a:solidFill>
                  <a:schemeClr val="dk1"/>
                </a:solidFill>
                <a:latin typeface="Calibri"/>
                <a:ea typeface="Calibri"/>
                <a:cs typeface="Calibri"/>
                <a:sym typeface="Calibri"/>
              </a:rPr>
              <a:t>Lead a discussion where teachers generate a list of costs associated with joining the new moon colony, then click to reveal each point.  (Conflict with native life forms is unlikely on the moon, but who knows what might happen when we start drilling down deep below the surface?  </a:t>
            </a:r>
            <a:r>
              <a:rPr lang="en-US" sz="3400" b="0" dirty="0" err="1">
                <a:solidFill>
                  <a:schemeClr val="dk1"/>
                </a:solidFill>
                <a:latin typeface="Calibri"/>
                <a:ea typeface="Calibri"/>
                <a:cs typeface="Calibri"/>
                <a:sym typeface="Calibri"/>
              </a:rPr>
              <a:t>Hee</a:t>
            </a:r>
            <a:r>
              <a:rPr lang="en-US" sz="3400" b="0" dirty="0">
                <a:solidFill>
                  <a:schemeClr val="dk1"/>
                </a:solidFill>
                <a:latin typeface="Calibri"/>
                <a:ea typeface="Calibri"/>
                <a:cs typeface="Calibri"/>
                <a:sym typeface="Calibri"/>
              </a:rPr>
              <a:t> </a:t>
            </a:r>
            <a:r>
              <a:rPr lang="en-US" sz="3400" b="0" dirty="0" err="1">
                <a:solidFill>
                  <a:schemeClr val="dk1"/>
                </a:solidFill>
                <a:latin typeface="Calibri"/>
                <a:ea typeface="Calibri"/>
                <a:cs typeface="Calibri"/>
                <a:sym typeface="Calibri"/>
              </a:rPr>
              <a:t>hee</a:t>
            </a:r>
            <a:r>
              <a:rPr lang="en-US" sz="3400" b="0" dirty="0">
                <a:solidFill>
                  <a:schemeClr val="dk1"/>
                </a:solidFill>
                <a:latin typeface="Calibri"/>
                <a:ea typeface="Calibri"/>
                <a:cs typeface="Calibri"/>
                <a:sym typeface="Calibri"/>
              </a:rPr>
              <a:t>.)</a:t>
            </a:r>
          </a:p>
          <a:p>
            <a:pPr marL="0" lvl="0" indent="0">
              <a:spcBef>
                <a:spcPts val="0"/>
              </a:spcBef>
              <a:buNone/>
              <a:defRPr/>
            </a:pPr>
            <a:r>
              <a:rPr lang="en-US" sz="3400" dirty="0">
                <a:solidFill>
                  <a:schemeClr val="dk1"/>
                </a:solidFill>
                <a:latin typeface="Calibri"/>
                <a:ea typeface="Calibri"/>
                <a:cs typeface="Calibri"/>
                <a:sym typeface="Calibri"/>
              </a:rPr>
              <a:t>3. Now define the term benefits.  </a:t>
            </a:r>
            <a:r>
              <a:rPr lang="en-US" sz="3400" b="0" dirty="0">
                <a:solidFill>
                  <a:schemeClr val="dk1"/>
                </a:solidFill>
                <a:latin typeface="Calibri"/>
                <a:ea typeface="Calibri"/>
                <a:cs typeface="Calibri"/>
                <a:sym typeface="Calibri"/>
              </a:rPr>
              <a:t>Allow teachers to generate some benefits, then click to reveal each point.</a:t>
            </a:r>
          </a:p>
          <a:p>
            <a:pPr marL="177800" indent="0" algn="ctr">
              <a:buNone/>
            </a:pPr>
            <a:endParaRPr lang="en-US" sz="2400" dirty="0">
              <a:solidFill>
                <a:schemeClr val="accent1">
                  <a:lumMod val="75000"/>
                </a:schemeClr>
              </a:solidFill>
              <a:latin typeface="Calibri" panose="020F0502020204030204" pitchFamily="34" charset="0"/>
            </a:endParaRPr>
          </a:p>
        </p:txBody>
      </p:sp>
      <p:sp>
        <p:nvSpPr>
          <p:cNvPr id="6" name="Text Placeholder 5"/>
          <p:cNvSpPr>
            <a:spLocks noGrp="1"/>
          </p:cNvSpPr>
          <p:nvPr>
            <p:ph type="body" idx="2"/>
          </p:nvPr>
        </p:nvSpPr>
        <p:spPr>
          <a:xfrm>
            <a:off x="4495799" y="1231327"/>
            <a:ext cx="3838731" cy="4525963"/>
          </a:xfrm>
        </p:spPr>
        <p:txBody>
          <a:bodyPr/>
          <a:lstStyle/>
          <a:p>
            <a:pPr marL="177800" indent="0" algn="ctr">
              <a:buNone/>
            </a:pPr>
            <a:endParaRPr lang="en-US" sz="2400" dirty="0">
              <a:solidFill>
                <a:schemeClr val="accent1">
                  <a:lumMod val="75000"/>
                </a:schemeClr>
              </a:solidFill>
              <a:latin typeface="Calibri" panose="020F0502020204030204" pitchFamily="34" charset="0"/>
            </a:endParaRPr>
          </a:p>
        </p:txBody>
      </p:sp>
      <p:pic>
        <p:nvPicPr>
          <p:cNvPr id="2" name="Picture 2" descr="China is looking to mine the moon for a rare helium isotope that some scientists claim could meet global energy demand far into the future (artist's impression pictu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3586397" cy="297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1079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2"/>
                                        </p:tgtEl>
                                      </p:cBhvr>
                                    </p:animEffect>
                                    <p:anim calcmode="lin" valueType="num">
                                      <p:cBhvr>
                                        <p:cTn id="7"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
                                        </p:tgtEl>
                                        <p:attrNameLst>
                                          <p:attrName>ppt_h</p:attrName>
                                        </p:attrNameLst>
                                      </p:cBhvr>
                                      <p:tavLst>
                                        <p:tav tm="0">
                                          <p:val>
                                            <p:strVal val="ppt_h"/>
                                          </p:val>
                                        </p:tav>
                                        <p:tav tm="100000">
                                          <p:val>
                                            <p:strVal val="ppt_h"/>
                                          </p:val>
                                        </p:tav>
                                      </p:tavLst>
                                    </p:anim>
                                    <p:set>
                                      <p:cBhvr>
                                        <p:cTn id="9"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99803" y="274637"/>
            <a:ext cx="8034727" cy="1143000"/>
          </a:xfrm>
        </p:spPr>
        <p:txBody>
          <a:bodyPr/>
          <a:lstStyle/>
          <a:p>
            <a:r>
              <a:rPr lang="en-US" sz="3600" dirty="0">
                <a:solidFill>
                  <a:schemeClr val="accent1">
                    <a:lumMod val="75000"/>
                  </a:schemeClr>
                </a:solidFill>
                <a:latin typeface="Calibri" panose="020F0502020204030204" pitchFamily="34" charset="0"/>
              </a:rPr>
              <a:t>Cost/Benefit Analysis: </a:t>
            </a:r>
            <a:br>
              <a:rPr lang="en-US" sz="3600" dirty="0">
                <a:solidFill>
                  <a:schemeClr val="accent1">
                    <a:lumMod val="75000"/>
                  </a:schemeClr>
                </a:solidFill>
                <a:latin typeface="Calibri" panose="020F0502020204030204" pitchFamily="34" charset="0"/>
              </a:rPr>
            </a:br>
            <a:r>
              <a:rPr lang="en-US" sz="3200" b="0" i="1" dirty="0">
                <a:solidFill>
                  <a:schemeClr val="accent1">
                    <a:lumMod val="75000"/>
                  </a:schemeClr>
                </a:solidFill>
                <a:latin typeface="Calibri" panose="020F0502020204030204" pitchFamily="34" charset="0"/>
              </a:rPr>
              <a:t>Joining NASA’s Moon Rock Mining Colony</a:t>
            </a:r>
          </a:p>
        </p:txBody>
      </p:sp>
      <p:sp>
        <p:nvSpPr>
          <p:cNvPr id="5" name="Text Placeholder 4"/>
          <p:cNvSpPr>
            <a:spLocks noGrp="1"/>
          </p:cNvSpPr>
          <p:nvPr>
            <p:ph type="body" idx="1"/>
          </p:nvPr>
        </p:nvSpPr>
        <p:spPr>
          <a:xfrm>
            <a:off x="299803" y="1207775"/>
            <a:ext cx="4195996" cy="5282966"/>
          </a:xfrm>
        </p:spPr>
        <p:txBody>
          <a:bodyPr/>
          <a:lstStyle/>
          <a:p>
            <a:pPr marL="177800" indent="0" algn="ctr">
              <a:buNone/>
            </a:pPr>
            <a:r>
              <a:rPr lang="en-US" u="sng" dirty="0">
                <a:solidFill>
                  <a:schemeClr val="accent1">
                    <a:lumMod val="75000"/>
                  </a:schemeClr>
                </a:solidFill>
                <a:latin typeface="Calibri" panose="020F0502020204030204" pitchFamily="34" charset="0"/>
              </a:rPr>
              <a:t>Costs-</a:t>
            </a:r>
          </a:p>
          <a:p>
            <a:pPr marL="177800" indent="0" algn="ctr">
              <a:buNone/>
            </a:pPr>
            <a:r>
              <a:rPr lang="en-US" sz="1600" b="0" dirty="0">
                <a:solidFill>
                  <a:schemeClr val="accent1">
                    <a:lumMod val="75000"/>
                  </a:schemeClr>
                </a:solidFill>
                <a:latin typeface="Calibri" panose="020F0502020204030204" pitchFamily="34" charset="0"/>
              </a:rPr>
              <a:t>the effort, loss, or sacrifice necessary to obtain something</a:t>
            </a:r>
          </a:p>
          <a:p>
            <a:r>
              <a:rPr lang="en-US" sz="2400" dirty="0">
                <a:solidFill>
                  <a:schemeClr val="accent1">
                    <a:lumMod val="75000"/>
                  </a:schemeClr>
                </a:solidFill>
                <a:latin typeface="Calibri" panose="020F0502020204030204" pitchFamily="34" charset="0"/>
              </a:rPr>
              <a:t>separation from family</a:t>
            </a:r>
          </a:p>
          <a:p>
            <a:r>
              <a:rPr lang="en-US" sz="2400" dirty="0">
                <a:solidFill>
                  <a:schemeClr val="accent1">
                    <a:lumMod val="75000"/>
                  </a:schemeClr>
                </a:solidFill>
                <a:latin typeface="Calibri" panose="020F0502020204030204" pitchFamily="34" charset="0"/>
              </a:rPr>
              <a:t>lengthy journey</a:t>
            </a:r>
          </a:p>
          <a:p>
            <a:r>
              <a:rPr lang="en-US" sz="2400" dirty="0">
                <a:solidFill>
                  <a:schemeClr val="accent1">
                    <a:lumMod val="75000"/>
                  </a:schemeClr>
                </a:solidFill>
                <a:latin typeface="Calibri" panose="020F0502020204030204" pitchFamily="34" charset="0"/>
              </a:rPr>
              <a:t>adapting to a new environment</a:t>
            </a:r>
          </a:p>
          <a:p>
            <a:r>
              <a:rPr lang="en-US" sz="2400" dirty="0">
                <a:solidFill>
                  <a:schemeClr val="accent1">
                    <a:lumMod val="75000"/>
                  </a:schemeClr>
                </a:solidFill>
                <a:latin typeface="Calibri" panose="020F0502020204030204" pitchFamily="34" charset="0"/>
              </a:rPr>
              <a:t>will have to sign a labor contract</a:t>
            </a:r>
          </a:p>
          <a:p>
            <a:r>
              <a:rPr lang="en-US" sz="2400" dirty="0">
                <a:solidFill>
                  <a:schemeClr val="accent1">
                    <a:lumMod val="75000"/>
                  </a:schemeClr>
                </a:solidFill>
                <a:latin typeface="Calibri" panose="020F0502020204030204" pitchFamily="34" charset="0"/>
              </a:rPr>
              <a:t>risk of illness, injuries, and even death</a:t>
            </a:r>
          </a:p>
          <a:p>
            <a:r>
              <a:rPr lang="en-US" sz="2400" dirty="0">
                <a:solidFill>
                  <a:schemeClr val="accent1">
                    <a:lumMod val="75000"/>
                  </a:schemeClr>
                </a:solidFill>
                <a:latin typeface="Calibri" panose="020F0502020204030204" pitchFamily="34" charset="0"/>
              </a:rPr>
              <a:t>potential conflict with native life forms </a:t>
            </a:r>
          </a:p>
        </p:txBody>
      </p:sp>
      <p:sp>
        <p:nvSpPr>
          <p:cNvPr id="6" name="Text Placeholder 5"/>
          <p:cNvSpPr>
            <a:spLocks noGrp="1"/>
          </p:cNvSpPr>
          <p:nvPr>
            <p:ph type="body" idx="2"/>
          </p:nvPr>
        </p:nvSpPr>
        <p:spPr>
          <a:xfrm>
            <a:off x="4495799" y="1231327"/>
            <a:ext cx="3838731" cy="4525963"/>
          </a:xfrm>
        </p:spPr>
        <p:txBody>
          <a:bodyPr/>
          <a:lstStyle/>
          <a:p>
            <a:pPr marL="177800" indent="0" algn="ctr">
              <a:buNone/>
            </a:pPr>
            <a:r>
              <a:rPr lang="en-US" u="sng" dirty="0">
                <a:solidFill>
                  <a:schemeClr val="accent1">
                    <a:lumMod val="75000"/>
                  </a:schemeClr>
                </a:solidFill>
                <a:latin typeface="Calibri" panose="020F0502020204030204" pitchFamily="34" charset="0"/>
              </a:rPr>
              <a:t>Benefits- </a:t>
            </a:r>
          </a:p>
          <a:p>
            <a:pPr marL="177800" indent="0" algn="ctr">
              <a:buNone/>
            </a:pPr>
            <a:r>
              <a:rPr lang="en-US" sz="1600" b="0" dirty="0">
                <a:solidFill>
                  <a:schemeClr val="accent1">
                    <a:lumMod val="75000"/>
                  </a:schemeClr>
                </a:solidFill>
                <a:latin typeface="Calibri" panose="020F0502020204030204" pitchFamily="34" charset="0"/>
              </a:rPr>
              <a:t>what is gained when an action is taken or a choice is made  </a:t>
            </a:r>
            <a:endParaRPr lang="en-US" b="0" dirty="0">
              <a:solidFill>
                <a:schemeClr val="accent1">
                  <a:lumMod val="75000"/>
                </a:schemeClr>
              </a:solidFill>
              <a:latin typeface="Calibri" panose="020F0502020204030204" pitchFamily="34" charset="0"/>
            </a:endParaRPr>
          </a:p>
          <a:p>
            <a:r>
              <a:rPr lang="en-US" sz="2400" dirty="0">
                <a:solidFill>
                  <a:schemeClr val="accent1">
                    <a:lumMod val="75000"/>
                  </a:schemeClr>
                </a:solidFill>
                <a:latin typeface="Calibri" panose="020F0502020204030204" pitchFamily="34" charset="0"/>
              </a:rPr>
              <a:t>chance for a better life</a:t>
            </a:r>
          </a:p>
          <a:p>
            <a:r>
              <a:rPr lang="en-US" sz="2400" dirty="0">
                <a:solidFill>
                  <a:schemeClr val="accent1">
                    <a:lumMod val="75000"/>
                  </a:schemeClr>
                </a:solidFill>
                <a:latin typeface="Calibri" panose="020F0502020204030204" pitchFamily="34" charset="0"/>
              </a:rPr>
              <a:t>possible wealth </a:t>
            </a:r>
          </a:p>
          <a:p>
            <a:r>
              <a:rPr lang="en-US" sz="2400" dirty="0">
                <a:solidFill>
                  <a:schemeClr val="accent1">
                    <a:lumMod val="75000"/>
                  </a:schemeClr>
                </a:solidFill>
                <a:latin typeface="Calibri" panose="020F0502020204030204" pitchFamily="34" charset="0"/>
              </a:rPr>
              <a:t>new adventure</a:t>
            </a:r>
          </a:p>
          <a:p>
            <a:r>
              <a:rPr lang="en-US" sz="2400" dirty="0">
                <a:solidFill>
                  <a:schemeClr val="accent1">
                    <a:lumMod val="75000"/>
                  </a:schemeClr>
                </a:solidFill>
                <a:latin typeface="Calibri" panose="020F0502020204030204" pitchFamily="34" charset="0"/>
              </a:rPr>
              <a:t>leadership opportunities </a:t>
            </a:r>
          </a:p>
          <a:p>
            <a:r>
              <a:rPr lang="en-US" sz="2400" dirty="0">
                <a:solidFill>
                  <a:schemeClr val="accent1">
                    <a:lumMod val="75000"/>
                  </a:schemeClr>
                </a:solidFill>
                <a:latin typeface="Calibri" panose="020F0502020204030204" pitchFamily="34" charset="0"/>
              </a:rPr>
              <a:t>fame from being part of an important historic colony</a:t>
            </a:r>
          </a:p>
        </p:txBody>
      </p:sp>
      <p:pic>
        <p:nvPicPr>
          <p:cNvPr id="2" name="Picture 2" descr="China is looking to mine the moon for a rare helium isotope that some scientists claim could meet global energy demand far into the future (artist's impression pictu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03" y="1374228"/>
            <a:ext cx="8504978" cy="495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514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2"/>
                                        </p:tgtEl>
                                      </p:cBhvr>
                                    </p:animEffect>
                                    <p:anim calcmode="lin" valueType="num">
                                      <p:cBhvr>
                                        <p:cTn id="7"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
                                        </p:tgtEl>
                                        <p:attrNameLst>
                                          <p:attrName>ppt_h</p:attrName>
                                        </p:attrNameLst>
                                      </p:cBhvr>
                                      <p:tavLst>
                                        <p:tav tm="0">
                                          <p:val>
                                            <p:strVal val="ppt_h"/>
                                          </p:val>
                                        </p:tav>
                                        <p:tav tm="100000">
                                          <p:val>
                                            <p:strVal val="ppt_h"/>
                                          </p:val>
                                        </p:tav>
                                      </p:tavLst>
                                    </p:anim>
                                    <p:set>
                                      <p:cBhvr>
                                        <p:cTn id="9" dur="1" fill="hold">
                                          <p:stCondLst>
                                            <p:cond delay="1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99803" y="274637"/>
            <a:ext cx="8034727" cy="1143000"/>
          </a:xfrm>
        </p:spPr>
        <p:txBody>
          <a:bodyPr/>
          <a:lstStyle/>
          <a:p>
            <a:r>
              <a:rPr lang="en-US" sz="3200" dirty="0">
                <a:solidFill>
                  <a:schemeClr val="accent1">
                    <a:lumMod val="75000"/>
                  </a:schemeClr>
                </a:solidFill>
                <a:latin typeface="Calibri" panose="020F0502020204030204" pitchFamily="34" charset="0"/>
              </a:rPr>
              <a:t>Cost/Benefit Analysis: </a:t>
            </a:r>
            <a:br>
              <a:rPr lang="en-US" sz="3200" dirty="0">
                <a:solidFill>
                  <a:schemeClr val="accent1">
                    <a:lumMod val="75000"/>
                  </a:schemeClr>
                </a:solidFill>
                <a:latin typeface="Calibri" panose="020F0502020204030204" pitchFamily="34" charset="0"/>
              </a:rPr>
            </a:br>
            <a:r>
              <a:rPr lang="en-US" sz="3200" dirty="0">
                <a:solidFill>
                  <a:schemeClr val="accent1">
                    <a:lumMod val="75000"/>
                  </a:schemeClr>
                </a:solidFill>
                <a:latin typeface="Calibri" panose="020F0502020204030204" pitchFamily="34" charset="0"/>
              </a:rPr>
              <a:t>Joining NASA’s Moon Rock Mining Colony</a:t>
            </a:r>
          </a:p>
        </p:txBody>
      </p:sp>
      <p:sp>
        <p:nvSpPr>
          <p:cNvPr id="5" name="Text Placeholder 4"/>
          <p:cNvSpPr>
            <a:spLocks noGrp="1"/>
          </p:cNvSpPr>
          <p:nvPr>
            <p:ph type="body" idx="1"/>
          </p:nvPr>
        </p:nvSpPr>
        <p:spPr>
          <a:xfrm>
            <a:off x="299803" y="1207775"/>
            <a:ext cx="4195996" cy="3753969"/>
          </a:xfrm>
        </p:spPr>
        <p:txBody>
          <a:bodyPr/>
          <a:lstStyle/>
          <a:p>
            <a:pPr marL="177800" indent="0" algn="ctr">
              <a:buNone/>
            </a:pPr>
            <a:r>
              <a:rPr lang="en-US" u="sng" dirty="0">
                <a:solidFill>
                  <a:schemeClr val="accent1">
                    <a:lumMod val="75000"/>
                  </a:schemeClr>
                </a:solidFill>
                <a:latin typeface="Calibri" panose="020F0502020204030204" pitchFamily="34" charset="0"/>
              </a:rPr>
              <a:t>Costs-</a:t>
            </a:r>
          </a:p>
          <a:p>
            <a:pPr marL="177800" indent="0" algn="ctr">
              <a:buNone/>
            </a:pPr>
            <a:r>
              <a:rPr lang="en-US" sz="1600" b="0" dirty="0">
                <a:solidFill>
                  <a:schemeClr val="accent1">
                    <a:lumMod val="75000"/>
                  </a:schemeClr>
                </a:solidFill>
                <a:latin typeface="Calibri" panose="020F0502020204030204" pitchFamily="34" charset="0"/>
              </a:rPr>
              <a:t>the effort, loss, or sacrifice necessary to obtain something</a:t>
            </a:r>
          </a:p>
          <a:p>
            <a:r>
              <a:rPr lang="en-US" sz="1800" dirty="0">
                <a:solidFill>
                  <a:schemeClr val="accent1">
                    <a:lumMod val="75000"/>
                  </a:schemeClr>
                </a:solidFill>
                <a:latin typeface="Calibri" panose="020F0502020204030204" pitchFamily="34" charset="0"/>
              </a:rPr>
              <a:t>separation from family</a:t>
            </a:r>
          </a:p>
          <a:p>
            <a:r>
              <a:rPr lang="en-US" sz="1800" dirty="0">
                <a:solidFill>
                  <a:schemeClr val="accent1">
                    <a:lumMod val="75000"/>
                  </a:schemeClr>
                </a:solidFill>
                <a:latin typeface="Calibri" panose="020F0502020204030204" pitchFamily="34" charset="0"/>
              </a:rPr>
              <a:t>lengthy journey</a:t>
            </a:r>
          </a:p>
          <a:p>
            <a:r>
              <a:rPr lang="en-US" sz="1800" dirty="0">
                <a:solidFill>
                  <a:schemeClr val="accent1">
                    <a:lumMod val="75000"/>
                  </a:schemeClr>
                </a:solidFill>
                <a:latin typeface="Calibri" panose="020F0502020204030204" pitchFamily="34" charset="0"/>
              </a:rPr>
              <a:t>adapting to a new environment</a:t>
            </a:r>
          </a:p>
          <a:p>
            <a:r>
              <a:rPr lang="en-US" sz="1800" dirty="0">
                <a:solidFill>
                  <a:schemeClr val="accent1">
                    <a:lumMod val="75000"/>
                  </a:schemeClr>
                </a:solidFill>
                <a:latin typeface="Calibri" panose="020F0502020204030204" pitchFamily="34" charset="0"/>
              </a:rPr>
              <a:t>will have to sign a labor contract</a:t>
            </a:r>
          </a:p>
          <a:p>
            <a:r>
              <a:rPr lang="en-US" sz="1800" dirty="0">
                <a:solidFill>
                  <a:schemeClr val="accent1">
                    <a:lumMod val="75000"/>
                  </a:schemeClr>
                </a:solidFill>
                <a:latin typeface="Calibri" panose="020F0502020204030204" pitchFamily="34" charset="0"/>
              </a:rPr>
              <a:t>risk of illness, injuries, and even death</a:t>
            </a:r>
          </a:p>
          <a:p>
            <a:r>
              <a:rPr lang="en-US" sz="1800" dirty="0">
                <a:solidFill>
                  <a:schemeClr val="accent1">
                    <a:lumMod val="75000"/>
                  </a:schemeClr>
                </a:solidFill>
                <a:latin typeface="Calibri" panose="020F0502020204030204" pitchFamily="34" charset="0"/>
              </a:rPr>
              <a:t>potential conflict with native life forms</a:t>
            </a:r>
          </a:p>
        </p:txBody>
      </p:sp>
      <p:sp>
        <p:nvSpPr>
          <p:cNvPr id="6" name="Text Placeholder 5"/>
          <p:cNvSpPr>
            <a:spLocks noGrp="1"/>
          </p:cNvSpPr>
          <p:nvPr>
            <p:ph type="body" idx="2"/>
          </p:nvPr>
        </p:nvSpPr>
        <p:spPr>
          <a:xfrm>
            <a:off x="4495799" y="1231328"/>
            <a:ext cx="3838731" cy="3250732"/>
          </a:xfrm>
        </p:spPr>
        <p:txBody>
          <a:bodyPr/>
          <a:lstStyle/>
          <a:p>
            <a:pPr marL="177800" indent="0" algn="ctr">
              <a:buNone/>
            </a:pPr>
            <a:r>
              <a:rPr lang="en-US" u="sng" dirty="0">
                <a:solidFill>
                  <a:schemeClr val="accent1">
                    <a:lumMod val="75000"/>
                  </a:schemeClr>
                </a:solidFill>
                <a:latin typeface="Calibri" panose="020F0502020204030204" pitchFamily="34" charset="0"/>
              </a:rPr>
              <a:t>Benefits- </a:t>
            </a:r>
          </a:p>
          <a:p>
            <a:pPr marL="177800" indent="0" algn="ctr">
              <a:buNone/>
            </a:pPr>
            <a:r>
              <a:rPr lang="en-US" sz="1600" b="0" dirty="0">
                <a:solidFill>
                  <a:schemeClr val="accent1">
                    <a:lumMod val="75000"/>
                  </a:schemeClr>
                </a:solidFill>
                <a:latin typeface="Calibri" panose="020F0502020204030204" pitchFamily="34" charset="0"/>
              </a:rPr>
              <a:t>what is gained when an action is taken or a choice is made  </a:t>
            </a:r>
            <a:endParaRPr lang="en-US" b="0" dirty="0">
              <a:solidFill>
                <a:schemeClr val="accent1">
                  <a:lumMod val="75000"/>
                </a:schemeClr>
              </a:solidFill>
              <a:latin typeface="Calibri" panose="020F0502020204030204" pitchFamily="34" charset="0"/>
            </a:endParaRPr>
          </a:p>
          <a:p>
            <a:r>
              <a:rPr lang="en-US" sz="1800" dirty="0">
                <a:solidFill>
                  <a:schemeClr val="accent1">
                    <a:lumMod val="75000"/>
                  </a:schemeClr>
                </a:solidFill>
                <a:latin typeface="Calibri" panose="020F0502020204030204" pitchFamily="34" charset="0"/>
              </a:rPr>
              <a:t>chance for a better life</a:t>
            </a:r>
          </a:p>
          <a:p>
            <a:r>
              <a:rPr lang="en-US" sz="1800" dirty="0">
                <a:solidFill>
                  <a:schemeClr val="accent1">
                    <a:lumMod val="75000"/>
                  </a:schemeClr>
                </a:solidFill>
                <a:latin typeface="Calibri" panose="020F0502020204030204" pitchFamily="34" charset="0"/>
              </a:rPr>
              <a:t>possible wealth </a:t>
            </a:r>
          </a:p>
          <a:p>
            <a:r>
              <a:rPr lang="en-US" sz="1800" dirty="0">
                <a:solidFill>
                  <a:schemeClr val="accent1">
                    <a:lumMod val="75000"/>
                  </a:schemeClr>
                </a:solidFill>
                <a:latin typeface="Calibri" panose="020F0502020204030204" pitchFamily="34" charset="0"/>
              </a:rPr>
              <a:t>new adventure</a:t>
            </a:r>
          </a:p>
          <a:p>
            <a:r>
              <a:rPr lang="en-US" sz="1800" dirty="0">
                <a:solidFill>
                  <a:schemeClr val="accent1">
                    <a:lumMod val="75000"/>
                  </a:schemeClr>
                </a:solidFill>
                <a:latin typeface="Calibri" panose="020F0502020204030204" pitchFamily="34" charset="0"/>
              </a:rPr>
              <a:t>leadership opportunities </a:t>
            </a:r>
          </a:p>
          <a:p>
            <a:r>
              <a:rPr lang="en-US" sz="1800" dirty="0">
                <a:solidFill>
                  <a:schemeClr val="accent1">
                    <a:lumMod val="75000"/>
                  </a:schemeClr>
                </a:solidFill>
                <a:latin typeface="Calibri" panose="020F0502020204030204" pitchFamily="34" charset="0"/>
              </a:rPr>
              <a:t>fame from being part of an important historic colony</a:t>
            </a:r>
          </a:p>
        </p:txBody>
      </p:sp>
      <p:sp>
        <p:nvSpPr>
          <p:cNvPr id="2" name="TextBox 1"/>
          <p:cNvSpPr txBox="1"/>
          <p:nvPr/>
        </p:nvSpPr>
        <p:spPr>
          <a:xfrm>
            <a:off x="944380" y="4961744"/>
            <a:ext cx="5696264"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rPr>
              <a:t>Actual Decision Made</a:t>
            </a:r>
          </a:p>
        </p:txBody>
      </p:sp>
      <p:sp>
        <p:nvSpPr>
          <p:cNvPr id="3" name="Rectangle 2"/>
          <p:cNvSpPr/>
          <p:nvPr/>
        </p:nvSpPr>
        <p:spPr>
          <a:xfrm>
            <a:off x="825506" y="5595269"/>
            <a:ext cx="4480970" cy="707886"/>
          </a:xfrm>
          <a:prstGeom prst="rect">
            <a:avLst/>
          </a:prstGeom>
        </p:spPr>
        <p:txBody>
          <a:bodyPr wrap="none">
            <a:spAutoFit/>
          </a:bodyPr>
          <a:lstStyle/>
          <a:p>
            <a:r>
              <a:rPr lang="en-US" sz="4000" b="1" dirty="0">
                <a:solidFill>
                  <a:srgbClr val="FF0000"/>
                </a:solidFill>
                <a:latin typeface="Calibri" panose="020F0502020204030204" pitchFamily="34" charset="0"/>
              </a:rPr>
              <a:t>Alternative Decision</a:t>
            </a:r>
          </a:p>
        </p:txBody>
      </p:sp>
      <p:sp>
        <p:nvSpPr>
          <p:cNvPr id="7" name="TextBox 6"/>
          <p:cNvSpPr txBox="1"/>
          <p:nvPr/>
        </p:nvSpPr>
        <p:spPr>
          <a:xfrm>
            <a:off x="329783" y="137828"/>
            <a:ext cx="7854845" cy="1200329"/>
          </a:xfrm>
          <a:prstGeom prst="rect">
            <a:avLst/>
          </a:prstGeom>
          <a:solidFill>
            <a:srgbClr val="FF0000"/>
          </a:solidFill>
        </p:spPr>
        <p:txBody>
          <a:bodyPr wrap="square" rtlCol="0">
            <a:spAutoFit/>
          </a:bodyPr>
          <a:lstStyle/>
          <a:p>
            <a:pPr algn="ctr"/>
            <a:r>
              <a:rPr lang="en-US" sz="3600" b="1" dirty="0">
                <a:latin typeface="Calibri" panose="020F0502020204030204" pitchFamily="34" charset="0"/>
              </a:rPr>
              <a:t>Traveling from England to Jamestown to become a colonist</a:t>
            </a:r>
            <a:endParaRPr lang="en-US" b="1" dirty="0">
              <a:latin typeface="Calibri" panose="020F0502020204030204" pitchFamily="34" charset="0"/>
            </a:endParaRPr>
          </a:p>
        </p:txBody>
      </p:sp>
      <p:grpSp>
        <p:nvGrpSpPr>
          <p:cNvPr id="10" name="Group 9"/>
          <p:cNvGrpSpPr/>
          <p:nvPr/>
        </p:nvGrpSpPr>
        <p:grpSpPr>
          <a:xfrm>
            <a:off x="1877448" y="1330265"/>
            <a:ext cx="4550716" cy="5681953"/>
            <a:chOff x="1877448" y="1330265"/>
            <a:chExt cx="4550716" cy="5681953"/>
          </a:xfrm>
        </p:grpSpPr>
        <p:pic>
          <p:nvPicPr>
            <p:cNvPr id="8" name="Picture 7"/>
            <p:cNvPicPr>
              <a:picLocks noChangeAspect="1"/>
            </p:cNvPicPr>
            <p:nvPr/>
          </p:nvPicPr>
          <p:blipFill>
            <a:blip r:embed="rId3"/>
            <a:stretch>
              <a:fillRect/>
            </a:stretch>
          </p:blipFill>
          <p:spPr>
            <a:xfrm>
              <a:off x="1877448" y="1330265"/>
              <a:ext cx="4550715" cy="5362881"/>
            </a:xfrm>
            <a:prstGeom prst="rect">
              <a:avLst/>
            </a:prstGeom>
          </p:spPr>
        </p:pic>
        <p:sp>
          <p:nvSpPr>
            <p:cNvPr id="9" name="TextBox 8"/>
            <p:cNvSpPr txBox="1"/>
            <p:nvPr/>
          </p:nvSpPr>
          <p:spPr>
            <a:xfrm>
              <a:off x="3272744" y="6365887"/>
              <a:ext cx="3155420" cy="646331"/>
            </a:xfrm>
            <a:prstGeom prst="rect">
              <a:avLst/>
            </a:prstGeom>
            <a:noFill/>
          </p:spPr>
          <p:txBody>
            <a:bodyPr wrap="square" rtlCol="0">
              <a:spAutoFit/>
            </a:bodyPr>
            <a:lstStyle/>
            <a:p>
              <a:r>
                <a:rPr lang="en-US" dirty="0">
                  <a:solidFill>
                    <a:schemeClr val="bg1"/>
                  </a:solidFill>
                  <a:latin typeface="Calibri" panose="020F0502020204030204" pitchFamily="34" charset="0"/>
                </a:rPr>
                <a:t>Image credit Jamestown Rediscovery</a:t>
              </a:r>
            </a:p>
          </p:txBody>
        </p:sp>
      </p:grpSp>
    </p:spTree>
    <p:extLst>
      <p:ext uri="{BB962C8B-B14F-4D97-AF65-F5344CB8AC3E}">
        <p14:creationId xmlns:p14="http://schemas.microsoft.com/office/powerpoint/2010/main" val="5737283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274637"/>
            <a:ext cx="7543800" cy="7159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imes New Roman"/>
              <a:buNone/>
            </a:pPr>
            <a:r>
              <a:rPr lang="en-US" sz="4000" b="1" i="0" u="sng" strike="noStrike" cap="none" dirty="0">
                <a:solidFill>
                  <a:schemeClr val="accent1">
                    <a:lumMod val="75000"/>
                  </a:schemeClr>
                </a:solidFill>
                <a:latin typeface="Calibri" panose="020F0502020204030204" pitchFamily="34" charset="0"/>
                <a:ea typeface="Times New Roman"/>
                <a:cs typeface="Times New Roman"/>
                <a:sym typeface="Times New Roman"/>
              </a:rPr>
              <a:t>New </a:t>
            </a:r>
            <a:r>
              <a:rPr lang="en-US" sz="4000" b="1" i="0" u="sng" strike="noStrike" cap="none" dirty="0" smtClean="0">
                <a:solidFill>
                  <a:schemeClr val="accent1">
                    <a:lumMod val="75000"/>
                  </a:schemeClr>
                </a:solidFill>
                <a:latin typeface="Calibri" panose="020F0502020204030204" pitchFamily="34" charset="0"/>
                <a:ea typeface="Times New Roman"/>
                <a:cs typeface="Times New Roman"/>
                <a:sym typeface="Times New Roman"/>
              </a:rPr>
              <a:t>VS.6c </a:t>
            </a:r>
            <a:r>
              <a:rPr lang="en-US" sz="4000" b="1" i="0" u="sng" strike="noStrike" cap="none" dirty="0">
                <a:solidFill>
                  <a:schemeClr val="accent1">
                    <a:lumMod val="75000"/>
                  </a:schemeClr>
                </a:solidFill>
                <a:latin typeface="Calibri" panose="020F0502020204030204" pitchFamily="34" charset="0"/>
                <a:ea typeface="Times New Roman"/>
                <a:cs typeface="Times New Roman"/>
                <a:sym typeface="Times New Roman"/>
              </a:rPr>
              <a:t>Content</a:t>
            </a:r>
          </a:p>
        </p:txBody>
      </p:sp>
      <p:sp>
        <p:nvSpPr>
          <p:cNvPr id="67" name="Shape 67"/>
          <p:cNvSpPr txBox="1">
            <a:spLocks noGrp="1"/>
          </p:cNvSpPr>
          <p:nvPr>
            <p:ph type="body" idx="1"/>
          </p:nvPr>
        </p:nvSpPr>
        <p:spPr>
          <a:xfrm>
            <a:off x="436097" y="970670"/>
            <a:ext cx="7543800" cy="5135563"/>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100000"/>
              <a:buNone/>
            </a:pPr>
            <a:r>
              <a:rPr lang="en-US" sz="2800" b="0" i="0" u="none" strike="noStrike" cap="none" dirty="0">
                <a:solidFill>
                  <a:schemeClr val="accent1">
                    <a:lumMod val="75000"/>
                  </a:schemeClr>
                </a:solidFill>
                <a:latin typeface="Calibri" panose="020F0502020204030204" pitchFamily="34" charset="0"/>
                <a:ea typeface="Arial"/>
                <a:cs typeface="Arial"/>
                <a:sym typeface="Arial"/>
              </a:rPr>
              <a:t>The mechanical reaper allowed farmers to grow more wheat with fewer workers, which forced many Virginians to leave the state in search of jobs. </a:t>
            </a:r>
            <a:r>
              <a:rPr lang="en-US" sz="1400" b="0" i="0" u="none" strike="noStrike" cap="none" dirty="0">
                <a:solidFill>
                  <a:schemeClr val="accent1">
                    <a:lumMod val="75000"/>
                  </a:schemeClr>
                </a:solidFill>
                <a:latin typeface="Calibri" panose="020F0502020204030204" pitchFamily="34" charset="0"/>
                <a:ea typeface="Arial"/>
                <a:cs typeface="Arial"/>
                <a:sym typeface="Arial"/>
              </a:rPr>
              <a:t>–Curriculum Framework</a:t>
            </a:r>
          </a:p>
        </p:txBody>
      </p:sp>
      <p:sp>
        <p:nvSpPr>
          <p:cNvPr id="68" name="Shape 68"/>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lt1"/>
                </a:solidFill>
                <a:ea typeface="Calibri"/>
                <a:cs typeface="Calibri"/>
                <a:sym typeface="Calibri"/>
              </a:rPr>
              <a:t>108</a:t>
            </a:fld>
            <a:endParaRPr lang="en-US" sz="1200" b="1" i="0" u="none" strike="noStrike" cap="none">
              <a:solidFill>
                <a:schemeClr val="lt1"/>
              </a:solidFill>
              <a:ea typeface="Calibri"/>
              <a:cs typeface="Calibri"/>
              <a:sym typeface="Calibri"/>
            </a:endParaRPr>
          </a:p>
        </p:txBody>
      </p:sp>
      <p:pic>
        <p:nvPicPr>
          <p:cNvPr id="69" name="Shape 69">
            <a:hlinkClick r:id="rId3"/>
          </p:cNvPr>
          <p:cNvPicPr preferRelativeResize="0"/>
          <p:nvPr/>
        </p:nvPicPr>
        <p:blipFill rotWithShape="1">
          <a:blip r:embed="rId4">
            <a:alphaModFix/>
          </a:blip>
          <a:srcRect l="10364" r="9309"/>
          <a:stretch/>
        </p:blipFill>
        <p:spPr>
          <a:xfrm>
            <a:off x="1905000" y="2971800"/>
            <a:ext cx="4343400" cy="3040087"/>
          </a:xfrm>
          <a:prstGeom prst="rect">
            <a:avLst/>
          </a:prstGeom>
          <a:ln>
            <a:solidFill>
              <a:schemeClr val="tx1"/>
            </a:solidFill>
          </a:ln>
          <a:effectLst>
            <a:softEdge rad="112500"/>
          </a:effectLst>
        </p:spPr>
      </p:pic>
    </p:spTree>
    <p:extLst>
      <p:ext uri="{BB962C8B-B14F-4D97-AF65-F5344CB8AC3E}">
        <p14:creationId xmlns:p14="http://schemas.microsoft.com/office/powerpoint/2010/main" val="2802786948"/>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Shape 85"/>
        <p:cNvGrpSpPr/>
        <p:nvPr/>
      </p:nvGrpSpPr>
      <p:grpSpPr>
        <a:xfrm>
          <a:off x="0" y="0"/>
          <a:ext cx="0" cy="0"/>
          <a:chOff x="0" y="0"/>
          <a:chExt cx="0" cy="0"/>
        </a:xfrm>
      </p:grpSpPr>
      <p:sp>
        <p:nvSpPr>
          <p:cNvPr id="86" name="Shape 86"/>
          <p:cNvSpPr txBox="1">
            <a:spLocks noGrp="1"/>
          </p:cNvSpPr>
          <p:nvPr>
            <p:ph type="sldNum" idx="12"/>
          </p:nvPr>
        </p:nvSpPr>
        <p:spPr>
          <a:xfrm>
            <a:off x="8760125" y="6471309"/>
            <a:ext cx="381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chemeClr val="lt1"/>
                </a:solidFill>
                <a:latin typeface="Calibri"/>
                <a:ea typeface="Calibri"/>
                <a:cs typeface="Calibri"/>
                <a:sym typeface="Calibri"/>
              </a:rPr>
              <a:t>109</a:t>
            </a:fld>
            <a:endParaRPr lang="en-US" sz="1200" b="1">
              <a:solidFill>
                <a:schemeClr val="lt1"/>
              </a:solidFill>
              <a:latin typeface="Calibri"/>
              <a:ea typeface="Calibri"/>
              <a:cs typeface="Calibri"/>
              <a:sym typeface="Calibri"/>
            </a:endParaRPr>
          </a:p>
        </p:txBody>
      </p:sp>
      <p:pic>
        <p:nvPicPr>
          <p:cNvPr id="87" name="Shape 87"/>
          <p:cNvPicPr preferRelativeResize="0"/>
          <p:nvPr/>
        </p:nvPicPr>
        <p:blipFill rotWithShape="1">
          <a:blip r:embed="rId3">
            <a:alphaModFix/>
          </a:blip>
          <a:srcRect/>
          <a:stretch/>
        </p:blipFill>
        <p:spPr>
          <a:xfrm>
            <a:off x="487852" y="359434"/>
            <a:ext cx="8110711" cy="5943599"/>
          </a:xfrm>
          <a:prstGeom prst="rect">
            <a:avLst/>
          </a:prstGeom>
          <a:noFill/>
          <a:ln>
            <a:noFill/>
          </a:ln>
        </p:spPr>
      </p:pic>
    </p:spTree>
    <p:extLst>
      <p:ext uri="{BB962C8B-B14F-4D97-AF65-F5344CB8AC3E}">
        <p14:creationId xmlns:p14="http://schemas.microsoft.com/office/powerpoint/2010/main" val="413050211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effectLst>
                  <a:outerShdw blurRad="38100" dist="38100" dir="2700000" algn="tl">
                    <a:srgbClr val="000000">
                      <a:alpha val="43137"/>
                    </a:srgbClr>
                  </a:outerShdw>
                </a:effectLst>
              </a:rPr>
              <a:t>Experiences</a:t>
            </a:r>
            <a:endParaRPr lang="en-US" sz="5400"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p:txBody>
          <a:bodyPr>
            <a:normAutofit fontScale="92500"/>
          </a:bodyPr>
          <a:lstStyle/>
          <a:p>
            <a:endParaRPr lang="en-US" b="0" dirty="0" smtClean="0">
              <a:latin typeface="+mn-lt"/>
            </a:endParaRPr>
          </a:p>
          <a:p>
            <a:r>
              <a:rPr lang="en-US" b="0" dirty="0" smtClean="0">
                <a:latin typeface="+mn-lt"/>
              </a:rPr>
              <a:t>Engaging- promoting discussion, collaboration, and understanding</a:t>
            </a:r>
          </a:p>
          <a:p>
            <a:r>
              <a:rPr lang="en-US" b="0" dirty="0" smtClean="0">
                <a:latin typeface="+mn-lt"/>
              </a:rPr>
              <a:t>Opportunities to practice social science skills using various content</a:t>
            </a:r>
          </a:p>
          <a:p>
            <a:r>
              <a:rPr lang="en-US" b="0" dirty="0" smtClean="0">
                <a:latin typeface="+mn-lt"/>
              </a:rPr>
              <a:t>Varied throughout the lesson to help students make connections</a:t>
            </a:r>
            <a:endParaRPr lang="en-US" b="0" dirty="0">
              <a:latin typeface="+mn-lt"/>
            </a:endParaRPr>
          </a:p>
        </p:txBody>
      </p:sp>
      <p:sp>
        <p:nvSpPr>
          <p:cNvPr id="4" name="Content Placeholder 3"/>
          <p:cNvSpPr>
            <a:spLocks noGrp="1"/>
          </p:cNvSpPr>
          <p:nvPr>
            <p:ph sz="half" idx="2"/>
          </p:nvPr>
        </p:nvSpPr>
        <p:spPr>
          <a:xfrm>
            <a:off x="4648200" y="1600200"/>
            <a:ext cx="3623185" cy="4525963"/>
          </a:xfrm>
        </p:spPr>
        <p:txBody>
          <a:bodyPr>
            <a:normAutofit fontScale="92500"/>
          </a:bodyPr>
          <a:lstStyle/>
          <a:p>
            <a:pPr marL="0" indent="0">
              <a:buNone/>
            </a:pPr>
            <a:endParaRPr lang="en-US" b="0" dirty="0" smtClean="0">
              <a:latin typeface="+mn-lt"/>
            </a:endParaRPr>
          </a:p>
          <a:p>
            <a:r>
              <a:rPr lang="en-US" b="0" dirty="0" smtClean="0">
                <a:latin typeface="+mn-lt"/>
              </a:rPr>
              <a:t>Worksheets</a:t>
            </a:r>
          </a:p>
          <a:p>
            <a:r>
              <a:rPr lang="en-US" b="0" dirty="0" smtClean="0">
                <a:latin typeface="+mn-lt"/>
              </a:rPr>
              <a:t>Specific to one Standard, topic, or course</a:t>
            </a:r>
          </a:p>
          <a:p>
            <a:endParaRPr lang="en-US" b="0" dirty="0">
              <a:latin typeface="+mn-lt"/>
            </a:endParaRPr>
          </a:p>
        </p:txBody>
      </p:sp>
      <p:sp>
        <p:nvSpPr>
          <p:cNvPr id="5" name="Slide Number Placeholder 4"/>
          <p:cNvSpPr>
            <a:spLocks noGrp="1"/>
          </p:cNvSpPr>
          <p:nvPr>
            <p:ph type="sldNum" sz="quarter" idx="12"/>
          </p:nvPr>
        </p:nvSpPr>
        <p:spPr/>
        <p:txBody>
          <a:bodyPr/>
          <a:lstStyle/>
          <a:p>
            <a:fld id="{0E35F3BA-FE8B-4E36-87EF-206F94BD42EB}" type="slidenum">
              <a:rPr lang="en-US" smtClean="0">
                <a:solidFill>
                  <a:prstClr val="white"/>
                </a:solidFill>
              </a:rPr>
              <a:pPr/>
              <a:t>11</a:t>
            </a:fld>
            <a:endParaRPr lang="en-US" dirty="0">
              <a:solidFill>
                <a:prstClr val="white"/>
              </a:solidFill>
            </a:endParaRPr>
          </a:p>
        </p:txBody>
      </p:sp>
      <p:sp>
        <p:nvSpPr>
          <p:cNvPr id="6" name="Rectangle 5"/>
          <p:cNvSpPr/>
          <p:nvPr/>
        </p:nvSpPr>
        <p:spPr>
          <a:xfrm>
            <a:off x="264201" y="1219200"/>
            <a:ext cx="232659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a:solidFill>
                  <a:srgbClr val="9BBB59"/>
                </a:solidFill>
                <a:cs typeface="Arial"/>
                <a:sym typeface="Arial"/>
              </a:rPr>
              <a:t>Are . . .</a:t>
            </a:r>
          </a:p>
        </p:txBody>
      </p:sp>
      <p:sp>
        <p:nvSpPr>
          <p:cNvPr id="7" name="Rectangle 6"/>
          <p:cNvSpPr/>
          <p:nvPr/>
        </p:nvSpPr>
        <p:spPr>
          <a:xfrm>
            <a:off x="4495800" y="1225621"/>
            <a:ext cx="377558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cs typeface="Arial"/>
                <a:sym typeface="Arial"/>
              </a:rPr>
              <a:t>Are NOT. . .</a:t>
            </a:r>
          </a:p>
        </p:txBody>
      </p:sp>
    </p:spTree>
    <p:extLst>
      <p:ext uri="{BB962C8B-B14F-4D97-AF65-F5344CB8AC3E}">
        <p14:creationId xmlns:p14="http://schemas.microsoft.com/office/powerpoint/2010/main" val="15972673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Shape 92"/>
        <p:cNvGrpSpPr/>
        <p:nvPr/>
      </p:nvGrpSpPr>
      <p:grpSpPr>
        <a:xfrm>
          <a:off x="0" y="0"/>
          <a:ext cx="0" cy="0"/>
          <a:chOff x="0" y="0"/>
          <a:chExt cx="0" cy="0"/>
        </a:xfrm>
      </p:grpSpPr>
      <p:pic>
        <p:nvPicPr>
          <p:cNvPr id="94" name="Shape 94"/>
          <p:cNvPicPr preferRelativeResize="0"/>
          <p:nvPr/>
        </p:nvPicPr>
        <p:blipFill rotWithShape="1">
          <a:blip r:embed="rId3">
            <a:alphaModFix/>
          </a:blip>
          <a:srcRect/>
          <a:stretch/>
        </p:blipFill>
        <p:spPr>
          <a:xfrm>
            <a:off x="182895" y="152400"/>
            <a:ext cx="8110711" cy="5943599"/>
          </a:xfrm>
          <a:prstGeom prst="rect">
            <a:avLst/>
          </a:prstGeom>
          <a:noFill/>
          <a:ln>
            <a:noFill/>
          </a:ln>
        </p:spPr>
      </p:pic>
      <p:sp>
        <p:nvSpPr>
          <p:cNvPr id="93" name="Shape 93"/>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chemeClr val="lt1"/>
                </a:solidFill>
                <a:latin typeface="Calibri"/>
                <a:ea typeface="Calibri"/>
                <a:cs typeface="Calibri"/>
                <a:sym typeface="Calibri"/>
              </a:rPr>
              <a:t>110</a:t>
            </a:fld>
            <a:endParaRPr lang="en-US" sz="1200" b="1">
              <a:solidFill>
                <a:schemeClr val="lt1"/>
              </a:solidFill>
              <a:latin typeface="Calibri"/>
              <a:ea typeface="Calibri"/>
              <a:cs typeface="Calibri"/>
              <a:sym typeface="Calibri"/>
            </a:endParaRPr>
          </a:p>
        </p:txBody>
      </p:sp>
      <p:pic>
        <p:nvPicPr>
          <p:cNvPr id="95" name="Shape 95"/>
          <p:cNvPicPr preferRelativeResize="0"/>
          <p:nvPr/>
        </p:nvPicPr>
        <p:blipFill rotWithShape="1">
          <a:blip r:embed="rId4">
            <a:alphaModFix/>
          </a:blip>
          <a:srcRect/>
          <a:stretch/>
        </p:blipFill>
        <p:spPr>
          <a:xfrm>
            <a:off x="609600" y="1600200"/>
            <a:ext cx="3360326" cy="4284415"/>
          </a:xfrm>
          <a:prstGeom prst="rect">
            <a:avLst/>
          </a:prstGeom>
          <a:noFill/>
          <a:ln>
            <a:noFill/>
          </a:ln>
        </p:spPr>
      </p:pic>
      <p:sp>
        <p:nvSpPr>
          <p:cNvPr id="97" name="Shape 97"/>
          <p:cNvSpPr/>
          <p:nvPr/>
        </p:nvSpPr>
        <p:spPr>
          <a:xfrm>
            <a:off x="483870" y="4114800"/>
            <a:ext cx="3657600" cy="1066799"/>
          </a:xfrm>
          <a:prstGeom prst="ellipse">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Times New Roman"/>
              <a:ea typeface="Times New Roman"/>
              <a:cs typeface="Times New Roman"/>
              <a:sym typeface="Times New Roman"/>
            </a:endParaRPr>
          </a:p>
        </p:txBody>
      </p:sp>
      <p:grpSp>
        <p:nvGrpSpPr>
          <p:cNvPr id="98" name="Shape 98"/>
          <p:cNvGrpSpPr/>
          <p:nvPr/>
        </p:nvGrpSpPr>
        <p:grpSpPr>
          <a:xfrm>
            <a:off x="4495800" y="1600200"/>
            <a:ext cx="3428999" cy="4284416"/>
            <a:chOff x="4495800" y="1600200"/>
            <a:chExt cx="3428999" cy="4284416"/>
          </a:xfrm>
        </p:grpSpPr>
        <p:pic>
          <p:nvPicPr>
            <p:cNvPr id="99" name="Shape 99"/>
            <p:cNvPicPr preferRelativeResize="0"/>
            <p:nvPr/>
          </p:nvPicPr>
          <p:blipFill rotWithShape="1">
            <a:blip r:embed="rId5">
              <a:alphaModFix/>
            </a:blip>
            <a:srcRect/>
            <a:stretch/>
          </p:blipFill>
          <p:spPr>
            <a:xfrm>
              <a:off x="4522469" y="1600200"/>
              <a:ext cx="3402329" cy="4284415"/>
            </a:xfrm>
            <a:prstGeom prst="rect">
              <a:avLst/>
            </a:prstGeom>
            <a:noFill/>
            <a:ln>
              <a:noFill/>
            </a:ln>
          </p:spPr>
        </p:pic>
        <p:pic>
          <p:nvPicPr>
            <p:cNvPr id="100" name="Shape 100"/>
            <p:cNvPicPr preferRelativeResize="0"/>
            <p:nvPr/>
          </p:nvPicPr>
          <p:blipFill rotWithShape="1">
            <a:blip r:embed="rId6">
              <a:alphaModFix/>
            </a:blip>
            <a:srcRect/>
            <a:stretch/>
          </p:blipFill>
          <p:spPr>
            <a:xfrm>
              <a:off x="4495800" y="5058692"/>
              <a:ext cx="3402329" cy="825924"/>
            </a:xfrm>
            <a:prstGeom prst="rect">
              <a:avLst/>
            </a:prstGeom>
            <a:noFill/>
            <a:ln>
              <a:noFill/>
            </a:ln>
          </p:spPr>
        </p:pic>
      </p:grpSp>
      <p:sp>
        <p:nvSpPr>
          <p:cNvPr id="96" name="Shape 96"/>
          <p:cNvSpPr/>
          <p:nvPr/>
        </p:nvSpPr>
        <p:spPr>
          <a:xfrm>
            <a:off x="4384437" y="2286000"/>
            <a:ext cx="3657600" cy="1066799"/>
          </a:xfrm>
          <a:prstGeom prst="ellipse">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12191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6"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Shape 105"/>
        <p:cNvGrpSpPr/>
        <p:nvPr/>
      </p:nvGrpSpPr>
      <p:grpSpPr>
        <a:xfrm>
          <a:off x="0" y="0"/>
          <a:ext cx="0" cy="0"/>
          <a:chOff x="0" y="0"/>
          <a:chExt cx="0" cy="0"/>
        </a:xfrm>
      </p:grpSpPr>
      <p:sp>
        <p:nvSpPr>
          <p:cNvPr id="106" name="Shape 106"/>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chemeClr val="lt1"/>
                </a:solidFill>
                <a:latin typeface="Calibri"/>
                <a:ea typeface="Calibri"/>
                <a:cs typeface="Calibri"/>
                <a:sym typeface="Calibri"/>
              </a:rPr>
              <a:t>111</a:t>
            </a:fld>
            <a:endParaRPr lang="en-US" sz="1200" b="1">
              <a:solidFill>
                <a:schemeClr val="lt1"/>
              </a:solidFill>
              <a:latin typeface="Calibri"/>
              <a:ea typeface="Calibri"/>
              <a:cs typeface="Calibri"/>
              <a:sym typeface="Calibri"/>
            </a:endParaRPr>
          </a:p>
        </p:txBody>
      </p:sp>
      <p:pic>
        <p:nvPicPr>
          <p:cNvPr id="107" name="Shape 107"/>
          <p:cNvPicPr preferRelativeResize="0"/>
          <p:nvPr/>
        </p:nvPicPr>
        <p:blipFill rotWithShape="1">
          <a:blip r:embed="rId3">
            <a:alphaModFix/>
          </a:blip>
          <a:srcRect/>
          <a:stretch/>
        </p:blipFill>
        <p:spPr>
          <a:xfrm>
            <a:off x="533400" y="2727625"/>
            <a:ext cx="7772400" cy="3610746"/>
          </a:xfrm>
          <a:prstGeom prst="rect">
            <a:avLst/>
          </a:prstGeom>
          <a:noFill/>
          <a:ln>
            <a:noFill/>
          </a:ln>
        </p:spPr>
      </p:pic>
      <p:pic>
        <p:nvPicPr>
          <p:cNvPr id="108" name="Shape 108" descr="https://classconnection.s3.amazonaws.com/867/flashcards/2703867/jpg/mechanical-reaper-21360281033893.jpg"/>
          <p:cNvPicPr preferRelativeResize="0"/>
          <p:nvPr/>
        </p:nvPicPr>
        <p:blipFill rotWithShape="1">
          <a:blip r:embed="rId4">
            <a:alphaModFix/>
          </a:blip>
          <a:srcRect/>
          <a:stretch/>
        </p:blipFill>
        <p:spPr>
          <a:xfrm>
            <a:off x="2259330" y="138927"/>
            <a:ext cx="4136571" cy="2590800"/>
          </a:xfrm>
          <a:prstGeom prst="rect">
            <a:avLst/>
          </a:prstGeom>
          <a:noFill/>
          <a:ln>
            <a:noFill/>
          </a:ln>
        </p:spPr>
      </p:pic>
      <p:sp>
        <p:nvSpPr>
          <p:cNvPr id="109" name="Shape 109"/>
          <p:cNvSpPr/>
          <p:nvPr/>
        </p:nvSpPr>
        <p:spPr>
          <a:xfrm>
            <a:off x="457744" y="5162105"/>
            <a:ext cx="2133599" cy="381000"/>
          </a:xfrm>
          <a:prstGeom prst="ellipse">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Times New Roman"/>
              <a:ea typeface="Times New Roman"/>
              <a:cs typeface="Times New Roman"/>
              <a:sym typeface="Times New Roman"/>
            </a:endParaRPr>
          </a:p>
        </p:txBody>
      </p:sp>
      <p:sp>
        <p:nvSpPr>
          <p:cNvPr id="110" name="Shape 110"/>
          <p:cNvSpPr/>
          <p:nvPr/>
        </p:nvSpPr>
        <p:spPr>
          <a:xfrm>
            <a:off x="457744" y="5641373"/>
            <a:ext cx="1954530" cy="381000"/>
          </a:xfrm>
          <a:prstGeom prst="ellipse">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Times New Roman"/>
              <a:ea typeface="Times New Roman"/>
              <a:cs typeface="Times New Roman"/>
              <a:sym typeface="Times New Roman"/>
            </a:endParaRPr>
          </a:p>
        </p:txBody>
      </p:sp>
      <p:sp>
        <p:nvSpPr>
          <p:cNvPr id="111" name="Shape 111"/>
          <p:cNvSpPr txBox="1"/>
          <p:nvPr/>
        </p:nvSpPr>
        <p:spPr>
          <a:xfrm rot="-5400000">
            <a:off x="4977200" y="1029128"/>
            <a:ext cx="3124199"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Times New Roman"/>
                <a:ea typeface="Times New Roman"/>
                <a:cs typeface="Times New Roman"/>
                <a:sym typeface="Times New Roman"/>
              </a:rPr>
              <a:t>public domain image, studyblue.com</a:t>
            </a:r>
          </a:p>
        </p:txBody>
      </p:sp>
      <p:sp>
        <p:nvSpPr>
          <p:cNvPr id="112" name="Shape 112"/>
          <p:cNvSpPr/>
          <p:nvPr/>
        </p:nvSpPr>
        <p:spPr>
          <a:xfrm>
            <a:off x="2887569" y="6336268"/>
            <a:ext cx="350833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latin typeface="Calibri" panose="020F0502020204030204" pitchFamily="34" charset="0"/>
                <a:ea typeface="Times New Roman"/>
                <a:cs typeface="Times New Roman"/>
                <a:sym typeface="Times New Roman"/>
              </a:rPr>
              <a:t>From VS1h Curriculum Framework</a:t>
            </a:r>
          </a:p>
        </p:txBody>
      </p:sp>
    </p:spTree>
    <p:extLst>
      <p:ext uri="{BB962C8B-B14F-4D97-AF65-F5344CB8AC3E}">
        <p14:creationId xmlns:p14="http://schemas.microsoft.com/office/powerpoint/2010/main" val="3887791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Shape 105"/>
        <p:cNvGrpSpPr/>
        <p:nvPr/>
      </p:nvGrpSpPr>
      <p:grpSpPr>
        <a:xfrm>
          <a:off x="0" y="0"/>
          <a:ext cx="0" cy="0"/>
          <a:chOff x="0" y="0"/>
          <a:chExt cx="0" cy="0"/>
        </a:xfrm>
      </p:grpSpPr>
      <p:pic>
        <p:nvPicPr>
          <p:cNvPr id="108" name="Shape 108" descr="https://classconnection.s3.amazonaws.com/867/flashcards/2703867/jpg/mechanical-reaper-21360281033893.jpg"/>
          <p:cNvPicPr preferRelativeResize="0"/>
          <p:nvPr/>
        </p:nvPicPr>
        <p:blipFill rotWithShape="1">
          <a:blip r:embed="rId3">
            <a:alphaModFix/>
          </a:blip>
          <a:srcRect/>
          <a:stretch/>
        </p:blipFill>
        <p:spPr>
          <a:xfrm>
            <a:off x="6539299" y="138928"/>
            <a:ext cx="2299901" cy="1214296"/>
          </a:xfrm>
          <a:prstGeom prst="rect">
            <a:avLst/>
          </a:prstGeom>
          <a:noFill/>
          <a:ln>
            <a:noFill/>
          </a:ln>
        </p:spPr>
      </p:pic>
      <p:sp>
        <p:nvSpPr>
          <p:cNvPr id="106" name="Shape 106"/>
          <p:cNvSpPr txBox="1">
            <a:spLocks noGrp="1"/>
          </p:cNvSpPr>
          <p:nvPr>
            <p:ph type="sldNum" idx="12"/>
          </p:nvPr>
        </p:nvSpPr>
        <p:spPr>
          <a:xfrm>
            <a:off x="8305800" y="6340475"/>
            <a:ext cx="381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chemeClr val="lt1"/>
                </a:solidFill>
                <a:latin typeface="Calibri"/>
                <a:ea typeface="Calibri"/>
                <a:cs typeface="Calibri"/>
                <a:sym typeface="Calibri"/>
              </a:rPr>
              <a:t>112</a:t>
            </a:fld>
            <a:endParaRPr lang="en-US" sz="1200" b="1">
              <a:solidFill>
                <a:schemeClr val="lt1"/>
              </a:solidFill>
              <a:latin typeface="Calibri"/>
              <a:ea typeface="Calibri"/>
              <a:cs typeface="Calibri"/>
              <a:sym typeface="Calibri"/>
            </a:endParaRPr>
          </a:p>
        </p:txBody>
      </p:sp>
      <p:sp>
        <p:nvSpPr>
          <p:cNvPr id="112" name="Shape 112"/>
          <p:cNvSpPr/>
          <p:nvPr/>
        </p:nvSpPr>
        <p:spPr>
          <a:xfrm>
            <a:off x="2887569" y="6336268"/>
            <a:ext cx="350833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latin typeface="Calibri" panose="020F0502020204030204" pitchFamily="34" charset="0"/>
                <a:ea typeface="Times New Roman"/>
                <a:cs typeface="Times New Roman"/>
                <a:sym typeface="Times New Roman"/>
              </a:rPr>
              <a:t>From VS1h Curriculum Framework</a:t>
            </a:r>
          </a:p>
        </p:txBody>
      </p:sp>
      <p:sp>
        <p:nvSpPr>
          <p:cNvPr id="2" name="Rectangle 1"/>
          <p:cNvSpPr/>
          <p:nvPr/>
        </p:nvSpPr>
        <p:spPr>
          <a:xfrm>
            <a:off x="304800" y="1353223"/>
            <a:ext cx="8534400" cy="5327612"/>
          </a:xfrm>
          <a:prstGeom prst="rect">
            <a:avLst/>
          </a:prstGeom>
        </p:spPr>
        <p:txBody>
          <a:bodyPr wrap="square">
            <a:spAutoFit/>
          </a:bodyPr>
          <a:lstStyle/>
          <a:p>
            <a:pPr lvl="0">
              <a:buSzPct val="25000"/>
            </a:pPr>
            <a:r>
              <a:rPr lang="en-US" b="1" dirty="0">
                <a:solidFill>
                  <a:schemeClr val="dk1"/>
                </a:solidFill>
                <a:latin typeface="Calibri"/>
                <a:ea typeface="Calibri"/>
                <a:cs typeface="Calibri"/>
                <a:sym typeface="Calibri"/>
              </a:rPr>
              <a:t>Based on the costs and benefits, have participants determine whether this farm family should purchase a reaper or continue to harvest their wheat by hand.  </a:t>
            </a:r>
            <a:r>
              <a:rPr lang="en-US" dirty="0">
                <a:solidFill>
                  <a:schemeClr val="dk1"/>
                </a:solidFill>
                <a:latin typeface="Calibri"/>
                <a:ea typeface="Calibri"/>
                <a:cs typeface="Calibri"/>
                <a:sym typeface="Calibri"/>
              </a:rPr>
              <a:t>Note again that while a decision making model helps inform economic decisions, the actual decision made will vary based on what people value most.  </a:t>
            </a:r>
          </a:p>
          <a:p>
            <a:pPr lvl="0">
              <a:buSzPct val="25000"/>
            </a:pPr>
            <a:r>
              <a:rPr lang="en-US" b="1" dirty="0">
                <a:solidFill>
                  <a:schemeClr val="dk1"/>
                </a:solidFill>
                <a:latin typeface="Calibri"/>
                <a:ea typeface="Calibri"/>
                <a:cs typeface="Calibri"/>
                <a:sym typeface="Calibri"/>
              </a:rPr>
              <a:t>Develop an alternative decision.  </a:t>
            </a:r>
            <a:r>
              <a:rPr lang="en-US" dirty="0">
                <a:solidFill>
                  <a:schemeClr val="dk1"/>
                </a:solidFill>
                <a:latin typeface="Calibri"/>
                <a:ea typeface="Calibri"/>
                <a:cs typeface="Calibri"/>
                <a:sym typeface="Calibri"/>
              </a:rPr>
              <a:t>For example, Cyrus McCormick actually allowed farmers to make term payments on his reaper.  A $35 deposit plus the cost of the train freight was due with an order.  The balance of the $125 could be paid after the next harvest.  Instead of paying in full and foregoing new shoes &amp; Christmas gifts, this family could decide to make term payments and go into debt.</a:t>
            </a:r>
          </a:p>
          <a:p>
            <a:pPr lvl="0">
              <a:lnSpc>
                <a:spcPct val="90000"/>
              </a:lnSpc>
              <a:buClr>
                <a:schemeClr val="dk1"/>
              </a:buClr>
              <a:buSzPct val="100000"/>
            </a:pPr>
            <a:r>
              <a:rPr lang="en-US" dirty="0">
                <a:solidFill>
                  <a:schemeClr val="dk1"/>
                </a:solidFill>
                <a:latin typeface="Calibri"/>
                <a:ea typeface="Calibri"/>
                <a:cs typeface="Calibri"/>
                <a:sym typeface="Calibri"/>
              </a:rPr>
              <a:t/>
            </a:r>
            <a:br>
              <a:rPr lang="en-US" dirty="0">
                <a:solidFill>
                  <a:schemeClr val="dk1"/>
                </a:solidFill>
                <a:latin typeface="Calibri"/>
                <a:ea typeface="Calibri"/>
                <a:cs typeface="Calibri"/>
                <a:sym typeface="Calibri"/>
              </a:rPr>
            </a:br>
            <a:r>
              <a:rPr lang="en-US" b="1" dirty="0">
                <a:solidFill>
                  <a:schemeClr val="dk1"/>
                </a:solidFill>
                <a:latin typeface="Calibri"/>
                <a:ea typeface="Calibri"/>
                <a:cs typeface="Calibri"/>
                <a:sym typeface="Calibri"/>
              </a:rPr>
              <a:t>Provide additional information about VS6c: </a:t>
            </a:r>
            <a:r>
              <a:rPr lang="en-US" dirty="0">
                <a:solidFill>
                  <a:schemeClr val="dk1"/>
                </a:solidFill>
                <a:latin typeface="Calibri"/>
                <a:ea typeface="Calibri"/>
                <a:cs typeface="Calibri"/>
                <a:sym typeface="Calibri"/>
              </a:rPr>
              <a:t>Virginian Cyrus McCormick invented a mechanical reaper in 1831 and patented it in 1834.  It allowed wheat to be harvested 12 times faster than by hand with a scythe.  At first, he went bankrupt trying to sell his invention here in Virginia.  He improved his prototype, moved to Chicago in 1849, and started a factory to mass produce them and ship them by railroad.  By the 1860s, he had sold tens of thousands of them.  The website www.virginiatrekkers.com includes an excellent video of a visit to the McCormick farm in Rockbridge County Virginia, an animation of how the reaper works, and some great links to additional information about this new content.  Note that the effect of the cotton gin invention has also been added to VS6c as well.</a:t>
            </a:r>
          </a:p>
        </p:txBody>
      </p:sp>
    </p:spTree>
    <p:extLst>
      <p:ext uri="{BB962C8B-B14F-4D97-AF65-F5344CB8AC3E}">
        <p14:creationId xmlns:p14="http://schemas.microsoft.com/office/powerpoint/2010/main" val="414439296"/>
      </p:ext>
    </p:extLst>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Shape 118" descr="http://www.rainboz.com/wp-content/uploads/confused_kid-370x223.png"/>
          <p:cNvPicPr preferRelativeResize="0"/>
          <p:nvPr/>
        </p:nvPicPr>
        <p:blipFill rotWithShape="1">
          <a:blip r:embed="rId3">
            <a:alphaModFix/>
          </a:blip>
          <a:srcRect l="26487"/>
          <a:stretch/>
        </p:blipFill>
        <p:spPr>
          <a:xfrm>
            <a:off x="2308485" y="4197246"/>
            <a:ext cx="3017895" cy="2508352"/>
          </a:xfrm>
          <a:prstGeom prst="rect">
            <a:avLst/>
          </a:prstGeom>
          <a:noFill/>
          <a:ln>
            <a:noFill/>
          </a:ln>
        </p:spPr>
      </p:pic>
      <p:sp>
        <p:nvSpPr>
          <p:cNvPr id="119" name="Shape 119"/>
          <p:cNvSpPr txBox="1">
            <a:spLocks noGrp="1"/>
          </p:cNvSpPr>
          <p:nvPr>
            <p:ph type="body" idx="1"/>
          </p:nvPr>
        </p:nvSpPr>
        <p:spPr>
          <a:xfrm>
            <a:off x="76200" y="762000"/>
            <a:ext cx="8305799" cy="452596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100000"/>
              <a:buNone/>
            </a:pPr>
            <a:r>
              <a:rPr lang="en-US" sz="2800" b="1" i="0" u="none" strike="noStrike" cap="none" dirty="0">
                <a:solidFill>
                  <a:schemeClr val="accent1">
                    <a:lumMod val="75000"/>
                  </a:schemeClr>
                </a:solidFill>
                <a:latin typeface="Calibri" panose="020F0502020204030204" pitchFamily="34" charset="0"/>
                <a:ea typeface="Arial"/>
                <a:cs typeface="Arial"/>
                <a:sym typeface="Arial"/>
              </a:rPr>
              <a:t>Use a decision-making model to weigh the costs and benefits of the following:</a:t>
            </a:r>
          </a:p>
          <a:p>
            <a:pPr marL="742950" marR="0" lvl="1" indent="-285750" algn="l" rtl="0">
              <a:spcBef>
                <a:spcPts val="520"/>
              </a:spcBef>
              <a:spcAft>
                <a:spcPts val="0"/>
              </a:spcAft>
              <a:buClr>
                <a:schemeClr val="dk1"/>
              </a:buClr>
              <a:buSzPct val="100000"/>
              <a:buFont typeface="Arial"/>
              <a:buChar char="•"/>
            </a:pPr>
            <a:r>
              <a:rPr lang="en-US" sz="2600" b="0" i="0" u="none" strike="noStrike" cap="none" dirty="0">
                <a:solidFill>
                  <a:schemeClr val="accent1">
                    <a:lumMod val="75000"/>
                  </a:schemeClr>
                </a:solidFill>
                <a:latin typeface="Calibri" panose="020F0502020204030204" pitchFamily="34" charset="0"/>
                <a:ea typeface="Arial"/>
                <a:cs typeface="Arial"/>
                <a:sym typeface="Arial"/>
              </a:rPr>
              <a:t>Buying stock in the Virginia Company</a:t>
            </a:r>
          </a:p>
          <a:p>
            <a:pPr marL="742950" marR="0" lvl="1" indent="-285750" algn="l" rtl="0">
              <a:spcBef>
                <a:spcPts val="520"/>
              </a:spcBef>
              <a:spcAft>
                <a:spcPts val="0"/>
              </a:spcAft>
              <a:buClr>
                <a:schemeClr val="dk1"/>
              </a:buClr>
              <a:buSzPct val="100000"/>
              <a:buFont typeface="Arial"/>
              <a:buChar char="•"/>
            </a:pPr>
            <a:r>
              <a:rPr lang="en-US" sz="2600" b="0" i="0" u="none" strike="noStrike" cap="none" dirty="0">
                <a:solidFill>
                  <a:schemeClr val="accent1">
                    <a:lumMod val="75000"/>
                  </a:schemeClr>
                </a:solidFill>
                <a:latin typeface="Calibri" panose="020F0502020204030204" pitchFamily="34" charset="0"/>
                <a:ea typeface="Arial"/>
                <a:cs typeface="Arial"/>
                <a:sym typeface="Arial"/>
              </a:rPr>
              <a:t>Remaining loyal to the British or fighting for independence</a:t>
            </a:r>
          </a:p>
          <a:p>
            <a:pPr marL="742950" marR="0" lvl="1" indent="-285750" algn="l" rtl="0">
              <a:spcBef>
                <a:spcPts val="520"/>
              </a:spcBef>
              <a:spcAft>
                <a:spcPts val="0"/>
              </a:spcAft>
              <a:buClr>
                <a:schemeClr val="dk1"/>
              </a:buClr>
              <a:buSzPct val="100000"/>
              <a:buFont typeface="Arial"/>
              <a:buChar char="•"/>
            </a:pPr>
            <a:r>
              <a:rPr lang="en-US" sz="2600" b="0" i="0" u="none" strike="noStrike" cap="none" dirty="0">
                <a:solidFill>
                  <a:schemeClr val="accent1">
                    <a:lumMod val="75000"/>
                  </a:schemeClr>
                </a:solidFill>
                <a:latin typeface="Calibri" panose="020F0502020204030204" pitchFamily="34" charset="0"/>
                <a:ea typeface="Arial"/>
                <a:cs typeface="Arial"/>
                <a:sym typeface="Arial"/>
              </a:rPr>
              <a:t>Living in a rural or an urban area</a:t>
            </a:r>
          </a:p>
          <a:p>
            <a:pPr marL="742950" marR="0" lvl="1" indent="-285750" algn="l" rtl="0">
              <a:spcBef>
                <a:spcPts val="520"/>
              </a:spcBef>
              <a:spcAft>
                <a:spcPts val="0"/>
              </a:spcAft>
              <a:buClr>
                <a:schemeClr val="dk1"/>
              </a:buClr>
              <a:buSzPct val="100000"/>
              <a:buFont typeface="Arial"/>
              <a:buChar char="•"/>
            </a:pPr>
            <a:r>
              <a:rPr lang="en-US" sz="2600" b="0" i="0" u="none" strike="noStrike" cap="none" dirty="0">
                <a:solidFill>
                  <a:schemeClr val="accent1">
                    <a:lumMod val="75000"/>
                  </a:schemeClr>
                </a:solidFill>
                <a:latin typeface="Calibri" panose="020F0502020204030204" pitchFamily="34" charset="0"/>
                <a:ea typeface="Arial"/>
                <a:cs typeface="Arial"/>
                <a:sym typeface="Arial"/>
              </a:rPr>
              <a:t>Choose a specific geographic region of Virginia to settle with your family</a:t>
            </a:r>
          </a:p>
          <a:p>
            <a:pPr marL="0" marR="0" lvl="0" indent="0" algn="l" rtl="0">
              <a:spcBef>
                <a:spcPts val="720"/>
              </a:spcBef>
              <a:buClr>
                <a:schemeClr val="dk1"/>
              </a:buClr>
              <a:buSzPct val="25000"/>
              <a:buFont typeface="Arial"/>
              <a:buNone/>
            </a:pPr>
            <a:endParaRPr sz="3600" b="1" i="0" u="none" strike="noStrike" cap="none" dirty="0">
              <a:solidFill>
                <a:schemeClr val="dk1"/>
              </a:solidFill>
              <a:latin typeface="Calibri" panose="020F0502020204030204" pitchFamily="34" charset="0"/>
              <a:ea typeface="Arial"/>
              <a:cs typeface="Arial"/>
              <a:sym typeface="Arial"/>
            </a:endParaRPr>
          </a:p>
        </p:txBody>
      </p:sp>
      <p:sp>
        <p:nvSpPr>
          <p:cNvPr id="120" name="Shape 120"/>
          <p:cNvSpPr txBox="1">
            <a:spLocks noGrp="1"/>
          </p:cNvSpPr>
          <p:nvPr>
            <p:ph type="sldNum" idx="12"/>
          </p:nvPr>
        </p:nvSpPr>
        <p:spPr>
          <a:xfrm>
            <a:off x="8305800" y="6340475"/>
            <a:ext cx="685800" cy="36512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a:solidFill>
                  <a:schemeClr val="lt1"/>
                </a:solidFill>
                <a:ea typeface="Calibri"/>
                <a:cs typeface="Calibri"/>
                <a:sym typeface="Calibri"/>
              </a:rPr>
              <a:t>113</a:t>
            </a:fld>
            <a:endParaRPr lang="en-US" sz="1200" b="1">
              <a:solidFill>
                <a:schemeClr val="lt1"/>
              </a:solidFill>
              <a:ea typeface="Calibri"/>
              <a:cs typeface="Calibri"/>
              <a:sym typeface="Calibri"/>
            </a:endParaRPr>
          </a:p>
        </p:txBody>
      </p:sp>
      <p:sp>
        <p:nvSpPr>
          <p:cNvPr id="121" name="Shape 121"/>
          <p:cNvSpPr txBox="1">
            <a:spLocks noGrp="1"/>
          </p:cNvSpPr>
          <p:nvPr>
            <p:ph type="title"/>
          </p:nvPr>
        </p:nvSpPr>
        <p:spPr>
          <a:xfrm>
            <a:off x="457200" y="-51815"/>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imes New Roman"/>
              <a:buNone/>
            </a:pPr>
            <a:r>
              <a:rPr lang="en-US" sz="3240" b="1" i="0" u="sng" strike="noStrike" cap="none" dirty="0" smtClean="0">
                <a:solidFill>
                  <a:schemeClr val="accent1">
                    <a:lumMod val="75000"/>
                  </a:schemeClr>
                </a:solidFill>
                <a:latin typeface="Calibri" panose="020F0502020204030204" pitchFamily="34" charset="0"/>
                <a:ea typeface="Times New Roman"/>
                <a:cs typeface="Times New Roman"/>
                <a:sym typeface="Times New Roman"/>
              </a:rPr>
              <a:t>VS1.h </a:t>
            </a:r>
            <a:r>
              <a:rPr lang="en-US" sz="3240" b="1" i="0" u="sng" strike="noStrike" cap="none" dirty="0">
                <a:solidFill>
                  <a:schemeClr val="accent1">
                    <a:lumMod val="75000"/>
                  </a:schemeClr>
                </a:solidFill>
                <a:latin typeface="Calibri" panose="020F0502020204030204" pitchFamily="34" charset="0"/>
                <a:ea typeface="Times New Roman"/>
                <a:cs typeface="Times New Roman"/>
                <a:sym typeface="Times New Roman"/>
              </a:rPr>
              <a:t>Skill: Decision Making Model</a:t>
            </a:r>
          </a:p>
        </p:txBody>
      </p:sp>
    </p:spTree>
    <p:extLst>
      <p:ext uri="{BB962C8B-B14F-4D97-AF65-F5344CB8AC3E}">
        <p14:creationId xmlns:p14="http://schemas.microsoft.com/office/powerpoint/2010/main" val="500124850"/>
      </p:ext>
    </p:extLst>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E35F3BA-FE8B-4E36-87EF-206F94BD42EB}" type="slidenum">
              <a:rPr lang="en-US" smtClean="0"/>
              <a:pPr/>
              <a:t>114</a:t>
            </a:fld>
            <a:endParaRPr lang="en-US" dirty="0"/>
          </a:p>
        </p:txBody>
      </p:sp>
      <p:pic>
        <p:nvPicPr>
          <p:cNvPr id="23554" name="Picture 2" descr="Image result for your t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76" y="-628291"/>
            <a:ext cx="9272002" cy="7467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2590800"/>
            <a:ext cx="7162800" cy="2800767"/>
          </a:xfrm>
          <a:prstGeom prst="rect">
            <a:avLst/>
          </a:prstGeom>
          <a:noFill/>
        </p:spPr>
        <p:txBody>
          <a:bodyPr wrap="square" rtlCol="0">
            <a:spAutoFit/>
          </a:bodyPr>
          <a:lstStyle/>
          <a:p>
            <a:pPr algn="ctr"/>
            <a:r>
              <a:rPr lang="en-US" sz="3200" b="1" dirty="0" smtClean="0">
                <a:latin typeface="Calibri" panose="020F0502020204030204" pitchFamily="34" charset="0"/>
              </a:rPr>
              <a:t>Give One Get One</a:t>
            </a:r>
          </a:p>
          <a:p>
            <a:pPr marL="342900" indent="-342900">
              <a:buFont typeface="Arial" panose="020B0604020202020204" pitchFamily="34" charset="0"/>
              <a:buChar char="•"/>
            </a:pPr>
            <a:r>
              <a:rPr lang="en-US" sz="2400" dirty="0" smtClean="0">
                <a:latin typeface="Calibri" panose="020F0502020204030204" pitchFamily="34" charset="0"/>
              </a:rPr>
              <a:t>Take a few minutes to think about other ways to incorporate economic decision making models in the economic units you teach. </a:t>
            </a:r>
          </a:p>
          <a:p>
            <a:pPr marL="342900" indent="-342900">
              <a:buFont typeface="Arial" panose="020B0604020202020204" pitchFamily="34" charset="0"/>
              <a:buChar char="•"/>
            </a:pPr>
            <a:r>
              <a:rPr lang="en-US" sz="2400" dirty="0" smtClean="0">
                <a:latin typeface="Calibri" panose="020F0502020204030204" pitchFamily="34" charset="0"/>
              </a:rPr>
              <a:t>Write 3 suggestions in the boxes on the left. </a:t>
            </a:r>
          </a:p>
          <a:p>
            <a:pPr marL="342900" indent="-342900">
              <a:buFont typeface="Arial" panose="020B0604020202020204" pitchFamily="34" charset="0"/>
              <a:buChar char="•"/>
            </a:pPr>
            <a:r>
              <a:rPr lang="en-US" sz="2400" dirty="0" smtClean="0">
                <a:latin typeface="Calibri" panose="020F0502020204030204" pitchFamily="34" charset="0"/>
              </a:rPr>
              <a:t>Move around the room and exchange ideas. Do this 3 times to get 3 ideas to take back to your school.   </a:t>
            </a:r>
            <a:endParaRPr lang="en-US" sz="2400" dirty="0">
              <a:latin typeface="Calibri" panose="020F0502020204030204" pitchFamily="34" charset="0"/>
            </a:endParaRPr>
          </a:p>
        </p:txBody>
      </p:sp>
    </p:spTree>
    <p:extLst>
      <p:ext uri="{BB962C8B-B14F-4D97-AF65-F5344CB8AC3E}">
        <p14:creationId xmlns:p14="http://schemas.microsoft.com/office/powerpoint/2010/main" val="28216184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tx1">
            <a:alpha val="89018"/>
          </a:schemeClr>
        </a:solidFill>
        <a:effectLst/>
      </p:bgPr>
    </p:bg>
    <p:spTree>
      <p:nvGrpSpPr>
        <p:cNvPr id="1" name=""/>
        <p:cNvGrpSpPr/>
        <p:nvPr/>
      </p:nvGrpSpPr>
      <p:grpSpPr>
        <a:xfrm>
          <a:off x="0" y="0"/>
          <a:ext cx="0" cy="0"/>
          <a:chOff x="0" y="0"/>
          <a:chExt cx="0" cy="0"/>
        </a:xfrm>
      </p:grpSpPr>
      <p:pic>
        <p:nvPicPr>
          <p:cNvPr id="614402" name="Picture 2" descr="https://s-media-cache-ak0.pinimg.com/736x/84/43/fe/8443feb85b2804065a6883df727c93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4763"/>
            <a:ext cx="9199563"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3" name="TextBox 1"/>
          <p:cNvSpPr txBox="1">
            <a:spLocks noChangeArrowheads="1"/>
          </p:cNvSpPr>
          <p:nvPr/>
        </p:nvSpPr>
        <p:spPr bwMode="auto">
          <a:xfrm>
            <a:off x="206375" y="4572000"/>
            <a:ext cx="50355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000" b="1" dirty="0" smtClean="0">
                <a:solidFill>
                  <a:srgbClr val="FFFFFF"/>
                </a:solidFill>
              </a:rPr>
              <a:t>For questions, comments, or concerns</a:t>
            </a:r>
          </a:p>
          <a:p>
            <a:pPr algn="ctr" fontAlgn="base">
              <a:spcBef>
                <a:spcPct val="0"/>
              </a:spcBef>
              <a:spcAft>
                <a:spcPct val="0"/>
              </a:spcAft>
              <a:buFontTx/>
              <a:buNone/>
            </a:pPr>
            <a:r>
              <a:rPr lang="en-US" altLang="en-US" sz="2000" b="1" dirty="0" smtClean="0">
                <a:solidFill>
                  <a:srgbClr val="FFFFFF"/>
                </a:solidFill>
              </a:rPr>
              <a:t>please contact: </a:t>
            </a:r>
          </a:p>
          <a:p>
            <a:pPr algn="ctr" fontAlgn="base">
              <a:spcBef>
                <a:spcPct val="0"/>
              </a:spcBef>
              <a:spcAft>
                <a:spcPct val="0"/>
              </a:spcAft>
              <a:buFontTx/>
              <a:buNone/>
            </a:pPr>
            <a:endParaRPr lang="en-US" altLang="en-US" sz="2000" b="1" dirty="0" smtClean="0">
              <a:solidFill>
                <a:srgbClr val="FFFFFF"/>
              </a:solidFill>
            </a:endParaRPr>
          </a:p>
          <a:p>
            <a:pPr algn="ctr" fontAlgn="base">
              <a:spcBef>
                <a:spcPct val="0"/>
              </a:spcBef>
              <a:spcAft>
                <a:spcPct val="0"/>
              </a:spcAft>
              <a:buFontTx/>
              <a:buNone/>
            </a:pPr>
            <a:r>
              <a:rPr lang="en-US" altLang="en-US" sz="2400" b="1" dirty="0" smtClean="0">
                <a:solidFill>
                  <a:srgbClr val="FFFFFF"/>
                </a:solidFill>
              </a:rPr>
              <a:t>walkeram@pwcs.edu</a:t>
            </a:r>
            <a:endParaRPr lang="en-US" altLang="en-US" sz="1800" dirty="0" smtClean="0">
              <a:solidFill>
                <a:srgbClr val="FFFFFF"/>
              </a:solidFill>
            </a:endParaRPr>
          </a:p>
        </p:txBody>
      </p:sp>
    </p:spTree>
    <p:extLst>
      <p:ext uri="{BB962C8B-B14F-4D97-AF65-F5344CB8AC3E}">
        <p14:creationId xmlns:p14="http://schemas.microsoft.com/office/powerpoint/2010/main" val="888140517"/>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E35F3BA-FE8B-4E36-87EF-206F94BD42EB}" type="slidenum">
              <a:rPr lang="en-US" smtClean="0"/>
              <a:pPr/>
              <a:t>116</a:t>
            </a:fld>
            <a:endParaRPr lang="en-US" dirty="0"/>
          </a:p>
        </p:txBody>
      </p:sp>
      <p:sp>
        <p:nvSpPr>
          <p:cNvPr id="2" name="Rectangle 1"/>
          <p:cNvSpPr/>
          <p:nvPr/>
        </p:nvSpPr>
        <p:spPr>
          <a:xfrm>
            <a:off x="304800" y="1143000"/>
            <a:ext cx="8686800" cy="5016758"/>
          </a:xfrm>
          <a:prstGeom prst="rect">
            <a:avLst/>
          </a:prstGeom>
        </p:spPr>
        <p:txBody>
          <a:bodyPr wrap="square">
            <a:spAutoFit/>
          </a:bodyPr>
          <a:lstStyle/>
          <a:p>
            <a:r>
              <a:rPr lang="en-US" sz="4000" dirty="0">
                <a:latin typeface="Calibri" panose="020F0502020204030204" pitchFamily="34" charset="0"/>
              </a:rPr>
              <a:t>On a piece of blank paper, have teachers fold it into 6-8 boxes.  On one side they will write </a:t>
            </a:r>
            <a:r>
              <a:rPr lang="en-US" sz="4000" b="1" i="1" dirty="0">
                <a:latin typeface="Calibri" panose="020F0502020204030204" pitchFamily="34" charset="0"/>
              </a:rPr>
              <a:t>GIVE ONE</a:t>
            </a:r>
            <a:r>
              <a:rPr lang="en-US" sz="4000" dirty="0">
                <a:latin typeface="Calibri" panose="020F0502020204030204" pitchFamily="34" charset="0"/>
              </a:rPr>
              <a:t> and on the other side they will write </a:t>
            </a:r>
            <a:r>
              <a:rPr lang="en-US" sz="4000" b="1" i="1" dirty="0">
                <a:latin typeface="Calibri" panose="020F0502020204030204" pitchFamily="34" charset="0"/>
              </a:rPr>
              <a:t>GET ONE.  </a:t>
            </a:r>
            <a:r>
              <a:rPr lang="en-US" sz="4000" dirty="0">
                <a:latin typeface="Calibri" panose="020F0502020204030204" pitchFamily="34" charset="0"/>
              </a:rPr>
              <a:t>Explain the directions – they will complete the “give one” side on their own and the “get one” side when they move around the room to exchange ideas.</a:t>
            </a:r>
          </a:p>
        </p:txBody>
      </p:sp>
    </p:spTree>
    <p:extLst>
      <p:ext uri="{BB962C8B-B14F-4D97-AF65-F5344CB8AC3E}">
        <p14:creationId xmlns:p14="http://schemas.microsoft.com/office/powerpoint/2010/main" val="28745561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title"/>
          </p:nvPr>
        </p:nvSpPr>
        <p:spPr>
          <a:prstGeom prst="rect">
            <a:avLst/>
          </a:prstGeom>
        </p:spPr>
        <p:txBody>
          <a:bodyPr lIns="45699" tIns="45699" rIns="45699" bIns="45699"/>
          <a:lstStyle/>
          <a:p>
            <a:r>
              <a:t>Reflections:</a:t>
            </a:r>
          </a:p>
        </p:txBody>
      </p:sp>
      <p:sp>
        <p:nvSpPr>
          <p:cNvPr id="340" name="Shape 340"/>
          <p:cNvSpPr>
            <a:spLocks noGrp="1"/>
          </p:cNvSpPr>
          <p:nvPr>
            <p:ph type="body" idx="1"/>
          </p:nvPr>
        </p:nvSpPr>
        <p:spPr>
          <a:xfrm>
            <a:off x="457200" y="1600199"/>
            <a:ext cx="7543800" cy="4526102"/>
          </a:xfrm>
          <a:prstGeom prst="rect">
            <a:avLst/>
          </a:prstGeom>
        </p:spPr>
        <p:txBody>
          <a:bodyPr lIns="45699" tIns="45699" rIns="45699" bIns="45699"/>
          <a:lstStyle/>
          <a:p>
            <a:pPr marL="342900">
              <a:spcBef>
                <a:spcPts val="0"/>
              </a:spcBef>
              <a:defRPr u="sng"/>
            </a:pPr>
            <a:r>
              <a:rPr dirty="0"/>
              <a:t>3</a:t>
            </a:r>
            <a:r>
              <a:rPr b="0" u="none" dirty="0"/>
              <a:t> things you learned,</a:t>
            </a:r>
          </a:p>
          <a:p>
            <a:pPr marL="342900">
              <a:defRPr u="sng"/>
            </a:pPr>
            <a:r>
              <a:rPr dirty="0"/>
              <a:t>2</a:t>
            </a:r>
            <a:r>
              <a:rPr b="0" u="none" dirty="0"/>
              <a:t> ways you can use this learning in your class, and</a:t>
            </a:r>
          </a:p>
          <a:p>
            <a:pPr marL="342900">
              <a:defRPr u="sng"/>
            </a:pPr>
            <a:r>
              <a:rPr dirty="0"/>
              <a:t>1</a:t>
            </a:r>
            <a:r>
              <a:rPr b="0" u="none" dirty="0"/>
              <a:t> question you still have</a:t>
            </a:r>
          </a:p>
        </p:txBody>
      </p:sp>
      <p:sp>
        <p:nvSpPr>
          <p:cNvPr id="341" name="Shape 341"/>
          <p:cNvSpPr>
            <a:spLocks noGrp="1"/>
          </p:cNvSpPr>
          <p:nvPr>
            <p:ph type="sldNum" sz="quarter" idx="4294967295"/>
          </p:nvPr>
        </p:nvSpPr>
        <p:spPr>
          <a:xfrm>
            <a:off x="8404106" y="6388425"/>
            <a:ext cx="282694" cy="2692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117</a:t>
            </a:fld>
            <a:endParaRPr/>
          </a:p>
        </p:txBody>
      </p:sp>
    </p:spTree>
    <p:extLst>
      <p:ext uri="{BB962C8B-B14F-4D97-AF65-F5344CB8AC3E}">
        <p14:creationId xmlns:p14="http://schemas.microsoft.com/office/powerpoint/2010/main" val="14792209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tx1"/>
                </a:solidFill>
                <a:effectLst>
                  <a:outerShdw blurRad="38100" dist="38100" dir="2700000" algn="tl">
                    <a:srgbClr val="000000">
                      <a:alpha val="43137"/>
                    </a:srgbClr>
                  </a:outerShdw>
                </a:effectLst>
                <a:latin typeface="Calibri" panose="020F0502020204030204" pitchFamily="34" charset="0"/>
                <a:ea typeface="Batang" panose="02030600000101010101" pitchFamily="18" charset="-127"/>
              </a:rPr>
              <a:t>Questions?</a:t>
            </a:r>
          </a:p>
        </p:txBody>
      </p:sp>
      <p:sp>
        <p:nvSpPr>
          <p:cNvPr id="3" name="Slide Number Placeholder 2"/>
          <p:cNvSpPr>
            <a:spLocks noGrp="1"/>
          </p:cNvSpPr>
          <p:nvPr>
            <p:ph type="sldNum" sz="quarter" idx="12"/>
          </p:nvPr>
        </p:nvSpPr>
        <p:spPr/>
        <p:txBody>
          <a:bodyPr/>
          <a:lstStyle/>
          <a:p>
            <a:fld id="{0E35F3BA-FE8B-4E36-87EF-206F94BD42EB}" type="slidenum">
              <a:rPr lang="en-US" smtClean="0"/>
              <a:pPr/>
              <a:t>118</a:t>
            </a:fld>
            <a:endParaRPr lang="en-US" dirty="0"/>
          </a:p>
        </p:txBody>
      </p:sp>
      <p:pic>
        <p:nvPicPr>
          <p:cNvPr id="4" name="Picture 3" descr="C:\Users\christonya.brown@doe.virginia.gov\AppData\Local\Microsoft\Windows\Temporary Internet Files\Content.IE5\385NU2DS\MC900434411[1].wmf"/>
          <p:cNvPicPr>
            <a:picLocks noChangeAspect="1" noChangeArrowheads="1"/>
          </p:cNvPicPr>
          <p:nvPr/>
        </p:nvPicPr>
        <p:blipFill>
          <a:blip r:embed="rId3" cstate="print"/>
          <a:srcRect/>
          <a:stretch>
            <a:fillRect/>
          </a:stretch>
        </p:blipFill>
        <p:spPr bwMode="auto">
          <a:xfrm>
            <a:off x="1814286" y="1371600"/>
            <a:ext cx="4419600" cy="4972050"/>
          </a:xfrm>
          <a:prstGeom prst="rect">
            <a:avLst/>
          </a:prstGeom>
          <a:noFill/>
        </p:spPr>
      </p:pic>
    </p:spTree>
    <p:extLst>
      <p:ext uri="{BB962C8B-B14F-4D97-AF65-F5344CB8AC3E}">
        <p14:creationId xmlns:p14="http://schemas.microsoft.com/office/powerpoint/2010/main" val="37276286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Virginia Studies Presenters</a:t>
            </a:r>
            <a:endParaRPr lang="en-US" dirty="0"/>
          </a:p>
        </p:txBody>
      </p:sp>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Times New Roman"/>
                <a:ea typeface="Times New Roman"/>
                <a:cs typeface="Times New Roman"/>
                <a:sym typeface="Times New Roman"/>
              </a:rPr>
              <a:pPr algn="r">
                <a:buSzPct val="25000"/>
              </a:pPr>
              <a:t>119</a:t>
            </a:fld>
            <a:endParaRPr lang="en-US" sz="1200">
              <a:solidFill>
                <a:srgbClr val="FFFFFF"/>
              </a:solidFill>
              <a:latin typeface="Times New Roman"/>
              <a:ea typeface="Times New Roman"/>
              <a:cs typeface="Times New Roman"/>
              <a:sym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1108587386"/>
              </p:ext>
            </p:extLst>
          </p:nvPr>
        </p:nvGraphicFramePr>
        <p:xfrm>
          <a:off x="609600" y="1828803"/>
          <a:ext cx="7315200" cy="3862717"/>
        </p:xfrm>
        <a:graphic>
          <a:graphicData uri="http://schemas.openxmlformats.org/drawingml/2006/table">
            <a:tbl>
              <a:tblPr firstRow="1" firstCol="1" bandRow="1">
                <a:tableStyleId>{5940675A-B579-460E-94D1-54222C63F5DA}</a:tableStyleId>
              </a:tblPr>
              <a:tblGrid>
                <a:gridCol w="2250830"/>
                <a:gridCol w="2039816"/>
                <a:gridCol w="3024554"/>
              </a:tblGrid>
              <a:tr h="461850">
                <a:tc>
                  <a:txBody>
                    <a:bodyPr/>
                    <a:lstStyle/>
                    <a:p>
                      <a:pPr marL="0" marR="0">
                        <a:lnSpc>
                          <a:spcPct val="115000"/>
                        </a:lnSpc>
                        <a:spcBef>
                          <a:spcPts val="0"/>
                        </a:spcBef>
                        <a:spcAft>
                          <a:spcPts val="0"/>
                        </a:spcAft>
                      </a:pPr>
                      <a:r>
                        <a:rPr lang="en-US" sz="1600" kern="1200" dirty="0" smtClean="0">
                          <a:solidFill>
                            <a:schemeClr val="tx1"/>
                          </a:solidFill>
                          <a:effectLst/>
                          <a:latin typeface="+mn-lt"/>
                          <a:ea typeface="+mn-ea"/>
                          <a:cs typeface="+mn-cs"/>
                        </a:rPr>
                        <a:t>Julia Davis</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smtClean="0">
                          <a:effectLst/>
                          <a:latin typeface="+mn-lt"/>
                          <a:ea typeface="+mn-ea"/>
                          <a:cs typeface="+mn-cs"/>
                        </a:rPr>
                        <a:t>Hanover County</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dirty="0" smtClean="0">
                          <a:effectLst/>
                          <a:hlinkClick r:id="rId2"/>
                        </a:rPr>
                        <a:t>jadavis@hcps.us</a:t>
                      </a:r>
                      <a:r>
                        <a:rPr lang="en-US" sz="1600" u="sng" dirty="0" smtClean="0">
                          <a:effectLst/>
                        </a:rPr>
                        <a:t> </a:t>
                      </a:r>
                      <a:endParaRPr lang="en-US" sz="1600" dirty="0">
                        <a:effectLst/>
                        <a:latin typeface="Calibri"/>
                        <a:ea typeface="Calibri"/>
                        <a:cs typeface="Times New Roman"/>
                      </a:endParaRPr>
                    </a:p>
                  </a:txBody>
                  <a:tcPr marL="68580" marR="68580" marT="0" marB="0"/>
                </a:tc>
              </a:tr>
              <a:tr h="461850">
                <a:tc>
                  <a:txBody>
                    <a:bodyPr/>
                    <a:lstStyle/>
                    <a:p>
                      <a:pPr marL="0" marR="0">
                        <a:lnSpc>
                          <a:spcPct val="115000"/>
                        </a:lnSpc>
                        <a:spcBef>
                          <a:spcPts val="0"/>
                        </a:spcBef>
                        <a:spcAft>
                          <a:spcPts val="0"/>
                        </a:spcAft>
                      </a:pPr>
                      <a:r>
                        <a:rPr lang="en-US" sz="1600" dirty="0" smtClean="0">
                          <a:effectLst/>
                          <a:latin typeface="+mn-lt"/>
                          <a:ea typeface="+mn-ea"/>
                          <a:cs typeface="+mn-cs"/>
                        </a:rPr>
                        <a:t>Roberta</a:t>
                      </a:r>
                      <a:r>
                        <a:rPr lang="en-US" sz="1600" baseline="0" dirty="0" smtClean="0">
                          <a:effectLst/>
                          <a:latin typeface="+mn-lt"/>
                          <a:ea typeface="+mn-ea"/>
                          <a:cs typeface="+mn-cs"/>
                        </a:rPr>
                        <a:t> Branch</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smtClean="0">
                          <a:effectLst/>
                          <a:latin typeface="+mn-lt"/>
                          <a:ea typeface="+mn-ea"/>
                          <a:cs typeface="+mn-cs"/>
                        </a:rPr>
                        <a:t>Suffolk</a:t>
                      </a:r>
                      <a:r>
                        <a:rPr lang="en-US" sz="1600" baseline="0" dirty="0" smtClean="0">
                          <a:effectLst/>
                          <a:latin typeface="+mn-lt"/>
                          <a:ea typeface="+mn-ea"/>
                          <a:cs typeface="+mn-cs"/>
                        </a:rPr>
                        <a:t> City</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dirty="0" smtClean="0">
                          <a:effectLst/>
                          <a:hlinkClick r:id="rId3"/>
                        </a:rPr>
                        <a:t>robertabranch@spsk12.net</a:t>
                      </a:r>
                      <a:r>
                        <a:rPr lang="en-US" sz="1600" u="sng" dirty="0" smtClean="0">
                          <a:effectLst/>
                        </a:rPr>
                        <a:t> </a:t>
                      </a:r>
                      <a:endParaRPr lang="en-US" sz="1600" dirty="0">
                        <a:effectLst/>
                        <a:latin typeface="Calibri"/>
                        <a:ea typeface="Calibri"/>
                        <a:cs typeface="Times New Roman"/>
                      </a:endParaRPr>
                    </a:p>
                  </a:txBody>
                  <a:tcPr marL="68580" marR="68580" marT="0" marB="0"/>
                </a:tc>
              </a:tr>
              <a:tr h="485560">
                <a:tc>
                  <a:txBody>
                    <a:bodyPr/>
                    <a:lstStyle/>
                    <a:p>
                      <a:pPr marL="0" marR="0">
                        <a:lnSpc>
                          <a:spcPct val="115000"/>
                        </a:lnSpc>
                        <a:spcBef>
                          <a:spcPts val="0"/>
                        </a:spcBef>
                        <a:spcAft>
                          <a:spcPts val="0"/>
                        </a:spcAft>
                      </a:pPr>
                      <a:r>
                        <a:rPr lang="en-US" sz="1600" dirty="0" smtClean="0">
                          <a:effectLst/>
                          <a:latin typeface="+mn-lt"/>
                          <a:ea typeface="+mn-ea"/>
                          <a:cs typeface="+mn-cs"/>
                        </a:rPr>
                        <a:t>Barbara</a:t>
                      </a:r>
                      <a:r>
                        <a:rPr lang="en-US" sz="1600" baseline="0" dirty="0" smtClean="0">
                          <a:effectLst/>
                          <a:latin typeface="+mn-lt"/>
                          <a:ea typeface="+mn-ea"/>
                          <a:cs typeface="+mn-cs"/>
                        </a:rPr>
                        <a:t> Giese</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smtClean="0">
                          <a:effectLst/>
                          <a:latin typeface="+mn-lt"/>
                          <a:ea typeface="+mn-ea"/>
                          <a:cs typeface="+mn-cs"/>
                        </a:rPr>
                        <a:t>Stafford County</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kern="1200" dirty="0" smtClean="0">
                          <a:solidFill>
                            <a:schemeClr val="tx1"/>
                          </a:solidFill>
                          <a:effectLst/>
                          <a:latin typeface="+mn-lt"/>
                          <a:ea typeface="+mn-ea"/>
                          <a:cs typeface="+mn-cs"/>
                          <a:hlinkClick r:id="rId4"/>
                        </a:rPr>
                        <a:t>gieseba@staffordschools.net</a:t>
                      </a:r>
                      <a:endParaRPr lang="en-US" sz="1600" dirty="0">
                        <a:effectLst/>
                        <a:latin typeface="Calibri"/>
                        <a:ea typeface="Calibri"/>
                        <a:cs typeface="Times New Roman"/>
                      </a:endParaRPr>
                    </a:p>
                  </a:txBody>
                  <a:tcPr marL="68580" marR="68580" marT="0" marB="0"/>
                </a:tc>
              </a:tr>
              <a:tr h="509919">
                <a:tc>
                  <a:txBody>
                    <a:bodyPr/>
                    <a:lstStyle/>
                    <a:p>
                      <a:pPr marL="0" marR="0">
                        <a:lnSpc>
                          <a:spcPct val="115000"/>
                        </a:lnSpc>
                        <a:spcBef>
                          <a:spcPts val="0"/>
                        </a:spcBef>
                        <a:spcAft>
                          <a:spcPts val="0"/>
                        </a:spcAft>
                      </a:pPr>
                      <a:r>
                        <a:rPr lang="en-US" sz="1600" dirty="0" smtClean="0">
                          <a:effectLst/>
                          <a:latin typeface="+mn-lt"/>
                          <a:ea typeface="+mn-ea"/>
                          <a:cs typeface="+mn-cs"/>
                        </a:rPr>
                        <a:t>Anne</a:t>
                      </a:r>
                      <a:r>
                        <a:rPr lang="en-US" sz="1600" baseline="0" dirty="0" smtClean="0">
                          <a:effectLst/>
                          <a:latin typeface="+mn-lt"/>
                          <a:ea typeface="+mn-ea"/>
                          <a:cs typeface="+mn-cs"/>
                        </a:rPr>
                        <a:t> Walker</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smtClean="0">
                          <a:effectLst/>
                          <a:latin typeface="+mn-lt"/>
                          <a:ea typeface="+mn-ea"/>
                          <a:cs typeface="+mn-cs"/>
                        </a:rPr>
                        <a:t>Prince</a:t>
                      </a:r>
                      <a:r>
                        <a:rPr lang="en-US" sz="1600" baseline="0" dirty="0" smtClean="0">
                          <a:effectLst/>
                          <a:latin typeface="+mn-lt"/>
                          <a:ea typeface="+mn-ea"/>
                          <a:cs typeface="+mn-cs"/>
                        </a:rPr>
                        <a:t> William County</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kern="1200" dirty="0" smtClean="0">
                          <a:solidFill>
                            <a:schemeClr val="tx1"/>
                          </a:solidFill>
                          <a:effectLst/>
                          <a:latin typeface="+mn-lt"/>
                          <a:ea typeface="+mn-ea"/>
                          <a:cs typeface="+mn-cs"/>
                          <a:hlinkClick r:id="rId5"/>
                        </a:rPr>
                        <a:t>walkeram@pwcs.edu</a:t>
                      </a:r>
                      <a:endParaRPr lang="en-US" sz="1600" dirty="0">
                        <a:effectLst/>
                        <a:latin typeface="Calibri"/>
                        <a:ea typeface="Calibri"/>
                        <a:cs typeface="Times New Roman"/>
                      </a:endParaRPr>
                    </a:p>
                  </a:txBody>
                  <a:tcPr marL="68580" marR="68580" marT="0" marB="0"/>
                </a:tc>
              </a:tr>
              <a:tr h="461850">
                <a:tc>
                  <a:txBody>
                    <a:bodyPr/>
                    <a:lstStyle/>
                    <a:p>
                      <a:pPr marL="0" marR="0">
                        <a:lnSpc>
                          <a:spcPct val="115000"/>
                        </a:lnSpc>
                        <a:spcBef>
                          <a:spcPts val="0"/>
                        </a:spcBef>
                        <a:spcAft>
                          <a:spcPts val="0"/>
                        </a:spcAft>
                      </a:pPr>
                      <a:r>
                        <a:rPr lang="en-US" sz="1600" dirty="0" smtClean="0">
                          <a:effectLst/>
                          <a:latin typeface="+mn-lt"/>
                          <a:ea typeface="+mn-ea"/>
                          <a:cs typeface="+mn-cs"/>
                        </a:rPr>
                        <a:t>Lori</a:t>
                      </a:r>
                      <a:r>
                        <a:rPr lang="en-US" sz="1600" baseline="0" dirty="0" smtClean="0">
                          <a:effectLst/>
                          <a:latin typeface="+mn-lt"/>
                          <a:ea typeface="+mn-ea"/>
                          <a:cs typeface="+mn-cs"/>
                        </a:rPr>
                        <a:t> Stone </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smtClean="0">
                          <a:effectLst/>
                          <a:latin typeface="+mn-lt"/>
                          <a:ea typeface="+mn-ea"/>
                          <a:cs typeface="+mn-cs"/>
                        </a:rPr>
                        <a:t>Campbell County</a:t>
                      </a:r>
                      <a:r>
                        <a:rPr lang="en-US" sz="1600" baseline="0" dirty="0" smtClean="0">
                          <a:effectLst/>
                          <a:latin typeface="+mn-lt"/>
                          <a:ea typeface="+mn-ea"/>
                          <a:cs typeface="+mn-cs"/>
                        </a:rPr>
                        <a:t> </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kern="1200" dirty="0" smtClean="0">
                          <a:solidFill>
                            <a:schemeClr val="tx1"/>
                          </a:solidFill>
                          <a:effectLst/>
                          <a:latin typeface="+mn-lt"/>
                          <a:ea typeface="+mn-ea"/>
                          <a:cs typeface="+mn-cs"/>
                          <a:hlinkClick r:id="rId6"/>
                        </a:rPr>
                        <a:t>lstone@campbell.k12.va.us</a:t>
                      </a:r>
                      <a:endParaRPr lang="en-US" sz="1600" dirty="0">
                        <a:effectLst/>
                        <a:latin typeface="Calibri"/>
                        <a:ea typeface="Calibri"/>
                        <a:cs typeface="Times New Roman"/>
                      </a:endParaRPr>
                    </a:p>
                  </a:txBody>
                  <a:tcPr marL="68580" marR="68580" marT="0" marB="0"/>
                </a:tc>
              </a:tr>
              <a:tr h="461850">
                <a:tc>
                  <a:txBody>
                    <a:bodyPr/>
                    <a:lstStyle/>
                    <a:p>
                      <a:pPr marL="0" marR="0">
                        <a:lnSpc>
                          <a:spcPct val="115000"/>
                        </a:lnSpc>
                        <a:spcBef>
                          <a:spcPts val="0"/>
                        </a:spcBef>
                        <a:spcAft>
                          <a:spcPts val="0"/>
                        </a:spcAft>
                      </a:pPr>
                      <a:r>
                        <a:rPr lang="en-US" sz="1600" dirty="0" smtClean="0">
                          <a:effectLst/>
                          <a:latin typeface="+mn-lt"/>
                          <a:ea typeface="+mn-ea"/>
                          <a:cs typeface="+mn-cs"/>
                        </a:rPr>
                        <a:t>Diana</a:t>
                      </a:r>
                      <a:r>
                        <a:rPr lang="en-US" sz="1600" baseline="0" dirty="0" smtClean="0">
                          <a:effectLst/>
                          <a:latin typeface="+mn-lt"/>
                          <a:ea typeface="+mn-ea"/>
                          <a:cs typeface="+mn-cs"/>
                        </a:rPr>
                        <a:t> Campbell</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smtClean="0">
                          <a:effectLst/>
                          <a:latin typeface="+mn-lt"/>
                          <a:ea typeface="+mn-ea"/>
                          <a:cs typeface="+mn-cs"/>
                        </a:rPr>
                        <a:t>Henry County</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kern="1200" dirty="0" smtClean="0">
                          <a:solidFill>
                            <a:schemeClr val="tx1"/>
                          </a:solidFill>
                          <a:effectLst/>
                          <a:latin typeface="+mn-lt"/>
                          <a:ea typeface="+mn-ea"/>
                          <a:cs typeface="+mn-cs"/>
                          <a:hlinkClick r:id="rId7"/>
                        </a:rPr>
                        <a:t>dcampbell@henry.k12.va.us</a:t>
                      </a:r>
                      <a:endParaRPr lang="en-US" sz="1600" dirty="0">
                        <a:effectLst/>
                        <a:latin typeface="Calibri"/>
                        <a:ea typeface="Calibri"/>
                        <a:cs typeface="Times New Roman"/>
                      </a:endParaRPr>
                    </a:p>
                  </a:txBody>
                  <a:tcPr marL="68580" marR="68580" marT="0" marB="0"/>
                </a:tc>
              </a:tr>
              <a:tr h="509919">
                <a:tc>
                  <a:txBody>
                    <a:bodyPr/>
                    <a:lstStyle/>
                    <a:p>
                      <a:pPr marL="0" marR="0">
                        <a:lnSpc>
                          <a:spcPct val="115000"/>
                        </a:lnSpc>
                        <a:spcBef>
                          <a:spcPts val="0"/>
                        </a:spcBef>
                        <a:spcAft>
                          <a:spcPts val="0"/>
                        </a:spcAft>
                      </a:pPr>
                      <a:r>
                        <a:rPr lang="en-US" sz="1600" dirty="0" smtClean="0">
                          <a:effectLst/>
                          <a:latin typeface="+mn-lt"/>
                          <a:ea typeface="+mn-ea"/>
                          <a:cs typeface="+mn-cs"/>
                        </a:rPr>
                        <a:t>Brandi</a:t>
                      </a:r>
                      <a:r>
                        <a:rPr lang="en-US" sz="1600" baseline="0" dirty="0" smtClean="0">
                          <a:effectLst/>
                          <a:latin typeface="+mn-lt"/>
                          <a:ea typeface="+mn-ea"/>
                          <a:cs typeface="+mn-cs"/>
                        </a:rPr>
                        <a:t> McCracken</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smtClean="0">
                          <a:effectLst/>
                          <a:latin typeface="+mn-lt"/>
                          <a:ea typeface="+mn-ea"/>
                          <a:cs typeface="+mn-cs"/>
                        </a:rPr>
                        <a:t>Washington County</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kern="1200" dirty="0" smtClean="0">
                          <a:solidFill>
                            <a:schemeClr val="tx1"/>
                          </a:solidFill>
                          <a:effectLst/>
                          <a:latin typeface="+mn-lt"/>
                          <a:ea typeface="+mn-ea"/>
                          <a:cs typeface="+mn-cs"/>
                          <a:hlinkClick r:id="rId8"/>
                        </a:rPr>
                        <a:t>bmccracken@wcs.k12.va.u</a:t>
                      </a:r>
                      <a:r>
                        <a:rPr lang="en-US" sz="1800" u="sng" kern="1200" dirty="0" smtClean="0">
                          <a:solidFill>
                            <a:schemeClr val="tx1"/>
                          </a:solidFill>
                          <a:effectLst/>
                          <a:latin typeface="+mn-lt"/>
                          <a:ea typeface="+mn-ea"/>
                          <a:cs typeface="+mn-cs"/>
                          <a:hlinkClick r:id="rId8"/>
                        </a:rPr>
                        <a:t>s</a:t>
                      </a:r>
                      <a:endParaRPr lang="en-US" sz="1600" dirty="0">
                        <a:effectLst/>
                        <a:latin typeface="Calibri"/>
                        <a:ea typeface="Calibri"/>
                        <a:cs typeface="Times New Roman"/>
                      </a:endParaRPr>
                    </a:p>
                  </a:txBody>
                  <a:tcPr marL="68580" marR="68580" marT="0" marB="0"/>
                </a:tc>
              </a:tr>
              <a:tr h="509919">
                <a:tc>
                  <a:txBody>
                    <a:bodyPr/>
                    <a:lstStyle/>
                    <a:p>
                      <a:pPr marL="0" marR="0">
                        <a:lnSpc>
                          <a:spcPct val="115000"/>
                        </a:lnSpc>
                        <a:spcBef>
                          <a:spcPts val="0"/>
                        </a:spcBef>
                        <a:spcAft>
                          <a:spcPts val="0"/>
                        </a:spcAft>
                      </a:pPr>
                      <a:r>
                        <a:rPr lang="en-US" sz="1600" dirty="0" smtClean="0">
                          <a:effectLst/>
                          <a:latin typeface="+mn-lt"/>
                          <a:ea typeface="Calibri"/>
                          <a:cs typeface="Times New Roman"/>
                        </a:rPr>
                        <a:t>Betty Banks</a:t>
                      </a:r>
                      <a:endParaRPr lang="en-US" sz="1600" dirty="0">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smtClean="0">
                          <a:effectLst/>
                          <a:latin typeface="+mn-lt"/>
                          <a:ea typeface="Calibri"/>
                          <a:cs typeface="Times New Roman"/>
                        </a:rPr>
                        <a:t>Lunenburg County</a:t>
                      </a:r>
                      <a:endParaRPr lang="en-US" sz="1600" dirty="0">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u="sng" kern="1200" dirty="0" smtClean="0">
                          <a:solidFill>
                            <a:schemeClr val="tx1"/>
                          </a:solidFill>
                          <a:effectLst/>
                          <a:latin typeface="+mn-lt"/>
                          <a:ea typeface="+mn-ea"/>
                          <a:cs typeface="+mn-cs"/>
                          <a:hlinkClick r:id="rId9"/>
                        </a:rPr>
                        <a:t>betty.banks@k12lcps.org</a:t>
                      </a:r>
                      <a:r>
                        <a:rPr lang="en-US" sz="1600" u="sng" kern="1200" dirty="0" smtClean="0">
                          <a:solidFill>
                            <a:schemeClr val="tx1"/>
                          </a:solidFill>
                          <a:effectLst/>
                          <a:latin typeface="+mn-lt"/>
                          <a:ea typeface="+mn-ea"/>
                          <a:cs typeface="+mn-cs"/>
                        </a:rPr>
                        <a:t> </a:t>
                      </a:r>
                      <a:endParaRPr lang="en-US" sz="1600" dirty="0">
                        <a:effectLst/>
                        <a:latin typeface="+mn-lt"/>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5409929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xmlns:mv="urn:schemas-microsoft-com:mac:vml">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84583" y="452718"/>
            <a:ext cx="7053542" cy="1400530"/>
          </a:xfrm>
          <a:prstGeom prst="rect">
            <a:avLst/>
          </a:prstGeom>
          <a:noFill/>
          <a:ln>
            <a:noFill/>
          </a:ln>
        </p:spPr>
        <p:txBody>
          <a:bodyPr lIns="91425" tIns="45700" rIns="91425" bIns="45700" anchor="t" anchorCtr="0">
            <a:noAutofit/>
          </a:bodyPr>
          <a:lstStyle/>
          <a:p>
            <a:pPr marL="0" marR="0" lvl="0" indent="0" algn="l" rtl="0">
              <a:spcBef>
                <a:spcPts val="0"/>
              </a:spcBef>
              <a:buClr>
                <a:schemeClr val="lt2"/>
              </a:buClr>
              <a:buSzPct val="25000"/>
              <a:buFont typeface="Questrial"/>
              <a:buNone/>
            </a:pPr>
            <a:endParaRPr sz="4200" b="1" i="1" u="none" strike="noStrike" cap="none">
              <a:solidFill>
                <a:schemeClr val="lt2"/>
              </a:solidFill>
              <a:latin typeface="Questrial"/>
              <a:ea typeface="Questrial"/>
              <a:cs typeface="Questrial"/>
              <a:sym typeface="Questrial"/>
            </a:endParaRPr>
          </a:p>
        </p:txBody>
      </p:sp>
      <p:pic>
        <p:nvPicPr>
          <p:cNvPr id="192" name="Shape 192"/>
          <p:cNvPicPr preferRelativeResize="0"/>
          <p:nvPr/>
        </p:nvPicPr>
        <p:blipFill rotWithShape="1">
          <a:blip r:embed="rId3">
            <a:alphaModFix/>
          </a:blip>
          <a:srcRect/>
          <a:stretch/>
        </p:blipFill>
        <p:spPr>
          <a:xfrm>
            <a:off x="0" y="0"/>
            <a:ext cx="9372600" cy="6857999"/>
          </a:xfrm>
          <a:prstGeom prst="rect">
            <a:avLst/>
          </a:prstGeom>
          <a:noFill/>
          <a:ln>
            <a:noFill/>
          </a:ln>
        </p:spPr>
      </p:pic>
      <p:sp>
        <p:nvSpPr>
          <p:cNvPr id="193" name="Shape 193"/>
          <p:cNvSpPr txBox="1">
            <a:spLocks noGrp="1"/>
          </p:cNvSpPr>
          <p:nvPr>
            <p:ph idx="1"/>
          </p:nvPr>
        </p:nvSpPr>
        <p:spPr>
          <a:xfrm>
            <a:off x="228600" y="4325063"/>
            <a:ext cx="9144000" cy="1784791"/>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chemeClr val="accent1"/>
              </a:buClr>
              <a:buSzPct val="25000"/>
              <a:buFont typeface="Noto Sans Symbols"/>
              <a:buNone/>
            </a:pPr>
            <a:r>
              <a:rPr lang="en-US" b="1" i="1" u="none" strike="noStrike" cap="none" dirty="0">
                <a:solidFill>
                  <a:schemeClr val="lt1"/>
                </a:solidFill>
                <a:latin typeface="Architects Daughter"/>
                <a:ea typeface="Architects Daughter"/>
                <a:cs typeface="Architects Daughter"/>
                <a:sym typeface="Architects Daughter"/>
              </a:rPr>
              <a:t>How can </a:t>
            </a:r>
            <a:r>
              <a:rPr lang="en-US" i="1" dirty="0" smtClean="0">
                <a:solidFill>
                  <a:schemeClr val="lt1"/>
                </a:solidFill>
                <a:latin typeface="Architects Daughter"/>
                <a:ea typeface="Architects Daughter"/>
                <a:cs typeface="Architects Daughter"/>
                <a:sym typeface="Architects Daughter"/>
              </a:rPr>
              <a:t>Virginia Studies history &amp; social science</a:t>
            </a:r>
            <a:r>
              <a:rPr lang="en-US" b="1" i="1" u="none" strike="noStrike" cap="none" dirty="0" smtClean="0">
                <a:solidFill>
                  <a:schemeClr val="lt1"/>
                </a:solidFill>
                <a:latin typeface="Architects Daughter"/>
                <a:ea typeface="Architects Daughter"/>
                <a:cs typeface="Architects Daughter"/>
                <a:sym typeface="Architects Daughter"/>
              </a:rPr>
              <a:t> </a:t>
            </a:r>
            <a:r>
              <a:rPr lang="en-US" b="1" i="1" u="none" strike="noStrike" cap="none" dirty="0">
                <a:solidFill>
                  <a:schemeClr val="lt1"/>
                </a:solidFill>
                <a:latin typeface="Architects Daughter"/>
                <a:ea typeface="Architects Daughter"/>
                <a:cs typeface="Architects Daughter"/>
                <a:sym typeface="Architects Daughter"/>
              </a:rPr>
              <a:t>skills be incorporated into </a:t>
            </a:r>
            <a:r>
              <a:rPr lang="en-US" b="1" i="1" u="none" strike="noStrike" cap="none" dirty="0" smtClean="0">
                <a:solidFill>
                  <a:schemeClr val="lt1"/>
                </a:solidFill>
                <a:latin typeface="Architects Daughter"/>
                <a:ea typeface="Architects Daughter"/>
                <a:cs typeface="Architects Daughter"/>
                <a:sym typeface="Architects Daughter"/>
              </a:rPr>
              <a:t> standards-based </a:t>
            </a:r>
            <a:r>
              <a:rPr lang="en-US" b="1" i="1" u="none" strike="noStrike" cap="none" dirty="0">
                <a:solidFill>
                  <a:schemeClr val="lt1"/>
                </a:solidFill>
                <a:latin typeface="Architects Daughter"/>
                <a:ea typeface="Architects Daughter"/>
                <a:cs typeface="Architects Daughter"/>
                <a:sym typeface="Architects Daughter"/>
              </a:rPr>
              <a:t>lessons?</a:t>
            </a:r>
          </a:p>
        </p:txBody>
      </p:sp>
    </p:spTree>
    <p:extLst>
      <p:ext uri="{BB962C8B-B14F-4D97-AF65-F5344CB8AC3E}">
        <p14:creationId xmlns:p14="http://schemas.microsoft.com/office/powerpoint/2010/main" val="2775183714"/>
      </p:ext>
    </p:extLst>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120</a:t>
            </a:fld>
            <a:endParaRPr lang="en-US" dirty="0"/>
          </a:p>
        </p:txBody>
      </p:sp>
      <p:pic>
        <p:nvPicPr>
          <p:cNvPr id="4" name="Picture 2" descr="C:\Users\christonya.brown@doe.virginia.gov\Desktop\National_Thank_You_Da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1461"/>
            <a:ext cx="7620000" cy="182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4264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pPr/>
              <a:t>121</a:t>
            </a:fld>
            <a:endParaRPr lang="en-US" dirty="0"/>
          </a:p>
        </p:txBody>
      </p:sp>
      <p:sp>
        <p:nvSpPr>
          <p:cNvPr id="4" name="Rectangle 11"/>
          <p:cNvSpPr>
            <a:spLocks noChangeArrowheads="1"/>
          </p:cNvSpPr>
          <p:nvPr/>
        </p:nvSpPr>
        <p:spPr bwMode="auto">
          <a:xfrm>
            <a:off x="228600" y="2140803"/>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ts val="0"/>
              </a:spcBef>
              <a:spcAft>
                <a:spcPct val="0"/>
              </a:spcAft>
              <a:buFontTx/>
              <a:buNone/>
            </a:pPr>
            <a:r>
              <a:rPr lang="en-US" altLang="en-US" sz="2400" dirty="0">
                <a:solidFill>
                  <a:srgbClr val="000000"/>
                </a:solidFill>
                <a:cs typeface="Arial" charset="0"/>
              </a:rPr>
              <a:t>Christonya Brown, K-12, History and Social Science Coordinator </a:t>
            </a:r>
          </a:p>
          <a:p>
            <a:pPr eaLnBrk="1" fontAlgn="base" hangingPunct="1">
              <a:spcBef>
                <a:spcPts val="0"/>
              </a:spcBef>
              <a:spcAft>
                <a:spcPct val="0"/>
              </a:spcAft>
              <a:buFontTx/>
              <a:buNone/>
            </a:pPr>
            <a:r>
              <a:rPr lang="en-US" altLang="en-US" sz="2400" dirty="0">
                <a:solidFill>
                  <a:srgbClr val="000000"/>
                </a:solidFill>
                <a:cs typeface="Arial" charset="0"/>
              </a:rPr>
              <a:t>E-mail: </a:t>
            </a:r>
            <a:r>
              <a:rPr lang="en-US" altLang="en-US" sz="2400" dirty="0">
                <a:solidFill>
                  <a:srgbClr val="000000"/>
                </a:solidFill>
                <a:cs typeface="Arial" charset="0"/>
                <a:hlinkClick r:id="rId3"/>
              </a:rPr>
              <a:t>Christonya.Brown@doe.virginia.gov</a:t>
            </a:r>
            <a:r>
              <a:rPr lang="en-US" altLang="en-US" sz="2400" dirty="0">
                <a:solidFill>
                  <a:srgbClr val="000000"/>
                </a:solidFill>
                <a:cs typeface="Arial" charset="0"/>
              </a:rPr>
              <a:t> </a:t>
            </a:r>
          </a:p>
        </p:txBody>
      </p:sp>
      <p:sp>
        <p:nvSpPr>
          <p:cNvPr id="5" name="Rectangle 11"/>
          <p:cNvSpPr>
            <a:spLocks noChangeArrowheads="1"/>
          </p:cNvSpPr>
          <p:nvPr/>
        </p:nvSpPr>
        <p:spPr bwMode="auto">
          <a:xfrm>
            <a:off x="228600" y="3105834"/>
            <a:ext cx="830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ts val="0"/>
              </a:spcBef>
              <a:spcAft>
                <a:spcPct val="0"/>
              </a:spcAft>
              <a:buFontTx/>
              <a:buNone/>
            </a:pPr>
            <a:r>
              <a:rPr lang="en-US" altLang="en-US" sz="2400" dirty="0">
                <a:solidFill>
                  <a:srgbClr val="000000"/>
                </a:solidFill>
                <a:cs typeface="Arial" charset="0"/>
              </a:rPr>
              <a:t>Betsy Barton, Elementary, History and Social Science Specialist</a:t>
            </a:r>
          </a:p>
          <a:p>
            <a:pPr eaLnBrk="1" fontAlgn="base" hangingPunct="1">
              <a:spcBef>
                <a:spcPts val="0"/>
              </a:spcBef>
              <a:spcAft>
                <a:spcPct val="0"/>
              </a:spcAft>
              <a:buFontTx/>
              <a:buNone/>
            </a:pPr>
            <a:r>
              <a:rPr lang="en-US" altLang="en-US" sz="2400" dirty="0">
                <a:solidFill>
                  <a:srgbClr val="000000"/>
                </a:solidFill>
                <a:cs typeface="Arial" charset="0"/>
              </a:rPr>
              <a:t>E-mail: </a:t>
            </a:r>
            <a:r>
              <a:rPr lang="en-US" altLang="en-US" sz="2400" dirty="0">
                <a:solidFill>
                  <a:srgbClr val="000000"/>
                </a:solidFill>
                <a:cs typeface="Arial" charset="0"/>
                <a:hlinkClick r:id="rId4"/>
              </a:rPr>
              <a:t>Betsy.Barton@doe.virginia.gov</a:t>
            </a:r>
            <a:endParaRPr lang="en-US" altLang="en-US" sz="2400" dirty="0">
              <a:solidFill>
                <a:srgbClr val="000000"/>
              </a:solidFill>
              <a:cs typeface="Arial" charset="0"/>
            </a:endParaRPr>
          </a:p>
        </p:txBody>
      </p:sp>
      <p:sp>
        <p:nvSpPr>
          <p:cNvPr id="6" name="Rectangle 11"/>
          <p:cNvSpPr>
            <a:spLocks noChangeArrowheads="1"/>
          </p:cNvSpPr>
          <p:nvPr/>
        </p:nvSpPr>
        <p:spPr bwMode="auto">
          <a:xfrm>
            <a:off x="457200" y="381000"/>
            <a:ext cx="769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ts val="0"/>
              </a:spcBef>
              <a:spcAft>
                <a:spcPct val="0"/>
              </a:spcAft>
              <a:buFontTx/>
              <a:buNone/>
            </a:pPr>
            <a:r>
              <a:rPr lang="en-US" altLang="en-US" dirty="0">
                <a:solidFill>
                  <a:srgbClr val="000000"/>
                </a:solidFill>
                <a:cs typeface="Arial" charset="0"/>
              </a:rPr>
              <a:t>and the </a:t>
            </a:r>
          </a:p>
          <a:p>
            <a:pPr algn="ctr" eaLnBrk="1" fontAlgn="base" hangingPunct="1">
              <a:spcBef>
                <a:spcPts val="0"/>
              </a:spcBef>
              <a:spcAft>
                <a:spcPct val="0"/>
              </a:spcAft>
              <a:buFontTx/>
              <a:buNone/>
            </a:pPr>
            <a:r>
              <a:rPr lang="en-US" altLang="en-US" sz="4000" b="1" dirty="0">
                <a:solidFill>
                  <a:srgbClr val="000000"/>
                </a:solidFill>
                <a:cs typeface="Arial" charset="0"/>
              </a:rPr>
              <a:t>Virginia Department of Education</a:t>
            </a:r>
          </a:p>
        </p:txBody>
      </p:sp>
      <p:sp>
        <p:nvSpPr>
          <p:cNvPr id="7" name="Shape 357"/>
          <p:cNvSpPr/>
          <p:nvPr/>
        </p:nvSpPr>
        <p:spPr>
          <a:xfrm>
            <a:off x="228599" y="4112507"/>
            <a:ext cx="8305801" cy="8309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400">
                <a:latin typeface="Times New Roman"/>
                <a:ea typeface="Times New Roman"/>
                <a:cs typeface="Times New Roman"/>
                <a:sym typeface="Times New Roman"/>
              </a:defRPr>
            </a:pPr>
            <a:r>
              <a:rPr lang="en-US" dirty="0" smtClean="0">
                <a:latin typeface="Calibri" panose="020F0502020204030204" pitchFamily="34" charset="0"/>
              </a:rPr>
              <a:t>Jill Nogueras, English and History </a:t>
            </a:r>
            <a:r>
              <a:rPr lang="en-US" dirty="0">
                <a:latin typeface="Calibri" panose="020F0502020204030204" pitchFamily="34" charset="0"/>
              </a:rPr>
              <a:t>and Social Science Specialist</a:t>
            </a:r>
          </a:p>
          <a:p>
            <a:pPr>
              <a:defRPr sz="2400">
                <a:latin typeface="Times New Roman"/>
                <a:ea typeface="Times New Roman"/>
                <a:cs typeface="Times New Roman"/>
                <a:sym typeface="Times New Roman"/>
              </a:defRPr>
            </a:pPr>
            <a:r>
              <a:rPr lang="en-US" dirty="0" smtClean="0">
                <a:latin typeface="Calibri" panose="020F0502020204030204" pitchFamily="34" charset="0"/>
              </a:rPr>
              <a:t>E-mail:  </a:t>
            </a:r>
            <a:r>
              <a:rPr lang="en-US" dirty="0" smtClean="0">
                <a:latin typeface="Calibri" panose="020F0502020204030204" pitchFamily="34" charset="0"/>
                <a:hlinkClick r:id="rId5"/>
              </a:rPr>
              <a:t>Jill.Nogueras@doe.virginia.gov</a:t>
            </a:r>
            <a:endParaRPr u="sng" dirty="0">
              <a:solidFill>
                <a:srgbClr val="0000FF"/>
              </a:solidFill>
              <a:uFill>
                <a:solidFill>
                  <a:srgbClr val="0000FF"/>
                </a:solidFill>
              </a:uFill>
              <a:latin typeface="Calibri" panose="020F0502020204030204" pitchFamily="34" charset="0"/>
              <a:hlinkClick r:id="rId4"/>
            </a:endParaRPr>
          </a:p>
        </p:txBody>
      </p:sp>
    </p:spTree>
    <p:extLst>
      <p:ext uri="{BB962C8B-B14F-4D97-AF65-F5344CB8AC3E}">
        <p14:creationId xmlns:p14="http://schemas.microsoft.com/office/powerpoint/2010/main" val="33263167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a:t>
            </a:r>
          </a:p>
        </p:txBody>
      </p:sp>
      <p:sp>
        <p:nvSpPr>
          <p:cNvPr id="3" name="Content Placeholder 2"/>
          <p:cNvSpPr>
            <a:spLocks noGrp="1"/>
          </p:cNvSpPr>
          <p:nvPr>
            <p:ph idx="1"/>
          </p:nvPr>
        </p:nvSpPr>
        <p:spPr/>
        <p:txBody>
          <a:bodyPr/>
          <a:lstStyle/>
          <a:p>
            <a:pPr marL="0" lvl="0" indent="0">
              <a:buNone/>
            </a:pPr>
            <a:r>
              <a:rPr lang="en-US" dirty="0">
                <a:latin typeface="+mn-lt"/>
              </a:rPr>
              <a:t>Use of aim/objective to give students a concrete goal for the lesson.  </a:t>
            </a:r>
            <a:endParaRPr lang="en-US" dirty="0" smtClean="0">
              <a:latin typeface="+mn-lt"/>
            </a:endParaRPr>
          </a:p>
          <a:p>
            <a:pPr marL="0" lvl="0" indent="0">
              <a:buNone/>
            </a:pPr>
            <a:endParaRPr lang="en-US" dirty="0">
              <a:latin typeface="+mn-lt"/>
            </a:endParaRPr>
          </a:p>
          <a:p>
            <a:pPr marL="0" lvl="0" indent="0" algn="ctr">
              <a:buNone/>
            </a:pPr>
            <a:r>
              <a:rPr lang="en-US" dirty="0" smtClean="0">
                <a:latin typeface="+mn-lt"/>
              </a:rPr>
              <a:t>“</a:t>
            </a:r>
            <a:r>
              <a:rPr lang="en-US" dirty="0">
                <a:latin typeface="+mn-lt"/>
              </a:rPr>
              <a:t>By the end of class/end of unit/etc., you should be able to</a:t>
            </a:r>
            <a:r>
              <a:rPr lang="en-US" dirty="0" smtClean="0">
                <a:latin typeface="+mn-lt"/>
              </a:rPr>
              <a:t>…”</a:t>
            </a:r>
            <a:endParaRPr lang="en-US" dirty="0">
              <a:latin typeface="+mn-lt"/>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13</a:t>
            </a:fld>
            <a:endParaRPr lang="en-US" dirty="0"/>
          </a:p>
        </p:txBody>
      </p:sp>
    </p:spTree>
    <p:extLst>
      <p:ext uri="{BB962C8B-B14F-4D97-AF65-F5344CB8AC3E}">
        <p14:creationId xmlns:p14="http://schemas.microsoft.com/office/powerpoint/2010/main" val="6175044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p.vcu.edu/enochhale/wp-content/uploads/sites/4392/2015/07/chalkboar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latin typeface="Lucida Handwriting" panose="03010101010101010101" pitchFamily="66" charset="0"/>
              </a:rPr>
              <a:t>Today we will . . .</a:t>
            </a:r>
          </a:p>
        </p:txBody>
      </p:sp>
      <p:sp>
        <p:nvSpPr>
          <p:cNvPr id="3" name="Content Placeholder 2"/>
          <p:cNvSpPr>
            <a:spLocks noGrp="1"/>
          </p:cNvSpPr>
          <p:nvPr>
            <p:ph idx="1"/>
          </p:nvPr>
        </p:nvSpPr>
        <p:spPr>
          <a:xfrm>
            <a:off x="609600" y="1524000"/>
            <a:ext cx="6172200" cy="4525963"/>
          </a:xfrm>
        </p:spPr>
        <p:txBody>
          <a:bodyPr/>
          <a:lstStyle/>
          <a:p>
            <a:r>
              <a:rPr lang="en-US" dirty="0">
                <a:solidFill>
                  <a:schemeClr val="bg1"/>
                </a:solidFill>
                <a:latin typeface="Lucida Handwriting" panose="03010101010101010101" pitchFamily="66" charset="0"/>
              </a:rPr>
              <a:t>Practice strategies to incorporate new standards-based           skills  into  daily lessons to teach             and </a:t>
            </a:r>
            <a:r>
              <a:rPr lang="en-US" dirty="0" smtClean="0">
                <a:solidFill>
                  <a:schemeClr val="bg1"/>
                </a:solidFill>
                <a:latin typeface="Lucida Handwriting" panose="03010101010101010101" pitchFamily="66" charset="0"/>
              </a:rPr>
              <a:t>check for understanding of content</a:t>
            </a:r>
            <a:endParaRPr lang="en-US" dirty="0">
              <a:solidFill>
                <a:schemeClr val="bg1"/>
              </a:solidFill>
              <a:latin typeface="Lucida Handwriting" panose="03010101010101010101" pitchFamily="66" charset="0"/>
            </a:endParaRPr>
          </a:p>
          <a:p>
            <a:endParaRPr lang="en-US" dirty="0">
              <a:solidFill>
                <a:schemeClr val="bg1"/>
              </a:solidFill>
              <a:latin typeface="Lucida Handwriting" panose="03010101010101010101" pitchFamily="66"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14</a:t>
            </a:fld>
            <a:endParaRPr lang="en-US" dirty="0"/>
          </a:p>
        </p:txBody>
      </p:sp>
    </p:spTree>
    <p:extLst>
      <p:ext uri="{BB962C8B-B14F-4D97-AF65-F5344CB8AC3E}">
        <p14:creationId xmlns:p14="http://schemas.microsoft.com/office/powerpoint/2010/main" val="21043265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36537" y="118362"/>
            <a:ext cx="83661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gn="l" rtl="0" eaLnBrk="0" fontAlgn="base" hangingPunct="0">
              <a:spcBef>
                <a:spcPts val="0"/>
              </a:spcBef>
              <a:spcAft>
                <a:spcPct val="0"/>
              </a:spcAft>
              <a:defRPr sz="4400">
                <a:solidFill>
                  <a:schemeClr val="tx2"/>
                </a:solidFill>
                <a:latin typeface="+mj-lt"/>
                <a:ea typeface="+mj-ea"/>
                <a:cs typeface="+mj-cs"/>
              </a:defRPr>
            </a:lvl1pPr>
            <a:lvl2pPr algn="l" rtl="0" eaLnBrk="0" fontAlgn="base" hangingPunct="0">
              <a:spcBef>
                <a:spcPts val="0"/>
              </a:spcBef>
              <a:spcAft>
                <a:spcPct val="0"/>
              </a:spcAft>
              <a:defRPr sz="4400">
                <a:solidFill>
                  <a:schemeClr val="tx2"/>
                </a:solidFill>
                <a:latin typeface="Tahoma" pitchFamily="34" charset="0"/>
              </a:defRPr>
            </a:lvl2pPr>
            <a:lvl3pPr algn="l" rtl="0" eaLnBrk="0" fontAlgn="base" hangingPunct="0">
              <a:spcBef>
                <a:spcPts val="0"/>
              </a:spcBef>
              <a:spcAft>
                <a:spcPct val="0"/>
              </a:spcAft>
              <a:defRPr sz="4400">
                <a:solidFill>
                  <a:schemeClr val="tx2"/>
                </a:solidFill>
                <a:latin typeface="Tahoma" pitchFamily="34" charset="0"/>
              </a:defRPr>
            </a:lvl3pPr>
            <a:lvl4pPr algn="l" rtl="0" eaLnBrk="0" fontAlgn="base" hangingPunct="0">
              <a:spcBef>
                <a:spcPts val="0"/>
              </a:spcBef>
              <a:spcAft>
                <a:spcPct val="0"/>
              </a:spcAft>
              <a:defRPr sz="4400">
                <a:solidFill>
                  <a:schemeClr val="tx2"/>
                </a:solidFill>
                <a:latin typeface="Tahoma" pitchFamily="34" charset="0"/>
              </a:defRPr>
            </a:lvl4pPr>
            <a:lvl5pPr algn="l" rtl="0" eaLnBrk="0" fontAlgn="base" hangingPunct="0">
              <a:spcBef>
                <a:spcPts val="0"/>
              </a:spcBef>
              <a:spcAft>
                <a:spcPct val="0"/>
              </a:spcAft>
              <a:defRPr sz="4400">
                <a:solidFill>
                  <a:schemeClr val="tx2"/>
                </a:solidFill>
                <a:latin typeface="Tahoma" pitchFamily="34" charset="0"/>
              </a:defRPr>
            </a:lvl5pPr>
            <a:lvl6pPr marL="457200" algn="l" rtl="0" fontAlgn="base">
              <a:spcBef>
                <a:spcPts val="0"/>
              </a:spcBef>
              <a:spcAft>
                <a:spcPct val="0"/>
              </a:spcAft>
              <a:defRPr sz="4400">
                <a:solidFill>
                  <a:schemeClr val="tx2"/>
                </a:solidFill>
                <a:latin typeface="Tahoma" pitchFamily="34" charset="0"/>
              </a:defRPr>
            </a:lvl6pPr>
            <a:lvl7pPr marL="914400" algn="l" rtl="0" fontAlgn="base">
              <a:spcBef>
                <a:spcPts val="0"/>
              </a:spcBef>
              <a:spcAft>
                <a:spcPct val="0"/>
              </a:spcAft>
              <a:defRPr sz="4400">
                <a:solidFill>
                  <a:schemeClr val="tx2"/>
                </a:solidFill>
                <a:latin typeface="Tahoma" pitchFamily="34" charset="0"/>
              </a:defRPr>
            </a:lvl7pPr>
            <a:lvl8pPr marL="1371600" algn="l" rtl="0" fontAlgn="base">
              <a:spcBef>
                <a:spcPts val="0"/>
              </a:spcBef>
              <a:spcAft>
                <a:spcPct val="0"/>
              </a:spcAft>
              <a:defRPr sz="4400">
                <a:solidFill>
                  <a:schemeClr val="tx2"/>
                </a:solidFill>
                <a:latin typeface="Tahoma" pitchFamily="34" charset="0"/>
              </a:defRPr>
            </a:lvl8pPr>
            <a:lvl9pPr marL="1828800" algn="l" rtl="0" fontAlgn="base">
              <a:spcBef>
                <a:spcPts val="0"/>
              </a:spcBef>
              <a:spcAft>
                <a:spcPct val="0"/>
              </a:spcAft>
              <a:defRPr sz="4400">
                <a:solidFill>
                  <a:schemeClr val="tx2"/>
                </a:solidFill>
                <a:latin typeface="Tahoma" pitchFamily="34" charset="0"/>
              </a:defRPr>
            </a:lvl9pPr>
          </a:lstStyle>
          <a:p>
            <a:pPr algn="ctr" eaLnBrk="1" hangingPunct="1">
              <a:defRPr/>
            </a:pPr>
            <a:r>
              <a:rPr lang="en-US" altLang="en-US" b="1" kern="0" dirty="0" smtClean="0">
                <a:solidFill>
                  <a:srgbClr val="0070C0"/>
                </a:solidFill>
                <a:latin typeface="Calibri" pitchFamily="34" charset="0"/>
              </a:rPr>
              <a:t>Today’s Learning Opportunities</a:t>
            </a:r>
          </a:p>
        </p:txBody>
      </p:sp>
      <p:pic>
        <p:nvPicPr>
          <p:cNvPr id="2050" name="Picture 2" descr="https://gradeslam.org/blog_images/112/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078799"/>
            <a:ext cx="2475278" cy="13712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537" y="2703016"/>
            <a:ext cx="8069263"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Calibri" panose="020F0502020204030204" pitchFamily="34" charset="0"/>
              </a:rPr>
              <a:t>Continue to build an awareness of changes in the </a:t>
            </a:r>
            <a:r>
              <a:rPr lang="en-US" sz="2400" b="1" u="sng" dirty="0" smtClean="0">
                <a:latin typeface="Calibri" panose="020F0502020204030204" pitchFamily="34" charset="0"/>
              </a:rPr>
              <a:t>new</a:t>
            </a:r>
            <a:r>
              <a:rPr lang="en-US" sz="2400" b="1" dirty="0" smtClean="0">
                <a:latin typeface="Calibri" panose="020F0502020204030204" pitchFamily="34" charset="0"/>
              </a:rPr>
              <a:t> Standards of Learning for History &amp; Social Sciences for Virginia Studies</a:t>
            </a:r>
          </a:p>
          <a:p>
            <a:endParaRPr lang="en-US" sz="2400" b="1" dirty="0" smtClean="0">
              <a:latin typeface="Calibri" panose="020F0502020204030204" pitchFamily="34" charset="0"/>
            </a:endParaRPr>
          </a:p>
          <a:p>
            <a:pPr marL="342900" indent="-342900">
              <a:buFont typeface="Arial" panose="020B0604020202020204" pitchFamily="34" charset="0"/>
              <a:buChar char="•"/>
            </a:pPr>
            <a:r>
              <a:rPr lang="en-US" sz="2400" dirty="0" smtClean="0">
                <a:latin typeface="Calibri" panose="020F0502020204030204" pitchFamily="34" charset="0"/>
              </a:rPr>
              <a:t>Become familiar with </a:t>
            </a:r>
            <a:r>
              <a:rPr lang="en-US" sz="2400" b="1" u="sng" dirty="0" smtClean="0">
                <a:latin typeface="Calibri" panose="020F0502020204030204" pitchFamily="34" charset="0"/>
              </a:rPr>
              <a:t>skills</a:t>
            </a:r>
            <a:r>
              <a:rPr lang="en-US" sz="2400" dirty="0" smtClean="0">
                <a:latin typeface="Calibri" panose="020F0502020204030204" pitchFamily="34" charset="0"/>
              </a:rPr>
              <a:t> related to Standard 1</a:t>
            </a:r>
          </a:p>
          <a:p>
            <a:endParaRPr lang="en-US" sz="2400" dirty="0" smtClean="0">
              <a:latin typeface="Calibri" panose="020F0502020204030204" pitchFamily="34" charset="0"/>
            </a:endParaRPr>
          </a:p>
          <a:p>
            <a:pPr marL="342900" indent="-342900">
              <a:buFont typeface="Arial" panose="020B0604020202020204" pitchFamily="34" charset="0"/>
              <a:buChar char="•"/>
            </a:pPr>
            <a:r>
              <a:rPr lang="en-US" sz="2400" dirty="0" smtClean="0">
                <a:latin typeface="Calibri" panose="020F0502020204030204" pitchFamily="34" charset="0"/>
              </a:rPr>
              <a:t>Explore and model </a:t>
            </a:r>
            <a:r>
              <a:rPr lang="en-US" sz="2400" b="1" dirty="0" smtClean="0">
                <a:latin typeface="Calibri" panose="020F0502020204030204" pitchFamily="34" charset="0"/>
              </a:rPr>
              <a:t>strategies and learning experiences </a:t>
            </a:r>
            <a:r>
              <a:rPr lang="en-US" sz="2400" dirty="0" smtClean="0">
                <a:latin typeface="Calibri" panose="020F0502020204030204" pitchFamily="34" charset="0"/>
              </a:rPr>
              <a:t>that will promote rigorous social studies instruction</a:t>
            </a:r>
          </a:p>
          <a:p>
            <a:pPr marL="342900" indent="-342900">
              <a:buFont typeface="Arial" panose="020B0604020202020204" pitchFamily="34" charset="0"/>
              <a:buChar char="•"/>
            </a:pPr>
            <a:endParaRPr lang="en-US" sz="2400" dirty="0" smtClean="0">
              <a:latin typeface="Calibri" panose="020F0502020204030204" pitchFamily="34" charset="0"/>
            </a:endParaRPr>
          </a:p>
          <a:p>
            <a:pPr marL="342900" indent="-342900">
              <a:buFont typeface="Arial" panose="020B0604020202020204" pitchFamily="34" charset="0"/>
              <a:buChar char="•"/>
            </a:pPr>
            <a:endParaRPr lang="en-US" sz="2400" dirty="0" smtClean="0">
              <a:latin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ndParaRPr>
          </a:p>
        </p:txBody>
      </p:sp>
    </p:spTree>
    <p:extLst>
      <p:ext uri="{BB962C8B-B14F-4D97-AF65-F5344CB8AC3E}">
        <p14:creationId xmlns:p14="http://schemas.microsoft.com/office/powerpoint/2010/main" val="4226743181"/>
      </p:ext>
    </p:extLst>
  </p:cSld>
  <p:clrMapOvr>
    <a:masterClrMapping/>
  </p:clrMapOvr>
  <p:transition spd="slow" advTm="15000">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77130"/>
            <a:ext cx="7543800" cy="1143000"/>
          </a:xfrm>
        </p:spPr>
        <p:txBody>
          <a:bodyPr>
            <a:normAutofit/>
          </a:bodyPr>
          <a:lstStyle/>
          <a:p>
            <a:r>
              <a:rPr lang="en-US" sz="4800" dirty="0" smtClean="0">
                <a:latin typeface="Calibri" panose="020F0502020204030204" pitchFamily="34" charset="0"/>
              </a:rPr>
              <a:t>Today’s Working Norms</a:t>
            </a:r>
            <a:endParaRPr lang="en-US" sz="4800" dirty="0">
              <a:latin typeface="Calibri" panose="020F0502020204030204" pitchFamily="34" charset="0"/>
            </a:endParaRPr>
          </a:p>
        </p:txBody>
      </p:sp>
      <p:sp>
        <p:nvSpPr>
          <p:cNvPr id="3" name="Content Placeholder 2"/>
          <p:cNvSpPr>
            <a:spLocks noGrp="1"/>
          </p:cNvSpPr>
          <p:nvPr>
            <p:ph idx="1"/>
          </p:nvPr>
        </p:nvSpPr>
        <p:spPr>
          <a:xfrm>
            <a:off x="457199" y="1417638"/>
            <a:ext cx="7543800" cy="4525963"/>
          </a:xfrm>
        </p:spPr>
        <p:txBody>
          <a:bodyPr/>
          <a:lstStyle/>
          <a:p>
            <a:r>
              <a:rPr lang="en-US" b="0" dirty="0" smtClean="0">
                <a:latin typeface="Calibri" panose="020F0502020204030204" pitchFamily="34" charset="0"/>
              </a:rPr>
              <a:t>Be engaged</a:t>
            </a:r>
          </a:p>
          <a:p>
            <a:r>
              <a:rPr lang="en-US" b="0" dirty="0" smtClean="0">
                <a:latin typeface="Calibri" panose="020F0502020204030204" pitchFamily="34" charset="0"/>
              </a:rPr>
              <a:t>Be open to new ideas</a:t>
            </a:r>
          </a:p>
          <a:p>
            <a:r>
              <a:rPr lang="en-US" b="0" dirty="0" smtClean="0">
                <a:latin typeface="Calibri" panose="020F0502020204030204" pitchFamily="34" charset="0"/>
              </a:rPr>
              <a:t>Limit sidebar conversations</a:t>
            </a:r>
          </a:p>
          <a:p>
            <a:r>
              <a:rPr lang="en-US" b="0" dirty="0" smtClean="0">
                <a:latin typeface="Calibri" panose="020F0502020204030204" pitchFamily="34" charset="0"/>
              </a:rPr>
              <a:t>Laptop/Cell phone use</a:t>
            </a:r>
            <a:endParaRPr lang="en-US" b="0" dirty="0">
              <a:latin typeface="Calibri" panose="020F0502020204030204" pitchFamily="34" charset="0"/>
            </a:endParaRPr>
          </a:p>
        </p:txBody>
      </p:sp>
      <p:pic>
        <p:nvPicPr>
          <p:cNvPr id="6" name="Picture 5"/>
          <p:cNvPicPr>
            <a:picLocks noChangeAspect="1"/>
          </p:cNvPicPr>
          <p:nvPr/>
        </p:nvPicPr>
        <p:blipFill>
          <a:blip r:embed="rId3"/>
          <a:stretch>
            <a:fillRect/>
          </a:stretch>
        </p:blipFill>
        <p:spPr>
          <a:xfrm>
            <a:off x="1702778" y="4267200"/>
            <a:ext cx="5052643" cy="1773713"/>
          </a:xfrm>
          <a:prstGeom prst="rect">
            <a:avLst/>
          </a:prstGeom>
        </p:spPr>
      </p:pic>
    </p:spTree>
    <p:extLst>
      <p:ext uri="{BB962C8B-B14F-4D97-AF65-F5344CB8AC3E}">
        <p14:creationId xmlns:p14="http://schemas.microsoft.com/office/powerpoint/2010/main" val="41774544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8058" y="186908"/>
            <a:ext cx="7543800" cy="1143000"/>
          </a:xfrm>
        </p:spPr>
        <p:txBody>
          <a:bodyPr>
            <a:normAutofit fontScale="90000"/>
          </a:bodyPr>
          <a:lstStyle/>
          <a:p>
            <a:r>
              <a:rPr lang="en-US" sz="6000" dirty="0" smtClean="0">
                <a:latin typeface="Calibri" panose="020F0502020204030204" pitchFamily="34" charset="0"/>
              </a:rPr>
              <a:t>Grounding:</a:t>
            </a:r>
            <a:r>
              <a:rPr lang="en-US" sz="4900" dirty="0" smtClean="0">
                <a:latin typeface="Calibri" panose="020F0502020204030204" pitchFamily="34" charset="0"/>
              </a:rPr>
              <a:t> </a:t>
            </a:r>
            <a:br>
              <a:rPr lang="en-US" sz="4900" dirty="0" smtClean="0">
                <a:latin typeface="Calibri" panose="020F0502020204030204" pitchFamily="34" charset="0"/>
              </a:rPr>
            </a:br>
            <a:r>
              <a:rPr lang="en-US" i="1" dirty="0" smtClean="0">
                <a:latin typeface="Calibri" panose="020F0502020204030204" pitchFamily="34" charset="0"/>
              </a:rPr>
              <a:t>Who Are We?</a:t>
            </a:r>
            <a:endParaRPr lang="en-US" i="1"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pPr/>
              <a:t>17</a:t>
            </a:fld>
            <a:endParaRPr lang="en-US" dirty="0"/>
          </a:p>
        </p:txBody>
      </p:sp>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Calibri" panose="020F0502020204030204" pitchFamily="34" charset="0"/>
            </a:endParaRPr>
          </a:p>
        </p:txBody>
      </p:sp>
      <p:sp>
        <p:nvSpPr>
          <p:cNvPr id="7" name="Content Placeholder 2"/>
          <p:cNvSpPr txBox="1">
            <a:spLocks/>
          </p:cNvSpPr>
          <p:nvPr/>
        </p:nvSpPr>
        <p:spPr>
          <a:xfrm>
            <a:off x="830451" y="1745872"/>
            <a:ext cx="7467600" cy="3657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600" b="1" kern="1200">
                <a:solidFill>
                  <a:schemeClr val="tx1"/>
                </a:solidFill>
                <a:latin typeface="+mj-lt"/>
                <a:ea typeface="+mn-ea"/>
                <a:cs typeface="Lucida Bright" pitchFamily="18" charset="0"/>
              </a:defRPr>
            </a:lvl1pPr>
            <a:lvl2pPr marL="742950" indent="-285750" algn="l" defTabSz="914400" rtl="0" eaLnBrk="1" latinLnBrk="0" hangingPunct="1">
              <a:spcBef>
                <a:spcPct val="20000"/>
              </a:spcBef>
              <a:buFont typeface="Arial" pitchFamily="34" charset="0"/>
              <a:buChar char="•"/>
              <a:defRPr sz="3200" kern="1200">
                <a:solidFill>
                  <a:schemeClr val="tx1">
                    <a:lumMod val="50000"/>
                    <a:lumOff val="50000"/>
                  </a:schemeClr>
                </a:solidFill>
                <a:latin typeface="+mj-lt"/>
                <a:ea typeface="+mn-ea"/>
                <a:cs typeface="Lucida Bright"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lumMod val="50000"/>
                    <a:lumOff val="50000"/>
                  </a:schemeClr>
                </a:solidFill>
                <a:latin typeface="+mj-lt"/>
                <a:ea typeface="+mn-ea"/>
                <a:cs typeface="Lucida Bright" pitchFamily="18" charset="0"/>
              </a:defRPr>
            </a:lvl3pPr>
            <a:lvl4pPr marL="16002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Lucida Bright"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j-lt"/>
                <a:ea typeface="+mn-ea"/>
                <a:cs typeface="Lucida Bright"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200" dirty="0" smtClean="0">
                <a:latin typeface="Calibri" panose="020F0502020204030204" pitchFamily="34" charset="0"/>
              </a:rPr>
              <a:t>Introduce yourself to a shoulder partner</a:t>
            </a:r>
          </a:p>
          <a:p>
            <a:pPr lvl="1"/>
            <a:r>
              <a:rPr lang="en-US" sz="2800" dirty="0" smtClean="0">
                <a:latin typeface="Calibri" panose="020F0502020204030204" pitchFamily="34" charset="0"/>
              </a:rPr>
              <a:t>Name, position, school/location you teach</a:t>
            </a:r>
          </a:p>
          <a:p>
            <a:pPr lvl="1"/>
            <a:r>
              <a:rPr lang="en-US" sz="2800" dirty="0">
                <a:latin typeface="Calibri" panose="020F0502020204030204" pitchFamily="34" charset="0"/>
              </a:rPr>
              <a:t>What is your </a:t>
            </a:r>
            <a:r>
              <a:rPr lang="en-US" sz="2800" i="1" u="sng" dirty="0">
                <a:latin typeface="Calibri" panose="020F0502020204030204" pitchFamily="34" charset="0"/>
              </a:rPr>
              <a:t>favorite</a:t>
            </a:r>
            <a:r>
              <a:rPr lang="en-US" sz="2800" dirty="0">
                <a:latin typeface="Calibri" panose="020F0502020204030204" pitchFamily="34" charset="0"/>
              </a:rPr>
              <a:t> unit/topic to teach in Virginia Studies?  Why?</a:t>
            </a:r>
          </a:p>
          <a:p>
            <a:pPr lvl="1"/>
            <a:endParaRPr lang="en-US" sz="2800" dirty="0" smtClean="0">
              <a:latin typeface="Calibri" panose="020F0502020204030204" pitchFamily="34" charset="0"/>
            </a:endParaRPr>
          </a:p>
          <a:p>
            <a:pPr marL="457200" lvl="1" indent="0">
              <a:buNone/>
            </a:pPr>
            <a:endParaRPr lang="en-US" sz="2800" b="0" dirty="0">
              <a:latin typeface="Calibri" panose="020F0502020204030204" pitchFamily="34" charset="0"/>
            </a:endParaRPr>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05477">
            <a:off x="6787882" y="298491"/>
            <a:ext cx="2121435" cy="122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272513" y="4122439"/>
            <a:ext cx="1976033" cy="9144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rPr>
              <a:t>Geography</a:t>
            </a:r>
            <a:endParaRPr lang="en-US" sz="2000" b="1" dirty="0">
              <a:latin typeface="Calibri" panose="020F0502020204030204" pitchFamily="34" charset="0"/>
            </a:endParaRPr>
          </a:p>
        </p:txBody>
      </p:sp>
      <p:sp>
        <p:nvSpPr>
          <p:cNvPr id="9" name="Oval 8"/>
          <p:cNvSpPr/>
          <p:nvPr/>
        </p:nvSpPr>
        <p:spPr>
          <a:xfrm>
            <a:off x="2125931" y="4835655"/>
            <a:ext cx="1752600" cy="914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rPr>
              <a:t>Colonial Virginia</a:t>
            </a:r>
            <a:endParaRPr lang="en-US" sz="2000" b="1" dirty="0">
              <a:latin typeface="Calibri" panose="020F0502020204030204" pitchFamily="34" charset="0"/>
            </a:endParaRPr>
          </a:p>
        </p:txBody>
      </p:sp>
      <p:sp>
        <p:nvSpPr>
          <p:cNvPr id="10" name="Oval 9"/>
          <p:cNvSpPr/>
          <p:nvPr/>
        </p:nvSpPr>
        <p:spPr>
          <a:xfrm>
            <a:off x="3336091" y="5791200"/>
            <a:ext cx="1888210" cy="914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rPr>
              <a:t>American Revolution</a:t>
            </a:r>
            <a:endParaRPr lang="en-US" sz="2000" b="1" dirty="0">
              <a:latin typeface="Calibri" panose="020F0502020204030204" pitchFamily="34" charset="0"/>
            </a:endParaRPr>
          </a:p>
        </p:txBody>
      </p:sp>
      <p:sp>
        <p:nvSpPr>
          <p:cNvPr id="11" name="Oval 10"/>
          <p:cNvSpPr/>
          <p:nvPr/>
        </p:nvSpPr>
        <p:spPr>
          <a:xfrm>
            <a:off x="3749193" y="4108427"/>
            <a:ext cx="1752600" cy="914400"/>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rPr>
              <a:t>New Nation</a:t>
            </a:r>
            <a:endParaRPr lang="en-US" sz="2000" b="1" dirty="0">
              <a:latin typeface="Calibri" panose="020F0502020204030204" pitchFamily="34" charset="0"/>
            </a:endParaRPr>
          </a:p>
        </p:txBody>
      </p:sp>
      <p:sp>
        <p:nvSpPr>
          <p:cNvPr id="12" name="Oval 11"/>
          <p:cNvSpPr/>
          <p:nvPr/>
        </p:nvSpPr>
        <p:spPr>
          <a:xfrm>
            <a:off x="272513" y="5569969"/>
            <a:ext cx="2174928" cy="1041103"/>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rPr>
              <a:t>Woodland Indians/</a:t>
            </a:r>
          </a:p>
          <a:p>
            <a:pPr algn="ctr"/>
            <a:r>
              <a:rPr lang="en-US" sz="2000" b="1" dirty="0" smtClean="0">
                <a:latin typeface="Calibri" panose="020F0502020204030204" pitchFamily="34" charset="0"/>
              </a:rPr>
              <a:t>Jamestown</a:t>
            </a:r>
            <a:endParaRPr lang="en-US" sz="2000" b="1" dirty="0">
              <a:latin typeface="Calibri" panose="020F0502020204030204" pitchFamily="34" charset="0"/>
            </a:endParaRPr>
          </a:p>
        </p:txBody>
      </p:sp>
      <p:sp>
        <p:nvSpPr>
          <p:cNvPr id="13" name="Oval 12"/>
          <p:cNvSpPr/>
          <p:nvPr/>
        </p:nvSpPr>
        <p:spPr>
          <a:xfrm>
            <a:off x="6324600" y="4152135"/>
            <a:ext cx="2578496" cy="9144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rPr>
              <a:t>Reconstruction</a:t>
            </a:r>
            <a:endParaRPr lang="en-US" b="1" dirty="0">
              <a:latin typeface="Calibri" panose="020F0502020204030204" pitchFamily="34" charset="0"/>
            </a:endParaRPr>
          </a:p>
        </p:txBody>
      </p:sp>
      <p:sp>
        <p:nvSpPr>
          <p:cNvPr id="14" name="Oval 13"/>
          <p:cNvSpPr/>
          <p:nvPr/>
        </p:nvSpPr>
        <p:spPr>
          <a:xfrm>
            <a:off x="5035282" y="4994340"/>
            <a:ext cx="1752600" cy="914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rPr>
              <a:t>Civil War</a:t>
            </a:r>
            <a:endParaRPr lang="en-US" sz="2000" b="1" dirty="0">
              <a:latin typeface="Calibri" panose="020F0502020204030204" pitchFamily="34" charset="0"/>
            </a:endParaRPr>
          </a:p>
        </p:txBody>
      </p:sp>
      <p:sp>
        <p:nvSpPr>
          <p:cNvPr id="15" name="Oval 14"/>
          <p:cNvSpPr/>
          <p:nvPr/>
        </p:nvSpPr>
        <p:spPr>
          <a:xfrm>
            <a:off x="6660112" y="5529893"/>
            <a:ext cx="2303031" cy="112125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Calibri" panose="020F0502020204030204" pitchFamily="34" charset="0"/>
              </a:rPr>
              <a:t>20</a:t>
            </a:r>
            <a:r>
              <a:rPr lang="en-US" sz="2000" b="1" baseline="30000" dirty="0" smtClean="0">
                <a:latin typeface="Calibri" panose="020F0502020204030204" pitchFamily="34" charset="0"/>
              </a:rPr>
              <a:t>th</a:t>
            </a:r>
            <a:r>
              <a:rPr lang="en-US" sz="2000" b="1" dirty="0" smtClean="0">
                <a:latin typeface="Calibri" panose="020F0502020204030204" pitchFamily="34" charset="0"/>
              </a:rPr>
              <a:t> Century/Civil Rights</a:t>
            </a:r>
            <a:endParaRPr lang="en-US" sz="2000" b="1" dirty="0">
              <a:latin typeface="Calibri" panose="020F0502020204030204" pitchFamily="34" charset="0"/>
            </a:endParaRPr>
          </a:p>
        </p:txBody>
      </p:sp>
    </p:spTree>
    <p:extLst>
      <p:ext uri="{BB962C8B-B14F-4D97-AF65-F5344CB8AC3E}">
        <p14:creationId xmlns:p14="http://schemas.microsoft.com/office/powerpoint/2010/main" val="5174925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3282" name="Title 2"/>
          <p:cNvSpPr>
            <a:spLocks noGrp="1"/>
          </p:cNvSpPr>
          <p:nvPr>
            <p:ph type="title"/>
          </p:nvPr>
        </p:nvSpPr>
        <p:spPr>
          <a:xfrm>
            <a:off x="381000" y="381000"/>
            <a:ext cx="8382000" cy="1054100"/>
          </a:xfrm>
        </p:spPr>
        <p:txBody>
          <a:bodyPr>
            <a:normAutofit fontScale="90000"/>
          </a:bodyPr>
          <a:lstStyle/>
          <a:p>
            <a:pPr algn="ctr" eaLnBrk="1" hangingPunct="1"/>
            <a:r>
              <a:rPr lang="en-US" altLang="en-US" sz="5300" dirty="0" smtClean="0">
                <a:solidFill>
                  <a:schemeClr val="tx1"/>
                </a:solidFill>
                <a:latin typeface="Calibri" pitchFamily="34" charset="0"/>
              </a:rPr>
              <a:t>Virginia Studies:</a:t>
            </a:r>
            <a:r>
              <a:rPr lang="en-US" altLang="en-US" sz="4800" dirty="0" smtClean="0">
                <a:solidFill>
                  <a:schemeClr val="tx1"/>
                </a:solidFill>
                <a:latin typeface="Calibri" pitchFamily="34" charset="0"/>
              </a:rPr>
              <a:t/>
            </a:r>
            <a:br>
              <a:rPr lang="en-US" altLang="en-US" sz="4800" dirty="0" smtClean="0">
                <a:solidFill>
                  <a:schemeClr val="tx1"/>
                </a:solidFill>
                <a:latin typeface="Calibri" pitchFamily="34" charset="0"/>
              </a:rPr>
            </a:br>
            <a:r>
              <a:rPr lang="en-US" altLang="en-US" sz="4800" i="1" dirty="0" smtClean="0">
                <a:latin typeface="Calibri" pitchFamily="34" charset="0"/>
              </a:rPr>
              <a:t>Let’s Dig Deeper</a:t>
            </a:r>
            <a:endParaRPr lang="en-US" altLang="en-US" i="1" dirty="0" smtClean="0">
              <a:latin typeface="Calibri" pitchFamily="34" charset="0"/>
            </a:endParaRPr>
          </a:p>
        </p:txBody>
      </p:sp>
      <p:pic>
        <p:nvPicPr>
          <p:cNvPr id="353284" name="Picture 4" descr="http://itsashorethingvb.com/wp-content/uploads/2012/05/vdoeresizenow.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899467"/>
            <a:ext cx="13192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1172000" y="1580474"/>
            <a:ext cx="6800000" cy="4761905"/>
          </a:xfrm>
          <a:prstGeom prst="rect">
            <a:avLst/>
          </a:prstGeom>
        </p:spPr>
      </p:pic>
    </p:spTree>
    <p:custDataLst>
      <p:tags r:id="rId1"/>
    </p:custDataLst>
    <p:extLst>
      <p:ext uri="{BB962C8B-B14F-4D97-AF65-F5344CB8AC3E}">
        <p14:creationId xmlns:p14="http://schemas.microsoft.com/office/powerpoint/2010/main" val="12789681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3282" name="Title 2"/>
          <p:cNvSpPr>
            <a:spLocks noGrp="1"/>
          </p:cNvSpPr>
          <p:nvPr>
            <p:ph type="title"/>
          </p:nvPr>
        </p:nvSpPr>
        <p:spPr>
          <a:xfrm>
            <a:off x="381000" y="381000"/>
            <a:ext cx="8382000" cy="1054100"/>
          </a:xfrm>
        </p:spPr>
        <p:txBody>
          <a:bodyPr>
            <a:normAutofit fontScale="90000"/>
          </a:bodyPr>
          <a:lstStyle/>
          <a:p>
            <a:pPr algn="ctr" eaLnBrk="1" hangingPunct="1"/>
            <a:r>
              <a:rPr lang="en-US" altLang="en-US" sz="5300" dirty="0" smtClean="0">
                <a:solidFill>
                  <a:schemeClr val="tx1"/>
                </a:solidFill>
                <a:latin typeface="Calibri" pitchFamily="34" charset="0"/>
              </a:rPr>
              <a:t>Virginia Studies:</a:t>
            </a:r>
            <a:r>
              <a:rPr lang="en-US" altLang="en-US" sz="4800" dirty="0" smtClean="0">
                <a:solidFill>
                  <a:schemeClr val="tx1"/>
                </a:solidFill>
                <a:latin typeface="Calibri" pitchFamily="34" charset="0"/>
              </a:rPr>
              <a:t/>
            </a:r>
            <a:br>
              <a:rPr lang="en-US" altLang="en-US" sz="4800" dirty="0" smtClean="0">
                <a:solidFill>
                  <a:schemeClr val="tx1"/>
                </a:solidFill>
                <a:latin typeface="Calibri" pitchFamily="34" charset="0"/>
              </a:rPr>
            </a:br>
            <a:r>
              <a:rPr lang="en-US" altLang="en-US" sz="4800" i="1" dirty="0" smtClean="0">
                <a:latin typeface="Calibri" pitchFamily="34" charset="0"/>
              </a:rPr>
              <a:t>Let’s Dig Deeper</a:t>
            </a:r>
            <a:endParaRPr lang="en-US" altLang="en-US" i="1" dirty="0" smtClean="0">
              <a:latin typeface="Calibri" pitchFamily="34" charset="0"/>
            </a:endParaRPr>
          </a:p>
        </p:txBody>
      </p:sp>
      <p:pic>
        <p:nvPicPr>
          <p:cNvPr id="353284" name="Picture 4" descr="http://itsashorethingvb.com/wp-content/uploads/2012/05/vdoeresizenow.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899467"/>
            <a:ext cx="13192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1176762" y="1589998"/>
            <a:ext cx="6790476" cy="4752381"/>
          </a:xfrm>
          <a:prstGeom prst="rect">
            <a:avLst/>
          </a:prstGeom>
        </p:spPr>
      </p:pic>
      <p:sp>
        <p:nvSpPr>
          <p:cNvPr id="6" name="Rounded Rectangle 5"/>
          <p:cNvSpPr/>
          <p:nvPr/>
        </p:nvSpPr>
        <p:spPr>
          <a:xfrm rot="20826452">
            <a:off x="535434" y="2490567"/>
            <a:ext cx="4091413" cy="184657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Calibri" panose="020F0502020204030204" pitchFamily="34" charset="0"/>
              </a:rPr>
              <a:t>Take a moment to become familiar with the Crosswalk                </a:t>
            </a:r>
            <a:r>
              <a:rPr lang="en-US" sz="2000" dirty="0" smtClean="0">
                <a:latin typeface="Calibri" panose="020F0502020204030204" pitchFamily="34" charset="0"/>
              </a:rPr>
              <a:t>(changes, additions, deletions) </a:t>
            </a:r>
            <a:endParaRPr lang="en-US" dirty="0"/>
          </a:p>
        </p:txBody>
      </p:sp>
      <p:sp>
        <p:nvSpPr>
          <p:cNvPr id="7" name="Rounded Rectangle 6"/>
          <p:cNvSpPr/>
          <p:nvPr/>
        </p:nvSpPr>
        <p:spPr>
          <a:xfrm rot="587844">
            <a:off x="5471630" y="2309383"/>
            <a:ext cx="3128826" cy="19509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u="sng" dirty="0" smtClean="0">
              <a:latin typeface="Calibri" panose="020F0502020204030204" pitchFamily="34" charset="0"/>
            </a:endParaRPr>
          </a:p>
          <a:p>
            <a:pPr algn="ctr"/>
            <a:r>
              <a:rPr lang="en-US" sz="2400" b="1" u="sng" dirty="0" smtClean="0">
                <a:latin typeface="Calibri" panose="020F0502020204030204" pitchFamily="34" charset="0"/>
              </a:rPr>
              <a:t>Code Your Thinking:</a:t>
            </a:r>
          </a:p>
          <a:p>
            <a:pPr algn="ctr"/>
            <a:r>
              <a:rPr lang="en-US" sz="2400" dirty="0" smtClean="0">
                <a:latin typeface="Calibri" panose="020F0502020204030204" pitchFamily="34" charset="0"/>
              </a:rPr>
              <a:t>! -  Important</a:t>
            </a:r>
          </a:p>
          <a:p>
            <a:pPr algn="ctr"/>
            <a:r>
              <a:rPr lang="en-US" sz="2400" dirty="0" smtClean="0">
                <a:latin typeface="Calibri" panose="020F0502020204030204" pitchFamily="34" charset="0"/>
              </a:rPr>
              <a:t>? - Question</a:t>
            </a:r>
          </a:p>
          <a:p>
            <a:pPr algn="ctr"/>
            <a:r>
              <a:rPr lang="en-US" sz="2400" dirty="0" smtClean="0">
                <a:latin typeface="Calibri" panose="020F0502020204030204" pitchFamily="34" charset="0"/>
              </a:rPr>
              <a:t>* -  I knew that</a:t>
            </a:r>
          </a:p>
          <a:p>
            <a:pPr algn="ctr"/>
            <a:endParaRPr lang="en-US" sz="2400" b="1" dirty="0">
              <a:latin typeface="Calibri" panose="020F0502020204030204" pitchFamily="34" charset="0"/>
            </a:endParaRPr>
          </a:p>
        </p:txBody>
      </p:sp>
    </p:spTree>
    <p:custDataLst>
      <p:tags r:id="rId1"/>
    </p:custDataLst>
    <p:extLst>
      <p:ext uri="{BB962C8B-B14F-4D97-AF65-F5344CB8AC3E}">
        <p14:creationId xmlns:p14="http://schemas.microsoft.com/office/powerpoint/2010/main" val="6901365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543800" cy="1143001"/>
          </a:xfrm>
        </p:spPr>
        <p:txBody>
          <a:bodyPr>
            <a:normAutofit/>
          </a:bodyPr>
          <a:lstStyle/>
          <a:p>
            <a:r>
              <a:rPr lang="en-US" sz="4800" u="sng" cap="all"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Disclaimer</a:t>
            </a:r>
            <a:endParaRPr lang="en-US" sz="4800" u="sng" cap="all" dirty="0">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Text Placeholder 2"/>
          <p:cNvSpPr>
            <a:spLocks noGrp="1"/>
          </p:cNvSpPr>
          <p:nvPr>
            <p:ph type="body" idx="1"/>
          </p:nvPr>
        </p:nvSpPr>
        <p:spPr>
          <a:xfrm>
            <a:off x="152400" y="1219200"/>
            <a:ext cx="8801100" cy="4830763"/>
          </a:xfrm>
          <a:solidFill>
            <a:srgbClr val="95B3D7">
              <a:alpha val="87059"/>
            </a:srgbClr>
          </a:solidFill>
          <a:ln>
            <a:solidFill>
              <a:schemeClr val="tx1">
                <a:lumMod val="95000"/>
                <a:lumOff val="5000"/>
              </a:schemeClr>
            </a:solidFill>
          </a:ln>
        </p:spPr>
        <p:txBody>
          <a:bodyPr>
            <a:normAutofit/>
          </a:bodyPr>
          <a:lstStyle/>
          <a:p>
            <a:pPr marL="228600" indent="0" algn="ctr">
              <a:buNone/>
            </a:pPr>
            <a:r>
              <a:rPr lang="en-US" dirty="0" smtClean="0"/>
              <a:t>Reference within this presentation to any specific commercial or             non-commercial product, process, or service by trade name, trademark, manufacturer or otherwise does not constitute or imply an endorsement, recommendation, or favoring by the </a:t>
            </a:r>
            <a:r>
              <a:rPr lang="en-US" dirty="0" smtClean="0">
                <a:effectLst>
                  <a:outerShdw blurRad="38100" dist="38100" dir="2700000" algn="tl">
                    <a:srgbClr val="000000">
                      <a:alpha val="43137"/>
                    </a:srgbClr>
                  </a:outerShdw>
                </a:effectLst>
              </a:rPr>
              <a:t>Virginia Department of Education</a:t>
            </a:r>
            <a:r>
              <a:rPr lang="en-US" dirty="0" smtClean="0"/>
              <a:t>. </a:t>
            </a:r>
            <a:endParaRPr lang="en-US" dirty="0"/>
          </a:p>
        </p:txBody>
      </p:sp>
    </p:spTree>
    <p:extLst>
      <p:ext uri="{BB962C8B-B14F-4D97-AF65-F5344CB8AC3E}">
        <p14:creationId xmlns:p14="http://schemas.microsoft.com/office/powerpoint/2010/main" val="17948451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Text Box 5"/>
          <p:cNvSpPr txBox="1">
            <a:spLocks noChangeArrowheads="1"/>
          </p:cNvSpPr>
          <p:nvPr/>
        </p:nvSpPr>
        <p:spPr bwMode="auto">
          <a:xfrm>
            <a:off x="523068" y="457200"/>
            <a:ext cx="8305800" cy="76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7" tIns="45717" rIns="91437" bIns="45717">
            <a:spAutoFit/>
          </a:bodyPr>
          <a:lstStyle>
            <a:lvl1pPr eaLnBrk="0" hangingPunct="0">
              <a:spcBef>
                <a:spcPct val="20000"/>
              </a:spcBef>
              <a:buClr>
                <a:srgbClr val="F3C51D"/>
              </a:buClr>
              <a:buFont typeface="Wingdings" pitchFamily="2" charset="2"/>
              <a:buChar char="§"/>
              <a:defRPr sz="2400" b="1">
                <a:solidFill>
                  <a:schemeClr val="tx1"/>
                </a:solidFill>
                <a:latin typeface="Arial" pitchFamily="34" charset="0"/>
                <a:cs typeface="Arial" pitchFamily="34" charset="0"/>
              </a:defRPr>
            </a:lvl1pPr>
            <a:lvl2pPr marL="742950" indent="-285750" eaLnBrk="0" hangingPunct="0">
              <a:spcBef>
                <a:spcPct val="20000"/>
              </a:spcBef>
              <a:buClr>
                <a:srgbClr val="FF0000"/>
              </a:buClr>
              <a:buFont typeface="Arial" pitchFamily="34" charset="0"/>
              <a:buChar char="–"/>
              <a:defRPr sz="2000" b="1">
                <a:solidFill>
                  <a:srgbClr val="595959"/>
                </a:solidFill>
                <a:latin typeface="Arial" pitchFamily="34" charset="0"/>
                <a:cs typeface="Arial" pitchFamily="34" charset="0"/>
              </a:defRPr>
            </a:lvl2pPr>
            <a:lvl3pPr marL="1143000" indent="-228600" eaLnBrk="0" hangingPunct="0">
              <a:spcBef>
                <a:spcPct val="20000"/>
              </a:spcBef>
              <a:buClr>
                <a:srgbClr val="00B050"/>
              </a:buClr>
              <a:buFont typeface="Wingdings" pitchFamily="2" charset="2"/>
              <a:buChar char="§"/>
              <a:defRPr b="1">
                <a:solidFill>
                  <a:srgbClr val="7F7F7F"/>
                </a:solidFill>
                <a:latin typeface="Arial" pitchFamily="34" charset="0"/>
                <a:cs typeface="Arial" pitchFamily="34" charset="0"/>
              </a:defRPr>
            </a:lvl3pPr>
            <a:lvl4pPr marL="1600200" indent="-228600" eaLnBrk="0" hangingPunct="0">
              <a:spcBef>
                <a:spcPct val="20000"/>
              </a:spcBef>
              <a:buFont typeface="Arial" pitchFamily="34" charset="0"/>
              <a:buChar char="–"/>
              <a:defRPr sz="20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b="1">
                <a:solidFill>
                  <a:schemeClr val="tx1"/>
                </a:solidFill>
                <a:latin typeface="Arial" pitchFamily="34" charset="0"/>
                <a:cs typeface="Arial" pitchFamily="34" charset="0"/>
              </a:defRPr>
            </a:lvl9pPr>
          </a:lstStyle>
          <a:p>
            <a:pPr algn="ctr" eaLnBrk="1" fontAlgn="base" hangingPunct="1">
              <a:spcBef>
                <a:spcPct val="50000"/>
              </a:spcBef>
              <a:spcAft>
                <a:spcPct val="0"/>
              </a:spcAft>
              <a:buClrTx/>
              <a:buFontTx/>
              <a:buNone/>
            </a:pPr>
            <a:r>
              <a:rPr lang="en-US" altLang="en-US" sz="4400" dirty="0" smtClean="0">
                <a:solidFill>
                  <a:srgbClr val="000000"/>
                </a:solidFill>
                <a:latin typeface="Calibri" pitchFamily="34" charset="0"/>
              </a:rPr>
              <a:t>Social Studies Instruction should…</a:t>
            </a:r>
          </a:p>
        </p:txBody>
      </p:sp>
      <p:graphicFrame>
        <p:nvGraphicFramePr>
          <p:cNvPr id="3" name="Diagram 2"/>
          <p:cNvGraphicFramePr/>
          <p:nvPr>
            <p:extLst>
              <p:ext uri="{D42A27DB-BD31-4B8C-83A1-F6EECF244321}">
                <p14:modId xmlns:p14="http://schemas.microsoft.com/office/powerpoint/2010/main" val="2846939289"/>
              </p:ext>
            </p:extLst>
          </p:nvPr>
        </p:nvGraphicFramePr>
        <p:xfrm>
          <a:off x="294468" y="1600200"/>
          <a:ext cx="8534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3757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3282" name="Title 2"/>
          <p:cNvSpPr>
            <a:spLocks noGrp="1"/>
          </p:cNvSpPr>
          <p:nvPr>
            <p:ph type="title"/>
          </p:nvPr>
        </p:nvSpPr>
        <p:spPr>
          <a:xfrm>
            <a:off x="228600" y="0"/>
            <a:ext cx="8382000" cy="1054100"/>
          </a:xfrm>
        </p:spPr>
        <p:txBody>
          <a:bodyPr/>
          <a:lstStyle/>
          <a:p>
            <a:pPr algn="ctr" eaLnBrk="1" hangingPunct="1"/>
            <a:r>
              <a:rPr lang="en-US" altLang="en-US" sz="4400" b="1" dirty="0" smtClean="0">
                <a:solidFill>
                  <a:schemeClr val="tx1"/>
                </a:solidFill>
                <a:latin typeface="Calibri" pitchFamily="34" charset="0"/>
              </a:rPr>
              <a:t>Standard 1:  </a:t>
            </a:r>
            <a:r>
              <a:rPr lang="en-US" altLang="en-US" sz="4400" i="1" dirty="0" smtClean="0">
                <a:solidFill>
                  <a:schemeClr val="tx1"/>
                </a:solidFill>
                <a:latin typeface="Calibri" pitchFamily="34" charset="0"/>
              </a:rPr>
              <a:t>Skills</a:t>
            </a:r>
          </a:p>
        </p:txBody>
      </p:sp>
      <p:pic>
        <p:nvPicPr>
          <p:cNvPr id="35328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13" y="1295400"/>
            <a:ext cx="7772400" cy="539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3284" name="Picture 4" descr="http://itsashorethingvb.com/wp-content/uploads/2012/05/vdoeresizenow.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207963"/>
            <a:ext cx="13192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838200" y="5215180"/>
            <a:ext cx="7339013" cy="147454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a:p>
            <a:pPr algn="ctr"/>
            <a:r>
              <a:rPr lang="en-US" sz="2800" b="1" dirty="0" smtClean="0">
                <a:latin typeface="Calibri" panose="020F0502020204030204" pitchFamily="34" charset="0"/>
              </a:rPr>
              <a:t>Take a moment to become familiar with the new Standard 1:  SKILLS</a:t>
            </a:r>
          </a:p>
          <a:p>
            <a:pPr algn="ctr"/>
            <a:r>
              <a:rPr lang="en-US" sz="2800" i="1" dirty="0" smtClean="0">
                <a:latin typeface="Calibri" panose="020F0502020204030204" pitchFamily="34" charset="0"/>
              </a:rPr>
              <a:t>Which of these skills are tied directly to literacy?</a:t>
            </a:r>
          </a:p>
          <a:p>
            <a:pPr algn="ctr"/>
            <a:r>
              <a:rPr lang="en-US" dirty="0" smtClean="0"/>
              <a:t> </a:t>
            </a:r>
            <a:endParaRPr lang="en-US" dirty="0"/>
          </a:p>
        </p:txBody>
      </p:sp>
      <p:pic>
        <p:nvPicPr>
          <p:cNvPr id="52226" name="Picture 2" descr="https://s-media-cache-ak0.pinimg.com/236x/c9/6c/42/c96c429321588e6c88c3d0d518771b6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8013" y="3195878"/>
            <a:ext cx="2692400" cy="201930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777884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226"/>
                                        </p:tgtEl>
                                        <p:attrNameLst>
                                          <p:attrName>style.visibility</p:attrName>
                                        </p:attrNameLst>
                                      </p:cBhvr>
                                      <p:to>
                                        <p:strVal val="visible"/>
                                      </p:to>
                                    </p:set>
                                    <p:animEffect transition="in" filter="fade">
                                      <p:cBhvr>
                                        <p:cTn id="14" dur="1000"/>
                                        <p:tgtEl>
                                          <p:spTgt spid="52226"/>
                                        </p:tgtEl>
                                      </p:cBhvr>
                                    </p:animEffect>
                                    <p:anim calcmode="lin" valueType="num">
                                      <p:cBhvr>
                                        <p:cTn id="15" dur="1000" fill="hold"/>
                                        <p:tgtEl>
                                          <p:spTgt spid="52226"/>
                                        </p:tgtEl>
                                        <p:attrNameLst>
                                          <p:attrName>ppt_x</p:attrName>
                                        </p:attrNameLst>
                                      </p:cBhvr>
                                      <p:tavLst>
                                        <p:tav tm="0">
                                          <p:val>
                                            <p:strVal val="#ppt_x"/>
                                          </p:val>
                                        </p:tav>
                                        <p:tav tm="100000">
                                          <p:val>
                                            <p:strVal val="#ppt_x"/>
                                          </p:val>
                                        </p:tav>
                                      </p:tavLst>
                                    </p:anim>
                                    <p:anim calcmode="lin" valueType="num">
                                      <p:cBhvr>
                                        <p:cTn id="16" dur="1000" fill="hold"/>
                                        <p:tgtEl>
                                          <p:spTgt spid="52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401E261-CCB0-49C5-A0AF-9D10FC252207}" type="slidenum">
              <a:rPr lang="en-US" smtClean="0"/>
              <a:pPr>
                <a:defRPr/>
              </a:pPr>
              <a:t>22</a:t>
            </a:fld>
            <a:endParaRPr lang="en-US" dirty="0"/>
          </a:p>
        </p:txBody>
      </p:sp>
      <p:pic>
        <p:nvPicPr>
          <p:cNvPr id="1026" name="Picture 2" descr="http://lovebeingretired.com/wp-content/uploads/2013/03/Binoculars-with-K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09879"/>
            <a:ext cx="7239000" cy="4826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685800" y="304800"/>
            <a:ext cx="7543800" cy="1143000"/>
          </a:xfrm>
        </p:spPr>
        <p:txBody>
          <a:bodyPr>
            <a:normAutofit fontScale="90000"/>
          </a:bodyPr>
          <a:lstStyle/>
          <a:p>
            <a:r>
              <a:rPr lang="en-US" sz="4400" dirty="0" smtClean="0">
                <a:solidFill>
                  <a:schemeClr val="tx1"/>
                </a:solidFill>
                <a:latin typeface="Calibri" panose="020F0502020204030204" pitchFamily="34" charset="0"/>
                <a:ea typeface="Batang" panose="02030600000101010101" pitchFamily="18" charset="-127"/>
              </a:rPr>
              <a:t>What might these skills look like embedded within our content?</a:t>
            </a:r>
            <a:endParaRPr lang="en-US" sz="4400" dirty="0">
              <a:latin typeface="Calibri" panose="020F0502020204030204" pitchFamily="34" charset="0"/>
              <a:ea typeface="Batang" panose="02030600000101010101" pitchFamily="18" charset="-127"/>
            </a:endParaRPr>
          </a:p>
        </p:txBody>
      </p:sp>
    </p:spTree>
    <p:extLst>
      <p:ext uri="{BB962C8B-B14F-4D97-AF65-F5344CB8AC3E}">
        <p14:creationId xmlns:p14="http://schemas.microsoft.com/office/powerpoint/2010/main" val="12914824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401E261-CCB0-49C5-A0AF-9D10FC252207}" type="slidenum">
              <a:rPr lang="en-US" smtClean="0"/>
              <a:pPr>
                <a:defRPr/>
              </a:pPr>
              <a:t>23</a:t>
            </a:fld>
            <a:endParaRPr lang="en-US" dirty="0"/>
          </a:p>
        </p:txBody>
      </p:sp>
      <p:sp>
        <p:nvSpPr>
          <p:cNvPr id="7" name="Title 1"/>
          <p:cNvSpPr>
            <a:spLocks noGrp="1"/>
          </p:cNvSpPr>
          <p:nvPr>
            <p:ph type="title"/>
          </p:nvPr>
        </p:nvSpPr>
        <p:spPr>
          <a:xfrm>
            <a:off x="457200" y="381000"/>
            <a:ext cx="7543800" cy="1143000"/>
          </a:xfrm>
        </p:spPr>
        <p:txBody>
          <a:bodyPr>
            <a:normAutofit fontScale="90000"/>
          </a:bodyPr>
          <a:lstStyle/>
          <a:p>
            <a:r>
              <a:rPr lang="en-US" sz="5300" dirty="0" smtClean="0">
                <a:solidFill>
                  <a:schemeClr val="tx1"/>
                </a:solidFill>
                <a:latin typeface="Calibri" panose="020F0502020204030204" pitchFamily="34" charset="0"/>
                <a:ea typeface="Batang" panose="02030600000101010101" pitchFamily="18" charset="-127"/>
              </a:rPr>
              <a:t>Let’s Explore:</a:t>
            </a:r>
            <a:br>
              <a:rPr lang="en-US" sz="5300" dirty="0" smtClean="0">
                <a:solidFill>
                  <a:schemeClr val="tx1"/>
                </a:solidFill>
                <a:latin typeface="Calibri" panose="020F0502020204030204" pitchFamily="34" charset="0"/>
                <a:ea typeface="Batang" panose="02030600000101010101" pitchFamily="18" charset="-127"/>
              </a:rPr>
            </a:br>
            <a:r>
              <a:rPr lang="en-US" sz="4400" i="1" dirty="0" smtClean="0">
                <a:latin typeface="Calibri" panose="020F0502020204030204" pitchFamily="34" charset="0"/>
                <a:ea typeface="Batang" panose="02030600000101010101" pitchFamily="18" charset="-127"/>
              </a:rPr>
              <a:t>Rigorous Social Studies </a:t>
            </a:r>
            <a:br>
              <a:rPr lang="en-US" sz="4400" i="1" dirty="0" smtClean="0">
                <a:latin typeface="Calibri" panose="020F0502020204030204" pitchFamily="34" charset="0"/>
                <a:ea typeface="Batang" panose="02030600000101010101" pitchFamily="18" charset="-127"/>
              </a:rPr>
            </a:br>
            <a:r>
              <a:rPr lang="en-US" sz="4400" i="1" dirty="0" smtClean="0">
                <a:latin typeface="Calibri" panose="020F0502020204030204" pitchFamily="34" charset="0"/>
                <a:ea typeface="Batang" panose="02030600000101010101" pitchFamily="18" charset="-127"/>
              </a:rPr>
              <a:t>Learning Experiences</a:t>
            </a:r>
            <a:endParaRPr lang="en-US" sz="4400" i="1" dirty="0">
              <a:latin typeface="Calibri" panose="020F0502020204030204" pitchFamily="34" charset="0"/>
              <a:ea typeface="Batang" panose="02030600000101010101" pitchFamily="18" charset="-127"/>
            </a:endParaRPr>
          </a:p>
        </p:txBody>
      </p:sp>
      <p:pic>
        <p:nvPicPr>
          <p:cNvPr id="2050" name="Picture 2" descr="http://www.cehd.umn.edu/ci/Images/GeographyLes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1200"/>
            <a:ext cx="6324600" cy="41944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8335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alibri" panose="020F0502020204030204" pitchFamily="34" charset="0"/>
              </a:rPr>
              <a:t>What are these experiences teachers are to provide for the students?</a:t>
            </a:r>
            <a:endParaRPr lang="en-US" dirty="0">
              <a:latin typeface="Calibri" panose="020F0502020204030204" pitchFamily="34" charset="0"/>
            </a:endParaRPr>
          </a:p>
        </p:txBody>
      </p:sp>
      <p:sp>
        <p:nvSpPr>
          <p:cNvPr id="3" name="Content Placeholder 2"/>
          <p:cNvSpPr>
            <a:spLocks noGrp="1"/>
          </p:cNvSpPr>
          <p:nvPr>
            <p:ph idx="1"/>
          </p:nvPr>
        </p:nvSpPr>
        <p:spPr/>
        <p:txBody>
          <a:bodyPr>
            <a:normAutofit/>
          </a:bodyPr>
          <a:lstStyle/>
          <a:p>
            <a:pPr marL="0" indent="0">
              <a:buNone/>
            </a:pPr>
            <a:r>
              <a:rPr lang="en-US" dirty="0" smtClean="0">
                <a:latin typeface="Calibri" panose="020F0502020204030204" pitchFamily="34" charset="0"/>
              </a:rPr>
              <a:t>The experiences should be –</a:t>
            </a:r>
          </a:p>
          <a:p>
            <a:r>
              <a:rPr lang="en-US" b="0" dirty="0" smtClean="0">
                <a:latin typeface="Calibri" panose="020F0502020204030204" pitchFamily="34" charset="0"/>
              </a:rPr>
              <a:t>engaging, </a:t>
            </a:r>
          </a:p>
          <a:p>
            <a:r>
              <a:rPr lang="en-US" b="0" dirty="0" smtClean="0">
                <a:latin typeface="Calibri" panose="020F0502020204030204" pitchFamily="34" charset="0"/>
              </a:rPr>
              <a:t>rigorous with higher level thinking questions, </a:t>
            </a:r>
          </a:p>
          <a:p>
            <a:r>
              <a:rPr lang="en-US" b="0" dirty="0" smtClean="0">
                <a:latin typeface="Calibri" panose="020F0502020204030204" pitchFamily="34" charset="0"/>
              </a:rPr>
              <a:t>relevant (connecting time periods, places, and events to the present day).</a:t>
            </a:r>
            <a:endParaRPr lang="en-US" b="0" dirty="0">
              <a:latin typeface="Calibri" panose="020F0502020204030204" pitchFamily="34" charset="0"/>
            </a:endParaRPr>
          </a:p>
        </p:txBody>
      </p:sp>
    </p:spTree>
    <p:extLst>
      <p:ext uri="{BB962C8B-B14F-4D97-AF65-F5344CB8AC3E}">
        <p14:creationId xmlns:p14="http://schemas.microsoft.com/office/powerpoint/2010/main" val="16994079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alibri" panose="020F0502020204030204" pitchFamily="34" charset="0"/>
              </a:rPr>
              <a:t>How do I plan for these experiences?</a:t>
            </a:r>
            <a:endParaRPr lang="en-US" dirty="0">
              <a:latin typeface="Calibri" panose="020F0502020204030204" pitchFamily="34" charset="0"/>
            </a:endParaRPr>
          </a:p>
        </p:txBody>
      </p:sp>
      <p:sp>
        <p:nvSpPr>
          <p:cNvPr id="3" name="Content Placeholder 2"/>
          <p:cNvSpPr>
            <a:spLocks noGrp="1"/>
          </p:cNvSpPr>
          <p:nvPr>
            <p:ph idx="1"/>
          </p:nvPr>
        </p:nvSpPr>
        <p:spPr/>
        <p:txBody>
          <a:bodyPr/>
          <a:lstStyle/>
          <a:p>
            <a:r>
              <a:rPr lang="en-US" dirty="0" smtClean="0">
                <a:latin typeface="Calibri" panose="020F0502020204030204" pitchFamily="34" charset="0"/>
              </a:rPr>
              <a:t>When planning for these experiences you should think about how we learn about the past.</a:t>
            </a:r>
          </a:p>
          <a:p>
            <a:pPr lvl="2"/>
            <a:r>
              <a:rPr lang="en-US" sz="2600" dirty="0" smtClean="0">
                <a:solidFill>
                  <a:schemeClr val="tx1"/>
                </a:solidFill>
                <a:latin typeface="Calibri" panose="020F0502020204030204" pitchFamily="34" charset="0"/>
              </a:rPr>
              <a:t>Asking questions.</a:t>
            </a:r>
            <a:endParaRPr lang="en-US" sz="2600" dirty="0">
              <a:solidFill>
                <a:schemeClr val="tx1"/>
              </a:solidFill>
              <a:latin typeface="Calibri" panose="020F0502020204030204" pitchFamily="34" charset="0"/>
            </a:endParaRPr>
          </a:p>
          <a:p>
            <a:pPr lvl="2"/>
            <a:r>
              <a:rPr lang="en-US" sz="2600" dirty="0" smtClean="0">
                <a:solidFill>
                  <a:schemeClr val="tx1"/>
                </a:solidFill>
                <a:latin typeface="Calibri" panose="020F0502020204030204" pitchFamily="34" charset="0"/>
              </a:rPr>
              <a:t>Gathering the </a:t>
            </a:r>
            <a:r>
              <a:rPr lang="en-US" sz="2600" dirty="0">
                <a:solidFill>
                  <a:schemeClr val="tx1"/>
                </a:solidFill>
                <a:latin typeface="Calibri" panose="020F0502020204030204" pitchFamily="34" charset="0"/>
              </a:rPr>
              <a:t>sources, organize them, and evaluate the evidence in the </a:t>
            </a:r>
            <a:r>
              <a:rPr lang="en-US" sz="2600" dirty="0" smtClean="0">
                <a:solidFill>
                  <a:schemeClr val="tx1"/>
                </a:solidFill>
                <a:latin typeface="Calibri" panose="020F0502020204030204" pitchFamily="34" charset="0"/>
              </a:rPr>
              <a:t>sources.</a:t>
            </a:r>
            <a:endParaRPr lang="en-US" sz="2600" dirty="0">
              <a:solidFill>
                <a:schemeClr val="tx1"/>
              </a:solidFill>
              <a:latin typeface="Calibri" panose="020F0502020204030204" pitchFamily="34" charset="0"/>
            </a:endParaRPr>
          </a:p>
          <a:p>
            <a:pPr lvl="2"/>
            <a:r>
              <a:rPr lang="en-US" sz="2600" dirty="0" smtClean="0">
                <a:solidFill>
                  <a:schemeClr val="tx1"/>
                </a:solidFill>
                <a:latin typeface="Calibri" panose="020F0502020204030204" pitchFamily="34" charset="0"/>
              </a:rPr>
              <a:t>Drawing conclusions </a:t>
            </a:r>
            <a:r>
              <a:rPr lang="en-US" sz="2600" dirty="0">
                <a:solidFill>
                  <a:schemeClr val="tx1"/>
                </a:solidFill>
                <a:latin typeface="Calibri" panose="020F0502020204030204" pitchFamily="34" charset="0"/>
              </a:rPr>
              <a:t>that are supported by the evidence in the </a:t>
            </a:r>
            <a:r>
              <a:rPr lang="en-US" sz="2600" dirty="0" smtClean="0">
                <a:solidFill>
                  <a:schemeClr val="tx1"/>
                </a:solidFill>
                <a:latin typeface="Calibri" panose="020F0502020204030204" pitchFamily="34" charset="0"/>
              </a:rPr>
              <a:t>sources.</a:t>
            </a:r>
            <a:endParaRPr lang="en-US" sz="2600" dirty="0">
              <a:solidFill>
                <a:schemeClr val="tx1"/>
              </a:solidFill>
              <a:latin typeface="Calibri" panose="020F0502020204030204" pitchFamily="34" charset="0"/>
            </a:endParaRPr>
          </a:p>
          <a:p>
            <a:pPr lvl="4"/>
            <a:endParaRPr lang="en-US" dirty="0" smtClean="0"/>
          </a:p>
        </p:txBody>
      </p:sp>
    </p:spTree>
    <p:extLst>
      <p:ext uri="{BB962C8B-B14F-4D97-AF65-F5344CB8AC3E}">
        <p14:creationId xmlns:p14="http://schemas.microsoft.com/office/powerpoint/2010/main" val="4129447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981200"/>
            <a:ext cx="6248400" cy="1295400"/>
          </a:xfrm>
        </p:spPr>
        <p:txBody>
          <a:bodyPr>
            <a:noAutofit/>
          </a:bodyPr>
          <a:lstStyle/>
          <a:p>
            <a:r>
              <a:rPr lang="en-US" sz="8000" dirty="0" smtClean="0">
                <a:latin typeface="Calibri" panose="020F0502020204030204" pitchFamily="34" charset="0"/>
              </a:rPr>
              <a:t>Geography</a:t>
            </a:r>
            <a:endParaRPr lang="en-US" sz="80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26</a:t>
            </a:fld>
            <a:endParaRPr lang="en-US" dirty="0">
              <a:solidFill>
                <a:prstClr val="white"/>
              </a:solidFill>
            </a:endParaRPr>
          </a:p>
        </p:txBody>
      </p:sp>
      <p:pic>
        <p:nvPicPr>
          <p:cNvPr id="3076" name="Picture 4" descr="http://www.geolounge.com/wp-content/uploads/2014/07/glo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54644"/>
            <a:ext cx="19907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8657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057400"/>
            <a:ext cx="6248400" cy="2133601"/>
          </a:xfrm>
        </p:spPr>
        <p:txBody>
          <a:bodyPr>
            <a:normAutofit fontScale="90000"/>
          </a:bodyPr>
          <a:lstStyle/>
          <a:p>
            <a:r>
              <a:rPr lang="en-US" dirty="0" smtClean="0">
                <a:latin typeface="Calibri" panose="020F0502020204030204" pitchFamily="34" charset="0"/>
              </a:rPr>
              <a:t>This Learning Experience will focus on the following skills (standard 1):</a:t>
            </a:r>
            <a:br>
              <a:rPr lang="en-US" dirty="0" smtClean="0">
                <a:latin typeface="Calibri" panose="020F0502020204030204" pitchFamily="34" charset="0"/>
              </a:rPr>
            </a:br>
            <a:r>
              <a:rPr lang="en-US" dirty="0">
                <a:latin typeface="Calibri" panose="020F0502020204030204" pitchFamily="34" charset="0"/>
              </a:rPr>
              <a:t/>
            </a:r>
            <a:br>
              <a:rPr lang="en-US" dirty="0">
                <a:latin typeface="Calibri" panose="020F0502020204030204" pitchFamily="34" charset="0"/>
              </a:rPr>
            </a:br>
            <a:r>
              <a:rPr lang="en-US" b="0" dirty="0" smtClean="0">
                <a:latin typeface="Calibri" panose="020F0502020204030204" pitchFamily="34" charset="0"/>
              </a:rPr>
              <a:t>VS.1b- </a:t>
            </a:r>
            <a:r>
              <a:rPr lang="en-US" b="0" dirty="0">
                <a:latin typeface="Calibri" panose="020F0502020204030204" pitchFamily="34" charset="0"/>
              </a:rPr>
              <a:t>applying geographic </a:t>
            </a:r>
            <a:r>
              <a:rPr lang="en-US" b="0" dirty="0" smtClean="0">
                <a:latin typeface="Calibri" panose="020F0502020204030204" pitchFamily="34" charset="0"/>
              </a:rPr>
              <a:t>skills</a:t>
            </a:r>
            <a:br>
              <a:rPr lang="en-US" b="0" dirty="0" smtClean="0">
                <a:latin typeface="Calibri" panose="020F0502020204030204" pitchFamily="34" charset="0"/>
              </a:rPr>
            </a:br>
            <a:r>
              <a:rPr lang="en-US" b="0" dirty="0" smtClean="0">
                <a:latin typeface="Calibri" panose="020F0502020204030204" pitchFamily="34" charset="0"/>
              </a:rPr>
              <a:t>VS.1c – organizing information</a:t>
            </a:r>
            <a:r>
              <a:rPr lang="en-US" b="0" dirty="0">
                <a:latin typeface="Calibri" panose="020F0502020204030204" pitchFamily="34" charset="0"/>
              </a:rPr>
              <a:t/>
            </a:r>
            <a:br>
              <a:rPr lang="en-US" b="0" dirty="0">
                <a:latin typeface="Calibri" panose="020F0502020204030204" pitchFamily="34" charset="0"/>
              </a:rPr>
            </a:br>
            <a:endParaRPr lang="en-US" b="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27</a:t>
            </a:fld>
            <a:endParaRPr lang="en-US" dirty="0">
              <a:solidFill>
                <a:prstClr val="white"/>
              </a:solidFill>
            </a:endParaRPr>
          </a:p>
        </p:txBody>
      </p:sp>
    </p:spTree>
    <p:extLst>
      <p:ext uri="{BB962C8B-B14F-4D97-AF65-F5344CB8AC3E}">
        <p14:creationId xmlns:p14="http://schemas.microsoft.com/office/powerpoint/2010/main" val="18901442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Calibri" panose="020F0502020204030204" pitchFamily="34" charset="0"/>
              </a:rPr>
              <a:t>Map It Out!</a:t>
            </a:r>
            <a:endParaRPr lang="en-US" sz="4800" dirty="0">
              <a:latin typeface="Calibri" panose="020F0502020204030204" pitchFamily="34" charset="0"/>
            </a:endParaRPr>
          </a:p>
        </p:txBody>
      </p:sp>
      <p:sp>
        <p:nvSpPr>
          <p:cNvPr id="3" name="Content Placeholder 2"/>
          <p:cNvSpPr>
            <a:spLocks noGrp="1"/>
          </p:cNvSpPr>
          <p:nvPr>
            <p:ph idx="1"/>
          </p:nvPr>
        </p:nvSpPr>
        <p:spPr>
          <a:xfrm>
            <a:off x="304800" y="1219200"/>
            <a:ext cx="8001000" cy="4144963"/>
          </a:xfrm>
        </p:spPr>
        <p:txBody>
          <a:bodyPr/>
          <a:lstStyle/>
          <a:p>
            <a:pPr marL="0" indent="0" algn="ctr">
              <a:buNone/>
            </a:pPr>
            <a:endParaRPr lang="en-US" dirty="0">
              <a:latin typeface="Calibri" panose="020F0502020204030204" pitchFamily="34" charset="0"/>
            </a:endParaRPr>
          </a:p>
          <a:p>
            <a:r>
              <a:rPr lang="en-US" b="0" dirty="0">
                <a:latin typeface="Calibri" panose="020F0502020204030204" pitchFamily="34" charset="0"/>
              </a:rPr>
              <a:t>Take 1 minute and </a:t>
            </a:r>
            <a:r>
              <a:rPr lang="en-US" dirty="0">
                <a:latin typeface="Calibri" panose="020F0502020204030204" pitchFamily="34" charset="0"/>
              </a:rPr>
              <a:t>draw a map of </a:t>
            </a:r>
            <a:r>
              <a:rPr lang="en-US" dirty="0" smtClean="0">
                <a:latin typeface="Calibri" panose="020F0502020204030204" pitchFamily="34" charset="0"/>
              </a:rPr>
              <a:t>Virginia</a:t>
            </a:r>
            <a:r>
              <a:rPr lang="en-US" b="0" dirty="0" smtClean="0">
                <a:latin typeface="Calibri" panose="020F0502020204030204" pitchFamily="34" charset="0"/>
              </a:rPr>
              <a:t> (from memory)</a:t>
            </a:r>
            <a:r>
              <a:rPr lang="en-US" dirty="0" smtClean="0">
                <a:latin typeface="Calibri" panose="020F0502020204030204" pitchFamily="34" charset="0"/>
              </a:rPr>
              <a:t>. </a:t>
            </a:r>
          </a:p>
          <a:p>
            <a:endParaRPr lang="en-US" b="0" dirty="0">
              <a:latin typeface="Calibri" panose="020F0502020204030204" pitchFamily="34" charset="0"/>
            </a:endParaRPr>
          </a:p>
          <a:p>
            <a:r>
              <a:rPr lang="en-US" dirty="0">
                <a:latin typeface="Calibri" panose="020F0502020204030204" pitchFamily="34" charset="0"/>
              </a:rPr>
              <a:t>Compare your map </a:t>
            </a:r>
            <a:r>
              <a:rPr lang="en-US" b="0" dirty="0">
                <a:latin typeface="Calibri" panose="020F0502020204030204" pitchFamily="34" charset="0"/>
              </a:rPr>
              <a:t>to your partner’s map to find similarities and differences. </a:t>
            </a:r>
          </a:p>
          <a:p>
            <a:endParaRPr lang="en-US" dirty="0">
              <a:latin typeface="Calibri" panose="020F0502020204030204" pitchFamily="34" charset="0"/>
            </a:endParaRPr>
          </a:p>
          <a:p>
            <a:pPr marL="0" indent="0" algn="ctr">
              <a:buNone/>
            </a:pPr>
            <a:endParaRPr lang="en-US" dirty="0">
              <a:latin typeface="Calibri" panose="020F0502020204030204" pitchFamily="34" charset="0"/>
            </a:endParaRPr>
          </a:p>
          <a:p>
            <a:pPr marL="0" indent="0" algn="ctr">
              <a:buNone/>
            </a:pPr>
            <a:endParaRPr lang="en-US"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28</a:t>
            </a:fld>
            <a:endParaRPr lang="en-US" dirty="0">
              <a:solidFill>
                <a:prstClr val="white"/>
              </a:solidFill>
            </a:endParaRPr>
          </a:p>
        </p:txBody>
      </p:sp>
    </p:spTree>
    <p:extLst>
      <p:ext uri="{BB962C8B-B14F-4D97-AF65-F5344CB8AC3E}">
        <p14:creationId xmlns:p14="http://schemas.microsoft.com/office/powerpoint/2010/main" val="2941280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281" y="1295400"/>
            <a:ext cx="7543800" cy="4876800"/>
          </a:xfrm>
        </p:spPr>
        <p:txBody>
          <a:bodyPr>
            <a:normAutofit fontScale="92500"/>
          </a:bodyPr>
          <a:lstStyle/>
          <a:p>
            <a:pPr marL="0" indent="0">
              <a:buNone/>
            </a:pPr>
            <a:r>
              <a:rPr lang="en-US" b="0" dirty="0">
                <a:latin typeface="Calibri" panose="020F0502020204030204" pitchFamily="34" charset="0"/>
              </a:rPr>
              <a:t>T</a:t>
            </a:r>
            <a:r>
              <a:rPr lang="en-US" b="0" dirty="0" smtClean="0">
                <a:latin typeface="Calibri" panose="020F0502020204030204" pitchFamily="34" charset="0"/>
              </a:rPr>
              <a:t>hink </a:t>
            </a:r>
            <a:r>
              <a:rPr lang="en-US" b="0" dirty="0">
                <a:latin typeface="Calibri" panose="020F0502020204030204" pitchFamily="34" charset="0"/>
              </a:rPr>
              <a:t>about </a:t>
            </a:r>
            <a:r>
              <a:rPr lang="en-US" b="0" dirty="0" smtClean="0">
                <a:latin typeface="Calibri" panose="020F0502020204030204" pitchFamily="34" charset="0"/>
              </a:rPr>
              <a:t>the </a:t>
            </a:r>
            <a:r>
              <a:rPr lang="en-US" dirty="0" smtClean="0">
                <a:latin typeface="Calibri" panose="020F0502020204030204" pitchFamily="34" charset="0"/>
              </a:rPr>
              <a:t>Virginia </a:t>
            </a:r>
            <a:r>
              <a:rPr lang="en-US" dirty="0">
                <a:latin typeface="Calibri" panose="020F0502020204030204" pitchFamily="34" charset="0"/>
              </a:rPr>
              <a:t>Studies standards for geography</a:t>
            </a:r>
            <a:r>
              <a:rPr lang="en-US" b="0" dirty="0">
                <a:latin typeface="Calibri" panose="020F0502020204030204" pitchFamily="34" charset="0"/>
              </a:rPr>
              <a:t>. </a:t>
            </a:r>
            <a:r>
              <a:rPr lang="en-US" b="0" dirty="0" smtClean="0">
                <a:latin typeface="Calibri" panose="020F0502020204030204" pitchFamily="34" charset="0"/>
              </a:rPr>
              <a:t> What is missing?</a:t>
            </a:r>
          </a:p>
          <a:p>
            <a:endParaRPr lang="en-US" b="0" dirty="0" smtClean="0">
              <a:latin typeface="Calibri" panose="020F0502020204030204" pitchFamily="34" charset="0"/>
            </a:endParaRPr>
          </a:p>
          <a:p>
            <a:pPr marL="0" indent="0">
              <a:buNone/>
            </a:pPr>
            <a:r>
              <a:rPr lang="en-US" u="sng" dirty="0" smtClean="0">
                <a:solidFill>
                  <a:srgbClr val="0070C0"/>
                </a:solidFill>
                <a:latin typeface="Calibri" panose="020F0502020204030204" pitchFamily="34" charset="0"/>
              </a:rPr>
              <a:t>Revise Your Map!</a:t>
            </a:r>
            <a:endParaRPr lang="en-US" u="sng" dirty="0">
              <a:solidFill>
                <a:srgbClr val="0070C0"/>
              </a:solidFill>
              <a:latin typeface="Calibri" panose="020F0502020204030204" pitchFamily="34" charset="0"/>
            </a:endParaRPr>
          </a:p>
          <a:p>
            <a:r>
              <a:rPr lang="en-US" b="0" dirty="0">
                <a:latin typeface="Calibri" panose="020F0502020204030204" pitchFamily="34" charset="0"/>
              </a:rPr>
              <a:t>You have 1 minute to </a:t>
            </a:r>
            <a:r>
              <a:rPr lang="en-US" dirty="0">
                <a:latin typeface="Calibri" panose="020F0502020204030204" pitchFamily="34" charset="0"/>
              </a:rPr>
              <a:t>add additional content </a:t>
            </a:r>
            <a:r>
              <a:rPr lang="en-US" b="0" dirty="0">
                <a:latin typeface="Calibri" panose="020F0502020204030204" pitchFamily="34" charset="0"/>
              </a:rPr>
              <a:t>to your map. </a:t>
            </a:r>
          </a:p>
          <a:p>
            <a:r>
              <a:rPr lang="en-US" dirty="0">
                <a:latin typeface="Calibri" panose="020F0502020204030204" pitchFamily="34" charset="0"/>
              </a:rPr>
              <a:t>Find a new friend</a:t>
            </a:r>
            <a:r>
              <a:rPr lang="en-US" b="0" dirty="0">
                <a:latin typeface="Calibri" panose="020F0502020204030204" pitchFamily="34" charset="0"/>
              </a:rPr>
              <a:t>! Compare your map and discuss similarities and differences. </a:t>
            </a: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29</a:t>
            </a:fld>
            <a:endParaRPr lang="en-US" dirty="0">
              <a:solidFill>
                <a:prstClr val="white"/>
              </a:solidFill>
            </a:endParaRPr>
          </a:p>
        </p:txBody>
      </p:sp>
      <p:sp>
        <p:nvSpPr>
          <p:cNvPr id="6" name="Title 1"/>
          <p:cNvSpPr>
            <a:spLocks noGrp="1"/>
          </p:cNvSpPr>
          <p:nvPr>
            <p:ph type="title"/>
          </p:nvPr>
        </p:nvSpPr>
        <p:spPr>
          <a:xfrm>
            <a:off x="475281" y="152400"/>
            <a:ext cx="7543800" cy="1143000"/>
          </a:xfrm>
        </p:spPr>
        <p:txBody>
          <a:bodyPr>
            <a:normAutofit/>
          </a:bodyPr>
          <a:lstStyle/>
          <a:p>
            <a:r>
              <a:rPr lang="en-US" sz="4800" dirty="0" smtClean="0">
                <a:latin typeface="Calibri" panose="020F0502020204030204" pitchFamily="34" charset="0"/>
              </a:rPr>
              <a:t>Map It Out!</a:t>
            </a:r>
            <a:endParaRPr lang="en-US" sz="4800" dirty="0">
              <a:latin typeface="Calibri" panose="020F0502020204030204" pitchFamily="34" charset="0"/>
            </a:endParaRPr>
          </a:p>
        </p:txBody>
      </p:sp>
    </p:spTree>
    <p:extLst>
      <p:ext uri="{BB962C8B-B14F-4D97-AF65-F5344CB8AC3E}">
        <p14:creationId xmlns:p14="http://schemas.microsoft.com/office/powerpoint/2010/main" val="11128623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txBox="1">
            <a:spLocks noGrp="1"/>
          </p:cNvSpPr>
          <p:nvPr>
            <p:ph type="title"/>
          </p:nvPr>
        </p:nvSpPr>
        <p:spPr>
          <a:xfrm>
            <a:off x="0" y="-23647"/>
            <a:ext cx="83820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70C0"/>
              </a:buClr>
              <a:buSzPct val="25000"/>
              <a:buFont typeface="Times New Roman"/>
              <a:buNone/>
            </a:pPr>
            <a:r>
              <a:rPr lang="en-US" sz="4400" b="1" i="0" u="none" strike="noStrike" cap="none" dirty="0">
                <a:solidFill>
                  <a:srgbClr val="0070C0"/>
                </a:solidFill>
                <a:latin typeface="Times New Roman"/>
                <a:ea typeface="Times New Roman"/>
                <a:cs typeface="Times New Roman"/>
                <a:sym typeface="Times New Roman"/>
              </a:rPr>
              <a:t>Questions to Ask During Planning</a:t>
            </a:r>
          </a:p>
        </p:txBody>
      </p:sp>
      <p:sp>
        <p:nvSpPr>
          <p:cNvPr id="668" name="Shape 668"/>
          <p:cNvSpPr txBox="1">
            <a:spLocks noGrp="1"/>
          </p:cNvSpPr>
          <p:nvPr>
            <p:ph type="body" idx="1"/>
          </p:nvPr>
        </p:nvSpPr>
        <p:spPr>
          <a:xfrm>
            <a:off x="228600" y="1143000"/>
            <a:ext cx="7924800" cy="5105399"/>
          </a:xfrm>
          <a:prstGeom prst="rect">
            <a:avLst/>
          </a:prstGeom>
          <a:noFill/>
          <a:ln>
            <a:noFill/>
          </a:ln>
        </p:spPr>
        <p:txBody>
          <a:bodyPr lIns="91425" tIns="91425" rIns="91425" bIns="91425" anchor="t" anchorCtr="0">
            <a:noAutofit/>
          </a:bodyPr>
          <a:lstStyle/>
          <a:p>
            <a:pPr marL="228600" indent="0" algn="ctr">
              <a:spcBef>
                <a:spcPts val="0"/>
              </a:spcBef>
              <a:buNone/>
            </a:pPr>
            <a:r>
              <a:rPr lang="en-US" sz="2400" b="0" dirty="0">
                <a:latin typeface="Times New Roman" panose="02020603050405020304" pitchFamily="18" charset="0"/>
                <a:cs typeface="Times New Roman" panose="02020603050405020304" pitchFamily="18" charset="0"/>
              </a:rPr>
              <a:t>Essential Components in Planning an Effective Lesson </a:t>
            </a:r>
          </a:p>
          <a:p>
            <a:pPr marL="228600" indent="0" algn="ctr">
              <a:spcBef>
                <a:spcPts val="0"/>
              </a:spcBef>
              <a:buNone/>
            </a:pPr>
            <a:r>
              <a:rPr lang="en-US" sz="2400" b="0" dirty="0">
                <a:latin typeface="Times New Roman" panose="02020603050405020304" pitchFamily="18" charset="0"/>
                <a:cs typeface="Times New Roman" panose="02020603050405020304" pitchFamily="18" charset="0"/>
              </a:rPr>
              <a:t>using the </a:t>
            </a:r>
          </a:p>
          <a:p>
            <a:pPr marL="228600" lvl="0" indent="0" algn="ctr">
              <a:spcBef>
                <a:spcPts val="0"/>
              </a:spcBef>
              <a:buClr>
                <a:srgbClr val="000000"/>
              </a:buClr>
              <a:buNone/>
            </a:pPr>
            <a:r>
              <a:rPr lang="en-US" sz="2400" dirty="0" smtClean="0">
                <a:solidFill>
                  <a:srgbClr val="000000"/>
                </a:solidFill>
                <a:latin typeface="Times New Roman" panose="02020603050405020304" pitchFamily="18" charset="0"/>
                <a:cs typeface="Times New Roman" panose="02020603050405020304" pitchFamily="18" charset="0"/>
                <a:hlinkClick r:id="rId3"/>
              </a:rPr>
              <a:t>2015 </a:t>
            </a:r>
            <a:r>
              <a:rPr lang="en-US" sz="2400" i="1" dirty="0">
                <a:solidFill>
                  <a:srgbClr val="000000"/>
                </a:solidFill>
                <a:latin typeface="Times New Roman" panose="02020603050405020304" pitchFamily="18" charset="0"/>
                <a:cs typeface="Times New Roman" panose="02020603050405020304" pitchFamily="18" charset="0"/>
                <a:hlinkClick r:id="rId3"/>
              </a:rPr>
              <a:t>History and Social Science Standards of Learning</a:t>
            </a:r>
            <a:endParaRPr lang="en-US" sz="2400" i="1" dirty="0">
              <a:solidFill>
                <a:srgbClr val="000000"/>
              </a:solidFill>
              <a:latin typeface="Times New Roman" panose="02020603050405020304" pitchFamily="18" charset="0"/>
              <a:cs typeface="Times New Roman" panose="02020603050405020304" pitchFamily="18" charset="0"/>
            </a:endParaRPr>
          </a:p>
          <a:p>
            <a:pPr marL="228600" indent="0" algn="ctr">
              <a:spcBef>
                <a:spcPts val="0"/>
              </a:spcBef>
              <a:buNone/>
            </a:pPr>
            <a:endParaRPr lang="en-US" sz="2400" b="0" i="1"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What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do students need to know and understand by the end of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do students need to do during this lesson?</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Which historical thinking skills are best suited for this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other content material should be added to provide historical context and richness to the lesson in order to maximize student understanding of the standard?</a:t>
            </a:r>
          </a:p>
          <a:p>
            <a:pPr marL="514350" indent="-28575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What student learning experiences would be most effective during this lesson?</a:t>
            </a:r>
          </a:p>
          <a:p>
            <a:pPr marL="514350" indent="-285750"/>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How can I check for understanding effectively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and </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accurately to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measure the students’ content knowledge and historical thinking skills</a:t>
            </a:r>
            <a:r>
              <a:rPr lang="en-US" sz="1800" b="0" i="0" u="none" strike="noStrike" cap="none" dirty="0" smtClean="0">
                <a:solidFill>
                  <a:schemeClr val="dk1"/>
                </a:solidFill>
                <a:latin typeface="Times New Roman" panose="02020603050405020304" pitchFamily="18" charset="0"/>
                <a:cs typeface="Times New Roman" panose="02020603050405020304" pitchFamily="18" charset="0"/>
                <a:sym typeface="Arial"/>
              </a:rPr>
              <a:t>?</a:t>
            </a:r>
            <a:endPar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endParaRPr>
          </a:p>
        </p:txBody>
      </p:sp>
      <p:sp>
        <p:nvSpPr>
          <p:cNvPr id="669" name="Shape 669"/>
          <p:cNvSpPr txBox="1">
            <a:spLocks noGrp="1"/>
          </p:cNvSpPr>
          <p:nvPr>
            <p:ph type="sldNum" idx="12"/>
          </p:nvPr>
        </p:nvSpPr>
        <p:spPr>
          <a:xfrm>
            <a:off x="8305800" y="6340476"/>
            <a:ext cx="381000" cy="365125"/>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200" b="1">
                <a:solidFill>
                  <a:srgbClr val="FFFFFF"/>
                </a:solidFill>
                <a:latin typeface="Calibri"/>
                <a:ea typeface="Calibri"/>
                <a:cs typeface="Calibri"/>
                <a:sym typeface="Calibri"/>
              </a:rPr>
              <a:pPr algn="r">
                <a:buClr>
                  <a:srgbClr val="FFFFFF"/>
                </a:buClr>
                <a:buSzPct val="25000"/>
                <a:buFont typeface="Calibri"/>
                <a:buNone/>
              </a:pPr>
              <a:t>3</a:t>
            </a:fld>
            <a:endParaRPr lang="en-US" sz="1200" b="1">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138211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pPr/>
              <a:t>30</a:t>
            </a:fld>
            <a:endParaRPr lang="en-US" dirty="0"/>
          </a:p>
        </p:txBody>
      </p:sp>
      <p:sp>
        <p:nvSpPr>
          <p:cNvPr id="5" name="Title 1"/>
          <p:cNvSpPr>
            <a:spLocks noGrp="1"/>
          </p:cNvSpPr>
          <p:nvPr>
            <p:ph type="title"/>
          </p:nvPr>
        </p:nvSpPr>
        <p:spPr>
          <a:xfrm>
            <a:off x="475281" y="152400"/>
            <a:ext cx="7543800" cy="1143000"/>
          </a:xfrm>
        </p:spPr>
        <p:txBody>
          <a:bodyPr>
            <a:normAutofit/>
          </a:bodyPr>
          <a:lstStyle/>
          <a:p>
            <a:r>
              <a:rPr lang="en-US" sz="4800" dirty="0" smtClean="0">
                <a:latin typeface="Calibri" panose="020F0502020204030204" pitchFamily="34" charset="0"/>
              </a:rPr>
              <a:t>Map It Out!</a:t>
            </a:r>
            <a:endParaRPr lang="en-US" sz="4800" dirty="0">
              <a:latin typeface="Calibri" panose="020F0502020204030204" pitchFamily="34" charset="0"/>
            </a:endParaRPr>
          </a:p>
        </p:txBody>
      </p:sp>
      <p:pic>
        <p:nvPicPr>
          <p:cNvPr id="4098" name="Picture 2" descr="http://www.worldatlas.com/img/areamap/ebf0ee050bd7eea232793f62db6135c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299" y="1281545"/>
            <a:ext cx="6741763" cy="488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0736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68"/>
            <a:ext cx="7543800" cy="1143000"/>
          </a:xfrm>
        </p:spPr>
        <p:txBody>
          <a:bodyPr>
            <a:noAutofit/>
          </a:bodyPr>
          <a:lstStyle/>
          <a:p>
            <a:r>
              <a:rPr lang="en-US" sz="4400" dirty="0">
                <a:latin typeface="Calibri" panose="020F0502020204030204" pitchFamily="34" charset="0"/>
              </a:rPr>
              <a:t/>
            </a:r>
            <a:br>
              <a:rPr lang="en-US" sz="4400" dirty="0">
                <a:latin typeface="Calibri" panose="020F0502020204030204" pitchFamily="34" charset="0"/>
              </a:rPr>
            </a:br>
            <a:r>
              <a:rPr lang="en-US" sz="4400" dirty="0">
                <a:latin typeface="Calibri" panose="020F0502020204030204" pitchFamily="34" charset="0"/>
              </a:rPr>
              <a:t>Mapping Virginia by Heart</a:t>
            </a:r>
            <a:br>
              <a:rPr lang="en-US" sz="4400" dirty="0">
                <a:latin typeface="Calibri" panose="020F0502020204030204" pitchFamily="34" charset="0"/>
              </a:rPr>
            </a:br>
            <a:endParaRPr lang="en-US" sz="4400" dirty="0">
              <a:latin typeface="Calibri" panose="020F0502020204030204" pitchFamily="34" charset="0"/>
            </a:endParaRPr>
          </a:p>
        </p:txBody>
      </p:sp>
      <p:sp>
        <p:nvSpPr>
          <p:cNvPr id="3" name="Content Placeholder 2"/>
          <p:cNvSpPr>
            <a:spLocks noGrp="1"/>
          </p:cNvSpPr>
          <p:nvPr>
            <p:ph idx="1"/>
          </p:nvPr>
        </p:nvSpPr>
        <p:spPr>
          <a:xfrm>
            <a:off x="228600" y="1287462"/>
            <a:ext cx="7924800" cy="4960938"/>
          </a:xfrm>
        </p:spPr>
        <p:txBody>
          <a:bodyPr>
            <a:normAutofit fontScale="92500"/>
          </a:bodyPr>
          <a:lstStyle/>
          <a:p>
            <a:pPr marL="0" indent="0" algn="ctr">
              <a:buNone/>
            </a:pPr>
            <a:r>
              <a:rPr lang="en-US" b="0" dirty="0" smtClean="0">
                <a:latin typeface="Calibri" panose="020F0502020204030204" pitchFamily="34" charset="0"/>
              </a:rPr>
              <a:t>These maps can be used </a:t>
            </a:r>
            <a:r>
              <a:rPr lang="en-US" b="0" dirty="0">
                <a:latin typeface="Calibri" panose="020F0502020204030204" pitchFamily="34" charset="0"/>
              </a:rPr>
              <a:t>throughout the year to help students apply geography skills. </a:t>
            </a:r>
            <a:endParaRPr lang="en-US" b="0" dirty="0" smtClean="0">
              <a:latin typeface="Calibri" panose="020F0502020204030204" pitchFamily="34" charset="0"/>
            </a:endParaRPr>
          </a:p>
          <a:p>
            <a:pPr marL="0" indent="0">
              <a:buNone/>
            </a:pPr>
            <a:endParaRPr lang="en-US" b="0" dirty="0" smtClean="0">
              <a:latin typeface="Calibri" panose="020F0502020204030204" pitchFamily="34" charset="0"/>
            </a:endParaRPr>
          </a:p>
          <a:p>
            <a:pPr marL="0" indent="0" algn="ctr">
              <a:buNone/>
            </a:pPr>
            <a:r>
              <a:rPr lang="en-US" sz="4700" dirty="0" smtClean="0">
                <a:latin typeface="Calibri" panose="020F0502020204030204" pitchFamily="34" charset="0"/>
              </a:rPr>
              <a:t>   Great Idea!</a:t>
            </a:r>
          </a:p>
          <a:p>
            <a:pPr marL="0" indent="0">
              <a:buNone/>
            </a:pPr>
            <a:endParaRPr lang="en-US" sz="3000" b="0" dirty="0" smtClean="0">
              <a:latin typeface="Calibri" panose="020F0502020204030204" pitchFamily="34" charset="0"/>
            </a:endParaRPr>
          </a:p>
          <a:p>
            <a:pPr marL="0" indent="0" algn="ctr">
              <a:buNone/>
            </a:pPr>
            <a:r>
              <a:rPr lang="en-US" sz="3000" b="0" dirty="0" smtClean="0">
                <a:latin typeface="Calibri" panose="020F0502020204030204" pitchFamily="34" charset="0"/>
              </a:rPr>
              <a:t>Student maps can be kept by the teacher and each time a new skill is taught, students draw a new map including new information. Different layers can be added to the map to help organize the content.</a:t>
            </a:r>
            <a:endParaRPr lang="en-US" sz="3000" b="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31</a:t>
            </a:fld>
            <a:endParaRPr lang="en-US" dirty="0">
              <a:solidFill>
                <a:prstClr val="white"/>
              </a:solidFill>
            </a:endParaRPr>
          </a:p>
        </p:txBody>
      </p:sp>
      <p:pic>
        <p:nvPicPr>
          <p:cNvPr id="8196" name="Picture 4" descr="http://mikekerr.com/wp-content/uploads/2016/02/bigstock-Bright-Idea-54538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2514600"/>
            <a:ext cx="1380489" cy="138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2167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543800" cy="1143000"/>
          </a:xfrm>
        </p:spPr>
        <p:txBody>
          <a:bodyPr>
            <a:normAutofit/>
          </a:bodyPr>
          <a:lstStyle/>
          <a:p>
            <a:r>
              <a:rPr lang="en-US" sz="4400" dirty="0" smtClean="0">
                <a:latin typeface="Calibri" panose="020F0502020204030204" pitchFamily="34" charset="0"/>
              </a:rPr>
              <a:t>More Ideas for Mapping It!</a:t>
            </a:r>
            <a:endParaRPr lang="en-US" sz="4400" dirty="0">
              <a:latin typeface="Calibri" panose="020F0502020204030204" pitchFamily="34" charset="0"/>
            </a:endParaRPr>
          </a:p>
        </p:txBody>
      </p:sp>
      <p:sp>
        <p:nvSpPr>
          <p:cNvPr id="3" name="Content Placeholder 2"/>
          <p:cNvSpPr>
            <a:spLocks noGrp="1"/>
          </p:cNvSpPr>
          <p:nvPr>
            <p:ph idx="1"/>
          </p:nvPr>
        </p:nvSpPr>
        <p:spPr>
          <a:xfrm>
            <a:off x="228600" y="960437"/>
            <a:ext cx="8077200" cy="5562600"/>
          </a:xfrm>
        </p:spPr>
        <p:txBody>
          <a:bodyPr>
            <a:normAutofit fontScale="70000" lnSpcReduction="20000"/>
          </a:bodyPr>
          <a:lstStyle/>
          <a:p>
            <a:pPr marL="0" indent="0" algn="ctr">
              <a:buNone/>
            </a:pPr>
            <a:r>
              <a:rPr lang="en-US" sz="4600" dirty="0" smtClean="0">
                <a:latin typeface="Calibri" panose="020F0502020204030204" pitchFamily="34" charset="0"/>
              </a:rPr>
              <a:t>Use as beginning </a:t>
            </a:r>
            <a:r>
              <a:rPr lang="en-US" sz="4600" dirty="0">
                <a:latin typeface="Calibri" panose="020F0502020204030204" pitchFamily="34" charset="0"/>
              </a:rPr>
              <a:t>of </a:t>
            </a:r>
            <a:r>
              <a:rPr lang="en-US" sz="4600" dirty="0" smtClean="0">
                <a:latin typeface="Calibri" panose="020F0502020204030204" pitchFamily="34" charset="0"/>
              </a:rPr>
              <a:t>unit pre-assessment,      on-going formative or end of unit      summative assessment</a:t>
            </a:r>
          </a:p>
          <a:p>
            <a:pPr marL="0" indent="0">
              <a:buNone/>
            </a:pPr>
            <a:endParaRPr lang="en-US" dirty="0" smtClean="0">
              <a:latin typeface="Calibri" panose="020F0502020204030204" pitchFamily="34" charset="0"/>
            </a:endParaRPr>
          </a:p>
          <a:p>
            <a:pPr marL="0" indent="0">
              <a:buNone/>
            </a:pPr>
            <a:r>
              <a:rPr lang="en-US" dirty="0" smtClean="0">
                <a:solidFill>
                  <a:srgbClr val="0070C0"/>
                </a:solidFill>
                <a:latin typeface="Calibri" panose="020F0502020204030204" pitchFamily="34" charset="0"/>
              </a:rPr>
              <a:t>Students can include:</a:t>
            </a:r>
            <a:endParaRPr lang="en-US" dirty="0">
              <a:solidFill>
                <a:srgbClr val="0070C0"/>
              </a:solidFill>
              <a:latin typeface="Calibri" panose="020F0502020204030204" pitchFamily="34" charset="0"/>
            </a:endParaRPr>
          </a:p>
          <a:p>
            <a:r>
              <a:rPr lang="en-US" b="0" dirty="0">
                <a:latin typeface="Calibri" panose="020F0502020204030204" pitchFamily="34" charset="0"/>
              </a:rPr>
              <a:t>Bordering States</a:t>
            </a:r>
          </a:p>
          <a:p>
            <a:r>
              <a:rPr lang="en-US" b="0" dirty="0">
                <a:latin typeface="Calibri" panose="020F0502020204030204" pitchFamily="34" charset="0"/>
              </a:rPr>
              <a:t>Bodies of Water</a:t>
            </a:r>
          </a:p>
          <a:p>
            <a:r>
              <a:rPr lang="en-US" b="0" dirty="0">
                <a:latin typeface="Calibri" panose="020F0502020204030204" pitchFamily="34" charset="0"/>
              </a:rPr>
              <a:t>Regions</a:t>
            </a:r>
          </a:p>
          <a:p>
            <a:r>
              <a:rPr lang="en-US" b="0" dirty="0">
                <a:latin typeface="Calibri" panose="020F0502020204030204" pitchFamily="34" charset="0"/>
              </a:rPr>
              <a:t>Characteristics of each region</a:t>
            </a:r>
          </a:p>
          <a:p>
            <a:r>
              <a:rPr lang="en-US" b="0" dirty="0">
                <a:latin typeface="Calibri" panose="020F0502020204030204" pitchFamily="34" charset="0"/>
              </a:rPr>
              <a:t>Rivers</a:t>
            </a:r>
          </a:p>
          <a:p>
            <a:r>
              <a:rPr lang="en-US" b="0" dirty="0">
                <a:latin typeface="Calibri" panose="020F0502020204030204" pitchFamily="34" charset="0"/>
              </a:rPr>
              <a:t>Battles </a:t>
            </a:r>
          </a:p>
          <a:p>
            <a:r>
              <a:rPr lang="en-US" b="0" dirty="0">
                <a:latin typeface="Calibri" panose="020F0502020204030204" pitchFamily="34" charset="0"/>
              </a:rPr>
              <a:t>Jamestown </a:t>
            </a:r>
          </a:p>
          <a:p>
            <a:r>
              <a:rPr lang="en-US" b="0" dirty="0">
                <a:latin typeface="Calibri" panose="020F0502020204030204" pitchFamily="34" charset="0"/>
              </a:rPr>
              <a:t>Capitals</a:t>
            </a:r>
          </a:p>
          <a:p>
            <a:r>
              <a:rPr lang="en-US" b="0" dirty="0">
                <a:latin typeface="Calibri" panose="020F0502020204030204" pitchFamily="34" charset="0"/>
              </a:rPr>
              <a:t>Any other ideas?</a:t>
            </a:r>
          </a:p>
          <a:p>
            <a:endParaRPr lang="en-US"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32</a:t>
            </a:fld>
            <a:endParaRPr lang="en-US" dirty="0">
              <a:solidFill>
                <a:prstClr val="white"/>
              </a:solidFill>
            </a:endParaRPr>
          </a:p>
        </p:txBody>
      </p:sp>
    </p:spTree>
    <p:extLst>
      <p:ext uri="{BB962C8B-B14F-4D97-AF65-F5344CB8AC3E}">
        <p14:creationId xmlns:p14="http://schemas.microsoft.com/office/powerpoint/2010/main" val="16085793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43800" cy="639762"/>
          </a:xfrm>
        </p:spPr>
        <p:txBody>
          <a:bodyPr>
            <a:noAutofit/>
          </a:bodyPr>
          <a:lstStyle/>
          <a:p>
            <a:r>
              <a:rPr lang="en-US" sz="4400" dirty="0">
                <a:latin typeface="Calibri" panose="020F0502020204030204" pitchFamily="34" charset="0"/>
              </a:rPr>
              <a:t>Extension </a:t>
            </a:r>
            <a:r>
              <a:rPr lang="en-US" sz="4400" dirty="0" smtClean="0">
                <a:latin typeface="Calibri" panose="020F0502020204030204" pitchFamily="34" charset="0"/>
              </a:rPr>
              <a:t>Ideas</a:t>
            </a:r>
            <a:endParaRPr lang="en-US" sz="4400" dirty="0">
              <a:latin typeface="Calibri" panose="020F0502020204030204" pitchFamily="34" charset="0"/>
            </a:endParaRPr>
          </a:p>
        </p:txBody>
      </p:sp>
      <p:sp>
        <p:nvSpPr>
          <p:cNvPr id="3" name="Content Placeholder 2"/>
          <p:cNvSpPr>
            <a:spLocks noGrp="1"/>
          </p:cNvSpPr>
          <p:nvPr>
            <p:ph idx="1"/>
          </p:nvPr>
        </p:nvSpPr>
        <p:spPr>
          <a:xfrm>
            <a:off x="435429" y="1128712"/>
            <a:ext cx="7543800" cy="5211763"/>
          </a:xfrm>
        </p:spPr>
        <p:txBody>
          <a:bodyPr>
            <a:normAutofit fontScale="55000" lnSpcReduction="20000"/>
          </a:bodyPr>
          <a:lstStyle/>
          <a:p>
            <a:pPr marL="0" indent="0">
              <a:buNone/>
            </a:pPr>
            <a:r>
              <a:rPr lang="en-US" sz="5100" u="sng" dirty="0">
                <a:latin typeface="Calibri" panose="020F0502020204030204" pitchFamily="34" charset="0"/>
              </a:rPr>
              <a:t>Cause and Effect </a:t>
            </a:r>
          </a:p>
          <a:p>
            <a:pPr marL="0" indent="0">
              <a:buNone/>
            </a:pPr>
            <a:r>
              <a:rPr lang="en-US" sz="4400" dirty="0">
                <a:latin typeface="Calibri" panose="020F0502020204030204" pitchFamily="34" charset="0"/>
              </a:rPr>
              <a:t>Have students use their maps to determine cause and effect relationships.  </a:t>
            </a:r>
          </a:p>
          <a:p>
            <a:pPr marL="914400" lvl="2" indent="0">
              <a:buNone/>
            </a:pPr>
            <a:r>
              <a:rPr lang="en-US" sz="3600" b="1" dirty="0">
                <a:solidFill>
                  <a:srgbClr val="0070C0"/>
                </a:solidFill>
                <a:latin typeface="Calibri" panose="020F0502020204030204" pitchFamily="34" charset="0"/>
              </a:rPr>
              <a:t>Some </a:t>
            </a:r>
            <a:r>
              <a:rPr lang="en-US" sz="3600" b="1" dirty="0" smtClean="0">
                <a:solidFill>
                  <a:srgbClr val="0070C0"/>
                </a:solidFill>
                <a:latin typeface="Calibri" panose="020F0502020204030204" pitchFamily="34" charset="0"/>
              </a:rPr>
              <a:t>examples might be:</a:t>
            </a:r>
            <a:endParaRPr lang="en-US" sz="3600" b="1" dirty="0">
              <a:solidFill>
                <a:srgbClr val="0070C0"/>
              </a:solidFill>
              <a:latin typeface="Calibri" panose="020F0502020204030204" pitchFamily="34" charset="0"/>
            </a:endParaRPr>
          </a:p>
          <a:p>
            <a:pPr lvl="2"/>
            <a:r>
              <a:rPr lang="en-US" sz="3300" dirty="0">
                <a:latin typeface="Calibri" panose="020F0502020204030204" pitchFamily="34" charset="0"/>
              </a:rPr>
              <a:t>The Coastal Plain manufactures ships because ________________. </a:t>
            </a:r>
          </a:p>
          <a:p>
            <a:pPr lvl="2"/>
            <a:r>
              <a:rPr lang="en-US" sz="3300" dirty="0">
                <a:latin typeface="Calibri" panose="020F0502020204030204" pitchFamily="34" charset="0"/>
              </a:rPr>
              <a:t>Englishmen settled in Jamestown because </a:t>
            </a:r>
            <a:r>
              <a:rPr lang="en-US" sz="3300" dirty="0" smtClean="0">
                <a:latin typeface="Calibri" panose="020F0502020204030204" pitchFamily="34" charset="0"/>
              </a:rPr>
              <a:t>___________________. </a:t>
            </a:r>
            <a:endParaRPr lang="en-US" sz="3300" dirty="0">
              <a:latin typeface="Calibri" panose="020F0502020204030204" pitchFamily="34" charset="0"/>
            </a:endParaRPr>
          </a:p>
          <a:p>
            <a:pPr lvl="2"/>
            <a:r>
              <a:rPr lang="en-US" sz="3300" dirty="0">
                <a:latin typeface="Calibri" panose="020F0502020204030204" pitchFamily="34" charset="0"/>
              </a:rPr>
              <a:t>The Blue Ridge Mountains are important to Virginia rivers because _______________.</a:t>
            </a:r>
          </a:p>
          <a:p>
            <a:pPr lvl="2"/>
            <a:r>
              <a:rPr lang="en-US" sz="3300" dirty="0">
                <a:latin typeface="Calibri" panose="020F0502020204030204" pitchFamily="34" charset="0"/>
              </a:rPr>
              <a:t>The capital moved to Williamsburg (Richmond) because ____________.</a:t>
            </a:r>
          </a:p>
          <a:p>
            <a:pPr lvl="2"/>
            <a:r>
              <a:rPr lang="en-US" sz="3300" dirty="0">
                <a:latin typeface="Calibri" panose="020F0502020204030204" pitchFamily="34" charset="0"/>
              </a:rPr>
              <a:t>Settlers crossed through the Cumberland Gap because ______________.</a:t>
            </a:r>
          </a:p>
          <a:p>
            <a:pPr lvl="2"/>
            <a:r>
              <a:rPr lang="en-US" sz="3300" dirty="0">
                <a:latin typeface="Calibri" panose="020F0502020204030204" pitchFamily="34" charset="0"/>
              </a:rPr>
              <a:t>West Virginia was formed because </a:t>
            </a:r>
            <a:r>
              <a:rPr lang="en-US" sz="3300" dirty="0" smtClean="0">
                <a:latin typeface="Calibri" panose="020F0502020204030204" pitchFamily="34" charset="0"/>
              </a:rPr>
              <a:t>______________.</a:t>
            </a:r>
          </a:p>
          <a:p>
            <a:pPr marL="914400" lvl="2" indent="0">
              <a:buNone/>
            </a:pPr>
            <a:endParaRPr lang="en-US" sz="3300" dirty="0">
              <a:latin typeface="Calibri" panose="020F0502020204030204" pitchFamily="34" charset="0"/>
            </a:endParaRPr>
          </a:p>
          <a:p>
            <a:pPr marL="914400" lvl="2" indent="0">
              <a:buNone/>
            </a:pPr>
            <a:endParaRPr lang="en-US" dirty="0">
              <a:latin typeface="Calibri" panose="020F0502020204030204" pitchFamily="34" charset="0"/>
            </a:endParaRPr>
          </a:p>
          <a:p>
            <a:pPr marL="0" indent="0">
              <a:buNone/>
            </a:pPr>
            <a:r>
              <a:rPr lang="en-US" sz="4400" dirty="0">
                <a:latin typeface="Calibri" panose="020F0502020204030204" pitchFamily="34" charset="0"/>
              </a:rPr>
              <a:t>Students could make a T-chart at the bottom of their map to label the cause and effect relationships</a:t>
            </a:r>
          </a:p>
          <a:p>
            <a:endParaRPr lang="en-US"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33</a:t>
            </a:fld>
            <a:endParaRPr lang="en-US" dirty="0">
              <a:solidFill>
                <a:prstClr val="white"/>
              </a:solidFill>
            </a:endParaRPr>
          </a:p>
        </p:txBody>
      </p:sp>
    </p:spTree>
    <p:extLst>
      <p:ext uri="{BB962C8B-B14F-4D97-AF65-F5344CB8AC3E}">
        <p14:creationId xmlns:p14="http://schemas.microsoft.com/office/powerpoint/2010/main" val="14419982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543800" cy="1143000"/>
          </a:xfrm>
        </p:spPr>
        <p:txBody>
          <a:bodyPr>
            <a:normAutofit fontScale="90000"/>
          </a:bodyPr>
          <a:lstStyle/>
          <a:p>
            <a:r>
              <a:rPr lang="en-US" sz="4900" dirty="0" smtClean="0">
                <a:latin typeface="Calibri" panose="020F0502020204030204" pitchFamily="34" charset="0"/>
              </a:rPr>
              <a:t>Virginia Has Neighbors</a:t>
            </a:r>
            <a:r>
              <a:rPr lang="en-US" sz="4400" dirty="0" smtClean="0">
                <a:latin typeface="Calibri" panose="020F0502020204030204" pitchFamily="34" charset="0"/>
              </a:rPr>
              <a:t/>
            </a:r>
            <a:br>
              <a:rPr lang="en-US" sz="4400" dirty="0" smtClean="0">
                <a:latin typeface="Calibri" panose="020F0502020204030204" pitchFamily="34" charset="0"/>
              </a:rPr>
            </a:br>
            <a:r>
              <a:rPr lang="en-US" i="1" dirty="0" smtClean="0">
                <a:solidFill>
                  <a:schemeClr val="tx1"/>
                </a:solidFill>
                <a:latin typeface="Calibri" panose="020F0502020204030204" pitchFamily="34" charset="0"/>
              </a:rPr>
              <a:t>Using Google Earth</a:t>
            </a:r>
            <a:endParaRPr lang="en-US" i="1" dirty="0">
              <a:solidFill>
                <a:schemeClr val="tx1"/>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34</a:t>
            </a:fld>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57200" y="1600200"/>
            <a:ext cx="7696200" cy="4495800"/>
          </a:xfrm>
          <a:prstGeom prst="rect">
            <a:avLst/>
          </a:prstGeom>
          <a:ln>
            <a:solidFill>
              <a:srgbClr val="000000"/>
            </a:solidFill>
          </a:ln>
        </p:spPr>
      </p:pic>
      <p:pic>
        <p:nvPicPr>
          <p:cNvPr id="6" name="Picture 5"/>
          <p:cNvPicPr/>
          <p:nvPr/>
        </p:nvPicPr>
        <p:blipFill>
          <a:blip r:embed="rId4"/>
          <a:stretch>
            <a:fillRect/>
          </a:stretch>
        </p:blipFill>
        <p:spPr>
          <a:xfrm>
            <a:off x="6172200" y="869843"/>
            <a:ext cx="457200" cy="501758"/>
          </a:xfrm>
          <a:prstGeom prst="rect">
            <a:avLst/>
          </a:prstGeom>
        </p:spPr>
      </p:pic>
    </p:spTree>
    <p:extLst>
      <p:ext uri="{BB962C8B-B14F-4D97-AF65-F5344CB8AC3E}">
        <p14:creationId xmlns:p14="http://schemas.microsoft.com/office/powerpoint/2010/main" val="28844831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543800" cy="1143000"/>
          </a:xfrm>
        </p:spPr>
        <p:txBody>
          <a:bodyPr>
            <a:normAutofit fontScale="90000"/>
          </a:bodyPr>
          <a:lstStyle/>
          <a:p>
            <a:r>
              <a:rPr lang="en-US" sz="4900" dirty="0" smtClean="0">
                <a:latin typeface="Calibri" panose="020F0502020204030204" pitchFamily="34" charset="0"/>
              </a:rPr>
              <a:t>Virginia Has Neighbors</a:t>
            </a:r>
            <a:r>
              <a:rPr lang="en-US" sz="4400" dirty="0" smtClean="0">
                <a:latin typeface="Calibri" panose="020F0502020204030204" pitchFamily="34" charset="0"/>
              </a:rPr>
              <a:t/>
            </a:r>
            <a:br>
              <a:rPr lang="en-US" sz="4400" dirty="0" smtClean="0">
                <a:latin typeface="Calibri" panose="020F0502020204030204" pitchFamily="34" charset="0"/>
              </a:rPr>
            </a:br>
            <a:r>
              <a:rPr lang="en-US" i="1" dirty="0" smtClean="0">
                <a:solidFill>
                  <a:schemeClr val="tx1"/>
                </a:solidFill>
                <a:latin typeface="Calibri" panose="020F0502020204030204" pitchFamily="34" charset="0"/>
              </a:rPr>
              <a:t>Using Google Earth</a:t>
            </a:r>
            <a:endParaRPr lang="en-US" i="1" dirty="0">
              <a:solidFill>
                <a:schemeClr val="tx1"/>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35</a:t>
            </a:fld>
            <a:endParaRPr lang="en-US" dirty="0"/>
          </a:p>
        </p:txBody>
      </p:sp>
      <p:sp>
        <p:nvSpPr>
          <p:cNvPr id="3" name="Rectangle 2"/>
          <p:cNvSpPr/>
          <p:nvPr/>
        </p:nvSpPr>
        <p:spPr>
          <a:xfrm>
            <a:off x="304800" y="1542214"/>
            <a:ext cx="7848600" cy="2853089"/>
          </a:xfrm>
          <a:prstGeom prst="rect">
            <a:avLst/>
          </a:prstGeom>
        </p:spPr>
        <p:txBody>
          <a:bodyPr wrap="square">
            <a:spAutoFit/>
          </a:bodyPr>
          <a:lstStyle/>
          <a:p>
            <a:pPr>
              <a:lnSpc>
                <a:spcPct val="115000"/>
              </a:lnSpc>
            </a:pP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Using </a:t>
            </a:r>
            <a:r>
              <a:rPr lang="en-US" sz="2400" i="1" dirty="0">
                <a:solidFill>
                  <a:srgbClr val="404040"/>
                </a:solidFill>
                <a:latin typeface="Calibri" panose="020F0502020204030204" pitchFamily="34" charset="0"/>
                <a:ea typeface="Calibri" panose="020F0502020204030204" pitchFamily="34" charset="0"/>
                <a:cs typeface="Times New Roman" panose="02020603050405020304" pitchFamily="18" charset="0"/>
              </a:rPr>
              <a:t>Google Earth</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 do a search for Virginia and project the image for students to see. Using </a:t>
            </a:r>
            <a:r>
              <a:rPr lang="en-US" sz="2400" b="1" i="1" dirty="0">
                <a:solidFill>
                  <a:srgbClr val="404040"/>
                </a:solidFill>
                <a:latin typeface="Calibri" panose="020F0502020204030204" pitchFamily="34" charset="0"/>
                <a:ea typeface="Calibri" panose="020F0502020204030204" pitchFamily="34" charset="0"/>
                <a:cs typeface="Times New Roman" panose="02020603050405020304" pitchFamily="18" charset="0"/>
              </a:rPr>
              <a:t>relative location</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 terms, ask students: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solidFill>
                  <a:srgbClr val="404040"/>
                </a:solidFill>
                <a:latin typeface="Calibri" panose="020F0502020204030204" pitchFamily="34" charset="0"/>
                <a:ea typeface="Calibri" panose="020F0502020204030204" pitchFamily="34" charset="0"/>
                <a:cs typeface="Times New Roman" panose="02020603050405020304" pitchFamily="18" charset="0"/>
              </a:rPr>
              <a:t>Which state(s) is </a:t>
            </a:r>
            <a:r>
              <a:rPr lang="en-US" sz="20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above</a:t>
            </a:r>
            <a:r>
              <a:rPr lang="en-US" sz="2000" dirty="0">
                <a:solidFill>
                  <a:srgbClr val="404040"/>
                </a:solidFill>
                <a:latin typeface="Calibri" panose="020F0502020204030204" pitchFamily="34" charset="0"/>
                <a:ea typeface="Calibri" panose="020F0502020204030204" pitchFamily="34" charset="0"/>
                <a:cs typeface="Times New Roman" panose="02020603050405020304" pitchFamily="18" charset="0"/>
              </a:rPr>
              <a:t> Virginia? (Maryland, part of West Virginia)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solidFill>
                  <a:srgbClr val="404040"/>
                </a:solidFill>
                <a:latin typeface="Calibri" panose="020F0502020204030204" pitchFamily="34" charset="0"/>
                <a:ea typeface="Calibri" panose="020F0502020204030204" pitchFamily="34" charset="0"/>
                <a:cs typeface="Times New Roman" panose="02020603050405020304" pitchFamily="18" charset="0"/>
              </a:rPr>
              <a:t>Which state is directly </a:t>
            </a:r>
            <a:r>
              <a:rPr lang="en-US" sz="20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below</a:t>
            </a:r>
            <a:r>
              <a:rPr lang="en-US" sz="2000" dirty="0">
                <a:solidFill>
                  <a:srgbClr val="404040"/>
                </a:solidFill>
                <a:latin typeface="Calibri" panose="020F0502020204030204" pitchFamily="34" charset="0"/>
                <a:ea typeface="Calibri" panose="020F0502020204030204" pitchFamily="34" charset="0"/>
                <a:cs typeface="Times New Roman" panose="02020603050405020304" pitchFamily="18" charset="0"/>
              </a:rPr>
              <a:t> Virginia? (North Carolina)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solidFill>
                  <a:srgbClr val="404040"/>
                </a:solidFill>
                <a:latin typeface="Calibri" panose="020F0502020204030204" pitchFamily="34" charset="0"/>
                <a:ea typeface="Calibri" panose="020F0502020204030204" pitchFamily="34" charset="0"/>
                <a:cs typeface="Times New Roman" panose="02020603050405020304" pitchFamily="18" charset="0"/>
              </a:rPr>
              <a:t>Which state(s) is </a:t>
            </a:r>
            <a:r>
              <a:rPr lang="en-US" sz="20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next to </a:t>
            </a:r>
            <a:r>
              <a:rPr lang="en-US" sz="2000" dirty="0">
                <a:solidFill>
                  <a:srgbClr val="404040"/>
                </a:solidFill>
                <a:latin typeface="Calibri" panose="020F0502020204030204" pitchFamily="34" charset="0"/>
                <a:ea typeface="Calibri" panose="020F0502020204030204" pitchFamily="34" charset="0"/>
                <a:cs typeface="Times New Roman" panose="02020603050405020304" pitchFamily="18" charset="0"/>
              </a:rPr>
              <a:t>Virginia? (Kentucky, West Virginia)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solidFill>
                  <a:srgbClr val="404040"/>
                </a:solidFill>
                <a:latin typeface="Calibri" panose="020F0502020204030204" pitchFamily="34" charset="0"/>
                <a:ea typeface="Calibri" panose="020F0502020204030204" pitchFamily="34" charset="0"/>
                <a:cs typeface="Times New Roman" panose="02020603050405020304" pitchFamily="18" charset="0"/>
              </a:rPr>
              <a:t>Which state is </a:t>
            </a:r>
            <a:r>
              <a:rPr lang="en-US" sz="20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also </a:t>
            </a:r>
            <a:r>
              <a:rPr lang="en-US" sz="2000" b="1"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below</a:t>
            </a:r>
            <a:r>
              <a:rPr lang="en-US" sz="20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404040"/>
                </a:solidFill>
                <a:latin typeface="Calibri" panose="020F0502020204030204" pitchFamily="34" charset="0"/>
                <a:ea typeface="Calibri" panose="020F0502020204030204" pitchFamily="34" charset="0"/>
                <a:cs typeface="Times New Roman" panose="02020603050405020304" pitchFamily="18" charset="0"/>
              </a:rPr>
              <a:t>us? (Tennessee)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2133600" y="4395303"/>
            <a:ext cx="3505200" cy="2193925"/>
          </a:xfrm>
          <a:prstGeom prst="rect">
            <a:avLst/>
          </a:prstGeom>
          <a:ln>
            <a:solidFill>
              <a:srgbClr val="000000"/>
            </a:solidFill>
          </a:ln>
        </p:spPr>
      </p:pic>
      <p:pic>
        <p:nvPicPr>
          <p:cNvPr id="8" name="Picture 7"/>
          <p:cNvPicPr/>
          <p:nvPr/>
        </p:nvPicPr>
        <p:blipFill>
          <a:blip r:embed="rId4"/>
          <a:stretch>
            <a:fillRect/>
          </a:stretch>
        </p:blipFill>
        <p:spPr>
          <a:xfrm>
            <a:off x="6172200" y="869843"/>
            <a:ext cx="457200" cy="501758"/>
          </a:xfrm>
          <a:prstGeom prst="rect">
            <a:avLst/>
          </a:prstGeom>
        </p:spPr>
      </p:pic>
    </p:spTree>
    <p:extLst>
      <p:ext uri="{BB962C8B-B14F-4D97-AF65-F5344CB8AC3E}">
        <p14:creationId xmlns:p14="http://schemas.microsoft.com/office/powerpoint/2010/main" val="12095978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543800" cy="1143000"/>
          </a:xfrm>
        </p:spPr>
        <p:txBody>
          <a:bodyPr>
            <a:normAutofit fontScale="90000"/>
          </a:bodyPr>
          <a:lstStyle/>
          <a:p>
            <a:r>
              <a:rPr lang="en-US" sz="4900" dirty="0" smtClean="0">
                <a:latin typeface="Calibri" panose="020F0502020204030204" pitchFamily="34" charset="0"/>
              </a:rPr>
              <a:t>Virginia Has Neighbors</a:t>
            </a:r>
            <a:r>
              <a:rPr lang="en-US" sz="4400" dirty="0" smtClean="0">
                <a:latin typeface="Calibri" panose="020F0502020204030204" pitchFamily="34" charset="0"/>
              </a:rPr>
              <a:t/>
            </a:r>
            <a:br>
              <a:rPr lang="en-US" sz="4400" dirty="0" smtClean="0">
                <a:latin typeface="Calibri" panose="020F0502020204030204" pitchFamily="34" charset="0"/>
              </a:rPr>
            </a:br>
            <a:r>
              <a:rPr lang="en-US" i="1" dirty="0" smtClean="0">
                <a:solidFill>
                  <a:schemeClr val="tx1"/>
                </a:solidFill>
                <a:latin typeface="Calibri" panose="020F0502020204030204" pitchFamily="34" charset="0"/>
              </a:rPr>
              <a:t>Using Google Earth</a:t>
            </a:r>
            <a:endParaRPr lang="en-US" i="1" dirty="0">
              <a:solidFill>
                <a:schemeClr val="tx1"/>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36</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5142854" y="3886200"/>
            <a:ext cx="3068320" cy="2266950"/>
          </a:xfrm>
          <a:prstGeom prst="rect">
            <a:avLst/>
          </a:prstGeom>
          <a:ln>
            <a:solidFill>
              <a:srgbClr val="000000"/>
            </a:solidFill>
          </a:ln>
        </p:spPr>
      </p:pic>
      <p:sp>
        <p:nvSpPr>
          <p:cNvPr id="9" name="Rectangle 8"/>
          <p:cNvSpPr/>
          <p:nvPr/>
        </p:nvSpPr>
        <p:spPr>
          <a:xfrm>
            <a:off x="342254" y="1524000"/>
            <a:ext cx="7868920" cy="3207032"/>
          </a:xfrm>
          <a:prstGeom prst="rect">
            <a:avLst/>
          </a:prstGeom>
        </p:spPr>
        <p:txBody>
          <a:bodyPr wrap="square">
            <a:spAutoFit/>
          </a:bodyPr>
          <a:lstStyle/>
          <a:p>
            <a:pPr>
              <a:lnSpc>
                <a:spcPct val="115000"/>
              </a:lnSpc>
            </a:pPr>
            <a:r>
              <a:rPr lang="en-US" sz="2800" dirty="0">
                <a:solidFill>
                  <a:srgbClr val="404040"/>
                </a:solidFill>
                <a:latin typeface="Calibri" panose="020F0502020204030204" pitchFamily="34" charset="0"/>
                <a:ea typeface="Calibri" panose="020F0502020204030204" pitchFamily="34" charset="0"/>
                <a:cs typeface="Times New Roman" panose="02020603050405020304" pitchFamily="18" charset="0"/>
              </a:rPr>
              <a:t>Extend student thinking by connecting relative location to </a:t>
            </a:r>
            <a:r>
              <a:rPr lang="en-US" sz="28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cardinal</a:t>
            </a:r>
            <a:r>
              <a:rPr lang="en-US" sz="2800" dirty="0">
                <a:solidFill>
                  <a:srgbClr val="404040"/>
                </a:solidFill>
                <a:latin typeface="Calibri" panose="020F0502020204030204" pitchFamily="34" charset="0"/>
                <a:ea typeface="Calibri" panose="020F0502020204030204" pitchFamily="34" charset="0"/>
                <a:cs typeface="Times New Roman" panose="02020603050405020304" pitchFamily="18" charset="0"/>
              </a:rPr>
              <a:t> and </a:t>
            </a:r>
            <a:r>
              <a:rPr lang="en-US" sz="28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intermediate</a:t>
            </a:r>
            <a:r>
              <a:rPr lang="en-US" sz="2800" dirty="0">
                <a:solidFill>
                  <a:srgbClr val="40404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directions: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Maryland is north/northeast of Virginia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West Virginia is northwest of Virginia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North Carolina is south of Virginia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Kentucky is west of Virginia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Tennessee is southwest of Virginia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780727" y="4883432"/>
            <a:ext cx="4114800" cy="742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Calibri" panose="020F0502020204030204" pitchFamily="34" charset="0"/>
              </a:rPr>
              <a:t>Label on Virginia Map</a:t>
            </a:r>
            <a:endParaRPr lang="en-US" sz="2800" b="1" dirty="0">
              <a:latin typeface="Calibri" panose="020F0502020204030204" pitchFamily="34" charset="0"/>
            </a:endParaRPr>
          </a:p>
        </p:txBody>
      </p:sp>
      <p:pic>
        <p:nvPicPr>
          <p:cNvPr id="12" name="Picture 11"/>
          <p:cNvPicPr/>
          <p:nvPr/>
        </p:nvPicPr>
        <p:blipFill>
          <a:blip r:embed="rId4"/>
          <a:stretch>
            <a:fillRect/>
          </a:stretch>
        </p:blipFill>
        <p:spPr>
          <a:xfrm>
            <a:off x="6172200" y="869843"/>
            <a:ext cx="457200" cy="501758"/>
          </a:xfrm>
          <a:prstGeom prst="rect">
            <a:avLst/>
          </a:prstGeom>
        </p:spPr>
      </p:pic>
    </p:spTree>
    <p:extLst>
      <p:ext uri="{BB962C8B-B14F-4D97-AF65-F5344CB8AC3E}">
        <p14:creationId xmlns:p14="http://schemas.microsoft.com/office/powerpoint/2010/main" val="10183150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42" y="120752"/>
            <a:ext cx="7543800" cy="1143000"/>
          </a:xfrm>
        </p:spPr>
        <p:txBody>
          <a:bodyPr>
            <a:normAutofit fontScale="90000"/>
          </a:bodyPr>
          <a:lstStyle/>
          <a:p>
            <a:r>
              <a:rPr lang="en-US" sz="4900" dirty="0" smtClean="0">
                <a:latin typeface="Calibri" panose="020F0502020204030204" pitchFamily="34" charset="0"/>
              </a:rPr>
              <a:t>Extension Ideas</a:t>
            </a:r>
            <a:br>
              <a:rPr lang="en-US" sz="4900" dirty="0" smtClean="0">
                <a:latin typeface="Calibri" panose="020F0502020204030204" pitchFamily="34" charset="0"/>
              </a:rPr>
            </a:br>
            <a:r>
              <a:rPr lang="en-US" i="1" dirty="0" smtClean="0">
                <a:solidFill>
                  <a:schemeClr val="tx1"/>
                </a:solidFill>
                <a:latin typeface="Calibri" panose="020F0502020204030204" pitchFamily="34" charset="0"/>
              </a:rPr>
              <a:t>Using Google Earth</a:t>
            </a:r>
            <a:endParaRPr lang="en-US" i="1" dirty="0">
              <a:solidFill>
                <a:schemeClr val="tx1"/>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37</a:t>
            </a:fld>
            <a:endParaRPr lang="en-US" dirty="0"/>
          </a:p>
        </p:txBody>
      </p:sp>
      <p:sp>
        <p:nvSpPr>
          <p:cNvPr id="3" name="Rectangle 2"/>
          <p:cNvSpPr/>
          <p:nvPr/>
        </p:nvSpPr>
        <p:spPr>
          <a:xfrm>
            <a:off x="152400" y="1595021"/>
            <a:ext cx="8305800" cy="5139869"/>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Working in </a:t>
            </a:r>
            <a:r>
              <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pairs using </a:t>
            </a:r>
            <a:r>
              <a:rPr lang="en-US" sz="2400" i="1"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Google </a:t>
            </a:r>
            <a:r>
              <a:rPr lang="en-US" sz="2400" i="1" dirty="0">
                <a:solidFill>
                  <a:srgbClr val="404040"/>
                </a:solidFill>
                <a:latin typeface="Calibri" panose="020F0502020204030204" pitchFamily="34" charset="0"/>
                <a:ea typeface="Calibri" panose="020F0502020204030204" pitchFamily="34" charset="0"/>
                <a:cs typeface="Times New Roman" panose="02020603050405020304" pitchFamily="18" charset="0"/>
              </a:rPr>
              <a:t>Earth</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 search for </a:t>
            </a:r>
            <a:r>
              <a:rPr lang="en-US" sz="2400" i="1" dirty="0">
                <a:solidFill>
                  <a:srgbClr val="404040"/>
                </a:solidFill>
                <a:latin typeface="Calibri" panose="020F0502020204030204" pitchFamily="34" charset="0"/>
                <a:ea typeface="Calibri" panose="020F0502020204030204" pitchFamily="34" charset="0"/>
                <a:cs typeface="Times New Roman" panose="02020603050405020304" pitchFamily="18" charset="0"/>
              </a:rPr>
              <a:t>Virginia</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 </a:t>
            </a:r>
            <a:r>
              <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       and </a:t>
            </a:r>
            <a:r>
              <a:rPr lang="en-US" sz="24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explore various landmarks </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(marked by icons) in Virginia.  </a:t>
            </a:r>
            <a:endPar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Have </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students </a:t>
            </a:r>
            <a:r>
              <a:rPr lang="en-US" sz="24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find at least one important/interesting landmark in Virginia</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 that is located near a bordering state.  </a:t>
            </a:r>
            <a:r>
              <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   </a:t>
            </a:r>
            <a:r>
              <a:rPr lang="en-US" sz="20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For </a:t>
            </a:r>
            <a:r>
              <a:rPr lang="en-US" sz="2000" dirty="0">
                <a:solidFill>
                  <a:srgbClr val="404040"/>
                </a:solidFill>
                <a:latin typeface="Calibri" panose="020F0502020204030204" pitchFamily="34" charset="0"/>
                <a:ea typeface="Calibri" panose="020F0502020204030204" pitchFamily="34" charset="0"/>
                <a:cs typeface="Times New Roman" panose="02020603050405020304" pitchFamily="18" charset="0"/>
              </a:rPr>
              <a:t>example, Manassas National Battlefield Park is located near Maryland (south of MD). </a:t>
            </a:r>
            <a:endParaRPr lang="en-US" sz="20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Have </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students </a:t>
            </a:r>
            <a:r>
              <a:rPr lang="en-US" sz="24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plot each landmark they find on the map</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 in its correct location. </a:t>
            </a:r>
            <a:endPar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Encourage </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students to </a:t>
            </a:r>
            <a:r>
              <a:rPr lang="en-US" sz="24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look at the pictures and descriptions </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of each landmark they place on their </a:t>
            </a:r>
            <a:r>
              <a:rPr lang="en-US" sz="2400"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map to </a:t>
            </a:r>
            <a:r>
              <a:rPr lang="en-US" sz="2400" dirty="0">
                <a:solidFill>
                  <a:srgbClr val="404040"/>
                </a:solidFill>
                <a:latin typeface="Calibri" panose="020F0502020204030204" pitchFamily="34" charset="0"/>
                <a:ea typeface="Calibri" panose="020F0502020204030204" pitchFamily="34" charset="0"/>
                <a:cs typeface="Times New Roman" panose="02020603050405020304" pitchFamily="18" charset="0"/>
              </a:rPr>
              <a:t>share these with larger groups or the whole class. </a:t>
            </a:r>
            <a:endParaRPr lang="en-US" sz="2400"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rot="959628">
            <a:off x="6994392" y="99437"/>
            <a:ext cx="2622815" cy="1720551"/>
          </a:xfrm>
          <a:prstGeom prst="rect">
            <a:avLst/>
          </a:prstGeom>
          <a:ln>
            <a:solidFill>
              <a:srgbClr val="000000"/>
            </a:solidFill>
          </a:ln>
        </p:spPr>
      </p:pic>
      <p:pic>
        <p:nvPicPr>
          <p:cNvPr id="7" name="Picture 6"/>
          <p:cNvPicPr/>
          <p:nvPr/>
        </p:nvPicPr>
        <p:blipFill>
          <a:blip r:embed="rId4"/>
          <a:stretch>
            <a:fillRect/>
          </a:stretch>
        </p:blipFill>
        <p:spPr>
          <a:xfrm>
            <a:off x="5867400" y="761994"/>
            <a:ext cx="457200" cy="501758"/>
          </a:xfrm>
          <a:prstGeom prst="rect">
            <a:avLst/>
          </a:prstGeom>
        </p:spPr>
      </p:pic>
    </p:spTree>
    <p:extLst>
      <p:ext uri="{BB962C8B-B14F-4D97-AF65-F5344CB8AC3E}">
        <p14:creationId xmlns:p14="http://schemas.microsoft.com/office/powerpoint/2010/main" val="12720780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6248400" cy="1295400"/>
          </a:xfrm>
        </p:spPr>
        <p:txBody>
          <a:bodyPr>
            <a:normAutofit/>
          </a:bodyPr>
          <a:lstStyle/>
          <a:p>
            <a:r>
              <a:rPr lang="en-US" sz="4800" dirty="0" smtClean="0">
                <a:solidFill>
                  <a:schemeClr val="tx1"/>
                </a:solidFill>
                <a:latin typeface="Calibri" panose="020F0502020204030204" pitchFamily="34" charset="0"/>
              </a:rPr>
              <a:t>Sharing Our Expertise</a:t>
            </a:r>
            <a:endParaRPr lang="en-US" sz="4800" dirty="0">
              <a:solidFill>
                <a:schemeClr val="tx1"/>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pPr/>
              <a:t>38</a:t>
            </a:fld>
            <a:endParaRPr lang="en-US" dirty="0"/>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8382000" cy="563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49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2970" y="2514600"/>
            <a:ext cx="6248400" cy="1295400"/>
          </a:xfrm>
        </p:spPr>
        <p:txBody>
          <a:bodyPr>
            <a:noAutofit/>
          </a:bodyPr>
          <a:lstStyle/>
          <a:p>
            <a:r>
              <a:rPr lang="en-US" sz="8000" dirty="0" smtClean="0">
                <a:latin typeface="Calibri" panose="020F0502020204030204" pitchFamily="34" charset="0"/>
              </a:rPr>
              <a:t>History</a:t>
            </a:r>
            <a:endParaRPr lang="en-US" sz="80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39</a:t>
            </a:fld>
            <a:endParaRPr lang="en-US" dirty="0">
              <a:solidFill>
                <a:prstClr val="white"/>
              </a:solidFill>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600200" y="1828800"/>
            <a:ext cx="2558641" cy="3481705"/>
          </a:xfrm>
          <a:prstGeom prst="rect">
            <a:avLst/>
          </a:prstGeom>
          <a:ln>
            <a:solidFill>
              <a:schemeClr val="tx1"/>
            </a:solidFill>
          </a:ln>
        </p:spPr>
      </p:pic>
      <p:sp>
        <p:nvSpPr>
          <p:cNvPr id="5" name="Rectangle 4"/>
          <p:cNvSpPr/>
          <p:nvPr/>
        </p:nvSpPr>
        <p:spPr>
          <a:xfrm>
            <a:off x="152400" y="6474769"/>
            <a:ext cx="3429000" cy="230832"/>
          </a:xfrm>
          <a:prstGeom prst="rect">
            <a:avLst/>
          </a:prstGeom>
        </p:spPr>
        <p:txBody>
          <a:bodyPr wrap="square">
            <a:spAutoFit/>
          </a:bodyPr>
          <a:lstStyle/>
          <a:p>
            <a:r>
              <a:rPr lang="en-US" sz="900" dirty="0" smtClean="0"/>
              <a:t>Image source: Jennifer L. Brown, Fairfax County Public Schools</a:t>
            </a:r>
            <a:endParaRPr lang="en-US" sz="900" dirty="0"/>
          </a:p>
        </p:txBody>
      </p:sp>
    </p:spTree>
    <p:extLst>
      <p:ext uri="{BB962C8B-B14F-4D97-AF65-F5344CB8AC3E}">
        <p14:creationId xmlns:p14="http://schemas.microsoft.com/office/powerpoint/2010/main" val="1011976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starts with the . . .</a:t>
            </a:r>
            <a:endParaRPr lang="en-US" dirty="0"/>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4</a:t>
            </a:fld>
            <a:endParaRPr lang="en-US" dirty="0">
              <a:solidFill>
                <a:prstClr val="white"/>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00200"/>
            <a:ext cx="5736167" cy="4130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29704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057400"/>
            <a:ext cx="6248400" cy="2133601"/>
          </a:xfrm>
        </p:spPr>
        <p:txBody>
          <a:bodyPr>
            <a:normAutofit fontScale="90000"/>
          </a:bodyPr>
          <a:lstStyle/>
          <a:p>
            <a:r>
              <a:rPr lang="en-US" dirty="0" smtClean="0">
                <a:latin typeface="Calibri" panose="020F0502020204030204" pitchFamily="34" charset="0"/>
              </a:rPr>
              <a:t>This Learning Experience will focus on the following skills (standard 1):</a:t>
            </a:r>
            <a:br>
              <a:rPr lang="en-US" dirty="0" smtClean="0">
                <a:latin typeface="Calibri" panose="020F0502020204030204" pitchFamily="34" charset="0"/>
              </a:rPr>
            </a:br>
            <a:r>
              <a:rPr lang="en-US" dirty="0">
                <a:latin typeface="Calibri" panose="020F0502020204030204" pitchFamily="34" charset="0"/>
              </a:rPr>
              <a:t/>
            </a:r>
            <a:br>
              <a:rPr lang="en-US" dirty="0">
                <a:latin typeface="Calibri" panose="020F0502020204030204" pitchFamily="34" charset="0"/>
              </a:rPr>
            </a:br>
            <a:r>
              <a:rPr lang="en-US" b="0" dirty="0" smtClean="0">
                <a:latin typeface="Calibri" panose="020F0502020204030204" pitchFamily="34" charset="0"/>
              </a:rPr>
              <a:t>VS.1a- using information sources</a:t>
            </a:r>
            <a:r>
              <a:rPr lang="en-US" b="0" dirty="0">
                <a:latin typeface="Calibri" panose="020F0502020204030204" pitchFamily="34" charset="0"/>
              </a:rPr>
              <a:t/>
            </a:r>
            <a:br>
              <a:rPr lang="en-US" b="0" dirty="0">
                <a:latin typeface="Calibri" panose="020F0502020204030204" pitchFamily="34" charset="0"/>
              </a:rPr>
            </a:br>
            <a:r>
              <a:rPr lang="en-US" b="0" dirty="0" smtClean="0">
                <a:latin typeface="Calibri" panose="020F0502020204030204" pitchFamily="34" charset="0"/>
              </a:rPr>
              <a:t>VS.1d- demonstrate critical thinking</a:t>
            </a:r>
            <a:r>
              <a:rPr lang="en-US" b="0" dirty="0">
                <a:latin typeface="Calibri" panose="020F0502020204030204" pitchFamily="34" charset="0"/>
              </a:rPr>
              <a:t/>
            </a:r>
            <a:br>
              <a:rPr lang="en-US" b="0" dirty="0">
                <a:latin typeface="Calibri" panose="020F0502020204030204" pitchFamily="34" charset="0"/>
              </a:rPr>
            </a:br>
            <a:r>
              <a:rPr lang="en-US" b="0" dirty="0" smtClean="0">
                <a:latin typeface="Calibri" panose="020F0502020204030204" pitchFamily="34" charset="0"/>
              </a:rPr>
              <a:t>VS.1g- making connections</a:t>
            </a:r>
            <a:endParaRPr lang="en-US" b="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40</a:t>
            </a:fld>
            <a:endParaRPr lang="en-US" dirty="0">
              <a:solidFill>
                <a:prstClr val="white"/>
              </a:solidFill>
            </a:endParaRPr>
          </a:p>
        </p:txBody>
      </p:sp>
    </p:spTree>
    <p:extLst>
      <p:ext uri="{BB962C8B-B14F-4D97-AF65-F5344CB8AC3E}">
        <p14:creationId xmlns:p14="http://schemas.microsoft.com/office/powerpoint/2010/main" val="24218349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1143000"/>
          </a:xfrm>
        </p:spPr>
        <p:txBody>
          <a:bodyPr>
            <a:normAutofit/>
          </a:bodyPr>
          <a:lstStyle/>
          <a:p>
            <a:r>
              <a:rPr lang="en-US" sz="4800" dirty="0" smtClean="0">
                <a:latin typeface="Calibri" panose="020F0502020204030204" pitchFamily="34" charset="0"/>
              </a:rPr>
              <a:t>Gallery Walk</a:t>
            </a:r>
            <a:endParaRPr lang="en-US" sz="48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41</a:t>
            </a:fld>
            <a:endParaRPr lang="en-US" dirty="0"/>
          </a:p>
        </p:txBody>
      </p:sp>
      <p:sp>
        <p:nvSpPr>
          <p:cNvPr id="3" name="Content Placeholder 2"/>
          <p:cNvSpPr>
            <a:spLocks noGrp="1"/>
          </p:cNvSpPr>
          <p:nvPr>
            <p:ph idx="1"/>
          </p:nvPr>
        </p:nvSpPr>
        <p:spPr>
          <a:xfrm>
            <a:off x="402772" y="1219200"/>
            <a:ext cx="7751291" cy="4525963"/>
          </a:xfrm>
        </p:spPr>
        <p:txBody>
          <a:bodyPr/>
          <a:lstStyle/>
          <a:p>
            <a:pPr marL="0" indent="0" algn="ctr">
              <a:buNone/>
            </a:pPr>
            <a:r>
              <a:rPr lang="en-US" b="0" dirty="0">
                <a:latin typeface="Calibri" panose="020F0502020204030204" pitchFamily="34" charset="0"/>
              </a:rPr>
              <a:t>A discussion technique allowing engagement and collaboration throughout the class setting. </a:t>
            </a:r>
          </a:p>
        </p:txBody>
      </p:sp>
      <p:pic>
        <p:nvPicPr>
          <p:cNvPr id="8" name="Picture 7"/>
          <p:cNvPicPr>
            <a:picLocks noChangeAspect="1"/>
          </p:cNvPicPr>
          <p:nvPr/>
        </p:nvPicPr>
        <p:blipFill>
          <a:blip r:embed="rId3"/>
          <a:stretch>
            <a:fillRect/>
          </a:stretch>
        </p:blipFill>
        <p:spPr>
          <a:xfrm>
            <a:off x="413658" y="3124200"/>
            <a:ext cx="7773062" cy="2514600"/>
          </a:xfrm>
          <a:prstGeom prst="rect">
            <a:avLst/>
          </a:prstGeom>
        </p:spPr>
      </p:pic>
    </p:spTree>
    <p:extLst>
      <p:ext uri="{BB962C8B-B14F-4D97-AF65-F5344CB8AC3E}">
        <p14:creationId xmlns:p14="http://schemas.microsoft.com/office/powerpoint/2010/main" val="26745072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1143000"/>
          </a:xfrm>
        </p:spPr>
        <p:txBody>
          <a:bodyPr>
            <a:normAutofit/>
          </a:bodyPr>
          <a:lstStyle/>
          <a:p>
            <a:r>
              <a:rPr lang="en-US" sz="4400" dirty="0" smtClean="0">
                <a:latin typeface="Calibri" panose="020F0502020204030204" pitchFamily="34" charset="0"/>
              </a:rPr>
              <a:t>Take a ‘Gallery Walk’</a:t>
            </a:r>
            <a:endParaRPr lang="en-US" sz="4400"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42</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7391400" cy="4179577"/>
          </a:xfrm>
          <a:prstGeom prst="rect">
            <a:avLst/>
          </a:prstGeom>
        </p:spPr>
      </p:pic>
      <p:sp>
        <p:nvSpPr>
          <p:cNvPr id="9" name="TextBox 8"/>
          <p:cNvSpPr txBox="1"/>
          <p:nvPr/>
        </p:nvSpPr>
        <p:spPr>
          <a:xfrm>
            <a:off x="1400017" y="2133600"/>
            <a:ext cx="5810565" cy="2123658"/>
          </a:xfrm>
          <a:prstGeom prst="rect">
            <a:avLst/>
          </a:prstGeom>
          <a:noFill/>
        </p:spPr>
        <p:txBody>
          <a:bodyPr wrap="none" rtlCol="0">
            <a:spAutoFit/>
          </a:bodyPr>
          <a:lstStyle/>
          <a:p>
            <a:pPr algn="ctr"/>
            <a:r>
              <a:rPr lang="en-US" sz="4400" b="1" dirty="0" smtClean="0">
                <a:latin typeface="Calibri" panose="020F0502020204030204" pitchFamily="34" charset="0"/>
              </a:rPr>
              <a:t>Pictures tell a story….</a:t>
            </a:r>
          </a:p>
          <a:p>
            <a:pPr algn="ctr"/>
            <a:r>
              <a:rPr lang="en-US" sz="4400" b="1" dirty="0" smtClean="0">
                <a:latin typeface="Calibri" panose="020F0502020204030204" pitchFamily="34" charset="0"/>
              </a:rPr>
              <a:t>What story might these </a:t>
            </a:r>
          </a:p>
          <a:p>
            <a:pPr algn="ctr"/>
            <a:r>
              <a:rPr lang="en-US" sz="4400" b="1" dirty="0">
                <a:latin typeface="Calibri" panose="020F0502020204030204" pitchFamily="34" charset="0"/>
              </a:rPr>
              <a:t>i</a:t>
            </a:r>
            <a:r>
              <a:rPr lang="en-US" sz="4400" b="1" dirty="0" smtClean="0">
                <a:latin typeface="Calibri" panose="020F0502020204030204" pitchFamily="34" charset="0"/>
              </a:rPr>
              <a:t>mages tell?</a:t>
            </a:r>
            <a:endParaRPr lang="en-US" sz="4400" b="1" dirty="0">
              <a:latin typeface="Calibri" panose="020F0502020204030204" pitchFamily="34" charset="0"/>
            </a:endParaRPr>
          </a:p>
        </p:txBody>
      </p:sp>
    </p:spTree>
    <p:extLst>
      <p:ext uri="{BB962C8B-B14F-4D97-AF65-F5344CB8AC3E}">
        <p14:creationId xmlns:p14="http://schemas.microsoft.com/office/powerpoint/2010/main" val="32522070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543800" cy="1143000"/>
          </a:xfrm>
        </p:spPr>
        <p:txBody>
          <a:bodyPr>
            <a:normAutofit/>
          </a:bodyPr>
          <a:lstStyle/>
          <a:p>
            <a:r>
              <a:rPr lang="en-US" dirty="0" smtClean="0">
                <a:latin typeface="Calibri" panose="020F0502020204030204" pitchFamily="34" charset="0"/>
              </a:rPr>
              <a:t>Take a ‘Gallery Walk’</a:t>
            </a:r>
            <a:endParaRPr lang="en-US"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pPr/>
              <a:t>43</a:t>
            </a:fld>
            <a:endParaRPr lang="en-US" dirty="0"/>
          </a:p>
        </p:txBody>
      </p:sp>
      <p:sp>
        <p:nvSpPr>
          <p:cNvPr id="3" name="Content Placeholder 2"/>
          <p:cNvSpPr>
            <a:spLocks noGrp="1"/>
          </p:cNvSpPr>
          <p:nvPr>
            <p:ph idx="1"/>
          </p:nvPr>
        </p:nvSpPr>
        <p:spPr>
          <a:xfrm>
            <a:off x="429491" y="1087599"/>
            <a:ext cx="7751291" cy="4525963"/>
          </a:xfrm>
        </p:spPr>
        <p:txBody>
          <a:bodyPr/>
          <a:lstStyle/>
          <a:p>
            <a:pPr marL="0" indent="0">
              <a:buNone/>
            </a:pPr>
            <a:r>
              <a:rPr lang="en-US" sz="3200" dirty="0" smtClean="0">
                <a:latin typeface="Calibri" panose="020F0502020204030204" pitchFamily="34" charset="0"/>
              </a:rPr>
              <a:t>As you look at each image:</a:t>
            </a:r>
          </a:p>
          <a:p>
            <a:pPr lvl="1"/>
            <a:r>
              <a:rPr lang="en-US" sz="2400" dirty="0" smtClean="0">
                <a:latin typeface="Calibri" panose="020F0502020204030204" pitchFamily="34" charset="0"/>
              </a:rPr>
              <a:t>Make observations (What do you see or notice?)</a:t>
            </a:r>
          </a:p>
          <a:p>
            <a:pPr lvl="1"/>
            <a:r>
              <a:rPr lang="en-US" sz="2400" b="0" dirty="0" smtClean="0">
                <a:latin typeface="Calibri" panose="020F0502020204030204" pitchFamily="34" charset="0"/>
              </a:rPr>
              <a:t>Ask questions (I wonder….?)</a:t>
            </a:r>
          </a:p>
          <a:p>
            <a:pPr lvl="1"/>
            <a:r>
              <a:rPr lang="en-US" sz="2400" dirty="0" smtClean="0">
                <a:latin typeface="Calibri" panose="020F0502020204030204" pitchFamily="34" charset="0"/>
              </a:rPr>
              <a:t>Make inferences (I’m thinking this might be______)</a:t>
            </a:r>
          </a:p>
          <a:p>
            <a:pPr lvl="1"/>
            <a:endParaRPr lang="en-US" sz="2400" b="0" dirty="0">
              <a:latin typeface="Calibri" panose="020F0502020204030204" pitchFamily="34" charset="0"/>
            </a:endParaRPr>
          </a:p>
          <a:p>
            <a:pPr marL="457200" lvl="1" indent="0">
              <a:buNone/>
            </a:pPr>
            <a:endParaRPr lang="en-US" sz="2400" b="0" dirty="0" smtClean="0">
              <a:latin typeface="Calibri" panose="020F0502020204030204" pitchFamily="34" charset="0"/>
            </a:endParaRPr>
          </a:p>
          <a:p>
            <a:pPr marL="0" indent="0" algn="ctr">
              <a:buNone/>
            </a:pPr>
            <a:r>
              <a:rPr lang="en-US" b="0" dirty="0" smtClean="0">
                <a:latin typeface="Calibri" panose="020F0502020204030204" pitchFamily="34" charset="0"/>
              </a:rPr>
              <a:t> </a:t>
            </a:r>
            <a:endParaRPr lang="en-US" b="0" dirty="0">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36" y="2966091"/>
            <a:ext cx="5105400" cy="3658870"/>
          </a:xfrm>
          <a:prstGeom prst="rect">
            <a:avLst/>
          </a:prstGeom>
        </p:spPr>
      </p:pic>
      <p:sp>
        <p:nvSpPr>
          <p:cNvPr id="6" name="TextBox 5"/>
          <p:cNvSpPr txBox="1"/>
          <p:nvPr/>
        </p:nvSpPr>
        <p:spPr>
          <a:xfrm rot="21029753">
            <a:off x="2808462" y="3826030"/>
            <a:ext cx="2712986" cy="1938992"/>
          </a:xfrm>
          <a:prstGeom prst="rect">
            <a:avLst/>
          </a:prstGeom>
          <a:noFill/>
        </p:spPr>
        <p:txBody>
          <a:bodyPr wrap="none" rtlCol="0">
            <a:spAutoFit/>
          </a:bodyPr>
          <a:lstStyle/>
          <a:p>
            <a:pPr algn="ctr"/>
            <a:r>
              <a:rPr lang="en-US" sz="2000" b="1" dirty="0" smtClean="0">
                <a:latin typeface="Calibri" panose="020F0502020204030204" pitchFamily="34" charset="0"/>
              </a:rPr>
              <a:t>Feel free to place a “jot</a:t>
            </a:r>
          </a:p>
          <a:p>
            <a:pPr algn="ctr"/>
            <a:r>
              <a:rPr lang="en-US" sz="2000" b="1" dirty="0">
                <a:latin typeface="Calibri" panose="020F0502020204030204" pitchFamily="34" charset="0"/>
              </a:rPr>
              <a:t>t</a:t>
            </a:r>
            <a:r>
              <a:rPr lang="en-US" sz="2000" b="1" dirty="0" smtClean="0">
                <a:latin typeface="Calibri" panose="020F0502020204030204" pitchFamily="34" charset="0"/>
              </a:rPr>
              <a:t>hought” on a post-it if </a:t>
            </a:r>
          </a:p>
          <a:p>
            <a:pPr algn="ctr"/>
            <a:r>
              <a:rPr lang="en-US" sz="2000" b="1" dirty="0">
                <a:latin typeface="Calibri" panose="020F0502020204030204" pitchFamily="34" charset="0"/>
              </a:rPr>
              <a:t>y</a:t>
            </a:r>
            <a:r>
              <a:rPr lang="en-US" sz="2000" b="1" dirty="0" smtClean="0">
                <a:latin typeface="Calibri" panose="020F0502020204030204" pitchFamily="34" charset="0"/>
              </a:rPr>
              <a:t>ou would like to share </a:t>
            </a:r>
          </a:p>
          <a:p>
            <a:pPr algn="ctr"/>
            <a:r>
              <a:rPr lang="en-US" sz="2000" b="1" dirty="0">
                <a:latin typeface="Calibri" panose="020F0502020204030204" pitchFamily="34" charset="0"/>
              </a:rPr>
              <a:t>a</a:t>
            </a:r>
            <a:r>
              <a:rPr lang="en-US" sz="2000" b="1" dirty="0" smtClean="0">
                <a:latin typeface="Calibri" panose="020F0502020204030204" pitchFamily="34" charset="0"/>
              </a:rPr>
              <a:t> </a:t>
            </a:r>
            <a:r>
              <a:rPr lang="en-US" sz="2000" b="1" u="sng" dirty="0" smtClean="0">
                <a:latin typeface="Calibri" panose="020F0502020204030204" pitchFamily="34" charset="0"/>
              </a:rPr>
              <a:t>comment</a:t>
            </a:r>
            <a:r>
              <a:rPr lang="en-US" sz="2000" b="1" dirty="0" smtClean="0">
                <a:latin typeface="Calibri" panose="020F0502020204030204" pitchFamily="34" charset="0"/>
              </a:rPr>
              <a:t> or </a:t>
            </a:r>
            <a:r>
              <a:rPr lang="en-US" sz="2000" b="1" u="sng" dirty="0" smtClean="0">
                <a:latin typeface="Calibri" panose="020F0502020204030204" pitchFamily="34" charset="0"/>
              </a:rPr>
              <a:t>feeling </a:t>
            </a:r>
          </a:p>
          <a:p>
            <a:pPr algn="ctr"/>
            <a:r>
              <a:rPr lang="en-US" sz="2000" b="1" dirty="0" smtClean="0">
                <a:latin typeface="Calibri" panose="020F0502020204030204" pitchFamily="34" charset="0"/>
              </a:rPr>
              <a:t>you have about </a:t>
            </a:r>
          </a:p>
          <a:p>
            <a:pPr algn="ctr"/>
            <a:r>
              <a:rPr lang="en-US" sz="2000" b="1" dirty="0" smtClean="0">
                <a:latin typeface="Calibri" panose="020F0502020204030204" pitchFamily="34" charset="0"/>
              </a:rPr>
              <a:t>an image!</a:t>
            </a:r>
            <a:endParaRPr lang="en-US" sz="2000" b="1" dirty="0">
              <a:latin typeface="Calibri" panose="020F0502020204030204" pitchFamily="34" charset="0"/>
            </a:endParaRPr>
          </a:p>
        </p:txBody>
      </p:sp>
    </p:spTree>
    <p:extLst>
      <p:ext uri="{BB962C8B-B14F-4D97-AF65-F5344CB8AC3E}">
        <p14:creationId xmlns:p14="http://schemas.microsoft.com/office/powerpoint/2010/main" val="28945256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276335" y="5543548"/>
            <a:ext cx="6477000" cy="1143000"/>
          </a:xfrm>
        </p:spPr>
        <p:txBody>
          <a:bodyPr>
            <a:normAutofit lnSpcReduction="10000"/>
          </a:bodyPr>
          <a:lstStyle/>
          <a:p>
            <a:endParaRPr lang="en-US" dirty="0"/>
          </a:p>
          <a:p>
            <a:r>
              <a:rPr lang="en-US" sz="2800" dirty="0">
                <a:solidFill>
                  <a:schemeClr val="tx1"/>
                </a:solidFill>
                <a:latin typeface="Calibri" panose="020F0502020204030204" pitchFamily="34" charset="0"/>
              </a:rPr>
              <a:t>Prince Edward Public Schools segregated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86003"/>
            <a:ext cx="7251699" cy="5846682"/>
          </a:xfrm>
          <a:prstGeom prst="rect">
            <a:avLst/>
          </a:prstGeom>
        </p:spPr>
      </p:pic>
      <p:sp>
        <p:nvSpPr>
          <p:cNvPr id="6" name="Rectangle 5"/>
          <p:cNvSpPr/>
          <p:nvPr/>
        </p:nvSpPr>
        <p:spPr>
          <a:xfrm>
            <a:off x="3733800" y="5717537"/>
            <a:ext cx="4369463" cy="230832"/>
          </a:xfrm>
          <a:prstGeom prst="rect">
            <a:avLst/>
          </a:prstGeom>
        </p:spPr>
        <p:txBody>
          <a:bodyPr wrap="square">
            <a:spAutoFit/>
          </a:bodyPr>
          <a:lstStyle/>
          <a:p>
            <a:r>
              <a:rPr lang="en-US" sz="900" dirty="0">
                <a:hlinkClick r:id="rId4"/>
              </a:rPr>
              <a:t>http://</a:t>
            </a:r>
            <a:r>
              <a:rPr lang="en-US" sz="900" dirty="0" smtClean="0">
                <a:hlinkClick r:id="rId4"/>
              </a:rPr>
              <a:t>crdl.usg.edu/export/html/loc/evenhand/crdl_loc_evenhand_br0203as.html?Welcome</a:t>
            </a:r>
            <a:r>
              <a:rPr lang="en-US" sz="900" dirty="0" smtClean="0"/>
              <a:t> </a:t>
            </a:r>
            <a:endParaRPr lang="en-US" sz="900" dirty="0"/>
          </a:p>
        </p:txBody>
      </p:sp>
    </p:spTree>
    <p:extLst>
      <p:ext uri="{BB962C8B-B14F-4D97-AF65-F5344CB8AC3E}">
        <p14:creationId xmlns:p14="http://schemas.microsoft.com/office/powerpoint/2010/main" val="3243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81313" y="4724400"/>
            <a:ext cx="8581373" cy="1676400"/>
          </a:xfrm>
        </p:spPr>
        <p:txBody>
          <a:bodyPr>
            <a:normAutofit fontScale="77500" lnSpcReduction="20000"/>
          </a:bodyPr>
          <a:lstStyle/>
          <a:p>
            <a:r>
              <a:rPr lang="en-US" sz="2800" b="0" dirty="0" smtClean="0">
                <a:solidFill>
                  <a:schemeClr val="tx1"/>
                </a:solidFill>
                <a:latin typeface="+mn-lt"/>
              </a:rPr>
              <a:t>Prince </a:t>
            </a:r>
            <a:r>
              <a:rPr lang="en-US" sz="2800" b="0" dirty="0">
                <a:solidFill>
                  <a:schemeClr val="tx1"/>
                </a:solidFill>
                <a:latin typeface="+mn-lt"/>
              </a:rPr>
              <a:t>Edward Public Schools segregated </a:t>
            </a:r>
            <a:endParaRPr lang="en-US" sz="2800" b="0" dirty="0" smtClean="0">
              <a:solidFill>
                <a:schemeClr val="tx1"/>
              </a:solidFill>
              <a:latin typeface="+mn-lt"/>
            </a:endParaRPr>
          </a:p>
          <a:p>
            <a:r>
              <a:rPr lang="en-US" sz="2800" b="0" dirty="0">
                <a:solidFill>
                  <a:schemeClr val="tx1"/>
                </a:solidFill>
                <a:latin typeface="+mn-lt"/>
              </a:rPr>
              <a:t>Prince Edward, Virginia---The Heart of Virginia</a:t>
            </a:r>
          </a:p>
          <a:p>
            <a:pPr algn="l"/>
            <a:endParaRPr lang="en-US" sz="2800" b="0" dirty="0" smtClean="0">
              <a:solidFill>
                <a:schemeClr val="tx1"/>
              </a:solidFill>
              <a:latin typeface="+mn-lt"/>
            </a:endParaRPr>
          </a:p>
          <a:p>
            <a:pPr algn="l"/>
            <a:r>
              <a:rPr lang="en-US" sz="2800" b="0" dirty="0" smtClean="0">
                <a:solidFill>
                  <a:schemeClr val="tx1"/>
                </a:solidFill>
                <a:latin typeface="+mn-lt"/>
              </a:rPr>
              <a:t>In </a:t>
            </a:r>
            <a:r>
              <a:rPr lang="en-US" sz="2800" b="0" dirty="0">
                <a:solidFill>
                  <a:schemeClr val="tx1"/>
                </a:solidFill>
                <a:latin typeface="+mn-lt"/>
              </a:rPr>
              <a:t>1951, public schools across America were segregated. Black students attended different school than white children.</a:t>
            </a:r>
          </a:p>
          <a:p>
            <a:endParaRPr lang="en-US" sz="2800" dirty="0">
              <a:solidFill>
                <a:schemeClr val="tx1"/>
              </a:solidFill>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025" y="381000"/>
            <a:ext cx="5061950" cy="4081197"/>
          </a:xfrm>
          <a:prstGeom prst="rect">
            <a:avLst/>
          </a:prstGeom>
        </p:spPr>
      </p:pic>
    </p:spTree>
    <p:extLst>
      <p:ext uri="{BB962C8B-B14F-4D97-AF65-F5344CB8AC3E}">
        <p14:creationId xmlns:p14="http://schemas.microsoft.com/office/powerpoint/2010/main" val="344327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88" y="304800"/>
            <a:ext cx="8652386" cy="5181600"/>
          </a:xfrm>
          <a:prstGeom prst="rect">
            <a:avLst/>
          </a:prstGeom>
          <a:ln>
            <a:solidFill>
              <a:schemeClr val="tx1"/>
            </a:solidFill>
          </a:ln>
        </p:spPr>
      </p:pic>
      <p:sp>
        <p:nvSpPr>
          <p:cNvPr id="3" name="TextBox 2"/>
          <p:cNvSpPr txBox="1"/>
          <p:nvPr/>
        </p:nvSpPr>
        <p:spPr>
          <a:xfrm>
            <a:off x="914400" y="5638800"/>
            <a:ext cx="7680757" cy="830997"/>
          </a:xfrm>
          <a:prstGeom prst="rect">
            <a:avLst/>
          </a:prstGeom>
          <a:noFill/>
        </p:spPr>
        <p:txBody>
          <a:bodyPr wrap="none" rtlCol="0">
            <a:spAutoFit/>
          </a:bodyPr>
          <a:lstStyle/>
          <a:p>
            <a:r>
              <a:rPr lang="en-US" sz="2400" b="1" dirty="0">
                <a:latin typeface="Calibri" panose="020F0502020204030204" pitchFamily="34" charset="0"/>
              </a:rPr>
              <a:t>Robert Russa Moton </a:t>
            </a:r>
            <a:r>
              <a:rPr lang="en-US" sz="2400" b="1" dirty="0" smtClean="0">
                <a:latin typeface="Calibri" panose="020F0502020204030204" pitchFamily="34" charset="0"/>
              </a:rPr>
              <a:t>High School </a:t>
            </a:r>
            <a:r>
              <a:rPr lang="en-US" sz="2400" b="1" dirty="0">
                <a:latin typeface="Calibri" panose="020F0502020204030204" pitchFamily="34" charset="0"/>
              </a:rPr>
              <a:t>in Prince Edward Virginia </a:t>
            </a:r>
          </a:p>
          <a:p>
            <a:r>
              <a:rPr lang="en-US" sz="2400" b="1" dirty="0">
                <a:latin typeface="Calibri" panose="020F0502020204030204" pitchFamily="34" charset="0"/>
              </a:rPr>
              <a:t>                segregated African American </a:t>
            </a:r>
            <a:r>
              <a:rPr lang="en-US" sz="2400" b="1" dirty="0" smtClean="0">
                <a:latin typeface="Calibri" panose="020F0502020204030204" pitchFamily="34" charset="0"/>
              </a:rPr>
              <a:t>School - 1951</a:t>
            </a:r>
            <a:endParaRPr lang="en-US" sz="2400" b="1" dirty="0">
              <a:latin typeface="Calibri" panose="020F0502020204030204" pitchFamily="34" charset="0"/>
            </a:endParaRPr>
          </a:p>
        </p:txBody>
      </p:sp>
      <p:sp>
        <p:nvSpPr>
          <p:cNvPr id="4" name="Rectangle 3"/>
          <p:cNvSpPr/>
          <p:nvPr/>
        </p:nvSpPr>
        <p:spPr>
          <a:xfrm>
            <a:off x="381000" y="6469797"/>
            <a:ext cx="5943600" cy="246221"/>
          </a:xfrm>
          <a:prstGeom prst="rect">
            <a:avLst/>
          </a:prstGeom>
        </p:spPr>
        <p:txBody>
          <a:bodyPr wrap="square">
            <a:spAutoFit/>
          </a:bodyPr>
          <a:lstStyle/>
          <a:p>
            <a:r>
              <a:rPr lang="en-US" sz="1000" dirty="0"/>
              <a:t>http://www.encyclopediavirginia.org/media_player?mets_filename=evm00001062mets.xml</a:t>
            </a:r>
          </a:p>
        </p:txBody>
      </p:sp>
    </p:spTree>
    <p:extLst>
      <p:ext uri="{BB962C8B-B14F-4D97-AF65-F5344CB8AC3E}">
        <p14:creationId xmlns:p14="http://schemas.microsoft.com/office/powerpoint/2010/main" val="1964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304800"/>
            <a:ext cx="4495800" cy="2692371"/>
          </a:xfrm>
          <a:prstGeom prst="rect">
            <a:avLst/>
          </a:prstGeom>
          <a:ln>
            <a:solidFill>
              <a:schemeClr val="tx1"/>
            </a:solidFill>
          </a:ln>
        </p:spPr>
      </p:pic>
      <p:sp>
        <p:nvSpPr>
          <p:cNvPr id="3" name="TextBox 2"/>
          <p:cNvSpPr txBox="1"/>
          <p:nvPr/>
        </p:nvSpPr>
        <p:spPr>
          <a:xfrm>
            <a:off x="708709" y="3200400"/>
            <a:ext cx="7726579" cy="3539430"/>
          </a:xfrm>
          <a:prstGeom prst="rect">
            <a:avLst/>
          </a:prstGeom>
          <a:noFill/>
        </p:spPr>
        <p:txBody>
          <a:bodyPr wrap="square" rtlCol="0">
            <a:spAutoFit/>
          </a:bodyPr>
          <a:lstStyle/>
          <a:p>
            <a:r>
              <a:rPr lang="en-US" sz="2400" b="1" dirty="0">
                <a:latin typeface="Calibri" panose="020F0502020204030204" pitchFamily="34" charset="0"/>
              </a:rPr>
              <a:t>Robert Russa Moton </a:t>
            </a:r>
            <a:r>
              <a:rPr lang="en-US" sz="2400" b="1" dirty="0" smtClean="0">
                <a:latin typeface="Calibri" panose="020F0502020204030204" pitchFamily="34" charset="0"/>
              </a:rPr>
              <a:t>High School </a:t>
            </a:r>
            <a:r>
              <a:rPr lang="en-US" sz="2400" b="1" dirty="0">
                <a:latin typeface="Calibri" panose="020F0502020204030204" pitchFamily="34" charset="0"/>
              </a:rPr>
              <a:t>in Prince Edward Virginia </a:t>
            </a:r>
          </a:p>
          <a:p>
            <a:r>
              <a:rPr lang="en-US" sz="2400" b="1" dirty="0">
                <a:latin typeface="Calibri" panose="020F0502020204030204" pitchFamily="34" charset="0"/>
              </a:rPr>
              <a:t>                segregated African American </a:t>
            </a:r>
            <a:r>
              <a:rPr lang="en-US" sz="2400" b="1" dirty="0" smtClean="0">
                <a:latin typeface="Calibri" panose="020F0502020204030204" pitchFamily="34" charset="0"/>
              </a:rPr>
              <a:t>School – 1951</a:t>
            </a:r>
          </a:p>
          <a:p>
            <a:r>
              <a:rPr lang="en-US" sz="2000" dirty="0" smtClean="0"/>
              <a:t>This </a:t>
            </a:r>
            <a:r>
              <a:rPr lang="en-US" sz="2000" dirty="0"/>
              <a:t>is Robert </a:t>
            </a:r>
            <a:r>
              <a:rPr lang="en-US" sz="2000" dirty="0" err="1"/>
              <a:t>Russa</a:t>
            </a:r>
            <a:r>
              <a:rPr lang="en-US" sz="2000" dirty="0"/>
              <a:t> </a:t>
            </a:r>
            <a:r>
              <a:rPr lang="en-US" sz="2000" dirty="0" err="1"/>
              <a:t>Moton</a:t>
            </a:r>
            <a:r>
              <a:rPr lang="en-US" sz="2000" dirty="0"/>
              <a:t> High School in Prince Edward Virginia. It was the public high school that educated Black/Colored students. The school was built using boards with tar paper covering them. It could legally hold 180 students but actually housed more than 400 students. The school did not have a gym, cafeteria, or science labs. It was a basic building with limited equipment. The </a:t>
            </a:r>
            <a:r>
              <a:rPr lang="en-US" sz="2000" dirty="0" err="1"/>
              <a:t>Moton</a:t>
            </a:r>
            <a:r>
              <a:rPr lang="en-US" sz="2000" dirty="0"/>
              <a:t> High School consisted of tar paper shacks with outdated learning materials, outdoor bathrooms, and inadequate heating during the winter months. </a:t>
            </a:r>
          </a:p>
          <a:p>
            <a:endParaRPr lang="en-US" sz="1600" b="1" dirty="0">
              <a:latin typeface="Calibri" panose="020F0502020204030204" pitchFamily="34" charset="0"/>
            </a:endParaRPr>
          </a:p>
        </p:txBody>
      </p:sp>
    </p:spTree>
    <p:extLst>
      <p:ext uri="{BB962C8B-B14F-4D97-AF65-F5344CB8AC3E}">
        <p14:creationId xmlns:p14="http://schemas.microsoft.com/office/powerpoint/2010/main" val="167837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190500" y="4858122"/>
            <a:ext cx="8763000" cy="1125433"/>
          </a:xfrm>
        </p:spPr>
        <p:txBody>
          <a:bodyPr>
            <a:noAutofit/>
          </a:bodyPr>
          <a:lstStyle/>
          <a:p>
            <a:endParaRPr lang="en-US" sz="2800" dirty="0"/>
          </a:p>
          <a:p>
            <a:endParaRPr lang="en-US" sz="1600" dirty="0"/>
          </a:p>
          <a:p>
            <a:r>
              <a:rPr lang="en-US" sz="2800" dirty="0">
                <a:solidFill>
                  <a:schemeClr val="tx1"/>
                </a:solidFill>
                <a:latin typeface="Calibri" panose="020F0502020204030204" pitchFamily="34" charset="0"/>
              </a:rPr>
              <a:t>        Prince Edward County Public Schools </a:t>
            </a:r>
            <a:endParaRPr lang="en-US" sz="2800" dirty="0" smtClean="0">
              <a:solidFill>
                <a:schemeClr val="tx1"/>
              </a:solidFill>
              <a:latin typeface="Calibri" panose="020F0502020204030204" pitchFamily="34" charset="0"/>
            </a:endParaRPr>
          </a:p>
          <a:p>
            <a:r>
              <a:rPr lang="en-US" sz="2800" dirty="0" smtClean="0">
                <a:solidFill>
                  <a:schemeClr val="tx1"/>
                </a:solidFill>
                <a:latin typeface="Calibri" panose="020F0502020204030204" pitchFamily="34" charset="0"/>
              </a:rPr>
              <a:t>segregated white </a:t>
            </a:r>
            <a:r>
              <a:rPr lang="en-US" sz="2800" dirty="0">
                <a:solidFill>
                  <a:schemeClr val="tx1"/>
                </a:solidFill>
                <a:latin typeface="Calibri" panose="020F0502020204030204" pitchFamily="34" charset="0"/>
              </a:rPr>
              <a:t>s</a:t>
            </a:r>
            <a:r>
              <a:rPr lang="en-US" sz="2800" dirty="0" smtClean="0">
                <a:solidFill>
                  <a:schemeClr val="tx1"/>
                </a:solidFill>
                <a:latin typeface="Calibri" panose="020F0502020204030204" pitchFamily="34" charset="0"/>
              </a:rPr>
              <a:t>chool</a:t>
            </a:r>
            <a:endParaRPr lang="en-US" sz="2800" dirty="0">
              <a:solidFill>
                <a:schemeClr val="tx1"/>
              </a:solidFill>
              <a:latin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68" y="304800"/>
            <a:ext cx="8433404" cy="5181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4278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1646" y="5638800"/>
            <a:ext cx="8174579" cy="994431"/>
          </a:xfrm>
        </p:spPr>
        <p:txBody>
          <a:bodyPr>
            <a:normAutofit fontScale="90000"/>
          </a:bodyPr>
          <a:lstStyle/>
          <a:p>
            <a:r>
              <a:rPr lang="en-US" sz="3001" dirty="0">
                <a:solidFill>
                  <a:schemeClr val="tx1"/>
                </a:solidFill>
                <a:latin typeface="Calibri" panose="020F0502020204030204" pitchFamily="34" charset="0"/>
              </a:rPr>
              <a:t>Prince Edward High </a:t>
            </a:r>
            <a:r>
              <a:rPr lang="en-US" sz="3001" dirty="0" smtClean="0">
                <a:solidFill>
                  <a:schemeClr val="tx1"/>
                </a:solidFill>
                <a:latin typeface="Calibri" panose="020F0502020204030204" pitchFamily="34" charset="0"/>
              </a:rPr>
              <a:t>School </a:t>
            </a:r>
            <a:r>
              <a:rPr lang="en-US" sz="3001" dirty="0">
                <a:solidFill>
                  <a:schemeClr val="tx1"/>
                </a:solidFill>
                <a:latin typeface="Calibri" panose="020F0502020204030204" pitchFamily="34" charset="0"/>
              </a:rPr>
              <a:t>b</a:t>
            </a:r>
            <a:r>
              <a:rPr lang="en-US" sz="3001" dirty="0" smtClean="0">
                <a:solidFill>
                  <a:schemeClr val="tx1"/>
                </a:solidFill>
                <a:latin typeface="Calibri" panose="020F0502020204030204" pitchFamily="34" charset="0"/>
              </a:rPr>
              <a:t>uilding </a:t>
            </a:r>
            <a:r>
              <a:rPr lang="en-US" sz="3001" dirty="0">
                <a:solidFill>
                  <a:schemeClr val="tx1"/>
                </a:solidFill>
                <a:latin typeface="Calibri" panose="020F0502020204030204" pitchFamily="34" charset="0"/>
              </a:rPr>
              <a:t>for Whites 1951</a:t>
            </a:r>
          </a:p>
        </p:txBody>
      </p:sp>
      <p:pic>
        <p:nvPicPr>
          <p:cNvPr id="3" name="Picture 2"/>
          <p:cNvPicPr>
            <a:picLocks noChangeAspect="1"/>
          </p:cNvPicPr>
          <p:nvPr/>
        </p:nvPicPr>
        <p:blipFill>
          <a:blip r:embed="rId3"/>
          <a:stretch>
            <a:fillRect/>
          </a:stretch>
        </p:blipFill>
        <p:spPr>
          <a:xfrm>
            <a:off x="228599" y="476935"/>
            <a:ext cx="8680675" cy="5257800"/>
          </a:xfrm>
          <a:prstGeom prst="rect">
            <a:avLst/>
          </a:prstGeom>
          <a:ln>
            <a:solidFill>
              <a:schemeClr val="tx1"/>
            </a:solidFill>
          </a:ln>
        </p:spPr>
      </p:pic>
      <p:sp>
        <p:nvSpPr>
          <p:cNvPr id="4" name="Rectangle 3"/>
          <p:cNvSpPr/>
          <p:nvPr/>
        </p:nvSpPr>
        <p:spPr>
          <a:xfrm>
            <a:off x="381000" y="6477000"/>
            <a:ext cx="6400800" cy="246221"/>
          </a:xfrm>
          <a:prstGeom prst="rect">
            <a:avLst/>
          </a:prstGeom>
        </p:spPr>
        <p:txBody>
          <a:bodyPr wrap="square">
            <a:spAutoFit/>
          </a:bodyPr>
          <a:lstStyle/>
          <a:p>
            <a:r>
              <a:rPr lang="en-US" sz="1000" dirty="0"/>
              <a:t>https://www.archives.gov/files/education/lessons/davis-case/images/davis-exhibit-1.gif</a:t>
            </a:r>
          </a:p>
        </p:txBody>
      </p:sp>
    </p:spTree>
    <p:extLst>
      <p:ext uri="{BB962C8B-B14F-4D97-AF65-F5344CB8AC3E}">
        <p14:creationId xmlns:p14="http://schemas.microsoft.com/office/powerpoint/2010/main" val="150862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5</a:t>
            </a:fld>
            <a:endParaRPr lang="en-US" dirty="0">
              <a:solidFill>
                <a:prstClr val="white"/>
              </a:solidFill>
            </a:endParaRPr>
          </a:p>
        </p:txBody>
      </p:sp>
      <p:pic>
        <p:nvPicPr>
          <p:cNvPr id="3" name="Picture 2" descr="skills - Google Search - Windows Internet Explorer provided by VA IT Infrastructure Partnership"/>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793" t="41081" r="35287" b="12628"/>
          <a:stretch/>
        </p:blipFill>
        <p:spPr>
          <a:xfrm>
            <a:off x="594360" y="1752600"/>
            <a:ext cx="7254240"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36262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8887" y="4343400"/>
            <a:ext cx="8174579" cy="994431"/>
          </a:xfrm>
        </p:spPr>
        <p:txBody>
          <a:bodyPr>
            <a:normAutofit fontScale="90000"/>
          </a:bodyPr>
          <a:lstStyle/>
          <a:p>
            <a:pPr algn="l"/>
            <a:r>
              <a:rPr lang="en-US" sz="3001" dirty="0" smtClean="0">
                <a:solidFill>
                  <a:schemeClr val="tx1"/>
                </a:solidFill>
                <a:latin typeface="Calibri" panose="020F0502020204030204" pitchFamily="34" charset="0"/>
              </a:rPr>
              <a:t>Prince Edward High School Building for Whites 1951</a:t>
            </a:r>
            <a:br>
              <a:rPr lang="en-US" sz="3001" dirty="0" smtClean="0">
                <a:solidFill>
                  <a:schemeClr val="tx1"/>
                </a:solidFill>
                <a:latin typeface="Calibri" panose="020F0502020204030204" pitchFamily="34" charset="0"/>
              </a:rPr>
            </a:br>
            <a:r>
              <a:rPr lang="en-US" sz="2700" dirty="0" smtClean="0">
                <a:solidFill>
                  <a:schemeClr val="tx1"/>
                </a:solidFill>
                <a:latin typeface="Calibri" panose="020F0502020204030204" pitchFamily="34" charset="0"/>
              </a:rPr>
              <a:t/>
            </a:r>
            <a:br>
              <a:rPr lang="en-US" sz="2700" dirty="0" smtClean="0">
                <a:solidFill>
                  <a:schemeClr val="tx1"/>
                </a:solidFill>
                <a:latin typeface="Calibri" panose="020F0502020204030204" pitchFamily="34" charset="0"/>
              </a:rPr>
            </a:br>
            <a:r>
              <a:rPr lang="en-US" sz="2200" b="0" dirty="0">
                <a:solidFill>
                  <a:schemeClr val="tx1"/>
                </a:solidFill>
              </a:rPr>
              <a:t>Prince Edward County Public High school </a:t>
            </a:r>
            <a:r>
              <a:rPr lang="en-US" sz="2200" b="0" dirty="0" smtClean="0">
                <a:solidFill>
                  <a:schemeClr val="tx1"/>
                </a:solidFill>
              </a:rPr>
              <a:t>for white students is pictured above. </a:t>
            </a:r>
            <a:r>
              <a:rPr lang="en-US" sz="2200" b="0" dirty="0">
                <a:solidFill>
                  <a:schemeClr val="tx1"/>
                </a:solidFill>
              </a:rPr>
              <a:t>It was a brick building that also had a gym, cafeteria, and science labs. The building </a:t>
            </a:r>
            <a:r>
              <a:rPr lang="en-US" sz="2200" b="0" dirty="0" smtClean="0">
                <a:solidFill>
                  <a:schemeClr val="tx1"/>
                </a:solidFill>
              </a:rPr>
              <a:t>facilities were more modern than those </a:t>
            </a:r>
            <a:r>
              <a:rPr lang="en-US" sz="2200" b="0" dirty="0">
                <a:solidFill>
                  <a:schemeClr val="tx1"/>
                </a:solidFill>
              </a:rPr>
              <a:t>of </a:t>
            </a:r>
            <a:r>
              <a:rPr lang="en-US" sz="2200" b="0" dirty="0" smtClean="0">
                <a:solidFill>
                  <a:schemeClr val="tx1"/>
                </a:solidFill>
              </a:rPr>
              <a:t>Robert </a:t>
            </a:r>
            <a:r>
              <a:rPr lang="en-US" sz="2200" b="0" dirty="0">
                <a:solidFill>
                  <a:schemeClr val="tx1"/>
                </a:solidFill>
              </a:rPr>
              <a:t>Russa Moton High School</a:t>
            </a:r>
            <a:r>
              <a:rPr lang="en-US" sz="2700" b="0" dirty="0">
                <a:solidFill>
                  <a:schemeClr val="tx1"/>
                </a:solidFill>
              </a:rPr>
              <a:t>.</a:t>
            </a:r>
            <a:r>
              <a:rPr lang="en-US" sz="2800" dirty="0"/>
              <a:t/>
            </a:r>
            <a:br>
              <a:rPr lang="en-US" sz="2800" dirty="0"/>
            </a:br>
            <a:endParaRPr lang="en-US" sz="3001" dirty="0">
              <a:solidFill>
                <a:schemeClr val="tx1"/>
              </a:solidFill>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1981200" y="476936"/>
            <a:ext cx="5181600" cy="3138444"/>
          </a:xfrm>
          <a:prstGeom prst="rect">
            <a:avLst/>
          </a:prstGeom>
          <a:ln>
            <a:solidFill>
              <a:schemeClr val="tx1"/>
            </a:solidFill>
          </a:ln>
        </p:spPr>
      </p:pic>
      <p:sp>
        <p:nvSpPr>
          <p:cNvPr id="4" name="Rectangle 3"/>
          <p:cNvSpPr/>
          <p:nvPr/>
        </p:nvSpPr>
        <p:spPr>
          <a:xfrm>
            <a:off x="381000" y="6477000"/>
            <a:ext cx="6400800" cy="246221"/>
          </a:xfrm>
          <a:prstGeom prst="rect">
            <a:avLst/>
          </a:prstGeom>
        </p:spPr>
        <p:txBody>
          <a:bodyPr wrap="square">
            <a:spAutoFit/>
          </a:bodyPr>
          <a:lstStyle/>
          <a:p>
            <a:r>
              <a:rPr lang="en-US" sz="1000" dirty="0"/>
              <a:t>https://www.archives.gov/files/education/lessons/davis-case/images/davis-exhibit-1.gif</a:t>
            </a:r>
          </a:p>
        </p:txBody>
      </p:sp>
    </p:spTree>
    <p:extLst>
      <p:ext uri="{BB962C8B-B14F-4D97-AF65-F5344CB8AC3E}">
        <p14:creationId xmlns:p14="http://schemas.microsoft.com/office/powerpoint/2010/main" val="35441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600" y="304800"/>
            <a:ext cx="8714772" cy="6324600"/>
          </a:xfrm>
          <a:prstGeom prst="rect">
            <a:avLst/>
          </a:prstGeom>
          <a:ln>
            <a:solidFill>
              <a:schemeClr val="tx1"/>
            </a:solidFill>
          </a:ln>
        </p:spPr>
      </p:pic>
    </p:spTree>
    <p:extLst>
      <p:ext uri="{BB962C8B-B14F-4D97-AF65-F5344CB8AC3E}">
        <p14:creationId xmlns:p14="http://schemas.microsoft.com/office/powerpoint/2010/main" val="82105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76400" y="297097"/>
            <a:ext cx="5715000" cy="4147566"/>
          </a:xfrm>
          <a:prstGeom prst="rect">
            <a:avLst/>
          </a:prstGeom>
          <a:ln>
            <a:solidFill>
              <a:schemeClr val="tx1"/>
            </a:solidFill>
          </a:ln>
        </p:spPr>
      </p:pic>
      <p:sp>
        <p:nvSpPr>
          <p:cNvPr id="2" name="Rectangle 1"/>
          <p:cNvSpPr/>
          <p:nvPr/>
        </p:nvSpPr>
        <p:spPr>
          <a:xfrm>
            <a:off x="609600" y="4572000"/>
            <a:ext cx="7543800" cy="1477328"/>
          </a:xfrm>
          <a:prstGeom prst="rect">
            <a:avLst/>
          </a:prstGeom>
        </p:spPr>
        <p:txBody>
          <a:bodyPr wrap="square">
            <a:spAutoFit/>
          </a:bodyPr>
          <a:lstStyle/>
          <a:p>
            <a:r>
              <a:rPr lang="en-US" dirty="0"/>
              <a:t>In April of 1951, student Barbara Johns led a protest at the Moton High School of the separate but unequal conditions between Prince Edward </a:t>
            </a:r>
            <a:r>
              <a:rPr lang="en-US" dirty="0" smtClean="0"/>
              <a:t>Public Schools </a:t>
            </a:r>
            <a:r>
              <a:rPr lang="en-US" dirty="0"/>
              <a:t>and </a:t>
            </a:r>
            <a:r>
              <a:rPr lang="en-US" dirty="0" smtClean="0"/>
              <a:t>Moton High School. </a:t>
            </a:r>
            <a:r>
              <a:rPr lang="en-US" dirty="0"/>
              <a:t>The protest led to students walking out of school and refusing to return until they received equal treatment and an acceptable building. </a:t>
            </a:r>
          </a:p>
        </p:txBody>
      </p:sp>
    </p:spTree>
    <p:extLst>
      <p:ext uri="{BB962C8B-B14F-4D97-AF65-F5344CB8AC3E}">
        <p14:creationId xmlns:p14="http://schemas.microsoft.com/office/powerpoint/2010/main" val="128781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228600"/>
            <a:ext cx="8813041" cy="6400800"/>
          </a:xfrm>
          <a:prstGeom prst="rect">
            <a:avLst/>
          </a:prstGeom>
        </p:spPr>
      </p:pic>
    </p:spTree>
    <p:extLst>
      <p:ext uri="{BB962C8B-B14F-4D97-AF65-F5344CB8AC3E}">
        <p14:creationId xmlns:p14="http://schemas.microsoft.com/office/powerpoint/2010/main" val="27632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93104" y="228598"/>
            <a:ext cx="7162800" cy="5202251"/>
          </a:xfrm>
          <a:prstGeom prst="rect">
            <a:avLst/>
          </a:prstGeom>
        </p:spPr>
      </p:pic>
      <p:sp>
        <p:nvSpPr>
          <p:cNvPr id="2" name="Rectangle 1"/>
          <p:cNvSpPr/>
          <p:nvPr/>
        </p:nvSpPr>
        <p:spPr>
          <a:xfrm>
            <a:off x="1066800" y="5430849"/>
            <a:ext cx="7289104" cy="646331"/>
          </a:xfrm>
          <a:prstGeom prst="rect">
            <a:avLst/>
          </a:prstGeom>
        </p:spPr>
        <p:txBody>
          <a:bodyPr wrap="square">
            <a:spAutoFit/>
          </a:bodyPr>
          <a:lstStyle/>
          <a:p>
            <a:r>
              <a:rPr lang="en-US" dirty="0" smtClean="0"/>
              <a:t>Protests </a:t>
            </a:r>
            <a:r>
              <a:rPr lang="en-US" dirty="0"/>
              <a:t>continued up and down the streets of Prince </a:t>
            </a:r>
            <a:r>
              <a:rPr lang="en-US" dirty="0" smtClean="0"/>
              <a:t>Edward County and </a:t>
            </a:r>
            <a:r>
              <a:rPr lang="en-US" dirty="0"/>
              <a:t>throughout the Town of Farmville.</a:t>
            </a:r>
          </a:p>
        </p:txBody>
      </p:sp>
    </p:spTree>
    <p:extLst>
      <p:ext uri="{BB962C8B-B14F-4D97-AF65-F5344CB8AC3E}">
        <p14:creationId xmlns:p14="http://schemas.microsoft.com/office/powerpoint/2010/main" val="264627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57200"/>
            <a:ext cx="8611676"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04800" y="6400800"/>
            <a:ext cx="6019800" cy="246221"/>
          </a:xfrm>
          <a:prstGeom prst="rect">
            <a:avLst/>
          </a:prstGeom>
        </p:spPr>
        <p:txBody>
          <a:bodyPr wrap="square">
            <a:spAutoFit/>
          </a:bodyPr>
          <a:lstStyle/>
          <a:p>
            <a:r>
              <a:rPr lang="en-US" sz="1000" dirty="0"/>
              <a:t>http://www.encyclopediavirginia.org/media_player?mets_filename=evm00000950mets.xml</a:t>
            </a:r>
          </a:p>
        </p:txBody>
      </p:sp>
    </p:spTree>
    <p:extLst>
      <p:ext uri="{BB962C8B-B14F-4D97-AF65-F5344CB8AC3E}">
        <p14:creationId xmlns:p14="http://schemas.microsoft.com/office/powerpoint/2010/main" val="176592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426" y="274106"/>
            <a:ext cx="6934200" cy="4785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04800" y="6400800"/>
            <a:ext cx="6019800" cy="246221"/>
          </a:xfrm>
          <a:prstGeom prst="rect">
            <a:avLst/>
          </a:prstGeom>
        </p:spPr>
        <p:txBody>
          <a:bodyPr wrap="square">
            <a:spAutoFit/>
          </a:bodyPr>
          <a:lstStyle/>
          <a:p>
            <a:r>
              <a:rPr lang="en-US" sz="1000" dirty="0"/>
              <a:t>http://www.encyclopediavirginia.org/media_player?mets_filename=evm00000950mets.xml</a:t>
            </a:r>
          </a:p>
        </p:txBody>
      </p:sp>
      <p:sp>
        <p:nvSpPr>
          <p:cNvPr id="4" name="Rectangle 3"/>
          <p:cNvSpPr/>
          <p:nvPr/>
        </p:nvSpPr>
        <p:spPr>
          <a:xfrm>
            <a:off x="1117426" y="5334000"/>
            <a:ext cx="6934200" cy="646331"/>
          </a:xfrm>
          <a:prstGeom prst="rect">
            <a:avLst/>
          </a:prstGeom>
        </p:spPr>
        <p:txBody>
          <a:bodyPr wrap="square">
            <a:spAutoFit/>
          </a:bodyPr>
          <a:lstStyle/>
          <a:p>
            <a:r>
              <a:rPr lang="en-US" dirty="0"/>
              <a:t>Attorney and Civil Rights Activist, Oliver W. Hill Sr. makes a visit to Prince Edward County.</a:t>
            </a:r>
          </a:p>
        </p:txBody>
      </p:sp>
    </p:spTree>
    <p:extLst>
      <p:ext uri="{BB962C8B-B14F-4D97-AF65-F5344CB8AC3E}">
        <p14:creationId xmlns:p14="http://schemas.microsoft.com/office/powerpoint/2010/main" val="83418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152400"/>
            <a:ext cx="5562600" cy="6498269"/>
          </a:xfrm>
          <a:prstGeom prst="rect">
            <a:avLst/>
          </a:prstGeom>
        </p:spPr>
      </p:pic>
    </p:spTree>
    <p:extLst>
      <p:ext uri="{BB962C8B-B14F-4D97-AF65-F5344CB8AC3E}">
        <p14:creationId xmlns:p14="http://schemas.microsoft.com/office/powerpoint/2010/main" val="281609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0" y="73556"/>
            <a:ext cx="4419600" cy="5163008"/>
          </a:xfrm>
          <a:prstGeom prst="rect">
            <a:avLst/>
          </a:prstGeom>
        </p:spPr>
      </p:pic>
      <p:sp>
        <p:nvSpPr>
          <p:cNvPr id="3" name="Rectangle 2"/>
          <p:cNvSpPr/>
          <p:nvPr/>
        </p:nvSpPr>
        <p:spPr>
          <a:xfrm>
            <a:off x="1447800" y="5638800"/>
            <a:ext cx="6019800" cy="646331"/>
          </a:xfrm>
          <a:prstGeom prst="rect">
            <a:avLst/>
          </a:prstGeom>
        </p:spPr>
        <p:txBody>
          <a:bodyPr wrap="square">
            <a:spAutoFit/>
          </a:bodyPr>
          <a:lstStyle/>
          <a:p>
            <a:r>
              <a:rPr lang="en-US" dirty="0"/>
              <a:t>March 1953, U.S. Court uphold the School Segregation laws in Virginia and Orders Equal Facilities.</a:t>
            </a:r>
          </a:p>
        </p:txBody>
      </p:sp>
    </p:spTree>
    <p:extLst>
      <p:ext uri="{BB962C8B-B14F-4D97-AF65-F5344CB8AC3E}">
        <p14:creationId xmlns:p14="http://schemas.microsoft.com/office/powerpoint/2010/main" val="163164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34" y="1085240"/>
            <a:ext cx="4344531" cy="44802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825" y="1085240"/>
            <a:ext cx="4266516" cy="4480298"/>
          </a:xfrm>
          <a:prstGeom prst="rect">
            <a:avLst/>
          </a:prstGeom>
        </p:spPr>
      </p:pic>
    </p:spTree>
    <p:extLst>
      <p:ext uri="{BB962C8B-B14F-4D97-AF65-F5344CB8AC3E}">
        <p14:creationId xmlns:p14="http://schemas.microsoft.com/office/powerpoint/2010/main" val="103426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6</a:t>
            </a:fld>
            <a:endParaRPr lang="en-US" dirty="0"/>
          </a:p>
        </p:txBody>
      </p:sp>
      <p:pic>
        <p:nvPicPr>
          <p:cNvPr id="5" name="Picture 4"/>
          <p:cNvPicPr>
            <a:picLocks noChangeAspect="1"/>
          </p:cNvPicPr>
          <p:nvPr/>
        </p:nvPicPr>
        <p:blipFill>
          <a:blip r:embed="rId3"/>
          <a:stretch>
            <a:fillRect/>
          </a:stretch>
        </p:blipFill>
        <p:spPr>
          <a:xfrm>
            <a:off x="228600" y="1289050"/>
            <a:ext cx="8146981" cy="5568950"/>
          </a:xfrm>
          <a:prstGeom prst="rect">
            <a:avLst/>
          </a:prstGeom>
        </p:spPr>
      </p:pic>
      <p:sp>
        <p:nvSpPr>
          <p:cNvPr id="6" name="Rectangle 5"/>
          <p:cNvSpPr/>
          <p:nvPr/>
        </p:nvSpPr>
        <p:spPr>
          <a:xfrm rot="10800000">
            <a:off x="5029200" y="1152389"/>
            <a:ext cx="609601" cy="661720"/>
          </a:xfrm>
          <a:prstGeom prst="rect">
            <a:avLst/>
          </a:prstGeom>
        </p:spPr>
        <p:txBody>
          <a:bodyPr wrap="square">
            <a:spAutoFit/>
          </a:bodyPr>
          <a:lstStyle/>
          <a:p>
            <a:r>
              <a:rPr lang="en-US" sz="3700" dirty="0">
                <a:solidFill>
                  <a:srgbClr val="FF00FF"/>
                </a:solidFill>
                <a:latin typeface="Wingdings"/>
                <a:ea typeface="Wingdings"/>
                <a:cs typeface="Wingdings"/>
              </a:rPr>
              <a:t></a:t>
            </a:r>
            <a:endParaRPr lang="en-US" sz="3700" dirty="0">
              <a:solidFill>
                <a:srgbClr val="FF00FF"/>
              </a:solidFill>
            </a:endParaRPr>
          </a:p>
        </p:txBody>
      </p:sp>
    </p:spTree>
    <p:extLst>
      <p:ext uri="{BB962C8B-B14F-4D97-AF65-F5344CB8AC3E}">
        <p14:creationId xmlns:p14="http://schemas.microsoft.com/office/powerpoint/2010/main" val="27311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35" y="1085240"/>
            <a:ext cx="3601566" cy="371411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825" y="1085240"/>
            <a:ext cx="3536892" cy="3714115"/>
          </a:xfrm>
          <a:prstGeom prst="rect">
            <a:avLst/>
          </a:prstGeom>
        </p:spPr>
      </p:pic>
      <p:sp>
        <p:nvSpPr>
          <p:cNvPr id="4" name="Rectangle 3"/>
          <p:cNvSpPr/>
          <p:nvPr/>
        </p:nvSpPr>
        <p:spPr>
          <a:xfrm>
            <a:off x="255408" y="5029200"/>
            <a:ext cx="8610600" cy="1477328"/>
          </a:xfrm>
          <a:prstGeom prst="rect">
            <a:avLst/>
          </a:prstGeom>
        </p:spPr>
        <p:txBody>
          <a:bodyPr wrap="square">
            <a:spAutoFit/>
          </a:bodyPr>
          <a:lstStyle/>
          <a:p>
            <a:r>
              <a:rPr lang="en-US" dirty="0"/>
              <a:t>The NAACP with Oliver W. Hill Sr. took to the U.S. Constitution. The first plan was to address the 14</a:t>
            </a:r>
            <a:r>
              <a:rPr lang="en-US" baseline="30000" dirty="0"/>
              <a:t>th</a:t>
            </a:r>
            <a:r>
              <a:rPr lang="en-US" dirty="0"/>
              <a:t> Amendment, Due Process and the right to life, liberty, and property under equal protection from the law. It also address Article III of the U.S. Constitution, which states that court rulings can be heard by higher courts. The U.S. Supreme Court is the highest court in the United States.</a:t>
            </a:r>
          </a:p>
        </p:txBody>
      </p:sp>
    </p:spTree>
    <p:extLst>
      <p:ext uri="{BB962C8B-B14F-4D97-AF65-F5344CB8AC3E}">
        <p14:creationId xmlns:p14="http://schemas.microsoft.com/office/powerpoint/2010/main" val="396727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86" y="381000"/>
            <a:ext cx="9269186" cy="5486400"/>
          </a:xfrm>
          <a:prstGeom prst="rect">
            <a:avLst/>
          </a:prstGeom>
        </p:spPr>
      </p:pic>
    </p:spTree>
    <p:extLst>
      <p:ext uri="{BB962C8B-B14F-4D97-AF65-F5344CB8AC3E}">
        <p14:creationId xmlns:p14="http://schemas.microsoft.com/office/powerpoint/2010/main" val="336397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86" y="381000"/>
            <a:ext cx="9269186" cy="5029200"/>
          </a:xfrm>
          <a:prstGeom prst="rect">
            <a:avLst/>
          </a:prstGeom>
        </p:spPr>
      </p:pic>
      <p:sp>
        <p:nvSpPr>
          <p:cNvPr id="3" name="Rectangle 2"/>
          <p:cNvSpPr/>
          <p:nvPr/>
        </p:nvSpPr>
        <p:spPr>
          <a:xfrm>
            <a:off x="127907" y="5029200"/>
            <a:ext cx="8763000" cy="1477328"/>
          </a:xfrm>
          <a:prstGeom prst="rect">
            <a:avLst/>
          </a:prstGeom>
        </p:spPr>
        <p:txBody>
          <a:bodyPr wrap="square">
            <a:spAutoFit/>
          </a:bodyPr>
          <a:lstStyle/>
          <a:p>
            <a:r>
              <a:rPr lang="en-US" dirty="0"/>
              <a:t>NAACP lawyer and education funds attorney Thurgood Marshall led the petition for the United States Supreme court to hear the court case </a:t>
            </a:r>
            <a:r>
              <a:rPr lang="en-US" i="1" dirty="0"/>
              <a:t>Brown v Board of Education</a:t>
            </a:r>
            <a:r>
              <a:rPr lang="en-US" dirty="0"/>
              <a:t>, making segregation of schools a Federal Case. There were Five cases that were filled in the petition that represented four states and the District of Columbia. Oliver W. Hill Sr. of Richmond was the </a:t>
            </a:r>
            <a:r>
              <a:rPr lang="en-US" dirty="0" smtClean="0"/>
              <a:t>Virginia lawyer. </a:t>
            </a:r>
            <a:endParaRPr lang="en-US" dirty="0"/>
          </a:p>
        </p:txBody>
      </p:sp>
    </p:spTree>
    <p:extLst>
      <p:ext uri="{BB962C8B-B14F-4D97-AF65-F5344CB8AC3E}">
        <p14:creationId xmlns:p14="http://schemas.microsoft.com/office/powerpoint/2010/main" val="426848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9600" y="228600"/>
            <a:ext cx="7600948" cy="6400800"/>
          </a:xfrm>
          <a:prstGeom prst="rect">
            <a:avLst/>
          </a:prstGeom>
        </p:spPr>
      </p:pic>
    </p:spTree>
    <p:extLst>
      <p:ext uri="{BB962C8B-B14F-4D97-AF65-F5344CB8AC3E}">
        <p14:creationId xmlns:p14="http://schemas.microsoft.com/office/powerpoint/2010/main" val="153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47800" y="242170"/>
            <a:ext cx="6172200" cy="5197643"/>
          </a:xfrm>
          <a:prstGeom prst="rect">
            <a:avLst/>
          </a:prstGeom>
        </p:spPr>
      </p:pic>
      <p:sp>
        <p:nvSpPr>
          <p:cNvPr id="2" name="Rectangle 1"/>
          <p:cNvSpPr/>
          <p:nvPr/>
        </p:nvSpPr>
        <p:spPr>
          <a:xfrm>
            <a:off x="346553" y="5562600"/>
            <a:ext cx="8229600" cy="1200329"/>
          </a:xfrm>
          <a:prstGeom prst="rect">
            <a:avLst/>
          </a:prstGeom>
        </p:spPr>
        <p:txBody>
          <a:bodyPr wrap="square">
            <a:spAutoFit/>
          </a:bodyPr>
          <a:lstStyle/>
          <a:p>
            <a:r>
              <a:rPr lang="en-US" dirty="0"/>
              <a:t>Dec. 6, 1953 newspaper article showing the court proceedings that resulted from the Walk-Out coordinated by Barbara Rose Johns at the Robert </a:t>
            </a:r>
            <a:r>
              <a:rPr lang="en-US" dirty="0" err="1"/>
              <a:t>Russa</a:t>
            </a:r>
            <a:r>
              <a:rPr lang="en-US" dirty="0"/>
              <a:t> </a:t>
            </a:r>
            <a:r>
              <a:rPr lang="en-US" dirty="0" err="1"/>
              <a:t>Moton</a:t>
            </a:r>
            <a:r>
              <a:rPr lang="en-US" dirty="0"/>
              <a:t> High school in Prince Edward County Virginia. This is stating what Virginia’s role was in the Federal Court Case </a:t>
            </a:r>
            <a:r>
              <a:rPr lang="en-US" i="1" dirty="0"/>
              <a:t>Brown v Board of Education.</a:t>
            </a:r>
            <a:endParaRPr lang="en-US" dirty="0"/>
          </a:p>
        </p:txBody>
      </p:sp>
    </p:spTree>
    <p:extLst>
      <p:ext uri="{BB962C8B-B14F-4D97-AF65-F5344CB8AC3E}">
        <p14:creationId xmlns:p14="http://schemas.microsoft.com/office/powerpoint/2010/main" val="31984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8503919" cy="6324600"/>
          </a:xfrm>
          <a:prstGeom prst="rect">
            <a:avLst/>
          </a:prstGeom>
        </p:spPr>
      </p:pic>
    </p:spTree>
    <p:extLst>
      <p:ext uri="{BB962C8B-B14F-4D97-AF65-F5344CB8AC3E}">
        <p14:creationId xmlns:p14="http://schemas.microsoft.com/office/powerpoint/2010/main" val="28942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57200"/>
            <a:ext cx="8777819" cy="5486400"/>
          </a:xfrm>
          <a:prstGeom prst="rect">
            <a:avLst/>
          </a:prstGeom>
        </p:spPr>
      </p:pic>
    </p:spTree>
    <p:extLst>
      <p:ext uri="{BB962C8B-B14F-4D97-AF65-F5344CB8AC3E}">
        <p14:creationId xmlns:p14="http://schemas.microsoft.com/office/powerpoint/2010/main" val="119190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28600"/>
            <a:ext cx="7162800" cy="4476965"/>
          </a:xfrm>
          <a:prstGeom prst="rect">
            <a:avLst/>
          </a:prstGeom>
        </p:spPr>
      </p:pic>
      <p:sp>
        <p:nvSpPr>
          <p:cNvPr id="3" name="Rectangle 2"/>
          <p:cNvSpPr/>
          <p:nvPr/>
        </p:nvSpPr>
        <p:spPr>
          <a:xfrm>
            <a:off x="152400" y="5334000"/>
            <a:ext cx="8610600" cy="923330"/>
          </a:xfrm>
          <a:prstGeom prst="rect">
            <a:avLst/>
          </a:prstGeom>
        </p:spPr>
        <p:txBody>
          <a:bodyPr wrap="square">
            <a:spAutoFit/>
          </a:bodyPr>
          <a:lstStyle/>
          <a:p>
            <a:r>
              <a:rPr lang="en-US" dirty="0"/>
              <a:t>On May 17, 1954, the United States Supreme Court ruled in the </a:t>
            </a:r>
            <a:r>
              <a:rPr lang="en-US" i="1" dirty="0"/>
              <a:t>Brown v Board of Education</a:t>
            </a:r>
            <a:r>
              <a:rPr lang="en-US" dirty="0"/>
              <a:t>, that “separate but equal” was unconstitutional. All public schools were ordered to desegregate. </a:t>
            </a:r>
          </a:p>
        </p:txBody>
      </p:sp>
    </p:spTree>
    <p:extLst>
      <p:ext uri="{BB962C8B-B14F-4D97-AF65-F5344CB8AC3E}">
        <p14:creationId xmlns:p14="http://schemas.microsoft.com/office/powerpoint/2010/main" val="61695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media1.britannica.com/eb-media/42/115042-004-B88D72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721970" cy="609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92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04800"/>
            <a:ext cx="8621486" cy="6324600"/>
          </a:xfrm>
          <a:prstGeom prst="rect">
            <a:avLst/>
          </a:prstGeom>
          <a:ln>
            <a:solidFill>
              <a:schemeClr val="tx1"/>
            </a:solidFill>
          </a:ln>
        </p:spPr>
      </p:pic>
    </p:spTree>
    <p:extLst>
      <p:ext uri="{BB962C8B-B14F-4D97-AF65-F5344CB8AC3E}">
        <p14:creationId xmlns:p14="http://schemas.microsoft.com/office/powerpoint/2010/main" val="208066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SOL Skill Progression </a:t>
            </a:r>
          </a:p>
        </p:txBody>
      </p:sp>
      <p:sp>
        <p:nvSpPr>
          <p:cNvPr id="4" name="Slide Number Placeholder 3"/>
          <p:cNvSpPr>
            <a:spLocks noGrp="1"/>
          </p:cNvSpPr>
          <p:nvPr>
            <p:ph type="sldNum" sz="quarter" idx="12"/>
          </p:nvPr>
        </p:nvSpPr>
        <p:spPr/>
        <p:txBody>
          <a:bodyPr/>
          <a:lstStyle/>
          <a:p>
            <a:fld id="{0E35F3BA-FE8B-4E36-87EF-206F94BD42EB}" type="slidenum">
              <a:rPr lang="en-US" smtClean="0"/>
              <a:pPr/>
              <a:t>7</a:t>
            </a:fld>
            <a:endParaRPr lang="en-US" dirty="0"/>
          </a:p>
        </p:txBody>
      </p:sp>
      <p:sp>
        <p:nvSpPr>
          <p:cNvPr id="6" name="Rectangle 5"/>
          <p:cNvSpPr/>
          <p:nvPr/>
        </p:nvSpPr>
        <p:spPr>
          <a:xfrm rot="10800000">
            <a:off x="5029200" y="1078840"/>
            <a:ext cx="609601" cy="661720"/>
          </a:xfrm>
          <a:prstGeom prst="rect">
            <a:avLst/>
          </a:prstGeom>
        </p:spPr>
        <p:txBody>
          <a:bodyPr wrap="square">
            <a:spAutoFit/>
          </a:bodyPr>
          <a:lstStyle/>
          <a:p>
            <a:r>
              <a:rPr lang="en-US" sz="3700" dirty="0">
                <a:solidFill>
                  <a:srgbClr val="FF00FF"/>
                </a:solidFill>
                <a:latin typeface="Wingdings"/>
                <a:ea typeface="Wingdings"/>
                <a:cs typeface="Wingdings"/>
              </a:rPr>
              <a:t></a:t>
            </a:r>
            <a:endParaRPr lang="en-US" sz="3700" dirty="0">
              <a:solidFill>
                <a:srgbClr val="FF00FF"/>
              </a:solidFill>
            </a:endParaRPr>
          </a:p>
        </p:txBody>
      </p:sp>
      <p:pic>
        <p:nvPicPr>
          <p:cNvPr id="7" name="Picture 6"/>
          <p:cNvPicPr>
            <a:picLocks noChangeAspect="1"/>
          </p:cNvPicPr>
          <p:nvPr/>
        </p:nvPicPr>
        <p:blipFill>
          <a:blip r:embed="rId3"/>
          <a:stretch>
            <a:fillRect/>
          </a:stretch>
        </p:blipFill>
        <p:spPr>
          <a:xfrm>
            <a:off x="228600" y="1676400"/>
            <a:ext cx="8153400" cy="5181600"/>
          </a:xfrm>
          <a:prstGeom prst="rect">
            <a:avLst/>
          </a:prstGeom>
        </p:spPr>
      </p:pic>
      <p:sp>
        <p:nvSpPr>
          <p:cNvPr id="8" name="Up Arrow Callout 7"/>
          <p:cNvSpPr/>
          <p:nvPr/>
        </p:nvSpPr>
        <p:spPr>
          <a:xfrm>
            <a:off x="2209800" y="1143000"/>
            <a:ext cx="4267200" cy="3886200"/>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t>2008 Standards: </a:t>
            </a:r>
            <a:endParaRPr lang="en-US" sz="2600" dirty="0" smtClean="0"/>
          </a:p>
          <a:p>
            <a:pPr algn="ctr"/>
            <a:r>
              <a:rPr lang="en-US" sz="2600" dirty="0" smtClean="0"/>
              <a:t>Understand </a:t>
            </a:r>
            <a:r>
              <a:rPr lang="en-US" sz="2600" dirty="0"/>
              <a:t>content</a:t>
            </a:r>
          </a:p>
          <a:p>
            <a:pPr algn="ctr"/>
            <a:endParaRPr lang="en-US" sz="2600" dirty="0"/>
          </a:p>
          <a:p>
            <a:pPr algn="ctr"/>
            <a:r>
              <a:rPr lang="en-US" sz="2600" dirty="0"/>
              <a:t>2015 Standards: </a:t>
            </a:r>
            <a:endParaRPr lang="en-US" sz="2600" dirty="0" smtClean="0"/>
          </a:p>
          <a:p>
            <a:pPr algn="ctr"/>
            <a:r>
              <a:rPr lang="en-US" sz="2600" dirty="0" smtClean="0"/>
              <a:t>Understand </a:t>
            </a:r>
            <a:r>
              <a:rPr lang="en-US" sz="2600" dirty="0"/>
              <a:t>content </a:t>
            </a:r>
            <a:r>
              <a:rPr lang="en-US" sz="2600" dirty="0" smtClean="0"/>
              <a:t>by applying the skill.</a:t>
            </a:r>
            <a:endParaRPr lang="en-US" sz="2600" dirty="0"/>
          </a:p>
        </p:txBody>
      </p:sp>
      <p:sp>
        <p:nvSpPr>
          <p:cNvPr id="9" name="TextBox 8"/>
          <p:cNvSpPr txBox="1"/>
          <p:nvPr/>
        </p:nvSpPr>
        <p:spPr>
          <a:xfrm>
            <a:off x="762000" y="5410200"/>
            <a:ext cx="6781798" cy="523220"/>
          </a:xfrm>
          <a:prstGeom prst="rect">
            <a:avLst/>
          </a:prstGeom>
          <a:noFill/>
        </p:spPr>
        <p:txBody>
          <a:bodyPr wrap="square" rtlCol="0">
            <a:spAutoFit/>
          </a:bodyPr>
          <a:lstStyle/>
          <a:p>
            <a:r>
              <a:rPr lang="en-US" sz="2800" dirty="0">
                <a:latin typeface="Iowan Old Style Black"/>
                <a:cs typeface="Iowan Old Style Black"/>
              </a:rPr>
              <a:t>Skills are aligned with English </a:t>
            </a:r>
            <a:r>
              <a:rPr lang="en-US" sz="2800" dirty="0" smtClean="0">
                <a:latin typeface="Iowan Old Style Black"/>
                <a:cs typeface="Iowan Old Style Black"/>
              </a:rPr>
              <a:t>Standards</a:t>
            </a:r>
            <a:endParaRPr lang="en-US" sz="2800" dirty="0">
              <a:latin typeface="Iowan Old Style Black"/>
              <a:cs typeface="Iowan Old Style Black"/>
            </a:endParaRPr>
          </a:p>
        </p:txBody>
      </p:sp>
    </p:spTree>
    <p:extLst>
      <p:ext uri="{BB962C8B-B14F-4D97-AF65-F5344CB8AC3E}">
        <p14:creationId xmlns:p14="http://schemas.microsoft.com/office/powerpoint/2010/main" val="27499387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80999"/>
            <a:ext cx="6324600" cy="4639637"/>
          </a:xfrm>
          <a:prstGeom prst="rect">
            <a:avLst/>
          </a:prstGeom>
          <a:ln>
            <a:solidFill>
              <a:schemeClr val="tx1"/>
            </a:solidFill>
          </a:ln>
        </p:spPr>
      </p:pic>
      <p:sp>
        <p:nvSpPr>
          <p:cNvPr id="3" name="Rectangle 2"/>
          <p:cNvSpPr/>
          <p:nvPr/>
        </p:nvSpPr>
        <p:spPr>
          <a:xfrm>
            <a:off x="296449" y="5486400"/>
            <a:ext cx="8610600" cy="646331"/>
          </a:xfrm>
          <a:prstGeom prst="rect">
            <a:avLst/>
          </a:prstGeom>
        </p:spPr>
        <p:txBody>
          <a:bodyPr wrap="square">
            <a:spAutoFit/>
          </a:bodyPr>
          <a:lstStyle/>
          <a:p>
            <a:r>
              <a:rPr lang="en-US" dirty="0"/>
              <a:t>In Virginia between 1954 and 1959, the majority of the public school desegregated until Massive Resistance. </a:t>
            </a:r>
          </a:p>
        </p:txBody>
      </p:sp>
    </p:spTree>
    <p:extLst>
      <p:ext uri="{BB962C8B-B14F-4D97-AF65-F5344CB8AC3E}">
        <p14:creationId xmlns:p14="http://schemas.microsoft.com/office/powerpoint/2010/main" val="343685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600200" y="226688"/>
            <a:ext cx="5548863" cy="692644"/>
          </a:xfrm>
          <a:prstGeom prst="rect">
            <a:avLst/>
          </a:prstGeom>
          <a:noFill/>
        </p:spPr>
        <p:txBody>
          <a:bodyPr wrap="none" lIns="68598" tIns="34299" rIns="68598" bIns="34299">
            <a:spAutoFit/>
          </a:bodyPr>
          <a:lstStyle/>
          <a:p>
            <a:pPr algn="ctr"/>
            <a:r>
              <a:rPr lang="en-US" sz="4051"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Virginia had other plans</a:t>
            </a:r>
          </a:p>
        </p:txBody>
      </p:sp>
      <p:pic>
        <p:nvPicPr>
          <p:cNvPr id="2050" name="Picture 2" descr="http://www.neh.gov/files/imagecache/neh_large/humanities/articles/2013_0910_images_13b_mo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19" y="1759782"/>
            <a:ext cx="4254946" cy="38294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vahistorical.org/sites/default/files/uploads/35%20HarryFByrd%2014't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996" y="1735719"/>
            <a:ext cx="4230981" cy="38535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0806701">
            <a:off x="2517659" y="1965659"/>
            <a:ext cx="4394509" cy="692644"/>
          </a:xfrm>
          <a:prstGeom prst="rect">
            <a:avLst/>
          </a:prstGeom>
          <a:noFill/>
        </p:spPr>
        <p:txBody>
          <a:bodyPr wrap="none" lIns="68598" tIns="34299" rIns="68598" bIns="34299">
            <a:spAutoFit/>
          </a:bodyPr>
          <a:lstStyle/>
          <a:p>
            <a:pPr algn="ctr"/>
            <a:r>
              <a:rPr lang="en-US" sz="4051" b="1" dirty="0">
                <a:ln w="22225">
                  <a:solidFill>
                    <a:schemeClr val="accent2"/>
                  </a:solidFill>
                  <a:prstDash val="solid"/>
                </a:ln>
                <a:solidFill>
                  <a:schemeClr val="accent2">
                    <a:lumMod val="40000"/>
                    <a:lumOff val="60000"/>
                  </a:schemeClr>
                </a:solidFill>
              </a:rPr>
              <a:t>Massive Resistance</a:t>
            </a:r>
          </a:p>
        </p:txBody>
      </p:sp>
    </p:spTree>
    <p:extLst>
      <p:ext uri="{BB962C8B-B14F-4D97-AF65-F5344CB8AC3E}">
        <p14:creationId xmlns:p14="http://schemas.microsoft.com/office/powerpoint/2010/main" val="173222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600200" y="226688"/>
            <a:ext cx="5548863" cy="692644"/>
          </a:xfrm>
          <a:prstGeom prst="rect">
            <a:avLst/>
          </a:prstGeom>
          <a:noFill/>
        </p:spPr>
        <p:txBody>
          <a:bodyPr wrap="none" lIns="68598" tIns="34299" rIns="68598" bIns="34299">
            <a:spAutoFit/>
          </a:bodyPr>
          <a:lstStyle/>
          <a:p>
            <a:pPr algn="ctr"/>
            <a:r>
              <a:rPr lang="en-US" sz="4051"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Virginia had other plans</a:t>
            </a:r>
          </a:p>
        </p:txBody>
      </p:sp>
      <p:pic>
        <p:nvPicPr>
          <p:cNvPr id="2050" name="Picture 2" descr="http://www.neh.gov/files/imagecache/neh_large/humanities/articles/2013_0910_images_13b_mo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19" y="1759782"/>
            <a:ext cx="4005412" cy="36048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vahistorical.org/sites/default/files/uploads/35%20HarryFByrd%2014't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996" y="1735720"/>
            <a:ext cx="3984401" cy="36289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0806701">
            <a:off x="2517659" y="1965659"/>
            <a:ext cx="4394509" cy="692644"/>
          </a:xfrm>
          <a:prstGeom prst="rect">
            <a:avLst/>
          </a:prstGeom>
          <a:noFill/>
        </p:spPr>
        <p:txBody>
          <a:bodyPr wrap="none" lIns="68598" tIns="34299" rIns="68598" bIns="34299">
            <a:spAutoFit/>
          </a:bodyPr>
          <a:lstStyle/>
          <a:p>
            <a:pPr algn="ctr"/>
            <a:r>
              <a:rPr lang="en-US" sz="4051" b="1" dirty="0">
                <a:ln w="22225">
                  <a:solidFill>
                    <a:schemeClr val="accent2"/>
                  </a:solidFill>
                  <a:prstDash val="solid"/>
                </a:ln>
                <a:solidFill>
                  <a:schemeClr val="accent2">
                    <a:lumMod val="40000"/>
                    <a:lumOff val="60000"/>
                  </a:schemeClr>
                </a:solidFill>
              </a:rPr>
              <a:t>Massive Resistance</a:t>
            </a:r>
          </a:p>
        </p:txBody>
      </p:sp>
      <p:sp>
        <p:nvSpPr>
          <p:cNvPr id="4" name="Rectangle 3"/>
          <p:cNvSpPr/>
          <p:nvPr/>
        </p:nvSpPr>
        <p:spPr>
          <a:xfrm>
            <a:off x="152400" y="5715000"/>
            <a:ext cx="8839200" cy="923330"/>
          </a:xfrm>
          <a:prstGeom prst="rect">
            <a:avLst/>
          </a:prstGeom>
        </p:spPr>
        <p:txBody>
          <a:bodyPr wrap="square">
            <a:spAutoFit/>
          </a:bodyPr>
          <a:lstStyle/>
          <a:p>
            <a:r>
              <a:rPr lang="en-US" dirty="0"/>
              <a:t>After the U.S. Supreme Court decision, Virginia Senator Harry F. Byrd Sr. promoted the “Southern Manifesto”, which is known as the Massive Resistance. Senator Byrd signed it on Feb. 25, 1956 creating a group of laws that prevented any public school from integrating. </a:t>
            </a:r>
          </a:p>
        </p:txBody>
      </p:sp>
    </p:spTree>
    <p:extLst>
      <p:ext uri="{BB962C8B-B14F-4D97-AF65-F5344CB8AC3E}">
        <p14:creationId xmlns:p14="http://schemas.microsoft.com/office/powerpoint/2010/main" val="217860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kristengreen.net/wp-content/uploads/2014/12/closed_new_moton_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635999" cy="624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34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kristengreen.net/wp-content/uploads/2014/12/closed_new_moton_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474" y="304799"/>
            <a:ext cx="6705600" cy="48516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5638800"/>
            <a:ext cx="8382000" cy="923330"/>
          </a:xfrm>
          <a:prstGeom prst="rect">
            <a:avLst/>
          </a:prstGeom>
        </p:spPr>
        <p:txBody>
          <a:bodyPr wrap="square">
            <a:spAutoFit/>
          </a:bodyPr>
          <a:lstStyle/>
          <a:p>
            <a:r>
              <a:rPr lang="en-US" dirty="0"/>
              <a:t>January of 1959, The supervisors in Prince Edward County took </a:t>
            </a:r>
            <a:r>
              <a:rPr lang="en-US" dirty="0" smtClean="0"/>
              <a:t>Massive </a:t>
            </a:r>
            <a:r>
              <a:rPr lang="en-US" dirty="0"/>
              <a:t>R</a:t>
            </a:r>
            <a:r>
              <a:rPr lang="en-US" dirty="0" smtClean="0"/>
              <a:t>esistance </a:t>
            </a:r>
            <a:r>
              <a:rPr lang="en-US" dirty="0"/>
              <a:t>a step further by voting to end all local support for schools. Public schools in Prince Edward County were closed in September 1959 and remained closed for five years.</a:t>
            </a:r>
          </a:p>
        </p:txBody>
      </p:sp>
    </p:spTree>
    <p:extLst>
      <p:ext uri="{BB962C8B-B14F-4D97-AF65-F5344CB8AC3E}">
        <p14:creationId xmlns:p14="http://schemas.microsoft.com/office/powerpoint/2010/main" val="423826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kristengreen.net/wp-content/uploads/2014/12/academy_opens_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86800" cy="5562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983258" y="304800"/>
            <a:ext cx="5063154" cy="623394"/>
          </a:xfrm>
          <a:prstGeom prst="rect">
            <a:avLst/>
          </a:prstGeom>
          <a:noFill/>
        </p:spPr>
        <p:txBody>
          <a:bodyPr wrap="none" lIns="68598" tIns="34299" rIns="68598" bIns="34299">
            <a:spAutoFit/>
          </a:bodyPr>
          <a:lstStyle/>
          <a:p>
            <a:pPr algn="ctr"/>
            <a:r>
              <a:rPr lang="en-US" sz="3601" b="1" dirty="0">
                <a:ln w="9525">
                  <a:solidFill>
                    <a:schemeClr val="bg1"/>
                  </a:solidFill>
                  <a:prstDash val="solid"/>
                </a:ln>
                <a:effectLst>
                  <a:outerShdw blurRad="12700" dist="38100" dir="2700000" algn="tl" rotWithShape="0">
                    <a:schemeClr val="accent5">
                      <a:lumMod val="60000"/>
                      <a:lumOff val="40000"/>
                    </a:schemeClr>
                  </a:outerShdw>
                </a:effectLst>
              </a:rPr>
              <a:t>Prince Edward Academy</a:t>
            </a:r>
          </a:p>
        </p:txBody>
      </p:sp>
    </p:spTree>
    <p:extLst>
      <p:ext uri="{BB962C8B-B14F-4D97-AF65-F5344CB8AC3E}">
        <p14:creationId xmlns:p14="http://schemas.microsoft.com/office/powerpoint/2010/main" val="30332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kristengreen.net/wp-content/uploads/2014/12/academy_opens_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35" y="928194"/>
            <a:ext cx="5715000" cy="36596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983258" y="304800"/>
            <a:ext cx="5063154" cy="623394"/>
          </a:xfrm>
          <a:prstGeom prst="rect">
            <a:avLst/>
          </a:prstGeom>
          <a:noFill/>
        </p:spPr>
        <p:txBody>
          <a:bodyPr wrap="none" lIns="68598" tIns="34299" rIns="68598" bIns="34299">
            <a:spAutoFit/>
          </a:bodyPr>
          <a:lstStyle/>
          <a:p>
            <a:pPr algn="ctr"/>
            <a:r>
              <a:rPr lang="en-US" sz="3601" b="1" dirty="0">
                <a:ln w="9525">
                  <a:solidFill>
                    <a:schemeClr val="bg1"/>
                  </a:solidFill>
                  <a:prstDash val="solid"/>
                </a:ln>
                <a:effectLst>
                  <a:outerShdw blurRad="12700" dist="38100" dir="2700000" algn="tl" rotWithShape="0">
                    <a:schemeClr val="accent5">
                      <a:lumMod val="60000"/>
                      <a:lumOff val="40000"/>
                    </a:schemeClr>
                  </a:outerShdw>
                </a:effectLst>
              </a:rPr>
              <a:t>Prince Edward Academy</a:t>
            </a:r>
          </a:p>
        </p:txBody>
      </p:sp>
      <p:sp>
        <p:nvSpPr>
          <p:cNvPr id="3" name="Rectangle 2"/>
          <p:cNvSpPr/>
          <p:nvPr/>
        </p:nvSpPr>
        <p:spPr>
          <a:xfrm>
            <a:off x="381000" y="4876800"/>
            <a:ext cx="8458200" cy="1754326"/>
          </a:xfrm>
          <a:prstGeom prst="rect">
            <a:avLst/>
          </a:prstGeom>
        </p:spPr>
        <p:txBody>
          <a:bodyPr wrap="square">
            <a:spAutoFit/>
          </a:bodyPr>
          <a:lstStyle/>
          <a:p>
            <a:r>
              <a:rPr lang="en-US" dirty="0"/>
              <a:t>Prince Edward Academy in Prince Edward Virginia was formed so that the white students could continue to get an education. It was funded primarily by the laws that were passed by Harry F. Byrd Sr. under Massive Resistance. Some of these laws gave government grants and vouchers for students that did not want to desegregate. This is an example of what was taking place in Virginia between the years of 1954-1959. Prince </a:t>
            </a:r>
            <a:r>
              <a:rPr lang="en-US" dirty="0" smtClean="0"/>
              <a:t>Edward County Public Schools </a:t>
            </a:r>
            <a:r>
              <a:rPr lang="en-US" dirty="0"/>
              <a:t>remained closed beyond 1959.</a:t>
            </a:r>
          </a:p>
        </p:txBody>
      </p:sp>
    </p:spTree>
    <p:extLst>
      <p:ext uri="{BB962C8B-B14F-4D97-AF65-F5344CB8AC3E}">
        <p14:creationId xmlns:p14="http://schemas.microsoft.com/office/powerpoint/2010/main" val="92097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304800"/>
            <a:ext cx="8638903" cy="6248400"/>
          </a:xfrm>
          <a:prstGeom prst="rect">
            <a:avLst/>
          </a:prstGeom>
          <a:ln>
            <a:solidFill>
              <a:schemeClr val="tx1"/>
            </a:solidFill>
          </a:ln>
        </p:spPr>
      </p:pic>
      <p:sp>
        <p:nvSpPr>
          <p:cNvPr id="3" name="Rectangle 2"/>
          <p:cNvSpPr/>
          <p:nvPr/>
        </p:nvSpPr>
        <p:spPr>
          <a:xfrm>
            <a:off x="327763" y="6553200"/>
            <a:ext cx="5410200" cy="246221"/>
          </a:xfrm>
          <a:prstGeom prst="rect">
            <a:avLst/>
          </a:prstGeom>
        </p:spPr>
        <p:txBody>
          <a:bodyPr wrap="square">
            <a:spAutoFit/>
          </a:bodyPr>
          <a:lstStyle/>
          <a:p>
            <a:r>
              <a:rPr lang="en-US" sz="1000" dirty="0"/>
              <a:t>http://www.encyclopediavirginia.org/media_player?mets_filename=evm00000940mets.xml</a:t>
            </a:r>
          </a:p>
        </p:txBody>
      </p:sp>
    </p:spTree>
    <p:extLst>
      <p:ext uri="{BB962C8B-B14F-4D97-AF65-F5344CB8AC3E}">
        <p14:creationId xmlns:p14="http://schemas.microsoft.com/office/powerpoint/2010/main" val="289743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04798"/>
            <a:ext cx="6019801" cy="4354039"/>
          </a:xfrm>
          <a:prstGeom prst="rect">
            <a:avLst/>
          </a:prstGeom>
          <a:ln>
            <a:solidFill>
              <a:schemeClr val="tx1"/>
            </a:solidFill>
          </a:ln>
        </p:spPr>
      </p:pic>
      <p:sp>
        <p:nvSpPr>
          <p:cNvPr id="3" name="Rectangle 2"/>
          <p:cNvSpPr/>
          <p:nvPr/>
        </p:nvSpPr>
        <p:spPr>
          <a:xfrm>
            <a:off x="327763" y="6553200"/>
            <a:ext cx="5410200" cy="246221"/>
          </a:xfrm>
          <a:prstGeom prst="rect">
            <a:avLst/>
          </a:prstGeom>
        </p:spPr>
        <p:txBody>
          <a:bodyPr wrap="square">
            <a:spAutoFit/>
          </a:bodyPr>
          <a:lstStyle/>
          <a:p>
            <a:r>
              <a:rPr lang="en-US" sz="1000" dirty="0"/>
              <a:t>http://www.encyclopediavirginia.org/media_player?mets_filename=evm00000940mets.xml</a:t>
            </a:r>
          </a:p>
        </p:txBody>
      </p:sp>
      <p:sp>
        <p:nvSpPr>
          <p:cNvPr id="4" name="Rectangle 3"/>
          <p:cNvSpPr/>
          <p:nvPr/>
        </p:nvSpPr>
        <p:spPr>
          <a:xfrm>
            <a:off x="571500" y="5105400"/>
            <a:ext cx="8077200" cy="923330"/>
          </a:xfrm>
          <a:prstGeom prst="rect">
            <a:avLst/>
          </a:prstGeom>
        </p:spPr>
        <p:txBody>
          <a:bodyPr wrap="square">
            <a:spAutoFit/>
          </a:bodyPr>
          <a:lstStyle/>
          <a:p>
            <a:r>
              <a:rPr lang="en-US" dirty="0"/>
              <a:t>Students in protest about Massive Resistance and </a:t>
            </a:r>
            <a:r>
              <a:rPr lang="en-US" dirty="0" smtClean="0"/>
              <a:t>some </a:t>
            </a:r>
            <a:r>
              <a:rPr lang="en-US" dirty="0"/>
              <a:t>public schools remained closed. Black students were forced to live with family members in other counties or states, travel to surrounding counties for school, or not go to school at all.</a:t>
            </a:r>
          </a:p>
        </p:txBody>
      </p:sp>
    </p:spTree>
    <p:extLst>
      <p:ext uri="{BB962C8B-B14F-4D97-AF65-F5344CB8AC3E}">
        <p14:creationId xmlns:p14="http://schemas.microsoft.com/office/powerpoint/2010/main" val="346715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6" name="Picture 6" descr="http://www.loc.gov/exhibits/brown/images/br0203as-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3899"/>
            <a:ext cx="4346427" cy="44016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8" name="Picture 8" descr="http://www.motonmuseum.org/wp/wp/wp-content/uploads/2012/11/Free-School-class-196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313899"/>
            <a:ext cx="3867046" cy="44016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24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543800" cy="1143000"/>
          </a:xfrm>
        </p:spPr>
        <p:txBody>
          <a:bodyPr>
            <a:normAutofit fontScale="90000"/>
          </a:bodyPr>
          <a:lstStyle/>
          <a:p>
            <a:r>
              <a:rPr lang="en-US" dirty="0" smtClean="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Experiences for Essential Skills</a:t>
            </a:r>
            <a:endParaRPr lang="en-US" dirty="0">
              <a:solidFill>
                <a:schemeClr val="tx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Slide Number Placeholder 2"/>
          <p:cNvSpPr>
            <a:spLocks noGrp="1"/>
          </p:cNvSpPr>
          <p:nvPr>
            <p:ph type="sldNum" sz="quarter" idx="12"/>
          </p:nvPr>
        </p:nvSpPr>
        <p:spPr/>
        <p:txBody>
          <a:bodyPr/>
          <a:lstStyle/>
          <a:p>
            <a:pPr>
              <a:defRPr/>
            </a:pPr>
            <a:fld id="{3401E261-CCB0-49C5-A0AF-9D10FC252207}" type="slidenum">
              <a:rPr lang="en-US" smtClean="0">
                <a:solidFill>
                  <a:prstClr val="white"/>
                </a:solidFill>
              </a:rPr>
              <a:pPr>
                <a:defRPr/>
              </a:pPr>
              <a:t>8</a:t>
            </a:fld>
            <a:endParaRPr lang="en-US" dirty="0">
              <a:solidFill>
                <a:prstClr val="white"/>
              </a:solidFill>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20" t="20151" r="12729" b="8660"/>
          <a:stretch/>
        </p:blipFill>
        <p:spPr bwMode="auto">
          <a:xfrm>
            <a:off x="408140" y="914400"/>
            <a:ext cx="7620000" cy="5379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667000" y="3810000"/>
            <a:ext cx="6019800" cy="2123658"/>
          </a:xfrm>
          <a:prstGeom prst="rect">
            <a:avLst/>
          </a:prstGeom>
          <a:solidFill>
            <a:srgbClr val="FFFF00"/>
          </a:solidFill>
          <a:ln>
            <a:solidFill>
              <a:schemeClr val="tx1"/>
            </a:solidFill>
          </a:ln>
        </p:spPr>
        <p:txBody>
          <a:bodyPr wrap="square" rtlCol="0">
            <a:spAutoFit/>
          </a:bodyPr>
          <a:lstStyle/>
          <a:p>
            <a:pPr algn="ctr"/>
            <a:r>
              <a:rPr lang="en-US" sz="6600" kern="0" dirty="0">
                <a:solidFill>
                  <a:srgbClr val="000000"/>
                </a:solidFill>
                <a:latin typeface="Batang" panose="02030600000101010101" pitchFamily="18" charset="-127"/>
                <a:ea typeface="Batang" panose="02030600000101010101" pitchFamily="18" charset="-127"/>
                <a:cs typeface="Arial"/>
                <a:sym typeface="Arial"/>
              </a:rPr>
              <a:t>What are Experiences?</a:t>
            </a:r>
          </a:p>
        </p:txBody>
      </p:sp>
    </p:spTree>
    <p:extLst>
      <p:ext uri="{BB962C8B-B14F-4D97-AF65-F5344CB8AC3E}">
        <p14:creationId xmlns:p14="http://schemas.microsoft.com/office/powerpoint/2010/main" val="13071401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6" name="Picture 6" descr="http://www.loc.gov/exhibits/brown/images/br0203as-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313899"/>
            <a:ext cx="3657600" cy="37041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8" name="Picture 8" descr="http://www.motonmuseum.org/wp/wp/wp-content/uploads/2012/11/Free-School-class-196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313899"/>
            <a:ext cx="3276600" cy="37296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61795" y="5410200"/>
            <a:ext cx="8686800" cy="923330"/>
          </a:xfrm>
          <a:prstGeom prst="rect">
            <a:avLst/>
          </a:prstGeom>
        </p:spPr>
        <p:txBody>
          <a:bodyPr wrap="square">
            <a:spAutoFit/>
          </a:bodyPr>
          <a:lstStyle/>
          <a:p>
            <a:r>
              <a:rPr lang="en-US" dirty="0"/>
              <a:t>Attorney General Robert Kennedy urged government officials to look at Prince </a:t>
            </a:r>
            <a:r>
              <a:rPr lang="en-US" dirty="0" smtClean="0"/>
              <a:t>Edward County. </a:t>
            </a:r>
            <a:r>
              <a:rPr lang="en-US" dirty="0"/>
              <a:t>He joined state and private organizations to help the Prince Edward Free Schools. The funds were raised to rent three buildings and the Free School opened in 1963. </a:t>
            </a:r>
          </a:p>
        </p:txBody>
      </p:sp>
    </p:spTree>
    <p:extLst>
      <p:ext uri="{BB962C8B-B14F-4D97-AF65-F5344CB8AC3E}">
        <p14:creationId xmlns:p14="http://schemas.microsoft.com/office/powerpoint/2010/main" val="235708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https://cdn.theatlantic.com/assets/media/img/mt/2015/07/Segregation/facebook.jpg?14383798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8687829" cy="548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038600" y="152400"/>
            <a:ext cx="1177282" cy="692644"/>
          </a:xfrm>
          <a:prstGeom prst="rect">
            <a:avLst/>
          </a:prstGeom>
          <a:noFill/>
        </p:spPr>
        <p:txBody>
          <a:bodyPr wrap="none" lIns="68598" tIns="34299" rIns="68598" bIns="34299">
            <a:spAutoFit/>
            <a:scene3d>
              <a:camera prst="orthographicFront"/>
              <a:lightRig rig="soft" dir="t">
                <a:rot lat="0" lon="0" rev="15600000"/>
              </a:lightRig>
            </a:scene3d>
            <a:sp3d extrusionH="57150" prstMaterial="softEdge">
              <a:bevelT w="25400" h="38100"/>
            </a:sp3d>
          </a:bodyPr>
          <a:lstStyle/>
          <a:p>
            <a:pPr algn="ctr"/>
            <a:r>
              <a:rPr lang="en-US" sz="4051" b="1" dirty="0">
                <a:ln/>
              </a:rPr>
              <a:t>1964</a:t>
            </a:r>
          </a:p>
        </p:txBody>
      </p:sp>
    </p:spTree>
    <p:extLst>
      <p:ext uri="{BB962C8B-B14F-4D97-AF65-F5344CB8AC3E}">
        <p14:creationId xmlns:p14="http://schemas.microsoft.com/office/powerpoint/2010/main" val="260124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https://cdn.theatlantic.com/assets/media/img/mt/2015/07/Segregation/facebook.jpg?14383798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49055"/>
            <a:ext cx="7696200" cy="48601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038600" y="152400"/>
            <a:ext cx="1177282" cy="692644"/>
          </a:xfrm>
          <a:prstGeom prst="rect">
            <a:avLst/>
          </a:prstGeom>
          <a:noFill/>
        </p:spPr>
        <p:txBody>
          <a:bodyPr wrap="none" lIns="68598" tIns="34299" rIns="68598" bIns="34299">
            <a:spAutoFit/>
            <a:scene3d>
              <a:camera prst="orthographicFront"/>
              <a:lightRig rig="soft" dir="t">
                <a:rot lat="0" lon="0" rev="15600000"/>
              </a:lightRig>
            </a:scene3d>
            <a:sp3d extrusionH="57150" prstMaterial="softEdge">
              <a:bevelT w="25400" h="38100"/>
            </a:sp3d>
          </a:bodyPr>
          <a:lstStyle/>
          <a:p>
            <a:pPr algn="ctr"/>
            <a:r>
              <a:rPr lang="en-US" sz="4051" b="1" dirty="0">
                <a:ln/>
              </a:rPr>
              <a:t>1964</a:t>
            </a:r>
          </a:p>
        </p:txBody>
      </p:sp>
      <p:sp>
        <p:nvSpPr>
          <p:cNvPr id="3" name="Rectangle 2"/>
          <p:cNvSpPr/>
          <p:nvPr/>
        </p:nvSpPr>
        <p:spPr>
          <a:xfrm>
            <a:off x="152400" y="5992361"/>
            <a:ext cx="8763000" cy="646331"/>
          </a:xfrm>
          <a:prstGeom prst="rect">
            <a:avLst/>
          </a:prstGeom>
        </p:spPr>
        <p:txBody>
          <a:bodyPr wrap="square">
            <a:spAutoFit/>
          </a:bodyPr>
          <a:lstStyle/>
          <a:p>
            <a:r>
              <a:rPr lang="en-US" dirty="0"/>
              <a:t>In 1964, U.S. Supreme Court outlawed the Massive Resistance laws that were passed and ordered Prince Edward Public Schools to open integrated. </a:t>
            </a:r>
          </a:p>
        </p:txBody>
      </p:sp>
    </p:spTree>
    <p:extLst>
      <p:ext uri="{BB962C8B-B14F-4D97-AF65-F5344CB8AC3E}">
        <p14:creationId xmlns:p14="http://schemas.microsoft.com/office/powerpoint/2010/main" val="55364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6248400" cy="1295400"/>
          </a:xfrm>
        </p:spPr>
        <p:txBody>
          <a:bodyPr>
            <a:normAutofit/>
          </a:bodyPr>
          <a:lstStyle/>
          <a:p>
            <a:r>
              <a:rPr lang="en-US" sz="4800" dirty="0" smtClean="0">
                <a:solidFill>
                  <a:schemeClr val="tx1"/>
                </a:solidFill>
                <a:latin typeface="Calibri" panose="020F0502020204030204" pitchFamily="34" charset="0"/>
              </a:rPr>
              <a:t>Sharing Our Expertise</a:t>
            </a:r>
            <a:endParaRPr lang="en-US" sz="4800" dirty="0">
              <a:solidFill>
                <a:schemeClr val="tx1"/>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pPr/>
              <a:t>83</a:t>
            </a:fld>
            <a:endParaRPr lang="en-US" dirty="0"/>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8382000" cy="563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1923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600200"/>
            <a:ext cx="6248400" cy="1295400"/>
          </a:xfrm>
        </p:spPr>
        <p:txBody>
          <a:bodyPr>
            <a:noAutofit/>
          </a:bodyPr>
          <a:lstStyle/>
          <a:p>
            <a:r>
              <a:rPr lang="en-US" sz="8000" dirty="0" smtClean="0">
                <a:latin typeface="Calibri" panose="020F0502020204030204" pitchFamily="34" charset="0"/>
              </a:rPr>
              <a:t>Civics</a:t>
            </a:r>
            <a:endParaRPr lang="en-US" sz="800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84</a:t>
            </a:fld>
            <a:endParaRPr lang="en-US" dirty="0">
              <a:solidFill>
                <a:prstClr val="white"/>
              </a:solidFill>
            </a:endParaRPr>
          </a:p>
        </p:txBody>
      </p:sp>
      <p:pic>
        <p:nvPicPr>
          <p:cNvPr id="6146" name="Picture 2" descr="https://cdn.brainpop.com/socialstudies/usgovernment/branchesofgovernment/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27432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1075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057400"/>
            <a:ext cx="6248400" cy="2133601"/>
          </a:xfrm>
        </p:spPr>
        <p:txBody>
          <a:bodyPr>
            <a:normAutofit fontScale="90000"/>
          </a:bodyPr>
          <a:lstStyle/>
          <a:p>
            <a:r>
              <a:rPr lang="en-US" dirty="0" smtClean="0">
                <a:latin typeface="Calibri" panose="020F0502020204030204" pitchFamily="34" charset="0"/>
              </a:rPr>
              <a:t>This Learning Experience will focus on the following skills (standard 1):</a:t>
            </a:r>
            <a:br>
              <a:rPr lang="en-US" dirty="0" smtClean="0">
                <a:latin typeface="Calibri" panose="020F0502020204030204" pitchFamily="34" charset="0"/>
              </a:rPr>
            </a:br>
            <a:r>
              <a:rPr lang="en-US" dirty="0">
                <a:latin typeface="Calibri" panose="020F0502020204030204" pitchFamily="34" charset="0"/>
              </a:rPr>
              <a:t/>
            </a:r>
            <a:br>
              <a:rPr lang="en-US" dirty="0">
                <a:latin typeface="Calibri" panose="020F0502020204030204" pitchFamily="34" charset="0"/>
              </a:rPr>
            </a:br>
            <a:r>
              <a:rPr lang="en-US" b="0" dirty="0" smtClean="0">
                <a:latin typeface="Calibri" panose="020F0502020204030204" pitchFamily="34" charset="0"/>
              </a:rPr>
              <a:t>VS.1a – using information sources</a:t>
            </a:r>
            <a:r>
              <a:rPr lang="en-US" dirty="0" smtClean="0">
                <a:latin typeface="Calibri" panose="020F0502020204030204" pitchFamily="34" charset="0"/>
              </a:rPr>
              <a:t/>
            </a:r>
            <a:br>
              <a:rPr lang="en-US" dirty="0" smtClean="0">
                <a:latin typeface="Calibri" panose="020F0502020204030204" pitchFamily="34" charset="0"/>
              </a:rPr>
            </a:br>
            <a:r>
              <a:rPr lang="en-US" b="0" dirty="0" smtClean="0">
                <a:latin typeface="Calibri" panose="020F0502020204030204" pitchFamily="34" charset="0"/>
              </a:rPr>
              <a:t>VS.1i - exercise civic responsibility</a:t>
            </a:r>
            <a:br>
              <a:rPr lang="en-US" b="0" dirty="0" smtClean="0">
                <a:latin typeface="Calibri" panose="020F0502020204030204" pitchFamily="34" charset="0"/>
              </a:rPr>
            </a:br>
            <a:r>
              <a:rPr lang="en-US" b="0" dirty="0" smtClean="0">
                <a:latin typeface="Calibri" panose="020F0502020204030204" pitchFamily="34" charset="0"/>
              </a:rPr>
              <a:t>VS.1j – demonstrate comprehension</a:t>
            </a:r>
            <a:endParaRPr lang="en-US" b="0"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0E35F3BA-FE8B-4E36-87EF-206F94BD42EB}" type="slidenum">
              <a:rPr lang="en-US" smtClean="0">
                <a:solidFill>
                  <a:prstClr val="white"/>
                </a:solidFill>
              </a:rPr>
              <a:pPr/>
              <a:t>85</a:t>
            </a:fld>
            <a:endParaRPr lang="en-US" dirty="0">
              <a:solidFill>
                <a:prstClr val="white"/>
              </a:solidFill>
            </a:endParaRPr>
          </a:p>
        </p:txBody>
      </p:sp>
    </p:spTree>
    <p:extLst>
      <p:ext uri="{BB962C8B-B14F-4D97-AF65-F5344CB8AC3E}">
        <p14:creationId xmlns:p14="http://schemas.microsoft.com/office/powerpoint/2010/main" val="1153360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86</a:t>
            </a:fld>
            <a:endParaRPr lang="en-US" dirty="0">
              <a:solidFill>
                <a:prstClr val="white"/>
              </a:solidFill>
            </a:endParaRPr>
          </a:p>
        </p:txBody>
      </p:sp>
      <p:pic>
        <p:nvPicPr>
          <p:cNvPr id="4" name="Picture 3"/>
          <p:cNvPicPr>
            <a:picLocks noChangeAspect="1"/>
          </p:cNvPicPr>
          <p:nvPr/>
        </p:nvPicPr>
        <p:blipFill>
          <a:blip r:embed="rId3"/>
          <a:stretch>
            <a:fillRect/>
          </a:stretch>
        </p:blipFill>
        <p:spPr>
          <a:xfrm>
            <a:off x="457200" y="457200"/>
            <a:ext cx="7543800" cy="5682303"/>
          </a:xfrm>
          <a:prstGeom prst="rect">
            <a:avLst/>
          </a:prstGeom>
          <a:ln>
            <a:solidFill>
              <a:schemeClr val="tx1"/>
            </a:solidFill>
          </a:ln>
        </p:spPr>
      </p:pic>
    </p:spTree>
    <p:extLst>
      <p:ext uri="{BB962C8B-B14F-4D97-AF65-F5344CB8AC3E}">
        <p14:creationId xmlns:p14="http://schemas.microsoft.com/office/powerpoint/2010/main" val="30662957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87</a:t>
            </a:fld>
            <a:endParaRPr lang="en-US" dirty="0">
              <a:solidFill>
                <a:prstClr val="white"/>
              </a:solidFill>
            </a:endParaRPr>
          </a:p>
        </p:txBody>
      </p:sp>
      <p:sp>
        <p:nvSpPr>
          <p:cNvPr id="3"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0" bIns="45720" numCol="1" anchor="ctr" anchorCtr="0" compatLnSpc="1">
            <a:prstTxWarp prst="textNoShape">
              <a:avLst/>
            </a:prstTxWarp>
            <a:spAutoFit/>
          </a:bodyPr>
          <a:lstStyle/>
          <a:p>
            <a:endParaRPr lang="en-US">
              <a:solidFill>
                <a:prstClr val="black"/>
              </a:solidFill>
            </a:endParaRPr>
          </a:p>
        </p:txBody>
      </p:sp>
      <p:pic>
        <p:nvPicPr>
          <p:cNvPr id="4" name="Picture 3"/>
          <p:cNvPicPr>
            <a:picLocks noChangeAspect="1"/>
          </p:cNvPicPr>
          <p:nvPr/>
        </p:nvPicPr>
        <p:blipFill>
          <a:blip r:embed="rId3"/>
          <a:stretch>
            <a:fillRect/>
          </a:stretch>
        </p:blipFill>
        <p:spPr>
          <a:xfrm>
            <a:off x="244098" y="218268"/>
            <a:ext cx="7912443" cy="6016850"/>
          </a:xfrm>
          <a:prstGeom prst="rect">
            <a:avLst/>
          </a:prstGeom>
          <a:ln>
            <a:solidFill>
              <a:schemeClr val="tx1"/>
            </a:solidFill>
          </a:ln>
        </p:spPr>
      </p:pic>
      <p:pic>
        <p:nvPicPr>
          <p:cNvPr id="5" name="Picture 4"/>
          <p:cNvPicPr>
            <a:picLocks noChangeAspect="1"/>
          </p:cNvPicPr>
          <p:nvPr/>
        </p:nvPicPr>
        <p:blipFill>
          <a:blip r:embed="rId4"/>
          <a:stretch>
            <a:fillRect/>
          </a:stretch>
        </p:blipFill>
        <p:spPr>
          <a:xfrm rot="5400000">
            <a:off x="268201" y="2364269"/>
            <a:ext cx="2615411" cy="2085013"/>
          </a:xfrm>
          <a:prstGeom prst="rect">
            <a:avLst/>
          </a:prstGeom>
        </p:spPr>
      </p:pic>
    </p:spTree>
    <p:extLst>
      <p:ext uri="{BB962C8B-B14F-4D97-AF65-F5344CB8AC3E}">
        <p14:creationId xmlns:p14="http://schemas.microsoft.com/office/powerpoint/2010/main" val="12151628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88</a:t>
            </a:fld>
            <a:endParaRPr lang="en-US" dirty="0">
              <a:solidFill>
                <a:prstClr val="white"/>
              </a:solidFill>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4800"/>
            <a:ext cx="3219593" cy="3124200"/>
          </a:xfrm>
          <a:prstGeom prst="rect">
            <a:avLst/>
          </a:prstGeom>
          <a:solidFill>
            <a:schemeClr val="tx1"/>
          </a:solidFill>
        </p:spPr>
      </p:pic>
      <p:sp>
        <p:nvSpPr>
          <p:cNvPr id="2" name="Rectangle 1"/>
          <p:cNvSpPr/>
          <p:nvPr/>
        </p:nvSpPr>
        <p:spPr>
          <a:xfrm>
            <a:off x="304800" y="4419600"/>
            <a:ext cx="8458200" cy="1754326"/>
          </a:xfrm>
          <a:prstGeom prst="rect">
            <a:avLst/>
          </a:prstGeom>
        </p:spPr>
        <p:txBody>
          <a:bodyPr wrap="square">
            <a:spAutoFit/>
          </a:bodyPr>
          <a:lstStyle/>
          <a:p>
            <a:r>
              <a:rPr lang="en-US" dirty="0"/>
              <a:t>We are going to use a strategy called “Zoom-In” to help students analyze this primary source image.  There are many variations of this technique.  This is an enlargement of a piece of the image segment. You may choose to provide students with magnifying glasses (Oriental Trading Company sells them) or magnifying sheets (Dollar Stores carry these in their office supply sections).  This often helps students notice important details not to be missed.</a:t>
            </a:r>
          </a:p>
        </p:txBody>
      </p:sp>
    </p:spTree>
    <p:extLst>
      <p:ext uri="{BB962C8B-B14F-4D97-AF65-F5344CB8AC3E}">
        <p14:creationId xmlns:p14="http://schemas.microsoft.com/office/powerpoint/2010/main" val="29464860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89</a:t>
            </a:fld>
            <a:endParaRPr lang="en-US" dirty="0">
              <a:solidFill>
                <a:prstClr val="white"/>
              </a:solidFill>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5" y="-1"/>
            <a:ext cx="9504265" cy="6858001"/>
          </a:xfrm>
          <a:prstGeom prst="rect">
            <a:avLst/>
          </a:prstGeom>
        </p:spPr>
      </p:pic>
      <p:sp>
        <p:nvSpPr>
          <p:cNvPr id="3" name="Rectangle 2"/>
          <p:cNvSpPr/>
          <p:nvPr/>
        </p:nvSpPr>
        <p:spPr>
          <a:xfrm>
            <a:off x="228600" y="4114800"/>
            <a:ext cx="5715000" cy="923330"/>
          </a:xfrm>
          <a:prstGeom prst="rect">
            <a:avLst/>
          </a:prstGeom>
        </p:spPr>
        <p:txBody>
          <a:bodyPr wrap="square">
            <a:spAutoFit/>
          </a:bodyPr>
          <a:lstStyle/>
          <a:p>
            <a:r>
              <a:rPr lang="en-US" dirty="0"/>
              <a:t>What does the addition of the word “Virginia” signify? At this point it appears we have a Virginia nurse, what SOL could we be learning about?</a:t>
            </a:r>
          </a:p>
        </p:txBody>
      </p:sp>
    </p:spTree>
    <p:extLst>
      <p:ext uri="{BB962C8B-B14F-4D97-AF65-F5344CB8AC3E}">
        <p14:creationId xmlns:p14="http://schemas.microsoft.com/office/powerpoint/2010/main" val="978514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Experiences</a:t>
            </a:r>
            <a:endParaRPr lang="en-US" dirty="0"/>
          </a:p>
        </p:txBody>
      </p:sp>
      <p:sp>
        <p:nvSpPr>
          <p:cNvPr id="3" name="Content Placeholder 2"/>
          <p:cNvSpPr>
            <a:spLocks noGrp="1"/>
          </p:cNvSpPr>
          <p:nvPr>
            <p:ph idx="1"/>
          </p:nvPr>
        </p:nvSpPr>
        <p:spPr>
          <a:xfrm>
            <a:off x="457200" y="1371600"/>
            <a:ext cx="7543800" cy="4525963"/>
          </a:xfrm>
        </p:spPr>
        <p:txBody>
          <a:bodyPr>
            <a:normAutofit fontScale="92500" lnSpcReduction="20000"/>
          </a:bodyPr>
          <a:lstStyle/>
          <a:p>
            <a:r>
              <a:rPr lang="en-US" dirty="0"/>
              <a:t>Bring attention to the Experiences and describe what they are and how they can be used. </a:t>
            </a:r>
          </a:p>
          <a:p>
            <a:r>
              <a:rPr lang="en-US" dirty="0"/>
              <a:t>Provide teachers with “experiences” and give them an opportunity to:</a:t>
            </a:r>
          </a:p>
          <a:p>
            <a:pPr marL="571500" lvl="1" indent="-171450"/>
            <a:r>
              <a:rPr lang="en-US" dirty="0"/>
              <a:t>discuss what they are and how they can be used; and </a:t>
            </a:r>
          </a:p>
          <a:p>
            <a:pPr marL="571500" lvl="1" indent="-171450"/>
            <a:r>
              <a:rPr lang="en-US" dirty="0"/>
              <a:t>develop their own to share with the group</a:t>
            </a:r>
            <a:r>
              <a:rPr lang="en-US" dirty="0" smtClean="0"/>
              <a:t>.</a:t>
            </a:r>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pPr/>
              <a:t>9</a:t>
            </a:fld>
            <a:endParaRPr lang="en-US" dirty="0"/>
          </a:p>
        </p:txBody>
      </p:sp>
    </p:spTree>
    <p:extLst>
      <p:ext uri="{BB962C8B-B14F-4D97-AF65-F5344CB8AC3E}">
        <p14:creationId xmlns:p14="http://schemas.microsoft.com/office/powerpoint/2010/main" val="41529693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mv="urn:schemas-microsoft-com:mac:vml"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90</a:t>
            </a:fld>
            <a:endParaRPr lang="en-US" dirty="0">
              <a:solidFill>
                <a:prstClr val="white"/>
              </a:solidFill>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7275380"/>
          </a:xfrm>
          <a:prstGeom prst="rect">
            <a:avLst/>
          </a:prstGeom>
        </p:spPr>
      </p:pic>
      <p:sp>
        <p:nvSpPr>
          <p:cNvPr id="3" name="Rectangle 2"/>
          <p:cNvSpPr/>
          <p:nvPr/>
        </p:nvSpPr>
        <p:spPr>
          <a:xfrm>
            <a:off x="2590800" y="457200"/>
            <a:ext cx="6248400" cy="1200329"/>
          </a:xfrm>
          <a:prstGeom prst="rect">
            <a:avLst/>
          </a:prstGeom>
        </p:spPr>
        <p:txBody>
          <a:bodyPr wrap="square">
            <a:spAutoFit/>
          </a:bodyPr>
          <a:lstStyle/>
          <a:p>
            <a:r>
              <a:rPr lang="en-US" dirty="0"/>
              <a:t>The top left shows Uncle Sam and an American flag. Ask participants to hypothesize about the inclined positioning of the people. When have they seen people like this? On bleachers/risers/stairs? </a:t>
            </a:r>
          </a:p>
        </p:txBody>
      </p:sp>
    </p:spTree>
    <p:extLst>
      <p:ext uri="{BB962C8B-B14F-4D97-AF65-F5344CB8AC3E}">
        <p14:creationId xmlns:p14="http://schemas.microsoft.com/office/powerpoint/2010/main" val="31021286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91</a:t>
            </a:fld>
            <a:endParaRPr lang="en-US" dirty="0">
              <a:solidFill>
                <a:prstClr val="white"/>
              </a:solidFill>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1170"/>
            <a:ext cx="9144000" cy="7454178"/>
          </a:xfrm>
          <a:prstGeom prst="rect">
            <a:avLst/>
          </a:prstGeom>
        </p:spPr>
      </p:pic>
      <p:sp>
        <p:nvSpPr>
          <p:cNvPr id="3" name="Rectangle 2"/>
          <p:cNvSpPr/>
          <p:nvPr/>
        </p:nvSpPr>
        <p:spPr>
          <a:xfrm>
            <a:off x="35490" y="5410200"/>
            <a:ext cx="6248400" cy="369332"/>
          </a:xfrm>
          <a:prstGeom prst="rect">
            <a:avLst/>
          </a:prstGeom>
        </p:spPr>
        <p:txBody>
          <a:bodyPr wrap="square">
            <a:spAutoFit/>
          </a:bodyPr>
          <a:lstStyle/>
          <a:p>
            <a:r>
              <a:rPr lang="en-US" dirty="0"/>
              <a:t>We have added a sign. The next slide is a blow up of the sign.</a:t>
            </a:r>
          </a:p>
        </p:txBody>
      </p:sp>
    </p:spTree>
    <p:extLst>
      <p:ext uri="{BB962C8B-B14F-4D97-AF65-F5344CB8AC3E}">
        <p14:creationId xmlns:p14="http://schemas.microsoft.com/office/powerpoint/2010/main" val="40698092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92</a:t>
            </a:fld>
            <a:endParaRPr lang="en-US" dirty="0">
              <a:solidFill>
                <a:prstClr val="white"/>
              </a:solidFill>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64899"/>
            <a:ext cx="3810000" cy="6366077"/>
          </a:xfrm>
          <a:prstGeom prst="rect">
            <a:avLst/>
          </a:prstGeom>
        </p:spPr>
      </p:pic>
      <p:sp>
        <p:nvSpPr>
          <p:cNvPr id="3" name="Rectangle 2"/>
          <p:cNvSpPr/>
          <p:nvPr/>
        </p:nvSpPr>
        <p:spPr>
          <a:xfrm>
            <a:off x="6248400" y="3105835"/>
            <a:ext cx="2209800" cy="923330"/>
          </a:xfrm>
          <a:prstGeom prst="rect">
            <a:avLst/>
          </a:prstGeom>
        </p:spPr>
        <p:txBody>
          <a:bodyPr wrap="square">
            <a:spAutoFit/>
          </a:bodyPr>
          <a:lstStyle/>
          <a:p>
            <a:r>
              <a:rPr lang="en-US" dirty="0"/>
              <a:t>The sign states “$10,000 sold by the Richmond League”</a:t>
            </a:r>
          </a:p>
        </p:txBody>
      </p:sp>
    </p:spTree>
    <p:extLst>
      <p:ext uri="{BB962C8B-B14F-4D97-AF65-F5344CB8AC3E}">
        <p14:creationId xmlns:p14="http://schemas.microsoft.com/office/powerpoint/2010/main" val="3380457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93</a:t>
            </a:fld>
            <a:endParaRPr lang="en-US" dirty="0">
              <a:solidFill>
                <a:prstClr val="white"/>
              </a:solidFill>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1"/>
            <a:ext cx="9144000" cy="7454177"/>
          </a:xfrm>
          <a:prstGeom prst="rect">
            <a:avLst/>
          </a:prstGeom>
        </p:spPr>
      </p:pic>
      <p:sp>
        <p:nvSpPr>
          <p:cNvPr id="3" name="Rectangle 2"/>
          <p:cNvSpPr/>
          <p:nvPr/>
        </p:nvSpPr>
        <p:spPr>
          <a:xfrm>
            <a:off x="381000" y="5156910"/>
            <a:ext cx="5441515" cy="1754326"/>
          </a:xfrm>
          <a:prstGeom prst="rect">
            <a:avLst/>
          </a:prstGeom>
        </p:spPr>
        <p:txBody>
          <a:bodyPr wrap="square">
            <a:spAutoFit/>
          </a:bodyPr>
          <a:lstStyle/>
          <a:p>
            <a:r>
              <a:rPr lang="en-US" dirty="0"/>
              <a:t>Any guesses now? Where was this picture taken? When was this taken? Have participants discuss the importance of black and white photos and antiquated photography. What do they “know” about this type of photo? Probably that snapshots of instants of time were not common so this is probably a posed photograph.</a:t>
            </a:r>
          </a:p>
        </p:txBody>
      </p:sp>
    </p:spTree>
    <p:extLst>
      <p:ext uri="{BB962C8B-B14F-4D97-AF65-F5344CB8AC3E}">
        <p14:creationId xmlns:p14="http://schemas.microsoft.com/office/powerpoint/2010/main" val="30914638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540" y="-130595"/>
            <a:ext cx="9168539" cy="7412764"/>
          </a:xfrm>
        </p:spPr>
      </p:pic>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94</a:t>
            </a:fld>
            <a:endParaRPr lang="en-US" dirty="0">
              <a:solidFill>
                <a:prstClr val="white"/>
              </a:solidFill>
            </a:endParaRPr>
          </a:p>
        </p:txBody>
      </p:sp>
    </p:spTree>
    <p:extLst>
      <p:ext uri="{BB962C8B-B14F-4D97-AF65-F5344CB8AC3E}">
        <p14:creationId xmlns:p14="http://schemas.microsoft.com/office/powerpoint/2010/main" val="41573854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95</a:t>
            </a:fld>
            <a:endParaRPr lang="en-US" dirty="0">
              <a:solidFill>
                <a:prstClr val="white"/>
              </a:solidFill>
            </a:endParaRPr>
          </a:p>
        </p:txBody>
      </p:sp>
      <p:sp>
        <p:nvSpPr>
          <p:cNvPr id="3"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0" bIns="45720" numCol="1" anchor="ctr" anchorCtr="0" compatLnSpc="1">
            <a:prstTxWarp prst="textNoShape">
              <a:avLst/>
            </a:prstTxWarp>
            <a:spAutoFit/>
          </a:bodyPr>
          <a:lstStyle/>
          <a:p>
            <a:endParaRPr lang="en-US">
              <a:solidFill>
                <a:prstClr val="black"/>
              </a:solidFill>
            </a:endParaRPr>
          </a:p>
        </p:txBody>
      </p:sp>
      <p:pic>
        <p:nvPicPr>
          <p:cNvPr id="4" name="Picture 3"/>
          <p:cNvPicPr>
            <a:picLocks noChangeAspect="1"/>
          </p:cNvPicPr>
          <p:nvPr/>
        </p:nvPicPr>
        <p:blipFill>
          <a:blip r:embed="rId3"/>
          <a:stretch>
            <a:fillRect/>
          </a:stretch>
        </p:blipFill>
        <p:spPr>
          <a:xfrm>
            <a:off x="304800" y="116209"/>
            <a:ext cx="7924800" cy="6026246"/>
          </a:xfrm>
          <a:prstGeom prst="rect">
            <a:avLst/>
          </a:prstGeom>
          <a:ln>
            <a:solidFill>
              <a:schemeClr val="tx1"/>
            </a:solidFill>
          </a:ln>
        </p:spPr>
      </p:pic>
      <p:sp>
        <p:nvSpPr>
          <p:cNvPr id="5" name="Left Arrow 4"/>
          <p:cNvSpPr/>
          <p:nvPr/>
        </p:nvSpPr>
        <p:spPr>
          <a:xfrm rot="5400000">
            <a:off x="2971800" y="2271127"/>
            <a:ext cx="2590800" cy="2057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214797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543800" cy="1143000"/>
          </a:xfrm>
        </p:spPr>
        <p:txBody>
          <a:bodyPr>
            <a:normAutofit fontScale="90000"/>
          </a:bodyPr>
          <a:lstStyle/>
          <a:p>
            <a:r>
              <a:rPr lang="en-US" sz="4400" dirty="0" smtClean="0">
                <a:latin typeface="Calibri" panose="020F0502020204030204" pitchFamily="34" charset="0"/>
              </a:rPr>
              <a:t>Building Background Knowledge:</a:t>
            </a:r>
            <a:br>
              <a:rPr lang="en-US" sz="4400" dirty="0" smtClean="0">
                <a:latin typeface="Calibri" panose="020F0502020204030204" pitchFamily="34" charset="0"/>
              </a:rPr>
            </a:br>
            <a:r>
              <a:rPr lang="en-US" sz="3100" dirty="0" smtClean="0">
                <a:solidFill>
                  <a:schemeClr val="tx1"/>
                </a:solidFill>
                <a:latin typeface="Calibri" panose="020F0502020204030204" pitchFamily="34" charset="0"/>
              </a:rPr>
              <a:t>Equal </a:t>
            </a:r>
            <a:r>
              <a:rPr lang="en-US" sz="3100" dirty="0">
                <a:solidFill>
                  <a:schemeClr val="tx1"/>
                </a:solidFill>
                <a:latin typeface="Calibri" panose="020F0502020204030204" pitchFamily="34" charset="0"/>
              </a:rPr>
              <a:t>Suffrage League of Virginia, </a:t>
            </a:r>
            <a:r>
              <a:rPr lang="en-US" sz="3100" dirty="0" smtClean="0">
                <a:solidFill>
                  <a:schemeClr val="tx1"/>
                </a:solidFill>
                <a:latin typeface="Calibri" panose="020F0502020204030204" pitchFamily="34" charset="0"/>
              </a:rPr>
              <a:t>           Richmond</a:t>
            </a:r>
            <a:r>
              <a:rPr lang="en-US" sz="3100" dirty="0">
                <a:solidFill>
                  <a:schemeClr val="tx1"/>
                </a:solidFill>
                <a:latin typeface="Calibri" panose="020F0502020204030204" pitchFamily="34" charset="0"/>
              </a:rPr>
              <a:t>, c. 1919</a:t>
            </a:r>
          </a:p>
        </p:txBody>
      </p:sp>
      <p:sp>
        <p:nvSpPr>
          <p:cNvPr id="3" name="Content Placeholder 2"/>
          <p:cNvSpPr>
            <a:spLocks noGrp="1"/>
          </p:cNvSpPr>
          <p:nvPr>
            <p:ph idx="1"/>
          </p:nvPr>
        </p:nvSpPr>
        <p:spPr>
          <a:xfrm>
            <a:off x="152400" y="1662947"/>
            <a:ext cx="8153400" cy="4708525"/>
          </a:xfrm>
        </p:spPr>
        <p:txBody>
          <a:bodyPr>
            <a:noAutofit/>
          </a:bodyPr>
          <a:lstStyle/>
          <a:p>
            <a:pPr marL="0" indent="0">
              <a:buNone/>
            </a:pPr>
            <a:r>
              <a:rPr lang="en-US" sz="2000" b="0" dirty="0" smtClean="0">
                <a:latin typeface="Calibri" panose="020F0502020204030204" pitchFamily="34" charset="0"/>
              </a:rPr>
              <a:t>Equal </a:t>
            </a:r>
            <a:r>
              <a:rPr lang="en-US" sz="2000" b="0" dirty="0">
                <a:latin typeface="Calibri" panose="020F0502020204030204" pitchFamily="34" charset="0"/>
              </a:rPr>
              <a:t>Suffrage League of Richmond float in 1918 Liberty Bond Parade, Richmond Virginia. </a:t>
            </a:r>
            <a:endParaRPr lang="en-US" sz="2000" b="0" dirty="0" smtClean="0">
              <a:latin typeface="Calibri" panose="020F0502020204030204" pitchFamily="34" charset="0"/>
            </a:endParaRPr>
          </a:p>
          <a:p>
            <a:pPr marL="0" indent="0">
              <a:buNone/>
            </a:pPr>
            <a:endParaRPr lang="en-US" sz="2000" b="0" dirty="0">
              <a:latin typeface="Calibri" panose="020F0502020204030204" pitchFamily="34" charset="0"/>
            </a:endParaRPr>
          </a:p>
          <a:p>
            <a:pPr marL="0" indent="0">
              <a:buNone/>
            </a:pPr>
            <a:r>
              <a:rPr lang="en-US" sz="2000" b="0" dirty="0" smtClean="0">
                <a:latin typeface="Calibri" panose="020F0502020204030204" pitchFamily="34" charset="0"/>
              </a:rPr>
              <a:t>Sepia-toned </a:t>
            </a:r>
            <a:r>
              <a:rPr lang="en-US" sz="2000" b="0" dirty="0">
                <a:latin typeface="Calibri" panose="020F0502020204030204" pitchFamily="34" charset="0"/>
              </a:rPr>
              <a:t>print shows costumed group of eleven people posing in a car that has been draped and decorated to make a parade float. </a:t>
            </a:r>
            <a:endParaRPr lang="en-US" sz="2000" b="0" dirty="0" smtClean="0">
              <a:latin typeface="Calibri" panose="020F0502020204030204" pitchFamily="34" charset="0"/>
            </a:endParaRPr>
          </a:p>
          <a:p>
            <a:pPr marL="0" indent="0">
              <a:buNone/>
            </a:pPr>
            <a:endParaRPr lang="en-US" sz="2000" b="0" dirty="0">
              <a:latin typeface="Calibri" panose="020F0502020204030204" pitchFamily="34" charset="0"/>
            </a:endParaRPr>
          </a:p>
          <a:p>
            <a:pPr marL="0" indent="0">
              <a:buNone/>
            </a:pPr>
            <a:r>
              <a:rPr lang="en-US" sz="2000" b="0" dirty="0" smtClean="0">
                <a:latin typeface="Calibri" panose="020F0502020204030204" pitchFamily="34" charset="0"/>
              </a:rPr>
              <a:t>Ralph </a:t>
            </a:r>
            <a:r>
              <a:rPr lang="en-US" sz="2000" b="0" dirty="0" err="1">
                <a:latin typeface="Calibri" panose="020F0502020204030204" pitchFamily="34" charset="0"/>
              </a:rPr>
              <a:t>Harvie</a:t>
            </a:r>
            <a:r>
              <a:rPr lang="en-US" sz="2000" b="0" dirty="0">
                <a:latin typeface="Calibri" panose="020F0502020204030204" pitchFamily="34" charset="0"/>
              </a:rPr>
              <a:t> </a:t>
            </a:r>
            <a:r>
              <a:rPr lang="en-US" sz="2000" b="0" dirty="0" err="1">
                <a:latin typeface="Calibri" panose="020F0502020204030204" pitchFamily="34" charset="0"/>
              </a:rPr>
              <a:t>Wormeley</a:t>
            </a:r>
            <a:r>
              <a:rPr lang="en-US" sz="2000" b="0" dirty="0">
                <a:latin typeface="Calibri" panose="020F0502020204030204" pitchFamily="34" charset="0"/>
              </a:rPr>
              <a:t> (1904-1958), the only individual identified in the photograph, is dressed like Uncle Sam. A few women are dressed to represent liberty, the goddess Athena, the French Marianne figure and a Red Cross nurses. One sign reads </a:t>
            </a:r>
            <a:r>
              <a:rPr lang="en-US" sz="2000" b="0" dirty="0" smtClean="0">
                <a:latin typeface="Calibri" panose="020F0502020204030204" pitchFamily="34" charset="0"/>
              </a:rPr>
              <a:t>"Liberty </a:t>
            </a:r>
            <a:r>
              <a:rPr lang="en-US" sz="2000" b="0" dirty="0">
                <a:latin typeface="Calibri" panose="020F0502020204030204" pitchFamily="34" charset="0"/>
              </a:rPr>
              <a:t>Loan." </a:t>
            </a:r>
            <a:endParaRPr lang="en-US" sz="2000" b="0" dirty="0" smtClean="0">
              <a:latin typeface="Calibri" panose="020F0502020204030204" pitchFamily="34" charset="0"/>
            </a:endParaRPr>
          </a:p>
          <a:p>
            <a:pPr marL="0" indent="0">
              <a:buNone/>
            </a:pPr>
            <a:endParaRPr lang="en-US" sz="2000" b="0" dirty="0">
              <a:latin typeface="Calibri" panose="020F0502020204030204" pitchFamily="34" charset="0"/>
            </a:endParaRPr>
          </a:p>
          <a:p>
            <a:pPr marL="0" indent="0">
              <a:buNone/>
            </a:pPr>
            <a:r>
              <a:rPr lang="en-US" sz="2000" b="0" dirty="0" smtClean="0">
                <a:latin typeface="Calibri" panose="020F0502020204030204" pitchFamily="34" charset="0"/>
              </a:rPr>
              <a:t>Two </a:t>
            </a:r>
            <a:r>
              <a:rPr lang="en-US" sz="2000" b="0" dirty="0">
                <a:latin typeface="Calibri" panose="020F0502020204030204" pitchFamily="34" charset="0"/>
              </a:rPr>
              <a:t>women stand in front of the float and hold a large banner reading "Equal Suffrage League of Virginia" between them. Photograph is mounted to board bearing the "Foster / RICHMOND" imprint. </a:t>
            </a:r>
            <a:r>
              <a:rPr lang="en-US" sz="2000" b="0" dirty="0" smtClean="0">
                <a:latin typeface="Calibri" panose="020F0502020204030204" pitchFamily="34" charset="0"/>
              </a:rPr>
              <a:t>                                    26.67 </a:t>
            </a:r>
            <a:r>
              <a:rPr lang="en-US" sz="2000" b="0" dirty="0">
                <a:latin typeface="Calibri" panose="020F0502020204030204" pitchFamily="34" charset="0"/>
              </a:rPr>
              <a:t>cm x 35.56 cm. </a:t>
            </a: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96</a:t>
            </a:fld>
            <a:endParaRPr lang="en-US" dirty="0">
              <a:solidFill>
                <a:prstClr val="white"/>
              </a:solidFill>
            </a:endParaRPr>
          </a:p>
        </p:txBody>
      </p:sp>
    </p:spTree>
    <p:extLst>
      <p:ext uri="{BB962C8B-B14F-4D97-AF65-F5344CB8AC3E}">
        <p14:creationId xmlns:p14="http://schemas.microsoft.com/office/powerpoint/2010/main" val="29938670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anose="020F0502020204030204" pitchFamily="34" charset="0"/>
              </a:rPr>
              <a:t>Equal Suffrage League of Virginia, Richmond, c. 1919</a:t>
            </a:r>
          </a:p>
        </p:txBody>
      </p:sp>
      <p:sp>
        <p:nvSpPr>
          <p:cNvPr id="3" name="Content Placeholder 2"/>
          <p:cNvSpPr>
            <a:spLocks noGrp="1"/>
          </p:cNvSpPr>
          <p:nvPr>
            <p:ph idx="1"/>
          </p:nvPr>
        </p:nvSpPr>
        <p:spPr>
          <a:xfrm>
            <a:off x="190500" y="1814512"/>
            <a:ext cx="8077200" cy="4525963"/>
          </a:xfrm>
        </p:spPr>
        <p:txBody>
          <a:bodyPr>
            <a:normAutofit fontScale="92500" lnSpcReduction="10000"/>
          </a:bodyPr>
          <a:lstStyle/>
          <a:p>
            <a:pPr marL="0" indent="0" algn="ctr">
              <a:buNone/>
            </a:pPr>
            <a:r>
              <a:rPr lang="en-US" b="0" dirty="0">
                <a:latin typeface="Calibri" panose="020F0502020204030204" pitchFamily="34" charset="0"/>
              </a:rPr>
              <a:t>There had been an effort to organize a suffrage club in Virginia, but </a:t>
            </a:r>
            <a:r>
              <a:rPr lang="en-US" b="0" dirty="0" smtClean="0">
                <a:latin typeface="Calibri" panose="020F0502020204030204" pitchFamily="34" charset="0"/>
              </a:rPr>
              <a:t>it had failed. </a:t>
            </a:r>
            <a:r>
              <a:rPr lang="en-US" b="0" dirty="0">
                <a:latin typeface="Calibri" panose="020F0502020204030204" pitchFamily="34" charset="0"/>
              </a:rPr>
              <a:t>A second, more successful attempt was made in 1909, with the creation of the Equal Suffrage League of Virginia (ESL). Established in Richmond by </a:t>
            </a:r>
            <a:r>
              <a:rPr lang="en-US" dirty="0">
                <a:latin typeface="Calibri" panose="020F0502020204030204" pitchFamily="34" charset="0"/>
              </a:rPr>
              <a:t>Lila Meade Valentine</a:t>
            </a:r>
            <a:r>
              <a:rPr lang="en-US" b="0" dirty="0">
                <a:latin typeface="Calibri" panose="020F0502020204030204" pitchFamily="34" charset="0"/>
              </a:rPr>
              <a:t>, the club was initially small, but by 1916, its membership had grown to almost 16,000 individuals.</a:t>
            </a:r>
          </a:p>
          <a:p>
            <a:endParaRPr lang="en-US"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97</a:t>
            </a:fld>
            <a:endParaRPr lang="en-US" dirty="0">
              <a:solidFill>
                <a:prstClr val="white"/>
              </a:solidFill>
            </a:endParaRPr>
          </a:p>
        </p:txBody>
      </p:sp>
    </p:spTree>
    <p:extLst>
      <p:ext uri="{BB962C8B-B14F-4D97-AF65-F5344CB8AC3E}">
        <p14:creationId xmlns:p14="http://schemas.microsoft.com/office/powerpoint/2010/main" val="27259591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anose="020F0502020204030204" pitchFamily="34" charset="0"/>
              </a:rPr>
              <a:t>Equal Suffrage League of Virginia, Richmond, c. 1919</a:t>
            </a:r>
          </a:p>
        </p:txBody>
      </p:sp>
      <p:sp>
        <p:nvSpPr>
          <p:cNvPr id="3" name="Content Placeholder 2"/>
          <p:cNvSpPr>
            <a:spLocks noGrp="1"/>
          </p:cNvSpPr>
          <p:nvPr>
            <p:ph idx="1"/>
          </p:nvPr>
        </p:nvSpPr>
        <p:spPr>
          <a:xfrm>
            <a:off x="457200" y="1676400"/>
            <a:ext cx="7543800" cy="4525963"/>
          </a:xfrm>
        </p:spPr>
        <p:txBody>
          <a:bodyPr>
            <a:normAutofit fontScale="92500" lnSpcReduction="20000"/>
          </a:bodyPr>
          <a:lstStyle/>
          <a:p>
            <a:pPr marL="0" indent="0" algn="ctr">
              <a:buNone/>
            </a:pPr>
            <a:r>
              <a:rPr lang="en-US" b="0" dirty="0">
                <a:latin typeface="Calibri" panose="020F0502020204030204" pitchFamily="34" charset="0"/>
              </a:rPr>
              <a:t>Despite its </a:t>
            </a:r>
            <a:r>
              <a:rPr lang="en-US" b="0" dirty="0" smtClean="0">
                <a:latin typeface="Calibri" panose="020F0502020204030204" pitchFamily="34" charset="0"/>
              </a:rPr>
              <a:t>growth</a:t>
            </a:r>
            <a:r>
              <a:rPr lang="en-US" b="0" dirty="0">
                <a:latin typeface="Calibri" panose="020F0502020204030204" pitchFamily="34" charset="0"/>
              </a:rPr>
              <a:t>, the ESL failed to convince state representatives of the importance of female </a:t>
            </a:r>
            <a:r>
              <a:rPr lang="en-US" b="0" dirty="0" smtClean="0">
                <a:latin typeface="Calibri" panose="020F0502020204030204" pitchFamily="34" charset="0"/>
              </a:rPr>
              <a:t>suffrage. The </a:t>
            </a:r>
            <a:r>
              <a:rPr lang="en-US" b="0" dirty="0">
                <a:latin typeface="Calibri" panose="020F0502020204030204" pitchFamily="34" charset="0"/>
              </a:rPr>
              <a:t>ESL also grappled with the issue of race—some members supported suffrage for all women, while others favored suffrage only for white women. Despite their trials, women across the nation celebrated the passage of the </a:t>
            </a:r>
            <a:r>
              <a:rPr lang="en-US" dirty="0">
                <a:latin typeface="Calibri" panose="020F0502020204030204" pitchFamily="34" charset="0"/>
              </a:rPr>
              <a:t>nineteenth amendment </a:t>
            </a:r>
            <a:r>
              <a:rPr lang="en-US" b="0" dirty="0">
                <a:latin typeface="Calibri" panose="020F0502020204030204" pitchFamily="34" charset="0"/>
              </a:rPr>
              <a:t>to the Constitution in 1920.</a:t>
            </a:r>
          </a:p>
          <a:p>
            <a:endParaRPr lang="en-US" dirty="0"/>
          </a:p>
        </p:txBody>
      </p:sp>
      <p:sp>
        <p:nvSpPr>
          <p:cNvPr id="4" name="Slide Number Placeholder 3"/>
          <p:cNvSpPr>
            <a:spLocks noGrp="1"/>
          </p:cNvSpPr>
          <p:nvPr>
            <p:ph type="sldNum" sz="quarter" idx="12"/>
          </p:nvPr>
        </p:nvSpPr>
        <p:spPr/>
        <p:txBody>
          <a:bodyPr/>
          <a:lstStyle/>
          <a:p>
            <a:fld id="{0E35F3BA-FE8B-4E36-87EF-206F94BD42EB}" type="slidenum">
              <a:rPr lang="en-US" smtClean="0">
                <a:solidFill>
                  <a:prstClr val="white"/>
                </a:solidFill>
              </a:rPr>
              <a:pPr/>
              <a:t>98</a:t>
            </a:fld>
            <a:endParaRPr lang="en-US" dirty="0">
              <a:solidFill>
                <a:prstClr val="white"/>
              </a:solidFill>
            </a:endParaRPr>
          </a:p>
        </p:txBody>
      </p:sp>
    </p:spTree>
    <p:extLst>
      <p:ext uri="{BB962C8B-B14F-4D97-AF65-F5344CB8AC3E}">
        <p14:creationId xmlns:p14="http://schemas.microsoft.com/office/powerpoint/2010/main" val="25861295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35F3BA-FE8B-4E36-87EF-206F94BD42EB}" type="slidenum">
              <a:rPr lang="en-US" smtClean="0">
                <a:solidFill>
                  <a:prstClr val="white"/>
                </a:solidFill>
              </a:rPr>
              <a:pPr/>
              <a:t>99</a:t>
            </a:fld>
            <a:endParaRPr lang="en-US" dirty="0">
              <a:solidFill>
                <a:prstClr val="white"/>
              </a:solidFill>
            </a:endParaRPr>
          </a:p>
        </p:txBody>
      </p:sp>
      <p:sp>
        <p:nvSpPr>
          <p:cNvPr id="3"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0" bIns="45720" numCol="1" anchor="ctr" anchorCtr="0" compatLnSpc="1">
            <a:prstTxWarp prst="textNoShape">
              <a:avLst/>
            </a:prstTxWarp>
            <a:spAutoFit/>
          </a:bodyPr>
          <a:lstStyle/>
          <a:p>
            <a:endParaRPr lang="en-US">
              <a:solidFill>
                <a:prstClr val="black"/>
              </a:solidFill>
            </a:endParaRPr>
          </a:p>
        </p:txBody>
      </p:sp>
      <p:pic>
        <p:nvPicPr>
          <p:cNvPr id="4" name="Picture 3"/>
          <p:cNvPicPr>
            <a:picLocks noChangeAspect="1"/>
          </p:cNvPicPr>
          <p:nvPr/>
        </p:nvPicPr>
        <p:blipFill>
          <a:blip r:embed="rId3"/>
          <a:stretch>
            <a:fillRect/>
          </a:stretch>
        </p:blipFill>
        <p:spPr>
          <a:xfrm>
            <a:off x="304800" y="152400"/>
            <a:ext cx="7876213" cy="5989299"/>
          </a:xfrm>
          <a:prstGeom prst="rect">
            <a:avLst/>
          </a:prstGeom>
          <a:ln>
            <a:solidFill>
              <a:schemeClr val="accent1">
                <a:shade val="50000"/>
              </a:schemeClr>
            </a:solidFill>
          </a:ln>
        </p:spPr>
      </p:pic>
      <p:pic>
        <p:nvPicPr>
          <p:cNvPr id="5" name="Picture 4"/>
          <p:cNvPicPr>
            <a:picLocks noChangeAspect="1"/>
          </p:cNvPicPr>
          <p:nvPr/>
        </p:nvPicPr>
        <p:blipFill>
          <a:blip r:embed="rId4"/>
          <a:stretch>
            <a:fillRect/>
          </a:stretch>
        </p:blipFill>
        <p:spPr>
          <a:xfrm rot="5400000">
            <a:off x="5449801" y="2372018"/>
            <a:ext cx="2615411" cy="2085013"/>
          </a:xfrm>
          <a:prstGeom prst="rect">
            <a:avLst/>
          </a:prstGeom>
        </p:spPr>
      </p:pic>
    </p:spTree>
    <p:extLst>
      <p:ext uri="{BB962C8B-B14F-4D97-AF65-F5344CB8AC3E}">
        <p14:creationId xmlns:p14="http://schemas.microsoft.com/office/powerpoint/2010/main" val="33646738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57015</TotalTime>
  <Words>9400</Words>
  <Application>Microsoft Office PowerPoint</Application>
  <PresentationFormat>On-screen Show (4:3)</PresentationFormat>
  <Paragraphs>779</Paragraphs>
  <Slides>121</Slides>
  <Notes>101</Notes>
  <HiddenSlides>0</HiddenSlides>
  <MMClips>0</MMClips>
  <ScaleCrop>false</ScaleCrop>
  <HeadingPairs>
    <vt:vector size="4" baseType="variant">
      <vt:variant>
        <vt:lpstr>Theme</vt:lpstr>
      </vt:variant>
      <vt:variant>
        <vt:i4>3</vt:i4>
      </vt:variant>
      <vt:variant>
        <vt:lpstr>Slide Titles</vt:lpstr>
      </vt:variant>
      <vt:variant>
        <vt:i4>121</vt:i4>
      </vt:variant>
    </vt:vector>
  </HeadingPairs>
  <TitlesOfParts>
    <vt:vector size="124" baseType="lpstr">
      <vt:lpstr>Office Theme</vt:lpstr>
      <vt:lpstr>9_Office Theme</vt:lpstr>
      <vt:lpstr>3_Default Design</vt:lpstr>
      <vt:lpstr>PowerPoint Presentation</vt:lpstr>
      <vt:lpstr>Disclaimer</vt:lpstr>
      <vt:lpstr>Questions to Ask During Planning</vt:lpstr>
      <vt:lpstr>It starts with the . . .</vt:lpstr>
      <vt:lpstr>PowerPoint Presentation</vt:lpstr>
      <vt:lpstr>2015 SOL Skill Progression </vt:lpstr>
      <vt:lpstr>2015 SOL Skill Progression </vt:lpstr>
      <vt:lpstr>Experiences for Essential Skills</vt:lpstr>
      <vt:lpstr>Experiences</vt:lpstr>
      <vt:lpstr>PowerPoint Presentation</vt:lpstr>
      <vt:lpstr>Experiences</vt:lpstr>
      <vt:lpstr>PowerPoint Presentation</vt:lpstr>
      <vt:lpstr>Good practice</vt:lpstr>
      <vt:lpstr>Today we will . . .</vt:lpstr>
      <vt:lpstr>PowerPoint Presentation</vt:lpstr>
      <vt:lpstr>Today’s Working Norms</vt:lpstr>
      <vt:lpstr>Grounding:  Who Are We?</vt:lpstr>
      <vt:lpstr>Virginia Studies: Let’s Dig Deeper</vt:lpstr>
      <vt:lpstr>Virginia Studies: Let’s Dig Deeper</vt:lpstr>
      <vt:lpstr>PowerPoint Presentation</vt:lpstr>
      <vt:lpstr>Standard 1:  Skills</vt:lpstr>
      <vt:lpstr>What might these skills look like embedded within our content?</vt:lpstr>
      <vt:lpstr>Let’s Explore: Rigorous Social Studies  Learning Experiences</vt:lpstr>
      <vt:lpstr>What are these experiences teachers are to provide for the students?</vt:lpstr>
      <vt:lpstr>How do I plan for these experiences?</vt:lpstr>
      <vt:lpstr>Geography</vt:lpstr>
      <vt:lpstr>This Learning Experience will focus on the following skills (standard 1):  VS.1b- applying geographic skills VS.1c – organizing information </vt:lpstr>
      <vt:lpstr>Map It Out!</vt:lpstr>
      <vt:lpstr>Map It Out!</vt:lpstr>
      <vt:lpstr>Map It Out!</vt:lpstr>
      <vt:lpstr> Mapping Virginia by Heart </vt:lpstr>
      <vt:lpstr>More Ideas for Mapping It!</vt:lpstr>
      <vt:lpstr>Extension Ideas</vt:lpstr>
      <vt:lpstr>Virginia Has Neighbors Using Google Earth</vt:lpstr>
      <vt:lpstr>Virginia Has Neighbors Using Google Earth</vt:lpstr>
      <vt:lpstr>Virginia Has Neighbors Using Google Earth</vt:lpstr>
      <vt:lpstr>Extension Ideas Using Google Earth</vt:lpstr>
      <vt:lpstr>Sharing Our Expertise</vt:lpstr>
      <vt:lpstr>History</vt:lpstr>
      <vt:lpstr>This Learning Experience will focus on the following skills (standard 1):  VS.1a- using information sources VS.1d- demonstrate critical thinking VS.1g- making connections</vt:lpstr>
      <vt:lpstr>Gallery Walk</vt:lpstr>
      <vt:lpstr>Take a ‘Gallery Walk’</vt:lpstr>
      <vt:lpstr>Take a ‘Gallery Walk’</vt:lpstr>
      <vt:lpstr>PowerPoint Presentation</vt:lpstr>
      <vt:lpstr>PowerPoint Presentation</vt:lpstr>
      <vt:lpstr>PowerPoint Presentation</vt:lpstr>
      <vt:lpstr>PowerPoint Presentation</vt:lpstr>
      <vt:lpstr>PowerPoint Presentation</vt:lpstr>
      <vt:lpstr>Prince Edward High School building for Whites 1951</vt:lpstr>
      <vt:lpstr>Prince Edward High School Building for Whites 1951  Prince Edward County Public High school for white students is pictured above. It was a brick building that also had a gym, cafeteria, and science labs. The building facilities were more modern than those of Robert Russa Moton High School.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Sharing Our Expertise</vt:lpstr>
      <vt:lpstr>Civics</vt:lpstr>
      <vt:lpstr>This Learning Experience will focus on the following skills (standard 1):  VS.1a – using information sources VS.1i - exercise civic responsibility VS.1j – demonstrate comprehension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Background Knowledge: Equal Suffrage League of Virginia,            Richmond, c. 1919</vt:lpstr>
      <vt:lpstr>Equal Suffrage League of Virginia, Richmond, c. 1919</vt:lpstr>
      <vt:lpstr>Equal Suffrage League of Virginia, Richmond, c. 1919</vt:lpstr>
      <vt:lpstr>PowerPoint Presentation</vt:lpstr>
      <vt:lpstr>Sharing Our Expertise</vt:lpstr>
      <vt:lpstr>Economics</vt:lpstr>
      <vt:lpstr>This Learning Experience will focus on the following skills (standard 1):  VS.1h Use Decision Making Models to identify costs and benefits of a specific choice made.</vt:lpstr>
      <vt:lpstr>PowerPoint Presentation</vt:lpstr>
      <vt:lpstr>New Skill (VS.1h):  Decision Making Model</vt:lpstr>
      <vt:lpstr>Cost/Benefit Analysis:  Joining NASA’s Moon Rock Mining Colony</vt:lpstr>
      <vt:lpstr>Cost/Benefit Analysis:  Joining NASA’s Moon Rock Mining Colony</vt:lpstr>
      <vt:lpstr>Cost/Benefit Analysis:  Joining NASA’s Moon Rock Mining Colony</vt:lpstr>
      <vt:lpstr>New VS.6c Content</vt:lpstr>
      <vt:lpstr>PowerPoint Presentation</vt:lpstr>
      <vt:lpstr>PowerPoint Presentation</vt:lpstr>
      <vt:lpstr>PowerPoint Presentation</vt:lpstr>
      <vt:lpstr>PowerPoint Presentation</vt:lpstr>
      <vt:lpstr>VS1.h Skill: Decision Making Model</vt:lpstr>
      <vt:lpstr>PowerPoint Presentation</vt:lpstr>
      <vt:lpstr>PowerPoint Presentation</vt:lpstr>
      <vt:lpstr>PowerPoint Presentation</vt:lpstr>
      <vt:lpstr>Reflections:</vt:lpstr>
      <vt:lpstr>Questions?</vt:lpstr>
      <vt:lpstr>Virginia Studies Presenters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Committee</dc:title>
  <dc:creator>Owner</dc:creator>
  <cp:lastModifiedBy>qjx57867</cp:lastModifiedBy>
  <cp:revision>540</cp:revision>
  <cp:lastPrinted>2016-09-08T14:58:01Z</cp:lastPrinted>
  <dcterms:created xsi:type="dcterms:W3CDTF">2014-09-27T11:01:48Z</dcterms:created>
  <dcterms:modified xsi:type="dcterms:W3CDTF">2017-01-17T19:05:56Z</dcterms:modified>
</cp:coreProperties>
</file>