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7" r:id="rId3"/>
    <p:sldMasterId id="2147483709" r:id="rId4"/>
    <p:sldMasterId id="2147483721" r:id="rId5"/>
  </p:sldMasterIdLst>
  <p:notesMasterIdLst>
    <p:notesMasterId r:id="rId123"/>
  </p:notesMasterIdLst>
  <p:sldIdLst>
    <p:sldId id="343" r:id="rId6"/>
    <p:sldId id="344" r:id="rId7"/>
    <p:sldId id="345" r:id="rId8"/>
    <p:sldId id="346" r:id="rId9"/>
    <p:sldId id="347" r:id="rId10"/>
    <p:sldId id="416" r:id="rId11"/>
    <p:sldId id="417" r:id="rId12"/>
    <p:sldId id="348" r:id="rId13"/>
    <p:sldId id="349" r:id="rId14"/>
    <p:sldId id="350" r:id="rId15"/>
    <p:sldId id="351" r:id="rId16"/>
    <p:sldId id="352" r:id="rId17"/>
    <p:sldId id="257" r:id="rId18"/>
    <p:sldId id="258" r:id="rId19"/>
    <p:sldId id="259" r:id="rId20"/>
    <p:sldId id="380" r:id="rId21"/>
    <p:sldId id="404" r:id="rId22"/>
    <p:sldId id="382" r:id="rId23"/>
    <p:sldId id="383" r:id="rId24"/>
    <p:sldId id="384" r:id="rId25"/>
    <p:sldId id="385" r:id="rId26"/>
    <p:sldId id="386" r:id="rId27"/>
    <p:sldId id="418"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5" r:id="rId46"/>
    <p:sldId id="406" r:id="rId47"/>
    <p:sldId id="381"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04"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407" r:id="rId80"/>
    <p:sldId id="408" r:id="rId81"/>
    <p:sldId id="321" r:id="rId82"/>
    <p:sldId id="322" r:id="rId83"/>
    <p:sldId id="323" r:id="rId84"/>
    <p:sldId id="324" r:id="rId85"/>
    <p:sldId id="325" r:id="rId86"/>
    <p:sldId id="419" r:id="rId87"/>
    <p:sldId id="420" r:id="rId88"/>
    <p:sldId id="421" r:id="rId89"/>
    <p:sldId id="422" r:id="rId90"/>
    <p:sldId id="423" r:id="rId91"/>
    <p:sldId id="424" r:id="rId92"/>
    <p:sldId id="425" r:id="rId93"/>
    <p:sldId id="426" r:id="rId94"/>
    <p:sldId id="428" r:id="rId95"/>
    <p:sldId id="427" r:id="rId96"/>
    <p:sldId id="376" r:id="rId97"/>
    <p:sldId id="371" r:id="rId98"/>
    <p:sldId id="372" r:id="rId99"/>
    <p:sldId id="373" r:id="rId100"/>
    <p:sldId id="374" r:id="rId101"/>
    <p:sldId id="375" r:id="rId102"/>
    <p:sldId id="378" r:id="rId103"/>
    <p:sldId id="327" r:id="rId104"/>
    <p:sldId id="326" r:id="rId105"/>
    <p:sldId id="377" r:id="rId106"/>
    <p:sldId id="415" r:id="rId107"/>
    <p:sldId id="329" r:id="rId108"/>
    <p:sldId id="330" r:id="rId109"/>
    <p:sldId id="331" r:id="rId110"/>
    <p:sldId id="332" r:id="rId111"/>
    <p:sldId id="333" r:id="rId112"/>
    <p:sldId id="334" r:id="rId113"/>
    <p:sldId id="335" r:id="rId114"/>
    <p:sldId id="336" r:id="rId115"/>
    <p:sldId id="337" r:id="rId116"/>
    <p:sldId id="342" r:id="rId117"/>
    <p:sldId id="409" r:id="rId118"/>
    <p:sldId id="411" r:id="rId119"/>
    <p:sldId id="412" r:id="rId120"/>
    <p:sldId id="413" r:id="rId121"/>
    <p:sldId id="414"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76" autoAdjust="0"/>
  </p:normalViewPr>
  <p:slideViewPr>
    <p:cSldViewPr showGuides="1">
      <p:cViewPr varScale="1">
        <p:scale>
          <a:sx n="79" d="100"/>
          <a:sy n="79" d="100"/>
        </p:scale>
        <p:origin x="-810" y="-96"/>
      </p:cViewPr>
      <p:guideLst>
        <p:guide orient="horz" pos="2160"/>
        <p:guide pos="2880"/>
      </p:guideLst>
    </p:cSldViewPr>
  </p:slideViewPr>
  <p:notesTextViewPr>
    <p:cViewPr>
      <p:scale>
        <a:sx n="1" d="1"/>
        <a:sy n="1" d="1"/>
      </p:scale>
      <p:origin x="0" y="0"/>
    </p:cViewPr>
  </p:notesTextViewPr>
  <p:sorterViewPr>
    <p:cViewPr>
      <p:scale>
        <a:sx n="100" d="100"/>
        <a:sy n="100" d="100"/>
      </p:scale>
      <p:origin x="0" y="254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comments/comment1.xml><?xml version="1.0" encoding="utf-8"?>
<p:cmLst xmlns:a="http://schemas.openxmlformats.org/drawingml/2006/main" xmlns:r="http://schemas.openxmlformats.org/officeDocument/2006/relationships" xmlns:p="http://schemas.openxmlformats.org/presentationml/2006/main">
  <p:cm authorId="0" idx="6">
    <p:pos x="6000" y="0"/>
    <p:text>_Re-opened_
Because we are working with teachers and the amount of information we need to cover, I think we should cut down on the time.  Let's show the analysis tool to use with students and allow 3 minutes for analyzing, and do the gallery walk.  The time to look up primary sources will come after lunch with the actually have 3 hours to make and take materials.  (Thoughts?)
-Brenda James</p:text>
  </p:cm>
  <p:cm authorId="0" idx="7">
    <p:pos x="6000" y="100"/>
    <p:text>_Marked as resolved_
-Brenda James</p:text>
  </p:cm>
  <p:cm authorId="0" idx="8">
    <p:pos x="6000" y="200"/>
    <p:text>_Re-opened_
-Brenda James</p:text>
  </p:cm>
  <p:cm authorId="0" idx="9">
    <p:pos x="6000" y="300"/>
    <p:text>_Marked as resolved_
-Debbie Manuel</p:text>
  </p:cm>
  <p:cm authorId="0" idx="10">
    <p:pos x="6000" y="400"/>
    <p:text>Use this as a warm-up in which the teachers are to study the picture and state the what you see only.  (Like the Dr. Pepper picture.)
-Beth Simmons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87E176-1FD5-49BE-A65A-87CB5F1F7EC0}" type="datetimeFigureOut">
              <a:rPr lang="en-US" smtClean="0"/>
              <a:t>1/17/2017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98FA4B-09EF-48A1-A88B-3CDB72B1A83C}" type="slidenum">
              <a:rPr lang="en-US" smtClean="0"/>
              <a:t>‹#›</a:t>
            </a:fld>
            <a:endParaRPr lang="en-US"/>
          </a:p>
        </p:txBody>
      </p:sp>
    </p:spTree>
    <p:extLst>
      <p:ext uri="{BB962C8B-B14F-4D97-AF65-F5344CB8AC3E}">
        <p14:creationId xmlns:p14="http://schemas.microsoft.com/office/powerpoint/2010/main" val="903776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3485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Give as a handout and allow participants a few minutes to look at a picture and complete. Can work on any column in any order.  Picture on next slide.  Model.  Scaffold.  May work with partners or small groups.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Take about 3 minutes to analyze this photo using the LOC form.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dirty="0" smtClean="0">
                <a:solidFill>
                  <a:schemeClr val="dk1"/>
                </a:solidFill>
                <a:latin typeface="Calibri"/>
                <a:ea typeface="Calibri"/>
                <a:cs typeface="Calibri"/>
                <a:sym typeface="Calibri"/>
              </a:rPr>
              <a:t>Gallery Walk</a:t>
            </a:r>
            <a:endParaRPr lang="en"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5" name="Shape 6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Gallery Walk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rgbClr val="FF0000"/>
              </a:buClr>
              <a:buSzPct val="25000"/>
              <a:buFont typeface="Calibri"/>
              <a:buNone/>
            </a:pPr>
            <a:endParaRPr lang="en" sz="1200" b="0" i="0" u="none" strike="noStrike" cap="none" dirty="0">
              <a:solidFill>
                <a:srgbClr val="FF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Aaron – https://www.loc.gov/item/acd1996005778/PP/</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73818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3:00</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18374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2:30</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002622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York image – bc.edu</a:t>
            </a:r>
          </a:p>
          <a:p>
            <a:r>
              <a:rPr lang="en-US" dirty="0" smtClean="0"/>
              <a:t>Dustbowl</a:t>
            </a:r>
            <a:r>
              <a:rPr lang="en-US" baseline="0" dirty="0" smtClean="0"/>
              <a:t> image – history.com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010457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Worldatlas.com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597890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 http://www.essential-new-york-city-guide.com/visiting-the-statue-of-liberty.html</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73759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a:t>
            </a:r>
            <a:r>
              <a:rPr lang="en-US" baseline="0" dirty="0" smtClean="0"/>
              <a:t> freeworldmaps.net</a:t>
            </a:r>
            <a:br>
              <a:rPr lang="en-US" baseline="0" dirty="0" smtClean="0"/>
            </a:br>
            <a:r>
              <a:rPr lang="en-US" baseline="0" dirty="0" smtClean="0"/>
              <a:t>construction - http://www.dailymail.co.uk/news/article-2920453/Laughing-face-death-Incredible-pictures-construction-workers-fooling-built-America-s-iconic-buildings.html</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966419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Subway – NYCsubway.org</a:t>
            </a:r>
          </a:p>
          <a:p>
            <a:r>
              <a:rPr lang="en-US" dirty="0" smtClean="0"/>
              <a:t>Brooklyn</a:t>
            </a:r>
            <a:r>
              <a:rPr lang="en-US" baseline="0" dirty="0" smtClean="0"/>
              <a:t> Bridge - https://www.loc.gov/item/2006691795/</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534360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park – nps.org</a:t>
            </a:r>
          </a:p>
          <a:p>
            <a:r>
              <a:rPr lang="en-US" dirty="0" smtClean="0"/>
              <a:t>Dresses - https://www.loc.gov/item/2012647944/</a:t>
            </a:r>
          </a:p>
          <a:p>
            <a:r>
              <a:rPr lang="en-US" dirty="0" smtClean="0"/>
              <a:t>Wall street</a:t>
            </a:r>
            <a:r>
              <a:rPr lang="en-US" baseline="0" dirty="0" smtClean="0"/>
              <a:t> – google images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620147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credit chart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08494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Discussion:</a:t>
            </a:r>
            <a:r>
              <a:rPr lang="en-US" baseline="0" dirty="0">
                <a:latin typeface="Wingdings"/>
                <a:ea typeface="Wingdings"/>
                <a:cs typeface="Wingdings"/>
              </a:rPr>
              <a:t> Conceptual Understanding, Scaffolding the Understanding, Analyzing the Understanding</a:t>
            </a:r>
          </a:p>
          <a:p>
            <a:endParaRPr lang="en-US" baseline="0" dirty="0">
              <a:latin typeface="Wingdings"/>
              <a:ea typeface="Wingdings"/>
              <a:cs typeface="Wingdings"/>
            </a:endParaRPr>
          </a:p>
          <a:p>
            <a:r>
              <a:rPr lang="en-US" baseline="0" dirty="0">
                <a:latin typeface="Wingdings"/>
                <a:ea typeface="Wingdings"/>
                <a:cs typeface="Wingdings"/>
              </a:rPr>
              <a:t>Arrow will rise up upon click after discussion to summarize difference between 2008 and 2015, then skills aligned with English </a:t>
            </a:r>
            <a:r>
              <a:rPr lang="en-US" baseline="0" dirty="0" err="1">
                <a:latin typeface="Wingdings"/>
                <a:ea typeface="Wingdings"/>
                <a:cs typeface="Wingdings"/>
              </a:rPr>
              <a:t>SOLs</a:t>
            </a:r>
            <a:r>
              <a:rPr lang="en-US" baseline="0" dirty="0">
                <a:latin typeface="Wingdings"/>
                <a:ea typeface="Wingdings"/>
                <a:cs typeface="Wingdings"/>
              </a:rPr>
              <a:t>.  Great opportunity for common planning!</a:t>
            </a:r>
          </a:p>
          <a:p>
            <a:endParaRPr lang="en-US" baseline="0" dirty="0">
              <a:latin typeface="Wingdings"/>
              <a:ea typeface="Wingdings"/>
              <a:cs typeface="Wingdings"/>
            </a:endParaRPr>
          </a:p>
          <a:p>
            <a:r>
              <a:rPr lang="en-US" baseline="0" dirty="0">
                <a:latin typeface="Wingdings"/>
                <a:ea typeface="Wingdings"/>
                <a:cs typeface="Wingdings"/>
              </a:rPr>
              <a:t>Purpose of today is to “teach” a lesson demonstrating skill based instruction, moving away from Lecture (Sit and Get)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3:00</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183749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From VGA Virginia Studies.</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
                <a:solidFill>
                  <a:prstClr val="black"/>
                </a:solidFill>
                <a:ea typeface="Calibri"/>
                <a:cs typeface="Calibri"/>
                <a:sym typeface="Calibri"/>
              </a:rPr>
              <a:pPr>
                <a:buSzPct val="25000"/>
              </a:pPr>
              <a:t>62</a:t>
            </a:fld>
            <a:endParaRPr lang="en">
              <a:solidFill>
                <a:prstClr val="black"/>
              </a:solidFill>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Place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Region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Place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Movement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Region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3" name="Shape 28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200" b="1" i="1" u="none" strike="noStrike" cap="none">
                <a:solidFill>
                  <a:schemeClr val="dk1"/>
                </a:solidFill>
                <a:latin typeface="Calibri"/>
                <a:ea typeface="Calibri"/>
                <a:cs typeface="Calibri"/>
                <a:sym typeface="Calibri"/>
              </a:rPr>
              <a:t>Human-Environment Interactions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Movement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attention to the Experiences and describe what they are and how they can be used. </a:t>
            </a:r>
          </a:p>
          <a:p>
            <a:r>
              <a:rPr lang="en-US" baseline="0" dirty="0" smtClean="0"/>
              <a:t>Provide teachers with “experiences” and give them an opportunity to:</a:t>
            </a:r>
          </a:p>
          <a:p>
            <a:pPr marL="171450" indent="-171450">
              <a:buFont typeface="Arial" panose="020B0604020202020204" pitchFamily="34" charset="0"/>
              <a:buChar char="•"/>
            </a:pPr>
            <a:r>
              <a:rPr lang="en-US" baseline="0" dirty="0" smtClean="0"/>
              <a:t>discuss what they are and how they can be used; and </a:t>
            </a:r>
          </a:p>
          <a:p>
            <a:pPr marL="171450" indent="-171450">
              <a:buFont typeface="Arial" panose="020B0604020202020204" pitchFamily="34" charset="0"/>
              <a:buChar char="•"/>
            </a:pPr>
            <a:r>
              <a:rPr lang="en-US" baseline="0" dirty="0" smtClean="0"/>
              <a:t>develop their own to share with the group.</a:t>
            </a:r>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4203778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Movement/</a:t>
            </a:r>
            <a:r>
              <a:rPr lang="en" sz="1200" b="1" i="1" u="none" strike="noStrike" cap="none">
                <a:solidFill>
                  <a:schemeClr val="dk1"/>
                </a:solidFill>
                <a:latin typeface="Calibri"/>
                <a:ea typeface="Calibri"/>
                <a:cs typeface="Calibri"/>
                <a:sym typeface="Calibri"/>
              </a:rPr>
              <a:t>Human-Environment Interactions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Region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dirty="0">
                <a:solidFill>
                  <a:schemeClr val="dk1"/>
                </a:solidFill>
                <a:latin typeface="Calibri"/>
                <a:ea typeface="Calibri"/>
                <a:cs typeface="Calibri"/>
                <a:sym typeface="Calibri"/>
              </a:rPr>
              <a:t>Movement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200" b="1" i="1" u="none" strike="noStrike" cap="none">
                <a:solidFill>
                  <a:schemeClr val="dk1"/>
                </a:solidFill>
                <a:latin typeface="Calibri"/>
                <a:ea typeface="Calibri"/>
                <a:cs typeface="Calibri"/>
                <a:sym typeface="Calibri"/>
              </a:rPr>
              <a:t>Human-Environment Interactions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200" b="1" i="1" u="none" strike="noStrike" cap="none">
                <a:solidFill>
                  <a:schemeClr val="dk1"/>
                </a:solidFill>
                <a:latin typeface="Calibri"/>
                <a:ea typeface="Calibri"/>
                <a:cs typeface="Calibri"/>
                <a:sym typeface="Calibri"/>
              </a:rPr>
              <a:t>Human-Environment Interactions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3:00</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183749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Give out copies of maps and have participants analyze and answer questions using critical thinking skills.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Use the Shoulder Buddy strategy for quick discussion.  Give a few minutes and take two volunteers to share.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 sz="1200" b="0" i="0" u="none" strike="noStrike" cap="none">
                <a:solidFill>
                  <a:schemeClr val="dk1"/>
                </a:solidFill>
                <a:latin typeface="Calibri"/>
                <a:ea typeface="Calibri"/>
                <a:cs typeface="Calibri"/>
                <a:sym typeface="Calibri"/>
              </a:rPr>
              <a:t>For this map two shoulder buddy groups join together and bring more into the discussion.  Take a few volunteers to share answers.  Then let 2x2 discuss activity and ideas for using and then have some groups share with the whole.</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Click on America on the Move.  It is a hyperlink to lesson plans on how transportation affected America.  Click on 1930 &amp; 1940s for Great Depression sources.  Concentrate on how transportation affected the US.  Look at 6 primary source pictures.  Give out a sheet of clues to provide further information.  Map the movement.  Lesson plans provided for 1880s-2000.</a:t>
            </a:r>
          </a:p>
        </p:txBody>
      </p:sp>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0626" name="Shape 119"/>
          <p:cNvSpPr>
            <a:spLocks noGrp="1" noRot="1" noChangeAspect="1" noTextEdit="1"/>
          </p:cNvSpPr>
          <p:nvPr>
            <p:ph type="sldImg" idx="2"/>
          </p:nvPr>
        </p:nvSpPr>
        <p:spPr>
          <a:xfrm>
            <a:off x="1141413" y="685800"/>
            <a:ext cx="4573587" cy="3430588"/>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410627" name="Shape 120"/>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91420" rIns="91420" bIns="91420"/>
          <a:lstStyle/>
          <a:p>
            <a:pPr>
              <a:spcBef>
                <a:spcPct val="0"/>
              </a:spcBef>
            </a:pPr>
            <a:r>
              <a:rPr lang="en-US" altLang="en-US" dirty="0" smtClean="0"/>
              <a:t>1:10 Nicole</a:t>
            </a:r>
          </a:p>
        </p:txBody>
      </p:sp>
    </p:spTree>
    <p:extLst>
      <p:ext uri="{BB962C8B-B14F-4D97-AF65-F5344CB8AC3E}">
        <p14:creationId xmlns:p14="http://schemas.microsoft.com/office/powerpoint/2010/main" val="75139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http://www.history-map.com/picture/000/American-Spanish-Map-War.htm</a:t>
            </a:r>
            <a:endParaRPr lang="en-US" dirty="0"/>
          </a:p>
        </p:txBody>
      </p:sp>
      <p:sp>
        <p:nvSpPr>
          <p:cNvPr id="4" name="Slide Number Placeholder 3"/>
          <p:cNvSpPr>
            <a:spLocks noGrp="1"/>
          </p:cNvSpPr>
          <p:nvPr>
            <p:ph type="sldNum" sz="quarter" idx="10"/>
          </p:nvPr>
        </p:nvSpPr>
        <p:spPr/>
        <p:txBody>
          <a:bodyPr/>
          <a:lstStyle/>
          <a:p>
            <a:fld id="{6698FA4B-09EF-48A1-A88B-3CDB72B1A83C}" type="slidenum">
              <a:rPr lang="en-US" smtClean="0"/>
              <a:t>87</a:t>
            </a:fld>
            <a:endParaRPr lang="en-US"/>
          </a:p>
        </p:txBody>
      </p:sp>
    </p:spTree>
    <p:extLst>
      <p:ext uri="{BB962C8B-B14F-4D97-AF65-F5344CB8AC3E}">
        <p14:creationId xmlns:p14="http://schemas.microsoft.com/office/powerpoint/2010/main" val="16737780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 history.com</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23082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4" name="Shape 35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Lucida Bright" pitchFamily="18" charset="0"/>
              </a:rPr>
              <a:t>Nicole</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&amp; Aaron </a:t>
            </a:r>
            <a:endPar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Times New Roman"/>
              <a:cs typeface="Lucida Bright" pitchFamily="18" charset="0"/>
            </a:endParaRPr>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515451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1" name="Shape 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7" name="Shape 4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Hand out blank PACED Model worksheet. Do movie example. Purpose is to show easy example. (Model/Scaffolding)</a:t>
            </a:r>
          </a:p>
        </p:txBody>
      </p:sp>
      <p:sp>
        <p:nvSpPr>
          <p:cNvPr id="438" name="Shape 4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
                <a:solidFill>
                  <a:prstClr val="black"/>
                </a:solidFill>
                <a:ea typeface="Calibri"/>
                <a:cs typeface="Calibri"/>
                <a:sym typeface="Calibri"/>
              </a:rPr>
              <a:pPr>
                <a:buSzPct val="25000"/>
              </a:pPr>
              <a:t>109</a:t>
            </a:fld>
            <a:endParaRPr lang="en">
              <a:solidFill>
                <a:prstClr val="black"/>
              </a:solidFill>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3" name="Shape 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3" name="Shape 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5" name="Shape 4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dirty="0">
                <a:solidFill>
                  <a:schemeClr val="dk1"/>
                </a:solidFill>
                <a:latin typeface="Calibri"/>
                <a:ea typeface="Calibri"/>
                <a:cs typeface="Calibri"/>
                <a:sym typeface="Calibri"/>
              </a:rPr>
              <a:t>Have groups work on different SOL’s so there is a good variety of information.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5080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Clipart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114</a:t>
            </a:fld>
            <a:endParaRPr lang="en-US"/>
          </a:p>
        </p:txBody>
      </p:sp>
    </p:spTree>
    <p:extLst>
      <p:ext uri="{BB962C8B-B14F-4D97-AF65-F5344CB8AC3E}">
        <p14:creationId xmlns:p14="http://schemas.microsoft.com/office/powerpoint/2010/main" val="25306587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115</a:t>
            </a:fld>
            <a:endParaRPr lang="en-US"/>
          </a:p>
        </p:txBody>
      </p:sp>
    </p:spTree>
    <p:extLst>
      <p:ext uri="{BB962C8B-B14F-4D97-AF65-F5344CB8AC3E}">
        <p14:creationId xmlns:p14="http://schemas.microsoft.com/office/powerpoint/2010/main" val="14419536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90" name="Shape 2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Use this sheet as a Guide to walk participants through analyzing a picture.  Give participants a copy of this to use in their classroom after completing the activity. </a:t>
            </a:r>
          </a:p>
        </p:txBody>
      </p:sp>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799814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92819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71900" y="984966"/>
            <a:ext cx="8222100" cy="102359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71900" y="2558766"/>
            <a:ext cx="8222100" cy="3613600"/>
          </a:xfrm>
          <a:prstGeom prst="rect">
            <a:avLst/>
          </a:prstGeom>
          <a:noFill/>
          <a:ln>
            <a:noFill/>
          </a:ln>
        </p:spPr>
        <p:txBody>
          <a:bodyPr lIns="91425" tIns="91425" rIns="91425" bIns="91425" anchor="t" anchorCtr="0"/>
          <a:lstStyle>
            <a:lvl1pPr marL="342900" marR="0" lvl="0" indent="-139700" algn="l" rtl="0">
              <a:spcBef>
                <a:spcPts val="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8523540" y="6260830"/>
            <a:ext cx="548699" cy="524799"/>
          </a:xfrm>
          <a:prstGeom prst="rect">
            <a:avLst/>
          </a:prstGeom>
          <a:noFill/>
          <a:ln>
            <a:noFill/>
          </a:ln>
        </p:spPr>
        <p:txBody>
          <a:bodyPr lIns="91425" tIns="91425" rIns="91425" bIns="91425" anchor="ctr" anchorCtr="0">
            <a:noAutofit/>
          </a:bodyPr>
          <a:lstStyle/>
          <a:p>
            <a:pPr>
              <a:buClr>
                <a:srgbClr val="888888"/>
              </a:buClr>
              <a:buSzPct val="25000"/>
              <a:buFont typeface="Calibri"/>
              <a:buNone/>
            </a:pPr>
            <a:fld id="{00000000-1234-1234-1234-123412341234}" type="slidenum">
              <a:rPr lang="en">
                <a:solidFill>
                  <a:srgbClr val="888888"/>
                </a:solidFill>
                <a:latin typeface="Calibri"/>
                <a:ea typeface="Calibri"/>
                <a:cs typeface="Calibri"/>
                <a:sym typeface="Calibri"/>
              </a:rPr>
              <a:pPr>
                <a:buClr>
                  <a:srgbClr val="888888"/>
                </a:buClr>
                <a:buSzPct val="25000"/>
                <a:buFont typeface="Calibri"/>
                <a:buNone/>
              </a:pPr>
              <a:t>‹#›</a:t>
            </a:fld>
            <a:endParaRPr lang="en">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3226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
                <a:solidFill>
                  <a:srgbClr val="888888"/>
                </a:solidFill>
                <a:latin typeface="Calibri"/>
                <a:ea typeface="Calibri"/>
                <a:cs typeface="Calibri"/>
                <a:sym typeface="Calibri"/>
              </a:rPr>
              <a:pPr>
                <a:buSzPct val="25000"/>
              </a:pPr>
              <a:t>‹#›</a:t>
            </a:fld>
            <a:endParaRPr lang="en">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03496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243509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36024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07654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pitchFamily="34" charset="0"/>
              </a:rPr>
              <a:t/>
            </a:r>
            <a:br>
              <a:rPr lang="en-US" dirty="0">
                <a:solidFill>
                  <a:prstClr val="black"/>
                </a:solidFill>
                <a:latin typeface="Calibri" pitchFamily="34" charset="0"/>
              </a:rPr>
            </a:br>
            <a:endParaRPr lang="en-US"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1972342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0829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557412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32994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30942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a:solidFill>
                  <a:prstClr val="black"/>
                </a:solidFill>
              </a:rPr>
              <a:pPr/>
              <a:t>1/17/2017</a:t>
            </a:fld>
            <a:endParaRPr lang="en-US" dirty="0">
              <a:solidFill>
                <a:prstClr val="black"/>
              </a:solidFil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31694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87924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7173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311705" y="593369"/>
            <a:ext cx="8520599" cy="763599"/>
          </a:xfrm>
          <a:prstGeom prst="rect">
            <a:avLst/>
          </a:prstGeom>
        </p:spPr>
        <p:txBody>
          <a:bodyPr lIns="91425" tIns="91425" rIns="91425" bIns="91425" anchor="t"/>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1"/>
          </p:nvPr>
        </p:nvSpPr>
        <p:spPr>
          <a:xfrm>
            <a:off x="311705" y="1536633"/>
            <a:ext cx="8520599" cy="4555200"/>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21"/>
          <p:cNvSpPr txBox="1">
            <a:spLocks noGrp="1"/>
          </p:cNvSpPr>
          <p:nvPr>
            <p:ph type="sldNum" idx="10"/>
          </p:nvPr>
        </p:nvSpPr>
        <p:spPr>
          <a:xfrm>
            <a:off x="8472488" y="6218238"/>
            <a:ext cx="549275" cy="523875"/>
          </a:xfrm>
        </p:spPr>
        <p:txBody>
          <a:bodyPr lIns="91425" tIns="91425" rIns="91425" bIns="91425" anchor="ctr">
            <a:noAutofit/>
          </a:bodyPr>
          <a:lstStyle>
            <a:lvl1pPr>
              <a:defRPr>
                <a:solidFill>
                  <a:prstClr val="black">
                    <a:tint val="75000"/>
                  </a:prstClr>
                </a:solidFill>
              </a:defRPr>
            </a:lvl1pPr>
          </a:lstStyle>
          <a:p>
            <a:pPr>
              <a:defRPr/>
            </a:pPr>
            <a:fld id="{06D52D66-EA59-4AD4-9FEC-BE9F8038848C}" type="slidenum">
              <a:rPr lang="en"/>
              <a:pPr>
                <a:defRPr/>
              </a:pPr>
              <a:t>‹#›</a:t>
            </a:fld>
            <a:endParaRPr lang="en"/>
          </a:p>
        </p:txBody>
      </p:sp>
    </p:spTree>
    <p:extLst>
      <p:ext uri="{BB962C8B-B14F-4D97-AF65-F5344CB8AC3E}">
        <p14:creationId xmlns:p14="http://schemas.microsoft.com/office/powerpoint/2010/main" val="44672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3938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541084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972618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pitchFamily="34" charset="0"/>
              </a:rPr>
              <a:t/>
            </a:r>
            <a:br>
              <a:rPr lang="en-US" dirty="0">
                <a:solidFill>
                  <a:prstClr val="black"/>
                </a:solidFill>
                <a:latin typeface="Calibri" pitchFamily="34" charset="0"/>
              </a:rPr>
            </a:br>
            <a:endParaRPr lang="en-US"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23545163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888006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4232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861025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4418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a:solidFill>
                  <a:prstClr val="black"/>
                </a:solidFill>
              </a:rPr>
              <a:pPr/>
              <a:t>1/17/2017</a:t>
            </a:fld>
            <a:endParaRPr lang="en-US" dirty="0">
              <a:solidFill>
                <a:prstClr val="black"/>
              </a:solidFil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769500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242455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82909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311705" y="593369"/>
            <a:ext cx="8520599" cy="763599"/>
          </a:xfrm>
          <a:prstGeom prst="rect">
            <a:avLst/>
          </a:prstGeom>
        </p:spPr>
        <p:txBody>
          <a:bodyPr lIns="91425" tIns="91425" rIns="91425" bIns="91425" anchor="t"/>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1"/>
          </p:nvPr>
        </p:nvSpPr>
        <p:spPr>
          <a:xfrm>
            <a:off x="311705" y="1536633"/>
            <a:ext cx="8520599" cy="4555200"/>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21"/>
          <p:cNvSpPr txBox="1">
            <a:spLocks noGrp="1"/>
          </p:cNvSpPr>
          <p:nvPr>
            <p:ph type="sldNum" idx="10"/>
          </p:nvPr>
        </p:nvSpPr>
        <p:spPr>
          <a:xfrm>
            <a:off x="8472488" y="6218238"/>
            <a:ext cx="549275" cy="523875"/>
          </a:xfrm>
        </p:spPr>
        <p:txBody>
          <a:bodyPr lIns="91425" tIns="91425" rIns="91425" bIns="91425" anchor="ctr">
            <a:noAutofit/>
          </a:bodyPr>
          <a:lstStyle>
            <a:lvl1pPr>
              <a:defRPr>
                <a:solidFill>
                  <a:prstClr val="black">
                    <a:tint val="75000"/>
                  </a:prstClr>
                </a:solidFill>
              </a:defRPr>
            </a:lvl1pPr>
          </a:lstStyle>
          <a:p>
            <a:pPr>
              <a:defRPr/>
            </a:pPr>
            <a:fld id="{06D52D66-EA59-4AD4-9FEC-BE9F8038848C}" type="slidenum">
              <a:rPr lang="en"/>
              <a:pPr>
                <a:defRPr/>
              </a:pPr>
              <a:t>‹#›</a:t>
            </a:fld>
            <a:endParaRPr lang="en"/>
          </a:p>
        </p:txBody>
      </p:sp>
    </p:spTree>
    <p:extLst>
      <p:ext uri="{BB962C8B-B14F-4D97-AF65-F5344CB8AC3E}">
        <p14:creationId xmlns:p14="http://schemas.microsoft.com/office/powerpoint/2010/main" val="2124912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598199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045713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099400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pitchFamily="34" charset="0"/>
              </a:rPr>
              <a:t/>
            </a:r>
            <a:br>
              <a:rPr lang="en-US" dirty="0">
                <a:solidFill>
                  <a:prstClr val="black"/>
                </a:solidFill>
                <a:latin typeface="Calibri" pitchFamily="34" charset="0"/>
              </a:rPr>
            </a:br>
            <a:endParaRPr lang="en-US"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432912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411331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pitchFamily="34" charset="0"/>
              </a:rPr>
              <a:t/>
            </a:r>
            <a:br>
              <a:rPr lang="en-US" dirty="0">
                <a:solidFill>
                  <a:prstClr val="black"/>
                </a:solidFill>
                <a:latin typeface="Calibri" pitchFamily="34" charset="0"/>
              </a:rPr>
            </a:br>
            <a:endParaRPr lang="en-US"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a:t>Click to edit Master title style</a:t>
            </a:r>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2724305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214533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688491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a:solidFill>
                  <a:prstClr val="black"/>
                </a:solidFill>
              </a:rPr>
              <a:pPr/>
              <a:t>1/17/2017</a:t>
            </a:fld>
            <a:endParaRPr lang="en-US" dirty="0">
              <a:solidFill>
                <a:prstClr val="black"/>
              </a:solidFil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045318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200916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31534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311705" y="593369"/>
            <a:ext cx="8520599" cy="763599"/>
          </a:xfrm>
          <a:prstGeom prst="rect">
            <a:avLst/>
          </a:prstGeom>
        </p:spPr>
        <p:txBody>
          <a:bodyPr lIns="91425" tIns="91425" rIns="91425" bIns="91425" anchor="t"/>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1"/>
          </p:nvPr>
        </p:nvSpPr>
        <p:spPr>
          <a:xfrm>
            <a:off x="311705" y="1536633"/>
            <a:ext cx="8520599" cy="4555200"/>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21"/>
          <p:cNvSpPr txBox="1">
            <a:spLocks noGrp="1"/>
          </p:cNvSpPr>
          <p:nvPr>
            <p:ph type="sldNum" idx="10"/>
          </p:nvPr>
        </p:nvSpPr>
        <p:spPr>
          <a:xfrm>
            <a:off x="8472488" y="6218238"/>
            <a:ext cx="549275" cy="523875"/>
          </a:xfrm>
        </p:spPr>
        <p:txBody>
          <a:bodyPr lIns="91425" tIns="91425" rIns="91425" bIns="91425" anchor="ctr">
            <a:noAutofit/>
          </a:bodyPr>
          <a:lstStyle>
            <a:lvl1pPr>
              <a:defRPr>
                <a:solidFill>
                  <a:prstClr val="black">
                    <a:tint val="75000"/>
                  </a:prstClr>
                </a:solidFill>
              </a:defRPr>
            </a:lvl1pPr>
          </a:lstStyle>
          <a:p>
            <a:pPr>
              <a:defRPr/>
            </a:pPr>
            <a:fld id="{06D52D66-EA59-4AD4-9FEC-BE9F8038848C}" type="slidenum">
              <a:rPr lang="en"/>
              <a:pPr>
                <a:defRPr/>
              </a:pPr>
              <a:t>‹#›</a:t>
            </a:fld>
            <a:endParaRPr lang="en"/>
          </a:p>
        </p:txBody>
      </p:sp>
    </p:spTree>
    <p:extLst>
      <p:ext uri="{BB962C8B-B14F-4D97-AF65-F5344CB8AC3E}">
        <p14:creationId xmlns:p14="http://schemas.microsoft.com/office/powerpoint/2010/main" val="1851126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1762388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11082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14339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31"/>
        <p:cNvGrpSpPr/>
        <p:nvPr/>
      </p:nvGrpSpPr>
      <p:grpSpPr>
        <a:xfrm>
          <a:off x="0" y="0"/>
          <a:ext cx="0" cy="0"/>
          <a:chOff x="0" y="0"/>
          <a:chExt cx="0" cy="0"/>
        </a:xfrm>
      </p:grpSpPr>
      <p:sp>
        <p:nvSpPr>
          <p:cNvPr id="32" name="Shape 32"/>
          <p:cNvSpPr/>
          <p:nvPr/>
        </p:nvSpPr>
        <p:spPr>
          <a:xfrm>
            <a:off x="0" y="0"/>
            <a:ext cx="8381999" cy="6248399"/>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3" name="Shape 33"/>
          <p:cNvSpPr/>
          <p:nvPr/>
        </p:nvSpPr>
        <p:spPr>
          <a:xfrm>
            <a:off x="990600" y="1371600"/>
            <a:ext cx="7391399" cy="49530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34" name="Shape 34"/>
          <p:cNvSpPr txBox="1">
            <a:spLocks noGrp="1"/>
          </p:cNvSpPr>
          <p:nvPr>
            <p:ph type="title"/>
          </p:nvPr>
        </p:nvSpPr>
        <p:spPr>
          <a:xfrm>
            <a:off x="1524000" y="3124200"/>
            <a:ext cx="6248399" cy="1295400"/>
          </a:xfrm>
          <a:prstGeom prst="rect">
            <a:avLst/>
          </a:prstGeom>
          <a:noFill/>
          <a:ln>
            <a:noFill/>
          </a:ln>
        </p:spPr>
        <p:txBody>
          <a:bodyPr lIns="91425" tIns="91425" rIns="91425" bIns="91425" anchor="t" anchorCtr="0"/>
          <a:lstStyle>
            <a:lvl1pPr marL="0" marR="0" lvl="0" indent="0" algn="ctr" rtl="0">
              <a:spcBef>
                <a:spcPts val="0"/>
              </a:spcBef>
              <a:spcAft>
                <a:spcPts val="0"/>
              </a:spcAft>
              <a:buClr>
                <a:srgbClr val="7F7F7F"/>
              </a:buClr>
              <a:buFont typeface="Times New Roman"/>
              <a:buNone/>
              <a:defRPr sz="3600" b="1" i="0" u="none" strike="noStrike" cap="none">
                <a:solidFill>
                  <a:srgbClr val="7F7F7F"/>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0975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52073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68689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80024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665403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5781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59861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38544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719953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63442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Blank 2</a:t>
            </a:r>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a:solidFill>
                  <a:prstClr val="black"/>
                </a:solidFill>
              </a:rPr>
              <a:pPr/>
              <a:t>1/17/2017</a:t>
            </a:fld>
            <a:endParaRPr lang="en-US" dirty="0">
              <a:solidFill>
                <a:prstClr val="black"/>
              </a:solidFil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88534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39789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7" name="Picture 6" descr="VDOE-h-color sm.png"/>
          <p:cNvPicPr>
            <a:picLocks noChangeAspect="1"/>
          </p:cNvPicPr>
          <p:nvPr/>
        </p:nvPicPr>
        <p:blipFill>
          <a:blip r:embed="rId14"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1754755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7" name="Picture 6" descr="VDOE-h-color sm.png"/>
          <p:cNvPicPr>
            <a:picLocks noChangeAspect="1"/>
          </p:cNvPicPr>
          <p:nvPr/>
        </p:nvPicPr>
        <p:blipFill>
          <a:blip r:embed="rId13"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13177281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7" name="Picture 6" descr="VDOE-h-color sm.png"/>
          <p:cNvPicPr>
            <a:picLocks noChangeAspect="1"/>
          </p:cNvPicPr>
          <p:nvPr/>
        </p:nvPicPr>
        <p:blipFill>
          <a:blip r:embed="rId13"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34254034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7" name="Picture 6" descr="VDOE-h-color sm.png"/>
          <p:cNvPicPr>
            <a:picLocks noChangeAspect="1"/>
          </p:cNvPicPr>
          <p:nvPr/>
        </p:nvPicPr>
        <p:blipFill>
          <a:blip r:embed="rId13"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7659090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2">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3189447089"/>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3" Type="http://schemas.openxmlformats.org/officeDocument/2006/relationships/hyperlink" Target="http://www.fallbrookhs.org/view/2054.pdf" TargetMode="External"/><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8" Type="http://schemas.openxmlformats.org/officeDocument/2006/relationships/hyperlink" Target="https://sheg.stanford.edu" TargetMode="External"/><Relationship Id="rId13" Type="http://schemas.openxmlformats.org/officeDocument/2006/relationships/hyperlink" Target="http://www.socialstudies.org" TargetMode="External"/><Relationship Id="rId3" Type="http://schemas.openxmlformats.org/officeDocument/2006/relationships/hyperlink" Target="https://www.loc.gov" TargetMode="External"/><Relationship Id="rId7" Type="http://schemas.openxmlformats.org/officeDocument/2006/relationships/hyperlink" Target="https://www.gilderlehrman.org" TargetMode="External"/><Relationship Id="rId12" Type="http://schemas.openxmlformats.org/officeDocument/2006/relationships/hyperlink" Target="http://www.pbslearningmedia.org" TargetMode="External"/><Relationship Id="rId2" Type="http://schemas.openxmlformats.org/officeDocument/2006/relationships/notesSlide" Target="../notesSlides/notesSlide75.xml"/><Relationship Id="rId16" Type="http://schemas.openxmlformats.org/officeDocument/2006/relationships/hyperlink" Target="https://www.archives.gov" TargetMode="External"/><Relationship Id="rId1" Type="http://schemas.openxmlformats.org/officeDocument/2006/relationships/slideLayout" Target="../slideLayouts/slideLayout11.xml"/><Relationship Id="rId6" Type="http://schemas.openxmlformats.org/officeDocument/2006/relationships/hyperlink" Target="https://www.stlouisfed.org/education" TargetMode="External"/><Relationship Id="rId11" Type="http://schemas.openxmlformats.org/officeDocument/2006/relationships/hyperlink" Target="https://www.facinghistory.org" TargetMode="External"/><Relationship Id="rId5" Type="http://schemas.openxmlformats.org/officeDocument/2006/relationships/hyperlink" Target="vcee.org" TargetMode="External"/><Relationship Id="rId15" Type="http://schemas.openxmlformats.org/officeDocument/2006/relationships/hyperlink" Target="http://www.lva.virginia.gov" TargetMode="External"/><Relationship Id="rId10" Type="http://schemas.openxmlformats.org/officeDocument/2006/relationships/hyperlink" Target="http://teachers.net/lessonplans/subjects/history/" TargetMode="External"/><Relationship Id="rId4" Type="http://schemas.openxmlformats.org/officeDocument/2006/relationships/hyperlink" Target="php.radford.edu" TargetMode="External"/><Relationship Id="rId9" Type="http://schemas.openxmlformats.org/officeDocument/2006/relationships/hyperlink" Target="https://beyondthebubble.stanford.edu" TargetMode="External"/><Relationship Id="rId14" Type="http://schemas.openxmlformats.org/officeDocument/2006/relationships/hyperlink" Target="http://www.doe.virginia.gov"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8" Type="http://schemas.openxmlformats.org/officeDocument/2006/relationships/hyperlink" Target="mailto:dmanuel@wythek12.org" TargetMode="External"/><Relationship Id="rId3" Type="http://schemas.openxmlformats.org/officeDocument/2006/relationships/hyperlink" Target="mailto:Wendy.Burr@cpschools.com" TargetMode="External"/><Relationship Id="rId7" Type="http://schemas.openxmlformats.org/officeDocument/2006/relationships/hyperlink" Target="mailto:beth.simmons@frco.k12.va.us" TargetMode="External"/><Relationship Id="rId2" Type="http://schemas.openxmlformats.org/officeDocument/2006/relationships/hyperlink" Target="mailto:Sara.kelley@powhatan.k12.va.us" TargetMode="External"/><Relationship Id="rId1" Type="http://schemas.openxmlformats.org/officeDocument/2006/relationships/slideLayout" Target="../slideLayouts/slideLayout2.xml"/><Relationship Id="rId6" Type="http://schemas.openxmlformats.org/officeDocument/2006/relationships/hyperlink" Target="mailto:mholland@campbell.k12.va.us" TargetMode="External"/><Relationship Id="rId5" Type="http://schemas.openxmlformats.org/officeDocument/2006/relationships/hyperlink" Target="mailto:cebulaA@pwcs.edu" TargetMode="External"/><Relationship Id="rId4" Type="http://schemas.openxmlformats.org/officeDocument/2006/relationships/hyperlink" Target="mailto:jamesbs@staffordschools.net" TargetMode="External"/><Relationship Id="rId9" Type="http://schemas.openxmlformats.org/officeDocument/2006/relationships/hyperlink" Target="mailto:derenia@pwcs.edu"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mailto:Christonya.Brown@doe.virginia.gov"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hyperlink" Target="mailto:Jill.Nogueras@doe.virginia.gov" TargetMode="External"/><Relationship Id="rId4" Type="http://schemas.openxmlformats.org/officeDocument/2006/relationships/hyperlink" Target="mailto:Betsy.Barton@doe.virginia.gov"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2.gif"/><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inghistory.org/resource-library/teaching-strategies/gallery-walk"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doe.virginia.gov/testing/sol/standards_docs/history_socialscience/2015/index.shtml"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41.jpeg"/><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44.jpeg"/><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geoalliance.asu.edu/5Theme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hyperlink" Target="http://goo.gl/3uNv9E"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3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3.xml"/><Relationship Id="rId4" Type="http://schemas.openxmlformats.org/officeDocument/2006/relationships/hyperlink" Target="https://www.ourdocuments.gov/doc.php?doc=53&amp;page=transcript"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33510" y="3048000"/>
            <a:ext cx="7467600" cy="1295400"/>
          </a:xfrm>
        </p:spPr>
        <p:txBody>
          <a:bodyPr>
            <a:noAutofit/>
          </a:bodyPr>
          <a:lstStyle/>
          <a:p>
            <a:r>
              <a:rPr lang="en-US" spc="-100" dirty="0" smtClean="0">
                <a:latin typeface="BatangChe" panose="02030609000101010101" pitchFamily="49" charset="-127"/>
                <a:ea typeface="BatangChe" panose="02030609000101010101" pitchFamily="49" charset="-127"/>
              </a:rPr>
              <a:t>United States History:  </a:t>
            </a:r>
            <a:br>
              <a:rPr lang="en-US" spc="-100" dirty="0" smtClean="0">
                <a:latin typeface="BatangChe" panose="02030609000101010101" pitchFamily="49" charset="-127"/>
                <a:ea typeface="BatangChe" panose="02030609000101010101" pitchFamily="49" charset="-127"/>
              </a:rPr>
            </a:br>
            <a:r>
              <a:rPr lang="en-US" spc="-100" dirty="0" smtClean="0">
                <a:latin typeface="BatangChe" panose="02030609000101010101" pitchFamily="49" charset="-127"/>
                <a:ea typeface="BatangChe" panose="02030609000101010101" pitchFamily="49" charset="-127"/>
              </a:rPr>
              <a:t>1865 to the Present</a:t>
            </a:r>
            <a:endParaRPr lang="en-US" spc="-100" dirty="0">
              <a:latin typeface="BatangChe" panose="02030609000101010101" pitchFamily="49" charset="-127"/>
              <a:ea typeface="BatangChe" panose="02030609000101010101" pitchFamily="49" charset="-127"/>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1</a:t>
            </a:fld>
            <a:endParaRPr lang="en-US" dirty="0">
              <a:solidFill>
                <a:prstClr val="white"/>
              </a:solidFill>
            </a:endParaRPr>
          </a:p>
        </p:txBody>
      </p:sp>
      <p:sp>
        <p:nvSpPr>
          <p:cNvPr id="4" name="Text Placeholder 2"/>
          <p:cNvSpPr txBox="1">
            <a:spLocks/>
          </p:cNvSpPr>
          <p:nvPr/>
        </p:nvSpPr>
        <p:spPr>
          <a:xfrm>
            <a:off x="2282371" y="4937125"/>
            <a:ext cx="5169879" cy="1387475"/>
          </a:xfrm>
          <a:prstGeom prst="rect">
            <a:avLst/>
          </a:prstGeom>
          <a:noFill/>
          <a:ln>
            <a:noFill/>
          </a:ln>
        </p:spPr>
        <p:txBody>
          <a:bodyPr lIns="91425" tIns="91425" rIns="91425" bIns="91425" anchor="t" anchorCtr="0">
            <a:normAutofit fontScale="92500" lnSpcReduction="20000"/>
          </a:bodyPr>
          <a:lstStyle>
            <a:defPPr marR="0" lvl="0" algn="l" rtl="0">
              <a:lnSpc>
                <a:spcPct val="100000"/>
              </a:lnSpc>
              <a:spcBef>
                <a:spcPts val="0"/>
              </a:spcBef>
              <a:spcAft>
                <a:spcPts val="0"/>
              </a:spcAft>
            </a:defPPr>
            <a:lvl1pPr marL="0" marR="0" lvl="0" indent="0" algn="ctr" rtl="0">
              <a:lnSpc>
                <a:spcPct val="100000"/>
              </a:lnSpc>
              <a:spcBef>
                <a:spcPts val="720"/>
              </a:spcBef>
              <a:spcAft>
                <a:spcPts val="0"/>
              </a:spcAft>
              <a:buClr>
                <a:srgbClr val="888888"/>
              </a:buClr>
              <a:buSzPct val="100000"/>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9pPr>
          </a:lstStyle>
          <a:p>
            <a:pPr>
              <a:defRPr/>
            </a:pPr>
            <a:r>
              <a:rPr lang="en-US" sz="2800" kern="0" dirty="0" smtClean="0">
                <a:solidFill>
                  <a:srgbClr val="000000"/>
                </a:solidFill>
              </a:rPr>
              <a:t>History and Social Science </a:t>
            </a:r>
          </a:p>
          <a:p>
            <a:pPr>
              <a:defRPr/>
            </a:pPr>
            <a:r>
              <a:rPr lang="en-US" sz="2800" kern="0" dirty="0" smtClean="0">
                <a:solidFill>
                  <a:srgbClr val="000000"/>
                </a:solidFill>
              </a:rPr>
              <a:t>Fall Institute</a:t>
            </a:r>
          </a:p>
          <a:p>
            <a:pPr>
              <a:defRPr/>
            </a:pPr>
            <a:r>
              <a:rPr lang="en-US" sz="2800" kern="0" dirty="0" smtClean="0">
                <a:solidFill>
                  <a:srgbClr val="000000"/>
                </a:solidFill>
              </a:rPr>
              <a:t>2016</a:t>
            </a:r>
            <a:endParaRPr lang="en-US" sz="2800" kern="0" dirty="0">
              <a:solidFill>
                <a:srgbClr val="000000"/>
              </a:solidFill>
            </a:endParaRPr>
          </a:p>
        </p:txBody>
      </p:sp>
    </p:spTree>
    <p:extLst>
      <p:ext uri="{BB962C8B-B14F-4D97-AF65-F5344CB8AC3E}">
        <p14:creationId xmlns:p14="http://schemas.microsoft.com/office/powerpoint/2010/main" val="170340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effectLst>
                  <a:outerShdw blurRad="38100" dist="38100" dir="2700000" algn="tl">
                    <a:srgbClr val="000000">
                      <a:alpha val="43137"/>
                    </a:srgbClr>
                  </a:outerShdw>
                </a:effectLst>
              </a:rPr>
              <a:t>Experiences</a:t>
            </a:r>
            <a:endParaRPr lang="en-US" sz="54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p:txBody>
          <a:bodyPr>
            <a:normAutofit fontScale="92500"/>
          </a:bodyPr>
          <a:lstStyle/>
          <a:p>
            <a:endParaRPr lang="en-US" b="0" dirty="0" smtClean="0">
              <a:latin typeface="+mn-lt"/>
            </a:endParaRPr>
          </a:p>
          <a:p>
            <a:r>
              <a:rPr lang="en-US" b="0" dirty="0" smtClean="0">
                <a:latin typeface="+mn-lt"/>
              </a:rPr>
              <a:t>Engaging- promoting discussion, collaboration, and understanding</a:t>
            </a:r>
          </a:p>
          <a:p>
            <a:r>
              <a:rPr lang="en-US" b="0" dirty="0" smtClean="0">
                <a:latin typeface="+mn-lt"/>
              </a:rPr>
              <a:t>Opportunities to practice social science skills using various content</a:t>
            </a:r>
          </a:p>
          <a:p>
            <a:r>
              <a:rPr lang="en-US" b="0" dirty="0" smtClean="0">
                <a:latin typeface="+mn-lt"/>
              </a:rPr>
              <a:t>Varied throughout the lesson to help students make connections</a:t>
            </a:r>
            <a:endParaRPr lang="en-US" b="0" dirty="0">
              <a:latin typeface="+mn-lt"/>
            </a:endParaRPr>
          </a:p>
        </p:txBody>
      </p:sp>
      <p:sp>
        <p:nvSpPr>
          <p:cNvPr id="4" name="Content Placeholder 3"/>
          <p:cNvSpPr>
            <a:spLocks noGrp="1"/>
          </p:cNvSpPr>
          <p:nvPr>
            <p:ph sz="half" idx="2"/>
          </p:nvPr>
        </p:nvSpPr>
        <p:spPr>
          <a:xfrm>
            <a:off x="4648200" y="1600200"/>
            <a:ext cx="3623185" cy="4525963"/>
          </a:xfrm>
        </p:spPr>
        <p:txBody>
          <a:bodyPr>
            <a:normAutofit fontScale="92500"/>
          </a:bodyPr>
          <a:lstStyle/>
          <a:p>
            <a:pPr marL="0" indent="0">
              <a:buNone/>
            </a:pPr>
            <a:endParaRPr lang="en-US" b="0" dirty="0" smtClean="0">
              <a:latin typeface="+mn-lt"/>
            </a:endParaRPr>
          </a:p>
          <a:p>
            <a:r>
              <a:rPr lang="en-US" b="0" dirty="0" smtClean="0">
                <a:latin typeface="+mn-lt"/>
              </a:rPr>
              <a:t>Worksheets</a:t>
            </a:r>
          </a:p>
          <a:p>
            <a:r>
              <a:rPr lang="en-US" b="0" dirty="0" smtClean="0">
                <a:latin typeface="+mn-lt"/>
              </a:rPr>
              <a:t>Specific to one Standard, topic, or course</a:t>
            </a:r>
          </a:p>
          <a:p>
            <a:endParaRPr lang="en-US" b="0" dirty="0">
              <a:latin typeface="+mn-lt"/>
            </a:endParaRPr>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10</a:t>
            </a:fld>
            <a:endParaRPr lang="en-US" dirty="0">
              <a:solidFill>
                <a:prstClr val="white"/>
              </a:solidFill>
            </a:endParaRPr>
          </a:p>
        </p:txBody>
      </p:sp>
      <p:sp>
        <p:nvSpPr>
          <p:cNvPr id="6" name="Rectangle 5"/>
          <p:cNvSpPr/>
          <p:nvPr/>
        </p:nvSpPr>
        <p:spPr>
          <a:xfrm>
            <a:off x="264201" y="1219200"/>
            <a:ext cx="232659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9BBB59"/>
                </a:solidFill>
                <a:cs typeface="Arial"/>
                <a:sym typeface="Arial"/>
              </a:rPr>
              <a:t>Are . . .</a:t>
            </a:r>
          </a:p>
        </p:txBody>
      </p:sp>
      <p:sp>
        <p:nvSpPr>
          <p:cNvPr id="7" name="Rectangle 6"/>
          <p:cNvSpPr/>
          <p:nvPr/>
        </p:nvSpPr>
        <p:spPr>
          <a:xfrm>
            <a:off x="4495800" y="1225621"/>
            <a:ext cx="37755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Arial"/>
                <a:sym typeface="Arial"/>
              </a:rPr>
              <a:t>Are NOT. . .</a:t>
            </a:r>
          </a:p>
        </p:txBody>
      </p:sp>
    </p:spTree>
    <p:extLst>
      <p:ext uri="{BB962C8B-B14F-4D97-AF65-F5344CB8AC3E}">
        <p14:creationId xmlns:p14="http://schemas.microsoft.com/office/powerpoint/2010/main" val="5449170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p:nvPr/>
        </p:nvSpPr>
        <p:spPr>
          <a:xfrm>
            <a:off x="3867412" y="3442421"/>
            <a:ext cx="4887035" cy="44954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prstClr val="white"/>
              </a:solidFill>
              <a:latin typeface="Calibri"/>
              <a:ea typeface="Calibri"/>
              <a:cs typeface="Calibri"/>
              <a:sym typeface="Calibri"/>
            </a:endParaRPr>
          </a:p>
        </p:txBody>
      </p:sp>
      <p:sp>
        <p:nvSpPr>
          <p:cNvPr id="357" name="Shape 357"/>
          <p:cNvSpPr/>
          <p:nvPr/>
        </p:nvSpPr>
        <p:spPr>
          <a:xfrm>
            <a:off x="3835019" y="2948630"/>
            <a:ext cx="4883623" cy="416363"/>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prstClr val="white"/>
              </a:solidFill>
              <a:latin typeface="Calibri"/>
              <a:ea typeface="Calibri"/>
              <a:cs typeface="Calibri"/>
              <a:sym typeface="Calibri"/>
            </a:endParaRPr>
          </a:p>
        </p:txBody>
      </p:sp>
      <p:sp>
        <p:nvSpPr>
          <p:cNvPr id="358" name="Shape 358"/>
          <p:cNvSpPr/>
          <p:nvPr/>
        </p:nvSpPr>
        <p:spPr>
          <a:xfrm>
            <a:off x="3855492" y="2424611"/>
            <a:ext cx="4863152" cy="412643"/>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prstClr val="white"/>
              </a:solidFill>
              <a:latin typeface="Calibri"/>
              <a:ea typeface="Calibri"/>
              <a:cs typeface="Calibri"/>
              <a:sym typeface="Calibri"/>
            </a:endParaRPr>
          </a:p>
        </p:txBody>
      </p:sp>
      <p:sp>
        <p:nvSpPr>
          <p:cNvPr id="359" name="Shape 359"/>
          <p:cNvSpPr/>
          <p:nvPr/>
        </p:nvSpPr>
        <p:spPr>
          <a:xfrm>
            <a:off x="3855492" y="1835733"/>
            <a:ext cx="4863152" cy="482093"/>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prstClr val="white"/>
              </a:solidFill>
              <a:latin typeface="Calibri"/>
              <a:ea typeface="Calibri"/>
              <a:cs typeface="Calibri"/>
              <a:sym typeface="Calibri"/>
            </a:endParaRPr>
          </a:p>
        </p:txBody>
      </p:sp>
      <p:sp>
        <p:nvSpPr>
          <p:cNvPr id="360" name="Shape 360"/>
          <p:cNvSpPr txBox="1">
            <a:spLocks noGrp="1"/>
          </p:cNvSpPr>
          <p:nvPr>
            <p:ph type="title"/>
          </p:nvPr>
        </p:nvSpPr>
        <p:spPr>
          <a:xfrm>
            <a:off x="304800" y="381001"/>
            <a:ext cx="8520599" cy="6857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buClr>
                <a:schemeClr val="dk1"/>
              </a:buClr>
              <a:buSzPct val="25000"/>
              <a:buFont typeface="Arial"/>
              <a:buNone/>
            </a:pPr>
            <a:r>
              <a:rPr lang="en" sz="4000" b="0" i="0" u="none" strike="noStrike" cap="none" dirty="0">
                <a:solidFill>
                  <a:srgbClr val="0070C0"/>
                </a:solidFill>
                <a:latin typeface="+mn-lt"/>
                <a:ea typeface="Calibri"/>
                <a:cs typeface="Calibri"/>
                <a:sym typeface="Calibri"/>
              </a:rPr>
              <a:t>Cause &amp; Effect</a:t>
            </a:r>
          </a:p>
        </p:txBody>
      </p:sp>
      <p:sp>
        <p:nvSpPr>
          <p:cNvPr id="361" name="Shape 361"/>
          <p:cNvSpPr txBox="1">
            <a:spLocks noGrp="1"/>
          </p:cNvSpPr>
          <p:nvPr>
            <p:ph type="body" idx="1"/>
          </p:nvPr>
        </p:nvSpPr>
        <p:spPr>
          <a:xfrm>
            <a:off x="407490" y="1191417"/>
            <a:ext cx="8669588" cy="6096000"/>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chemeClr val="dk1"/>
              </a:buClr>
              <a:buSzPct val="25000"/>
              <a:buFont typeface="Arial"/>
              <a:buNone/>
            </a:pPr>
            <a:endParaRPr sz="2400" b="1" i="1" u="none" strike="noStrike" cap="none"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ct val="25000"/>
              <a:buFont typeface="Arial"/>
              <a:buNone/>
            </a:pPr>
            <a:endParaRPr sz="2400" b="1" i="1" u="none" strike="noStrike" cap="none"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ct val="25000"/>
              <a:buFont typeface="Arial"/>
              <a:buNone/>
            </a:pPr>
            <a:endParaRPr sz="2400" b="1" i="1" u="none" strike="noStrike" cap="none" dirty="0">
              <a:solidFill>
                <a:schemeClr val="dk1"/>
              </a:solidFill>
              <a:latin typeface="Calibri"/>
              <a:ea typeface="Calibri"/>
              <a:cs typeface="Calibri"/>
              <a:sym typeface="Calibri"/>
            </a:endParaRPr>
          </a:p>
          <a:p>
            <a:pPr marL="342900" marR="0" lvl="0" indent="-342900" algn="l" rtl="0">
              <a:spcBef>
                <a:spcPts val="0"/>
              </a:spcBef>
              <a:buClr>
                <a:schemeClr val="dk1"/>
              </a:buClr>
              <a:buSzPct val="25000"/>
              <a:buFont typeface="Arial"/>
              <a:buNone/>
            </a:pPr>
            <a:endParaRPr sz="2400" b="1" i="1" u="none" strike="noStrike" cap="none" dirty="0">
              <a:solidFill>
                <a:schemeClr val="dk1"/>
              </a:solidFill>
              <a:latin typeface="Calibri"/>
              <a:ea typeface="Calibri"/>
              <a:cs typeface="Calibri"/>
              <a:sym typeface="Calibri"/>
            </a:endParaRPr>
          </a:p>
        </p:txBody>
      </p:sp>
      <p:sp>
        <p:nvSpPr>
          <p:cNvPr id="362" name="Shape 362"/>
          <p:cNvSpPr/>
          <p:nvPr/>
        </p:nvSpPr>
        <p:spPr>
          <a:xfrm>
            <a:off x="738116" y="1612392"/>
            <a:ext cx="2362200" cy="1752600"/>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prstClr val="white"/>
              </a:solidFill>
              <a:latin typeface="Calibri"/>
              <a:ea typeface="Calibri"/>
              <a:cs typeface="Calibri"/>
              <a:sym typeface="Calibri"/>
            </a:endParaRPr>
          </a:p>
        </p:txBody>
      </p:sp>
      <p:sp>
        <p:nvSpPr>
          <p:cNvPr id="363" name="Shape 363"/>
          <p:cNvSpPr txBox="1"/>
          <p:nvPr/>
        </p:nvSpPr>
        <p:spPr>
          <a:xfrm>
            <a:off x="1509215" y="1704606"/>
            <a:ext cx="762000" cy="369332"/>
          </a:xfrm>
          <a:prstGeom prst="rect">
            <a:avLst/>
          </a:prstGeom>
          <a:noFill/>
          <a:ln>
            <a:noFill/>
          </a:ln>
        </p:spPr>
        <p:txBody>
          <a:bodyPr lIns="91425" tIns="45700" rIns="91425" bIns="45700" anchor="t" anchorCtr="0">
            <a:noAutofit/>
          </a:bodyPr>
          <a:lstStyle/>
          <a:p>
            <a:pPr algn="ctr">
              <a:buSzPct val="25000"/>
            </a:pPr>
            <a:r>
              <a:rPr lang="en" b="1" u="sng">
                <a:solidFill>
                  <a:prstClr val="black"/>
                </a:solidFill>
                <a:latin typeface="Calibri"/>
                <a:ea typeface="Calibri"/>
                <a:cs typeface="Calibri"/>
                <a:sym typeface="Calibri"/>
              </a:rPr>
              <a:t>Cause</a:t>
            </a:r>
          </a:p>
        </p:txBody>
      </p:sp>
      <p:sp>
        <p:nvSpPr>
          <p:cNvPr id="364" name="Shape 364"/>
          <p:cNvSpPr txBox="1"/>
          <p:nvPr/>
        </p:nvSpPr>
        <p:spPr>
          <a:xfrm>
            <a:off x="709114" y="2076781"/>
            <a:ext cx="2362200" cy="1200329"/>
          </a:xfrm>
          <a:prstGeom prst="rect">
            <a:avLst/>
          </a:prstGeom>
          <a:noFill/>
          <a:ln>
            <a:noFill/>
          </a:ln>
        </p:spPr>
        <p:txBody>
          <a:bodyPr lIns="91425" tIns="45700" rIns="91425" bIns="45700" anchor="t" anchorCtr="0">
            <a:noAutofit/>
          </a:bodyPr>
          <a:lstStyle/>
          <a:p>
            <a:pPr algn="ctr">
              <a:buSzPct val="25000"/>
            </a:pPr>
            <a:r>
              <a:rPr lang="en" sz="2400">
                <a:solidFill>
                  <a:prstClr val="black"/>
                </a:solidFill>
                <a:latin typeface="Calibri"/>
                <a:ea typeface="Calibri"/>
                <a:cs typeface="Calibri"/>
                <a:sym typeface="Calibri"/>
              </a:rPr>
              <a:t>People Overspeculated on Stocks</a:t>
            </a:r>
          </a:p>
        </p:txBody>
      </p:sp>
      <p:sp>
        <p:nvSpPr>
          <p:cNvPr id="365" name="Shape 365"/>
          <p:cNvSpPr/>
          <p:nvPr/>
        </p:nvSpPr>
        <p:spPr>
          <a:xfrm>
            <a:off x="3835019" y="1265892"/>
            <a:ext cx="4880212" cy="461664"/>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prstClr val="white"/>
              </a:solidFill>
              <a:latin typeface="Calibri"/>
              <a:ea typeface="Calibri"/>
              <a:cs typeface="Calibri"/>
              <a:sym typeface="Calibri"/>
            </a:endParaRPr>
          </a:p>
        </p:txBody>
      </p:sp>
      <p:sp>
        <p:nvSpPr>
          <p:cNvPr id="366" name="Shape 366"/>
          <p:cNvSpPr txBox="1"/>
          <p:nvPr/>
        </p:nvSpPr>
        <p:spPr>
          <a:xfrm>
            <a:off x="3855492" y="1215480"/>
            <a:ext cx="4575411" cy="2646878"/>
          </a:xfrm>
          <a:prstGeom prst="rect">
            <a:avLst/>
          </a:prstGeom>
          <a:noFill/>
          <a:ln>
            <a:noFill/>
          </a:ln>
        </p:spPr>
        <p:txBody>
          <a:bodyPr lIns="91425" tIns="45700" rIns="91425" bIns="45700" anchor="t" anchorCtr="0">
            <a:noAutofit/>
          </a:bodyPr>
          <a:lstStyle/>
          <a:p>
            <a:pPr algn="ctr">
              <a:buSzPct val="25000"/>
            </a:pPr>
            <a:r>
              <a:rPr lang="en" sz="2000" b="1" u="sng">
                <a:solidFill>
                  <a:prstClr val="black"/>
                </a:solidFill>
                <a:latin typeface="Calibri"/>
                <a:ea typeface="Calibri"/>
                <a:cs typeface="Calibri"/>
                <a:sym typeface="Calibri"/>
              </a:rPr>
              <a:t>Effects</a:t>
            </a:r>
          </a:p>
          <a:p>
            <a:pPr algn="ctr"/>
            <a:endParaRPr sz="2000" b="1" u="sng">
              <a:solidFill>
                <a:prstClr val="black"/>
              </a:solidFill>
              <a:latin typeface="Calibri"/>
              <a:ea typeface="Calibri"/>
              <a:cs typeface="Calibri"/>
              <a:sym typeface="Calibri"/>
            </a:endParaRPr>
          </a:p>
          <a:p>
            <a:pPr>
              <a:buSzPct val="25000"/>
            </a:pPr>
            <a:r>
              <a:rPr lang="en">
                <a:solidFill>
                  <a:prstClr val="black"/>
                </a:solidFill>
                <a:latin typeface="Calibri"/>
                <a:ea typeface="Calibri"/>
                <a:cs typeface="Calibri"/>
                <a:sym typeface="Calibri"/>
              </a:rPr>
              <a:t>Stock Market Crashes</a:t>
            </a:r>
          </a:p>
          <a:p>
            <a:endParaRPr>
              <a:solidFill>
                <a:prstClr val="black"/>
              </a:solidFill>
              <a:latin typeface="Calibri"/>
              <a:ea typeface="Calibri"/>
              <a:cs typeface="Calibri"/>
              <a:sym typeface="Calibri"/>
            </a:endParaRPr>
          </a:p>
          <a:p>
            <a:pPr>
              <a:buSzPct val="25000"/>
            </a:pPr>
            <a:r>
              <a:rPr lang="en">
                <a:solidFill>
                  <a:prstClr val="black"/>
                </a:solidFill>
                <a:latin typeface="Calibri"/>
                <a:ea typeface="Calibri"/>
                <a:cs typeface="Calibri"/>
                <a:sym typeface="Calibri"/>
              </a:rPr>
              <a:t>Businesses Close</a:t>
            </a:r>
          </a:p>
          <a:p>
            <a:endParaRPr>
              <a:solidFill>
                <a:prstClr val="black"/>
              </a:solidFill>
              <a:latin typeface="Calibri"/>
              <a:ea typeface="Calibri"/>
              <a:cs typeface="Calibri"/>
              <a:sym typeface="Calibri"/>
            </a:endParaRPr>
          </a:p>
          <a:p>
            <a:pPr>
              <a:buSzPct val="25000"/>
            </a:pPr>
            <a:r>
              <a:rPr lang="en">
                <a:solidFill>
                  <a:prstClr val="black"/>
                </a:solidFill>
                <a:latin typeface="Calibri"/>
                <a:ea typeface="Calibri"/>
                <a:cs typeface="Calibri"/>
                <a:sym typeface="Calibri"/>
              </a:rPr>
              <a:t>People Lose Jobs</a:t>
            </a:r>
          </a:p>
          <a:p>
            <a:endParaRPr>
              <a:solidFill>
                <a:prstClr val="black"/>
              </a:solidFill>
              <a:latin typeface="Calibri"/>
              <a:ea typeface="Calibri"/>
              <a:cs typeface="Calibri"/>
              <a:sym typeface="Calibri"/>
            </a:endParaRPr>
          </a:p>
          <a:p>
            <a:pPr>
              <a:buSzPct val="25000"/>
            </a:pPr>
            <a:r>
              <a:rPr lang="en">
                <a:solidFill>
                  <a:prstClr val="black"/>
                </a:solidFill>
                <a:latin typeface="Calibri"/>
                <a:ea typeface="Calibri"/>
                <a:cs typeface="Calibri"/>
                <a:sym typeface="Calibri"/>
              </a:rPr>
              <a:t>Families are Homeless &amp; Hungry</a:t>
            </a:r>
          </a:p>
        </p:txBody>
      </p:sp>
      <p:cxnSp>
        <p:nvCxnSpPr>
          <p:cNvPr id="367" name="Shape 367"/>
          <p:cNvCxnSpPr>
            <a:stCxn id="362" idx="3"/>
          </p:cNvCxnSpPr>
          <p:nvPr/>
        </p:nvCxnSpPr>
        <p:spPr>
          <a:xfrm rot="10800000" flipH="1">
            <a:off x="3100316" y="2205793"/>
            <a:ext cx="744900" cy="282900"/>
          </a:xfrm>
          <a:prstGeom prst="straightConnector1">
            <a:avLst/>
          </a:prstGeom>
          <a:noFill/>
          <a:ln w="9525" cap="flat" cmpd="sng">
            <a:solidFill>
              <a:srgbClr val="4A7DBA"/>
            </a:solidFill>
            <a:prstDash val="solid"/>
            <a:round/>
            <a:headEnd type="none" w="med" len="med"/>
            <a:tailEnd type="stealth" w="lg" len="lg"/>
          </a:ln>
        </p:spPr>
      </p:cxnSp>
      <p:cxnSp>
        <p:nvCxnSpPr>
          <p:cNvPr id="368" name="Shape 368"/>
          <p:cNvCxnSpPr>
            <a:stCxn id="362" idx="3"/>
          </p:cNvCxnSpPr>
          <p:nvPr/>
        </p:nvCxnSpPr>
        <p:spPr>
          <a:xfrm>
            <a:off x="3100316" y="2488693"/>
            <a:ext cx="744900" cy="110700"/>
          </a:xfrm>
          <a:prstGeom prst="straightConnector1">
            <a:avLst/>
          </a:prstGeom>
          <a:noFill/>
          <a:ln w="9525" cap="flat" cmpd="sng">
            <a:solidFill>
              <a:srgbClr val="4A7DBA"/>
            </a:solidFill>
            <a:prstDash val="solid"/>
            <a:round/>
            <a:headEnd type="none" w="med" len="med"/>
            <a:tailEnd type="stealth" w="lg" len="lg"/>
          </a:ln>
        </p:spPr>
      </p:cxnSp>
      <p:cxnSp>
        <p:nvCxnSpPr>
          <p:cNvPr id="369" name="Shape 369"/>
          <p:cNvCxnSpPr>
            <a:stCxn id="362" idx="3"/>
          </p:cNvCxnSpPr>
          <p:nvPr/>
        </p:nvCxnSpPr>
        <p:spPr>
          <a:xfrm>
            <a:off x="3100316" y="2488693"/>
            <a:ext cx="765300" cy="742500"/>
          </a:xfrm>
          <a:prstGeom prst="straightConnector1">
            <a:avLst/>
          </a:prstGeom>
          <a:noFill/>
          <a:ln w="9525" cap="flat" cmpd="sng">
            <a:solidFill>
              <a:srgbClr val="4A7DBA"/>
            </a:solidFill>
            <a:prstDash val="solid"/>
            <a:round/>
            <a:headEnd type="none" w="med" len="med"/>
            <a:tailEnd type="stealth" w="lg" len="lg"/>
          </a:ln>
        </p:spPr>
      </p:cxnSp>
      <p:cxnSp>
        <p:nvCxnSpPr>
          <p:cNvPr id="370" name="Shape 370"/>
          <p:cNvCxnSpPr>
            <a:stCxn id="362" idx="3"/>
          </p:cNvCxnSpPr>
          <p:nvPr/>
        </p:nvCxnSpPr>
        <p:spPr>
          <a:xfrm>
            <a:off x="3100316" y="2488693"/>
            <a:ext cx="755100" cy="1301099"/>
          </a:xfrm>
          <a:prstGeom prst="straightConnector1">
            <a:avLst/>
          </a:prstGeom>
          <a:noFill/>
          <a:ln w="9525" cap="flat" cmpd="sng">
            <a:solidFill>
              <a:srgbClr val="4A7DBA"/>
            </a:solidFill>
            <a:prstDash val="solid"/>
            <a:round/>
            <a:headEnd type="none" w="med" len="med"/>
            <a:tailEnd type="stealth" w="lg" len="lg"/>
          </a:ln>
        </p:spPr>
      </p:cxnSp>
      <p:pic>
        <p:nvPicPr>
          <p:cNvPr id="371" name="Shape 371"/>
          <p:cNvPicPr preferRelativeResize="0"/>
          <p:nvPr/>
        </p:nvPicPr>
        <p:blipFill rotWithShape="1">
          <a:blip r:embed="rId3">
            <a:alphaModFix/>
          </a:blip>
          <a:srcRect/>
          <a:stretch/>
        </p:blipFill>
        <p:spPr>
          <a:xfrm>
            <a:off x="572175" y="3789869"/>
            <a:ext cx="3260089" cy="2690841"/>
          </a:xfrm>
          <a:prstGeom prst="rect">
            <a:avLst/>
          </a:prstGeom>
          <a:noFill/>
          <a:ln>
            <a:noFill/>
          </a:ln>
        </p:spPr>
      </p:pic>
      <p:pic>
        <p:nvPicPr>
          <p:cNvPr id="372" name="Shape 372"/>
          <p:cNvPicPr preferRelativeResize="0"/>
          <p:nvPr/>
        </p:nvPicPr>
        <p:blipFill rotWithShape="1">
          <a:blip r:embed="rId4">
            <a:alphaModFix/>
          </a:blip>
          <a:srcRect/>
          <a:stretch/>
        </p:blipFill>
        <p:spPr>
          <a:xfrm>
            <a:off x="4495800" y="4126516"/>
            <a:ext cx="3076147" cy="2354195"/>
          </a:xfrm>
          <a:prstGeom prst="rect">
            <a:avLst/>
          </a:prstGeom>
          <a:noFill/>
          <a:ln>
            <a:noFill/>
          </a:ln>
        </p:spPr>
      </p:pic>
    </p:spTree>
    <p:extLst>
      <p:ext uri="{BB962C8B-B14F-4D97-AF65-F5344CB8AC3E}">
        <p14:creationId xmlns:p14="http://schemas.microsoft.com/office/powerpoint/2010/main" val="20283415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215725" y="68766"/>
            <a:ext cx="7937675" cy="1581599"/>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b="0" i="0" u="none" strike="noStrike" cap="none" dirty="0">
                <a:solidFill>
                  <a:srgbClr val="0070C0"/>
                </a:solidFill>
                <a:latin typeface="+mn-lt"/>
                <a:ea typeface="Calibri"/>
                <a:cs typeface="Calibri"/>
                <a:sym typeface="Calibri"/>
              </a:rPr>
              <a:t>Flow Chart for the Causes &amp; Effects of the Great Depression</a:t>
            </a:r>
          </a:p>
        </p:txBody>
      </p:sp>
      <p:sp>
        <p:nvSpPr>
          <p:cNvPr id="378" name="Shape 378"/>
          <p:cNvSpPr txBox="1">
            <a:spLocks noGrp="1"/>
          </p:cNvSpPr>
          <p:nvPr>
            <p:ph type="body" idx="1"/>
          </p:nvPr>
        </p:nvSpPr>
        <p:spPr>
          <a:xfrm>
            <a:off x="314325" y="1795068"/>
            <a:ext cx="7686675" cy="4910532"/>
          </a:xfrm>
          <a:prstGeom prst="rect">
            <a:avLst/>
          </a:prstGeom>
          <a:noFill/>
          <a:ln>
            <a:noFill/>
          </a:ln>
        </p:spPr>
        <p:txBody>
          <a:bodyPr lIns="91425" tIns="91425" rIns="91425" bIns="91425" anchor="t" anchorCtr="0">
            <a:noAutofit/>
          </a:bodyPr>
          <a:lstStyle/>
          <a:p>
            <a:pPr marL="457200" lvl="0" indent="-228600">
              <a:buClr>
                <a:srgbClr val="000000"/>
              </a:buClr>
            </a:pPr>
            <a:r>
              <a:rPr lang="en-US" sz="2000" dirty="0">
                <a:solidFill>
                  <a:srgbClr val="000000"/>
                </a:solidFill>
                <a:latin typeface="+mn-lt"/>
              </a:rPr>
              <a:t>Divide participants into groups.  </a:t>
            </a:r>
            <a:endParaRPr lang="en-US" sz="2000" dirty="0" smtClean="0">
              <a:solidFill>
                <a:srgbClr val="000000"/>
              </a:solidFill>
              <a:latin typeface="+mn-lt"/>
            </a:endParaRPr>
          </a:p>
          <a:p>
            <a:pPr marL="457200" lvl="0" indent="-228600">
              <a:buClr>
                <a:srgbClr val="000000"/>
              </a:buClr>
            </a:pPr>
            <a:r>
              <a:rPr lang="en-US" sz="2000" dirty="0" smtClean="0">
                <a:solidFill>
                  <a:srgbClr val="000000"/>
                </a:solidFill>
                <a:latin typeface="+mn-lt"/>
              </a:rPr>
              <a:t>Assign </a:t>
            </a:r>
            <a:r>
              <a:rPr lang="en-US" sz="2000" dirty="0">
                <a:solidFill>
                  <a:srgbClr val="000000"/>
                </a:solidFill>
                <a:latin typeface="+mn-lt"/>
              </a:rPr>
              <a:t>the above to each group. </a:t>
            </a:r>
            <a:endParaRPr lang="en-US" sz="2000" dirty="0" smtClean="0">
              <a:solidFill>
                <a:srgbClr val="000000"/>
              </a:solidFill>
              <a:latin typeface="+mn-lt"/>
            </a:endParaRPr>
          </a:p>
          <a:p>
            <a:pPr marL="457200" lvl="0" indent="-228600">
              <a:buClr>
                <a:srgbClr val="000000"/>
              </a:buClr>
            </a:pPr>
            <a:r>
              <a:rPr lang="en-US" sz="2000" dirty="0" smtClean="0">
                <a:solidFill>
                  <a:srgbClr val="000000"/>
                </a:solidFill>
                <a:latin typeface="+mn-lt"/>
              </a:rPr>
              <a:t>Give </a:t>
            </a:r>
            <a:r>
              <a:rPr lang="en-US" sz="2000" dirty="0">
                <a:solidFill>
                  <a:srgbClr val="000000"/>
                </a:solidFill>
                <a:latin typeface="+mn-lt"/>
              </a:rPr>
              <a:t>groups 20 minutes to create their flowchart.  </a:t>
            </a:r>
            <a:endParaRPr lang="en-US" sz="2000" dirty="0" smtClean="0">
              <a:solidFill>
                <a:srgbClr val="000000"/>
              </a:solidFill>
              <a:latin typeface="+mn-lt"/>
            </a:endParaRPr>
          </a:p>
          <a:p>
            <a:pPr marL="457200" lvl="0" indent="-228600">
              <a:buClr>
                <a:srgbClr val="000000"/>
              </a:buClr>
            </a:pPr>
            <a:r>
              <a:rPr lang="en-US" sz="2000" dirty="0" smtClean="0">
                <a:solidFill>
                  <a:srgbClr val="000000"/>
                </a:solidFill>
                <a:latin typeface="+mn-lt"/>
              </a:rPr>
              <a:t>Share </a:t>
            </a:r>
            <a:r>
              <a:rPr lang="en-US" sz="2000" dirty="0">
                <a:solidFill>
                  <a:srgbClr val="000000"/>
                </a:solidFill>
                <a:latin typeface="+mn-lt"/>
              </a:rPr>
              <a:t>for 10 minutes.  </a:t>
            </a:r>
            <a:endParaRPr lang="en-US" sz="2000" dirty="0" smtClean="0">
              <a:solidFill>
                <a:srgbClr val="000000"/>
              </a:solidFill>
              <a:latin typeface="+mn-lt"/>
            </a:endParaRPr>
          </a:p>
          <a:p>
            <a:pPr marL="457200" lvl="0" indent="-228600">
              <a:buClr>
                <a:srgbClr val="000000"/>
              </a:buClr>
            </a:pPr>
            <a:r>
              <a:rPr lang="en-US" sz="2000" dirty="0" smtClean="0">
                <a:solidFill>
                  <a:srgbClr val="000000"/>
                </a:solidFill>
                <a:latin typeface="+mn-lt"/>
              </a:rPr>
              <a:t>Assign </a:t>
            </a:r>
            <a:r>
              <a:rPr lang="en-US" sz="2000" dirty="0">
                <a:solidFill>
                  <a:srgbClr val="000000"/>
                </a:solidFill>
                <a:latin typeface="+mn-lt"/>
              </a:rPr>
              <a:t>groups a time period to create an activity like this for that time period.  </a:t>
            </a:r>
            <a:endParaRPr lang="en-US" sz="2000" dirty="0" smtClean="0">
              <a:solidFill>
                <a:srgbClr val="000000"/>
              </a:solidFill>
              <a:latin typeface="+mn-lt"/>
            </a:endParaRPr>
          </a:p>
          <a:p>
            <a:pPr marL="457200" lvl="0" indent="-228600">
              <a:buClr>
                <a:srgbClr val="000000"/>
              </a:buClr>
            </a:pPr>
            <a:r>
              <a:rPr lang="en-US" sz="2000" dirty="0" smtClean="0">
                <a:solidFill>
                  <a:srgbClr val="000000"/>
                </a:solidFill>
                <a:latin typeface="+mn-lt"/>
              </a:rPr>
              <a:t>This </a:t>
            </a:r>
            <a:r>
              <a:rPr lang="en-US" sz="2000" dirty="0">
                <a:solidFill>
                  <a:srgbClr val="000000"/>
                </a:solidFill>
                <a:latin typeface="+mn-lt"/>
              </a:rPr>
              <a:t>website can help </a:t>
            </a:r>
            <a:r>
              <a:rPr lang="en-US" sz="2000" dirty="0">
                <a:solidFill>
                  <a:srgbClr val="000000"/>
                </a:solidFill>
                <a:latin typeface="+mn-lt"/>
                <a:hlinkClick r:id="rId3"/>
              </a:rPr>
              <a:t>http://</a:t>
            </a:r>
            <a:r>
              <a:rPr lang="en-US" sz="2000" dirty="0" smtClean="0">
                <a:solidFill>
                  <a:srgbClr val="000000"/>
                </a:solidFill>
                <a:latin typeface="+mn-lt"/>
                <a:hlinkClick r:id="rId3"/>
              </a:rPr>
              <a:t>www.fallbrookhs.org/view/2054.pdf</a:t>
            </a:r>
            <a:endParaRPr lang="en-US" sz="2000" dirty="0" smtClean="0">
              <a:solidFill>
                <a:srgbClr val="000000"/>
              </a:solidFill>
              <a:latin typeface="+mn-lt"/>
            </a:endParaRPr>
          </a:p>
          <a:p>
            <a:pPr marL="457200" lvl="0" indent="-228600">
              <a:buClr>
                <a:srgbClr val="000000"/>
              </a:buClr>
            </a:pPr>
            <a:r>
              <a:rPr lang="en-US" sz="2000" dirty="0" smtClean="0">
                <a:solidFill>
                  <a:srgbClr val="000000"/>
                </a:solidFill>
                <a:latin typeface="+mn-lt"/>
              </a:rPr>
              <a:t>There should be instruction provided to students that </a:t>
            </a:r>
            <a:r>
              <a:rPr lang="en-US" sz="2000" dirty="0">
                <a:solidFill>
                  <a:srgbClr val="000000"/>
                </a:solidFill>
                <a:latin typeface="+mn-lt"/>
              </a:rPr>
              <a:t>explains the effects of each of the </a:t>
            </a:r>
            <a:r>
              <a:rPr lang="en-US" sz="2000" dirty="0" smtClean="0">
                <a:solidFill>
                  <a:srgbClr val="000000"/>
                </a:solidFill>
                <a:latin typeface="+mn-lt"/>
              </a:rPr>
              <a:t>causes.  </a:t>
            </a:r>
          </a:p>
          <a:p>
            <a:pPr marL="457200" lvl="0" indent="-228600">
              <a:buClr>
                <a:srgbClr val="000000"/>
              </a:buClr>
            </a:pPr>
            <a:r>
              <a:rPr lang="en-US" sz="2000" dirty="0" smtClean="0">
                <a:solidFill>
                  <a:srgbClr val="000000"/>
                </a:solidFill>
                <a:latin typeface="+mn-lt"/>
              </a:rPr>
              <a:t>The </a:t>
            </a:r>
            <a:r>
              <a:rPr lang="en-US" sz="2000" dirty="0">
                <a:solidFill>
                  <a:srgbClr val="000000"/>
                </a:solidFill>
                <a:latin typeface="+mn-lt"/>
              </a:rPr>
              <a:t>hyperlink ppt </a:t>
            </a:r>
            <a:r>
              <a:rPr lang="en-US" sz="2000" dirty="0" smtClean="0">
                <a:solidFill>
                  <a:srgbClr val="000000"/>
                </a:solidFill>
                <a:latin typeface="+mn-lt"/>
              </a:rPr>
              <a:t>should be previewed was developed for high school students. </a:t>
            </a:r>
            <a:r>
              <a:rPr lang="en" sz="1100" b="0" i="0" u="none" strike="noStrike" cap="none" dirty="0">
                <a:solidFill>
                  <a:srgbClr val="000000"/>
                </a:solidFill>
                <a:latin typeface="+mn-lt"/>
                <a:sym typeface="Calibri"/>
              </a:rPr>
              <a:t>	</a:t>
            </a: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chemeClr val="dk1"/>
              </a:buClr>
              <a:buSzPct val="25000"/>
              <a:buFont typeface="Arial"/>
              <a:buNone/>
            </a:pP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chemeClr val="dk1"/>
              </a:buClr>
              <a:buSzPct val="25000"/>
              <a:buFont typeface="Arial"/>
              <a:buNone/>
            </a:pP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spcBef>
                <a:spcPts val="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589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Standards</a:t>
            </a:r>
            <a:endParaRPr lang="en-US" dirty="0"/>
          </a:p>
        </p:txBody>
      </p:sp>
      <p:sp>
        <p:nvSpPr>
          <p:cNvPr id="3" name="Content Placeholder 2"/>
          <p:cNvSpPr>
            <a:spLocks noGrp="1"/>
          </p:cNvSpPr>
          <p:nvPr>
            <p:ph idx="1"/>
          </p:nvPr>
        </p:nvSpPr>
        <p:spPr/>
        <p:txBody>
          <a:bodyPr>
            <a:normAutofit/>
          </a:bodyPr>
          <a:lstStyle/>
          <a:p>
            <a:pPr marL="0" indent="0">
              <a:buNone/>
            </a:pPr>
            <a:r>
              <a:rPr lang="en-US" sz="3200" b="0" dirty="0">
                <a:latin typeface="+mn-lt"/>
              </a:rPr>
              <a:t>USII.1 The student will demonstrate skills for historical thinking, geographical analysis, </a:t>
            </a:r>
            <a:r>
              <a:rPr lang="en-US" sz="3200" b="0" dirty="0" smtClean="0">
                <a:latin typeface="+mn-lt"/>
              </a:rPr>
              <a:t>economic decision </a:t>
            </a:r>
            <a:r>
              <a:rPr lang="en-US" sz="3200" b="0" dirty="0">
                <a:latin typeface="+mn-lt"/>
              </a:rPr>
              <a:t>making, and responsible citizenship by</a:t>
            </a:r>
          </a:p>
          <a:p>
            <a:pPr marL="396875" lvl="1" indent="-396875">
              <a:buNone/>
            </a:pPr>
            <a:r>
              <a:rPr lang="en-US" sz="2800" dirty="0" smtClean="0">
                <a:latin typeface="+mn-lt"/>
              </a:rPr>
              <a:t>h) use </a:t>
            </a:r>
            <a:r>
              <a:rPr lang="en-US" sz="2800" dirty="0">
                <a:latin typeface="+mn-lt"/>
              </a:rPr>
              <a:t>a decision-making model to identify </a:t>
            </a:r>
            <a:r>
              <a:rPr lang="en-US" sz="2800" dirty="0" smtClean="0">
                <a:latin typeface="+mn-lt"/>
              </a:rPr>
              <a:t>  the </a:t>
            </a:r>
            <a:r>
              <a:rPr lang="en-US" sz="2800" dirty="0">
                <a:latin typeface="+mn-lt"/>
              </a:rPr>
              <a:t>costs and benefits of a specific choice made.</a:t>
            </a:r>
          </a:p>
          <a:p>
            <a:pPr marL="396875" lvl="1" indent="0">
              <a:buNone/>
            </a:pPr>
            <a:endParaRPr lang="en-US" b="0" dirty="0" smtClean="0">
              <a:latin typeface="+mn-lt"/>
            </a:endParaRPr>
          </a:p>
          <a:p>
            <a:pPr marL="917575" lvl="1" indent="-520700">
              <a:buAutoNum type="alphaLcParenR" startAt="7"/>
            </a:pP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102</a:t>
            </a:fld>
            <a:endParaRPr lang="en-US" dirty="0">
              <a:solidFill>
                <a:prstClr val="white"/>
              </a:solidFill>
            </a:endParaRPr>
          </a:p>
        </p:txBody>
      </p:sp>
    </p:spTree>
    <p:extLst>
      <p:ext uri="{BB962C8B-B14F-4D97-AF65-F5344CB8AC3E}">
        <p14:creationId xmlns:p14="http://schemas.microsoft.com/office/powerpoint/2010/main" val="4241590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304800" y="304800"/>
            <a:ext cx="8222100" cy="1023599"/>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b="0" i="0" strike="noStrike" cap="none" dirty="0">
                <a:solidFill>
                  <a:srgbClr val="0070C0"/>
                </a:solidFill>
                <a:latin typeface="+mn-lt"/>
                <a:ea typeface="Calibri"/>
                <a:cs typeface="Calibri"/>
                <a:sym typeface="Calibri"/>
              </a:rPr>
              <a:t>Tools for Making Decisions</a:t>
            </a:r>
          </a:p>
        </p:txBody>
      </p:sp>
      <p:sp>
        <p:nvSpPr>
          <p:cNvPr id="392" name="Shape 392"/>
          <p:cNvSpPr txBox="1">
            <a:spLocks noGrp="1"/>
          </p:cNvSpPr>
          <p:nvPr>
            <p:ph type="body" idx="1"/>
          </p:nvPr>
        </p:nvSpPr>
        <p:spPr>
          <a:xfrm>
            <a:off x="457200" y="2133600"/>
            <a:ext cx="8222100" cy="1556032"/>
          </a:xfrm>
          <a:prstGeom prst="rect">
            <a:avLst/>
          </a:prstGeom>
          <a:noFill/>
          <a:ln>
            <a:noFill/>
          </a:ln>
        </p:spPr>
        <p:txBody>
          <a:bodyPr lIns="91425" tIns="91425" rIns="91425" bIns="91425" anchor="t" anchorCtr="0">
            <a:noAutofit/>
          </a:bodyPr>
          <a:lstStyle/>
          <a:p>
            <a:pPr marL="571500" indent="-571500"/>
            <a:r>
              <a:rPr lang="en" sz="4400" b="0" i="0" u="none" strike="noStrike" cap="none" dirty="0">
                <a:solidFill>
                  <a:schemeClr val="dk1"/>
                </a:solidFill>
                <a:latin typeface="+mn-lt"/>
                <a:ea typeface="Calibri"/>
                <a:cs typeface="Calibri"/>
                <a:sym typeface="Calibri"/>
              </a:rPr>
              <a:t>Cost-Benefit Decision Model</a:t>
            </a:r>
          </a:p>
          <a:p>
            <a:pPr marL="571500" indent="-571500"/>
            <a:r>
              <a:rPr lang="en" sz="4400" b="0" i="0" u="none" strike="noStrike" cap="none" dirty="0">
                <a:solidFill>
                  <a:schemeClr val="dk1"/>
                </a:solidFill>
                <a:latin typeface="+mn-lt"/>
                <a:ea typeface="Calibri"/>
                <a:cs typeface="Calibri"/>
                <a:sym typeface="Calibri"/>
              </a:rPr>
              <a:t>Cost-Benefit Decision Tree</a:t>
            </a:r>
          </a:p>
          <a:p>
            <a:pPr marL="571500" indent="-571500"/>
            <a:r>
              <a:rPr lang="en" sz="4400" b="0" i="0" u="none" strike="noStrike" cap="none" dirty="0">
                <a:solidFill>
                  <a:schemeClr val="dk1"/>
                </a:solidFill>
                <a:latin typeface="+mn-lt"/>
                <a:ea typeface="Calibri"/>
                <a:cs typeface="Calibri"/>
                <a:sym typeface="Calibri"/>
              </a:rPr>
              <a:t>PACED Decision Model</a:t>
            </a:r>
          </a:p>
        </p:txBody>
      </p:sp>
      <p:sp>
        <p:nvSpPr>
          <p:cNvPr id="393" name="Shape 393"/>
          <p:cNvSpPr txBox="1">
            <a:spLocks noGrp="1"/>
          </p:cNvSpPr>
          <p:nvPr>
            <p:ph type="sldNum" idx="12"/>
          </p:nvPr>
        </p:nvSpPr>
        <p:spPr>
          <a:xfrm>
            <a:off x="8523540" y="6260830"/>
            <a:ext cx="548699" cy="524799"/>
          </a:xfrm>
          <a:prstGeom prst="rect">
            <a:avLst/>
          </a:prstGeom>
          <a:noFill/>
          <a:ln>
            <a:noFill/>
          </a:ln>
        </p:spPr>
        <p:txBody>
          <a:bodyPr lIns="91425" tIns="91425" rIns="91425" bIns="91425" anchor="ctr" anchorCtr="0">
            <a:noAutofit/>
          </a:bodyPr>
          <a:lstStyle/>
          <a:p>
            <a:pPr>
              <a:buClr>
                <a:srgbClr val="888888"/>
              </a:buClr>
              <a:buSzPct val="25000"/>
              <a:buFont typeface="Calibri"/>
              <a:buNone/>
            </a:pPr>
            <a:fld id="{00000000-1234-1234-1234-123412341234}" type="slidenum">
              <a:rPr lang="en">
                <a:solidFill>
                  <a:srgbClr val="888888"/>
                </a:solidFill>
                <a:latin typeface="Calibri"/>
                <a:ea typeface="Calibri"/>
                <a:cs typeface="Calibri"/>
                <a:sym typeface="Calibri"/>
              </a:rPr>
              <a:pPr>
                <a:buClr>
                  <a:srgbClr val="888888"/>
                </a:buClr>
                <a:buSzPct val="25000"/>
                <a:buFont typeface="Calibri"/>
                <a:buNone/>
              </a:pPr>
              <a:t>103</a:t>
            </a:fld>
            <a:endParaRPr lang="en">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624935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471900" y="228601"/>
            <a:ext cx="8222100" cy="914399"/>
          </a:xfrm>
          <a:prstGeom prst="rect">
            <a:avLst/>
          </a:prstGeom>
          <a:noFill/>
          <a:ln>
            <a:noFill/>
          </a:ln>
        </p:spPr>
        <p:txBody>
          <a:bodyPr lIns="91425" tIns="91425" rIns="91425" bIns="91425" anchor="b" anchorCtr="0">
            <a:noAutofit/>
          </a:bodyPr>
          <a:lstStyle/>
          <a:p>
            <a:pPr marL="0" marR="0" lvl="0" indent="0" algn="ctr" rtl="0">
              <a:spcBef>
                <a:spcPts val="0"/>
              </a:spcBef>
              <a:buClr>
                <a:srgbClr val="000000"/>
              </a:buClr>
              <a:buSzPct val="25000"/>
              <a:buFont typeface="Calibri"/>
              <a:buNone/>
            </a:pPr>
            <a:r>
              <a:rPr lang="en" sz="3000" b="1" i="0" u="none" strike="noStrike" cap="none" dirty="0">
                <a:solidFill>
                  <a:srgbClr val="000000"/>
                </a:solidFill>
                <a:latin typeface="+mn-lt"/>
                <a:ea typeface="Calibri"/>
                <a:cs typeface="Calibri"/>
                <a:sym typeface="Calibri"/>
              </a:rPr>
              <a:t>Learning to Use Economic Decision-Making Models to Become Informed Decision-makers</a:t>
            </a:r>
          </a:p>
        </p:txBody>
      </p:sp>
      <p:sp>
        <p:nvSpPr>
          <p:cNvPr id="399" name="Shape 399"/>
          <p:cNvSpPr txBox="1">
            <a:spLocks noGrp="1"/>
          </p:cNvSpPr>
          <p:nvPr>
            <p:ph type="body" idx="1"/>
          </p:nvPr>
        </p:nvSpPr>
        <p:spPr>
          <a:xfrm>
            <a:off x="381000" y="1143000"/>
            <a:ext cx="6324600" cy="5109899"/>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rgbClr val="000000"/>
              </a:buClr>
              <a:buSzPct val="25000"/>
              <a:buFont typeface="Arial"/>
              <a:buNone/>
            </a:pPr>
            <a:r>
              <a:rPr lang="en" sz="1800" b="1" i="0" u="none" strike="noStrike" cap="none" dirty="0">
                <a:solidFill>
                  <a:srgbClr val="000000"/>
                </a:solidFill>
                <a:latin typeface="+mn-lt"/>
                <a:ea typeface="Calibri"/>
                <a:cs typeface="Calibri"/>
                <a:sym typeface="Calibri"/>
              </a:rPr>
              <a:t>WHY is this skill important?</a:t>
            </a:r>
          </a:p>
          <a:p>
            <a:pPr marL="342900" marR="0" lvl="0" indent="-342900" algn="l" rtl="0">
              <a:spcBef>
                <a:spcPts val="0"/>
              </a:spcBef>
              <a:spcAft>
                <a:spcPts val="0"/>
              </a:spcAft>
              <a:buClr>
                <a:srgbClr val="000000"/>
              </a:buClr>
              <a:buSzPct val="25000"/>
              <a:buFont typeface="Arial"/>
              <a:buNone/>
            </a:pPr>
            <a:r>
              <a:rPr lang="en" sz="1800" b="0" i="0" u="none" strike="noStrike" cap="none" dirty="0">
                <a:solidFill>
                  <a:srgbClr val="000000"/>
                </a:solidFill>
                <a:latin typeface="+mn-lt"/>
                <a:ea typeface="Calibri"/>
                <a:cs typeface="Calibri"/>
                <a:sym typeface="Calibri"/>
              </a:rPr>
              <a:t>•Economic decision making helps students focus on making a choice BEFORE the choice is made</a:t>
            </a:r>
          </a:p>
          <a:p>
            <a:pPr marL="342900" marR="0" lvl="0" indent="-342900" algn="l" rtl="0">
              <a:spcBef>
                <a:spcPts val="0"/>
              </a:spcBef>
              <a:spcAft>
                <a:spcPts val="0"/>
              </a:spcAft>
              <a:buClr>
                <a:srgbClr val="000000"/>
              </a:buClr>
              <a:buSzPct val="25000"/>
              <a:buFont typeface="Arial"/>
              <a:buNone/>
            </a:pPr>
            <a:r>
              <a:rPr lang="en" sz="1800" b="0" i="0" u="none" strike="noStrike" cap="none" dirty="0">
                <a:solidFill>
                  <a:srgbClr val="000000"/>
                </a:solidFill>
                <a:latin typeface="+mn-lt"/>
                <a:ea typeface="Calibri"/>
                <a:cs typeface="Calibri"/>
                <a:sym typeface="Calibri"/>
              </a:rPr>
              <a:t>•Helps students be more thoughtful about all the possibilities and consequences before they make a choice</a:t>
            </a:r>
          </a:p>
          <a:p>
            <a:pPr marL="342900" marR="0" lvl="0" indent="-342900" algn="l" rtl="0">
              <a:spcBef>
                <a:spcPts val="0"/>
              </a:spcBef>
              <a:spcAft>
                <a:spcPts val="0"/>
              </a:spcAft>
              <a:buClr>
                <a:srgbClr val="000000"/>
              </a:buClr>
              <a:buSzPct val="25000"/>
              <a:buFont typeface="Arial"/>
              <a:buNone/>
            </a:pPr>
            <a:r>
              <a:rPr lang="en" sz="1800" b="0" i="0" u="none" strike="noStrike" cap="none" dirty="0">
                <a:solidFill>
                  <a:srgbClr val="000000"/>
                </a:solidFill>
                <a:latin typeface="+mn-lt"/>
                <a:ea typeface="Calibri"/>
                <a:cs typeface="Calibri"/>
                <a:sym typeface="Calibri"/>
              </a:rPr>
              <a:t>•</a:t>
            </a:r>
            <a:r>
              <a:rPr lang="en" sz="1800" b="0" i="0" u="sng" strike="noStrike" cap="none" dirty="0">
                <a:solidFill>
                  <a:srgbClr val="000000"/>
                </a:solidFill>
                <a:latin typeface="+mn-lt"/>
                <a:ea typeface="Calibri"/>
                <a:cs typeface="Calibri"/>
                <a:sym typeface="Calibri"/>
              </a:rPr>
              <a:t>Thinking rationally</a:t>
            </a:r>
            <a:r>
              <a:rPr lang="en" sz="1800" b="0" i="0" u="none" strike="noStrike" cap="none" dirty="0">
                <a:solidFill>
                  <a:srgbClr val="000000"/>
                </a:solidFill>
                <a:latin typeface="+mn-lt"/>
                <a:ea typeface="Calibri"/>
                <a:cs typeface="Calibri"/>
                <a:sym typeface="Calibri"/>
              </a:rPr>
              <a:t> – making a choice because the benefits outweigh the costs—has life-long benefits.</a:t>
            </a:r>
          </a:p>
          <a:p>
            <a:pPr marL="342900" marR="0" lvl="0" indent="-342900" algn="l" rtl="0">
              <a:spcBef>
                <a:spcPts val="0"/>
              </a:spcBef>
              <a:spcAft>
                <a:spcPts val="0"/>
              </a:spcAft>
              <a:buClr>
                <a:srgbClr val="000000"/>
              </a:buClr>
              <a:buSzPct val="25000"/>
              <a:buFont typeface="Arial"/>
              <a:buNone/>
            </a:pPr>
            <a:r>
              <a:rPr lang="en" sz="1800" b="0" i="0" u="none" strike="noStrike" cap="none" dirty="0">
                <a:solidFill>
                  <a:srgbClr val="000000"/>
                </a:solidFill>
                <a:latin typeface="+mn-lt"/>
                <a:ea typeface="Calibri"/>
                <a:cs typeface="Calibri"/>
                <a:sym typeface="Calibri"/>
              </a:rPr>
              <a:t>•</a:t>
            </a:r>
            <a:r>
              <a:rPr lang="en" sz="1800" b="1" i="0" u="none" strike="noStrike" cap="none" dirty="0">
                <a:solidFill>
                  <a:srgbClr val="000000"/>
                </a:solidFill>
                <a:latin typeface="+mn-lt"/>
                <a:ea typeface="Calibri"/>
                <a:cs typeface="Calibri"/>
                <a:sym typeface="Calibri"/>
              </a:rPr>
              <a:t>Considering past decisions using the same thought processes helps to understand why the choice was made, and to critically evaluate whether it was a good one.</a:t>
            </a:r>
          </a:p>
          <a:p>
            <a:pPr marL="342900" marR="0" lvl="0" indent="-342900" algn="l" rtl="0">
              <a:spcBef>
                <a:spcPts val="0"/>
              </a:spcBef>
              <a:spcAft>
                <a:spcPts val="0"/>
              </a:spcAft>
              <a:buClr>
                <a:schemeClr val="dk1"/>
              </a:buClr>
              <a:buSzPct val="25000"/>
              <a:buFont typeface="Arial"/>
              <a:buNone/>
            </a:pPr>
            <a:endParaRPr sz="1800" b="0" i="0" u="sng" strike="noStrike" cap="none" dirty="0">
              <a:solidFill>
                <a:srgbClr val="000000"/>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r>
              <a:rPr lang="en" sz="1800" b="0" i="0" u="sng" strike="noStrike" cap="none" dirty="0">
                <a:solidFill>
                  <a:schemeClr val="dk1"/>
                </a:solidFill>
                <a:latin typeface="+mn-lt"/>
                <a:ea typeface="Calibri"/>
                <a:cs typeface="Calibri"/>
                <a:sym typeface="Calibri"/>
              </a:rPr>
              <a:t>All decision models can be used to</a:t>
            </a:r>
            <a:r>
              <a:rPr lang="en" sz="1800" b="0" i="0" u="none" strike="noStrike" cap="none" dirty="0">
                <a:solidFill>
                  <a:schemeClr val="dk1"/>
                </a:solidFill>
                <a:latin typeface="+mn-lt"/>
                <a:ea typeface="Calibri"/>
                <a:cs typeface="Calibri"/>
                <a:sym typeface="Calibri"/>
              </a:rPr>
              <a:t>:</a:t>
            </a:r>
          </a:p>
          <a:p>
            <a:pPr marL="342900" marR="0" lvl="0" indent="-342900" algn="l" rtl="0">
              <a:spcBef>
                <a:spcPts val="0"/>
              </a:spcBef>
              <a:spcAft>
                <a:spcPts val="0"/>
              </a:spcAft>
              <a:buClr>
                <a:schemeClr val="dk1"/>
              </a:buClr>
              <a:buSzPct val="100000"/>
              <a:buFont typeface="Arial"/>
              <a:buChar char="•"/>
            </a:pPr>
            <a:r>
              <a:rPr lang="en" sz="1800" b="1" i="0" u="none" strike="noStrike" cap="none" dirty="0">
                <a:solidFill>
                  <a:schemeClr val="dk1"/>
                </a:solidFill>
                <a:latin typeface="+mn-lt"/>
                <a:ea typeface="Calibri"/>
                <a:cs typeface="Calibri"/>
                <a:sym typeface="Calibri"/>
              </a:rPr>
              <a:t>consider choices made by others in the past</a:t>
            </a:r>
          </a:p>
          <a:p>
            <a:pPr marL="742950" marR="0" lvl="1" indent="-285750" algn="l" rtl="0">
              <a:spcBef>
                <a:spcPts val="0"/>
              </a:spcBef>
              <a:spcAft>
                <a:spcPts val="0"/>
              </a:spcAft>
              <a:buClr>
                <a:schemeClr val="dk1"/>
              </a:buClr>
              <a:buSzPct val="100000"/>
              <a:buFont typeface="Arial"/>
              <a:buChar char="–"/>
            </a:pPr>
            <a:r>
              <a:rPr lang="en" sz="1800" b="1" i="0" u="none" strike="noStrike" cap="none" dirty="0">
                <a:solidFill>
                  <a:schemeClr val="dk1"/>
                </a:solidFill>
                <a:latin typeface="+mn-lt"/>
                <a:ea typeface="Calibri"/>
                <a:cs typeface="Calibri"/>
                <a:sym typeface="Calibri"/>
              </a:rPr>
              <a:t>viewed from their perspective at the time</a:t>
            </a:r>
          </a:p>
          <a:p>
            <a:pPr marL="742950" marR="0" lvl="1" indent="-285750" algn="l" rtl="0">
              <a:spcBef>
                <a:spcPts val="0"/>
              </a:spcBef>
              <a:spcAft>
                <a:spcPts val="0"/>
              </a:spcAft>
              <a:buClr>
                <a:schemeClr val="dk1"/>
              </a:buClr>
              <a:buSzPct val="100000"/>
              <a:buFont typeface="Arial"/>
              <a:buChar char="–"/>
            </a:pPr>
            <a:r>
              <a:rPr lang="en" sz="1800" b="1" i="0" u="none" strike="noStrike" cap="none" dirty="0">
                <a:solidFill>
                  <a:schemeClr val="dk1"/>
                </a:solidFill>
                <a:latin typeface="+mn-lt"/>
                <a:ea typeface="Calibri"/>
                <a:cs typeface="Calibri"/>
                <a:sym typeface="Calibri"/>
              </a:rPr>
              <a:t>viewed in hindsight, from your perspective, what would you have done then—or now</a:t>
            </a:r>
          </a:p>
          <a:p>
            <a:pPr marL="342900" marR="0" lvl="0" indent="-342900" algn="l" rtl="0">
              <a:spcBef>
                <a:spcPts val="0"/>
              </a:spcBef>
              <a:spcAft>
                <a:spcPts val="0"/>
              </a:spcAft>
              <a:buClr>
                <a:schemeClr val="dk1"/>
              </a:buClr>
              <a:buSzPct val="100000"/>
              <a:buFont typeface="Arial"/>
              <a:buChar char="•"/>
            </a:pPr>
            <a:r>
              <a:rPr lang="en" sz="1800" b="0" i="0" u="none" strike="noStrike" cap="none" dirty="0">
                <a:solidFill>
                  <a:schemeClr val="dk1"/>
                </a:solidFill>
                <a:latin typeface="+mn-lt"/>
                <a:ea typeface="Calibri"/>
                <a:cs typeface="Calibri"/>
                <a:sym typeface="Calibri"/>
              </a:rPr>
              <a:t>consider choices and make a decision about what to do now—or in the future </a:t>
            </a:r>
          </a:p>
          <a:p>
            <a:pPr marL="342900" marR="0" lvl="0" indent="-342900" algn="l" rtl="0">
              <a:spcBef>
                <a:spcPts val="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pic>
        <p:nvPicPr>
          <p:cNvPr id="4" name="Shape 386" descr="VCEE logo.2016.jpg"/>
          <p:cNvPicPr preferRelativeResize="0"/>
          <p:nvPr/>
        </p:nvPicPr>
        <p:blipFill rotWithShape="1">
          <a:blip r:embed="rId3">
            <a:alphaModFix/>
          </a:blip>
          <a:srcRect/>
          <a:stretch/>
        </p:blipFill>
        <p:spPr>
          <a:xfrm>
            <a:off x="6858000" y="1219200"/>
            <a:ext cx="1414354" cy="1903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19387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304800" y="152400"/>
            <a:ext cx="8222100" cy="1023599"/>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b="0" i="0" strike="noStrike" cap="none" dirty="0">
                <a:solidFill>
                  <a:srgbClr val="0070C0"/>
                </a:solidFill>
                <a:latin typeface="+mn-lt"/>
                <a:ea typeface="Calibri"/>
                <a:cs typeface="Calibri"/>
                <a:sym typeface="Calibri"/>
              </a:rPr>
              <a:t>Cost-Benefit Decision Model</a:t>
            </a:r>
          </a:p>
        </p:txBody>
      </p:sp>
      <p:sp>
        <p:nvSpPr>
          <p:cNvPr id="405" name="Shape 405"/>
          <p:cNvSpPr txBox="1">
            <a:spLocks noGrp="1"/>
          </p:cNvSpPr>
          <p:nvPr>
            <p:ph type="body" idx="1"/>
          </p:nvPr>
        </p:nvSpPr>
        <p:spPr>
          <a:xfrm>
            <a:off x="228600" y="1260309"/>
            <a:ext cx="8222100" cy="3613600"/>
          </a:xfrm>
          <a:prstGeom prst="rect">
            <a:avLst/>
          </a:prstGeom>
          <a:noFill/>
          <a:ln>
            <a:noFill/>
          </a:ln>
        </p:spPr>
        <p:txBody>
          <a:bodyPr lIns="91425" tIns="91425" rIns="91425" bIns="91425" anchor="t" anchorCtr="0">
            <a:noAutofit/>
          </a:bodyPr>
          <a:lstStyle/>
          <a:p>
            <a:pPr marL="342900" marR="0" lvl="0" indent="-342900" algn="l" rtl="0">
              <a:spcBef>
                <a:spcPts val="0"/>
              </a:spcBef>
              <a:buClr>
                <a:schemeClr val="dk1"/>
              </a:buClr>
              <a:buSzPct val="100000"/>
              <a:buFont typeface="Arial"/>
              <a:buChar char="•"/>
            </a:pPr>
            <a:r>
              <a:rPr lang="en" sz="3200" b="0" i="0" u="none" strike="noStrike" cap="none" dirty="0">
                <a:solidFill>
                  <a:schemeClr val="dk1"/>
                </a:solidFill>
                <a:latin typeface="Calibri"/>
                <a:ea typeface="Calibri"/>
                <a:cs typeface="Calibri"/>
                <a:sym typeface="Calibri"/>
              </a:rPr>
              <a:t>Used when the choice is “yes” or “no” to do something.</a:t>
            </a:r>
          </a:p>
        </p:txBody>
      </p:sp>
      <p:sp>
        <p:nvSpPr>
          <p:cNvPr id="406" name="Shape 406"/>
          <p:cNvSpPr txBox="1">
            <a:spLocks noGrp="1"/>
          </p:cNvSpPr>
          <p:nvPr>
            <p:ph type="sldNum" idx="12"/>
          </p:nvPr>
        </p:nvSpPr>
        <p:spPr>
          <a:xfrm>
            <a:off x="8523540" y="6260830"/>
            <a:ext cx="548699" cy="524799"/>
          </a:xfrm>
          <a:prstGeom prst="rect">
            <a:avLst/>
          </a:prstGeom>
          <a:noFill/>
          <a:ln>
            <a:noFill/>
          </a:ln>
        </p:spPr>
        <p:txBody>
          <a:bodyPr lIns="91425" tIns="91425" rIns="91425" bIns="91425" anchor="ctr" anchorCtr="0">
            <a:noAutofit/>
          </a:bodyPr>
          <a:lstStyle/>
          <a:p>
            <a:pPr>
              <a:buClr>
                <a:srgbClr val="888888"/>
              </a:buClr>
              <a:buSzPct val="25000"/>
              <a:buFont typeface="Calibri"/>
              <a:buNone/>
            </a:pPr>
            <a:fld id="{00000000-1234-1234-1234-123412341234}" type="slidenum">
              <a:rPr lang="en">
                <a:solidFill>
                  <a:srgbClr val="888888"/>
                </a:solidFill>
                <a:latin typeface="Calibri"/>
                <a:ea typeface="Calibri"/>
                <a:cs typeface="Calibri"/>
                <a:sym typeface="Calibri"/>
              </a:rPr>
              <a:pPr>
                <a:buClr>
                  <a:srgbClr val="888888"/>
                </a:buClr>
                <a:buSzPct val="25000"/>
                <a:buFont typeface="Calibri"/>
                <a:buNone/>
              </a:pPr>
              <a:t>105</a:t>
            </a:fld>
            <a:endParaRPr lang="en">
              <a:solidFill>
                <a:srgbClr val="888888"/>
              </a:solidFill>
              <a:latin typeface="Calibri"/>
              <a:ea typeface="Calibri"/>
              <a:cs typeface="Calibri"/>
              <a:sym typeface="Calibri"/>
            </a:endParaRPr>
          </a:p>
        </p:txBody>
      </p:sp>
      <p:graphicFrame>
        <p:nvGraphicFramePr>
          <p:cNvPr id="407" name="Shape 407"/>
          <p:cNvGraphicFramePr/>
          <p:nvPr>
            <p:extLst>
              <p:ext uri="{D42A27DB-BD31-4B8C-83A1-F6EECF244321}">
                <p14:modId xmlns:p14="http://schemas.microsoft.com/office/powerpoint/2010/main" val="2026463776"/>
              </p:ext>
            </p:extLst>
          </p:nvPr>
        </p:nvGraphicFramePr>
        <p:xfrm>
          <a:off x="533400" y="3429000"/>
          <a:ext cx="8382000" cy="3181300"/>
        </p:xfrm>
        <a:graphic>
          <a:graphicData uri="http://schemas.openxmlformats.org/drawingml/2006/table">
            <a:tbl>
              <a:tblPr firstRow="1" firstCol="1" bandRow="1">
                <a:noFill/>
              </a:tblPr>
              <a:tblGrid>
                <a:gridCol w="4191000"/>
                <a:gridCol w="4191000"/>
              </a:tblGrid>
              <a:tr h="1031775">
                <a:tc>
                  <a:txBody>
                    <a:bodyPr/>
                    <a:lstStyle/>
                    <a:p>
                      <a:pPr marL="0" marR="0" lvl="0" indent="0" algn="l" rtl="0">
                        <a:spcBef>
                          <a:spcPts val="0"/>
                        </a:spcBef>
                        <a:spcAft>
                          <a:spcPts val="0"/>
                        </a:spcAft>
                        <a:buSzPct val="25000"/>
                        <a:buNone/>
                      </a:pPr>
                      <a:r>
                        <a:rPr lang="en" sz="1800" u="none" strike="noStrike" cap="none" dirty="0"/>
                        <a:t>Costs</a:t>
                      </a:r>
                    </a:p>
                    <a:p>
                      <a:pPr marL="0" marR="0" lvl="0" indent="0" algn="l" rtl="0">
                        <a:spcBef>
                          <a:spcPts val="0"/>
                        </a:spcBef>
                        <a:spcAft>
                          <a:spcPts val="0"/>
                        </a:spcAft>
                        <a:buSzPct val="25000"/>
                        <a:buNone/>
                      </a:pPr>
                      <a:r>
                        <a:rPr lang="en" sz="1800" u="none" strike="noStrike" cap="none" dirty="0"/>
                        <a:t>A cost is what you give up when you decide to do something</a:t>
                      </a:r>
                    </a:p>
                  </a:txBody>
                  <a:tcPr marL="68575" marR="68575" marT="0" marB="0">
                    <a:solidFill>
                      <a:schemeClr val="bg1"/>
                    </a:solidFill>
                  </a:tcPr>
                </a:tc>
                <a:tc>
                  <a:txBody>
                    <a:bodyPr/>
                    <a:lstStyle/>
                    <a:p>
                      <a:pPr marL="0" marR="0" lvl="0" indent="0" algn="l" rtl="0">
                        <a:spcBef>
                          <a:spcPts val="0"/>
                        </a:spcBef>
                        <a:spcAft>
                          <a:spcPts val="0"/>
                        </a:spcAft>
                        <a:buSzPct val="25000"/>
                        <a:buNone/>
                      </a:pPr>
                      <a:r>
                        <a:rPr lang="en" sz="1800" u="none" strike="noStrike" cap="none"/>
                        <a:t>Benefits</a:t>
                      </a:r>
                    </a:p>
                    <a:p>
                      <a:pPr marL="0" marR="0" lvl="0" indent="0" algn="l" rtl="0">
                        <a:spcBef>
                          <a:spcPts val="0"/>
                        </a:spcBef>
                        <a:spcAft>
                          <a:spcPts val="0"/>
                        </a:spcAft>
                        <a:buSzPct val="25000"/>
                        <a:buNone/>
                      </a:pPr>
                      <a:r>
                        <a:rPr lang="en" sz="1800" u="none" strike="noStrike" cap="none"/>
                        <a:t>A benefit is what satisfies your wants</a:t>
                      </a:r>
                    </a:p>
                  </a:txBody>
                  <a:tcPr marL="68575" marR="68575" marT="0" marB="0">
                    <a:solidFill>
                      <a:schemeClr val="bg1"/>
                    </a:solidFill>
                  </a:tcPr>
                </a:tc>
              </a:tr>
              <a:tr h="2149525">
                <a:tc>
                  <a:txBody>
                    <a:bodyPr/>
                    <a:lstStyle/>
                    <a:p>
                      <a:pPr marL="342900" marR="0" lvl="0" indent="-342900" algn="l" rtl="0">
                        <a:spcBef>
                          <a:spcPts val="0"/>
                        </a:spcBef>
                        <a:spcAft>
                          <a:spcPts val="0"/>
                        </a:spcAft>
                        <a:buClr>
                          <a:schemeClr val="dk1"/>
                        </a:buClr>
                        <a:buSzPct val="100000"/>
                        <a:buFont typeface="Noto Sans Symbols"/>
                        <a:buChar char="∙"/>
                      </a:pPr>
                      <a:r>
                        <a:rPr lang="en" sz="1800" u="none" strike="noStrike" cap="none"/>
                        <a:t>It will cost $250,000</a:t>
                      </a:r>
                    </a:p>
                    <a:p>
                      <a:pPr marL="342900" marR="0" lvl="0" indent="-342900" algn="l" rtl="0">
                        <a:spcBef>
                          <a:spcPts val="0"/>
                        </a:spcBef>
                        <a:spcAft>
                          <a:spcPts val="0"/>
                        </a:spcAft>
                        <a:buClr>
                          <a:schemeClr val="dk1"/>
                        </a:buClr>
                        <a:buSzPct val="100000"/>
                        <a:buFont typeface="Noto Sans Symbols"/>
                        <a:buChar char="∙"/>
                      </a:pPr>
                      <a:r>
                        <a:rPr lang="en" sz="1800" u="none" strike="noStrike" cap="none"/>
                        <a:t>The location isn’t as close to shopping and restaurants as I would like.</a:t>
                      </a:r>
                    </a:p>
                    <a:p>
                      <a:pPr marL="342900" marR="0" lvl="0" indent="-342900" algn="l" rtl="0">
                        <a:spcBef>
                          <a:spcPts val="0"/>
                        </a:spcBef>
                        <a:spcAft>
                          <a:spcPts val="0"/>
                        </a:spcAft>
                        <a:buClr>
                          <a:schemeClr val="dk1"/>
                        </a:buClr>
                        <a:buSzPct val="100000"/>
                        <a:buFont typeface="Noto Sans Symbols"/>
                        <a:buChar char="∙"/>
                      </a:pPr>
                      <a:r>
                        <a:rPr lang="en" sz="1800" u="none" strike="noStrike" cap="none"/>
                        <a:t>The kitchen and bathrooms need to be modernized</a:t>
                      </a:r>
                    </a:p>
                    <a:p>
                      <a:pPr marL="342900" marR="0" lvl="0" indent="-342900" algn="l" rtl="0">
                        <a:spcBef>
                          <a:spcPts val="0"/>
                        </a:spcBef>
                        <a:spcAft>
                          <a:spcPts val="0"/>
                        </a:spcAft>
                        <a:buClr>
                          <a:schemeClr val="dk1"/>
                        </a:buClr>
                        <a:buSzPct val="100000"/>
                        <a:buFont typeface="Noto Sans Symbols"/>
                        <a:buChar char="∙"/>
                      </a:pPr>
                      <a:r>
                        <a:rPr lang="en" sz="1800" u="none" strike="noStrike" cap="none"/>
                        <a:t>It doesn’t have a garage</a:t>
                      </a:r>
                    </a:p>
                  </a:txBody>
                  <a:tcPr marL="68575" marR="68575" marT="0" marB="0">
                    <a:solidFill>
                      <a:schemeClr val="bg1"/>
                    </a:solidFill>
                  </a:tcPr>
                </a:tc>
                <a:tc>
                  <a:txBody>
                    <a:bodyPr/>
                    <a:lstStyle/>
                    <a:p>
                      <a:pPr marL="342900" marR="0" lvl="0" indent="-342900" algn="l" rtl="0">
                        <a:spcBef>
                          <a:spcPts val="0"/>
                        </a:spcBef>
                        <a:spcAft>
                          <a:spcPts val="0"/>
                        </a:spcAft>
                        <a:buClr>
                          <a:schemeClr val="dk1"/>
                        </a:buClr>
                        <a:buSzPct val="100000"/>
                        <a:buFont typeface="Noto Sans Symbols"/>
                        <a:buChar char="∙"/>
                      </a:pPr>
                      <a:r>
                        <a:rPr lang="en" sz="1800" u="none" strike="noStrike" cap="none" dirty="0"/>
                        <a:t>$250,000 is less than many of the houses I have looked at</a:t>
                      </a:r>
                    </a:p>
                    <a:p>
                      <a:pPr marL="342900" marR="0" lvl="0" indent="-342900" algn="l" rtl="0">
                        <a:spcBef>
                          <a:spcPts val="0"/>
                        </a:spcBef>
                        <a:spcAft>
                          <a:spcPts val="0"/>
                        </a:spcAft>
                        <a:buClr>
                          <a:schemeClr val="dk1"/>
                        </a:buClr>
                        <a:buSzPct val="100000"/>
                        <a:buFont typeface="Noto Sans Symbols"/>
                        <a:buChar char="∙"/>
                      </a:pPr>
                      <a:r>
                        <a:rPr lang="en" sz="1800" u="none" strike="noStrike" cap="none" dirty="0"/>
                        <a:t>I really like the floor plan</a:t>
                      </a:r>
                    </a:p>
                    <a:p>
                      <a:pPr marL="342900" marR="0" lvl="0" indent="-342900" algn="l" rtl="0">
                        <a:spcBef>
                          <a:spcPts val="0"/>
                        </a:spcBef>
                        <a:spcAft>
                          <a:spcPts val="0"/>
                        </a:spcAft>
                        <a:buClr>
                          <a:schemeClr val="dk1"/>
                        </a:buClr>
                        <a:buSzPct val="100000"/>
                        <a:buFont typeface="Noto Sans Symbols"/>
                        <a:buChar char="∙"/>
                      </a:pPr>
                      <a:r>
                        <a:rPr lang="en" sz="1800" u="none" strike="noStrike" cap="none" dirty="0"/>
                        <a:t>I believe it is a good value that will appreciate</a:t>
                      </a:r>
                    </a:p>
                    <a:p>
                      <a:pPr marL="342900" marR="0" lvl="0" indent="-342900" algn="l" rtl="0">
                        <a:spcBef>
                          <a:spcPts val="0"/>
                        </a:spcBef>
                        <a:spcAft>
                          <a:spcPts val="0"/>
                        </a:spcAft>
                        <a:buClr>
                          <a:schemeClr val="dk1"/>
                        </a:buClr>
                        <a:buSzPct val="100000"/>
                        <a:buFont typeface="Noto Sans Symbols"/>
                        <a:buChar char="∙"/>
                      </a:pPr>
                      <a:r>
                        <a:rPr lang="en" sz="1800" u="none" strike="noStrike" cap="none" dirty="0"/>
                        <a:t>There are good schools in the area</a:t>
                      </a:r>
                    </a:p>
                  </a:txBody>
                  <a:tcPr marL="68575" marR="68575" marT="0" marB="0">
                    <a:solidFill>
                      <a:schemeClr val="bg1"/>
                    </a:solidFill>
                  </a:tcPr>
                </a:tc>
              </a:tr>
            </a:tbl>
          </a:graphicData>
        </a:graphic>
      </p:graphicFrame>
      <p:sp>
        <p:nvSpPr>
          <p:cNvPr id="408" name="Shape 408"/>
          <p:cNvSpPr/>
          <p:nvPr/>
        </p:nvSpPr>
        <p:spPr>
          <a:xfrm>
            <a:off x="516339" y="2867055"/>
            <a:ext cx="6779525" cy="400109"/>
          </a:xfrm>
          <a:prstGeom prst="rect">
            <a:avLst/>
          </a:prstGeom>
          <a:noFill/>
          <a:ln>
            <a:noFill/>
          </a:ln>
        </p:spPr>
        <p:txBody>
          <a:bodyPr lIns="91425" tIns="45700" rIns="91425" bIns="45700" anchor="ctr" anchorCtr="0">
            <a:noAutofit/>
          </a:bodyPr>
          <a:lstStyle/>
          <a:p>
            <a:pPr>
              <a:buClr>
                <a:prstClr val="black"/>
              </a:buClr>
              <a:buSzPct val="25000"/>
              <a:buFont typeface="Arial"/>
              <a:buNone/>
            </a:pPr>
            <a:r>
              <a:rPr lang="en" sz="2000">
                <a:solidFill>
                  <a:prstClr val="black"/>
                </a:solidFill>
                <a:latin typeface="Arial"/>
                <a:ea typeface="Arial"/>
                <a:cs typeface="Arial"/>
                <a:sym typeface="Arial"/>
              </a:rPr>
              <a:t>For example, Should I buy this particular house?</a:t>
            </a:r>
            <a:r>
              <a:rPr lang="en" sz="1200">
                <a:solidFill>
                  <a:prstClr val="black"/>
                </a:solidFill>
                <a:latin typeface="Arial"/>
                <a:ea typeface="Arial"/>
                <a:cs typeface="Arial"/>
                <a:sym typeface="Arial"/>
              </a:rPr>
              <a:t> </a:t>
            </a:r>
          </a:p>
        </p:txBody>
      </p:sp>
    </p:spTree>
    <p:extLst>
      <p:ext uri="{BB962C8B-B14F-4D97-AF65-F5344CB8AC3E}">
        <p14:creationId xmlns:p14="http://schemas.microsoft.com/office/powerpoint/2010/main" val="18775137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304800" y="228600"/>
            <a:ext cx="8222100" cy="762000"/>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b="0" i="0" strike="noStrike" cap="none" dirty="0">
                <a:solidFill>
                  <a:srgbClr val="0070C0"/>
                </a:solidFill>
                <a:latin typeface="+mn-lt"/>
                <a:ea typeface="Calibri"/>
                <a:cs typeface="Calibri"/>
                <a:sym typeface="Calibri"/>
              </a:rPr>
              <a:t>Cost-Benefit Decision Tree</a:t>
            </a:r>
          </a:p>
        </p:txBody>
      </p:sp>
      <p:sp>
        <p:nvSpPr>
          <p:cNvPr id="414" name="Shape 414"/>
          <p:cNvSpPr txBox="1"/>
          <p:nvPr/>
        </p:nvSpPr>
        <p:spPr>
          <a:xfrm>
            <a:off x="390099" y="1244025"/>
            <a:ext cx="7991902" cy="584774"/>
          </a:xfrm>
          <a:prstGeom prst="rect">
            <a:avLst/>
          </a:prstGeom>
          <a:noFill/>
          <a:ln>
            <a:noFill/>
          </a:ln>
        </p:spPr>
        <p:txBody>
          <a:bodyPr lIns="91425" tIns="45700" rIns="91425" bIns="45700" anchor="t" anchorCtr="0">
            <a:noAutofit/>
          </a:bodyPr>
          <a:lstStyle/>
          <a:p>
            <a:pPr>
              <a:buClr>
                <a:prstClr val="black"/>
              </a:buClr>
              <a:buSzPct val="100000"/>
            </a:pPr>
            <a:r>
              <a:rPr lang="en" sz="3200" dirty="0">
                <a:solidFill>
                  <a:prstClr val="black"/>
                </a:solidFill>
                <a:latin typeface="Calibri"/>
                <a:ea typeface="Calibri"/>
                <a:cs typeface="Calibri"/>
                <a:sym typeface="Calibri"/>
              </a:rPr>
              <a:t>Used to help you decide between two choices</a:t>
            </a:r>
            <a:r>
              <a:rPr lang="en" dirty="0">
                <a:solidFill>
                  <a:prstClr val="black"/>
                </a:solidFill>
                <a:latin typeface="Calibri"/>
                <a:ea typeface="Calibri"/>
                <a:cs typeface="Calibri"/>
                <a:sym typeface="Calibri"/>
              </a:rPr>
              <a:t>.</a:t>
            </a:r>
          </a:p>
        </p:txBody>
      </p:sp>
      <p:sp>
        <p:nvSpPr>
          <p:cNvPr id="415" name="Shape 415"/>
          <p:cNvSpPr txBox="1"/>
          <p:nvPr/>
        </p:nvSpPr>
        <p:spPr>
          <a:xfrm>
            <a:off x="408296" y="1828800"/>
            <a:ext cx="7373630" cy="646331"/>
          </a:xfrm>
          <a:prstGeom prst="rect">
            <a:avLst/>
          </a:prstGeom>
          <a:noFill/>
          <a:ln>
            <a:noFill/>
          </a:ln>
        </p:spPr>
        <p:txBody>
          <a:bodyPr lIns="91425" tIns="45700" rIns="91425" bIns="45700" anchor="t" anchorCtr="0">
            <a:noAutofit/>
          </a:bodyPr>
          <a:lstStyle/>
          <a:p>
            <a:pPr>
              <a:buSzPct val="25000"/>
            </a:pPr>
            <a:r>
              <a:rPr lang="en" b="1" dirty="0">
                <a:solidFill>
                  <a:prstClr val="black"/>
                </a:solidFill>
                <a:latin typeface="Calibri"/>
                <a:ea typeface="Calibri"/>
                <a:cs typeface="Calibri"/>
                <a:sym typeface="Calibri"/>
              </a:rPr>
              <a:t>For example, Should I buy a house in the country or a house in the city?  [Or, should I buy the house on Elm Avenue or the house on Mulberry Street?]</a:t>
            </a:r>
          </a:p>
        </p:txBody>
      </p:sp>
      <p:sp>
        <p:nvSpPr>
          <p:cNvPr id="416" name="Shape 416"/>
          <p:cNvSpPr/>
          <p:nvPr/>
        </p:nvSpPr>
        <p:spPr>
          <a:xfrm>
            <a:off x="3209925" y="1470025"/>
            <a:ext cx="9144000" cy="457200"/>
          </a:xfrm>
          <a:prstGeom prst="rect">
            <a:avLst/>
          </a:prstGeom>
          <a:noFill/>
          <a:ln>
            <a:noFill/>
          </a:ln>
        </p:spPr>
        <p:txBody>
          <a:bodyPr lIns="91425" tIns="45700" rIns="91425" bIns="45700" anchor="ctr" anchorCtr="0">
            <a:noAutofit/>
          </a:bodyPr>
          <a:lstStyle/>
          <a:p>
            <a:pPr>
              <a:buClr>
                <a:prstClr val="black"/>
              </a:buClr>
              <a:buFont typeface="Calibri"/>
              <a:buNone/>
            </a:pPr>
            <a:endParaRPr>
              <a:solidFill>
                <a:prstClr val="black"/>
              </a:solidFill>
              <a:latin typeface="Arial"/>
              <a:ea typeface="Arial"/>
              <a:cs typeface="Arial"/>
              <a:sym typeface="Arial"/>
            </a:endParaRPr>
          </a:p>
        </p:txBody>
      </p:sp>
      <p:sp>
        <p:nvSpPr>
          <p:cNvPr id="2" name="Rectangle 1"/>
          <p:cNvSpPr/>
          <p:nvPr/>
        </p:nvSpPr>
        <p:spPr>
          <a:xfrm>
            <a:off x="408295" y="2475131"/>
            <a:ext cx="8381999" cy="33160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417" name="Shape 417"/>
          <p:cNvGraphicFramePr/>
          <p:nvPr>
            <p:extLst>
              <p:ext uri="{D42A27DB-BD31-4B8C-83A1-F6EECF244321}">
                <p14:modId xmlns:p14="http://schemas.microsoft.com/office/powerpoint/2010/main" val="3106119517"/>
              </p:ext>
            </p:extLst>
          </p:nvPr>
        </p:nvGraphicFramePr>
        <p:xfrm>
          <a:off x="408296" y="2621438"/>
          <a:ext cx="8273950" cy="731350"/>
        </p:xfrm>
        <a:graphic>
          <a:graphicData uri="http://schemas.openxmlformats.org/drawingml/2006/table">
            <a:tbl>
              <a:tblPr firstRow="1" firstCol="1" bandRow="1">
                <a:noFill/>
              </a:tblPr>
              <a:tblGrid>
                <a:gridCol w="4109135"/>
                <a:gridCol w="4164815"/>
              </a:tblGrid>
              <a:tr h="350350">
                <a:tc gridSpan="2">
                  <a:txBody>
                    <a:bodyPr/>
                    <a:lstStyle/>
                    <a:p>
                      <a:pPr marL="0" marR="0" lvl="0" indent="0" algn="ctr" rtl="0">
                        <a:spcBef>
                          <a:spcPts val="0"/>
                        </a:spcBef>
                        <a:spcAft>
                          <a:spcPts val="0"/>
                        </a:spcAft>
                        <a:buSzPct val="25000"/>
                        <a:buNone/>
                      </a:pPr>
                      <a:r>
                        <a:rPr lang="en" sz="1800" u="none" strike="noStrike" cap="none" dirty="0"/>
                        <a:t>GOAL:  Buy a house</a:t>
                      </a:r>
                    </a:p>
                  </a:txBody>
                  <a:tcPr marL="68575" marR="68575" marT="0" marB="0"/>
                </a:tc>
                <a:tc hMerge="1">
                  <a:txBody>
                    <a:bodyPr/>
                    <a:lstStyle/>
                    <a:p>
                      <a:endParaRPr lang="en-US"/>
                    </a:p>
                  </a:txBody>
                  <a:tcPr/>
                </a:tc>
              </a:tr>
              <a:tr h="381000">
                <a:tc>
                  <a:txBody>
                    <a:bodyPr/>
                    <a:lstStyle/>
                    <a:p>
                      <a:pPr marL="0" marR="0" lvl="0" indent="0" algn="l" rtl="0">
                        <a:spcBef>
                          <a:spcPts val="0"/>
                        </a:spcBef>
                        <a:spcAft>
                          <a:spcPts val="0"/>
                        </a:spcAft>
                        <a:buSzPct val="25000"/>
                        <a:buNone/>
                      </a:pPr>
                      <a:r>
                        <a:rPr lang="en" sz="1800" u="none" strike="noStrike" cap="none" dirty="0"/>
                        <a:t>Choice 1 – Buy a house in the country</a:t>
                      </a:r>
                    </a:p>
                  </a:txBody>
                  <a:tcPr marL="68575" marR="68575" marT="0" marB="0"/>
                </a:tc>
                <a:tc>
                  <a:txBody>
                    <a:bodyPr/>
                    <a:lstStyle/>
                    <a:p>
                      <a:pPr marL="0" marR="0" lvl="0" indent="0" algn="l" rtl="0">
                        <a:spcBef>
                          <a:spcPts val="0"/>
                        </a:spcBef>
                        <a:spcAft>
                          <a:spcPts val="0"/>
                        </a:spcAft>
                        <a:buSzPct val="25000"/>
                        <a:buNone/>
                      </a:pPr>
                      <a:r>
                        <a:rPr lang="en" sz="1800" u="none" strike="noStrike" cap="none" dirty="0"/>
                        <a:t>Choice 2 – Buy a house in the city</a:t>
                      </a:r>
                    </a:p>
                  </a:txBody>
                  <a:tcPr marL="68575" marR="68575" marT="0" marB="0"/>
                </a:tc>
              </a:tr>
            </a:tbl>
          </a:graphicData>
        </a:graphic>
      </p:graphicFrame>
      <p:graphicFrame>
        <p:nvGraphicFramePr>
          <p:cNvPr id="418" name="Shape 418"/>
          <p:cNvGraphicFramePr/>
          <p:nvPr>
            <p:extLst>
              <p:ext uri="{D42A27DB-BD31-4B8C-83A1-F6EECF244321}">
                <p14:modId xmlns:p14="http://schemas.microsoft.com/office/powerpoint/2010/main" val="1108554721"/>
              </p:ext>
            </p:extLst>
          </p:nvPr>
        </p:nvGraphicFramePr>
        <p:xfrm>
          <a:off x="457200" y="3352203"/>
          <a:ext cx="4097325" cy="1945550"/>
        </p:xfrm>
        <a:graphic>
          <a:graphicData uri="http://schemas.openxmlformats.org/drawingml/2006/table">
            <a:tbl>
              <a:tblPr firstRow="1" firstCol="1" bandRow="1">
                <a:noFill/>
              </a:tblPr>
              <a:tblGrid>
                <a:gridCol w="2116125"/>
                <a:gridCol w="1981200"/>
              </a:tblGrid>
              <a:tr h="381600">
                <a:tc>
                  <a:txBody>
                    <a:bodyPr/>
                    <a:lstStyle/>
                    <a:p>
                      <a:pPr marL="0" marR="0" lvl="0" indent="0" algn="l" rtl="0">
                        <a:spcBef>
                          <a:spcPts val="0"/>
                        </a:spcBef>
                        <a:spcAft>
                          <a:spcPts val="0"/>
                        </a:spcAft>
                        <a:buSzPct val="25000"/>
                        <a:buNone/>
                      </a:pPr>
                      <a:r>
                        <a:rPr lang="en" sz="1600" u="none" strike="noStrike" cap="none" dirty="0"/>
                        <a:t>Costs</a:t>
                      </a:r>
                    </a:p>
                  </a:txBody>
                  <a:tcPr marL="27450" marR="27450" marT="0" marB="0"/>
                </a:tc>
                <a:tc>
                  <a:txBody>
                    <a:bodyPr/>
                    <a:lstStyle/>
                    <a:p>
                      <a:pPr marL="0" marR="0" lvl="0" indent="0" algn="l" rtl="0">
                        <a:spcBef>
                          <a:spcPts val="0"/>
                        </a:spcBef>
                        <a:spcAft>
                          <a:spcPts val="0"/>
                        </a:spcAft>
                        <a:buSzPct val="25000"/>
                        <a:buNone/>
                      </a:pPr>
                      <a:r>
                        <a:rPr lang="en" sz="1600" u="none" strike="noStrike" cap="none"/>
                        <a:t>Benefits</a:t>
                      </a:r>
                    </a:p>
                  </a:txBody>
                  <a:tcPr marL="27450" marR="27450" marT="0" marB="0"/>
                </a:tc>
              </a:tr>
              <a:tr h="1563950">
                <a:tc>
                  <a:txBody>
                    <a:bodyPr/>
                    <a:lstStyle/>
                    <a:p>
                      <a:pPr marL="342900" marR="0" lvl="0" indent="-342900" algn="l" rtl="0">
                        <a:spcBef>
                          <a:spcPts val="0"/>
                        </a:spcBef>
                        <a:spcAft>
                          <a:spcPts val="0"/>
                        </a:spcAft>
                        <a:buClr>
                          <a:schemeClr val="dk1"/>
                        </a:buClr>
                        <a:buSzPct val="100000"/>
                        <a:buFont typeface="Noto Sans Symbols"/>
                        <a:buChar char="∙"/>
                      </a:pPr>
                      <a:r>
                        <a:rPr lang="en" sz="1600" u="none" strike="noStrike" cap="none"/>
                        <a:t>It is a long commute to work</a:t>
                      </a:r>
                    </a:p>
                    <a:p>
                      <a:pPr marL="342900" marR="0" lvl="0" indent="-342900" algn="l" rtl="0">
                        <a:spcBef>
                          <a:spcPts val="0"/>
                        </a:spcBef>
                        <a:spcAft>
                          <a:spcPts val="0"/>
                        </a:spcAft>
                        <a:buClr>
                          <a:schemeClr val="dk1"/>
                        </a:buClr>
                        <a:buSzPct val="100000"/>
                        <a:buFont typeface="Noto Sans Symbols"/>
                        <a:buChar char="∙"/>
                      </a:pPr>
                      <a:r>
                        <a:rPr lang="en" sz="1600" u="none" strike="noStrike" cap="none"/>
                        <a:t>Most of my friends live in the city</a:t>
                      </a:r>
                    </a:p>
                  </a:txBody>
                  <a:tcPr marL="27450" marR="27450" marT="0" marB="0"/>
                </a:tc>
                <a:tc>
                  <a:txBody>
                    <a:bodyPr/>
                    <a:lstStyle/>
                    <a:p>
                      <a:pPr marL="342900" marR="0" lvl="0" indent="-342900" algn="l" rtl="0">
                        <a:spcBef>
                          <a:spcPts val="0"/>
                        </a:spcBef>
                        <a:spcAft>
                          <a:spcPts val="0"/>
                        </a:spcAft>
                        <a:buClr>
                          <a:schemeClr val="dk1"/>
                        </a:buClr>
                        <a:buSzPct val="100000"/>
                        <a:buFont typeface="Noto Sans Symbols"/>
                        <a:buChar char="∙"/>
                      </a:pPr>
                      <a:r>
                        <a:rPr lang="en" sz="1600" u="none" strike="noStrike" cap="none" dirty="0"/>
                        <a:t>I love the open land and have room for a garden</a:t>
                      </a:r>
                    </a:p>
                    <a:p>
                      <a:pPr marL="342900" marR="0" lvl="0" indent="-342900" algn="l" rtl="0">
                        <a:spcBef>
                          <a:spcPts val="0"/>
                        </a:spcBef>
                        <a:spcAft>
                          <a:spcPts val="0"/>
                        </a:spcAft>
                        <a:buClr>
                          <a:schemeClr val="dk1"/>
                        </a:buClr>
                        <a:buSzPct val="100000"/>
                        <a:buFont typeface="Noto Sans Symbols"/>
                        <a:buChar char="∙"/>
                      </a:pPr>
                      <a:r>
                        <a:rPr lang="en" sz="1600" u="none" strike="noStrike" cap="none" dirty="0"/>
                        <a:t>I can get a nicer house for the same money</a:t>
                      </a:r>
                    </a:p>
                  </a:txBody>
                  <a:tcPr marL="27450" marR="27450" marT="0" marB="0">
                    <a:solidFill>
                      <a:schemeClr val="bg1"/>
                    </a:solidFill>
                  </a:tcPr>
                </a:tc>
              </a:tr>
            </a:tbl>
          </a:graphicData>
        </a:graphic>
      </p:graphicFrame>
      <p:sp>
        <p:nvSpPr>
          <p:cNvPr id="419" name="Shape 419"/>
          <p:cNvSpPr/>
          <p:nvPr/>
        </p:nvSpPr>
        <p:spPr>
          <a:xfrm>
            <a:off x="3944937" y="-842962"/>
            <a:ext cx="9144000" cy="457200"/>
          </a:xfrm>
          <a:prstGeom prst="rect">
            <a:avLst/>
          </a:prstGeom>
          <a:noFill/>
          <a:ln>
            <a:noFill/>
          </a:ln>
        </p:spPr>
        <p:txBody>
          <a:bodyPr lIns="91425" tIns="45700" rIns="91425" bIns="45700" anchor="ctr" anchorCtr="0">
            <a:noAutofit/>
          </a:bodyPr>
          <a:lstStyle/>
          <a:p>
            <a:pPr>
              <a:buClr>
                <a:prstClr val="black"/>
              </a:buClr>
              <a:buFont typeface="Calibri"/>
              <a:buNone/>
            </a:pPr>
            <a:endParaRPr>
              <a:solidFill>
                <a:prstClr val="black"/>
              </a:solidFill>
              <a:latin typeface="Arial"/>
              <a:ea typeface="Arial"/>
              <a:cs typeface="Arial"/>
              <a:sym typeface="Arial"/>
            </a:endParaRPr>
          </a:p>
        </p:txBody>
      </p:sp>
      <p:graphicFrame>
        <p:nvGraphicFramePr>
          <p:cNvPr id="420" name="Shape 420"/>
          <p:cNvGraphicFramePr/>
          <p:nvPr/>
        </p:nvGraphicFramePr>
        <p:xfrm>
          <a:off x="4581096" y="3352800"/>
          <a:ext cx="4105700" cy="1981200"/>
        </p:xfrm>
        <a:graphic>
          <a:graphicData uri="http://schemas.openxmlformats.org/drawingml/2006/table">
            <a:tbl>
              <a:tblPr firstRow="1" bandRow="1">
                <a:noFill/>
              </a:tblPr>
              <a:tblGrid>
                <a:gridCol w="2052850"/>
                <a:gridCol w="2052850"/>
              </a:tblGrid>
              <a:tr h="381000">
                <a:tc>
                  <a:txBody>
                    <a:bodyPr/>
                    <a:lstStyle/>
                    <a:p>
                      <a:pPr marL="0" marR="0" lvl="0" indent="0" algn="l" rtl="0">
                        <a:spcBef>
                          <a:spcPts val="0"/>
                        </a:spcBef>
                        <a:buSzPct val="25000"/>
                        <a:buNone/>
                      </a:pPr>
                      <a:r>
                        <a:rPr lang="en" sz="1600" u="none" strike="noStrike" cap="none" dirty="0">
                          <a:solidFill>
                            <a:schemeClr val="lt1"/>
                          </a:solidFill>
                        </a:rPr>
                        <a:t>Costs</a:t>
                      </a:r>
                    </a:p>
                  </a:txBody>
                  <a:tcPr marL="91450" marR="91450" marT="45725" marB="45725"/>
                </a:tc>
                <a:tc>
                  <a:txBody>
                    <a:bodyPr/>
                    <a:lstStyle/>
                    <a:p>
                      <a:pPr marL="0" marR="0" lvl="0" indent="0" algn="l" rtl="0">
                        <a:spcBef>
                          <a:spcPts val="0"/>
                        </a:spcBef>
                        <a:buSzPct val="25000"/>
                        <a:buNone/>
                      </a:pPr>
                      <a:r>
                        <a:rPr lang="en" sz="1600" dirty="0"/>
                        <a:t>Benefits</a:t>
                      </a:r>
                    </a:p>
                  </a:txBody>
                  <a:tcPr marL="91450" marR="91450" marT="45725" marB="45725"/>
                </a:tc>
              </a:tr>
              <a:tr h="1600200">
                <a:tc>
                  <a:txBody>
                    <a:bodyPr/>
                    <a:lstStyle/>
                    <a:p>
                      <a:pPr marL="0" marR="0" lvl="0" indent="0" algn="l" rtl="0">
                        <a:spcBef>
                          <a:spcPts val="0"/>
                        </a:spcBef>
                        <a:buSzPct val="25000"/>
                        <a:buNone/>
                      </a:pPr>
                      <a:r>
                        <a:rPr lang="en" sz="1600">
                          <a:solidFill>
                            <a:schemeClr val="dk1"/>
                          </a:solidFill>
                          <a:latin typeface="Calibri"/>
                          <a:ea typeface="Calibri"/>
                          <a:cs typeface="Calibri"/>
                          <a:sym typeface="Calibri"/>
                        </a:rPr>
                        <a:t>Houses are generally more expensive in the neighborhoods I like.</a:t>
                      </a:r>
                    </a:p>
                    <a:p>
                      <a:pPr marL="0" marR="0" lvl="0" indent="0" algn="l" rtl="0">
                        <a:spcBef>
                          <a:spcPts val="0"/>
                        </a:spcBef>
                        <a:buSzPct val="25000"/>
                        <a:buNone/>
                      </a:pPr>
                      <a:r>
                        <a:rPr lang="en" sz="1600">
                          <a:solidFill>
                            <a:schemeClr val="dk1"/>
                          </a:solidFill>
                          <a:latin typeface="Calibri"/>
                          <a:ea typeface="Calibri"/>
                          <a:cs typeface="Calibri"/>
                          <a:sym typeface="Calibri"/>
                        </a:rPr>
                        <a:t>Taxes are higher.</a:t>
                      </a:r>
                    </a:p>
                  </a:txBody>
                  <a:tcPr marL="91450" marR="91450" marT="45725" marB="45725"/>
                </a:tc>
                <a:tc>
                  <a:txBody>
                    <a:bodyPr/>
                    <a:lstStyle/>
                    <a:p>
                      <a:pPr marL="0" marR="0" lvl="0" indent="0" algn="l" rtl="0">
                        <a:spcBef>
                          <a:spcPts val="0"/>
                        </a:spcBef>
                        <a:buSzPct val="25000"/>
                        <a:buNone/>
                      </a:pPr>
                      <a:r>
                        <a:rPr lang="en" sz="1600" dirty="0">
                          <a:solidFill>
                            <a:schemeClr val="dk1"/>
                          </a:solidFill>
                          <a:latin typeface="Calibri"/>
                          <a:ea typeface="Calibri"/>
                          <a:cs typeface="Calibri"/>
                          <a:sym typeface="Calibri"/>
                        </a:rPr>
                        <a:t>It is closer to work</a:t>
                      </a:r>
                    </a:p>
                    <a:p>
                      <a:pPr marL="0" marR="0" lvl="0" indent="0" algn="l" rtl="0">
                        <a:spcBef>
                          <a:spcPts val="0"/>
                        </a:spcBef>
                        <a:buSzPct val="25000"/>
                        <a:buNone/>
                      </a:pPr>
                      <a:r>
                        <a:rPr lang="en" sz="1600" dirty="0">
                          <a:solidFill>
                            <a:schemeClr val="dk1"/>
                          </a:solidFill>
                          <a:latin typeface="Calibri"/>
                          <a:ea typeface="Calibri"/>
                          <a:cs typeface="Calibri"/>
                          <a:sym typeface="Calibri"/>
                        </a:rPr>
                        <a:t>I’m closer to shopping and restaurants.</a:t>
                      </a:r>
                    </a:p>
                  </a:txBody>
                  <a:tcPr marL="91450" marR="91450" marT="45725" marB="45725"/>
                </a:tc>
              </a:tr>
            </a:tbl>
          </a:graphicData>
        </a:graphic>
      </p:graphicFrame>
      <p:graphicFrame>
        <p:nvGraphicFramePr>
          <p:cNvPr id="421" name="Shape 421"/>
          <p:cNvGraphicFramePr/>
          <p:nvPr/>
        </p:nvGraphicFramePr>
        <p:xfrm>
          <a:off x="460043" y="5410200"/>
          <a:ext cx="8278500" cy="304800"/>
        </p:xfrm>
        <a:graphic>
          <a:graphicData uri="http://schemas.openxmlformats.org/drawingml/2006/table">
            <a:tbl>
              <a:tblPr firstRow="1" firstCol="1" bandRow="1">
                <a:noFill/>
              </a:tblPr>
              <a:tblGrid>
                <a:gridCol w="8278500"/>
              </a:tblGrid>
              <a:tr h="254000">
                <a:tc>
                  <a:txBody>
                    <a:bodyPr/>
                    <a:lstStyle/>
                    <a:p>
                      <a:pPr marL="0" marR="0" lvl="0" indent="0" algn="ctr" rtl="0">
                        <a:spcBef>
                          <a:spcPts val="0"/>
                        </a:spcBef>
                        <a:spcAft>
                          <a:spcPts val="0"/>
                        </a:spcAft>
                        <a:buSzPct val="25000"/>
                        <a:buNone/>
                      </a:pPr>
                      <a:r>
                        <a:rPr lang="en" sz="2000" dirty="0"/>
                        <a:t>Final Choice</a:t>
                      </a:r>
                    </a:p>
                  </a:txBody>
                  <a:tcPr marL="68575" marR="68575" marT="0" marB="0"/>
                </a:tc>
              </a:tr>
            </a:tbl>
          </a:graphicData>
        </a:graphic>
      </p:graphicFrame>
      <p:sp>
        <p:nvSpPr>
          <p:cNvPr id="422" name="Shape 422"/>
          <p:cNvSpPr/>
          <p:nvPr/>
        </p:nvSpPr>
        <p:spPr>
          <a:xfrm>
            <a:off x="1466850" y="3771900"/>
            <a:ext cx="9144000" cy="457200"/>
          </a:xfrm>
          <a:prstGeom prst="rect">
            <a:avLst/>
          </a:prstGeom>
          <a:noFill/>
          <a:ln>
            <a:noFill/>
          </a:ln>
        </p:spPr>
        <p:txBody>
          <a:bodyPr lIns="91425" tIns="45700" rIns="91425" bIns="45700" anchor="ctr" anchorCtr="0">
            <a:noAutofit/>
          </a:bodyPr>
          <a:lstStyle/>
          <a:p>
            <a:pPr>
              <a:buClr>
                <a:prstClr val="black"/>
              </a:buClr>
              <a:buFont typeface="Calibri"/>
              <a:buNone/>
            </a:pPr>
            <a:endParaRPr>
              <a:solidFill>
                <a:prstClr val="black"/>
              </a:solidFill>
              <a:latin typeface="Arial"/>
              <a:ea typeface="Arial"/>
              <a:cs typeface="Arial"/>
              <a:sym typeface="Arial"/>
            </a:endParaRPr>
          </a:p>
        </p:txBody>
      </p:sp>
    </p:spTree>
    <p:extLst>
      <p:ext uri="{BB962C8B-B14F-4D97-AF65-F5344CB8AC3E}">
        <p14:creationId xmlns:p14="http://schemas.microsoft.com/office/powerpoint/2010/main" val="35898402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152400" y="304800"/>
            <a:ext cx="8222100" cy="1142998"/>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3200" b="0" i="0" strike="noStrike" cap="none" dirty="0">
                <a:solidFill>
                  <a:srgbClr val="0070C0"/>
                </a:solidFill>
                <a:latin typeface="+mn-lt"/>
                <a:ea typeface="Calibri"/>
                <a:cs typeface="Calibri"/>
                <a:sym typeface="Calibri"/>
              </a:rPr>
              <a:t>Introduction to PACED </a:t>
            </a:r>
            <a:r>
              <a:rPr lang="en" sz="3200" b="0" i="0" strike="noStrike" cap="none" dirty="0" smtClean="0">
                <a:solidFill>
                  <a:srgbClr val="0070C0"/>
                </a:solidFill>
                <a:latin typeface="+mn-lt"/>
                <a:ea typeface="Calibri"/>
                <a:cs typeface="Calibri"/>
                <a:sym typeface="Calibri"/>
              </a:rPr>
              <a:t/>
            </a:r>
            <a:br>
              <a:rPr lang="en" sz="3200" b="0" i="0" strike="noStrike" cap="none" dirty="0" smtClean="0">
                <a:solidFill>
                  <a:srgbClr val="0070C0"/>
                </a:solidFill>
                <a:latin typeface="+mn-lt"/>
                <a:ea typeface="Calibri"/>
                <a:cs typeface="Calibri"/>
                <a:sym typeface="Calibri"/>
              </a:rPr>
            </a:br>
            <a:r>
              <a:rPr lang="en" sz="3200" b="0" i="0" strike="noStrike" cap="none" dirty="0" smtClean="0">
                <a:solidFill>
                  <a:srgbClr val="0070C0"/>
                </a:solidFill>
                <a:latin typeface="+mn-lt"/>
                <a:ea typeface="Calibri"/>
                <a:cs typeface="Calibri"/>
                <a:sym typeface="Calibri"/>
              </a:rPr>
              <a:t>Decision-Making </a:t>
            </a:r>
            <a:r>
              <a:rPr lang="en" sz="3200" b="0" i="0" strike="noStrike" cap="none" dirty="0">
                <a:solidFill>
                  <a:srgbClr val="0070C0"/>
                </a:solidFill>
                <a:latin typeface="+mn-lt"/>
                <a:ea typeface="Calibri"/>
                <a:cs typeface="Calibri"/>
                <a:sym typeface="Calibri"/>
              </a:rPr>
              <a:t>Model</a:t>
            </a:r>
          </a:p>
        </p:txBody>
      </p:sp>
      <p:sp>
        <p:nvSpPr>
          <p:cNvPr id="428" name="Shape 428"/>
          <p:cNvSpPr txBox="1">
            <a:spLocks noGrp="1"/>
          </p:cNvSpPr>
          <p:nvPr>
            <p:ph type="body" idx="1"/>
          </p:nvPr>
        </p:nvSpPr>
        <p:spPr>
          <a:xfrm>
            <a:off x="381000" y="1600200"/>
            <a:ext cx="7620000" cy="4800766"/>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chemeClr val="dk1"/>
              </a:buClr>
              <a:buSzPct val="100000"/>
              <a:buFont typeface="Arial"/>
              <a:buChar char="•"/>
            </a:pPr>
            <a:r>
              <a:rPr lang="en" sz="2000" b="0" i="0" u="sng" strike="noStrike" cap="none" dirty="0">
                <a:solidFill>
                  <a:schemeClr val="dk1"/>
                </a:solidFill>
                <a:latin typeface="+mn-lt"/>
                <a:ea typeface="Calibri"/>
                <a:cs typeface="Calibri"/>
                <a:sym typeface="Calibri"/>
              </a:rPr>
              <a:t>PACED Decision Model</a:t>
            </a:r>
            <a:r>
              <a:rPr lang="en" sz="2000" b="0" i="0" u="none" strike="noStrike" cap="none" dirty="0">
                <a:solidFill>
                  <a:schemeClr val="dk1"/>
                </a:solidFill>
                <a:latin typeface="+mn-lt"/>
                <a:ea typeface="Calibri"/>
                <a:cs typeface="Calibri"/>
                <a:sym typeface="Calibri"/>
              </a:rPr>
              <a:t>.  A more advanced model used when you have various options/alternatives but also certain things/criteria that are important to you that you are trying to fulfill.</a:t>
            </a:r>
          </a:p>
          <a:p>
            <a:pPr marL="0" marR="0" lvl="0" indent="0" algn="l" rtl="0">
              <a:spcBef>
                <a:spcPts val="0"/>
              </a:spcBef>
              <a:spcAft>
                <a:spcPts val="0"/>
              </a:spcAft>
              <a:buClr>
                <a:schemeClr val="dk1"/>
              </a:buClr>
              <a:buSzPct val="25000"/>
              <a:buFont typeface="Arial"/>
              <a:buNone/>
            </a:pPr>
            <a:endParaRPr sz="2000" b="0" i="0" u="none" strike="noStrike" cap="none" dirty="0">
              <a:solidFill>
                <a:schemeClr val="dk1"/>
              </a:solidFill>
              <a:latin typeface="+mn-lt"/>
              <a:ea typeface="Calibri"/>
              <a:cs typeface="Calibri"/>
              <a:sym typeface="Calibri"/>
            </a:endParaRPr>
          </a:p>
          <a:p>
            <a:pPr marL="342900" marR="0" lvl="0" indent="-342900" algn="l" rtl="0">
              <a:spcBef>
                <a:spcPts val="0"/>
              </a:spcBef>
              <a:spcAft>
                <a:spcPts val="0"/>
              </a:spcAft>
              <a:buClr>
                <a:schemeClr val="dk1"/>
              </a:buClr>
              <a:buSzPct val="100000"/>
              <a:buFont typeface="Arial"/>
              <a:buChar char="•"/>
            </a:pPr>
            <a:r>
              <a:rPr lang="en" sz="3200" b="0" i="0" u="none" strike="noStrike" cap="none" dirty="0">
                <a:solidFill>
                  <a:schemeClr val="dk1"/>
                </a:solidFill>
                <a:latin typeface="+mn-lt"/>
                <a:ea typeface="Calibri"/>
                <a:cs typeface="Calibri"/>
                <a:sym typeface="Calibri"/>
              </a:rPr>
              <a:t>PACED </a:t>
            </a:r>
            <a:r>
              <a:rPr lang="en" sz="2400" b="0" i="0" u="none" strike="noStrike" cap="none" dirty="0">
                <a:solidFill>
                  <a:schemeClr val="dk1"/>
                </a:solidFill>
                <a:latin typeface="+mn-lt"/>
                <a:ea typeface="Calibri"/>
                <a:cs typeface="Calibri"/>
                <a:sym typeface="Calibri"/>
              </a:rPr>
              <a:t>stands for:</a:t>
            </a:r>
          </a:p>
          <a:p>
            <a:pPr marL="1143000" marR="0" lvl="2" indent="-228600" algn="l" rtl="0">
              <a:spcBef>
                <a:spcPts val="0"/>
              </a:spcBef>
              <a:spcAft>
                <a:spcPts val="0"/>
              </a:spcAft>
              <a:buClr>
                <a:srgbClr val="FF0000"/>
              </a:buClr>
              <a:buSzPct val="100000"/>
              <a:buFont typeface="Arial"/>
              <a:buChar char="•"/>
            </a:pPr>
            <a:r>
              <a:rPr lang="en" sz="3200" b="1" i="0" u="none" strike="noStrike" cap="none" dirty="0">
                <a:solidFill>
                  <a:srgbClr val="FF0000"/>
                </a:solidFill>
                <a:latin typeface="+mn-lt"/>
                <a:ea typeface="Calibri"/>
                <a:cs typeface="Calibri"/>
                <a:sym typeface="Calibri"/>
              </a:rPr>
              <a:t>P</a:t>
            </a:r>
            <a:r>
              <a:rPr lang="en" sz="3200" b="1" i="0" u="none" strike="noStrike" cap="none" dirty="0">
                <a:solidFill>
                  <a:schemeClr val="dk1"/>
                </a:solidFill>
                <a:latin typeface="+mn-lt"/>
                <a:ea typeface="Calibri"/>
                <a:cs typeface="Calibri"/>
                <a:sym typeface="Calibri"/>
              </a:rPr>
              <a:t>ROBLEM</a:t>
            </a:r>
          </a:p>
          <a:p>
            <a:pPr marL="1143000" marR="0" lvl="2" indent="-228600" algn="l" rtl="0">
              <a:spcBef>
                <a:spcPts val="0"/>
              </a:spcBef>
              <a:spcAft>
                <a:spcPts val="0"/>
              </a:spcAft>
              <a:buClr>
                <a:srgbClr val="FF0000"/>
              </a:buClr>
              <a:buSzPct val="100000"/>
              <a:buFont typeface="Arial"/>
              <a:buChar char="•"/>
            </a:pPr>
            <a:r>
              <a:rPr lang="en" sz="3200" b="1" i="0" u="none" strike="noStrike" cap="none" dirty="0">
                <a:solidFill>
                  <a:srgbClr val="FF0000"/>
                </a:solidFill>
                <a:latin typeface="+mn-lt"/>
                <a:ea typeface="Calibri"/>
                <a:cs typeface="Calibri"/>
                <a:sym typeface="Calibri"/>
              </a:rPr>
              <a:t>A</a:t>
            </a:r>
            <a:r>
              <a:rPr lang="en" sz="3200" b="1" i="0" u="none" strike="noStrike" cap="none" dirty="0">
                <a:solidFill>
                  <a:schemeClr val="dk1"/>
                </a:solidFill>
                <a:latin typeface="+mn-lt"/>
                <a:ea typeface="Calibri"/>
                <a:cs typeface="Calibri"/>
                <a:sym typeface="Calibri"/>
              </a:rPr>
              <a:t>LTERNATIVES</a:t>
            </a:r>
          </a:p>
          <a:p>
            <a:pPr marL="1143000" marR="0" lvl="2" indent="-228600" algn="l" rtl="0">
              <a:spcBef>
                <a:spcPts val="0"/>
              </a:spcBef>
              <a:spcAft>
                <a:spcPts val="0"/>
              </a:spcAft>
              <a:buClr>
                <a:srgbClr val="FF0000"/>
              </a:buClr>
              <a:buSzPct val="100000"/>
              <a:buFont typeface="Arial"/>
              <a:buChar char="•"/>
            </a:pPr>
            <a:r>
              <a:rPr lang="en" sz="3200" b="1" i="0" u="none" strike="noStrike" cap="none" dirty="0">
                <a:solidFill>
                  <a:srgbClr val="FF0000"/>
                </a:solidFill>
                <a:latin typeface="+mn-lt"/>
                <a:ea typeface="Calibri"/>
                <a:cs typeface="Calibri"/>
                <a:sym typeface="Calibri"/>
              </a:rPr>
              <a:t>C</a:t>
            </a:r>
            <a:r>
              <a:rPr lang="en" sz="3200" b="1" i="0" u="none" strike="noStrike" cap="none" dirty="0">
                <a:solidFill>
                  <a:schemeClr val="dk1"/>
                </a:solidFill>
                <a:latin typeface="+mn-lt"/>
                <a:ea typeface="Calibri"/>
                <a:cs typeface="Calibri"/>
                <a:sym typeface="Calibri"/>
              </a:rPr>
              <a:t>RITERIA</a:t>
            </a:r>
          </a:p>
          <a:p>
            <a:pPr marL="1143000" marR="0" lvl="2" indent="-228600" algn="l" rtl="0">
              <a:spcBef>
                <a:spcPts val="0"/>
              </a:spcBef>
              <a:spcAft>
                <a:spcPts val="0"/>
              </a:spcAft>
              <a:buClr>
                <a:srgbClr val="FF0000"/>
              </a:buClr>
              <a:buSzPct val="100000"/>
              <a:buFont typeface="Arial"/>
              <a:buChar char="•"/>
            </a:pPr>
            <a:r>
              <a:rPr lang="en" sz="3200" b="1" i="0" u="none" strike="noStrike" cap="none" dirty="0">
                <a:solidFill>
                  <a:srgbClr val="FF0000"/>
                </a:solidFill>
                <a:latin typeface="+mn-lt"/>
                <a:ea typeface="Calibri"/>
                <a:cs typeface="Calibri"/>
                <a:sym typeface="Calibri"/>
              </a:rPr>
              <a:t>E</a:t>
            </a:r>
            <a:r>
              <a:rPr lang="en" sz="3200" b="1" i="0" u="none" strike="noStrike" cap="none" dirty="0">
                <a:solidFill>
                  <a:schemeClr val="dk1"/>
                </a:solidFill>
                <a:latin typeface="+mn-lt"/>
                <a:ea typeface="Calibri"/>
                <a:cs typeface="Calibri"/>
                <a:sym typeface="Calibri"/>
              </a:rPr>
              <a:t>VALUATE</a:t>
            </a:r>
          </a:p>
          <a:p>
            <a:pPr marL="1143000" marR="0" lvl="2" indent="-228600" algn="l" rtl="0">
              <a:spcBef>
                <a:spcPts val="0"/>
              </a:spcBef>
              <a:spcAft>
                <a:spcPts val="0"/>
              </a:spcAft>
              <a:buClr>
                <a:srgbClr val="FF0000"/>
              </a:buClr>
              <a:buSzPct val="100000"/>
              <a:buFont typeface="Arial"/>
              <a:buChar char="•"/>
            </a:pPr>
            <a:r>
              <a:rPr lang="en" sz="3200" b="1" i="0" u="none" strike="noStrike" cap="none" dirty="0">
                <a:solidFill>
                  <a:srgbClr val="FF0000"/>
                </a:solidFill>
                <a:latin typeface="+mn-lt"/>
                <a:ea typeface="Calibri"/>
                <a:cs typeface="Calibri"/>
                <a:sym typeface="Calibri"/>
              </a:rPr>
              <a:t>D</a:t>
            </a:r>
            <a:r>
              <a:rPr lang="en" sz="3200" b="1" i="0" u="none" strike="noStrike" cap="none" dirty="0">
                <a:solidFill>
                  <a:schemeClr val="dk1"/>
                </a:solidFill>
                <a:latin typeface="+mn-lt"/>
                <a:ea typeface="Calibri"/>
                <a:cs typeface="Calibri"/>
                <a:sym typeface="Calibri"/>
              </a:rPr>
              <a:t>ECISION</a:t>
            </a:r>
          </a:p>
          <a:p>
            <a:pPr marL="342900" marR="0" lvl="0" indent="-342900" algn="l" rtl="0">
              <a:spcBef>
                <a:spcPts val="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49808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buClr>
                <a:srgbClr val="888888"/>
              </a:buClr>
              <a:buSzPct val="25000"/>
              <a:buFont typeface="Calibri"/>
              <a:buNone/>
            </a:pPr>
            <a:fld id="{00000000-1234-1234-1234-123412341234}" type="slidenum">
              <a:rPr lang="en">
                <a:solidFill>
                  <a:srgbClr val="888888"/>
                </a:solidFill>
                <a:latin typeface="Calibri"/>
                <a:ea typeface="Calibri"/>
                <a:cs typeface="Calibri"/>
                <a:sym typeface="Calibri"/>
              </a:rPr>
              <a:pPr>
                <a:buClr>
                  <a:srgbClr val="888888"/>
                </a:buClr>
                <a:buSzPct val="25000"/>
                <a:buFont typeface="Calibri"/>
                <a:buNone/>
              </a:pPr>
              <a:t>108</a:t>
            </a:fld>
            <a:endParaRPr lang="en">
              <a:solidFill>
                <a:srgbClr val="888888"/>
              </a:solidFill>
              <a:latin typeface="Calibri"/>
              <a:ea typeface="Calibri"/>
              <a:cs typeface="Calibri"/>
              <a:sym typeface="Calibri"/>
            </a:endParaRPr>
          </a:p>
        </p:txBody>
      </p:sp>
      <p:pic>
        <p:nvPicPr>
          <p:cNvPr id="434" name="Shape 434"/>
          <p:cNvPicPr preferRelativeResize="0"/>
          <p:nvPr/>
        </p:nvPicPr>
        <p:blipFill rotWithShape="1">
          <a:blip r:embed="rId3">
            <a:alphaModFix/>
          </a:blip>
          <a:srcRect/>
          <a:stretch/>
        </p:blipFill>
        <p:spPr>
          <a:xfrm>
            <a:off x="1219200" y="304800"/>
            <a:ext cx="6400799" cy="6324598"/>
          </a:xfrm>
          <a:prstGeom prst="rect">
            <a:avLst/>
          </a:prstGeom>
          <a:noFill/>
          <a:ln>
            <a:noFill/>
          </a:ln>
        </p:spPr>
      </p:pic>
    </p:spTree>
    <p:extLst>
      <p:ext uri="{BB962C8B-B14F-4D97-AF65-F5344CB8AC3E}">
        <p14:creationId xmlns:p14="http://schemas.microsoft.com/office/powerpoint/2010/main" val="2372388541"/>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
                <a:solidFill>
                  <a:srgbClr val="888888"/>
                </a:solidFill>
                <a:latin typeface="Calibri"/>
                <a:ea typeface="Calibri"/>
                <a:cs typeface="Calibri"/>
                <a:sym typeface="Calibri"/>
              </a:rPr>
              <a:pPr>
                <a:buSzPct val="25000"/>
              </a:pPr>
              <a:t>109</a:t>
            </a:fld>
            <a:endParaRPr lang="en">
              <a:solidFill>
                <a:srgbClr val="888888"/>
              </a:solidFill>
              <a:latin typeface="Calibri"/>
              <a:ea typeface="Calibri"/>
              <a:cs typeface="Calibri"/>
              <a:sym typeface="Calibri"/>
            </a:endParaRPr>
          </a:p>
        </p:txBody>
      </p:sp>
      <p:pic>
        <p:nvPicPr>
          <p:cNvPr id="441" name="Shape 441"/>
          <p:cNvPicPr preferRelativeResize="0"/>
          <p:nvPr/>
        </p:nvPicPr>
        <p:blipFill rotWithShape="1">
          <a:blip r:embed="rId3">
            <a:alphaModFix/>
          </a:blip>
          <a:srcRect/>
          <a:stretch/>
        </p:blipFill>
        <p:spPr>
          <a:xfrm>
            <a:off x="1524000" y="304800"/>
            <a:ext cx="5867400" cy="6400799"/>
          </a:xfrm>
          <a:prstGeom prst="rect">
            <a:avLst/>
          </a:prstGeom>
          <a:noFill/>
          <a:ln>
            <a:noFill/>
          </a:ln>
        </p:spPr>
      </p:pic>
      <p:sp>
        <p:nvSpPr>
          <p:cNvPr id="442" name="Shape 442"/>
          <p:cNvSpPr txBox="1"/>
          <p:nvPr/>
        </p:nvSpPr>
        <p:spPr>
          <a:xfrm>
            <a:off x="1828800" y="3505198"/>
            <a:ext cx="1143000" cy="369332"/>
          </a:xfrm>
          <a:prstGeom prst="rect">
            <a:avLst/>
          </a:prstGeom>
          <a:noFill/>
          <a:ln>
            <a:noFill/>
          </a:ln>
        </p:spPr>
        <p:txBody>
          <a:bodyPr lIns="91425" tIns="45700" rIns="91425" bIns="45700" anchor="t" anchorCtr="0">
            <a:noAutofit/>
          </a:bodyPr>
          <a:lstStyle/>
          <a:p>
            <a:pPr>
              <a:buSzPct val="25000"/>
            </a:pPr>
            <a:r>
              <a:rPr lang="en">
                <a:solidFill>
                  <a:prstClr val="black"/>
                </a:solidFill>
                <a:latin typeface="Calibri"/>
                <a:ea typeface="Calibri"/>
                <a:cs typeface="Calibri"/>
                <a:sym typeface="Calibri"/>
              </a:rPr>
              <a:t>Star Trek</a:t>
            </a:r>
          </a:p>
        </p:txBody>
      </p:sp>
      <p:sp>
        <p:nvSpPr>
          <p:cNvPr id="443" name="Shape 443"/>
          <p:cNvSpPr txBox="1"/>
          <p:nvPr/>
        </p:nvSpPr>
        <p:spPr>
          <a:xfrm>
            <a:off x="1828800" y="4267200"/>
            <a:ext cx="1143000" cy="369332"/>
          </a:xfrm>
          <a:prstGeom prst="rect">
            <a:avLst/>
          </a:prstGeom>
          <a:noFill/>
          <a:ln>
            <a:noFill/>
          </a:ln>
        </p:spPr>
        <p:txBody>
          <a:bodyPr lIns="91425" tIns="45700" rIns="91425" bIns="45700" anchor="t" anchorCtr="0">
            <a:noAutofit/>
          </a:bodyPr>
          <a:lstStyle/>
          <a:p>
            <a:pPr>
              <a:buSzPct val="25000"/>
            </a:pPr>
            <a:r>
              <a:rPr lang="en">
                <a:solidFill>
                  <a:prstClr val="black"/>
                </a:solidFill>
                <a:latin typeface="Calibri"/>
                <a:ea typeface="Calibri"/>
                <a:cs typeface="Calibri"/>
                <a:sym typeface="Calibri"/>
              </a:rPr>
              <a:t>Bourne</a:t>
            </a:r>
          </a:p>
        </p:txBody>
      </p:sp>
      <p:sp>
        <p:nvSpPr>
          <p:cNvPr id="444" name="Shape 444"/>
          <p:cNvSpPr txBox="1"/>
          <p:nvPr/>
        </p:nvSpPr>
        <p:spPr>
          <a:xfrm>
            <a:off x="1981200" y="3657598"/>
            <a:ext cx="1143000" cy="369332"/>
          </a:xfrm>
          <a:prstGeom prst="rect">
            <a:avLst/>
          </a:prstGeom>
          <a:noFill/>
          <a:ln>
            <a:noFill/>
          </a:ln>
        </p:spPr>
        <p:txBody>
          <a:bodyPr lIns="91425" tIns="45700" rIns="91425" bIns="45700" anchor="t" anchorCtr="0">
            <a:noAutofit/>
          </a:bodyPr>
          <a:lstStyle/>
          <a:p>
            <a:endParaRPr>
              <a:solidFill>
                <a:prstClr val="black"/>
              </a:solidFill>
              <a:latin typeface="Calibri"/>
              <a:ea typeface="Calibri"/>
              <a:cs typeface="Calibri"/>
              <a:sym typeface="Calibri"/>
            </a:endParaRPr>
          </a:p>
        </p:txBody>
      </p:sp>
      <p:sp>
        <p:nvSpPr>
          <p:cNvPr id="445" name="Shape 445"/>
          <p:cNvSpPr txBox="1"/>
          <p:nvPr/>
        </p:nvSpPr>
        <p:spPr>
          <a:xfrm>
            <a:off x="1828800" y="5029198"/>
            <a:ext cx="1143000" cy="584774"/>
          </a:xfrm>
          <a:prstGeom prst="rect">
            <a:avLst/>
          </a:prstGeom>
          <a:noFill/>
          <a:ln>
            <a:noFill/>
          </a:ln>
        </p:spPr>
        <p:txBody>
          <a:bodyPr lIns="91425" tIns="45700" rIns="91425" bIns="45700" anchor="t" anchorCtr="0">
            <a:noAutofit/>
          </a:bodyPr>
          <a:lstStyle/>
          <a:p>
            <a:pPr>
              <a:buSzPct val="25000"/>
            </a:pPr>
            <a:r>
              <a:rPr lang="en" sz="1600">
                <a:solidFill>
                  <a:prstClr val="black"/>
                </a:solidFill>
                <a:latin typeface="Calibri"/>
                <a:ea typeface="Calibri"/>
                <a:cs typeface="Calibri"/>
                <a:sym typeface="Calibri"/>
              </a:rPr>
              <a:t>The Secret Life of Pets</a:t>
            </a:r>
          </a:p>
        </p:txBody>
      </p:sp>
      <p:sp>
        <p:nvSpPr>
          <p:cNvPr id="446" name="Shape 446"/>
          <p:cNvSpPr txBox="1"/>
          <p:nvPr/>
        </p:nvSpPr>
        <p:spPr>
          <a:xfrm>
            <a:off x="1809466" y="5867400"/>
            <a:ext cx="1143000" cy="369332"/>
          </a:xfrm>
          <a:prstGeom prst="rect">
            <a:avLst/>
          </a:prstGeom>
          <a:noFill/>
          <a:ln>
            <a:noFill/>
          </a:ln>
        </p:spPr>
        <p:txBody>
          <a:bodyPr lIns="91425" tIns="45700" rIns="91425" bIns="45700" anchor="t" anchorCtr="0">
            <a:noAutofit/>
          </a:bodyPr>
          <a:lstStyle/>
          <a:p>
            <a:pPr>
              <a:buSzPct val="25000"/>
            </a:pPr>
            <a:r>
              <a:rPr lang="en">
                <a:solidFill>
                  <a:prstClr val="black"/>
                </a:solidFill>
                <a:latin typeface="Calibri"/>
                <a:ea typeface="Calibri"/>
                <a:cs typeface="Calibri"/>
                <a:sym typeface="Calibri"/>
              </a:rPr>
              <a:t>Nerve</a:t>
            </a:r>
          </a:p>
        </p:txBody>
      </p:sp>
      <p:sp>
        <p:nvSpPr>
          <p:cNvPr id="447" name="Shape 447"/>
          <p:cNvSpPr txBox="1"/>
          <p:nvPr/>
        </p:nvSpPr>
        <p:spPr>
          <a:xfrm>
            <a:off x="4054523" y="2667000"/>
            <a:ext cx="974677" cy="646331"/>
          </a:xfrm>
          <a:prstGeom prst="rect">
            <a:avLst/>
          </a:prstGeom>
          <a:noFill/>
          <a:ln>
            <a:noFill/>
          </a:ln>
        </p:spPr>
        <p:txBody>
          <a:bodyPr lIns="91425" tIns="45700" rIns="91425" bIns="45700" anchor="t" anchorCtr="0">
            <a:noAutofit/>
          </a:bodyPr>
          <a:lstStyle/>
          <a:p>
            <a:pPr>
              <a:buSzPct val="25000"/>
            </a:pPr>
            <a:r>
              <a:rPr lang="en">
                <a:solidFill>
                  <a:prstClr val="black"/>
                </a:solidFill>
                <a:latin typeface="Calibri"/>
                <a:ea typeface="Calibri"/>
                <a:cs typeface="Calibri"/>
                <a:sym typeface="Calibri"/>
              </a:rPr>
              <a:t>Friends can go</a:t>
            </a:r>
          </a:p>
        </p:txBody>
      </p:sp>
      <p:sp>
        <p:nvSpPr>
          <p:cNvPr id="448" name="Shape 448"/>
          <p:cNvSpPr txBox="1"/>
          <p:nvPr/>
        </p:nvSpPr>
        <p:spPr>
          <a:xfrm>
            <a:off x="5172501" y="2805498"/>
            <a:ext cx="978088" cy="307777"/>
          </a:xfrm>
          <a:prstGeom prst="rect">
            <a:avLst/>
          </a:prstGeom>
          <a:noFill/>
          <a:ln>
            <a:noFill/>
          </a:ln>
        </p:spPr>
        <p:txBody>
          <a:bodyPr lIns="91425" tIns="45700" rIns="91425" bIns="45700" anchor="t" anchorCtr="0">
            <a:noAutofit/>
          </a:bodyPr>
          <a:lstStyle/>
          <a:p>
            <a:pPr>
              <a:buSzPct val="25000"/>
            </a:pPr>
            <a:r>
              <a:rPr lang="en" sz="1400">
                <a:solidFill>
                  <a:prstClr val="black"/>
                </a:solidFill>
                <a:latin typeface="Calibri"/>
                <a:ea typeface="Calibri"/>
                <a:cs typeface="Calibri"/>
                <a:sym typeface="Calibri"/>
              </a:rPr>
              <a:t>Adventure</a:t>
            </a:r>
          </a:p>
        </p:txBody>
      </p:sp>
      <p:sp>
        <p:nvSpPr>
          <p:cNvPr id="449" name="Shape 449"/>
          <p:cNvSpPr txBox="1"/>
          <p:nvPr/>
        </p:nvSpPr>
        <p:spPr>
          <a:xfrm>
            <a:off x="3118513" y="2666999"/>
            <a:ext cx="936010" cy="646331"/>
          </a:xfrm>
          <a:prstGeom prst="rect">
            <a:avLst/>
          </a:prstGeom>
          <a:noFill/>
          <a:ln>
            <a:noFill/>
          </a:ln>
        </p:spPr>
        <p:txBody>
          <a:bodyPr lIns="91425" tIns="45700" rIns="91425" bIns="45700" anchor="t" anchorCtr="0">
            <a:noAutofit/>
          </a:bodyPr>
          <a:lstStyle/>
          <a:p>
            <a:pPr>
              <a:buSzPct val="25000"/>
            </a:pPr>
            <a:r>
              <a:rPr lang="en">
                <a:solidFill>
                  <a:prstClr val="black"/>
                </a:solidFill>
                <a:latin typeface="Calibri"/>
                <a:ea typeface="Calibri"/>
                <a:cs typeface="Calibri"/>
                <a:sym typeface="Calibri"/>
              </a:rPr>
              <a:t>Good Reviews</a:t>
            </a:r>
          </a:p>
        </p:txBody>
      </p:sp>
      <p:sp>
        <p:nvSpPr>
          <p:cNvPr id="450" name="Shape 450"/>
          <p:cNvSpPr txBox="1"/>
          <p:nvPr/>
        </p:nvSpPr>
        <p:spPr>
          <a:xfrm>
            <a:off x="6174473" y="2805498"/>
            <a:ext cx="762000" cy="369332"/>
          </a:xfrm>
          <a:prstGeom prst="rect">
            <a:avLst/>
          </a:prstGeom>
          <a:noFill/>
          <a:ln>
            <a:noFill/>
          </a:ln>
        </p:spPr>
        <p:txBody>
          <a:bodyPr lIns="91425" tIns="45700" rIns="91425" bIns="45700" anchor="t" anchorCtr="0">
            <a:noAutofit/>
          </a:bodyPr>
          <a:lstStyle/>
          <a:p>
            <a:pPr>
              <a:buSzPct val="25000"/>
            </a:pPr>
            <a:r>
              <a:rPr lang="en">
                <a:solidFill>
                  <a:prstClr val="black"/>
                </a:solidFill>
                <a:latin typeface="Calibri"/>
                <a:ea typeface="Calibri"/>
                <a:cs typeface="Calibri"/>
                <a:sym typeface="Calibri"/>
              </a:rPr>
              <a:t>Time</a:t>
            </a:r>
          </a:p>
        </p:txBody>
      </p:sp>
    </p:spTree>
    <p:extLst>
      <p:ext uri="{BB962C8B-B14F-4D97-AF65-F5344CB8AC3E}">
        <p14:creationId xmlns:p14="http://schemas.microsoft.com/office/powerpoint/2010/main" val="328500917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36537" y="118362"/>
            <a:ext cx="83661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gn="l" rtl="0" eaLnBrk="0" fontAlgn="base" hangingPunct="0">
              <a:spcBef>
                <a:spcPts val="0"/>
              </a:spcBef>
              <a:spcAft>
                <a:spcPct val="0"/>
              </a:spcAft>
              <a:defRPr sz="4400">
                <a:solidFill>
                  <a:schemeClr val="tx2"/>
                </a:solidFill>
                <a:latin typeface="+mj-lt"/>
                <a:ea typeface="+mj-ea"/>
                <a:cs typeface="+mj-cs"/>
              </a:defRPr>
            </a:lvl1pPr>
            <a:lvl2pPr algn="l" rtl="0" eaLnBrk="0" fontAlgn="base" hangingPunct="0">
              <a:spcBef>
                <a:spcPts val="0"/>
              </a:spcBef>
              <a:spcAft>
                <a:spcPct val="0"/>
              </a:spcAft>
              <a:defRPr sz="4400">
                <a:solidFill>
                  <a:schemeClr val="tx2"/>
                </a:solidFill>
                <a:latin typeface="Tahoma" pitchFamily="34" charset="0"/>
              </a:defRPr>
            </a:lvl2pPr>
            <a:lvl3pPr algn="l" rtl="0" eaLnBrk="0" fontAlgn="base" hangingPunct="0">
              <a:spcBef>
                <a:spcPts val="0"/>
              </a:spcBef>
              <a:spcAft>
                <a:spcPct val="0"/>
              </a:spcAft>
              <a:defRPr sz="4400">
                <a:solidFill>
                  <a:schemeClr val="tx2"/>
                </a:solidFill>
                <a:latin typeface="Tahoma" pitchFamily="34" charset="0"/>
              </a:defRPr>
            </a:lvl3pPr>
            <a:lvl4pPr algn="l" rtl="0" eaLnBrk="0" fontAlgn="base" hangingPunct="0">
              <a:spcBef>
                <a:spcPts val="0"/>
              </a:spcBef>
              <a:spcAft>
                <a:spcPct val="0"/>
              </a:spcAft>
              <a:defRPr sz="4400">
                <a:solidFill>
                  <a:schemeClr val="tx2"/>
                </a:solidFill>
                <a:latin typeface="Tahoma" pitchFamily="34" charset="0"/>
              </a:defRPr>
            </a:lvl4pPr>
            <a:lvl5pPr algn="l" rtl="0" eaLnBrk="0" fontAlgn="base" hangingPunct="0">
              <a:spcBef>
                <a:spcPts val="0"/>
              </a:spcBef>
              <a:spcAft>
                <a:spcPct val="0"/>
              </a:spcAft>
              <a:defRPr sz="4400">
                <a:solidFill>
                  <a:schemeClr val="tx2"/>
                </a:solidFill>
                <a:latin typeface="Tahoma" pitchFamily="34" charset="0"/>
              </a:defRPr>
            </a:lvl5pPr>
            <a:lvl6pPr marL="457200" algn="l" rtl="0" fontAlgn="base">
              <a:spcBef>
                <a:spcPts val="0"/>
              </a:spcBef>
              <a:spcAft>
                <a:spcPct val="0"/>
              </a:spcAft>
              <a:defRPr sz="4400">
                <a:solidFill>
                  <a:schemeClr val="tx2"/>
                </a:solidFill>
                <a:latin typeface="Tahoma" pitchFamily="34" charset="0"/>
              </a:defRPr>
            </a:lvl6pPr>
            <a:lvl7pPr marL="914400" algn="l" rtl="0" fontAlgn="base">
              <a:spcBef>
                <a:spcPts val="0"/>
              </a:spcBef>
              <a:spcAft>
                <a:spcPct val="0"/>
              </a:spcAft>
              <a:defRPr sz="4400">
                <a:solidFill>
                  <a:schemeClr val="tx2"/>
                </a:solidFill>
                <a:latin typeface="Tahoma" pitchFamily="34" charset="0"/>
              </a:defRPr>
            </a:lvl7pPr>
            <a:lvl8pPr marL="1371600" algn="l" rtl="0" fontAlgn="base">
              <a:spcBef>
                <a:spcPts val="0"/>
              </a:spcBef>
              <a:spcAft>
                <a:spcPct val="0"/>
              </a:spcAft>
              <a:defRPr sz="4400">
                <a:solidFill>
                  <a:schemeClr val="tx2"/>
                </a:solidFill>
                <a:latin typeface="Tahoma" pitchFamily="34" charset="0"/>
              </a:defRPr>
            </a:lvl8pPr>
            <a:lvl9pPr marL="1828800" algn="l" rtl="0" fontAlgn="base">
              <a:spcBef>
                <a:spcPts val="0"/>
              </a:spcBef>
              <a:spcAft>
                <a:spcPct val="0"/>
              </a:spcAft>
              <a:defRPr sz="4400">
                <a:solidFill>
                  <a:schemeClr val="tx2"/>
                </a:solidFill>
                <a:latin typeface="Tahoma" pitchFamily="34" charset="0"/>
              </a:defRPr>
            </a:lvl9pPr>
          </a:lstStyle>
          <a:p>
            <a:pPr algn="ctr" eaLnBrk="1" hangingPunct="1">
              <a:defRPr/>
            </a:pPr>
            <a:r>
              <a:rPr lang="en-US" altLang="en-US" b="1" kern="0" dirty="0" smtClean="0">
                <a:solidFill>
                  <a:srgbClr val="0070C0"/>
                </a:solidFill>
                <a:latin typeface="Calibri" pitchFamily="34" charset="0"/>
              </a:rPr>
              <a:t>Today’s Learning Opportunities</a:t>
            </a:r>
          </a:p>
        </p:txBody>
      </p:sp>
      <p:sp>
        <p:nvSpPr>
          <p:cNvPr id="2" name="TextBox 1"/>
          <p:cNvSpPr txBox="1"/>
          <p:nvPr/>
        </p:nvSpPr>
        <p:spPr>
          <a:xfrm>
            <a:off x="236537" y="1447800"/>
            <a:ext cx="7904567" cy="4278094"/>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prstClr val="black"/>
                </a:solidFill>
                <a:latin typeface="Calibri" panose="020F0502020204030204" pitchFamily="34" charset="0"/>
              </a:rPr>
              <a:t>Build an awareness of changes in the </a:t>
            </a:r>
            <a:r>
              <a:rPr lang="en-US" sz="2800" b="1" u="sng" dirty="0">
                <a:solidFill>
                  <a:prstClr val="black"/>
                </a:solidFill>
                <a:latin typeface="Calibri" panose="020F0502020204030204" pitchFamily="34" charset="0"/>
              </a:rPr>
              <a:t>new</a:t>
            </a:r>
            <a:r>
              <a:rPr lang="en-US" sz="2800" b="1" dirty="0">
                <a:solidFill>
                  <a:prstClr val="black"/>
                </a:solidFill>
                <a:latin typeface="Calibri" panose="020F0502020204030204" pitchFamily="34" charset="0"/>
              </a:rPr>
              <a:t> Standards of Learning for History &amp; Social Sciences</a:t>
            </a:r>
          </a:p>
          <a:p>
            <a:endParaRPr lang="en-US" sz="2800" b="1" dirty="0">
              <a:solidFill>
                <a:prstClr val="black"/>
              </a:solidFill>
              <a:latin typeface="Calibri" panose="020F0502020204030204" pitchFamily="34" charset="0"/>
            </a:endParaRPr>
          </a:p>
          <a:p>
            <a:pPr marL="342900" indent="-342900">
              <a:buFont typeface="Arial" panose="020B0604020202020204" pitchFamily="34" charset="0"/>
              <a:buChar char="•"/>
            </a:pPr>
            <a:r>
              <a:rPr lang="en-US" sz="2800" dirty="0">
                <a:solidFill>
                  <a:prstClr val="black"/>
                </a:solidFill>
                <a:latin typeface="Calibri" panose="020F0502020204030204" pitchFamily="34" charset="0"/>
              </a:rPr>
              <a:t>Become familiar with </a:t>
            </a:r>
            <a:r>
              <a:rPr lang="en-US" sz="2800" b="1" u="sng" dirty="0">
                <a:solidFill>
                  <a:prstClr val="black"/>
                </a:solidFill>
                <a:latin typeface="Calibri" panose="020F0502020204030204" pitchFamily="34" charset="0"/>
              </a:rPr>
              <a:t>skills</a:t>
            </a:r>
            <a:r>
              <a:rPr lang="en-US" sz="2800" dirty="0">
                <a:solidFill>
                  <a:prstClr val="black"/>
                </a:solidFill>
                <a:latin typeface="Calibri" panose="020F0502020204030204" pitchFamily="34" charset="0"/>
              </a:rPr>
              <a:t> related to Standard 1</a:t>
            </a:r>
          </a:p>
          <a:p>
            <a:endParaRPr lang="en-US" sz="2800" dirty="0">
              <a:solidFill>
                <a:prstClr val="black"/>
              </a:solidFill>
              <a:latin typeface="Calibri" panose="020F0502020204030204" pitchFamily="34" charset="0"/>
            </a:endParaRPr>
          </a:p>
          <a:p>
            <a:pPr marL="342900" indent="-342900">
              <a:buFont typeface="Arial" panose="020B0604020202020204" pitchFamily="34" charset="0"/>
              <a:buChar char="•"/>
            </a:pPr>
            <a:r>
              <a:rPr lang="en-US" sz="2800" dirty="0">
                <a:solidFill>
                  <a:prstClr val="black"/>
                </a:solidFill>
                <a:latin typeface="Calibri" panose="020F0502020204030204" pitchFamily="34" charset="0"/>
              </a:rPr>
              <a:t>Explore </a:t>
            </a:r>
            <a:r>
              <a:rPr lang="en-US" sz="2800" b="1" dirty="0">
                <a:solidFill>
                  <a:prstClr val="black"/>
                </a:solidFill>
                <a:latin typeface="Calibri" panose="020F0502020204030204" pitchFamily="34" charset="0"/>
              </a:rPr>
              <a:t>strategies and learning experiences </a:t>
            </a:r>
            <a:r>
              <a:rPr lang="en-US" sz="2800" dirty="0">
                <a:solidFill>
                  <a:prstClr val="black"/>
                </a:solidFill>
                <a:latin typeface="Calibri" panose="020F0502020204030204" pitchFamily="34" charset="0"/>
              </a:rPr>
              <a:t>that will promote rigorous social studies instruction</a:t>
            </a:r>
          </a:p>
          <a:p>
            <a:endParaRPr lang="en-US" sz="2400" dirty="0">
              <a:solidFill>
                <a:prstClr val="black"/>
              </a:solidFill>
              <a:latin typeface="Calibri" panose="020F0502020204030204" pitchFamily="34" charset="0"/>
            </a:endParaRPr>
          </a:p>
          <a:p>
            <a:pPr marL="342900" indent="-342900">
              <a:buFont typeface="Arial" panose="020B0604020202020204" pitchFamily="34" charset="0"/>
              <a:buChar char="•"/>
            </a:pPr>
            <a:endParaRPr lang="en-US"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892208437"/>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228600" y="304800"/>
            <a:ext cx="8222100" cy="1023599"/>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b="0" i="0" strike="noStrike" cap="none" dirty="0">
                <a:solidFill>
                  <a:srgbClr val="0070C0"/>
                </a:solidFill>
                <a:latin typeface="+mn-lt"/>
                <a:ea typeface="Calibri"/>
                <a:cs typeface="Calibri"/>
                <a:sym typeface="Calibri"/>
              </a:rPr>
              <a:t>Ideas for Using the PACED </a:t>
            </a:r>
            <a:r>
              <a:rPr lang="en" sz="4000" b="0" i="0" strike="noStrike" cap="none" dirty="0" smtClean="0">
                <a:solidFill>
                  <a:srgbClr val="0070C0"/>
                </a:solidFill>
                <a:latin typeface="+mn-lt"/>
                <a:ea typeface="Calibri"/>
                <a:cs typeface="Calibri"/>
                <a:sym typeface="Calibri"/>
              </a:rPr>
              <a:t/>
            </a:r>
            <a:br>
              <a:rPr lang="en" sz="4000" b="0" i="0" strike="noStrike" cap="none" dirty="0" smtClean="0">
                <a:solidFill>
                  <a:srgbClr val="0070C0"/>
                </a:solidFill>
                <a:latin typeface="+mn-lt"/>
                <a:ea typeface="Calibri"/>
                <a:cs typeface="Calibri"/>
                <a:sym typeface="Calibri"/>
              </a:rPr>
            </a:br>
            <a:r>
              <a:rPr lang="en" sz="4000" b="0" i="0" strike="noStrike" cap="none" dirty="0" smtClean="0">
                <a:solidFill>
                  <a:srgbClr val="0070C0"/>
                </a:solidFill>
                <a:latin typeface="+mn-lt"/>
                <a:ea typeface="Calibri"/>
                <a:cs typeface="Calibri"/>
                <a:sym typeface="Calibri"/>
              </a:rPr>
              <a:t>Model </a:t>
            </a:r>
            <a:r>
              <a:rPr lang="en" sz="4000" b="0" i="0" strike="noStrike" cap="none" dirty="0">
                <a:solidFill>
                  <a:srgbClr val="0070C0"/>
                </a:solidFill>
                <a:latin typeface="+mn-lt"/>
                <a:ea typeface="Calibri"/>
                <a:cs typeface="Calibri"/>
                <a:sym typeface="Calibri"/>
              </a:rPr>
              <a:t>in USII</a:t>
            </a:r>
          </a:p>
        </p:txBody>
      </p:sp>
      <p:sp>
        <p:nvSpPr>
          <p:cNvPr id="456" name="Shape 456"/>
          <p:cNvSpPr txBox="1">
            <a:spLocks noGrp="1"/>
          </p:cNvSpPr>
          <p:nvPr>
            <p:ph type="body" idx="1"/>
          </p:nvPr>
        </p:nvSpPr>
        <p:spPr>
          <a:xfrm>
            <a:off x="304801" y="1524000"/>
            <a:ext cx="7696199" cy="3124200"/>
          </a:xfrm>
          <a:prstGeom prst="rect">
            <a:avLst/>
          </a:prstGeom>
          <a:noFill/>
          <a:ln>
            <a:noFill/>
          </a:ln>
        </p:spPr>
        <p:txBody>
          <a:bodyPr lIns="91425" tIns="91425" rIns="91425" bIns="91425" anchor="t" anchorCtr="0">
            <a:noAutofit/>
          </a:bodyPr>
          <a:lstStyle/>
          <a:p>
            <a:pPr marL="342900" marR="0" lvl="0" indent="-342900" algn="l" rtl="0">
              <a:lnSpc>
                <a:spcPct val="80000"/>
              </a:lnSpc>
              <a:spcBef>
                <a:spcPts val="0"/>
              </a:spcBef>
              <a:spcAft>
                <a:spcPts val="0"/>
              </a:spcAft>
              <a:buClr>
                <a:schemeClr val="dk1"/>
              </a:buClr>
              <a:buSzPct val="100000"/>
              <a:buFont typeface="Arial"/>
              <a:buChar char="•"/>
            </a:pPr>
            <a:r>
              <a:rPr lang="en" sz="2000" b="1" i="0" u="sng" strike="noStrike" cap="none" dirty="0">
                <a:solidFill>
                  <a:schemeClr val="dk1"/>
                </a:solidFill>
                <a:latin typeface="+mn-lt"/>
                <a:ea typeface="Calibri"/>
                <a:cs typeface="Calibri"/>
                <a:sym typeface="Calibri"/>
              </a:rPr>
              <a:t>USII.4b,d,e</a:t>
            </a:r>
            <a:r>
              <a:rPr lang="en" sz="2000" b="0" i="0" u="none" strike="noStrike" cap="none" dirty="0">
                <a:solidFill>
                  <a:schemeClr val="dk1"/>
                </a:solidFill>
                <a:latin typeface="+mn-lt"/>
                <a:ea typeface="Calibri"/>
                <a:cs typeface="Calibri"/>
                <a:sym typeface="Calibri"/>
              </a:rPr>
              <a:t>   Should I immigrate to the United States (Context: turn of the 20</a:t>
            </a:r>
            <a:r>
              <a:rPr lang="en" sz="2000" b="0" i="0" u="none" strike="noStrike" cap="none" baseline="30000" dirty="0">
                <a:solidFill>
                  <a:schemeClr val="dk1"/>
                </a:solidFill>
                <a:latin typeface="+mn-lt"/>
                <a:ea typeface="Calibri"/>
                <a:cs typeface="Calibri"/>
                <a:sym typeface="Calibri"/>
              </a:rPr>
              <a:t>th</a:t>
            </a:r>
            <a:r>
              <a:rPr lang="en" sz="2000" b="0" i="0" u="none" strike="noStrike" cap="none" dirty="0">
                <a:solidFill>
                  <a:schemeClr val="dk1"/>
                </a:solidFill>
                <a:latin typeface="+mn-lt"/>
                <a:ea typeface="Calibri"/>
                <a:cs typeface="Calibri"/>
                <a:sym typeface="Calibri"/>
              </a:rPr>
              <a:t> century)?  </a:t>
            </a:r>
          </a:p>
          <a:p>
            <a:pPr lvl="1" indent="-342900">
              <a:lnSpc>
                <a:spcPct val="80000"/>
              </a:lnSpc>
              <a:buFont typeface="Arial"/>
              <a:buChar char="•"/>
            </a:pPr>
            <a:r>
              <a:rPr lang="en" sz="2000" b="0" i="0" u="none" strike="noStrike" cap="none" dirty="0">
                <a:solidFill>
                  <a:schemeClr val="dk1"/>
                </a:solidFill>
                <a:latin typeface="+mn-lt"/>
                <a:ea typeface="Calibri"/>
                <a:cs typeface="Calibri"/>
                <a:sym typeface="Calibri"/>
              </a:rPr>
              <a:t>Benefits: Hope for better economic opportunities, religious freedom, escape from oppressive governments, the desire for adventure</a:t>
            </a:r>
          </a:p>
          <a:p>
            <a:pPr lvl="1" indent="-342900">
              <a:lnSpc>
                <a:spcPct val="80000"/>
              </a:lnSpc>
              <a:buFont typeface="Arial"/>
              <a:buChar char="•"/>
            </a:pPr>
            <a:r>
              <a:rPr lang="en" sz="2000" b="0" i="0" u="none" strike="noStrike" cap="none" dirty="0">
                <a:solidFill>
                  <a:schemeClr val="dk1"/>
                </a:solidFill>
                <a:latin typeface="+mn-lt"/>
                <a:ea typeface="Calibri"/>
                <a:cs typeface="Calibri"/>
                <a:sym typeface="Calibri"/>
              </a:rPr>
              <a:t>Costs: Overcrowded immigrant neighborhoods and tenements, unsafe working conditions, low wages, discrimination against immigrants, corrupt city </a:t>
            </a:r>
            <a:r>
              <a:rPr lang="en" sz="2000" b="0" i="0" u="none" strike="noStrike" cap="none" dirty="0" smtClean="0">
                <a:solidFill>
                  <a:schemeClr val="dk1"/>
                </a:solidFill>
                <a:latin typeface="+mn-lt"/>
                <a:ea typeface="Calibri"/>
                <a:cs typeface="Calibri"/>
                <a:sym typeface="Calibri"/>
              </a:rPr>
              <a:t>governments</a:t>
            </a:r>
          </a:p>
          <a:p>
            <a:pPr marL="400050" lvl="1" indent="0">
              <a:lnSpc>
                <a:spcPct val="80000"/>
              </a:lnSpc>
              <a:buNone/>
            </a:pPr>
            <a:endParaRPr lang="en" sz="2000" b="0" i="0" u="none" strike="noStrike" cap="none" dirty="0">
              <a:solidFill>
                <a:schemeClr val="dk1"/>
              </a:solidFill>
              <a:latin typeface="+mn-lt"/>
              <a:ea typeface="Calibri"/>
              <a:cs typeface="Calibri"/>
              <a:sym typeface="Calibri"/>
            </a:endParaRPr>
          </a:p>
          <a:p>
            <a:pPr marL="342900" marR="0" lvl="0" indent="-342900" algn="l" rtl="0">
              <a:lnSpc>
                <a:spcPct val="80000"/>
              </a:lnSpc>
              <a:spcBef>
                <a:spcPts val="0"/>
              </a:spcBef>
              <a:spcAft>
                <a:spcPts val="0"/>
              </a:spcAft>
              <a:buClr>
                <a:schemeClr val="dk1"/>
              </a:buClr>
              <a:buSzPct val="100000"/>
              <a:buFont typeface="Arial"/>
              <a:buChar char="•"/>
            </a:pPr>
            <a:r>
              <a:rPr lang="en" sz="2000" b="1" i="0" u="sng" strike="noStrike" cap="none" dirty="0">
                <a:solidFill>
                  <a:schemeClr val="dk1"/>
                </a:solidFill>
                <a:latin typeface="+mn-lt"/>
                <a:ea typeface="Calibri"/>
                <a:cs typeface="Calibri"/>
                <a:sym typeface="Calibri"/>
              </a:rPr>
              <a:t>Historical decision</a:t>
            </a:r>
            <a:r>
              <a:rPr lang="en" sz="2000" b="0" i="0" u="none" strike="noStrike" cap="none" dirty="0">
                <a:solidFill>
                  <a:schemeClr val="dk1"/>
                </a:solidFill>
                <a:latin typeface="+mn-lt"/>
                <a:ea typeface="Calibri"/>
                <a:cs typeface="Calibri"/>
                <a:sym typeface="Calibri"/>
              </a:rPr>
              <a:t>:  Millions of immigrants came to America in the late 1800’s and early 1900’s looking for a better life.   </a:t>
            </a:r>
          </a:p>
          <a:p>
            <a:pPr marL="342900" marR="0" lvl="0" indent="-342900" algn="l" rtl="0">
              <a:lnSpc>
                <a:spcPct val="80000"/>
              </a:lnSpc>
              <a:spcBef>
                <a:spcPts val="0"/>
              </a:spcBef>
              <a:spcAft>
                <a:spcPts val="0"/>
              </a:spcAft>
              <a:buClr>
                <a:schemeClr val="dk1"/>
              </a:buClr>
              <a:buSzPct val="100000"/>
              <a:buFont typeface="Arial"/>
              <a:buChar char="•"/>
            </a:pPr>
            <a:r>
              <a:rPr lang="en" sz="2000" b="1" i="0" u="sng" strike="noStrike" cap="none" dirty="0">
                <a:solidFill>
                  <a:schemeClr val="dk1"/>
                </a:solidFill>
                <a:latin typeface="+mn-lt"/>
                <a:ea typeface="Calibri"/>
                <a:cs typeface="Calibri"/>
                <a:sym typeface="Calibri"/>
              </a:rPr>
              <a:t>OR</a:t>
            </a:r>
            <a:r>
              <a:rPr lang="en" sz="2000" b="0" i="0" u="none" strike="noStrike" cap="none" dirty="0">
                <a:solidFill>
                  <a:schemeClr val="dk1"/>
                </a:solidFill>
                <a:latin typeface="+mn-lt"/>
                <a:ea typeface="Calibri"/>
                <a:cs typeface="Calibri"/>
                <a:sym typeface="Calibri"/>
              </a:rPr>
              <a:t>  I’m immigrating to the America – which region (NE, Middle, or South) should I choose?</a:t>
            </a:r>
          </a:p>
          <a:p>
            <a:pPr marL="342900" marR="0" lvl="0" indent="-342900" algn="l" rtl="0">
              <a:lnSpc>
                <a:spcPct val="80000"/>
              </a:lnSpc>
              <a:spcBef>
                <a:spcPts val="0"/>
              </a:spcBef>
              <a:spcAft>
                <a:spcPts val="0"/>
              </a:spcAft>
              <a:buClr>
                <a:schemeClr val="dk1"/>
              </a:buClr>
              <a:buSzPct val="100000"/>
              <a:buFont typeface="Arial"/>
              <a:buChar char="•"/>
            </a:pPr>
            <a:endParaRPr lang="en" sz="2000" b="0" i="0" u="none" strike="noStrike" cap="none" dirty="0" smtClean="0">
              <a:solidFill>
                <a:schemeClr val="dk1"/>
              </a:solidFill>
              <a:latin typeface="+mn-lt"/>
              <a:ea typeface="Calibri"/>
              <a:cs typeface="Calibri"/>
              <a:sym typeface="Calibri"/>
            </a:endParaRPr>
          </a:p>
          <a:p>
            <a:pPr marL="342900" marR="0" lvl="0" indent="-342900" algn="l" rtl="0">
              <a:lnSpc>
                <a:spcPct val="80000"/>
              </a:lnSpc>
              <a:spcBef>
                <a:spcPts val="0"/>
              </a:spcBef>
              <a:spcAft>
                <a:spcPts val="0"/>
              </a:spcAft>
              <a:buClr>
                <a:schemeClr val="dk1"/>
              </a:buClr>
              <a:buSzPct val="100000"/>
              <a:buFont typeface="Arial"/>
              <a:buChar char="•"/>
            </a:pPr>
            <a:r>
              <a:rPr lang="en" sz="2000" b="0" i="0" u="none" strike="noStrike" cap="none" dirty="0" smtClean="0">
                <a:solidFill>
                  <a:schemeClr val="dk1"/>
                </a:solidFill>
                <a:latin typeface="+mn-lt"/>
                <a:ea typeface="Calibri"/>
                <a:cs typeface="Calibri"/>
                <a:sym typeface="Calibri"/>
              </a:rPr>
              <a:t>Possible </a:t>
            </a:r>
            <a:r>
              <a:rPr lang="en" sz="2000" b="0" i="0" u="none" strike="noStrike" cap="none" dirty="0">
                <a:solidFill>
                  <a:schemeClr val="dk1"/>
                </a:solidFill>
                <a:latin typeface="+mn-lt"/>
                <a:ea typeface="Calibri"/>
                <a:cs typeface="Calibri"/>
                <a:sym typeface="Calibri"/>
              </a:rPr>
              <a:t>criteria: Ability to find work; hospitable climate; religious tolerance; ability to participate in government</a:t>
            </a:r>
          </a:p>
          <a:p>
            <a:pPr marL="342900" marR="0" lvl="0" indent="-342900" algn="l" rtl="0">
              <a:lnSpc>
                <a:spcPct val="80000"/>
              </a:lnSpc>
              <a:spcBef>
                <a:spcPts val="0"/>
              </a:spcBef>
              <a:spcAft>
                <a:spcPts val="0"/>
              </a:spcAft>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ct val="25000"/>
              <a:buFont typeface="Arial"/>
              <a:buNone/>
            </a:pPr>
            <a:r>
              <a:rPr lang="en" sz="1800" b="0" i="0" u="none" strike="noStrike" cap="none" dirty="0">
                <a:solidFill>
                  <a:schemeClr val="dk1"/>
                </a:solidFill>
                <a:latin typeface="Calibri"/>
                <a:ea typeface="Calibri"/>
                <a:cs typeface="Calibri"/>
                <a:sym typeface="Calibri"/>
              </a:rPr>
              <a:t> </a:t>
            </a:r>
            <a:r>
              <a:rPr lang="en" sz="800" b="0" i="0" u="none" strike="noStrike" cap="none" dirty="0">
                <a:solidFill>
                  <a:schemeClr val="dk1"/>
                </a:solidFill>
                <a:latin typeface="Calibri"/>
                <a:ea typeface="Calibri"/>
                <a:cs typeface="Calibri"/>
                <a:sym typeface="Calibri"/>
              </a:rPr>
              <a:t> </a:t>
            </a:r>
          </a:p>
          <a:p>
            <a:pPr marL="342900" marR="0" lvl="0" indent="-342900" algn="l" rtl="0">
              <a:lnSpc>
                <a:spcPct val="80000"/>
              </a:lnSpc>
              <a:spcBef>
                <a:spcPts val="0"/>
              </a:spcBef>
              <a:buClr>
                <a:schemeClr val="dk1"/>
              </a:buClr>
              <a:buSzPct val="100000"/>
              <a:buFont typeface="Arial"/>
              <a:buNone/>
            </a:pPr>
            <a:endParaRPr sz="800" b="0" i="0" u="none" strike="noStrike" cap="none" dirty="0">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8523540" y="6260830"/>
            <a:ext cx="548699" cy="524799"/>
          </a:xfrm>
          <a:prstGeom prst="rect">
            <a:avLst/>
          </a:prstGeom>
          <a:noFill/>
          <a:ln>
            <a:noFill/>
          </a:ln>
        </p:spPr>
        <p:txBody>
          <a:bodyPr lIns="91425" tIns="91425" rIns="91425" bIns="91425" anchor="ctr" anchorCtr="0">
            <a:noAutofit/>
          </a:bodyPr>
          <a:lstStyle/>
          <a:p>
            <a:pPr>
              <a:buClr>
                <a:srgbClr val="888888"/>
              </a:buClr>
              <a:buSzPct val="25000"/>
              <a:buFont typeface="Calibri"/>
              <a:buNone/>
            </a:pPr>
            <a:fld id="{00000000-1234-1234-1234-123412341234}" type="slidenum">
              <a:rPr lang="en">
                <a:solidFill>
                  <a:srgbClr val="888888"/>
                </a:solidFill>
                <a:latin typeface="Calibri"/>
                <a:ea typeface="Calibri"/>
                <a:cs typeface="Calibri"/>
                <a:sym typeface="Calibri"/>
              </a:rPr>
              <a:pPr>
                <a:buClr>
                  <a:srgbClr val="888888"/>
                </a:buClr>
                <a:buSzPct val="25000"/>
                <a:buFont typeface="Calibri"/>
                <a:buNone/>
              </a:pPr>
              <a:t>110</a:t>
            </a:fld>
            <a:endParaRPr lang="en">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4030856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457200" y="457200"/>
            <a:ext cx="8222100" cy="1023599"/>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b="0" i="0" strike="noStrike" cap="none" dirty="0">
                <a:solidFill>
                  <a:srgbClr val="0070C0"/>
                </a:solidFill>
                <a:latin typeface="+mn-lt"/>
                <a:ea typeface="Calibri"/>
                <a:cs typeface="Calibri"/>
                <a:sym typeface="Calibri"/>
              </a:rPr>
              <a:t>Ideas for Using the PACED </a:t>
            </a:r>
            <a:r>
              <a:rPr lang="en" sz="4000" b="0" i="0" strike="noStrike" cap="none" dirty="0" smtClean="0">
                <a:solidFill>
                  <a:srgbClr val="0070C0"/>
                </a:solidFill>
                <a:latin typeface="+mn-lt"/>
                <a:ea typeface="Calibri"/>
                <a:cs typeface="Calibri"/>
                <a:sym typeface="Calibri"/>
              </a:rPr>
              <a:t/>
            </a:r>
            <a:br>
              <a:rPr lang="en" sz="4000" b="0" i="0" strike="noStrike" cap="none" dirty="0" smtClean="0">
                <a:solidFill>
                  <a:srgbClr val="0070C0"/>
                </a:solidFill>
                <a:latin typeface="+mn-lt"/>
                <a:ea typeface="Calibri"/>
                <a:cs typeface="Calibri"/>
                <a:sym typeface="Calibri"/>
              </a:rPr>
            </a:br>
            <a:r>
              <a:rPr lang="en" sz="4000" b="0" i="0" strike="noStrike" cap="none" dirty="0" smtClean="0">
                <a:solidFill>
                  <a:srgbClr val="0070C0"/>
                </a:solidFill>
                <a:latin typeface="+mn-lt"/>
                <a:ea typeface="Calibri"/>
                <a:cs typeface="Calibri"/>
                <a:sym typeface="Calibri"/>
              </a:rPr>
              <a:t>Model </a:t>
            </a:r>
            <a:r>
              <a:rPr lang="en" sz="4000" b="0" i="0" strike="noStrike" cap="none" dirty="0">
                <a:solidFill>
                  <a:srgbClr val="0070C0"/>
                </a:solidFill>
                <a:latin typeface="+mn-lt"/>
                <a:ea typeface="Calibri"/>
                <a:cs typeface="Calibri"/>
                <a:sym typeface="Calibri"/>
              </a:rPr>
              <a:t>in USII</a:t>
            </a:r>
          </a:p>
        </p:txBody>
      </p:sp>
      <p:sp>
        <p:nvSpPr>
          <p:cNvPr id="456" name="Shape 456"/>
          <p:cNvSpPr txBox="1">
            <a:spLocks noGrp="1"/>
          </p:cNvSpPr>
          <p:nvPr>
            <p:ph type="body" idx="1"/>
          </p:nvPr>
        </p:nvSpPr>
        <p:spPr>
          <a:xfrm>
            <a:off x="304801" y="1752601"/>
            <a:ext cx="8077200" cy="2209799"/>
          </a:xfrm>
          <a:prstGeom prst="rect">
            <a:avLst/>
          </a:prstGeom>
          <a:noFill/>
          <a:ln>
            <a:noFill/>
          </a:ln>
        </p:spPr>
        <p:txBody>
          <a:bodyPr lIns="91425" tIns="91425" rIns="91425" bIns="91425" anchor="t" anchorCtr="0">
            <a:noAutofit/>
          </a:bodyPr>
          <a:lstStyle/>
          <a:p>
            <a:pPr marL="342900" marR="0" lvl="0" indent="-342900" algn="l" rtl="0">
              <a:lnSpc>
                <a:spcPct val="80000"/>
              </a:lnSpc>
              <a:spcBef>
                <a:spcPts val="0"/>
              </a:spcBef>
              <a:spcAft>
                <a:spcPts val="0"/>
              </a:spcAft>
              <a:buClr>
                <a:schemeClr val="dk1"/>
              </a:buClr>
              <a:buSzPct val="100000"/>
              <a:buFont typeface="Arial"/>
              <a:buChar char="•"/>
            </a:pPr>
            <a:r>
              <a:rPr lang="en" sz="2000" b="1" i="0" u="sng" strike="noStrike" cap="none" dirty="0" smtClean="0">
                <a:solidFill>
                  <a:schemeClr val="dk1"/>
                </a:solidFill>
                <a:latin typeface="+mn-lt"/>
                <a:ea typeface="Calibri"/>
                <a:cs typeface="Calibri"/>
                <a:sym typeface="Calibri"/>
              </a:rPr>
              <a:t>USII.6b</a:t>
            </a:r>
            <a:r>
              <a:rPr lang="en" sz="2000" b="0" i="0" u="none" strike="noStrike" cap="none" dirty="0" smtClean="0">
                <a:solidFill>
                  <a:schemeClr val="dk1"/>
                </a:solidFill>
                <a:latin typeface="+mn-lt"/>
                <a:ea typeface="Calibri"/>
                <a:cs typeface="Calibri"/>
                <a:sym typeface="Calibri"/>
              </a:rPr>
              <a:t> </a:t>
            </a:r>
            <a:r>
              <a:rPr lang="en" sz="2000" b="0" i="0" u="none" strike="noStrike" cap="none" dirty="0">
                <a:solidFill>
                  <a:schemeClr val="dk1"/>
                </a:solidFill>
                <a:latin typeface="+mn-lt"/>
                <a:ea typeface="Calibri"/>
                <a:cs typeface="Calibri"/>
                <a:sym typeface="Calibri"/>
              </a:rPr>
              <a:t>Should the US pass a constitutional amendment to enforce Prohibition?</a:t>
            </a:r>
          </a:p>
          <a:p>
            <a:pPr lvl="1" indent="-342900">
              <a:lnSpc>
                <a:spcPct val="80000"/>
              </a:lnSpc>
              <a:buFont typeface="Arial"/>
              <a:buChar char="•"/>
            </a:pPr>
            <a:r>
              <a:rPr lang="en" sz="2000" b="0" i="0" u="none" strike="noStrike" cap="none" dirty="0">
                <a:solidFill>
                  <a:schemeClr val="dk1"/>
                </a:solidFill>
                <a:latin typeface="+mn-lt"/>
                <a:ea typeface="Calibri"/>
                <a:cs typeface="Calibri"/>
                <a:sym typeface="Calibri"/>
              </a:rPr>
              <a:t>Benefits:  Prohibition would stop alcohol abuse which </a:t>
            </a:r>
            <a:r>
              <a:rPr lang="en" sz="2000" b="0" i="0" u="none" strike="noStrike" cap="none" dirty="0" smtClean="0">
                <a:solidFill>
                  <a:schemeClr val="dk1"/>
                </a:solidFill>
                <a:latin typeface="+mn-lt"/>
                <a:ea typeface="Calibri"/>
                <a:cs typeface="Calibri"/>
                <a:sym typeface="Calibri"/>
              </a:rPr>
              <a:t>hurt many </a:t>
            </a:r>
            <a:r>
              <a:rPr lang="en" sz="2000" b="0" i="0" u="none" strike="noStrike" cap="none" dirty="0">
                <a:solidFill>
                  <a:schemeClr val="dk1"/>
                </a:solidFill>
                <a:latin typeface="+mn-lt"/>
                <a:ea typeface="Calibri"/>
                <a:cs typeface="Calibri"/>
                <a:sym typeface="Calibri"/>
              </a:rPr>
              <a:t>people, especially women who had few legal rights and were dependent on husbands who drank too much;  </a:t>
            </a:r>
          </a:p>
          <a:p>
            <a:pPr lvl="1" indent="-342900">
              <a:lnSpc>
                <a:spcPct val="80000"/>
              </a:lnSpc>
              <a:buFont typeface="Arial"/>
              <a:buChar char="•"/>
            </a:pPr>
            <a:r>
              <a:rPr lang="en" sz="2000" b="0" i="0" u="none" strike="noStrike" cap="none" dirty="0">
                <a:solidFill>
                  <a:schemeClr val="dk1"/>
                </a:solidFill>
                <a:latin typeface="+mn-lt"/>
                <a:ea typeface="Calibri"/>
                <a:cs typeface="Calibri"/>
                <a:sym typeface="Calibri"/>
              </a:rPr>
              <a:t>Costs: People still drank liquor even though it was illegal; bootleggers made and smuggled alcohol illegally and promoted organized crime, loss of jobs and tax </a:t>
            </a:r>
            <a:r>
              <a:rPr lang="en" sz="2000" b="0" i="0" u="none" strike="noStrike" cap="none" dirty="0" smtClean="0">
                <a:solidFill>
                  <a:schemeClr val="dk1"/>
                </a:solidFill>
                <a:latin typeface="+mn-lt"/>
                <a:ea typeface="Calibri"/>
                <a:cs typeface="Calibri"/>
                <a:sym typeface="Calibri"/>
              </a:rPr>
              <a:t>revenue</a:t>
            </a:r>
          </a:p>
          <a:p>
            <a:pPr marL="400050" lvl="1" indent="0">
              <a:lnSpc>
                <a:spcPct val="80000"/>
              </a:lnSpc>
              <a:buNone/>
            </a:pPr>
            <a:endParaRPr lang="en" sz="2000" b="0" i="0" u="none" strike="noStrike" cap="none" dirty="0">
              <a:solidFill>
                <a:schemeClr val="dk1"/>
              </a:solidFill>
              <a:latin typeface="+mn-lt"/>
              <a:ea typeface="Calibri"/>
              <a:cs typeface="Calibri"/>
              <a:sym typeface="Calibri"/>
            </a:endParaRPr>
          </a:p>
          <a:p>
            <a:pPr marL="342900" marR="0" lvl="0" indent="-342900" algn="l" rtl="0">
              <a:lnSpc>
                <a:spcPct val="80000"/>
              </a:lnSpc>
              <a:spcBef>
                <a:spcPts val="0"/>
              </a:spcBef>
              <a:spcAft>
                <a:spcPts val="0"/>
              </a:spcAft>
              <a:buClr>
                <a:schemeClr val="dk1"/>
              </a:buClr>
              <a:buSzPct val="100000"/>
              <a:buFont typeface="Arial"/>
              <a:buChar char="•"/>
            </a:pPr>
            <a:r>
              <a:rPr lang="en" sz="2000" b="1" i="0" u="sng" strike="noStrike" cap="none" dirty="0">
                <a:solidFill>
                  <a:schemeClr val="dk1"/>
                </a:solidFill>
                <a:latin typeface="+mn-lt"/>
                <a:ea typeface="Calibri"/>
                <a:cs typeface="Calibri"/>
                <a:sym typeface="Calibri"/>
              </a:rPr>
              <a:t>Historical decision</a:t>
            </a:r>
            <a:r>
              <a:rPr lang="en" sz="2000" b="0" i="0" u="none" strike="noStrike" cap="none" dirty="0">
                <a:solidFill>
                  <a:schemeClr val="dk1"/>
                </a:solidFill>
                <a:latin typeface="+mn-lt"/>
                <a:ea typeface="Calibri"/>
                <a:cs typeface="Calibri"/>
                <a:sym typeface="Calibri"/>
              </a:rPr>
              <a:t>:  Prohibition was a failure. The amendment was repealed in 1933.</a:t>
            </a:r>
          </a:p>
          <a:p>
            <a:pPr marL="0" marR="0" lvl="0" indent="0" algn="l" rtl="0">
              <a:lnSpc>
                <a:spcPct val="80000"/>
              </a:lnSpc>
              <a:spcBef>
                <a:spcPts val="0"/>
              </a:spcBef>
              <a:spcAft>
                <a:spcPts val="0"/>
              </a:spcAft>
              <a:buClr>
                <a:schemeClr val="dk1"/>
              </a:buClr>
              <a:buSzPct val="25000"/>
              <a:buFont typeface="Arial"/>
              <a:buNone/>
            </a:pPr>
            <a:r>
              <a:rPr lang="en" sz="1050" b="0" i="0" u="none" strike="noStrike" cap="none" dirty="0">
                <a:solidFill>
                  <a:schemeClr val="dk1"/>
                </a:solidFill>
                <a:latin typeface="+mn-lt"/>
                <a:ea typeface="Calibri"/>
                <a:cs typeface="Calibri"/>
                <a:sym typeface="Calibri"/>
              </a:rPr>
              <a:t> </a:t>
            </a:r>
          </a:p>
          <a:p>
            <a:pPr marL="342900" marR="0" lvl="0" indent="-342900" algn="l" rtl="0">
              <a:lnSpc>
                <a:spcPct val="80000"/>
              </a:lnSpc>
              <a:spcBef>
                <a:spcPts val="0"/>
              </a:spcBef>
              <a:buClr>
                <a:schemeClr val="dk1"/>
              </a:buClr>
              <a:buSzPct val="100000"/>
              <a:buFont typeface="Arial"/>
              <a:buNone/>
            </a:pPr>
            <a:endParaRPr sz="800" b="0" i="0" u="none" strike="noStrike" cap="none" dirty="0">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8523540" y="6260830"/>
            <a:ext cx="548699" cy="524799"/>
          </a:xfrm>
          <a:prstGeom prst="rect">
            <a:avLst/>
          </a:prstGeom>
          <a:noFill/>
          <a:ln>
            <a:noFill/>
          </a:ln>
        </p:spPr>
        <p:txBody>
          <a:bodyPr lIns="91425" tIns="91425" rIns="91425" bIns="91425" anchor="ctr" anchorCtr="0">
            <a:noAutofit/>
          </a:bodyPr>
          <a:lstStyle/>
          <a:p>
            <a:pPr>
              <a:buClr>
                <a:srgbClr val="888888"/>
              </a:buClr>
              <a:buSzPct val="25000"/>
              <a:buFont typeface="Calibri"/>
              <a:buNone/>
            </a:pPr>
            <a:fld id="{00000000-1234-1234-1234-123412341234}" type="slidenum">
              <a:rPr lang="en">
                <a:solidFill>
                  <a:srgbClr val="888888"/>
                </a:solidFill>
                <a:latin typeface="Calibri"/>
                <a:ea typeface="Calibri"/>
                <a:cs typeface="Calibri"/>
                <a:sym typeface="Calibri"/>
              </a:rPr>
              <a:pPr>
                <a:buClr>
                  <a:srgbClr val="888888"/>
                </a:buClr>
                <a:buSzPct val="25000"/>
                <a:buFont typeface="Calibri"/>
                <a:buNone/>
              </a:pPr>
              <a:t>111</a:t>
            </a:fld>
            <a:endParaRPr lang="en">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986839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311701" y="760401"/>
            <a:ext cx="7613100" cy="763599"/>
          </a:xfrm>
          <a:prstGeom prst="rect">
            <a:avLst/>
          </a:prstGeom>
          <a:noFill/>
          <a:ln>
            <a:noFill/>
          </a:ln>
        </p:spPr>
        <p:txBody>
          <a:bodyPr lIns="91425" tIns="91425" rIns="91425" bIns="91425" anchor="b" anchorCtr="0">
            <a:noAutofit/>
          </a:bodyPr>
          <a:lstStyle/>
          <a:p>
            <a:pPr>
              <a:buSzPct val="25000"/>
            </a:pPr>
            <a:r>
              <a:rPr lang="en" dirty="0">
                <a:solidFill>
                  <a:srgbClr val="0070C0"/>
                </a:solidFill>
                <a:latin typeface="+mn-lt"/>
              </a:rPr>
              <a:t>Resources for helping you Create or Locate Materials</a:t>
            </a:r>
            <a:r>
              <a:rPr lang="en" dirty="0" smtClean="0">
                <a:solidFill>
                  <a:srgbClr val="0070C0"/>
                </a:solidFill>
                <a:latin typeface="+mn-lt"/>
              </a:rPr>
              <a:t>:</a:t>
            </a:r>
            <a:endParaRPr sz="4400" b="0" i="0" u="none" strike="noStrike" cap="none" dirty="0">
              <a:solidFill>
                <a:srgbClr val="0070C0"/>
              </a:solidFill>
              <a:latin typeface="+mn-lt"/>
              <a:ea typeface="Lobster"/>
              <a:cs typeface="Lobster"/>
              <a:sym typeface="Lobster"/>
            </a:endParaRPr>
          </a:p>
        </p:txBody>
      </p:sp>
      <p:sp>
        <p:nvSpPr>
          <p:cNvPr id="488" name="Shape 488"/>
          <p:cNvSpPr txBox="1">
            <a:spLocks noGrp="1"/>
          </p:cNvSpPr>
          <p:nvPr>
            <p:ph type="body" idx="1"/>
          </p:nvPr>
        </p:nvSpPr>
        <p:spPr>
          <a:xfrm>
            <a:off x="311700" y="1663600"/>
            <a:ext cx="8520599" cy="5651600"/>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chemeClr val="dk1"/>
              </a:buClr>
              <a:buSzPct val="25000"/>
              <a:buFont typeface="Arial"/>
              <a:buNone/>
            </a:pPr>
            <a:r>
              <a:rPr lang="en" sz="1800" b="0" i="0" u="none" strike="noStrike" cap="none" dirty="0" smtClean="0">
                <a:solidFill>
                  <a:schemeClr val="dk1"/>
                </a:solidFill>
                <a:latin typeface="+mn-lt"/>
                <a:ea typeface="Calibri"/>
                <a:cs typeface="Calibri"/>
                <a:sym typeface="Calibri"/>
              </a:rPr>
              <a:t>Library </a:t>
            </a:r>
            <a:r>
              <a:rPr lang="en" sz="1800" b="0" i="0" u="none" strike="noStrike" cap="none" dirty="0">
                <a:solidFill>
                  <a:schemeClr val="dk1"/>
                </a:solidFill>
                <a:latin typeface="+mn-lt"/>
                <a:ea typeface="Calibri"/>
                <a:cs typeface="Calibri"/>
                <a:sym typeface="Calibri"/>
              </a:rPr>
              <a:t>of Congress </a:t>
            </a:r>
            <a:r>
              <a:rPr lang="en" sz="1800" b="0" i="0" u="sng" strike="noStrike" cap="none" dirty="0">
                <a:solidFill>
                  <a:schemeClr val="hlink"/>
                </a:solidFill>
                <a:latin typeface="+mn-lt"/>
                <a:ea typeface="Calibri"/>
                <a:cs typeface="Calibri"/>
                <a:sym typeface="Calibri"/>
                <a:hlinkClick r:id="rId3"/>
              </a:rPr>
              <a:t>https://www.loc.gov</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The Virginia Geographical Alliance  </a:t>
            </a:r>
            <a:r>
              <a:rPr lang="en" sz="1800" b="0" i="0" u="sng" strike="noStrike" cap="none" dirty="0">
                <a:solidFill>
                  <a:schemeClr val="hlink"/>
                </a:solidFill>
                <a:latin typeface="+mn-lt"/>
                <a:ea typeface="Calibri"/>
                <a:cs typeface="Calibri"/>
                <a:sym typeface="Calibri"/>
                <a:hlinkClick r:id="rId4"/>
              </a:rPr>
              <a:t>php.radford.edu </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The Virginia Council on Economic Education  </a:t>
            </a:r>
            <a:r>
              <a:rPr lang="en" sz="1800" b="0" i="0" u="sng" strike="noStrike" cap="none" dirty="0">
                <a:solidFill>
                  <a:schemeClr val="hlink"/>
                </a:solidFill>
                <a:latin typeface="+mn-lt"/>
                <a:ea typeface="Calibri"/>
                <a:cs typeface="Calibri"/>
                <a:sym typeface="Calibri"/>
                <a:hlinkClick r:id="rId5"/>
              </a:rPr>
              <a:t>vcee.org</a:t>
            </a:r>
            <a:r>
              <a:rPr lang="en" sz="1800" b="0" i="0" u="none" strike="noStrike" cap="none" dirty="0">
                <a:solidFill>
                  <a:schemeClr val="dk1"/>
                </a:solidFill>
                <a:latin typeface="+mn-lt"/>
                <a:ea typeface="Calibri"/>
                <a:cs typeface="Calibri"/>
                <a:sym typeface="Calibri"/>
              </a:rPr>
              <a:t> </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Federal Reserve of St. Louis </a:t>
            </a:r>
            <a:r>
              <a:rPr lang="en" sz="1800" b="0" i="0" u="sng" strike="noStrike" cap="none" dirty="0">
                <a:solidFill>
                  <a:schemeClr val="hlink"/>
                </a:solidFill>
                <a:latin typeface="+mn-lt"/>
                <a:ea typeface="Calibri"/>
                <a:cs typeface="Calibri"/>
                <a:sym typeface="Calibri"/>
                <a:hlinkClick r:id="rId6"/>
              </a:rPr>
              <a:t>https://www.stlouisfed.org/education</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The Gilder Lehrman Institute of American History </a:t>
            </a:r>
            <a:r>
              <a:rPr lang="en" sz="1800" b="0" i="0" u="sng" strike="noStrike" cap="none" dirty="0">
                <a:solidFill>
                  <a:schemeClr val="hlink"/>
                </a:solidFill>
                <a:latin typeface="+mn-lt"/>
                <a:ea typeface="Calibri"/>
                <a:cs typeface="Calibri"/>
                <a:sym typeface="Calibri"/>
                <a:hlinkClick r:id="rId7"/>
              </a:rPr>
              <a:t>https://www.gilderlehrman.org</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Standford History Education Group </a:t>
            </a:r>
            <a:r>
              <a:rPr lang="en" sz="1800" b="0" i="0" u="sng" strike="noStrike" cap="none" dirty="0">
                <a:solidFill>
                  <a:schemeClr val="hlink"/>
                </a:solidFill>
                <a:latin typeface="+mn-lt"/>
                <a:ea typeface="Calibri"/>
                <a:cs typeface="Calibri"/>
                <a:sym typeface="Calibri"/>
                <a:hlinkClick r:id="rId8"/>
              </a:rPr>
              <a:t>https://sheg.stanford.edu</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Beyond the Bubble </a:t>
            </a:r>
            <a:r>
              <a:rPr lang="en" sz="1800" b="0" i="0" u="sng" strike="noStrike" cap="none" dirty="0">
                <a:solidFill>
                  <a:schemeClr val="hlink"/>
                </a:solidFill>
                <a:latin typeface="+mn-lt"/>
                <a:ea typeface="Calibri"/>
                <a:cs typeface="Calibri"/>
                <a:sym typeface="Calibri"/>
                <a:hlinkClick r:id="rId9"/>
              </a:rPr>
              <a:t>https://beyondthebubble.stanford.edu</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Teachers.net </a:t>
            </a:r>
            <a:r>
              <a:rPr lang="en" sz="1800" b="0" i="0" u="sng" strike="noStrike" cap="none" dirty="0">
                <a:solidFill>
                  <a:schemeClr val="hlink"/>
                </a:solidFill>
                <a:latin typeface="+mn-lt"/>
                <a:ea typeface="Calibri"/>
                <a:cs typeface="Calibri"/>
                <a:sym typeface="Calibri"/>
                <a:hlinkClick r:id="rId10"/>
              </a:rPr>
              <a:t>http://teachers.net/lessonplans/subjects/history/</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Facing History and Ourselves </a:t>
            </a:r>
            <a:r>
              <a:rPr lang="en" sz="1800" b="0" i="0" u="sng" strike="noStrike" cap="none" dirty="0">
                <a:solidFill>
                  <a:schemeClr val="hlink"/>
                </a:solidFill>
                <a:latin typeface="+mn-lt"/>
                <a:ea typeface="Calibri"/>
                <a:cs typeface="Calibri"/>
                <a:sym typeface="Calibri"/>
                <a:hlinkClick r:id="rId11"/>
              </a:rPr>
              <a:t>https://www.facinghistory.org</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PBS Learning Media </a:t>
            </a:r>
            <a:r>
              <a:rPr lang="en" sz="1800" b="0" i="0" u="sng" strike="noStrike" cap="none" dirty="0">
                <a:solidFill>
                  <a:schemeClr val="hlink"/>
                </a:solidFill>
                <a:latin typeface="+mn-lt"/>
                <a:ea typeface="Calibri"/>
                <a:cs typeface="Calibri"/>
                <a:sym typeface="Calibri"/>
                <a:hlinkClick r:id="rId12"/>
              </a:rPr>
              <a:t>http://www.pbslearningmedia.org</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National Council for Social Studies </a:t>
            </a:r>
            <a:r>
              <a:rPr lang="en" sz="1800" b="0" i="0" u="sng" strike="noStrike" cap="none" dirty="0">
                <a:solidFill>
                  <a:schemeClr val="hlink"/>
                </a:solidFill>
                <a:latin typeface="+mn-lt"/>
                <a:ea typeface="Calibri"/>
                <a:cs typeface="Calibri"/>
                <a:sym typeface="Calibri"/>
                <a:hlinkClick r:id="rId13"/>
              </a:rPr>
              <a:t>http://www.socialstudies.org</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Virginia Department of Education </a:t>
            </a:r>
            <a:r>
              <a:rPr lang="en" sz="1800" b="0" i="0" u="sng" strike="noStrike" cap="none" dirty="0">
                <a:solidFill>
                  <a:schemeClr val="hlink"/>
                </a:solidFill>
                <a:latin typeface="+mn-lt"/>
                <a:ea typeface="Calibri"/>
                <a:cs typeface="Calibri"/>
                <a:sym typeface="Calibri"/>
                <a:hlinkClick r:id="rId14"/>
              </a:rPr>
              <a:t>http://www.doe.virginia.gov</a:t>
            </a:r>
            <a:r>
              <a:rPr lang="en" sz="1800" b="0" i="0" u="none" strike="noStrike" cap="none" dirty="0">
                <a:solidFill>
                  <a:schemeClr val="dk1"/>
                </a:solidFill>
                <a:latin typeface="+mn-lt"/>
                <a:ea typeface="Calibri"/>
                <a:cs typeface="Calibri"/>
                <a:sym typeface="Calibri"/>
              </a:rPr>
              <a:t> </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Library of Virginia </a:t>
            </a:r>
            <a:r>
              <a:rPr lang="en" sz="1800" b="0" i="0" u="sng" strike="noStrike" cap="none" dirty="0">
                <a:solidFill>
                  <a:schemeClr val="hlink"/>
                </a:solidFill>
                <a:latin typeface="+mn-lt"/>
                <a:ea typeface="Calibri"/>
                <a:cs typeface="Calibri"/>
                <a:sym typeface="Calibri"/>
                <a:hlinkClick r:id="rId15"/>
              </a:rPr>
              <a:t>http://www.lva.virginia.gov</a:t>
            </a:r>
          </a:p>
          <a:p>
            <a:pPr marL="342900" marR="0" lvl="0" indent="-342900" algn="l" rtl="0">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National Archives and Records Administration </a:t>
            </a:r>
            <a:r>
              <a:rPr lang="en" sz="1800" b="0" i="0" u="sng" strike="noStrike" cap="none" dirty="0">
                <a:solidFill>
                  <a:schemeClr val="hlink"/>
                </a:solidFill>
                <a:latin typeface="+mn-lt"/>
                <a:ea typeface="Calibri"/>
                <a:cs typeface="Calibri"/>
                <a:sym typeface="Calibri"/>
                <a:hlinkClick r:id="rId16"/>
              </a:rPr>
              <a:t>https://www.archives.gov</a:t>
            </a:r>
            <a:r>
              <a:rPr lang="en" sz="1800" b="0" i="0" u="none" strike="noStrike" cap="none" dirty="0">
                <a:solidFill>
                  <a:schemeClr val="dk1"/>
                </a:solidFill>
                <a:latin typeface="+mn-lt"/>
                <a:ea typeface="Calibri"/>
                <a:cs typeface="Calibri"/>
                <a:sym typeface="Calibri"/>
              </a:rPr>
              <a:t> </a:t>
            </a:r>
          </a:p>
          <a:p>
            <a:pPr marL="342900" marR="0" lvl="0" indent="-342900" algn="l" rtl="0">
              <a:spcBef>
                <a:spcPts val="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2771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609600" y="397402"/>
            <a:ext cx="7053542" cy="1050398"/>
          </a:xfrm>
          <a:prstGeom prst="rect">
            <a:avLst/>
          </a:prstGeom>
          <a:noFill/>
          <a:ln>
            <a:noFill/>
          </a:ln>
        </p:spPr>
        <p:txBody>
          <a:bodyPr vert="horz" lIns="68569" tIns="34275" rIns="68569" bIns="34275" rtlCol="0" anchor="t" anchorCtr="0">
            <a:noAutofit/>
          </a:bodyPr>
          <a:lstStyle/>
          <a:p>
            <a:pPr>
              <a:spcBef>
                <a:spcPts val="0"/>
              </a:spcBef>
              <a:buClr>
                <a:schemeClr val="lt2"/>
              </a:buClr>
              <a:buSzPct val="25000"/>
            </a:pPr>
            <a:r>
              <a:rPr lang="en-US" sz="4050" dirty="0">
                <a:ea typeface="Questrial"/>
                <a:sym typeface="Questrial"/>
              </a:rPr>
              <a:t>Writing to Learn</a:t>
            </a:r>
          </a:p>
        </p:txBody>
      </p:sp>
      <p:sp>
        <p:nvSpPr>
          <p:cNvPr id="406" name="Shape 406"/>
          <p:cNvSpPr txBox="1">
            <a:spLocks noGrp="1"/>
          </p:cNvSpPr>
          <p:nvPr>
            <p:ph type="body" idx="1"/>
          </p:nvPr>
        </p:nvSpPr>
        <p:spPr>
          <a:xfrm>
            <a:off x="152400" y="1295400"/>
            <a:ext cx="4038600" cy="4455406"/>
          </a:xfrm>
          <a:prstGeom prst="rect">
            <a:avLst/>
          </a:prstGeom>
          <a:noFill/>
          <a:ln>
            <a:noFill/>
          </a:ln>
        </p:spPr>
        <p:txBody>
          <a:bodyPr vert="horz" lIns="68569" tIns="34275" rIns="68569" bIns="34275" rtlCol="0" anchor="t" anchorCtr="0">
            <a:noAutofit/>
          </a:bodyPr>
          <a:lstStyle/>
          <a:p>
            <a:pPr marL="257175" indent="-257175">
              <a:spcBef>
                <a:spcPts val="0"/>
              </a:spcBef>
              <a:buSzPct val="80000"/>
              <a:buFont typeface="Noto Sans Symbols"/>
              <a:buChar char="●"/>
            </a:pPr>
            <a:r>
              <a:rPr lang="en-US" sz="3200" b="0" dirty="0">
                <a:latin typeface="Times New Roman" panose="02020603050405020304" pitchFamily="18" charset="0"/>
                <a:ea typeface="Questrial"/>
                <a:cs typeface="Times New Roman" panose="02020603050405020304" pitchFamily="18" charset="0"/>
                <a:sym typeface="Questrial"/>
              </a:rPr>
              <a:t>Not graded</a:t>
            </a:r>
          </a:p>
          <a:p>
            <a:pPr marL="0" indent="0">
              <a:spcBef>
                <a:spcPts val="0"/>
              </a:spcBef>
              <a:buSzPct val="80000"/>
              <a:buNone/>
            </a:pPr>
            <a:endParaRPr lang="en-US" sz="1600" b="0" dirty="0" smtClean="0">
              <a:latin typeface="Times New Roman" panose="02020603050405020304" pitchFamily="18" charset="0"/>
              <a:ea typeface="Questrial"/>
              <a:cs typeface="Times New Roman" panose="02020603050405020304" pitchFamily="18" charset="0"/>
              <a:sym typeface="Questrial"/>
            </a:endParaRPr>
          </a:p>
          <a:p>
            <a:pPr marL="257175" indent="-257175">
              <a:spcBef>
                <a:spcPts val="0"/>
              </a:spcBef>
              <a:buSzPct val="80000"/>
              <a:buFont typeface="Noto Sans Symbols"/>
              <a:buChar char="●"/>
            </a:pPr>
            <a:r>
              <a:rPr lang="en-US" sz="3200" b="0" dirty="0" smtClean="0">
                <a:latin typeface="Times New Roman" panose="02020603050405020304" pitchFamily="18" charset="0"/>
                <a:ea typeface="Questrial"/>
                <a:cs typeface="Times New Roman" panose="02020603050405020304" pitchFamily="18" charset="0"/>
                <a:sym typeface="Questrial"/>
              </a:rPr>
              <a:t>Prior </a:t>
            </a:r>
            <a:r>
              <a:rPr lang="en-US" sz="3200" b="0" dirty="0">
                <a:latin typeface="Times New Roman" panose="02020603050405020304" pitchFamily="18" charset="0"/>
                <a:ea typeface="Questrial"/>
                <a:cs typeface="Times New Roman" panose="02020603050405020304" pitchFamily="18" charset="0"/>
                <a:sym typeface="Questrial"/>
              </a:rPr>
              <a:t>to lesson</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Assess </a:t>
            </a:r>
            <a:r>
              <a:rPr lang="en-US" sz="2800" dirty="0" smtClean="0">
                <a:solidFill>
                  <a:schemeClr val="tx1"/>
                </a:solidFill>
                <a:latin typeface="Times New Roman" panose="02020603050405020304" pitchFamily="18" charset="0"/>
                <a:ea typeface="Questrial"/>
                <a:cs typeface="Times New Roman" panose="02020603050405020304" pitchFamily="18" charset="0"/>
                <a:sym typeface="Questrial"/>
              </a:rPr>
              <a:t>student background knowledge</a:t>
            </a:r>
          </a:p>
          <a:p>
            <a:pPr marL="342900" lvl="1" indent="0">
              <a:spcBef>
                <a:spcPts val="0"/>
              </a:spcBef>
              <a:buSzPct val="79999"/>
              <a:buNone/>
            </a:pPr>
            <a:endParaRPr lang="en-US" sz="1600" dirty="0">
              <a:solidFill>
                <a:schemeClr val="tx1"/>
              </a:solidFill>
              <a:latin typeface="Times New Roman" panose="02020603050405020304" pitchFamily="18" charset="0"/>
              <a:ea typeface="Questrial"/>
              <a:cs typeface="Times New Roman" panose="02020603050405020304" pitchFamily="18" charset="0"/>
              <a:sym typeface="Questrial"/>
            </a:endParaRPr>
          </a:p>
          <a:p>
            <a:pPr marL="257175" indent="-257175">
              <a:spcBef>
                <a:spcPts val="0"/>
              </a:spcBef>
              <a:buSzPct val="79999"/>
              <a:buFont typeface="Noto Sans Symbols"/>
              <a:buChar char="●"/>
            </a:pPr>
            <a:r>
              <a:rPr lang="en-US" sz="3200" b="0" dirty="0">
                <a:latin typeface="Times New Roman" panose="02020603050405020304" pitchFamily="18" charset="0"/>
                <a:ea typeface="Questrial"/>
                <a:cs typeface="Times New Roman" panose="02020603050405020304" pitchFamily="18" charset="0"/>
                <a:sym typeface="Questrial"/>
              </a:rPr>
              <a:t>End of lesson</a:t>
            </a:r>
          </a:p>
          <a:p>
            <a:pPr marL="557213" lvl="1" indent="-214313">
              <a:spcBef>
                <a:spcPts val="0"/>
              </a:spcBef>
              <a:buSzPct val="80000"/>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Check understanding</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Make Connections</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Answer BIG QUESTION</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Free-write </a:t>
            </a:r>
          </a:p>
          <a:p>
            <a:pPr marL="0" indent="0">
              <a:spcBef>
                <a:spcPts val="750"/>
              </a:spcBef>
              <a:buClr>
                <a:schemeClr val="accent1"/>
              </a:buClr>
              <a:buSzPct val="25000"/>
              <a:buNone/>
            </a:pPr>
            <a:endParaRPr sz="2100" b="0" dirty="0">
              <a:latin typeface="Questrial"/>
              <a:ea typeface="Questrial"/>
              <a:cs typeface="Questrial"/>
              <a:sym typeface="Questrial"/>
            </a:endParaRPr>
          </a:p>
          <a:p>
            <a:pPr marL="257175" indent="-257175">
              <a:spcBef>
                <a:spcPts val="750"/>
              </a:spcBef>
              <a:buClr>
                <a:schemeClr val="accent1"/>
              </a:buClr>
              <a:buSzPct val="80000"/>
              <a:buNone/>
            </a:pPr>
            <a:endParaRPr sz="2100" b="0" dirty="0">
              <a:solidFill>
                <a:schemeClr val="lt1"/>
              </a:solidFill>
              <a:latin typeface="Questrial"/>
              <a:ea typeface="Questrial"/>
              <a:cs typeface="Questrial"/>
              <a:sym typeface="Quest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94" t="9989" r="9425" b="27346"/>
          <a:stretch/>
        </p:blipFill>
        <p:spPr>
          <a:xfrm>
            <a:off x="4191000" y="1664677"/>
            <a:ext cx="4827588" cy="2801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4621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tx1"/>
                </a:solidFill>
                <a:effectLst>
                  <a:outerShdw blurRad="38100" dist="38100" dir="2700000" algn="tl">
                    <a:srgbClr val="000000">
                      <a:alpha val="43137"/>
                    </a:srgbClr>
                  </a:outerShdw>
                </a:effectLst>
                <a:latin typeface="Calibri" panose="020F0502020204030204" pitchFamily="34" charset="0"/>
                <a:ea typeface="Batang" panose="02030600000101010101" pitchFamily="18" charset="-127"/>
              </a:rPr>
              <a:t>Questions?</a:t>
            </a:r>
            <a:endParaRPr lang="en-US" sz="6000" dirty="0">
              <a:solidFill>
                <a:schemeClr val="tx1"/>
              </a:solidFill>
              <a:effectLst>
                <a:outerShdw blurRad="38100" dist="38100" dir="2700000" algn="tl">
                  <a:srgbClr val="000000">
                    <a:alpha val="43137"/>
                  </a:srgbClr>
                </a:outerShdw>
              </a:effectLst>
              <a:latin typeface="Calibri" panose="020F0502020204030204" pitchFamily="34" charset="0"/>
              <a:ea typeface="Batang" panose="02030600000101010101" pitchFamily="18" charset="-127"/>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114</a:t>
            </a:fld>
            <a:endParaRPr lang="en-US" dirty="0"/>
          </a:p>
        </p:txBody>
      </p:sp>
      <p:pic>
        <p:nvPicPr>
          <p:cNvPr id="4" name="Picture 3" descr="C:\Users\christonya.brown@doe.virginia.gov\AppData\Local\Microsoft\Windows\Temporary Internet Files\Content.IE5\385NU2DS\MC900434411[1].wmf"/>
          <p:cNvPicPr>
            <a:picLocks noChangeAspect="1" noChangeArrowheads="1"/>
          </p:cNvPicPr>
          <p:nvPr/>
        </p:nvPicPr>
        <p:blipFill>
          <a:blip r:embed="rId3" cstate="print"/>
          <a:srcRect/>
          <a:stretch>
            <a:fillRect/>
          </a:stretch>
        </p:blipFill>
        <p:spPr bwMode="auto">
          <a:xfrm>
            <a:off x="1814286" y="1371600"/>
            <a:ext cx="4419600" cy="4972050"/>
          </a:xfrm>
          <a:prstGeom prst="rect">
            <a:avLst/>
          </a:prstGeom>
          <a:noFill/>
        </p:spPr>
      </p:pic>
    </p:spTree>
    <p:extLst>
      <p:ext uri="{BB962C8B-B14F-4D97-AF65-F5344CB8AC3E}">
        <p14:creationId xmlns:p14="http://schemas.microsoft.com/office/powerpoint/2010/main" val="7275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115</a:t>
            </a:fld>
            <a:endParaRPr lang="en-US" dirty="0"/>
          </a:p>
        </p:txBody>
      </p:sp>
      <p:pic>
        <p:nvPicPr>
          <p:cNvPr id="4" name="Picture 2" descr="C:\Users\christonya.brown@doe.virginia.gov\Desktop\National_Thank_You_D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7620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70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USII Presenters</a:t>
            </a: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116</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59340748"/>
              </p:ext>
            </p:extLst>
          </p:nvPr>
        </p:nvGraphicFramePr>
        <p:xfrm>
          <a:off x="457199" y="1295400"/>
          <a:ext cx="7620001" cy="4975334"/>
        </p:xfrm>
        <a:graphic>
          <a:graphicData uri="http://schemas.openxmlformats.org/drawingml/2006/table">
            <a:tbl>
              <a:tblPr firstRow="1" firstCol="1" bandRow="1">
                <a:tableStyleId>{5940675A-B579-460E-94D1-54222C63F5DA}</a:tableStyleId>
              </a:tblPr>
              <a:tblGrid>
                <a:gridCol w="2057401"/>
                <a:gridCol w="1981200"/>
                <a:gridCol w="3581400"/>
              </a:tblGrid>
              <a:tr h="575574">
                <a:tc>
                  <a:txBody>
                    <a:bodyPr/>
                    <a:lstStyle/>
                    <a:p>
                      <a:pPr marL="0" marR="0">
                        <a:lnSpc>
                          <a:spcPct val="115000"/>
                        </a:lnSpc>
                        <a:spcBef>
                          <a:spcPts val="0"/>
                        </a:spcBef>
                        <a:spcAft>
                          <a:spcPts val="0"/>
                        </a:spcAft>
                      </a:pPr>
                      <a:r>
                        <a:rPr lang="en-US" sz="2000">
                          <a:effectLst/>
                        </a:rPr>
                        <a:t>Sara Kelley</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Powhatan County</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u="sng">
                          <a:effectLst/>
                          <a:hlinkClick r:id="rId2"/>
                        </a:rPr>
                        <a:t>Sara.kelley@powhatan.k12.va.us</a:t>
                      </a:r>
                      <a:endParaRPr lang="en-US" sz="2000">
                        <a:effectLst/>
                        <a:latin typeface="Calibri"/>
                        <a:ea typeface="Calibri"/>
                        <a:cs typeface="Times New Roman"/>
                      </a:endParaRPr>
                    </a:p>
                  </a:txBody>
                  <a:tcPr marL="68580" marR="68580" marT="0" marB="0"/>
                </a:tc>
              </a:tr>
              <a:tr h="575574">
                <a:tc>
                  <a:txBody>
                    <a:bodyPr/>
                    <a:lstStyle/>
                    <a:p>
                      <a:pPr marL="0" marR="0">
                        <a:lnSpc>
                          <a:spcPct val="115000"/>
                        </a:lnSpc>
                        <a:spcBef>
                          <a:spcPts val="0"/>
                        </a:spcBef>
                        <a:spcAft>
                          <a:spcPts val="0"/>
                        </a:spcAft>
                      </a:pPr>
                      <a:r>
                        <a:rPr lang="en-US" sz="2000">
                          <a:effectLst/>
                        </a:rPr>
                        <a:t>Wendy Burr</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Chesapeake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u="sng">
                          <a:effectLst/>
                          <a:hlinkClick r:id="rId3"/>
                        </a:rPr>
                        <a:t>Wendy.Burr@cpschools.com</a:t>
                      </a:r>
                      <a:endParaRPr lang="en-US" sz="2000">
                        <a:effectLst/>
                        <a:latin typeface="Calibri"/>
                        <a:ea typeface="Calibri"/>
                        <a:cs typeface="Times New Roman"/>
                      </a:endParaRPr>
                    </a:p>
                  </a:txBody>
                  <a:tcPr marL="68580" marR="68580" marT="0" marB="0"/>
                </a:tc>
              </a:tr>
              <a:tr h="575574">
                <a:tc>
                  <a:txBody>
                    <a:bodyPr/>
                    <a:lstStyle/>
                    <a:p>
                      <a:pPr marL="0" marR="0">
                        <a:lnSpc>
                          <a:spcPct val="115000"/>
                        </a:lnSpc>
                        <a:spcBef>
                          <a:spcPts val="0"/>
                        </a:spcBef>
                        <a:spcAft>
                          <a:spcPts val="0"/>
                        </a:spcAft>
                      </a:pPr>
                      <a:r>
                        <a:rPr lang="en-US" sz="2000">
                          <a:effectLst/>
                        </a:rPr>
                        <a:t>Brenda James</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Stafford County</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u="sng">
                          <a:effectLst/>
                          <a:hlinkClick r:id="rId4"/>
                        </a:rPr>
                        <a:t>jamesbs@staffordschools.net</a:t>
                      </a:r>
                      <a:endParaRPr lang="en-US" sz="2000">
                        <a:effectLst/>
                        <a:latin typeface="Calibri"/>
                        <a:ea typeface="Calibri"/>
                        <a:cs typeface="Times New Roman"/>
                      </a:endParaRPr>
                    </a:p>
                  </a:txBody>
                  <a:tcPr marL="68580" marR="68580" marT="0" marB="0"/>
                </a:tc>
              </a:tr>
              <a:tr h="575574">
                <a:tc>
                  <a:txBody>
                    <a:bodyPr/>
                    <a:lstStyle/>
                    <a:p>
                      <a:pPr marL="0" marR="0">
                        <a:lnSpc>
                          <a:spcPct val="115000"/>
                        </a:lnSpc>
                        <a:spcBef>
                          <a:spcPts val="0"/>
                        </a:spcBef>
                        <a:spcAft>
                          <a:spcPts val="0"/>
                        </a:spcAft>
                      </a:pPr>
                      <a:r>
                        <a:rPr lang="en-US" sz="2000">
                          <a:effectLst/>
                        </a:rPr>
                        <a:t>Aaron Cebular</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Prince William County</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u="sng">
                          <a:effectLst/>
                          <a:hlinkClick r:id="rId5"/>
                        </a:rPr>
                        <a:t>cebulaA@pwcs.edu</a:t>
                      </a:r>
                      <a:endParaRPr lang="en-US" sz="2000">
                        <a:effectLst/>
                        <a:latin typeface="Calibri"/>
                        <a:ea typeface="Calibri"/>
                        <a:cs typeface="Times New Roman"/>
                      </a:endParaRPr>
                    </a:p>
                  </a:txBody>
                  <a:tcPr marL="68580" marR="68580" marT="0" marB="0"/>
                </a:tc>
              </a:tr>
              <a:tr h="635479">
                <a:tc>
                  <a:txBody>
                    <a:bodyPr/>
                    <a:lstStyle/>
                    <a:p>
                      <a:pPr marL="0" marR="0">
                        <a:lnSpc>
                          <a:spcPct val="115000"/>
                        </a:lnSpc>
                        <a:spcBef>
                          <a:spcPts val="0"/>
                        </a:spcBef>
                        <a:spcAft>
                          <a:spcPts val="0"/>
                        </a:spcAft>
                      </a:pPr>
                      <a:r>
                        <a:rPr lang="en-US" sz="2000">
                          <a:effectLst/>
                        </a:rPr>
                        <a:t>Michelle Holland</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Campbell County</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u="sng">
                          <a:effectLst/>
                          <a:hlinkClick r:id="rId6"/>
                        </a:rPr>
                        <a:t>mholland@campbell.k12.va.us</a:t>
                      </a:r>
                      <a:endParaRPr lang="en-US" sz="2000">
                        <a:effectLst/>
                        <a:latin typeface="Calibri"/>
                        <a:ea typeface="Calibri"/>
                        <a:cs typeface="Times New Roman"/>
                      </a:endParaRPr>
                    </a:p>
                  </a:txBody>
                  <a:tcPr marL="68580" marR="68580" marT="0" marB="0"/>
                </a:tc>
              </a:tr>
              <a:tr h="635479">
                <a:tc>
                  <a:txBody>
                    <a:bodyPr/>
                    <a:lstStyle/>
                    <a:p>
                      <a:pPr marL="0" marR="0">
                        <a:lnSpc>
                          <a:spcPct val="115000"/>
                        </a:lnSpc>
                        <a:spcBef>
                          <a:spcPts val="0"/>
                        </a:spcBef>
                        <a:spcAft>
                          <a:spcPts val="0"/>
                        </a:spcAft>
                      </a:pPr>
                      <a:r>
                        <a:rPr lang="en-US" sz="2000">
                          <a:effectLst/>
                        </a:rPr>
                        <a:t>Beth Simmons</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Franklin County</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u="sng">
                          <a:effectLst/>
                          <a:hlinkClick r:id="rId7"/>
                        </a:rPr>
                        <a:t>beth.simmons@frco.k12.va.us</a:t>
                      </a:r>
                      <a:endParaRPr lang="en-US" sz="2000">
                        <a:effectLst/>
                        <a:latin typeface="Calibri"/>
                        <a:ea typeface="Calibri"/>
                        <a:cs typeface="Times New Roman"/>
                      </a:endParaRPr>
                    </a:p>
                  </a:txBody>
                  <a:tcPr marL="68580" marR="68580" marT="0" marB="0"/>
                </a:tc>
              </a:tr>
              <a:tr h="575574">
                <a:tc>
                  <a:txBody>
                    <a:bodyPr/>
                    <a:lstStyle/>
                    <a:p>
                      <a:pPr marL="0" marR="0">
                        <a:lnSpc>
                          <a:spcPct val="115000"/>
                        </a:lnSpc>
                        <a:spcBef>
                          <a:spcPts val="0"/>
                        </a:spcBef>
                        <a:spcAft>
                          <a:spcPts val="0"/>
                        </a:spcAft>
                      </a:pPr>
                      <a:r>
                        <a:rPr lang="en-US" sz="2000">
                          <a:effectLst/>
                        </a:rPr>
                        <a:t>Debbie Manuel</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Wythe County</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u="sng">
                          <a:effectLst/>
                          <a:hlinkClick r:id="rId8"/>
                        </a:rPr>
                        <a:t>dmanuel@wythek12.org</a:t>
                      </a:r>
                      <a:endParaRPr lang="en-US" sz="2000">
                        <a:effectLst/>
                        <a:latin typeface="Calibri"/>
                        <a:ea typeface="Calibri"/>
                        <a:cs typeface="Times New Roman"/>
                      </a:endParaRPr>
                    </a:p>
                  </a:txBody>
                  <a:tcPr marL="68580" marR="68580" marT="0" marB="0"/>
                </a:tc>
              </a:tr>
              <a:tr h="575574">
                <a:tc>
                  <a:txBody>
                    <a:bodyPr/>
                    <a:lstStyle/>
                    <a:p>
                      <a:pPr marL="0" marR="0">
                        <a:lnSpc>
                          <a:spcPct val="115000"/>
                        </a:lnSpc>
                        <a:spcBef>
                          <a:spcPts val="0"/>
                        </a:spcBef>
                        <a:spcAft>
                          <a:spcPts val="0"/>
                        </a:spcAft>
                      </a:pPr>
                      <a:r>
                        <a:rPr lang="en-US" sz="2000" dirty="0">
                          <a:effectLst/>
                        </a:rPr>
                        <a:t>Laura Shaw</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Prince William County</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u="sng" dirty="0">
                          <a:effectLst/>
                          <a:hlinkClick r:id="rId9"/>
                        </a:rPr>
                        <a:t>derenia@pwcs.edu</a:t>
                      </a:r>
                      <a:endParaRPr lang="en-US" sz="20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449474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Times New Roman"/>
                <a:ea typeface="Times New Roman"/>
                <a:cs typeface="Times New Roman"/>
                <a:sym typeface="Times New Roman"/>
              </a:rPr>
              <a:t>117</a:t>
            </a:fld>
            <a:endParaRPr lang="en-US" sz="1200">
              <a:solidFill>
                <a:schemeClr val="lt1"/>
              </a:solidFill>
              <a:latin typeface="Times New Roman"/>
              <a:ea typeface="Times New Roman"/>
              <a:cs typeface="Times New Roman"/>
              <a:sym typeface="Times New Roman"/>
            </a:endParaRPr>
          </a:p>
        </p:txBody>
      </p:sp>
      <p:sp>
        <p:nvSpPr>
          <p:cNvPr id="293" name="Shape 293"/>
          <p:cNvSpPr/>
          <p:nvPr/>
        </p:nvSpPr>
        <p:spPr>
          <a:xfrm>
            <a:off x="228600" y="2140802"/>
            <a:ext cx="8458200"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en-US" sz="2400">
                <a:solidFill>
                  <a:srgbClr val="000000"/>
                </a:solidFill>
                <a:latin typeface="Times New Roman"/>
                <a:ea typeface="Times New Roman"/>
                <a:cs typeface="Times New Roman"/>
                <a:sym typeface="Times New Roman"/>
              </a:rPr>
              <a:t>Christonya Brown, K-12, History and Social Science Coordinator </a:t>
            </a:r>
          </a:p>
          <a:p>
            <a:pPr marL="0" marR="0" lvl="0" indent="0" algn="l" rtl="0">
              <a:spcBef>
                <a:spcPts val="0"/>
              </a:spcBef>
              <a:spcAft>
                <a:spcPts val="0"/>
              </a:spcAft>
              <a:buClr>
                <a:srgbClr val="000000"/>
              </a:buClr>
              <a:buSzPct val="25000"/>
              <a:buFont typeface="Arial"/>
              <a:buNone/>
            </a:pPr>
            <a:r>
              <a:rPr lang="en-US" sz="2400">
                <a:solidFill>
                  <a:srgbClr val="000000"/>
                </a:solidFill>
                <a:latin typeface="Times New Roman"/>
                <a:ea typeface="Times New Roman"/>
                <a:cs typeface="Times New Roman"/>
                <a:sym typeface="Times New Roman"/>
              </a:rPr>
              <a:t>E-mail: </a:t>
            </a:r>
            <a:r>
              <a:rPr lang="en-US" sz="2400" u="sng">
                <a:solidFill>
                  <a:schemeClr val="hlink"/>
                </a:solidFill>
                <a:latin typeface="Times New Roman"/>
                <a:ea typeface="Times New Roman"/>
                <a:cs typeface="Times New Roman"/>
                <a:sym typeface="Times New Roman"/>
                <a:hlinkClick r:id="rId3"/>
              </a:rPr>
              <a:t>Christonya.Brown@doe.virginia.gov</a:t>
            </a:r>
            <a:r>
              <a:rPr lang="en-US" sz="2400">
                <a:solidFill>
                  <a:srgbClr val="000000"/>
                </a:solidFill>
                <a:latin typeface="Times New Roman"/>
                <a:ea typeface="Times New Roman"/>
                <a:cs typeface="Times New Roman"/>
                <a:sym typeface="Times New Roman"/>
              </a:rPr>
              <a:t> </a:t>
            </a:r>
          </a:p>
        </p:txBody>
      </p:sp>
      <p:sp>
        <p:nvSpPr>
          <p:cNvPr id="294" name="Shape 294"/>
          <p:cNvSpPr/>
          <p:nvPr/>
        </p:nvSpPr>
        <p:spPr>
          <a:xfrm>
            <a:off x="228600" y="3105833"/>
            <a:ext cx="830579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en-US" sz="2400" dirty="0">
                <a:solidFill>
                  <a:srgbClr val="000000"/>
                </a:solidFill>
                <a:latin typeface="Times New Roman"/>
                <a:ea typeface="Times New Roman"/>
                <a:cs typeface="Times New Roman"/>
                <a:sym typeface="Times New Roman"/>
              </a:rPr>
              <a:t>Betsy Barton, Elementary, History and Social Science </a:t>
            </a:r>
            <a:r>
              <a:rPr lang="en-US" sz="2400" dirty="0" smtClean="0">
                <a:solidFill>
                  <a:srgbClr val="000000"/>
                </a:solidFill>
                <a:latin typeface="Times New Roman"/>
                <a:ea typeface="Times New Roman"/>
                <a:cs typeface="Times New Roman"/>
                <a:sym typeface="Times New Roman"/>
              </a:rPr>
              <a:t>Specialist</a:t>
            </a:r>
          </a:p>
          <a:p>
            <a:pPr marL="0" marR="0" lvl="0" indent="0" algn="l" rtl="0">
              <a:spcBef>
                <a:spcPts val="0"/>
              </a:spcBef>
              <a:spcAft>
                <a:spcPts val="0"/>
              </a:spcAft>
              <a:buClr>
                <a:srgbClr val="000000"/>
              </a:buClr>
              <a:buSzPct val="25000"/>
              <a:buFont typeface="Arial"/>
              <a:buNone/>
            </a:pPr>
            <a:r>
              <a:rPr lang="en-US" sz="2400" dirty="0" smtClean="0">
                <a:latin typeface="Times New Roman"/>
                <a:ea typeface="Times New Roman"/>
                <a:cs typeface="Times New Roman"/>
                <a:sym typeface="Times New Roman"/>
              </a:rPr>
              <a:t>Email: </a:t>
            </a:r>
            <a:r>
              <a:rPr lang="en-US" sz="2400" dirty="0" smtClean="0">
                <a:latin typeface="Times New Roman"/>
                <a:ea typeface="Times New Roman"/>
                <a:cs typeface="Times New Roman"/>
                <a:sym typeface="Times New Roman"/>
                <a:hlinkClick r:id="rId4"/>
              </a:rPr>
              <a:t>Betsy.Barton@doe.virginia.gov</a:t>
            </a:r>
            <a:endParaRPr lang="en-US" sz="2400" dirty="0" smtClean="0">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Arial"/>
              <a:buNone/>
            </a:pPr>
            <a:endParaRPr lang="en-US" sz="2400" dirty="0" smtClean="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Arial"/>
              <a:buNone/>
            </a:pPr>
            <a:r>
              <a:rPr lang="en-US" sz="2400" dirty="0" smtClean="0">
                <a:latin typeface="Times New Roman"/>
                <a:ea typeface="Times New Roman"/>
                <a:cs typeface="Times New Roman"/>
                <a:sym typeface="Times New Roman"/>
              </a:rPr>
              <a:t>Jill Nogueras, English &amp; History and Social Science Specialist</a:t>
            </a:r>
          </a:p>
          <a:p>
            <a:pPr marL="0" marR="0" lvl="0" indent="0" algn="l" rtl="0">
              <a:spcBef>
                <a:spcPts val="0"/>
              </a:spcBef>
              <a:spcAft>
                <a:spcPts val="0"/>
              </a:spcAft>
              <a:buClr>
                <a:srgbClr val="000000"/>
              </a:buClr>
              <a:buSzPct val="25000"/>
              <a:buFont typeface="Arial"/>
              <a:buNone/>
            </a:pPr>
            <a:r>
              <a:rPr lang="en-US" sz="2400" dirty="0" smtClean="0">
                <a:solidFill>
                  <a:srgbClr val="000000"/>
                </a:solidFill>
                <a:latin typeface="Times New Roman"/>
                <a:ea typeface="Times New Roman"/>
                <a:cs typeface="Times New Roman"/>
                <a:sym typeface="Times New Roman"/>
              </a:rPr>
              <a:t>Email: </a:t>
            </a:r>
            <a:r>
              <a:rPr lang="en-US" sz="2400" dirty="0" smtClean="0">
                <a:solidFill>
                  <a:srgbClr val="000000"/>
                </a:solidFill>
                <a:latin typeface="Times New Roman"/>
                <a:ea typeface="Times New Roman"/>
                <a:cs typeface="Times New Roman"/>
                <a:sym typeface="Times New Roman"/>
                <a:hlinkClick r:id="rId5"/>
              </a:rPr>
              <a:t>Jill.Nogueras@doe.virginia.gov</a:t>
            </a:r>
            <a:endParaRPr lang="en-US" sz="2400" dirty="0" smtClean="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Arial"/>
              <a:buNone/>
            </a:pPr>
            <a:endParaRPr lang="en-US" sz="2400"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Arial"/>
              <a:buNone/>
            </a:pPr>
            <a:endParaRPr lang="en-US" sz="2400" u="sng" dirty="0" smtClean="0">
              <a:solidFill>
                <a:schemeClr val="hlink"/>
              </a:solidFill>
              <a:latin typeface="Times New Roman"/>
              <a:ea typeface="Times New Roman"/>
              <a:cs typeface="Times New Roman"/>
              <a:sym typeface="Times New Roman"/>
              <a:hlinkClick r:id="rId4"/>
            </a:endParaRPr>
          </a:p>
          <a:p>
            <a:pPr marL="0" marR="0" lvl="0" indent="0" algn="l" rtl="0">
              <a:spcBef>
                <a:spcPts val="0"/>
              </a:spcBef>
              <a:spcAft>
                <a:spcPts val="0"/>
              </a:spcAft>
              <a:buClr>
                <a:srgbClr val="000000"/>
              </a:buClr>
              <a:buSzPct val="25000"/>
              <a:buFont typeface="Arial"/>
              <a:buNone/>
            </a:pPr>
            <a:endParaRPr lang="en-US" sz="2400" u="sng" dirty="0">
              <a:solidFill>
                <a:schemeClr val="hlink"/>
              </a:solidFill>
              <a:latin typeface="Times New Roman"/>
              <a:ea typeface="Times New Roman"/>
              <a:cs typeface="Times New Roman"/>
              <a:sym typeface="Times New Roman"/>
              <a:hlinkClick r:id=""/>
            </a:endParaRPr>
          </a:p>
          <a:p>
            <a:pPr marL="0" marR="0" lvl="0" indent="0" algn="l" rtl="0">
              <a:spcBef>
                <a:spcPts val="0"/>
              </a:spcBef>
              <a:spcAft>
                <a:spcPts val="0"/>
              </a:spcAft>
              <a:buClr>
                <a:srgbClr val="000000"/>
              </a:buClr>
              <a:buSzPct val="25000"/>
              <a:buFont typeface="Arial"/>
              <a:buNone/>
            </a:pPr>
            <a:endParaRPr lang="en-US" sz="2400" u="sng" dirty="0">
              <a:solidFill>
                <a:schemeClr val="hlink"/>
              </a:solidFill>
              <a:latin typeface="Times New Roman"/>
              <a:ea typeface="Times New Roman"/>
              <a:cs typeface="Times New Roman"/>
              <a:sym typeface="Times New Roman"/>
              <a:hlinkClick r:id=""/>
            </a:endParaRPr>
          </a:p>
        </p:txBody>
      </p:sp>
      <p:sp>
        <p:nvSpPr>
          <p:cNvPr id="295" name="Shape 295"/>
          <p:cNvSpPr/>
          <p:nvPr/>
        </p:nvSpPr>
        <p:spPr>
          <a:xfrm>
            <a:off x="457200" y="381000"/>
            <a:ext cx="7696199" cy="120032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0000"/>
              </a:buClr>
              <a:buSzPct val="25000"/>
              <a:buFont typeface="Arial"/>
              <a:buNone/>
            </a:pPr>
            <a:r>
              <a:rPr lang="en-US" sz="3200" dirty="0" smtClean="0">
                <a:solidFill>
                  <a:srgbClr val="000000"/>
                </a:solidFill>
                <a:latin typeface="Times New Roman"/>
                <a:ea typeface="Times New Roman"/>
                <a:cs typeface="Times New Roman"/>
                <a:sym typeface="Times New Roman"/>
              </a:rPr>
              <a:t> </a:t>
            </a:r>
            <a:endParaRPr lang="en-US" sz="3200" dirty="0">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Clr>
                <a:srgbClr val="000000"/>
              </a:buClr>
              <a:buSzPct val="25000"/>
              <a:buFont typeface="Arial"/>
              <a:buNone/>
            </a:pPr>
            <a:r>
              <a:rPr lang="en-US" sz="4000" b="1" dirty="0">
                <a:solidFill>
                  <a:srgbClr val="000000"/>
                </a:solidFill>
                <a:latin typeface="Times New Roman"/>
                <a:ea typeface="Times New Roman"/>
                <a:cs typeface="Times New Roman"/>
                <a:sym typeface="Times New Roman"/>
              </a:rPr>
              <a:t>Virginia Department of Education</a:t>
            </a:r>
          </a:p>
        </p:txBody>
      </p:sp>
    </p:spTree>
    <p:extLst>
      <p:ext uri="{BB962C8B-B14F-4D97-AF65-F5344CB8AC3E}">
        <p14:creationId xmlns:p14="http://schemas.microsoft.com/office/powerpoint/2010/main" val="267435520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543800" cy="1143000"/>
          </a:xfrm>
        </p:spPr>
        <p:txBody>
          <a:bodyPr>
            <a:normAutofit/>
          </a:bodyPr>
          <a:lstStyle/>
          <a:p>
            <a:r>
              <a:rPr lang="en-US" sz="4400" dirty="0">
                <a:solidFill>
                  <a:schemeClr val="tx1"/>
                </a:solidFill>
                <a:latin typeface="Calibri" panose="020F0502020204030204" pitchFamily="34" charset="0"/>
                <a:ea typeface="Batang" panose="02030600000101010101" pitchFamily="18" charset="-127"/>
              </a:rPr>
              <a:t>Overview of </a:t>
            </a:r>
            <a:r>
              <a:rPr lang="en-US" sz="4400" dirty="0" smtClean="0">
                <a:solidFill>
                  <a:schemeClr val="tx1"/>
                </a:solidFill>
                <a:latin typeface="Calibri" panose="020F0502020204030204" pitchFamily="34" charset="0"/>
                <a:ea typeface="Batang" panose="02030600000101010101" pitchFamily="18" charset="-127"/>
              </a:rPr>
              <a:t>Revisions</a:t>
            </a:r>
            <a:endParaRPr lang="en-US" sz="4400" dirty="0">
              <a:latin typeface="Calibri" panose="020F0502020204030204" pitchFamily="34" charset="0"/>
              <a:ea typeface="Batang" panose="02030600000101010101" pitchFamily="18" charset="-127"/>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solidFill>
                  <a:prstClr val="white"/>
                </a:solidFill>
              </a:rPr>
              <a:pPr>
                <a:defRPr/>
              </a:pPr>
              <a:t>12</a:t>
            </a:fld>
            <a:endParaRPr lang="en-US" dirty="0">
              <a:solidFill>
                <a:prstClr val="white"/>
              </a:solidFill>
            </a:endParaRPr>
          </a:p>
        </p:txBody>
      </p:sp>
      <p:sp>
        <p:nvSpPr>
          <p:cNvPr id="4" name="Content Placeholder 3"/>
          <p:cNvSpPr>
            <a:spLocks noGrp="1"/>
          </p:cNvSpPr>
          <p:nvPr>
            <p:ph sz="quarter" idx="4294967295"/>
          </p:nvPr>
        </p:nvSpPr>
        <p:spPr>
          <a:xfrm>
            <a:off x="190500" y="1600200"/>
            <a:ext cx="8077200" cy="4343400"/>
          </a:xfrm>
          <a:prstGeom prst="rect">
            <a:avLst/>
          </a:prstGeom>
        </p:spPr>
        <p:txBody>
          <a:bodyPr>
            <a:noAutofit/>
          </a:bodyPr>
          <a:lstStyle/>
          <a:p>
            <a:pPr marL="0" indent="0" algn="ctr">
              <a:buNone/>
            </a:pPr>
            <a:r>
              <a:rPr lang="en-US" sz="4400" b="0" dirty="0" smtClean="0">
                <a:latin typeface="+mn-lt"/>
              </a:rPr>
              <a:t>There is now an expectation </a:t>
            </a:r>
            <a:r>
              <a:rPr lang="en-US" sz="4400" b="0" dirty="0">
                <a:latin typeface="+mn-lt"/>
              </a:rPr>
              <a:t>that students </a:t>
            </a:r>
            <a:r>
              <a:rPr lang="en-US" sz="4400" b="0" dirty="0" smtClean="0">
                <a:latin typeface="+mn-lt"/>
              </a:rPr>
              <a:t>move </a:t>
            </a:r>
            <a:r>
              <a:rPr lang="en-US" sz="4400" b="0" dirty="0">
                <a:latin typeface="+mn-lt"/>
              </a:rPr>
              <a:t>from </a:t>
            </a:r>
            <a:r>
              <a:rPr lang="en-US" sz="4400" b="0" dirty="0" smtClean="0">
                <a:latin typeface="+mn-lt"/>
              </a:rPr>
              <a:t>“</a:t>
            </a:r>
            <a:r>
              <a:rPr lang="en-US" sz="4400" b="0" dirty="0" smtClean="0">
                <a:solidFill>
                  <a:schemeClr val="tx2">
                    <a:lumMod val="60000"/>
                    <a:lumOff val="40000"/>
                  </a:schemeClr>
                </a:solidFill>
                <a:latin typeface="+mn-lt"/>
              </a:rPr>
              <a:t>demonstrate knowledge</a:t>
            </a:r>
            <a:r>
              <a:rPr lang="en-US" sz="4400" b="0" dirty="0" smtClean="0">
                <a:latin typeface="+mn-lt"/>
              </a:rPr>
              <a:t>” to </a:t>
            </a:r>
            <a:r>
              <a:rPr lang="en-US" sz="4400" b="0" dirty="0">
                <a:latin typeface="+mn-lt"/>
              </a:rPr>
              <a:t>“</a:t>
            </a:r>
            <a:r>
              <a:rPr lang="en-US" sz="5400" b="0" u="sng" dirty="0">
                <a:solidFill>
                  <a:srgbClr val="00FF00"/>
                </a:solidFill>
                <a:effectLst>
                  <a:outerShdw blurRad="38100" dist="38100" dir="2700000" algn="tl">
                    <a:srgbClr val="000000">
                      <a:alpha val="43137"/>
                    </a:srgbClr>
                  </a:outerShdw>
                </a:effectLst>
                <a:latin typeface="+mn-lt"/>
              </a:rPr>
              <a:t>apply social science skills</a:t>
            </a:r>
            <a:r>
              <a:rPr lang="en-US" sz="4400" b="0" dirty="0">
                <a:latin typeface="+mn-lt"/>
              </a:rPr>
              <a:t>” to the </a:t>
            </a:r>
            <a:r>
              <a:rPr lang="en-US" sz="4400" b="0" dirty="0" smtClean="0">
                <a:latin typeface="+mn-lt"/>
              </a:rPr>
              <a:t>content.</a:t>
            </a:r>
          </a:p>
        </p:txBody>
      </p:sp>
    </p:spTree>
    <p:extLst>
      <p:ext uri="{BB962C8B-B14F-4D97-AF65-F5344CB8AC3E}">
        <p14:creationId xmlns:p14="http://schemas.microsoft.com/office/powerpoint/2010/main" val="2456419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13</a:t>
            </a:fld>
            <a:endParaRPr lang="en-US" dirty="0">
              <a:solidFill>
                <a:prstClr val="white"/>
              </a:solidFill>
            </a:endParaRPr>
          </a:p>
        </p:txBody>
      </p:sp>
      <p:pic>
        <p:nvPicPr>
          <p:cNvPr id="2050" name="Picture 2" descr="https://larrycuban.files.wordpress.com/2014/12/koterb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39445"/>
            <a:ext cx="7772400" cy="537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908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001000" cy="1858962"/>
          </a:xfrm>
        </p:spPr>
        <p:txBody>
          <a:bodyPr>
            <a:normAutofit fontScale="90000"/>
          </a:bodyPr>
          <a:lstStyle/>
          <a:p>
            <a:r>
              <a:rPr lang="en-US" dirty="0"/>
              <a:t>How do I move </a:t>
            </a:r>
            <a:r>
              <a:rPr lang="en-US" i="1" u="sng" dirty="0"/>
              <a:t>from </a:t>
            </a:r>
            <a:r>
              <a:rPr lang="en-US" dirty="0"/>
              <a:t/>
            </a:r>
            <a:br>
              <a:rPr lang="en-US" dirty="0"/>
            </a:br>
            <a:r>
              <a:rPr lang="en-US" dirty="0">
                <a:solidFill>
                  <a:srgbClr val="002060"/>
                </a:solidFill>
              </a:rPr>
              <a:t>“demonstrate knowledge” </a:t>
            </a:r>
            <a:r>
              <a:rPr lang="en-US" dirty="0"/>
              <a:t/>
            </a:r>
            <a:br>
              <a:rPr lang="en-US" dirty="0"/>
            </a:br>
            <a:r>
              <a:rPr lang="en-US" i="1" u="sng" dirty="0"/>
              <a:t>to</a:t>
            </a:r>
            <a:r>
              <a:rPr lang="en-US" dirty="0"/>
              <a:t> </a:t>
            </a:r>
            <a:r>
              <a:rPr lang="en-US" dirty="0">
                <a:solidFill>
                  <a:srgbClr val="2FE626"/>
                </a:solidFill>
              </a:rPr>
              <a:t>“apply social science skills” </a:t>
            </a:r>
            <a:r>
              <a:rPr lang="en-US" dirty="0"/>
              <a:t>?</a:t>
            </a:r>
          </a:p>
        </p:txBody>
      </p:sp>
      <p:sp>
        <p:nvSpPr>
          <p:cNvPr id="3" name="Content Placeholder 2"/>
          <p:cNvSpPr>
            <a:spLocks noGrp="1"/>
          </p:cNvSpPr>
          <p:nvPr>
            <p:ph idx="1"/>
          </p:nvPr>
        </p:nvSpPr>
        <p:spPr>
          <a:xfrm>
            <a:off x="149469" y="2627555"/>
            <a:ext cx="8382000" cy="3930651"/>
          </a:xfrm>
        </p:spPr>
        <p:txBody>
          <a:bodyPr/>
          <a:lstStyle/>
          <a:p>
            <a:r>
              <a:rPr lang="en-US" sz="3500" dirty="0">
                <a:latin typeface="+mn-lt"/>
              </a:rPr>
              <a:t>Getting Students to Think Like a Historian</a:t>
            </a:r>
          </a:p>
          <a:p>
            <a:r>
              <a:rPr lang="en-US" sz="3500" dirty="0">
                <a:latin typeface="+mn-lt"/>
              </a:rPr>
              <a:t>Geo-literate Students</a:t>
            </a:r>
          </a:p>
          <a:p>
            <a:r>
              <a:rPr lang="en-US" sz="3500" dirty="0">
                <a:latin typeface="+mn-lt"/>
              </a:rPr>
              <a:t>Student learning experiences</a:t>
            </a:r>
          </a:p>
          <a:p>
            <a:r>
              <a:rPr lang="en-US" sz="3500" dirty="0">
                <a:latin typeface="+mn-lt"/>
              </a:rPr>
              <a:t>Resources! Resources! Resources!</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14</a:t>
            </a:fld>
            <a:endParaRPr lang="en-US" dirty="0">
              <a:solidFill>
                <a:prstClr val="white"/>
              </a:solidFill>
            </a:endParaRPr>
          </a:p>
        </p:txBody>
      </p:sp>
    </p:spTree>
    <p:extLst>
      <p:ext uri="{BB962C8B-B14F-4D97-AF65-F5344CB8AC3E}">
        <p14:creationId xmlns:p14="http://schemas.microsoft.com/office/powerpoint/2010/main" val="13413596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Thinking</a:t>
            </a: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15</a:t>
            </a:fld>
            <a:endParaRPr lang="en-US" dirty="0">
              <a:solidFill>
                <a:prstClr val="white"/>
              </a:solidFill>
            </a:endParaRPr>
          </a:p>
        </p:txBody>
      </p:sp>
      <p:sp>
        <p:nvSpPr>
          <p:cNvPr id="4" name="TextBox 3"/>
          <p:cNvSpPr txBox="1"/>
          <p:nvPr/>
        </p:nvSpPr>
        <p:spPr>
          <a:xfrm>
            <a:off x="760828" y="1627288"/>
            <a:ext cx="7240172" cy="5078313"/>
          </a:xfrm>
          <a:prstGeom prst="rect">
            <a:avLst/>
          </a:prstGeom>
          <a:noFill/>
        </p:spPr>
        <p:txBody>
          <a:bodyPr wrap="square" rtlCol="0">
            <a:spAutoFit/>
          </a:bodyPr>
          <a:lstStyle/>
          <a:p>
            <a:r>
              <a:rPr lang="en-US" sz="3200" b="1" dirty="0">
                <a:solidFill>
                  <a:prstClr val="black"/>
                </a:solidFill>
              </a:rPr>
              <a:t>In your table groups, read over the assigned standard.   </a:t>
            </a:r>
            <a:r>
              <a:rPr lang="en-US" sz="2400" b="1" dirty="0">
                <a:solidFill>
                  <a:prstClr val="black">
                    <a:lumMod val="75000"/>
                    <a:lumOff val="25000"/>
                  </a:prstClr>
                </a:solidFill>
              </a:rPr>
              <a:t>1a, 1b, 1e, and 1h </a:t>
            </a:r>
            <a:endParaRPr lang="en-US" sz="3200" b="1" dirty="0">
              <a:solidFill>
                <a:prstClr val="black">
                  <a:lumMod val="75000"/>
                  <a:lumOff val="25000"/>
                </a:prstClr>
              </a:solidFill>
            </a:endParaRPr>
          </a:p>
          <a:p>
            <a:endParaRPr lang="en-US" b="1" dirty="0">
              <a:solidFill>
                <a:prstClr val="black"/>
              </a:solidFill>
            </a:endParaRPr>
          </a:p>
          <a:p>
            <a:pPr marL="285750" indent="-285750">
              <a:buFont typeface="Arial" panose="020B0604020202020204" pitchFamily="34" charset="0"/>
              <a:buChar char="•"/>
            </a:pPr>
            <a:r>
              <a:rPr lang="en-US" sz="2800" b="1" dirty="0">
                <a:solidFill>
                  <a:srgbClr val="FF0000"/>
                </a:solidFill>
              </a:rPr>
              <a:t>Unpack the Standard</a:t>
            </a:r>
          </a:p>
          <a:p>
            <a:r>
              <a:rPr lang="en-US" sz="2800" b="1" dirty="0">
                <a:solidFill>
                  <a:prstClr val="black"/>
                </a:solidFill>
              </a:rPr>
              <a:t>	</a:t>
            </a:r>
            <a:r>
              <a:rPr lang="en-US" sz="2400" b="1" dirty="0">
                <a:solidFill>
                  <a:prstClr val="black"/>
                </a:solidFill>
              </a:rPr>
              <a:t>What is it </a:t>
            </a:r>
            <a:r>
              <a:rPr lang="en-US" sz="2400" b="1" i="1" dirty="0">
                <a:solidFill>
                  <a:prstClr val="black"/>
                </a:solidFill>
              </a:rPr>
              <a:t>really</a:t>
            </a:r>
            <a:r>
              <a:rPr lang="en-US" sz="2400" b="1" dirty="0">
                <a:solidFill>
                  <a:prstClr val="black"/>
                </a:solidFill>
              </a:rPr>
              <a:t> asking students to </a:t>
            </a:r>
          </a:p>
          <a:p>
            <a:r>
              <a:rPr lang="en-US" sz="2400" b="1" dirty="0">
                <a:solidFill>
                  <a:prstClr val="black"/>
                </a:solidFill>
              </a:rPr>
              <a:t>	accomplish?</a:t>
            </a:r>
          </a:p>
          <a:p>
            <a:pPr marL="285750" indent="-285750">
              <a:buFont typeface="Arial" panose="020B0604020202020204" pitchFamily="34" charset="0"/>
              <a:buChar char="•"/>
            </a:pPr>
            <a:endParaRPr lang="en-US" sz="2800" b="1" dirty="0">
              <a:solidFill>
                <a:prstClr val="black"/>
              </a:solidFill>
            </a:endParaRPr>
          </a:p>
          <a:p>
            <a:pPr marL="285750" indent="-285750">
              <a:buFont typeface="Arial" panose="020B0604020202020204" pitchFamily="34" charset="0"/>
              <a:buChar char="•"/>
            </a:pPr>
            <a:r>
              <a:rPr lang="en-US" sz="2800" b="1" dirty="0">
                <a:solidFill>
                  <a:srgbClr val="FF0000"/>
                </a:solidFill>
              </a:rPr>
              <a:t>Brainstorm examples </a:t>
            </a:r>
            <a:r>
              <a:rPr lang="en-US" sz="2800" b="1" dirty="0">
                <a:solidFill>
                  <a:prstClr val="black"/>
                </a:solidFill>
              </a:rPr>
              <a:t>of student learning experiences to help students apply those social science skills</a:t>
            </a:r>
          </a:p>
          <a:p>
            <a:pPr marL="285750" indent="-285750">
              <a:buFont typeface="Arial" panose="020B0604020202020204" pitchFamily="34" charset="0"/>
              <a:buChar char="•"/>
            </a:pPr>
            <a:endParaRPr lang="en-US" sz="2800" b="1"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7486864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Standards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0" dirty="0">
                <a:latin typeface="Times New Roman"/>
              </a:rPr>
              <a:t>USII.6 The student will apply social science skills to understand the social, economic, </a:t>
            </a:r>
            <a:r>
              <a:rPr lang="en-US" b="0" dirty="0" smtClean="0">
                <a:latin typeface="Times New Roman"/>
              </a:rPr>
              <a:t>and technological </a:t>
            </a:r>
            <a:r>
              <a:rPr lang="en-US" b="0" dirty="0">
                <a:latin typeface="Times New Roman"/>
              </a:rPr>
              <a:t>changes of the early twentieth century by</a:t>
            </a:r>
          </a:p>
          <a:p>
            <a:pPr marL="400050" lvl="1" indent="0">
              <a:buNone/>
            </a:pPr>
            <a:r>
              <a:rPr lang="en-US" b="0" dirty="0">
                <a:latin typeface="Times New Roman"/>
              </a:rPr>
              <a:t>a) explaining how developments in factory and labor productivity, transportation (</a:t>
            </a:r>
            <a:r>
              <a:rPr lang="en-US" b="0" dirty="0" smtClean="0">
                <a:latin typeface="Times New Roman"/>
              </a:rPr>
              <a:t>including the </a:t>
            </a:r>
            <a:r>
              <a:rPr lang="en-US" b="0" dirty="0">
                <a:latin typeface="Times New Roman"/>
              </a:rPr>
              <a:t>use of the automobile), communication, and rural electrification changed American </a:t>
            </a:r>
            <a:r>
              <a:rPr lang="en-US" b="0" dirty="0" smtClean="0">
                <a:latin typeface="Times New Roman"/>
              </a:rPr>
              <a:t>life and </a:t>
            </a:r>
            <a:r>
              <a:rPr lang="en-US" b="0" dirty="0">
                <a:latin typeface="Times New Roman"/>
              </a:rPr>
              <a:t>standard of living;</a:t>
            </a:r>
          </a:p>
          <a:p>
            <a:pPr marL="400050" lvl="1" indent="0">
              <a:buNone/>
            </a:pPr>
            <a:r>
              <a:rPr lang="en-US" b="0" dirty="0">
                <a:latin typeface="Times New Roman"/>
              </a:rPr>
              <a:t>b) describing the social and economic changes that took place, including prohibition and </a:t>
            </a:r>
            <a:r>
              <a:rPr lang="en-US" b="0" dirty="0" smtClean="0">
                <a:latin typeface="Times New Roman"/>
              </a:rPr>
              <a:t>the Great </a:t>
            </a:r>
            <a:r>
              <a:rPr lang="en-US" b="0" dirty="0">
                <a:latin typeface="Times New Roman"/>
              </a:rPr>
              <a:t>Migration north and west;</a:t>
            </a:r>
          </a:p>
          <a:p>
            <a:pPr marL="400050" lvl="1" indent="0">
              <a:buNone/>
            </a:pPr>
            <a:r>
              <a:rPr lang="en-US" b="0" dirty="0" smtClean="0">
                <a:latin typeface="Times New Roman"/>
              </a:rPr>
              <a:t>d</a:t>
            </a:r>
            <a:r>
              <a:rPr lang="en-US" b="0" dirty="0">
                <a:latin typeface="Times New Roman"/>
              </a:rPr>
              <a:t>) analyzing the causes of the Great Depression, its impact on Americans, and the </a:t>
            </a:r>
            <a:r>
              <a:rPr lang="en-US" b="0" dirty="0" smtClean="0">
                <a:latin typeface="Times New Roman"/>
              </a:rPr>
              <a:t>major features </a:t>
            </a:r>
            <a:r>
              <a:rPr lang="en-US" b="0" dirty="0">
                <a:latin typeface="Times New Roman"/>
              </a:rPr>
              <a:t>of Franklin D. Roosevelt’s New Deal.</a:t>
            </a: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16</a:t>
            </a:fld>
            <a:endParaRPr lang="en-US" dirty="0">
              <a:solidFill>
                <a:prstClr val="white"/>
              </a:solidFill>
            </a:endParaRPr>
          </a:p>
        </p:txBody>
      </p:sp>
    </p:spTree>
    <p:extLst>
      <p:ext uri="{BB962C8B-B14F-4D97-AF65-F5344CB8AC3E}">
        <p14:creationId xmlns:p14="http://schemas.microsoft.com/office/powerpoint/2010/main" val="754038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0" dirty="0">
                <a:latin typeface="Times New Roman"/>
              </a:rPr>
              <a:t>USII.1 The student will demonstrate skills for historical thinking, geographical analysis, economic</a:t>
            </a:r>
          </a:p>
          <a:p>
            <a:pPr marL="0" indent="0">
              <a:buNone/>
            </a:pPr>
            <a:r>
              <a:rPr lang="en-US" b="0" dirty="0">
                <a:latin typeface="Times New Roman"/>
              </a:rPr>
              <a:t>decision making, and responsible citizenship by</a:t>
            </a:r>
          </a:p>
          <a:p>
            <a:pPr marL="917575" lvl="1" indent="-520700">
              <a:buNone/>
            </a:pPr>
            <a:r>
              <a:rPr lang="en-US" b="0" dirty="0">
                <a:latin typeface="Times New Roman"/>
              </a:rPr>
              <a:t>a) </a:t>
            </a:r>
            <a:r>
              <a:rPr lang="en-US" b="0" dirty="0" smtClean="0">
                <a:latin typeface="Times New Roman"/>
              </a:rPr>
              <a:t>   analyzing </a:t>
            </a:r>
            <a:r>
              <a:rPr lang="en-US" b="0" dirty="0">
                <a:latin typeface="Times New Roman"/>
              </a:rPr>
              <a:t>and interpreting artifacts and primary and secondary sources to understand </a:t>
            </a:r>
            <a:r>
              <a:rPr lang="en-US" b="0" dirty="0" smtClean="0">
                <a:latin typeface="Times New Roman"/>
              </a:rPr>
              <a:t>events  in </a:t>
            </a:r>
            <a:r>
              <a:rPr lang="en-US" b="0" dirty="0">
                <a:latin typeface="Times New Roman"/>
              </a:rPr>
              <a:t>United States history;</a:t>
            </a:r>
          </a:p>
          <a:p>
            <a:pPr marL="917575" lvl="1" indent="-520700">
              <a:buNone/>
            </a:pPr>
            <a:r>
              <a:rPr lang="en-US" b="0" dirty="0">
                <a:latin typeface="Times New Roman"/>
              </a:rPr>
              <a:t>b) </a:t>
            </a:r>
            <a:r>
              <a:rPr lang="en-US" b="0" dirty="0" smtClean="0">
                <a:latin typeface="Times New Roman"/>
              </a:rPr>
              <a:t>    analyzing </a:t>
            </a:r>
            <a:r>
              <a:rPr lang="en-US" b="0" dirty="0">
                <a:latin typeface="Times New Roman"/>
              </a:rPr>
              <a:t>and interpreting geographic information to determine patterns and trends </a:t>
            </a:r>
            <a:r>
              <a:rPr lang="en-US" b="0" dirty="0" smtClean="0">
                <a:latin typeface="Times New Roman"/>
              </a:rPr>
              <a:t>in United </a:t>
            </a:r>
            <a:r>
              <a:rPr lang="en-US" b="0" dirty="0">
                <a:latin typeface="Times New Roman"/>
              </a:rPr>
              <a:t>States history;</a:t>
            </a:r>
          </a:p>
          <a:p>
            <a:pPr marL="917575" lvl="1" indent="-520700">
              <a:buNone/>
            </a:pPr>
            <a:r>
              <a:rPr lang="en-US" b="0" dirty="0" smtClean="0">
                <a:latin typeface="Times New Roman"/>
              </a:rPr>
              <a:t>d</a:t>
            </a:r>
            <a:r>
              <a:rPr lang="en-US" b="0" dirty="0">
                <a:latin typeface="Times New Roman"/>
              </a:rPr>
              <a:t>) </a:t>
            </a:r>
            <a:r>
              <a:rPr lang="en-US" b="0" dirty="0" smtClean="0">
                <a:latin typeface="Times New Roman"/>
              </a:rPr>
              <a:t>   using </a:t>
            </a:r>
            <a:r>
              <a:rPr lang="en-US" b="0" dirty="0">
                <a:latin typeface="Times New Roman"/>
              </a:rPr>
              <a:t>evidence to draw conclusions and make generalizations;</a:t>
            </a:r>
          </a:p>
          <a:p>
            <a:pPr marL="917575" lvl="1" indent="-520700">
              <a:buNone/>
            </a:pPr>
            <a:r>
              <a:rPr lang="en-US" b="0" dirty="0">
                <a:latin typeface="Times New Roman"/>
              </a:rPr>
              <a:t>e</a:t>
            </a:r>
            <a:r>
              <a:rPr lang="en-US" b="0" dirty="0" smtClean="0">
                <a:latin typeface="Times New Roman"/>
              </a:rPr>
              <a:t>)    comparing </a:t>
            </a:r>
            <a:r>
              <a:rPr lang="en-US" b="0" dirty="0">
                <a:latin typeface="Times New Roman"/>
              </a:rPr>
              <a:t>and contrasting historical, cultural, and political perspectives in United </a:t>
            </a:r>
            <a:r>
              <a:rPr lang="en-US" b="0" dirty="0" smtClean="0">
                <a:latin typeface="Times New Roman"/>
              </a:rPr>
              <a:t>States history</a:t>
            </a:r>
            <a:r>
              <a:rPr lang="en-US" b="0" dirty="0">
                <a:latin typeface="Times New Roman"/>
              </a:rPr>
              <a:t>;</a:t>
            </a:r>
          </a:p>
          <a:p>
            <a:pPr marL="917575" lvl="1" indent="-520700">
              <a:buNone/>
            </a:pPr>
            <a:r>
              <a:rPr lang="en-US" b="0" dirty="0">
                <a:latin typeface="Times New Roman"/>
              </a:rPr>
              <a:t>f) </a:t>
            </a:r>
            <a:r>
              <a:rPr lang="en-US" b="0" dirty="0" smtClean="0">
                <a:latin typeface="Times New Roman"/>
              </a:rPr>
              <a:t>    determining </a:t>
            </a:r>
            <a:r>
              <a:rPr lang="en-US" b="0" dirty="0">
                <a:latin typeface="Times New Roman"/>
              </a:rPr>
              <a:t>relationships with multiple causes or effects in United States history</a:t>
            </a:r>
            <a:r>
              <a:rPr lang="en-US" b="0" dirty="0" smtClean="0">
                <a:latin typeface="Times New Roman"/>
              </a:rPr>
              <a:t>;</a:t>
            </a:r>
            <a:endParaRPr lang="en-US" b="0" dirty="0">
              <a:latin typeface="Times New Roman"/>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17</a:t>
            </a:fld>
            <a:endParaRPr lang="en-US" dirty="0">
              <a:solidFill>
                <a:prstClr val="white"/>
              </a:solidFill>
            </a:endParaRPr>
          </a:p>
        </p:txBody>
      </p:sp>
    </p:spTree>
    <p:extLst>
      <p:ext uri="{BB962C8B-B14F-4D97-AF65-F5344CB8AC3E}">
        <p14:creationId xmlns:p14="http://schemas.microsoft.com/office/powerpoint/2010/main" val="23473875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90770" y="457200"/>
            <a:ext cx="8222100" cy="1023599"/>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i="0" u="none" strike="noStrike" cap="none" dirty="0">
                <a:solidFill>
                  <a:srgbClr val="0070C0"/>
                </a:solidFill>
                <a:latin typeface="+mn-lt"/>
                <a:ea typeface="Calibri"/>
                <a:cs typeface="Calibri"/>
                <a:sym typeface="Calibri"/>
              </a:rPr>
              <a:t>Interactive Classroom Strategies for Using Primary Sources</a:t>
            </a:r>
          </a:p>
        </p:txBody>
      </p:sp>
      <p:sp>
        <p:nvSpPr>
          <p:cNvPr id="126" name="Shape 126"/>
          <p:cNvSpPr txBox="1">
            <a:spLocks noGrp="1"/>
          </p:cNvSpPr>
          <p:nvPr>
            <p:ph type="body" idx="1"/>
          </p:nvPr>
        </p:nvSpPr>
        <p:spPr>
          <a:xfrm>
            <a:off x="381000" y="1622200"/>
            <a:ext cx="7674538" cy="3613600"/>
          </a:xfrm>
          <a:prstGeom prst="rect">
            <a:avLst/>
          </a:prstGeom>
          <a:noFill/>
          <a:ln>
            <a:noFill/>
          </a:ln>
        </p:spPr>
        <p:txBody>
          <a:bodyPr lIns="91425" tIns="91425" rIns="91425" bIns="91425" anchor="t" anchorCtr="0">
            <a:noAutofit/>
          </a:bodyPr>
          <a:lstStyle/>
          <a:p>
            <a:pPr marL="0" marR="0" lvl="0" indent="6350" algn="l" rtl="0">
              <a:spcBef>
                <a:spcPts val="0"/>
              </a:spcBef>
              <a:spcAft>
                <a:spcPts val="0"/>
              </a:spcAft>
              <a:buClr>
                <a:schemeClr val="dk1"/>
              </a:buClr>
              <a:buSzPct val="25000"/>
              <a:buFont typeface="Arial"/>
              <a:buNone/>
            </a:pPr>
            <a:r>
              <a:rPr lang="en" sz="2000" b="0" i="0" u="none" strike="noStrike" cap="none" dirty="0">
                <a:solidFill>
                  <a:schemeClr val="dk1"/>
                </a:solidFill>
                <a:latin typeface="+mn-lt"/>
                <a:ea typeface="Calibri"/>
                <a:cs typeface="Calibri"/>
                <a:sym typeface="Calibri"/>
              </a:rPr>
              <a:t>One interactive suggestion, when introducing Primary vs. Secondary sources is to show a picture, document, artifact, etc. and have the students stand if it is primary and remain seated if it is secondary.  </a:t>
            </a:r>
            <a:endParaRPr lang="en" sz="2000" b="0" i="0" u="none" strike="noStrike" cap="none" dirty="0" smtClean="0">
              <a:solidFill>
                <a:schemeClr val="dk1"/>
              </a:solidFill>
              <a:latin typeface="+mn-lt"/>
              <a:ea typeface="Calibri"/>
              <a:cs typeface="Calibri"/>
              <a:sym typeface="Calibri"/>
            </a:endParaRPr>
          </a:p>
          <a:p>
            <a:pPr marL="0" marR="0" lvl="0" indent="6350" algn="l" rtl="0">
              <a:spcBef>
                <a:spcPts val="0"/>
              </a:spcBef>
              <a:spcAft>
                <a:spcPts val="0"/>
              </a:spcAft>
              <a:buClr>
                <a:schemeClr val="dk1"/>
              </a:buClr>
              <a:buSzPct val="25000"/>
              <a:buFont typeface="Arial"/>
              <a:buNone/>
            </a:pPr>
            <a:endParaRPr lang="en" sz="2000" dirty="0">
              <a:latin typeface="+mn-lt"/>
            </a:endParaRPr>
          </a:p>
          <a:p>
            <a:pPr marL="0" marR="0" lvl="0" indent="6350" algn="l" rtl="0">
              <a:spcBef>
                <a:spcPts val="0"/>
              </a:spcBef>
              <a:spcAft>
                <a:spcPts val="0"/>
              </a:spcAft>
              <a:buClr>
                <a:schemeClr val="dk1"/>
              </a:buClr>
              <a:buSzPct val="25000"/>
              <a:buFont typeface="Arial"/>
              <a:buNone/>
            </a:pPr>
            <a:r>
              <a:rPr lang="en" sz="2000" b="0" i="0" u="none" strike="noStrike" cap="none" dirty="0" smtClean="0">
                <a:solidFill>
                  <a:schemeClr val="dk1"/>
                </a:solidFill>
                <a:latin typeface="+mn-lt"/>
                <a:ea typeface="Calibri"/>
                <a:cs typeface="Calibri"/>
                <a:sym typeface="Calibri"/>
              </a:rPr>
              <a:t>Discuss </a:t>
            </a:r>
            <a:r>
              <a:rPr lang="en" sz="2000" b="0" i="0" u="none" strike="noStrike" cap="none" dirty="0">
                <a:solidFill>
                  <a:schemeClr val="dk1"/>
                </a:solidFill>
                <a:latin typeface="+mn-lt"/>
                <a:ea typeface="Calibri"/>
                <a:cs typeface="Calibri"/>
                <a:sym typeface="Calibri"/>
              </a:rPr>
              <a:t>answers to clarify any misunderstandings.</a:t>
            </a:r>
          </a:p>
          <a:p>
            <a:pPr marL="342900" marR="0" lvl="0" indent="-342900" algn="l" rtl="0">
              <a:spcBef>
                <a:spcPts val="0"/>
              </a:spcBef>
              <a:spcAft>
                <a:spcPts val="0"/>
              </a:spcAft>
              <a:buClr>
                <a:schemeClr val="dk1"/>
              </a:buClr>
              <a:buSzPct val="25000"/>
              <a:buFont typeface="Arial"/>
              <a:buNone/>
            </a:pPr>
            <a:endParaRPr lang="en" sz="1200" b="0" i="0" u="none" strike="noStrike" cap="none" dirty="0" smtClean="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ct val="25000"/>
              <a:buFont typeface="Arial"/>
              <a:buNone/>
            </a:pPr>
            <a:r>
              <a:rPr lang="en" sz="3200" b="0" i="0" u="none" strike="noStrike" cap="none" dirty="0" smtClean="0">
                <a:solidFill>
                  <a:schemeClr val="dk1"/>
                </a:solidFill>
                <a:latin typeface="Calibri"/>
                <a:ea typeface="Calibri"/>
                <a:cs typeface="Calibri"/>
                <a:sym typeface="Calibri"/>
              </a:rPr>
              <a:t>Examples</a:t>
            </a:r>
            <a:r>
              <a:rPr lang="en" sz="3200" b="0" i="0" u="none" strike="noStrike" cap="none" dirty="0">
                <a:solidFill>
                  <a:schemeClr val="dk1"/>
                </a:solidFill>
                <a:latin typeface="Calibri"/>
                <a:ea typeface="Calibri"/>
                <a:cs typeface="Calibri"/>
                <a:sym typeface="Calibri"/>
              </a:rPr>
              <a:t>:</a:t>
            </a:r>
          </a:p>
          <a:p>
            <a:pPr marL="342900" marR="0" lvl="0" indent="-342900" algn="l" rtl="0">
              <a:spcBef>
                <a:spcPts val="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pic>
        <p:nvPicPr>
          <p:cNvPr id="127" name="Shape 127"/>
          <p:cNvPicPr preferRelativeResize="0"/>
          <p:nvPr/>
        </p:nvPicPr>
        <p:blipFill rotWithShape="1">
          <a:blip r:embed="rId3">
            <a:alphaModFix/>
          </a:blip>
          <a:srcRect/>
          <a:stretch/>
        </p:blipFill>
        <p:spPr>
          <a:xfrm>
            <a:off x="533400" y="3886200"/>
            <a:ext cx="2070149" cy="2702892"/>
          </a:xfrm>
          <a:prstGeom prst="rect">
            <a:avLst/>
          </a:prstGeom>
          <a:ln>
            <a:noFill/>
          </a:ln>
          <a:effectLst>
            <a:outerShdw blurRad="292100" dist="139700" dir="2700000" algn="tl" rotWithShape="0">
              <a:srgbClr val="333333">
                <a:alpha val="65000"/>
              </a:srgbClr>
            </a:outerShdw>
          </a:effectLst>
        </p:spPr>
      </p:pic>
      <p:pic>
        <p:nvPicPr>
          <p:cNvPr id="128" name="Shape 128"/>
          <p:cNvPicPr preferRelativeResize="0"/>
          <p:nvPr/>
        </p:nvPicPr>
        <p:blipFill rotWithShape="1">
          <a:blip r:embed="rId4">
            <a:alphaModFix/>
          </a:blip>
          <a:srcRect/>
          <a:stretch/>
        </p:blipFill>
        <p:spPr>
          <a:xfrm>
            <a:off x="3505200" y="3862137"/>
            <a:ext cx="2321824" cy="1664500"/>
          </a:xfrm>
          <a:prstGeom prst="rect">
            <a:avLst/>
          </a:prstGeom>
          <a:ln>
            <a:noFill/>
          </a:ln>
          <a:effectLst>
            <a:outerShdw blurRad="292100" dist="139700" dir="2700000" algn="tl" rotWithShape="0">
              <a:srgbClr val="333333">
                <a:alpha val="65000"/>
              </a:srgbClr>
            </a:outerShdw>
          </a:effectLst>
        </p:spPr>
      </p:pic>
      <p:pic>
        <p:nvPicPr>
          <p:cNvPr id="129" name="Shape 129"/>
          <p:cNvPicPr preferRelativeResize="0"/>
          <p:nvPr/>
        </p:nvPicPr>
        <p:blipFill rotWithShape="1">
          <a:blip r:embed="rId5">
            <a:alphaModFix/>
          </a:blip>
          <a:srcRect/>
          <a:stretch/>
        </p:blipFill>
        <p:spPr>
          <a:xfrm>
            <a:off x="6248400" y="2743200"/>
            <a:ext cx="2028375" cy="3317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867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p:cNvPicPr preferRelativeResize="0"/>
          <p:nvPr/>
        </p:nvPicPr>
        <p:blipFill rotWithShape="1">
          <a:blip r:embed="rId3">
            <a:alphaModFix/>
          </a:blip>
          <a:srcRect/>
          <a:stretch/>
        </p:blipFill>
        <p:spPr>
          <a:xfrm>
            <a:off x="152400" y="126692"/>
            <a:ext cx="8772876" cy="6426506"/>
          </a:xfrm>
          <a:prstGeom prst="rect">
            <a:avLst/>
          </a:prstGeom>
          <a:noFill/>
          <a:ln>
            <a:noFill/>
          </a:ln>
        </p:spPr>
      </p:pic>
    </p:spTree>
    <p:extLst>
      <p:ext uri="{BB962C8B-B14F-4D97-AF65-F5344CB8AC3E}">
        <p14:creationId xmlns:p14="http://schemas.microsoft.com/office/powerpoint/2010/main" val="388959757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43800" cy="1143001"/>
          </a:xfrm>
        </p:spPr>
        <p:txBody>
          <a:bodyPr>
            <a:normAutofit/>
          </a:bodyPr>
          <a:lstStyle/>
          <a:p>
            <a:r>
              <a:rPr lang="en-US" sz="4800" u="sng" cap="all"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Disclaimer</a:t>
            </a:r>
            <a:endParaRPr lang="en-US" sz="4800" u="sng" cap="all"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Text Placeholder 2"/>
          <p:cNvSpPr>
            <a:spLocks noGrp="1"/>
          </p:cNvSpPr>
          <p:nvPr>
            <p:ph type="body" idx="1"/>
          </p:nvPr>
        </p:nvSpPr>
        <p:spPr>
          <a:xfrm>
            <a:off x="152400" y="1219200"/>
            <a:ext cx="8801100" cy="4830763"/>
          </a:xfrm>
          <a:solidFill>
            <a:srgbClr val="95B3D7">
              <a:alpha val="87059"/>
            </a:srgbClr>
          </a:solidFill>
          <a:ln>
            <a:solidFill>
              <a:schemeClr val="tx1">
                <a:lumMod val="95000"/>
                <a:lumOff val="5000"/>
              </a:schemeClr>
            </a:solidFill>
          </a:ln>
        </p:spPr>
        <p:txBody>
          <a:bodyPr>
            <a:normAutofit/>
          </a:bodyPr>
          <a:lstStyle/>
          <a:p>
            <a:pPr marL="228600" indent="0" algn="ctr">
              <a:buNone/>
            </a:pPr>
            <a:r>
              <a:rPr lang="en-US" dirty="0" smtClean="0"/>
              <a:t>Reference within this presentation to any specific commercial or non-commercial product, process, or service by trade name, trademark, manufacturer or otherwise does not constitute or imply an endorsement, recommendation, or favoring by the </a:t>
            </a:r>
            <a:r>
              <a:rPr lang="en-US" dirty="0" smtClean="0">
                <a:effectLst>
                  <a:outerShdw blurRad="38100" dist="38100" dir="2700000" algn="tl">
                    <a:srgbClr val="000000">
                      <a:alpha val="43137"/>
                    </a:srgbClr>
                  </a:outerShdw>
                </a:effectLst>
              </a:rPr>
              <a:t>Virginia Department of Education</a:t>
            </a:r>
            <a:r>
              <a:rPr lang="en-US" dirty="0" smtClean="0"/>
              <a:t>. </a:t>
            </a:r>
            <a:endParaRPr lang="en-US" dirty="0"/>
          </a:p>
        </p:txBody>
      </p:sp>
    </p:spTree>
    <p:extLst>
      <p:ext uri="{BB962C8B-B14F-4D97-AF65-F5344CB8AC3E}">
        <p14:creationId xmlns:p14="http://schemas.microsoft.com/office/powerpoint/2010/main" val="219068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rotWithShape="1">
          <a:blip r:embed="rId3">
            <a:alphaModFix/>
          </a:blip>
          <a:srcRect/>
          <a:stretch/>
        </p:blipFill>
        <p:spPr>
          <a:xfrm>
            <a:off x="42776" y="1169133"/>
            <a:ext cx="9035475" cy="5688864"/>
          </a:xfrm>
          <a:prstGeom prst="rect">
            <a:avLst/>
          </a:prstGeom>
          <a:noFill/>
          <a:ln>
            <a:noFill/>
          </a:ln>
        </p:spPr>
      </p:pic>
      <p:sp>
        <p:nvSpPr>
          <p:cNvPr id="140" name="Shape 140"/>
          <p:cNvSpPr txBox="1"/>
          <p:nvPr/>
        </p:nvSpPr>
        <p:spPr>
          <a:xfrm>
            <a:off x="139650" y="219233"/>
            <a:ext cx="8864700" cy="1055199"/>
          </a:xfrm>
          <a:prstGeom prst="rect">
            <a:avLst/>
          </a:prstGeom>
          <a:noFill/>
          <a:ln>
            <a:noFill/>
          </a:ln>
        </p:spPr>
        <p:txBody>
          <a:bodyPr lIns="91425" tIns="91425" rIns="91425" bIns="91425" anchor="t" anchorCtr="0">
            <a:noAutofit/>
          </a:bodyPr>
          <a:lstStyle/>
          <a:p>
            <a:pPr algn="ctr">
              <a:buClr>
                <a:prstClr val="black"/>
              </a:buClr>
              <a:buSzPct val="25000"/>
              <a:buFont typeface="Calibri"/>
              <a:buNone/>
            </a:pPr>
            <a:r>
              <a:rPr lang="en" sz="4000" dirty="0">
                <a:solidFill>
                  <a:srgbClr val="0070C0"/>
                </a:solidFill>
                <a:ea typeface="Calibri"/>
                <a:cs typeface="Calibri"/>
                <a:sym typeface="Calibri"/>
              </a:rPr>
              <a:t>Analyzing Primary Sources</a:t>
            </a:r>
          </a:p>
        </p:txBody>
      </p:sp>
    </p:spTree>
    <p:extLst>
      <p:ext uri="{BB962C8B-B14F-4D97-AF65-F5344CB8AC3E}">
        <p14:creationId xmlns:p14="http://schemas.microsoft.com/office/powerpoint/2010/main" val="79605711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Shape 146"/>
          <p:cNvPicPr preferRelativeResize="0"/>
          <p:nvPr/>
        </p:nvPicPr>
        <p:blipFill rotWithShape="1">
          <a:blip r:embed="rId3">
            <a:alphaModFix/>
          </a:blip>
          <a:srcRect l="7314" t="7067" r="6102" b="5299"/>
          <a:stretch/>
        </p:blipFill>
        <p:spPr>
          <a:xfrm>
            <a:off x="1676400" y="1155032"/>
            <a:ext cx="5181600" cy="5152029"/>
          </a:xfrm>
          <a:prstGeom prst="rect">
            <a:avLst/>
          </a:prstGeom>
          <a:ln>
            <a:noFill/>
          </a:ln>
          <a:effectLst>
            <a:outerShdw blurRad="292100" dist="139700" dir="2700000" algn="tl" rotWithShape="0">
              <a:srgbClr val="333333">
                <a:alpha val="65000"/>
              </a:srgbClr>
            </a:outerShdw>
          </a:effectLst>
        </p:spPr>
      </p:pic>
      <p:sp>
        <p:nvSpPr>
          <p:cNvPr id="147" name="Shape 147"/>
          <p:cNvSpPr txBox="1"/>
          <p:nvPr/>
        </p:nvSpPr>
        <p:spPr>
          <a:xfrm>
            <a:off x="152400" y="235666"/>
            <a:ext cx="8229600" cy="754933"/>
          </a:xfrm>
          <a:prstGeom prst="rect">
            <a:avLst/>
          </a:prstGeom>
          <a:noFill/>
          <a:ln>
            <a:noFill/>
          </a:ln>
        </p:spPr>
        <p:txBody>
          <a:bodyPr lIns="91425" tIns="91425" rIns="91425" bIns="91425" anchor="t" anchorCtr="0">
            <a:noAutofit/>
          </a:bodyPr>
          <a:lstStyle/>
          <a:p>
            <a:pPr algn="ctr">
              <a:buClr>
                <a:prstClr val="black"/>
              </a:buClr>
              <a:buSzPct val="25000"/>
              <a:buFont typeface="Calibri"/>
              <a:buNone/>
            </a:pPr>
            <a:r>
              <a:rPr lang="en" sz="3600" dirty="0">
                <a:solidFill>
                  <a:srgbClr val="0070C0"/>
                </a:solidFill>
                <a:ea typeface="Calibri"/>
                <a:cs typeface="Calibri"/>
                <a:sym typeface="Calibri"/>
              </a:rPr>
              <a:t>Complete the Analyzing Primary Sources</a:t>
            </a:r>
          </a:p>
        </p:txBody>
      </p:sp>
    </p:spTree>
    <p:extLst>
      <p:ext uri="{BB962C8B-B14F-4D97-AF65-F5344CB8AC3E}">
        <p14:creationId xmlns:p14="http://schemas.microsoft.com/office/powerpoint/2010/main" val="4097365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1" y="593366"/>
            <a:ext cx="8070300" cy="1616433"/>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b="0" i="0" u="none" strike="noStrike" cap="none" dirty="0">
                <a:solidFill>
                  <a:srgbClr val="0070C0"/>
                </a:solidFill>
                <a:latin typeface="+mn-lt"/>
                <a:ea typeface="Calibri"/>
                <a:cs typeface="Calibri"/>
                <a:sym typeface="Calibri"/>
              </a:rPr>
              <a:t>Interactive Classroom Strategy to use with Primary </a:t>
            </a:r>
            <a:r>
              <a:rPr lang="en" sz="4000" b="0" i="0" u="none" strike="noStrike" cap="none" dirty="0" smtClean="0">
                <a:solidFill>
                  <a:srgbClr val="0070C0"/>
                </a:solidFill>
                <a:latin typeface="+mn-lt"/>
                <a:ea typeface="Calibri"/>
                <a:cs typeface="Calibri"/>
                <a:sym typeface="Calibri"/>
              </a:rPr>
              <a:t>Sources</a:t>
            </a:r>
            <a:br>
              <a:rPr lang="en" sz="4000" b="0" i="0" u="none" strike="noStrike" cap="none" dirty="0" smtClean="0">
                <a:solidFill>
                  <a:srgbClr val="0070C0"/>
                </a:solidFill>
                <a:latin typeface="+mn-lt"/>
                <a:ea typeface="Calibri"/>
                <a:cs typeface="Calibri"/>
                <a:sym typeface="Calibri"/>
              </a:rPr>
            </a:br>
            <a:r>
              <a:rPr lang="en" sz="4000" b="0" i="0" u="none" strike="noStrike" cap="none" dirty="0" smtClean="0">
                <a:solidFill>
                  <a:srgbClr val="0070C0"/>
                </a:solidFill>
                <a:latin typeface="+mn-lt"/>
                <a:ea typeface="Calibri"/>
                <a:cs typeface="Calibri"/>
                <a:sym typeface="Calibri"/>
              </a:rPr>
              <a:t>Gallery </a:t>
            </a:r>
            <a:r>
              <a:rPr lang="en" sz="4000" b="0" i="0" u="none" strike="noStrike" cap="none" dirty="0">
                <a:solidFill>
                  <a:srgbClr val="0070C0"/>
                </a:solidFill>
                <a:latin typeface="+mn-lt"/>
                <a:ea typeface="Calibri"/>
                <a:cs typeface="Calibri"/>
                <a:sym typeface="Calibri"/>
              </a:rPr>
              <a:t>Walk</a:t>
            </a:r>
          </a:p>
        </p:txBody>
      </p:sp>
      <p:sp>
        <p:nvSpPr>
          <p:cNvPr id="153" name="Shape 153"/>
          <p:cNvSpPr txBox="1">
            <a:spLocks noGrp="1"/>
          </p:cNvSpPr>
          <p:nvPr>
            <p:ph type="body" idx="1"/>
          </p:nvPr>
        </p:nvSpPr>
        <p:spPr>
          <a:xfrm>
            <a:off x="304801" y="2209800"/>
            <a:ext cx="7924800" cy="4038599"/>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rgbClr val="000000"/>
              </a:buClr>
              <a:buSzPct val="25000"/>
              <a:buFont typeface="Arial"/>
              <a:buNone/>
            </a:pPr>
            <a:r>
              <a:rPr lang="en" sz="2000" b="0" i="0" u="none" strike="noStrike" cap="none" dirty="0">
                <a:solidFill>
                  <a:schemeClr val="dk1"/>
                </a:solidFill>
                <a:latin typeface="+mn-lt"/>
                <a:ea typeface="Calibri"/>
                <a:cs typeface="Calibri"/>
                <a:sym typeface="Calibri"/>
              </a:rPr>
              <a:t>How to use a gallery walk in your classroom.</a:t>
            </a:r>
          </a:p>
          <a:p>
            <a:pPr marL="342900" marR="0" lvl="0" indent="-342900" algn="l" rtl="0">
              <a:lnSpc>
                <a:spcPct val="100000"/>
              </a:lnSpc>
              <a:spcBef>
                <a:spcPts val="0"/>
              </a:spcBef>
              <a:spcAft>
                <a:spcPts val="0"/>
              </a:spcAft>
              <a:buClr>
                <a:schemeClr val="accent5"/>
              </a:buClr>
              <a:buSzPct val="25000"/>
              <a:buFont typeface="Arial"/>
              <a:buNone/>
            </a:pPr>
            <a:r>
              <a:rPr lang="en" sz="2000" b="0" i="0" u="sng" strike="noStrike" cap="none" dirty="0">
                <a:solidFill>
                  <a:schemeClr val="hlink"/>
                </a:solidFill>
                <a:latin typeface="+mn-lt"/>
                <a:ea typeface="Calibri"/>
                <a:cs typeface="Calibri"/>
                <a:sym typeface="Calibri"/>
                <a:hlinkClick r:id="rId3"/>
              </a:rPr>
              <a:t>https://www.facinghistory.org/resource-library/teaching-strategies/gallery-walk</a:t>
            </a:r>
          </a:p>
          <a:p>
            <a:pPr marL="342900" marR="0" lvl="0" indent="-34290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mn-lt"/>
              <a:ea typeface="Calibri"/>
              <a:cs typeface="Calibri"/>
              <a:sym typeface="Calibri"/>
            </a:endParaRPr>
          </a:p>
          <a:p>
            <a:pPr marL="342900" marR="0" lvl="0" indent="-342900" algn="l" rtl="0">
              <a:lnSpc>
                <a:spcPct val="10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Quick Demonstration:</a:t>
            </a:r>
          </a:p>
          <a:p>
            <a:pPr marL="342900" marR="0" lvl="0" indent="-34290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mn-lt"/>
              <a:ea typeface="Calibri"/>
              <a:cs typeface="Calibri"/>
              <a:sym typeface="Calibri"/>
            </a:endParaRPr>
          </a:p>
          <a:p>
            <a:pPr marL="342900" marR="0" lvl="0" indent="-342900" algn="l" rtl="0">
              <a:lnSpc>
                <a:spcPct val="10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You should each have 3 different colored post-it notes. </a:t>
            </a:r>
          </a:p>
          <a:p>
            <a:pPr marL="342900" marR="0" lvl="0" indent="-342900" algn="l" rtl="0">
              <a:spcBef>
                <a:spcPts val="0"/>
              </a:spcBef>
              <a:spcAft>
                <a:spcPts val="0"/>
              </a:spcAft>
              <a:buClr>
                <a:schemeClr val="dk1"/>
              </a:buClr>
              <a:buSzPct val="100000"/>
              <a:buFont typeface="Arial"/>
              <a:buChar char="•"/>
            </a:pPr>
            <a:r>
              <a:rPr lang="en" sz="1800" b="0" i="0" u="none" strike="noStrike" cap="none" dirty="0">
                <a:solidFill>
                  <a:schemeClr val="dk1"/>
                </a:solidFill>
                <a:latin typeface="+mn-lt"/>
                <a:ea typeface="Calibri"/>
                <a:cs typeface="Calibri"/>
                <a:sym typeface="Calibri"/>
              </a:rPr>
              <a:t> On one draw an eye (to record what you see that is of interest in a picture)</a:t>
            </a:r>
          </a:p>
          <a:p>
            <a:pPr marL="342900" marR="0" lvl="0" indent="-342900" algn="l" rtl="0">
              <a:spcBef>
                <a:spcPts val="0"/>
              </a:spcBef>
              <a:spcAft>
                <a:spcPts val="0"/>
              </a:spcAft>
              <a:buClr>
                <a:schemeClr val="dk1"/>
              </a:buClr>
              <a:buSzPct val="100000"/>
              <a:buFont typeface="Arial"/>
              <a:buChar char="•"/>
            </a:pPr>
            <a:r>
              <a:rPr lang="en" sz="1800" b="0" i="0" u="none" strike="noStrike" cap="none" dirty="0">
                <a:solidFill>
                  <a:schemeClr val="dk1"/>
                </a:solidFill>
                <a:latin typeface="+mn-lt"/>
                <a:ea typeface="Calibri"/>
                <a:cs typeface="Calibri"/>
                <a:sym typeface="Calibri"/>
              </a:rPr>
              <a:t> On another draw a ? (to record questions you have about a picture)</a:t>
            </a:r>
          </a:p>
          <a:p>
            <a:pPr marL="342900" marR="0" lvl="0" indent="-342900" algn="l" rtl="0">
              <a:spcBef>
                <a:spcPts val="0"/>
              </a:spcBef>
              <a:spcAft>
                <a:spcPts val="0"/>
              </a:spcAft>
              <a:buClr>
                <a:schemeClr val="dk1"/>
              </a:buClr>
              <a:buSzPct val="100000"/>
              <a:buFont typeface="Arial"/>
              <a:buChar char="•"/>
            </a:pPr>
            <a:r>
              <a:rPr lang="en" sz="1800" b="0" i="0" u="none" strike="noStrike" cap="none" dirty="0">
                <a:solidFill>
                  <a:schemeClr val="dk1"/>
                </a:solidFill>
                <a:latin typeface="+mn-lt"/>
                <a:ea typeface="Calibri"/>
                <a:cs typeface="Calibri"/>
                <a:sym typeface="Calibri"/>
              </a:rPr>
              <a:t> On the third draw a thought bubble (to record your thoughts about a picture).</a:t>
            </a:r>
          </a:p>
          <a:p>
            <a:pPr marL="342900" marR="0" lvl="0" indent="-342900" algn="l" rtl="0">
              <a:lnSpc>
                <a:spcPct val="100000"/>
              </a:lnSpc>
              <a:spcBef>
                <a:spcPts val="0"/>
              </a:spcBef>
              <a:spcAft>
                <a:spcPts val="0"/>
              </a:spcAft>
              <a:buClr>
                <a:schemeClr val="dk1"/>
              </a:buClr>
              <a:buSzPct val="25000"/>
              <a:buFont typeface="Arial"/>
              <a:buNone/>
            </a:pPr>
            <a:endParaRPr sz="1800" b="0" i="0" u="none" strike="noStrike" cap="none" dirty="0">
              <a:solidFill>
                <a:schemeClr val="dk1"/>
              </a:solidFill>
              <a:latin typeface="+mn-lt"/>
              <a:ea typeface="Calibri"/>
              <a:cs typeface="Calibri"/>
              <a:sym typeface="Calibri"/>
            </a:endParaRPr>
          </a:p>
          <a:p>
            <a:pPr marL="342900" marR="0" lvl="0" indent="-342900" algn="l" rtl="0">
              <a:lnSpc>
                <a:spcPct val="10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On the Gallery Walk, record information on the appropriate sticky note (something you see of interest, questions raised by a picture, and your thoughts about another picture) and place your sticky notes next to the appropriate picture.</a:t>
            </a:r>
          </a:p>
          <a:p>
            <a:pPr marL="342900" marR="0" lvl="0" indent="-342900" algn="l" rtl="0">
              <a:lnSpc>
                <a:spcPct val="100000"/>
              </a:lnSpc>
              <a:spcBef>
                <a:spcPts val="0"/>
              </a:spcBef>
              <a:spcAft>
                <a:spcPts val="0"/>
              </a:spcAft>
              <a:buClr>
                <a:schemeClr val="dk1"/>
              </a:buClr>
              <a:buSzPct val="25000"/>
              <a:buFont typeface="Arial"/>
              <a:buNone/>
            </a:pPr>
            <a:endParaRPr sz="1800" b="0" i="0" u="none" strike="noStrike" cap="none" dirty="0">
              <a:solidFill>
                <a:schemeClr val="dk1"/>
              </a:solidFill>
              <a:latin typeface="+mn-lt"/>
              <a:ea typeface="Calibri"/>
              <a:cs typeface="Calibri"/>
              <a:sym typeface="Calibri"/>
            </a:endParaRPr>
          </a:p>
          <a:p>
            <a:pPr marL="342900" marR="0" lvl="0" indent="-342900" algn="l" rtl="0">
              <a:lnSpc>
                <a:spcPct val="100000"/>
              </a:lnSpc>
              <a:spcBef>
                <a:spcPts val="0"/>
              </a:spcBef>
              <a:spcAft>
                <a:spcPts val="0"/>
              </a:spcAft>
              <a:buClr>
                <a:schemeClr val="dk1"/>
              </a:buClr>
              <a:buSzPct val="25000"/>
              <a:buFont typeface="Arial"/>
              <a:buNone/>
            </a:pPr>
            <a:r>
              <a:rPr lang="en" sz="1400" b="0" i="0" u="none" strike="noStrike" cap="none" dirty="0" smtClean="0">
                <a:solidFill>
                  <a:schemeClr val="dk1"/>
                </a:solidFill>
                <a:latin typeface="+mn-lt"/>
                <a:ea typeface="Calibri"/>
                <a:cs typeface="Calibri"/>
                <a:sym typeface="Calibri"/>
              </a:rPr>
              <a:t>*</a:t>
            </a:r>
            <a:r>
              <a:rPr lang="en" sz="1400" b="0" i="0" u="none" strike="noStrike" cap="none" dirty="0">
                <a:solidFill>
                  <a:schemeClr val="dk1"/>
                </a:solidFill>
                <a:latin typeface="+mn-lt"/>
                <a:ea typeface="Calibri"/>
                <a:cs typeface="Calibri"/>
                <a:sym typeface="Calibri"/>
              </a:rPr>
              <a:t>Pictures to use </a:t>
            </a:r>
            <a:r>
              <a:rPr lang="en" sz="1400" b="0" i="0" u="none" strike="noStrike" cap="none" dirty="0" smtClean="0">
                <a:solidFill>
                  <a:schemeClr val="dk1"/>
                </a:solidFill>
                <a:latin typeface="+mn-lt"/>
                <a:ea typeface="Calibri"/>
                <a:cs typeface="Calibri"/>
                <a:sym typeface="Calibri"/>
              </a:rPr>
              <a:t>for the </a:t>
            </a:r>
            <a:r>
              <a:rPr lang="en" sz="1400" b="0" i="0" u="none" strike="noStrike" cap="none" dirty="0">
                <a:solidFill>
                  <a:schemeClr val="dk1"/>
                </a:solidFill>
                <a:latin typeface="+mn-lt"/>
                <a:ea typeface="Calibri"/>
                <a:cs typeface="Calibri"/>
                <a:sym typeface="Calibri"/>
              </a:rPr>
              <a:t>gallery walk on the following slides.</a:t>
            </a:r>
          </a:p>
          <a:p>
            <a:pPr marL="342900" marR="0" lvl="0" indent="-342900" algn="l" rtl="0">
              <a:spcBef>
                <a:spcPts val="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68979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543800" cy="1143000"/>
          </a:xfrm>
        </p:spPr>
        <p:txBody>
          <a:bodyPr>
            <a:noAutofit/>
          </a:bodyPr>
          <a:lstStyle/>
          <a:p>
            <a:r>
              <a:rPr lang="en" b="0" dirty="0">
                <a:latin typeface="Times New Roman"/>
                <a:ea typeface="Calibri"/>
                <a:cs typeface="Calibri"/>
                <a:sym typeface="Calibri"/>
              </a:rPr>
              <a:t>Interactive Classroom Strategy to use with Primary Sources</a:t>
            </a:r>
            <a:br>
              <a:rPr lang="en" b="0" dirty="0">
                <a:latin typeface="Times New Roman"/>
                <a:ea typeface="Calibri"/>
                <a:cs typeface="Calibri"/>
                <a:sym typeface="Calibri"/>
              </a:rPr>
            </a:br>
            <a:r>
              <a:rPr lang="en" b="0" dirty="0">
                <a:latin typeface="Times New Roman"/>
                <a:ea typeface="Calibri"/>
                <a:cs typeface="Calibri"/>
                <a:sym typeface="Calibri"/>
              </a:rPr>
              <a:t>Gallery Walk</a:t>
            </a:r>
            <a:endParaRPr lang="en-US" b="0" dirty="0"/>
          </a:p>
        </p:txBody>
      </p:sp>
      <p:sp>
        <p:nvSpPr>
          <p:cNvPr id="3" name="Content Placeholder 2"/>
          <p:cNvSpPr>
            <a:spLocks noGrp="1"/>
          </p:cNvSpPr>
          <p:nvPr>
            <p:ph idx="1"/>
          </p:nvPr>
        </p:nvSpPr>
        <p:spPr>
          <a:xfrm>
            <a:off x="457200" y="2362200"/>
            <a:ext cx="7543800" cy="3763963"/>
          </a:xfrm>
        </p:spPr>
        <p:txBody>
          <a:bodyPr>
            <a:normAutofit/>
          </a:bodyPr>
          <a:lstStyle/>
          <a:p>
            <a:pPr marL="0" lvl="0" indent="0">
              <a:buNone/>
            </a:pPr>
            <a:r>
              <a:rPr lang="en" b="0" dirty="0">
                <a:solidFill>
                  <a:schemeClr val="dk1"/>
                </a:solidFill>
                <a:latin typeface="+mn-lt"/>
                <a:ea typeface="Calibri"/>
                <a:cs typeface="Calibri"/>
                <a:sym typeface="Calibri"/>
              </a:rPr>
              <a:t>Post pictures around the room and have have participants place 3 different post-it notes under pictures.  At a quick glance the teacher can see patterns in questions, objects of interest, and thoughts that participants have. </a:t>
            </a:r>
          </a:p>
          <a:p>
            <a:pPr marL="0" indent="0">
              <a:buNone/>
            </a:pP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23</a:t>
            </a:fld>
            <a:endParaRPr lang="en-US" dirty="0">
              <a:solidFill>
                <a:prstClr val="white"/>
              </a:solidFill>
            </a:endParaRPr>
          </a:p>
        </p:txBody>
      </p:sp>
    </p:spTree>
    <p:extLst>
      <p:ext uri="{BB962C8B-B14F-4D97-AF65-F5344CB8AC3E}">
        <p14:creationId xmlns:p14="http://schemas.microsoft.com/office/powerpoint/2010/main" val="33639316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rotWithShape="1">
          <a:blip r:embed="rId3">
            <a:alphaModFix/>
          </a:blip>
          <a:srcRect l="4772" t="6766" r="7046" b="8257"/>
          <a:stretch/>
        </p:blipFill>
        <p:spPr>
          <a:xfrm>
            <a:off x="2402005" y="464024"/>
            <a:ext cx="4230807" cy="5827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011691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p:cNvPicPr preferRelativeResize="0"/>
          <p:nvPr/>
        </p:nvPicPr>
        <p:blipFill rotWithShape="1">
          <a:blip r:embed="rId3">
            <a:alphaModFix/>
          </a:blip>
          <a:srcRect/>
          <a:stretch/>
        </p:blipFill>
        <p:spPr>
          <a:xfrm>
            <a:off x="233120" y="0"/>
            <a:ext cx="807268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2634974"/>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p:cNvPicPr preferRelativeResize="0"/>
          <p:nvPr/>
        </p:nvPicPr>
        <p:blipFill rotWithShape="1">
          <a:blip r:embed="rId3">
            <a:alphaModFix/>
          </a:blip>
          <a:srcRect l="6551" t="4976" r="6719" b="4078"/>
          <a:stretch/>
        </p:blipFill>
        <p:spPr>
          <a:xfrm>
            <a:off x="1064525" y="341193"/>
            <a:ext cx="7001302" cy="6237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5761701"/>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rotWithShape="1">
          <a:blip r:embed="rId3">
            <a:alphaModFix/>
          </a:blip>
          <a:srcRect l="7089" t="8476" r="8080" b="7876"/>
          <a:stretch/>
        </p:blipFill>
        <p:spPr>
          <a:xfrm>
            <a:off x="1295400" y="423081"/>
            <a:ext cx="5759356" cy="6100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022174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rotWithShape="1">
          <a:blip r:embed="rId3">
            <a:alphaModFix/>
          </a:blip>
          <a:srcRect l="12990" t="3480" r="12479" b="5100"/>
          <a:stretch/>
        </p:blipFill>
        <p:spPr>
          <a:xfrm>
            <a:off x="1528549" y="245660"/>
            <a:ext cx="6194972" cy="6455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1018172"/>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rotWithShape="1">
          <a:blip r:embed="rId3">
            <a:alphaModFix/>
          </a:blip>
          <a:srcRect/>
          <a:stretch/>
        </p:blipFill>
        <p:spPr>
          <a:xfrm>
            <a:off x="2487350" y="12509"/>
            <a:ext cx="4164300" cy="6705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201120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0" y="-23647"/>
            <a:ext cx="8382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400" b="1" i="0" u="none" strike="noStrike" cap="none" dirty="0">
                <a:solidFill>
                  <a:srgbClr val="0070C0"/>
                </a:solidFill>
                <a:latin typeface="Times New Roman"/>
                <a:ea typeface="Times New Roman"/>
                <a:cs typeface="Times New Roman"/>
                <a:sym typeface="Times New Roman"/>
              </a:rPr>
              <a:t>Questions to Ask During Planning</a:t>
            </a:r>
          </a:p>
        </p:txBody>
      </p:sp>
      <p:sp>
        <p:nvSpPr>
          <p:cNvPr id="668" name="Shape 668"/>
          <p:cNvSpPr txBox="1">
            <a:spLocks noGrp="1"/>
          </p:cNvSpPr>
          <p:nvPr>
            <p:ph type="body" idx="1"/>
          </p:nvPr>
        </p:nvSpPr>
        <p:spPr>
          <a:xfrm>
            <a:off x="228600" y="1143000"/>
            <a:ext cx="7924800" cy="5105399"/>
          </a:xfrm>
          <a:prstGeom prst="rect">
            <a:avLst/>
          </a:prstGeom>
          <a:noFill/>
          <a:ln>
            <a:noFill/>
          </a:ln>
        </p:spPr>
        <p:txBody>
          <a:bodyPr lIns="91425" tIns="91425" rIns="91425" bIns="91425" anchor="t" anchorCtr="0">
            <a:noAutofit/>
          </a:bodyPr>
          <a:lstStyle/>
          <a:p>
            <a:pPr marL="228600" indent="0" algn="ctr">
              <a:spcBef>
                <a:spcPts val="0"/>
              </a:spcBef>
              <a:buNone/>
            </a:pPr>
            <a:r>
              <a:rPr lang="en-US" sz="2400" b="0" dirty="0">
                <a:latin typeface="Times New Roman" panose="02020603050405020304" pitchFamily="18" charset="0"/>
                <a:cs typeface="Times New Roman" panose="02020603050405020304" pitchFamily="18" charset="0"/>
              </a:rPr>
              <a:t>Essential Components in Planning an Effective Lesson </a:t>
            </a:r>
          </a:p>
          <a:p>
            <a:pPr marL="228600" indent="0" algn="ctr">
              <a:spcBef>
                <a:spcPts val="0"/>
              </a:spcBef>
              <a:buNone/>
            </a:pPr>
            <a:r>
              <a:rPr lang="en-US" sz="2400" b="0" dirty="0">
                <a:latin typeface="Times New Roman" panose="02020603050405020304" pitchFamily="18" charset="0"/>
                <a:cs typeface="Times New Roman" panose="02020603050405020304" pitchFamily="18" charset="0"/>
              </a:rPr>
              <a:t>using the </a:t>
            </a:r>
          </a:p>
          <a:p>
            <a:pPr marL="228600" lvl="0" indent="0" algn="ctr">
              <a:spcBef>
                <a:spcPts val="0"/>
              </a:spcBef>
              <a:buClr>
                <a:srgbClr val="000000"/>
              </a:buClr>
              <a:buNone/>
            </a:pPr>
            <a:r>
              <a:rPr lang="en-US" sz="2400" dirty="0" smtClean="0">
                <a:solidFill>
                  <a:srgbClr val="000000"/>
                </a:solidFill>
                <a:latin typeface="Times New Roman" panose="02020603050405020304" pitchFamily="18" charset="0"/>
                <a:cs typeface="Times New Roman" panose="02020603050405020304" pitchFamily="18" charset="0"/>
                <a:hlinkClick r:id="rId3"/>
              </a:rPr>
              <a:t>2015 </a:t>
            </a:r>
            <a:r>
              <a:rPr lang="en-US" sz="2400" i="1" dirty="0">
                <a:solidFill>
                  <a:srgbClr val="000000"/>
                </a:solidFill>
                <a:latin typeface="Times New Roman" panose="02020603050405020304" pitchFamily="18" charset="0"/>
                <a:cs typeface="Times New Roman" panose="02020603050405020304" pitchFamily="18" charset="0"/>
                <a:hlinkClick r:id="rId3"/>
              </a:rPr>
              <a:t>History and Social Science Standards of Learning</a:t>
            </a:r>
            <a:endParaRPr lang="en-US" sz="2400" i="1" dirty="0">
              <a:solidFill>
                <a:srgbClr val="000000"/>
              </a:solidFill>
              <a:latin typeface="Times New Roman" panose="02020603050405020304" pitchFamily="18" charset="0"/>
              <a:cs typeface="Times New Roman" panose="02020603050405020304" pitchFamily="18" charset="0"/>
            </a:endParaRPr>
          </a:p>
          <a:p>
            <a:pPr marL="228600" indent="0" algn="ctr">
              <a:spcBef>
                <a:spcPts val="0"/>
              </a:spcBef>
              <a:buNone/>
            </a:pPr>
            <a:endParaRPr lang="en-US" sz="2400" b="0" i="1"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What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do students need to know and understand by the end of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do students need to do during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Which historical thinking skills are best suited for this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other content material should be added to provide historical context and richness to the lesson in order to maximize student understanding of the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student learning experiences would be most effective during this lesson?</a:t>
            </a: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How can I check for understanding effectively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and </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accurately to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measure the students’ content knowledge and historical thinking skills</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t>
            </a: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
        <p:nvSpPr>
          <p:cNvPr id="669" name="Shape 669"/>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buClr>
                <a:srgbClr val="FFFFFF"/>
              </a:buClr>
              <a:buSzPct val="25000"/>
              <a:buFont typeface="Calibri"/>
              <a:buNone/>
            </a:pPr>
            <a:fld id="{00000000-1234-1234-1234-123412341234}" type="slidenum">
              <a:rPr lang="en-US">
                <a:solidFill>
                  <a:srgbClr val="FFFFFF"/>
                </a:solidFill>
                <a:latin typeface="Calibri"/>
                <a:ea typeface="Calibri"/>
                <a:cs typeface="Calibri"/>
                <a:sym typeface="Calibri"/>
              </a:rPr>
              <a:pPr>
                <a:buClr>
                  <a:srgbClr val="FFFFFF"/>
                </a:buClr>
                <a:buSzPct val="25000"/>
                <a:buFont typeface="Calibri"/>
                <a:buNone/>
              </a:pPr>
              <a:t>3</a:t>
            </a:fld>
            <a:endParaRPr lang="en-US">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141474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p:cNvPicPr preferRelativeResize="0"/>
          <p:nvPr/>
        </p:nvPicPr>
        <p:blipFill rotWithShape="1">
          <a:blip r:embed="rId3">
            <a:alphaModFix/>
          </a:blip>
          <a:srcRect l="4377" t="12935" r="4480" b="15423"/>
          <a:stretch/>
        </p:blipFill>
        <p:spPr>
          <a:xfrm>
            <a:off x="1219200" y="381000"/>
            <a:ext cx="6872785" cy="60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4236280"/>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2026" t="3780" r="1419" b="4875"/>
          <a:stretch/>
        </p:blipFill>
        <p:spPr>
          <a:xfrm>
            <a:off x="859808" y="259307"/>
            <a:ext cx="7110485" cy="6264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3378004"/>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rotWithShape="1">
          <a:blip r:embed="rId3">
            <a:alphaModFix/>
          </a:blip>
          <a:srcRect l="2373" t="4975" r="2342" b="3282"/>
          <a:stretch/>
        </p:blipFill>
        <p:spPr>
          <a:xfrm>
            <a:off x="1091820" y="341193"/>
            <a:ext cx="6755641" cy="6291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9236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Shape 203"/>
          <p:cNvPicPr preferRelativeResize="0"/>
          <p:nvPr/>
        </p:nvPicPr>
        <p:blipFill rotWithShape="1">
          <a:blip r:embed="rId3">
            <a:alphaModFix/>
          </a:blip>
          <a:srcRect l="20245" t="4577" r="21597" b="6071"/>
          <a:stretch/>
        </p:blipFill>
        <p:spPr>
          <a:xfrm>
            <a:off x="2169993" y="313897"/>
            <a:ext cx="4694829" cy="6127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9154820"/>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Shape 208" descr="Breadline.png"/>
          <p:cNvPicPr preferRelativeResize="0"/>
          <p:nvPr/>
        </p:nvPicPr>
        <p:blipFill rotWithShape="1">
          <a:blip r:embed="rId3">
            <a:alphaModFix/>
          </a:blip>
          <a:srcRect/>
          <a:stretch/>
        </p:blipFill>
        <p:spPr>
          <a:xfrm>
            <a:off x="2296001" y="609600"/>
            <a:ext cx="4181000" cy="563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59168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16.jpg"/>
          <p:cNvPicPr preferRelativeResize="0"/>
          <p:nvPr/>
        </p:nvPicPr>
        <p:blipFill rotWithShape="1">
          <a:blip r:embed="rId3">
            <a:alphaModFix/>
          </a:blip>
          <a:srcRect/>
          <a:stretch/>
        </p:blipFill>
        <p:spPr>
          <a:xfrm>
            <a:off x="2514600" y="228600"/>
            <a:ext cx="3396500" cy="601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4944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descr="6.jpg"/>
          <p:cNvPicPr preferRelativeResize="0"/>
          <p:nvPr/>
        </p:nvPicPr>
        <p:blipFill rotWithShape="1">
          <a:blip r:embed="rId3">
            <a:alphaModFix/>
          </a:blip>
          <a:srcRect/>
          <a:stretch/>
        </p:blipFill>
        <p:spPr>
          <a:xfrm>
            <a:off x="1961087" y="1"/>
            <a:ext cx="4515914" cy="624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10964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descr="5.jpg"/>
          <p:cNvPicPr preferRelativeResize="0"/>
          <p:nvPr/>
        </p:nvPicPr>
        <p:blipFill rotWithShape="1">
          <a:blip r:embed="rId3">
            <a:alphaModFix/>
          </a:blip>
          <a:srcRect/>
          <a:stretch/>
        </p:blipFill>
        <p:spPr>
          <a:xfrm>
            <a:off x="2329049" y="1"/>
            <a:ext cx="4071751" cy="655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30520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descr="3.jpg"/>
          <p:cNvPicPr preferRelativeResize="0"/>
          <p:nvPr/>
        </p:nvPicPr>
        <p:blipFill rotWithShape="1">
          <a:blip r:embed="rId3">
            <a:alphaModFix/>
          </a:blip>
          <a:srcRect/>
          <a:stretch/>
        </p:blipFill>
        <p:spPr>
          <a:xfrm>
            <a:off x="2135278" y="0"/>
            <a:ext cx="4417922" cy="632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7582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1143000"/>
          </a:xfrm>
        </p:spPr>
        <p:txBody>
          <a:bodyPr>
            <a:normAutofit/>
          </a:bodyPr>
          <a:lstStyle/>
          <a:p>
            <a:r>
              <a:rPr lang="en-US" sz="3200" dirty="0"/>
              <a:t>“A Wise Economist asks a Question” (1931)</a:t>
            </a:r>
            <a:br>
              <a:rPr lang="en-US" sz="3200" dirty="0"/>
            </a:br>
            <a:r>
              <a:rPr lang="en-US" sz="3200" dirty="0"/>
              <a:t>by John T McCutcheon </a:t>
            </a: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39</a:t>
            </a:fld>
            <a:endParaRPr lang="en-US" dirty="0">
              <a:solidFill>
                <a:prstClr val="white"/>
              </a:solidFill>
            </a:endParaRPr>
          </a:p>
        </p:txBody>
      </p:sp>
      <p:pic>
        <p:nvPicPr>
          <p:cNvPr id="4" name="Picture 4" descr="http://goodcomics.comicbookresources.com/wp-content/uploads/2008/10/mccutcheon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4983051" cy="5172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553200" y="5943600"/>
            <a:ext cx="1752600" cy="400110"/>
          </a:xfrm>
          <a:prstGeom prst="rect">
            <a:avLst/>
          </a:prstGeom>
        </p:spPr>
        <p:txBody>
          <a:bodyPr wrap="square">
            <a:spAutoFit/>
          </a:bodyPr>
          <a:lstStyle/>
          <a:p>
            <a:r>
              <a:rPr lang="en-US" sz="1000" dirty="0">
                <a:solidFill>
                  <a:prstClr val="black"/>
                </a:solidFill>
              </a:rPr>
              <a:t>https://www.loc.gov/item/acd1996005778/PP/</a:t>
            </a:r>
          </a:p>
        </p:txBody>
      </p:sp>
    </p:spTree>
    <p:extLst>
      <p:ext uri="{BB962C8B-B14F-4D97-AF65-F5344CB8AC3E}">
        <p14:creationId xmlns:p14="http://schemas.microsoft.com/office/powerpoint/2010/main" val="3068352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starts with the . . .</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4</a:t>
            </a:fld>
            <a:endParaRPr lang="en-US" dirty="0">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5736167" cy="413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55582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 and Break</a:t>
            </a:r>
            <a:endParaRPr lang="en-US" dirty="0"/>
          </a:p>
        </p:txBody>
      </p:sp>
      <p:sp>
        <p:nvSpPr>
          <p:cNvPr id="3" name="Content Placeholder 2"/>
          <p:cNvSpPr>
            <a:spLocks noGrp="1"/>
          </p:cNvSpPr>
          <p:nvPr>
            <p:ph idx="1"/>
          </p:nvPr>
        </p:nvSpPr>
        <p:spPr/>
        <p:txBody>
          <a:bodyPr>
            <a:normAutofit/>
          </a:bodyPr>
          <a:lstStyle/>
          <a:p>
            <a:pPr marL="0" indent="0" algn="ctr">
              <a:buNone/>
            </a:pPr>
            <a:r>
              <a:rPr lang="en-US" sz="4400" b="0" dirty="0" smtClean="0">
                <a:latin typeface="+mn-lt"/>
              </a:rPr>
              <a:t>Talk with someone in your content area about how to determine which information sources are appropriate and which would be most effective to teach the content. </a:t>
            </a:r>
            <a:endParaRPr lang="en-US" sz="4400"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40</a:t>
            </a:fld>
            <a:endParaRPr lang="en-US" dirty="0">
              <a:solidFill>
                <a:prstClr val="white"/>
              </a:solidFill>
            </a:endParaRPr>
          </a:p>
        </p:txBody>
      </p:sp>
    </p:spTree>
    <p:extLst>
      <p:ext uri="{BB962C8B-B14F-4D97-AF65-F5344CB8AC3E}">
        <p14:creationId xmlns:p14="http://schemas.microsoft.com/office/powerpoint/2010/main" val="1113134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1043491" y="2323650"/>
            <a:ext cx="6777299" cy="3509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 sz="3200" b="0" i="0" u="none" strike="noStrike" cap="none" dirty="0">
                <a:solidFill>
                  <a:schemeClr val="dk1"/>
                </a:solidFill>
                <a:latin typeface="+mn-lt"/>
                <a:ea typeface="Questrial"/>
                <a:cs typeface="Questrial"/>
                <a:sym typeface="Questrial"/>
              </a:rPr>
              <a:t>Using </a:t>
            </a:r>
            <a:r>
              <a:rPr lang="en" sz="3200" b="0" i="0" u="none" strike="noStrike" cap="none" dirty="0">
                <a:solidFill>
                  <a:schemeClr val="dk1"/>
                </a:solidFill>
                <a:latin typeface="+mn-lt"/>
                <a:ea typeface="Calibri"/>
                <a:cs typeface="Calibri"/>
                <a:sym typeface="Calibri"/>
              </a:rPr>
              <a:t>a </a:t>
            </a:r>
            <a:r>
              <a:rPr lang="en" sz="3200" b="0" i="0" u="none" strike="noStrike" cap="none" dirty="0">
                <a:solidFill>
                  <a:schemeClr val="dk1"/>
                </a:solidFill>
                <a:latin typeface="+mn-lt"/>
                <a:ea typeface="Questrial"/>
                <a:cs typeface="Questrial"/>
                <a:sym typeface="Questrial"/>
              </a:rPr>
              <a:t>scrap piece of paper</a:t>
            </a:r>
            <a:r>
              <a:rPr lang="en" sz="3200" b="0" i="0" u="none" strike="noStrike" cap="none" dirty="0">
                <a:solidFill>
                  <a:schemeClr val="dk1"/>
                </a:solidFill>
                <a:latin typeface="+mn-lt"/>
                <a:ea typeface="Calibri"/>
                <a:cs typeface="Calibri"/>
                <a:sym typeface="Calibri"/>
              </a:rPr>
              <a:t>,</a:t>
            </a:r>
            <a:r>
              <a:rPr lang="en" sz="3200" b="0" i="0" u="none" strike="noStrike" cap="none" dirty="0">
                <a:solidFill>
                  <a:schemeClr val="dk1"/>
                </a:solidFill>
                <a:latin typeface="+mn-lt"/>
                <a:ea typeface="Questrial"/>
                <a:cs typeface="Questrial"/>
                <a:sym typeface="Questrial"/>
              </a:rPr>
              <a:t> draw  a map of the United States.  </a:t>
            </a:r>
          </a:p>
          <a:p>
            <a:pPr marL="0" marR="0" lvl="0" indent="0" algn="l" rtl="0">
              <a:spcBef>
                <a:spcPts val="0"/>
              </a:spcBef>
              <a:spcAft>
                <a:spcPts val="0"/>
              </a:spcAft>
              <a:buClr>
                <a:schemeClr val="dk1"/>
              </a:buClr>
              <a:buSzPct val="25000"/>
              <a:buFont typeface="Arial"/>
              <a:buNone/>
            </a:pPr>
            <a:endParaRPr sz="3200" b="0" i="0" u="none" strike="noStrike" cap="none" dirty="0">
              <a:solidFill>
                <a:schemeClr val="dk1"/>
              </a:solidFill>
              <a:latin typeface="+mn-lt"/>
              <a:ea typeface="Questrial"/>
              <a:cs typeface="Questrial"/>
              <a:sym typeface="Questrial"/>
            </a:endParaRPr>
          </a:p>
          <a:p>
            <a:pPr marL="342900" marR="0" lvl="0" indent="-342900" algn="l" rtl="0">
              <a:spcBef>
                <a:spcPts val="0"/>
              </a:spcBef>
              <a:spcAft>
                <a:spcPts val="0"/>
              </a:spcAft>
              <a:buClr>
                <a:schemeClr val="dk1"/>
              </a:buClr>
              <a:buSzPct val="100000"/>
              <a:buFont typeface="Arial"/>
              <a:buChar char="•"/>
            </a:pPr>
            <a:r>
              <a:rPr lang="en" sz="3200" b="0" i="0" u="none" strike="noStrike" cap="none" dirty="0">
                <a:solidFill>
                  <a:schemeClr val="dk1"/>
                </a:solidFill>
                <a:latin typeface="+mn-lt"/>
                <a:ea typeface="Questrial"/>
                <a:cs typeface="Questrial"/>
                <a:sym typeface="Questrial"/>
              </a:rPr>
              <a:t>No peeking</a:t>
            </a:r>
          </a:p>
          <a:p>
            <a:pPr marL="342900" marR="0" lvl="0" indent="-342900" algn="l" rtl="0">
              <a:spcBef>
                <a:spcPts val="0"/>
              </a:spcBef>
              <a:spcAft>
                <a:spcPts val="0"/>
              </a:spcAft>
              <a:buClr>
                <a:schemeClr val="dk1"/>
              </a:buClr>
              <a:buSzPct val="100000"/>
              <a:buFont typeface="Arial"/>
              <a:buChar char="•"/>
            </a:pPr>
            <a:r>
              <a:rPr lang="en" sz="3200" b="0" i="0" u="none" strike="noStrike" cap="none" dirty="0">
                <a:solidFill>
                  <a:schemeClr val="dk1"/>
                </a:solidFill>
                <a:latin typeface="+mn-lt"/>
                <a:ea typeface="Questrial"/>
                <a:cs typeface="Questrial"/>
                <a:sym typeface="Questrial"/>
              </a:rPr>
              <a:t>No using your laptop or SMARTphone. </a:t>
            </a:r>
          </a:p>
          <a:p>
            <a:pPr marL="342900" marR="0" lvl="0" indent="-279400" algn="ctr" rtl="0">
              <a:spcBef>
                <a:spcPts val="640"/>
              </a:spcBef>
              <a:spcAft>
                <a:spcPts val="0"/>
              </a:spcAft>
              <a:buClr>
                <a:schemeClr val="accent1"/>
              </a:buClr>
              <a:buSzPct val="25000"/>
              <a:buFont typeface="Noto Sans Symbols"/>
              <a:buNone/>
            </a:pPr>
            <a:endParaRPr sz="3200" b="0" i="0" u="none" strike="noStrike" cap="none" dirty="0">
              <a:solidFill>
                <a:schemeClr val="dk2"/>
              </a:solidFill>
              <a:latin typeface="Questrial"/>
              <a:ea typeface="Questrial"/>
              <a:cs typeface="Questrial"/>
              <a:sym typeface="Questrial"/>
            </a:endParaRPr>
          </a:p>
          <a:p>
            <a:pPr marL="342900" marR="0" lvl="0" indent="-279400" algn="l" rtl="0">
              <a:spcBef>
                <a:spcPts val="480"/>
              </a:spcBef>
              <a:buClr>
                <a:schemeClr val="accent1"/>
              </a:buClr>
              <a:buSzPct val="25000"/>
              <a:buFont typeface="Noto Sans Symbols"/>
              <a:buNone/>
            </a:pPr>
            <a:endParaRPr sz="2400" b="0" i="0" u="none" strike="noStrike" cap="none" dirty="0">
              <a:solidFill>
                <a:schemeClr val="dk2"/>
              </a:solidFill>
              <a:latin typeface="Questrial"/>
              <a:ea typeface="Questrial"/>
              <a:cs typeface="Questrial"/>
              <a:sym typeface="Questrial"/>
            </a:endParaRPr>
          </a:p>
        </p:txBody>
      </p:sp>
      <p:pic>
        <p:nvPicPr>
          <p:cNvPr id="234" name="Shape 234"/>
          <p:cNvPicPr preferRelativeResize="0"/>
          <p:nvPr/>
        </p:nvPicPr>
        <p:blipFill rotWithShape="1">
          <a:blip r:embed="rId3">
            <a:alphaModFix/>
          </a:blip>
          <a:srcRect/>
          <a:stretch/>
        </p:blipFill>
        <p:spPr>
          <a:xfrm>
            <a:off x="748645" y="5832628"/>
            <a:ext cx="1073400" cy="513999"/>
          </a:xfrm>
          <a:prstGeom prst="rect">
            <a:avLst/>
          </a:prstGeom>
          <a:noFill/>
          <a:ln>
            <a:noFill/>
          </a:ln>
        </p:spPr>
      </p:pic>
      <p:sp>
        <p:nvSpPr>
          <p:cNvPr id="235" name="Shape 235"/>
          <p:cNvSpPr txBox="1">
            <a:spLocks noGrp="1"/>
          </p:cNvSpPr>
          <p:nvPr>
            <p:ph type="title"/>
          </p:nvPr>
        </p:nvSpPr>
        <p:spPr>
          <a:xfrm>
            <a:off x="457200" y="6858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2-Minute Challenge</a:t>
            </a:r>
          </a:p>
        </p:txBody>
      </p:sp>
    </p:spTree>
    <p:extLst>
      <p:ext uri="{BB962C8B-B14F-4D97-AF65-F5344CB8AC3E}">
        <p14:creationId xmlns:p14="http://schemas.microsoft.com/office/powerpoint/2010/main" val="1938539949"/>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199" y="399864"/>
            <a:ext cx="8153401" cy="794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Questrial"/>
              <a:buNone/>
            </a:pPr>
            <a:r>
              <a:rPr lang="en" sz="4000" b="0" i="0" u="none" strike="noStrike" cap="none">
                <a:solidFill>
                  <a:schemeClr val="dk1"/>
                </a:solidFill>
                <a:latin typeface="Questrial"/>
                <a:ea typeface="Questrial"/>
                <a:cs typeface="Questrial"/>
                <a:sym typeface="Questrial"/>
              </a:rPr>
              <a:t>2-Minute Share with a Partner!</a:t>
            </a:r>
          </a:p>
        </p:txBody>
      </p:sp>
      <p:sp>
        <p:nvSpPr>
          <p:cNvPr id="241" name="Shape 241"/>
          <p:cNvSpPr txBox="1">
            <a:spLocks noGrp="1"/>
          </p:cNvSpPr>
          <p:nvPr>
            <p:ph type="body" idx="1"/>
          </p:nvPr>
        </p:nvSpPr>
        <p:spPr>
          <a:xfrm>
            <a:off x="533400" y="1676399"/>
            <a:ext cx="7467600" cy="3886201"/>
          </a:xfrm>
          <a:prstGeom prst="rect">
            <a:avLst/>
          </a:prstGeom>
          <a:noFill/>
          <a:ln>
            <a:noFill/>
          </a:ln>
        </p:spPr>
        <p:txBody>
          <a:bodyPr lIns="91425" tIns="45700" rIns="91425" bIns="45700" anchor="t" anchorCtr="0">
            <a:noAutofit/>
          </a:bodyPr>
          <a:lstStyle/>
          <a:p>
            <a:pPr marL="342900" marR="0" lvl="0" indent="-279400" algn="l" rtl="0">
              <a:spcBef>
                <a:spcPts val="0"/>
              </a:spcBef>
              <a:spcAft>
                <a:spcPts val="0"/>
              </a:spcAft>
              <a:buClr>
                <a:schemeClr val="accent1"/>
              </a:buClr>
              <a:buSzPct val="76690"/>
              <a:buFont typeface="Noto Sans Symbols"/>
              <a:buChar char="○"/>
            </a:pPr>
            <a:r>
              <a:rPr lang="en" sz="2800" b="0" i="0" u="none" strike="noStrike" cap="none" dirty="0">
                <a:solidFill>
                  <a:schemeClr val="dk1"/>
                </a:solidFill>
                <a:latin typeface="+mn-lt"/>
                <a:ea typeface="Questrial"/>
                <a:cs typeface="Questrial"/>
                <a:sym typeface="Questrial"/>
              </a:rPr>
              <a:t>Compare your map to a partner! </a:t>
            </a:r>
          </a:p>
          <a:p>
            <a:pPr marL="342900" marR="0" lvl="0" indent="-279400" algn="l" rtl="0">
              <a:spcBef>
                <a:spcPts val="444"/>
              </a:spcBef>
              <a:spcAft>
                <a:spcPts val="0"/>
              </a:spcAft>
              <a:buClr>
                <a:schemeClr val="accent1"/>
              </a:buClr>
              <a:buSzPct val="76690"/>
              <a:buFont typeface="Noto Sans Symbols"/>
              <a:buChar char="○"/>
            </a:pPr>
            <a:r>
              <a:rPr lang="en" sz="2800" b="0" i="0" u="none" strike="noStrike" cap="none" dirty="0">
                <a:solidFill>
                  <a:schemeClr val="dk1"/>
                </a:solidFill>
                <a:latin typeface="+mn-lt"/>
                <a:ea typeface="Questrial"/>
                <a:cs typeface="Questrial"/>
                <a:sym typeface="Questrial"/>
              </a:rPr>
              <a:t>What similarities/differences do you see?</a:t>
            </a:r>
          </a:p>
          <a:p>
            <a:pPr marL="342900" marR="0" lvl="0" indent="-279400" algn="l" rtl="0">
              <a:spcBef>
                <a:spcPts val="444"/>
              </a:spcBef>
              <a:spcAft>
                <a:spcPts val="0"/>
              </a:spcAft>
              <a:buClr>
                <a:schemeClr val="accent1"/>
              </a:buClr>
              <a:buSzPct val="76690"/>
              <a:buFont typeface="Noto Sans Symbols"/>
              <a:buChar char="○"/>
            </a:pPr>
            <a:r>
              <a:rPr lang="en" sz="2800" b="0" i="0" u="none" strike="noStrike" cap="none" dirty="0">
                <a:solidFill>
                  <a:schemeClr val="dk1"/>
                </a:solidFill>
                <a:latin typeface="+mn-lt"/>
                <a:ea typeface="Questrial"/>
                <a:cs typeface="Questrial"/>
                <a:sym typeface="Questrial"/>
              </a:rPr>
              <a:t>Would you change anything on your map based on your seeing your partner’s map?</a:t>
            </a:r>
          </a:p>
          <a:p>
            <a:pPr marL="342900" marR="0" lvl="0" indent="-279400" algn="l" rtl="0">
              <a:spcBef>
                <a:spcPts val="444"/>
              </a:spcBef>
              <a:spcAft>
                <a:spcPts val="0"/>
              </a:spcAft>
              <a:buClr>
                <a:schemeClr val="accent1"/>
              </a:buClr>
              <a:buSzPct val="76690"/>
              <a:buFont typeface="Noto Sans Symbols"/>
              <a:buChar char="○"/>
            </a:pPr>
            <a:r>
              <a:rPr lang="en" sz="2800" b="0" i="0" u="none" strike="noStrike" cap="none" dirty="0">
                <a:solidFill>
                  <a:schemeClr val="dk1"/>
                </a:solidFill>
                <a:latin typeface="+mn-lt"/>
                <a:ea typeface="Questrial"/>
                <a:cs typeface="Questrial"/>
                <a:sym typeface="Questrial"/>
              </a:rPr>
              <a:t>Did you focus on political boundaries or physical features?</a:t>
            </a:r>
          </a:p>
          <a:p>
            <a:pPr marL="342900" marR="0" lvl="0" indent="-304800" algn="l" rtl="0">
              <a:spcBef>
                <a:spcPts val="444"/>
              </a:spcBef>
              <a:buClr>
                <a:schemeClr val="dk2"/>
              </a:buClr>
              <a:buSzPct val="100909"/>
              <a:buFont typeface="Questrial"/>
              <a:buChar char="○"/>
            </a:pPr>
            <a:r>
              <a:rPr lang="en" sz="2800" b="0" i="0" u="none" strike="noStrike" cap="none" dirty="0">
                <a:solidFill>
                  <a:schemeClr val="dk1"/>
                </a:solidFill>
                <a:latin typeface="+mn-lt"/>
                <a:ea typeface="Questrial"/>
                <a:cs typeface="Questrial"/>
                <a:sym typeface="Questrial"/>
              </a:rPr>
              <a:t>Discuss how you might use this activity or modify it with students. </a:t>
            </a:r>
            <a:r>
              <a:rPr lang="en" sz="2800" b="0" i="0" u="none" strike="noStrike" cap="none" dirty="0">
                <a:solidFill>
                  <a:schemeClr val="dk2"/>
                </a:solidFill>
                <a:latin typeface="+mn-lt"/>
                <a:ea typeface="Questrial"/>
                <a:cs typeface="Questrial"/>
                <a:sym typeface="Questrial"/>
              </a:rPr>
              <a:t> </a:t>
            </a:r>
          </a:p>
        </p:txBody>
      </p:sp>
      <p:pic>
        <p:nvPicPr>
          <p:cNvPr id="242" name="Shape 242"/>
          <p:cNvPicPr preferRelativeResize="0"/>
          <p:nvPr/>
        </p:nvPicPr>
        <p:blipFill rotWithShape="1">
          <a:blip r:embed="rId3">
            <a:alphaModFix/>
          </a:blip>
          <a:srcRect/>
          <a:stretch/>
        </p:blipFill>
        <p:spPr>
          <a:xfrm>
            <a:off x="7276085" y="5684448"/>
            <a:ext cx="1073400" cy="513999"/>
          </a:xfrm>
          <a:prstGeom prst="rect">
            <a:avLst/>
          </a:prstGeom>
          <a:noFill/>
          <a:ln>
            <a:noFill/>
          </a:ln>
        </p:spPr>
      </p:pic>
    </p:spTree>
    <p:extLst>
      <p:ext uri="{BB962C8B-B14F-4D97-AF65-F5344CB8AC3E}">
        <p14:creationId xmlns:p14="http://schemas.microsoft.com/office/powerpoint/2010/main" val="2942421920"/>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0" dirty="0">
                <a:latin typeface="+mn-lt"/>
              </a:rPr>
              <a:t>USII.1 The student will demonstrate skills for historical thinking, geographical analysis, economic</a:t>
            </a:r>
          </a:p>
          <a:p>
            <a:pPr marL="0" indent="0">
              <a:buNone/>
            </a:pPr>
            <a:r>
              <a:rPr lang="en-US" b="0" dirty="0">
                <a:latin typeface="+mn-lt"/>
              </a:rPr>
              <a:t>decision making, and responsible citizenship by</a:t>
            </a:r>
          </a:p>
          <a:p>
            <a:pPr marL="917575" lvl="1" indent="-520700">
              <a:buNone/>
            </a:pPr>
            <a:r>
              <a:rPr lang="en-US" b="0" dirty="0">
                <a:latin typeface="+mn-lt"/>
              </a:rPr>
              <a:t>a) </a:t>
            </a:r>
            <a:r>
              <a:rPr lang="en-US" b="0" dirty="0" smtClean="0">
                <a:latin typeface="+mn-lt"/>
              </a:rPr>
              <a:t>    analyzing </a:t>
            </a:r>
            <a:r>
              <a:rPr lang="en-US" b="0" dirty="0">
                <a:latin typeface="+mn-lt"/>
              </a:rPr>
              <a:t>and interpreting artifacts and primary and secondary sources to understand </a:t>
            </a:r>
            <a:r>
              <a:rPr lang="en-US" b="0" dirty="0" smtClean="0">
                <a:latin typeface="+mn-lt"/>
              </a:rPr>
              <a:t>events  in </a:t>
            </a:r>
            <a:r>
              <a:rPr lang="en-US" b="0" dirty="0">
                <a:latin typeface="+mn-lt"/>
              </a:rPr>
              <a:t>United States history;</a:t>
            </a:r>
          </a:p>
          <a:p>
            <a:pPr marL="917575" lvl="1" indent="-520700">
              <a:buNone/>
            </a:pPr>
            <a:r>
              <a:rPr lang="en-US" b="0" dirty="0">
                <a:latin typeface="+mn-lt"/>
              </a:rPr>
              <a:t>b) </a:t>
            </a:r>
            <a:r>
              <a:rPr lang="en-US" b="0" dirty="0" smtClean="0">
                <a:latin typeface="+mn-lt"/>
              </a:rPr>
              <a:t>    analyzing </a:t>
            </a:r>
            <a:r>
              <a:rPr lang="en-US" b="0" dirty="0">
                <a:latin typeface="+mn-lt"/>
              </a:rPr>
              <a:t>and interpreting geographic information to determine patterns and trends </a:t>
            </a:r>
            <a:r>
              <a:rPr lang="en-US" b="0" dirty="0" smtClean="0">
                <a:latin typeface="+mn-lt"/>
              </a:rPr>
              <a:t>in United </a:t>
            </a:r>
            <a:r>
              <a:rPr lang="en-US" b="0" dirty="0">
                <a:latin typeface="+mn-lt"/>
              </a:rPr>
              <a:t>States history;</a:t>
            </a:r>
          </a:p>
          <a:p>
            <a:pPr marL="917575" lvl="1" indent="-520700">
              <a:buAutoNum type="alphaLcParenR" startAt="4"/>
            </a:pPr>
            <a:r>
              <a:rPr lang="en-US" b="0" dirty="0" smtClean="0">
                <a:latin typeface="+mn-lt"/>
              </a:rPr>
              <a:t>using </a:t>
            </a:r>
            <a:r>
              <a:rPr lang="en-US" b="0" dirty="0">
                <a:latin typeface="+mn-lt"/>
              </a:rPr>
              <a:t>evidence to draw conclusions and make generalizations</a:t>
            </a:r>
            <a:r>
              <a:rPr lang="en-US" b="0" dirty="0" smtClean="0">
                <a:latin typeface="+mn-lt"/>
              </a:rPr>
              <a:t>;</a:t>
            </a:r>
          </a:p>
          <a:p>
            <a:pPr marL="917575" lvl="1" indent="-520700">
              <a:buNone/>
            </a:pPr>
            <a:r>
              <a:rPr lang="en-US" b="0" dirty="0" smtClean="0">
                <a:latin typeface="+mn-lt"/>
              </a:rPr>
              <a:t>g</a:t>
            </a:r>
            <a:r>
              <a:rPr lang="en-US" b="0" dirty="0">
                <a:latin typeface="+mn-lt"/>
              </a:rPr>
              <a:t>) </a:t>
            </a:r>
            <a:r>
              <a:rPr lang="en-US" b="0" dirty="0" smtClean="0">
                <a:latin typeface="+mn-lt"/>
              </a:rPr>
              <a:t>   explaining </a:t>
            </a:r>
            <a:r>
              <a:rPr lang="en-US" b="0" dirty="0">
                <a:latin typeface="+mn-lt"/>
              </a:rPr>
              <a:t>connections across time and place;</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43</a:t>
            </a:fld>
            <a:endParaRPr lang="en-US" dirty="0">
              <a:solidFill>
                <a:prstClr val="white"/>
              </a:solidFill>
            </a:endParaRPr>
          </a:p>
        </p:txBody>
      </p:sp>
    </p:spTree>
    <p:extLst>
      <p:ext uri="{BB962C8B-B14F-4D97-AF65-F5344CB8AC3E}">
        <p14:creationId xmlns:p14="http://schemas.microsoft.com/office/powerpoint/2010/main" val="22232603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Geographical areas</a:t>
            </a:r>
            <a:endParaRPr lang="en-US" dirty="0"/>
          </a:p>
        </p:txBody>
      </p:sp>
      <p:sp>
        <p:nvSpPr>
          <p:cNvPr id="3" name="Content Placeholder 2"/>
          <p:cNvSpPr>
            <a:spLocks noGrp="1"/>
          </p:cNvSpPr>
          <p:nvPr>
            <p:ph idx="1"/>
          </p:nvPr>
        </p:nvSpPr>
        <p:spPr>
          <a:xfrm>
            <a:off x="1066800" y="1600200"/>
            <a:ext cx="6934200" cy="4525963"/>
          </a:xfrm>
        </p:spPr>
        <p:txBody>
          <a:bodyPr/>
          <a:lstStyle/>
          <a:p>
            <a:pPr marL="0" indent="0">
              <a:buNone/>
            </a:pPr>
            <a:r>
              <a:rPr lang="en-US" dirty="0" smtClean="0">
                <a:latin typeface="+mn-lt"/>
              </a:rPr>
              <a:t>What two geographic areas come to mind when you think about the Great Depression? </a:t>
            </a:r>
            <a:endParaRPr lang="en-US" dirty="0">
              <a:latin typeface="+mn-lt"/>
            </a:endParaRPr>
          </a:p>
        </p:txBody>
      </p:sp>
    </p:spTree>
    <p:extLst>
      <p:ext uri="{BB962C8B-B14F-4D97-AF65-F5344CB8AC3E}">
        <p14:creationId xmlns:p14="http://schemas.microsoft.com/office/powerpoint/2010/main" val="1586218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543800" cy="1143000"/>
          </a:xfrm>
        </p:spPr>
        <p:txBody>
          <a:bodyPr>
            <a:normAutofit fontScale="90000"/>
          </a:bodyPr>
          <a:lstStyle/>
          <a:p>
            <a:r>
              <a:rPr lang="en-US" dirty="0" smtClean="0"/>
              <a:t>New York City and the Great Plains </a:t>
            </a:r>
            <a:endParaRPr lang="en-US" dirty="0"/>
          </a:p>
        </p:txBody>
      </p:sp>
      <p:pic>
        <p:nvPicPr>
          <p:cNvPr id="3" name="Picture 2" descr="Image result for dust bowl great pl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3200400"/>
            <a:ext cx="4361983" cy="2833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descr="Image result for 1929 new york c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3910484" cy="3814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63880" y="5710536"/>
            <a:ext cx="3931920" cy="646331"/>
          </a:xfrm>
          <a:prstGeom prst="rect">
            <a:avLst/>
          </a:prstGeom>
        </p:spPr>
        <p:txBody>
          <a:bodyPr wrap="square">
            <a:spAutoFit/>
          </a:bodyPr>
          <a:lstStyle/>
          <a:p>
            <a:r>
              <a:rPr lang="en-US" dirty="0">
                <a:solidFill>
                  <a:prstClr val="black"/>
                </a:solidFill>
              </a:rPr>
              <a:t>New York image – bc.edu</a:t>
            </a:r>
          </a:p>
          <a:p>
            <a:r>
              <a:rPr lang="en-US" dirty="0">
                <a:solidFill>
                  <a:prstClr val="black"/>
                </a:solidFill>
              </a:rPr>
              <a:t>Dustbowl image – history.com </a:t>
            </a:r>
          </a:p>
        </p:txBody>
      </p:sp>
    </p:spTree>
    <p:extLst>
      <p:ext uri="{BB962C8B-B14F-4D97-AF65-F5344CB8AC3E}">
        <p14:creationId xmlns:p14="http://schemas.microsoft.com/office/powerpoint/2010/main" val="699281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71800"/>
            <a:ext cx="7543800" cy="1143000"/>
          </a:xfrm>
        </p:spPr>
        <p:txBody>
          <a:bodyPr>
            <a:noAutofit/>
          </a:bodyPr>
          <a:lstStyle/>
          <a:p>
            <a:r>
              <a:rPr lang="en-US" sz="7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Lets Start with New York City </a:t>
            </a:r>
            <a:endParaRPr lang="en-US" sz="7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5315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
            <a:ext cx="7543800" cy="1143000"/>
          </a:xfrm>
        </p:spPr>
        <p:txBody>
          <a:bodyPr>
            <a:normAutofit/>
          </a:bodyPr>
          <a:lstStyle/>
          <a:p>
            <a:r>
              <a:rPr lang="en-US" sz="6000" dirty="0" smtClean="0"/>
              <a:t>Location</a:t>
            </a:r>
            <a:endParaRPr lang="en-US" sz="6000" dirty="0"/>
          </a:p>
        </p:txBody>
      </p:sp>
      <p:pic>
        <p:nvPicPr>
          <p:cNvPr id="9218" name="Picture 2" descr="http://www.worldatlas.com/img/locator/city/081/21781-new-york-city-locator-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12655"/>
            <a:ext cx="5943600" cy="4636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89019" y="6248400"/>
            <a:ext cx="1692258" cy="369332"/>
          </a:xfrm>
          <a:prstGeom prst="rect">
            <a:avLst/>
          </a:prstGeom>
        </p:spPr>
        <p:txBody>
          <a:bodyPr wrap="none">
            <a:spAutoFit/>
          </a:bodyPr>
          <a:lstStyle/>
          <a:p>
            <a:r>
              <a:rPr lang="en-US" dirty="0">
                <a:solidFill>
                  <a:prstClr val="black"/>
                </a:solidFill>
              </a:rPr>
              <a:t>Worldatlas.com </a:t>
            </a:r>
          </a:p>
        </p:txBody>
      </p:sp>
    </p:spTree>
    <p:extLst>
      <p:ext uri="{BB962C8B-B14F-4D97-AF65-F5344CB8AC3E}">
        <p14:creationId xmlns:p14="http://schemas.microsoft.com/office/powerpoint/2010/main" val="228507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Location and the Great Depression </a:t>
            </a:r>
            <a:endParaRPr lang="en-US" dirty="0"/>
          </a:p>
        </p:txBody>
      </p:sp>
      <p:sp>
        <p:nvSpPr>
          <p:cNvPr id="3" name="Content Placeholder 2"/>
          <p:cNvSpPr>
            <a:spLocks noGrp="1"/>
          </p:cNvSpPr>
          <p:nvPr>
            <p:ph idx="1"/>
          </p:nvPr>
        </p:nvSpPr>
        <p:spPr>
          <a:xfrm>
            <a:off x="457200" y="1295400"/>
            <a:ext cx="7543800" cy="4525963"/>
          </a:xfrm>
        </p:spPr>
        <p:txBody>
          <a:bodyPr>
            <a:normAutofit fontScale="92500" lnSpcReduction="20000"/>
          </a:bodyPr>
          <a:lstStyle/>
          <a:p>
            <a:pPr marL="0" indent="0">
              <a:buNone/>
            </a:pPr>
            <a:endParaRPr lang="en-US" b="0" dirty="0">
              <a:latin typeface="+mn-lt"/>
            </a:endParaRPr>
          </a:p>
          <a:p>
            <a:r>
              <a:rPr lang="en-US" b="0" dirty="0" smtClean="0">
                <a:latin typeface="+mn-lt"/>
              </a:rPr>
              <a:t>We know exactly where one of the major spots of the Great Depression was </a:t>
            </a:r>
          </a:p>
          <a:p>
            <a:r>
              <a:rPr lang="en-US" b="0" dirty="0" smtClean="0">
                <a:latin typeface="+mn-lt"/>
              </a:rPr>
              <a:t>We can see a relationship to where New York City is to the rest of the United States</a:t>
            </a:r>
            <a:endParaRPr lang="en-US" b="0" dirty="0">
              <a:latin typeface="+mn-lt"/>
            </a:endParaRPr>
          </a:p>
          <a:p>
            <a:endParaRPr lang="en-US" b="0" dirty="0" smtClean="0">
              <a:latin typeface="+mn-lt"/>
            </a:endParaRPr>
          </a:p>
          <a:p>
            <a:pPr marL="0" indent="0" algn="ctr">
              <a:buNone/>
            </a:pPr>
            <a:r>
              <a:rPr lang="en-US" b="0" dirty="0">
                <a:latin typeface="+mn-lt"/>
              </a:rPr>
              <a:t>How can this be connected with the impact on Americans during the Great Depression? </a:t>
            </a:r>
          </a:p>
          <a:p>
            <a:endParaRPr lang="en-US" dirty="0" smtClean="0"/>
          </a:p>
        </p:txBody>
      </p:sp>
    </p:spTree>
    <p:extLst>
      <p:ext uri="{BB962C8B-B14F-4D97-AF65-F5344CB8AC3E}">
        <p14:creationId xmlns:p14="http://schemas.microsoft.com/office/powerpoint/2010/main" val="3766558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483" y="0"/>
            <a:ext cx="7543800" cy="1143000"/>
          </a:xfrm>
        </p:spPr>
        <p:txBody>
          <a:bodyPr/>
          <a:lstStyle/>
          <a:p>
            <a:r>
              <a:rPr lang="en-US" dirty="0" smtClean="0"/>
              <a:t>Place </a:t>
            </a:r>
            <a:endParaRPr lang="en-US" dirty="0"/>
          </a:p>
        </p:txBody>
      </p:sp>
      <p:pic>
        <p:nvPicPr>
          <p:cNvPr id="2050" name="Picture 2" descr="Image result for new york statue of liber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453" y="990600"/>
            <a:ext cx="6362547"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5943600"/>
            <a:ext cx="4572000" cy="646331"/>
          </a:xfrm>
          <a:prstGeom prst="rect">
            <a:avLst/>
          </a:prstGeom>
        </p:spPr>
        <p:txBody>
          <a:bodyPr>
            <a:spAutoFit/>
          </a:bodyPr>
          <a:lstStyle/>
          <a:p>
            <a:r>
              <a:rPr lang="en-US" dirty="0">
                <a:solidFill>
                  <a:prstClr val="black"/>
                </a:solidFill>
              </a:rPr>
              <a:t>Picture - http://www.essential-new-york-city-guide.com/visiting-the-statue-of-liberty.html</a:t>
            </a:r>
          </a:p>
        </p:txBody>
      </p:sp>
    </p:spTree>
    <p:extLst>
      <p:ext uri="{BB962C8B-B14F-4D97-AF65-F5344CB8AC3E}">
        <p14:creationId xmlns:p14="http://schemas.microsoft.com/office/powerpoint/2010/main" val="414072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5</a:t>
            </a:fld>
            <a:endParaRPr lang="en-US" dirty="0">
              <a:solidFill>
                <a:prstClr val="white"/>
              </a:solidFill>
            </a:endParaRPr>
          </a:p>
        </p:txBody>
      </p:sp>
      <p:pic>
        <p:nvPicPr>
          <p:cNvPr id="3" name="Picture 2" descr="skills - Google Search - Windows Internet Explorer provided by VA IT Infrastructure Partnership"/>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793" t="41081" r="35287" b="12628"/>
          <a:stretch/>
        </p:blipFill>
        <p:spPr>
          <a:xfrm>
            <a:off x="609600" y="1600200"/>
            <a:ext cx="7254240"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72050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and the Great Depression</a:t>
            </a:r>
            <a:endParaRPr lang="en-US" dirty="0"/>
          </a:p>
        </p:txBody>
      </p:sp>
      <p:sp>
        <p:nvSpPr>
          <p:cNvPr id="3" name="Content Placeholder 2"/>
          <p:cNvSpPr>
            <a:spLocks noGrp="1"/>
          </p:cNvSpPr>
          <p:nvPr>
            <p:ph idx="1"/>
          </p:nvPr>
        </p:nvSpPr>
        <p:spPr>
          <a:xfrm>
            <a:off x="457200" y="1166018"/>
            <a:ext cx="7543800" cy="4525963"/>
          </a:xfrm>
        </p:spPr>
        <p:txBody>
          <a:bodyPr>
            <a:normAutofit fontScale="92500" lnSpcReduction="20000"/>
          </a:bodyPr>
          <a:lstStyle/>
          <a:p>
            <a:pPr marL="0" indent="0">
              <a:buNone/>
            </a:pPr>
            <a:endParaRPr lang="en-US" dirty="0" smtClean="0"/>
          </a:p>
          <a:p>
            <a:r>
              <a:rPr lang="en-US" b="0" dirty="0" smtClean="0">
                <a:latin typeface="+mn-lt"/>
              </a:rPr>
              <a:t>New York City situation along coast line – transportation and shipping hub</a:t>
            </a:r>
          </a:p>
          <a:p>
            <a:r>
              <a:rPr lang="en-US" b="0" dirty="0" smtClean="0">
                <a:latin typeface="+mn-lt"/>
              </a:rPr>
              <a:t>Statue of Liberty – entry point for immigrants searching for new beginnings</a:t>
            </a:r>
          </a:p>
          <a:p>
            <a:r>
              <a:rPr lang="en-US" b="0" dirty="0" smtClean="0">
                <a:latin typeface="+mn-lt"/>
              </a:rPr>
              <a:t>Large city that needed to be built higher </a:t>
            </a:r>
          </a:p>
          <a:p>
            <a:endParaRPr lang="en-US" b="0" dirty="0">
              <a:latin typeface="+mn-lt"/>
            </a:endParaRPr>
          </a:p>
          <a:p>
            <a:pPr marL="0" indent="0">
              <a:buNone/>
            </a:pPr>
            <a:r>
              <a:rPr lang="en-US" b="0" dirty="0" smtClean="0">
                <a:latin typeface="+mn-lt"/>
              </a:rPr>
              <a:t>How can this be connected with the impact on Americans during the Great Depression? </a:t>
            </a:r>
          </a:p>
        </p:txBody>
      </p:sp>
    </p:spTree>
    <p:extLst>
      <p:ext uri="{BB962C8B-B14F-4D97-AF65-F5344CB8AC3E}">
        <p14:creationId xmlns:p14="http://schemas.microsoft.com/office/powerpoint/2010/main" val="93439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 </a:t>
            </a:r>
            <a:endParaRPr lang="en-US" dirty="0"/>
          </a:p>
        </p:txBody>
      </p:sp>
      <p:pic>
        <p:nvPicPr>
          <p:cNvPr id="11268" name="Picture 4" descr="http://all-that-is-interesting.com/wordpress/wp-content/uploads/2012/07/new-york-1920s-empire-state-building-constru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487564"/>
            <a:ext cx="3602510" cy="3382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Image result for northeast u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87563"/>
            <a:ext cx="4111071" cy="3382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5506547"/>
            <a:ext cx="4572000" cy="769441"/>
          </a:xfrm>
          <a:prstGeom prst="rect">
            <a:avLst/>
          </a:prstGeom>
        </p:spPr>
        <p:txBody>
          <a:bodyPr>
            <a:spAutoFit/>
          </a:bodyPr>
          <a:lstStyle/>
          <a:p>
            <a:r>
              <a:rPr lang="en-US" sz="1100" dirty="0">
                <a:solidFill>
                  <a:prstClr val="black"/>
                </a:solidFill>
              </a:rPr>
              <a:t>Map – freeworldmaps.net</a:t>
            </a:r>
            <a:br>
              <a:rPr lang="en-US" sz="1100" dirty="0">
                <a:solidFill>
                  <a:prstClr val="black"/>
                </a:solidFill>
              </a:rPr>
            </a:br>
            <a:r>
              <a:rPr lang="en-US" sz="1100" dirty="0">
                <a:solidFill>
                  <a:prstClr val="black"/>
                </a:solidFill>
              </a:rPr>
              <a:t>construction - http://www.dailymail.co.uk/news/article-2920453/Laughing-face-death-Incredible-pictures-construction-workers-fooling-built-America-s-iconic-buildings.html</a:t>
            </a:r>
          </a:p>
        </p:txBody>
      </p:sp>
    </p:spTree>
    <p:extLst>
      <p:ext uri="{BB962C8B-B14F-4D97-AF65-F5344CB8AC3E}">
        <p14:creationId xmlns:p14="http://schemas.microsoft.com/office/powerpoint/2010/main" val="2336177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 and the Great Depression </a:t>
            </a:r>
            <a:endParaRPr lang="en-US" dirty="0"/>
          </a:p>
        </p:txBody>
      </p:sp>
      <p:sp>
        <p:nvSpPr>
          <p:cNvPr id="3" name="Content Placeholder 2"/>
          <p:cNvSpPr>
            <a:spLocks noGrp="1"/>
          </p:cNvSpPr>
          <p:nvPr>
            <p:ph idx="1"/>
          </p:nvPr>
        </p:nvSpPr>
        <p:spPr>
          <a:xfrm>
            <a:off x="533400" y="1295400"/>
            <a:ext cx="7543800" cy="4525963"/>
          </a:xfrm>
        </p:spPr>
        <p:txBody>
          <a:bodyPr>
            <a:normAutofit lnSpcReduction="10000"/>
          </a:bodyPr>
          <a:lstStyle/>
          <a:p>
            <a:r>
              <a:rPr lang="en-US" b="0" dirty="0" smtClean="0">
                <a:latin typeface="+mn-lt"/>
              </a:rPr>
              <a:t>Northeast region – large cities</a:t>
            </a:r>
          </a:p>
          <a:p>
            <a:r>
              <a:rPr lang="en-US" b="0" dirty="0" smtClean="0">
                <a:latin typeface="+mn-lt"/>
              </a:rPr>
              <a:t>Manufacturing and industry </a:t>
            </a:r>
          </a:p>
          <a:p>
            <a:r>
              <a:rPr lang="en-US" b="0" dirty="0" smtClean="0">
                <a:latin typeface="+mn-lt"/>
              </a:rPr>
              <a:t>Mixed cultures and communities due to immigration </a:t>
            </a:r>
          </a:p>
          <a:p>
            <a:endParaRPr lang="en-US" b="0" dirty="0">
              <a:latin typeface="+mn-lt"/>
            </a:endParaRPr>
          </a:p>
          <a:p>
            <a:pPr marL="0" indent="0">
              <a:buNone/>
            </a:pPr>
            <a:r>
              <a:rPr lang="en-US" b="0" dirty="0">
                <a:latin typeface="+mn-lt"/>
              </a:rPr>
              <a:t>How can this be connected with the impact on Americans during the Great Depression? </a:t>
            </a:r>
          </a:p>
          <a:p>
            <a:endParaRPr lang="en-US" dirty="0"/>
          </a:p>
        </p:txBody>
      </p:sp>
    </p:spTree>
    <p:extLst>
      <p:ext uri="{BB962C8B-B14F-4D97-AF65-F5344CB8AC3E}">
        <p14:creationId xmlns:p14="http://schemas.microsoft.com/office/powerpoint/2010/main" val="1883185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a:t>
            </a:r>
            <a:endParaRPr lang="en-US" dirty="0"/>
          </a:p>
        </p:txBody>
      </p:sp>
      <p:sp>
        <p:nvSpPr>
          <p:cNvPr id="3" name="Content Placeholder 2"/>
          <p:cNvSpPr>
            <a:spLocks noGrp="1"/>
          </p:cNvSpPr>
          <p:nvPr>
            <p:ph idx="1"/>
          </p:nvPr>
        </p:nvSpPr>
        <p:spPr>
          <a:xfrm>
            <a:off x="1905000" y="1219200"/>
            <a:ext cx="5334000" cy="685801"/>
          </a:xfrm>
        </p:spPr>
        <p:txBody>
          <a:bodyPr>
            <a:normAutofit/>
          </a:bodyPr>
          <a:lstStyle/>
          <a:p>
            <a:r>
              <a:rPr lang="en-US" sz="1100" b="0" dirty="0"/>
              <a:t>Subway – NYCsubway.org</a:t>
            </a:r>
          </a:p>
          <a:p>
            <a:r>
              <a:rPr lang="en-US" sz="1100" b="0" dirty="0"/>
              <a:t>Brooklyn Bridge - https://www.loc.gov/item/2006691795/</a:t>
            </a:r>
          </a:p>
        </p:txBody>
      </p:sp>
      <p:pic>
        <p:nvPicPr>
          <p:cNvPr id="4098" name="Picture 2" descr="Image result for new york city transportation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63" y="4343400"/>
            <a:ext cx="4216095"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new york city transportation hi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4301331"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brooklyn bridge 19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645810"/>
            <a:ext cx="3570682"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805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Movement and the Great Depression </a:t>
            </a:r>
            <a:endParaRPr lang="en-US" dirty="0"/>
          </a:p>
        </p:txBody>
      </p:sp>
      <p:sp>
        <p:nvSpPr>
          <p:cNvPr id="3" name="Content Placeholder 2"/>
          <p:cNvSpPr>
            <a:spLocks noGrp="1"/>
          </p:cNvSpPr>
          <p:nvPr>
            <p:ph idx="1"/>
          </p:nvPr>
        </p:nvSpPr>
        <p:spPr>
          <a:xfrm>
            <a:off x="457200" y="1600200"/>
            <a:ext cx="7848600" cy="4525963"/>
          </a:xfrm>
        </p:spPr>
        <p:txBody>
          <a:bodyPr>
            <a:normAutofit/>
          </a:bodyPr>
          <a:lstStyle/>
          <a:p>
            <a:r>
              <a:rPr lang="en-US" b="0" dirty="0" smtClean="0">
                <a:latin typeface="+mn-lt"/>
              </a:rPr>
              <a:t>New York City a very connected and mobile city </a:t>
            </a:r>
          </a:p>
          <a:p>
            <a:r>
              <a:rPr lang="en-US" b="0" dirty="0" smtClean="0">
                <a:latin typeface="+mn-lt"/>
              </a:rPr>
              <a:t>Lots of flow in and out of city</a:t>
            </a:r>
          </a:p>
          <a:p>
            <a:pPr marL="0" indent="0">
              <a:buNone/>
            </a:pPr>
            <a:endParaRPr lang="en-US" b="0" dirty="0">
              <a:latin typeface="+mn-lt"/>
            </a:endParaRPr>
          </a:p>
          <a:p>
            <a:pPr marL="0" indent="0">
              <a:buNone/>
            </a:pPr>
            <a:r>
              <a:rPr lang="en-US" b="0" dirty="0" smtClean="0">
                <a:latin typeface="+mn-lt"/>
              </a:rPr>
              <a:t>How </a:t>
            </a:r>
            <a:r>
              <a:rPr lang="en-US" b="0" dirty="0">
                <a:latin typeface="+mn-lt"/>
              </a:rPr>
              <a:t>can this be connected with the impact on Americans during the Great Depression?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0946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Environment Interaction</a:t>
            </a:r>
            <a:endParaRPr lang="en-US" dirty="0"/>
          </a:p>
        </p:txBody>
      </p:sp>
      <p:pic>
        <p:nvPicPr>
          <p:cNvPr id="13318" name="Picture 6" descr="https://upload.wikimedia.org/wikipedia/commons/4/42/Wall_Street_%26_Broadw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886199"/>
            <a:ext cx="2485355" cy="2790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s://cdn.loc.gov/service/pnp/cph/3a30000/3a36000/3a36500/3a36513r.jpg#h=494&amp;w=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19200"/>
            <a:ext cx="3280127" cy="2531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Image result for central park new york 19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1312649"/>
            <a:ext cx="4286250" cy="3190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8575" y="5476568"/>
            <a:ext cx="4448175" cy="646331"/>
          </a:xfrm>
          <a:prstGeom prst="rect">
            <a:avLst/>
          </a:prstGeom>
        </p:spPr>
        <p:txBody>
          <a:bodyPr wrap="square">
            <a:spAutoFit/>
          </a:bodyPr>
          <a:lstStyle/>
          <a:p>
            <a:r>
              <a:rPr lang="en-US" sz="1200" dirty="0">
                <a:solidFill>
                  <a:prstClr val="black"/>
                </a:solidFill>
              </a:rPr>
              <a:t>Central park – nps.org</a:t>
            </a:r>
          </a:p>
          <a:p>
            <a:r>
              <a:rPr lang="en-US" sz="1200" dirty="0">
                <a:solidFill>
                  <a:prstClr val="black"/>
                </a:solidFill>
              </a:rPr>
              <a:t>Dresses - https://www.loc.gov/item/2012647944/</a:t>
            </a:r>
          </a:p>
          <a:p>
            <a:r>
              <a:rPr lang="en-US" sz="1200" dirty="0">
                <a:solidFill>
                  <a:prstClr val="black"/>
                </a:solidFill>
              </a:rPr>
              <a:t>Wall street – google images</a:t>
            </a:r>
          </a:p>
        </p:txBody>
      </p:sp>
    </p:spTree>
    <p:extLst>
      <p:ext uri="{BB962C8B-B14F-4D97-AF65-F5344CB8AC3E}">
        <p14:creationId xmlns:p14="http://schemas.microsoft.com/office/powerpoint/2010/main" val="523600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Human Interaction and the Great Depression </a:t>
            </a:r>
            <a:endParaRPr lang="en-US" dirty="0"/>
          </a:p>
        </p:txBody>
      </p:sp>
      <p:sp>
        <p:nvSpPr>
          <p:cNvPr id="3" name="Content Placeholder 2"/>
          <p:cNvSpPr>
            <a:spLocks noGrp="1"/>
          </p:cNvSpPr>
          <p:nvPr>
            <p:ph idx="1"/>
          </p:nvPr>
        </p:nvSpPr>
        <p:spPr/>
        <p:txBody>
          <a:bodyPr>
            <a:normAutofit lnSpcReduction="10000"/>
          </a:bodyPr>
          <a:lstStyle/>
          <a:p>
            <a:r>
              <a:rPr lang="en-US" b="0" dirty="0" smtClean="0">
                <a:latin typeface="+mn-lt"/>
              </a:rPr>
              <a:t>City built upward while keeping outdoor space</a:t>
            </a:r>
          </a:p>
          <a:p>
            <a:r>
              <a:rPr lang="en-US" b="0" dirty="0" smtClean="0">
                <a:latin typeface="+mn-lt"/>
              </a:rPr>
              <a:t>High Culture and society</a:t>
            </a:r>
          </a:p>
          <a:p>
            <a:r>
              <a:rPr lang="en-US" b="0" dirty="0" smtClean="0">
                <a:latin typeface="+mn-lt"/>
              </a:rPr>
              <a:t>Wall Street = business and $$ </a:t>
            </a:r>
          </a:p>
          <a:p>
            <a:pPr marL="0" indent="0">
              <a:buNone/>
            </a:pPr>
            <a:endParaRPr lang="en-US" b="0" dirty="0">
              <a:latin typeface="+mn-lt"/>
            </a:endParaRPr>
          </a:p>
          <a:p>
            <a:pPr marL="0" indent="0" algn="ctr">
              <a:buNone/>
            </a:pPr>
            <a:r>
              <a:rPr lang="en-US" b="0" dirty="0">
                <a:latin typeface="+mn-lt"/>
              </a:rPr>
              <a:t>How can this be connected with the impact on Americans during the Great Depression? </a:t>
            </a:r>
          </a:p>
          <a:p>
            <a:endParaRPr lang="en-US" dirty="0"/>
          </a:p>
        </p:txBody>
      </p:sp>
    </p:spTree>
    <p:extLst>
      <p:ext uri="{BB962C8B-B14F-4D97-AF65-F5344CB8AC3E}">
        <p14:creationId xmlns:p14="http://schemas.microsoft.com/office/powerpoint/2010/main" val="1053516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a group of 3 or 4…</a:t>
            </a:r>
            <a:endParaRPr lang="en-US" dirty="0"/>
          </a:p>
        </p:txBody>
      </p:sp>
      <p:sp>
        <p:nvSpPr>
          <p:cNvPr id="3" name="Content Placeholder 2"/>
          <p:cNvSpPr>
            <a:spLocks noGrp="1"/>
          </p:cNvSpPr>
          <p:nvPr>
            <p:ph idx="1"/>
          </p:nvPr>
        </p:nvSpPr>
        <p:spPr>
          <a:xfrm>
            <a:off x="457200" y="1600200"/>
            <a:ext cx="7772400" cy="4525963"/>
          </a:xfrm>
        </p:spPr>
        <p:txBody>
          <a:bodyPr>
            <a:normAutofit/>
          </a:bodyPr>
          <a:lstStyle/>
          <a:p>
            <a:pPr marL="0" indent="0">
              <a:buNone/>
            </a:pPr>
            <a:r>
              <a:rPr lang="en-US" sz="4000" b="0" dirty="0" smtClean="0">
                <a:latin typeface="+mn-lt"/>
              </a:rPr>
              <a:t>Use the pictures provided to fill out the geography interaction graphic organizer using the Great Plains as your location and the Great Depression as our connecting event</a:t>
            </a:r>
            <a:endParaRPr lang="en-US" sz="4000" b="0" dirty="0">
              <a:latin typeface="+mn-lt"/>
            </a:endParaRPr>
          </a:p>
        </p:txBody>
      </p:sp>
    </p:spTree>
    <p:extLst>
      <p:ext uri="{BB962C8B-B14F-4D97-AF65-F5344CB8AC3E}">
        <p14:creationId xmlns:p14="http://schemas.microsoft.com/office/powerpoint/2010/main" val="2846128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543800" cy="1143000"/>
          </a:xfrm>
        </p:spPr>
        <p:txBody>
          <a:bodyPr/>
          <a:lstStyle/>
          <a:p>
            <a:r>
              <a:rPr lang="en-US" dirty="0" smtClean="0"/>
              <a:t>Geography Interaction</a:t>
            </a: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58</a:t>
            </a:fld>
            <a:endParaRPr lang="en-US" dirty="0">
              <a:solidFill>
                <a:prstClr val="white"/>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37342633"/>
              </p:ext>
            </p:extLst>
          </p:nvPr>
        </p:nvGraphicFramePr>
        <p:xfrm>
          <a:off x="76200" y="1323233"/>
          <a:ext cx="9067800" cy="5498672"/>
        </p:xfrm>
        <a:graphic>
          <a:graphicData uri="http://schemas.openxmlformats.org/drawingml/2006/table">
            <a:tbl>
              <a:tblPr firstRow="1" firstCol="1" bandRow="1">
                <a:tableStyleId>{5C22544A-7EE6-4342-B048-85BDC9FD1C3A}</a:tableStyleId>
              </a:tblPr>
              <a:tblGrid>
                <a:gridCol w="3021995">
                  <a:extLst>
                    <a:ext uri="{9D8B030D-6E8A-4147-A177-3AD203B41FA5}">
                      <a16:colId xmlns="" xmlns:a16="http://schemas.microsoft.com/office/drawing/2014/main" val="1133103092"/>
                    </a:ext>
                  </a:extLst>
                </a:gridCol>
                <a:gridCol w="969576">
                  <a:extLst>
                    <a:ext uri="{9D8B030D-6E8A-4147-A177-3AD203B41FA5}">
                      <a16:colId xmlns="" xmlns:a16="http://schemas.microsoft.com/office/drawing/2014/main" val="3913805073"/>
                    </a:ext>
                  </a:extLst>
                </a:gridCol>
                <a:gridCol w="5076229">
                  <a:extLst>
                    <a:ext uri="{9D8B030D-6E8A-4147-A177-3AD203B41FA5}">
                      <a16:colId xmlns="" xmlns:a16="http://schemas.microsoft.com/office/drawing/2014/main" val="3461444788"/>
                    </a:ext>
                  </a:extLst>
                </a:gridCol>
              </a:tblGrid>
              <a:tr h="413297">
                <a:tc>
                  <a:txBody>
                    <a:bodyPr/>
                    <a:lstStyle/>
                    <a:p>
                      <a:pPr marL="0" marR="0" algn="ctr">
                        <a:lnSpc>
                          <a:spcPct val="107000"/>
                        </a:lnSpc>
                        <a:spcBef>
                          <a:spcPts val="0"/>
                        </a:spcBef>
                        <a:spcAft>
                          <a:spcPts val="0"/>
                        </a:spcAft>
                      </a:pPr>
                      <a:r>
                        <a:rPr lang="en-US" sz="2000" dirty="0">
                          <a:effectLst/>
                        </a:rPr>
                        <a:t>Theme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gn="ctr">
                        <a:lnSpc>
                          <a:spcPct val="107000"/>
                        </a:lnSpc>
                        <a:spcBef>
                          <a:spcPts val="0"/>
                        </a:spcBef>
                        <a:spcAft>
                          <a:spcPts val="0"/>
                        </a:spcAft>
                      </a:pPr>
                      <a:r>
                        <a:rPr lang="en-US" sz="2000">
                          <a:effectLst/>
                        </a:rPr>
                        <a:t>Picture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gn="ctr">
                        <a:lnSpc>
                          <a:spcPct val="107000"/>
                        </a:lnSpc>
                        <a:spcBef>
                          <a:spcPts val="0"/>
                        </a:spcBef>
                        <a:spcAft>
                          <a:spcPts val="0"/>
                        </a:spcAft>
                      </a:pPr>
                      <a:r>
                        <a:rPr lang="en-US" sz="2000">
                          <a:effectLst/>
                        </a:rPr>
                        <a:t>Relationship to Great Depression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extLst>
                  <a:ext uri="{0D108BD9-81ED-4DB2-BD59-A6C34878D82A}">
                    <a16:rowId xmlns="" xmlns:a16="http://schemas.microsoft.com/office/drawing/2014/main" val="3008430210"/>
                  </a:ext>
                </a:extLst>
              </a:tr>
              <a:tr h="1017075">
                <a:tc>
                  <a:txBody>
                    <a:bodyPr/>
                    <a:lstStyle/>
                    <a:p>
                      <a:pPr marL="0" marR="0" algn="ctr">
                        <a:lnSpc>
                          <a:spcPct val="107000"/>
                        </a:lnSpc>
                        <a:spcBef>
                          <a:spcPts val="0"/>
                        </a:spcBef>
                        <a:spcAft>
                          <a:spcPts val="0"/>
                        </a:spcAft>
                      </a:pPr>
                      <a:r>
                        <a:rPr lang="en-US" sz="2000" dirty="0">
                          <a:effectLst/>
                        </a:rPr>
                        <a:t> </a:t>
                      </a:r>
                      <a:endParaRPr lang="en-US" sz="1400" dirty="0">
                        <a:effectLst/>
                      </a:endParaRPr>
                    </a:p>
                    <a:p>
                      <a:pPr marL="0" marR="0" algn="ctr">
                        <a:lnSpc>
                          <a:spcPct val="107000"/>
                        </a:lnSpc>
                        <a:spcBef>
                          <a:spcPts val="0"/>
                        </a:spcBef>
                        <a:spcAft>
                          <a:spcPts val="0"/>
                        </a:spcAft>
                      </a:pPr>
                      <a:r>
                        <a:rPr lang="en-US" sz="2000" dirty="0">
                          <a:effectLst/>
                        </a:rPr>
                        <a:t>Location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txBody>
                  <a:tcPr marL="61733" marR="61733" marT="0" marB="0"/>
                </a:tc>
                <a:extLst>
                  <a:ext uri="{0D108BD9-81ED-4DB2-BD59-A6C34878D82A}">
                    <a16:rowId xmlns="" xmlns:a16="http://schemas.microsoft.com/office/drawing/2014/main" val="3815179703"/>
                  </a:ext>
                </a:extLst>
              </a:tr>
              <a:tr h="1017075">
                <a:tc>
                  <a:txBody>
                    <a:bodyPr/>
                    <a:lstStyle/>
                    <a:p>
                      <a:pPr marL="0" marR="0" algn="ctr">
                        <a:lnSpc>
                          <a:spcPct val="107000"/>
                        </a:lnSpc>
                        <a:spcBef>
                          <a:spcPts val="0"/>
                        </a:spcBef>
                        <a:spcAft>
                          <a:spcPts val="0"/>
                        </a:spcAft>
                      </a:pPr>
                      <a:r>
                        <a:rPr lang="en-US" sz="2000" dirty="0">
                          <a:effectLst/>
                        </a:rPr>
                        <a:t> </a:t>
                      </a:r>
                      <a:endParaRPr lang="en-US" sz="1400" dirty="0">
                        <a:effectLst/>
                      </a:endParaRPr>
                    </a:p>
                    <a:p>
                      <a:pPr marL="0" marR="0" algn="ctr">
                        <a:lnSpc>
                          <a:spcPct val="107000"/>
                        </a:lnSpc>
                        <a:spcBef>
                          <a:spcPts val="0"/>
                        </a:spcBef>
                        <a:spcAft>
                          <a:spcPts val="0"/>
                        </a:spcAft>
                      </a:pPr>
                      <a:r>
                        <a:rPr lang="en-US" sz="2000" dirty="0">
                          <a:effectLst/>
                        </a:rPr>
                        <a:t>Place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txBody>
                  <a:tcPr marL="61733" marR="61733" marT="0" marB="0"/>
                </a:tc>
                <a:extLst>
                  <a:ext uri="{0D108BD9-81ED-4DB2-BD59-A6C34878D82A}">
                    <a16:rowId xmlns="" xmlns:a16="http://schemas.microsoft.com/office/drawing/2014/main" val="2488472376"/>
                  </a:ext>
                </a:extLst>
              </a:tr>
              <a:tr h="1017075">
                <a:tc>
                  <a:txBody>
                    <a:bodyPr/>
                    <a:lstStyle/>
                    <a:p>
                      <a:pPr marL="0" marR="0" algn="ctr">
                        <a:lnSpc>
                          <a:spcPct val="107000"/>
                        </a:lnSpc>
                        <a:spcBef>
                          <a:spcPts val="0"/>
                        </a:spcBef>
                        <a:spcAft>
                          <a:spcPts val="0"/>
                        </a:spcAft>
                      </a:pPr>
                      <a:r>
                        <a:rPr lang="en-US" sz="2000">
                          <a:effectLst/>
                        </a:rPr>
                        <a:t> </a:t>
                      </a:r>
                      <a:endParaRPr lang="en-US" sz="1400">
                        <a:effectLst/>
                      </a:endParaRPr>
                    </a:p>
                    <a:p>
                      <a:pPr marL="0" marR="0" algn="ctr">
                        <a:lnSpc>
                          <a:spcPct val="107000"/>
                        </a:lnSpc>
                        <a:spcBef>
                          <a:spcPts val="0"/>
                        </a:spcBef>
                        <a:spcAft>
                          <a:spcPts val="0"/>
                        </a:spcAft>
                      </a:pPr>
                      <a:r>
                        <a:rPr lang="en-US" sz="2000">
                          <a:effectLst/>
                        </a:rPr>
                        <a:t>Region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extLst>
                  <a:ext uri="{0D108BD9-81ED-4DB2-BD59-A6C34878D82A}">
                    <a16:rowId xmlns="" xmlns:a16="http://schemas.microsoft.com/office/drawing/2014/main" val="1681216435"/>
                  </a:ext>
                </a:extLst>
              </a:tr>
              <a:tr h="1017075">
                <a:tc>
                  <a:txBody>
                    <a:bodyPr/>
                    <a:lstStyle/>
                    <a:p>
                      <a:pPr marL="0" marR="0" algn="ctr">
                        <a:lnSpc>
                          <a:spcPct val="107000"/>
                        </a:lnSpc>
                        <a:spcBef>
                          <a:spcPts val="0"/>
                        </a:spcBef>
                        <a:spcAft>
                          <a:spcPts val="0"/>
                        </a:spcAft>
                      </a:pPr>
                      <a:r>
                        <a:rPr lang="en-US" sz="2000">
                          <a:effectLst/>
                        </a:rPr>
                        <a:t> </a:t>
                      </a:r>
                      <a:endParaRPr lang="en-US" sz="1400">
                        <a:effectLst/>
                      </a:endParaRPr>
                    </a:p>
                    <a:p>
                      <a:pPr marL="0" marR="0" algn="ctr">
                        <a:lnSpc>
                          <a:spcPct val="107000"/>
                        </a:lnSpc>
                        <a:spcBef>
                          <a:spcPts val="0"/>
                        </a:spcBef>
                        <a:spcAft>
                          <a:spcPts val="0"/>
                        </a:spcAft>
                      </a:pPr>
                      <a:r>
                        <a:rPr lang="en-US" sz="2000">
                          <a:effectLst/>
                        </a:rPr>
                        <a:t>Movement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txBody>
                  <a:tcPr marL="61733" marR="61733" marT="0" marB="0"/>
                </a:tc>
                <a:extLst>
                  <a:ext uri="{0D108BD9-81ED-4DB2-BD59-A6C34878D82A}">
                    <a16:rowId xmlns="" xmlns:a16="http://schemas.microsoft.com/office/drawing/2014/main" val="2156434346"/>
                  </a:ext>
                </a:extLst>
              </a:tr>
              <a:tr h="1017075">
                <a:tc>
                  <a:txBody>
                    <a:bodyPr/>
                    <a:lstStyle/>
                    <a:p>
                      <a:pPr marL="0" marR="0" algn="ctr">
                        <a:lnSpc>
                          <a:spcPct val="107000"/>
                        </a:lnSpc>
                        <a:spcBef>
                          <a:spcPts val="0"/>
                        </a:spcBef>
                        <a:spcAft>
                          <a:spcPts val="0"/>
                        </a:spcAft>
                      </a:pPr>
                      <a:r>
                        <a:rPr lang="en-US" sz="2000">
                          <a:effectLst/>
                        </a:rPr>
                        <a:t> </a:t>
                      </a:r>
                      <a:endParaRPr lang="en-US" sz="1400">
                        <a:effectLst/>
                      </a:endParaRPr>
                    </a:p>
                    <a:p>
                      <a:pPr marL="0" marR="0" algn="ctr">
                        <a:lnSpc>
                          <a:spcPct val="107000"/>
                        </a:lnSpc>
                        <a:spcBef>
                          <a:spcPts val="0"/>
                        </a:spcBef>
                        <a:spcAft>
                          <a:spcPts val="0"/>
                        </a:spcAft>
                      </a:pPr>
                      <a:r>
                        <a:rPr lang="en-US" sz="2000">
                          <a:effectLst/>
                        </a:rPr>
                        <a:t>Human-Environment Interaction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33" marR="61733" marT="0" marB="0"/>
                </a:tc>
                <a:tc>
                  <a:txBody>
                    <a:bodyPr/>
                    <a:lstStyle/>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a:t>
                      </a:r>
                    </a:p>
                  </a:txBody>
                  <a:tcPr marL="61733" marR="61733" marT="0" marB="0"/>
                </a:tc>
                <a:extLst>
                  <a:ext uri="{0D108BD9-81ED-4DB2-BD59-A6C34878D82A}">
                    <a16:rowId xmlns="" xmlns:a16="http://schemas.microsoft.com/office/drawing/2014/main" val="693059445"/>
                  </a:ext>
                </a:extLst>
              </a:tr>
            </a:tbl>
          </a:graphicData>
        </a:graphic>
      </p:graphicFrame>
    </p:spTree>
    <p:extLst>
      <p:ext uri="{BB962C8B-B14F-4D97-AF65-F5344CB8AC3E}">
        <p14:creationId xmlns:p14="http://schemas.microsoft.com/office/powerpoint/2010/main" val="127296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 and Break</a:t>
            </a:r>
            <a:endParaRPr lang="en-US" dirty="0"/>
          </a:p>
        </p:txBody>
      </p:sp>
      <p:sp>
        <p:nvSpPr>
          <p:cNvPr id="3" name="Content Placeholder 2"/>
          <p:cNvSpPr>
            <a:spLocks noGrp="1"/>
          </p:cNvSpPr>
          <p:nvPr>
            <p:ph idx="1"/>
          </p:nvPr>
        </p:nvSpPr>
        <p:spPr/>
        <p:txBody>
          <a:bodyPr>
            <a:normAutofit/>
          </a:bodyPr>
          <a:lstStyle/>
          <a:p>
            <a:pPr marL="0" indent="0" algn="ctr">
              <a:buNone/>
            </a:pPr>
            <a:r>
              <a:rPr lang="en-US" sz="4400" b="0" dirty="0" smtClean="0">
                <a:latin typeface="+mn-lt"/>
              </a:rPr>
              <a:t>Talk with someone in your content area about how you can infuse geographical skills into non-geography-centered units. </a:t>
            </a:r>
            <a:endParaRPr lang="en-US" sz="4400"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59</a:t>
            </a:fld>
            <a:endParaRPr lang="en-US" dirty="0">
              <a:solidFill>
                <a:prstClr val="white"/>
              </a:solidFill>
            </a:endParaRPr>
          </a:p>
        </p:txBody>
      </p:sp>
    </p:spTree>
    <p:extLst>
      <p:ext uri="{BB962C8B-B14F-4D97-AF65-F5344CB8AC3E}">
        <p14:creationId xmlns:p14="http://schemas.microsoft.com/office/powerpoint/2010/main" val="388297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228600" y="1289050"/>
            <a:ext cx="8146981" cy="5568950"/>
          </a:xfrm>
          <a:prstGeom prst="rect">
            <a:avLst/>
          </a:prstGeom>
        </p:spPr>
      </p:pic>
    </p:spTree>
    <p:extLst>
      <p:ext uri="{BB962C8B-B14F-4D97-AF65-F5344CB8AC3E}">
        <p14:creationId xmlns:p14="http://schemas.microsoft.com/office/powerpoint/2010/main" val="22730389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0" dirty="0">
                <a:latin typeface="+mn-lt"/>
              </a:rPr>
              <a:t>USII.1 The student will demonstrate skills for historical thinking, geographical analysis, economic</a:t>
            </a:r>
          </a:p>
          <a:p>
            <a:pPr marL="0" indent="0">
              <a:buNone/>
            </a:pPr>
            <a:r>
              <a:rPr lang="en-US" b="0" dirty="0">
                <a:latin typeface="+mn-lt"/>
              </a:rPr>
              <a:t>decision making, and responsible citizenship by</a:t>
            </a:r>
          </a:p>
          <a:p>
            <a:pPr marL="917575" lvl="1" indent="-520700">
              <a:buNone/>
            </a:pPr>
            <a:r>
              <a:rPr lang="en-US" b="0" dirty="0">
                <a:latin typeface="+mn-lt"/>
              </a:rPr>
              <a:t>a) </a:t>
            </a:r>
            <a:r>
              <a:rPr lang="en-US" b="0" dirty="0" smtClean="0">
                <a:latin typeface="+mn-lt"/>
              </a:rPr>
              <a:t>    analyzing </a:t>
            </a:r>
            <a:r>
              <a:rPr lang="en-US" b="0" dirty="0">
                <a:latin typeface="+mn-lt"/>
              </a:rPr>
              <a:t>and interpreting artifacts and primary and secondary sources to understand </a:t>
            </a:r>
            <a:r>
              <a:rPr lang="en-US" b="0" dirty="0" smtClean="0">
                <a:latin typeface="+mn-lt"/>
              </a:rPr>
              <a:t>events  in </a:t>
            </a:r>
            <a:r>
              <a:rPr lang="en-US" b="0" dirty="0">
                <a:latin typeface="+mn-lt"/>
              </a:rPr>
              <a:t>United States history;</a:t>
            </a:r>
          </a:p>
          <a:p>
            <a:pPr marL="917575" lvl="1" indent="-520700">
              <a:buNone/>
            </a:pPr>
            <a:r>
              <a:rPr lang="en-US" b="0" dirty="0">
                <a:latin typeface="+mn-lt"/>
              </a:rPr>
              <a:t>b) </a:t>
            </a:r>
            <a:r>
              <a:rPr lang="en-US" b="0" dirty="0" smtClean="0">
                <a:latin typeface="+mn-lt"/>
              </a:rPr>
              <a:t>    analyzing </a:t>
            </a:r>
            <a:r>
              <a:rPr lang="en-US" b="0" dirty="0">
                <a:latin typeface="+mn-lt"/>
              </a:rPr>
              <a:t>and interpreting geographic information to determine patterns and trends </a:t>
            </a:r>
            <a:r>
              <a:rPr lang="en-US" b="0" dirty="0" smtClean="0">
                <a:latin typeface="+mn-lt"/>
              </a:rPr>
              <a:t>in United </a:t>
            </a:r>
            <a:r>
              <a:rPr lang="en-US" b="0" dirty="0">
                <a:latin typeface="+mn-lt"/>
              </a:rPr>
              <a:t>States history;</a:t>
            </a:r>
          </a:p>
          <a:p>
            <a:pPr marL="917575" lvl="1" indent="-520700">
              <a:buAutoNum type="alphaLcParenR" startAt="4"/>
            </a:pPr>
            <a:r>
              <a:rPr lang="en-US" b="0" dirty="0" smtClean="0">
                <a:latin typeface="+mn-lt"/>
              </a:rPr>
              <a:t>using </a:t>
            </a:r>
            <a:r>
              <a:rPr lang="en-US" b="0" dirty="0">
                <a:latin typeface="+mn-lt"/>
              </a:rPr>
              <a:t>evidence to draw conclusions and make generalizations</a:t>
            </a:r>
            <a:r>
              <a:rPr lang="en-US" b="0" dirty="0" smtClean="0">
                <a:latin typeface="+mn-lt"/>
              </a:rPr>
              <a:t>;</a:t>
            </a:r>
          </a:p>
          <a:p>
            <a:pPr marL="917575" lvl="1" indent="-520700">
              <a:buNone/>
            </a:pPr>
            <a:r>
              <a:rPr lang="en-US" b="0" dirty="0">
                <a:latin typeface="+mn-lt"/>
              </a:rPr>
              <a:t>f) </a:t>
            </a:r>
            <a:r>
              <a:rPr lang="en-US" b="0" dirty="0" smtClean="0">
                <a:latin typeface="+mn-lt"/>
              </a:rPr>
              <a:t>    determining </a:t>
            </a:r>
            <a:r>
              <a:rPr lang="en-US" b="0" dirty="0">
                <a:latin typeface="+mn-lt"/>
              </a:rPr>
              <a:t>relationships with multiple causes or effects in United States history;</a:t>
            </a:r>
          </a:p>
          <a:p>
            <a:pPr marL="917575" lvl="1" indent="-520700">
              <a:buNone/>
            </a:pPr>
            <a:r>
              <a:rPr lang="en-US" b="0" dirty="0">
                <a:latin typeface="+mn-lt"/>
              </a:rPr>
              <a:t>g) </a:t>
            </a:r>
            <a:r>
              <a:rPr lang="en-US" b="0" dirty="0" smtClean="0">
                <a:latin typeface="+mn-lt"/>
              </a:rPr>
              <a:t>   explaining </a:t>
            </a:r>
            <a:r>
              <a:rPr lang="en-US" b="0" dirty="0">
                <a:latin typeface="+mn-lt"/>
              </a:rPr>
              <a:t>connections across time and place;</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60</a:t>
            </a:fld>
            <a:endParaRPr lang="en-US" dirty="0">
              <a:solidFill>
                <a:prstClr val="white"/>
              </a:solidFill>
            </a:endParaRPr>
          </a:p>
        </p:txBody>
      </p:sp>
    </p:spTree>
    <p:extLst>
      <p:ext uri="{BB962C8B-B14F-4D97-AF65-F5344CB8AC3E}">
        <p14:creationId xmlns:p14="http://schemas.microsoft.com/office/powerpoint/2010/main" val="9243069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913041" y="494320"/>
            <a:ext cx="7024799" cy="6136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Questrial"/>
              <a:buNone/>
            </a:pPr>
            <a:r>
              <a:rPr lang="en" sz="3600" b="0" i="0" u="sng" strike="noStrike" cap="none">
                <a:solidFill>
                  <a:schemeClr val="hlink"/>
                </a:solidFill>
                <a:latin typeface="Questrial"/>
                <a:ea typeface="Questrial"/>
                <a:cs typeface="Questrial"/>
                <a:sym typeface="Questrial"/>
                <a:hlinkClick r:id="rId3"/>
              </a:rPr>
              <a:t>5 Themes of Geography</a:t>
            </a:r>
          </a:p>
        </p:txBody>
      </p:sp>
      <p:pic>
        <p:nvPicPr>
          <p:cNvPr id="248" name="Shape 248"/>
          <p:cNvPicPr preferRelativeResize="0">
            <a:picLocks noGrp="1"/>
          </p:cNvPicPr>
          <p:nvPr>
            <p:ph type="body" idx="1"/>
          </p:nvPr>
        </p:nvPicPr>
        <p:blipFill rotWithShape="1">
          <a:blip r:embed="rId4">
            <a:alphaModFix/>
          </a:blip>
          <a:srcRect/>
          <a:stretch/>
        </p:blipFill>
        <p:spPr>
          <a:xfrm>
            <a:off x="457200" y="1219091"/>
            <a:ext cx="8229600" cy="52881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4896751"/>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524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dirty="0">
                <a:latin typeface="+mn-lt"/>
                <a:ea typeface="Calibri"/>
                <a:cs typeface="Calibri"/>
                <a:sym typeface="Calibri"/>
              </a:rPr>
              <a:t>Working with the 5 Themes of Geography</a:t>
            </a:r>
          </a:p>
        </p:txBody>
      </p:sp>
      <p:sp>
        <p:nvSpPr>
          <p:cNvPr id="255" name="Shape 255"/>
          <p:cNvSpPr txBox="1">
            <a:spLocks noGrp="1"/>
          </p:cNvSpPr>
          <p:nvPr>
            <p:ph type="body" idx="1"/>
          </p:nvPr>
        </p:nvSpPr>
        <p:spPr>
          <a:xfrm>
            <a:off x="457200" y="1722437"/>
            <a:ext cx="7543800" cy="452596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 sz="1760" b="0" i="0" u="none" strike="noStrike" cap="none" dirty="0">
                <a:solidFill>
                  <a:schemeClr val="dk1"/>
                </a:solidFill>
                <a:latin typeface="+mn-lt"/>
                <a:ea typeface="Calibri"/>
                <a:cs typeface="Calibri"/>
                <a:sym typeface="Calibri"/>
              </a:rPr>
              <a:t>Your task is to identify photos that represent each of the five themes of geography.</a:t>
            </a:r>
          </a:p>
          <a:p>
            <a:pPr marL="742950" marR="0" lvl="1" indent="-285750" algn="l" rtl="0">
              <a:lnSpc>
                <a:spcPct val="80000"/>
              </a:lnSpc>
              <a:spcBef>
                <a:spcPts val="308"/>
              </a:spcBef>
              <a:spcAft>
                <a:spcPts val="0"/>
              </a:spcAft>
              <a:buClr>
                <a:schemeClr val="dk1"/>
              </a:buClr>
              <a:buSzPct val="102666"/>
              <a:buFont typeface="Arial"/>
              <a:buChar char="–"/>
            </a:pPr>
            <a:r>
              <a:rPr lang="en" sz="1540" b="1" i="0" u="none" strike="noStrike" cap="none" dirty="0" smtClean="0">
                <a:solidFill>
                  <a:schemeClr val="dk1"/>
                </a:solidFill>
                <a:latin typeface="+mn-lt"/>
                <a:ea typeface="Calibri"/>
                <a:cs typeface="Calibri"/>
                <a:sym typeface="Calibri"/>
              </a:rPr>
              <a:t>M</a:t>
            </a:r>
            <a:r>
              <a:rPr lang="en" sz="1540" b="0" i="0" u="none" strike="noStrike" cap="none" dirty="0" smtClean="0">
                <a:solidFill>
                  <a:schemeClr val="dk1"/>
                </a:solidFill>
                <a:latin typeface="+mn-lt"/>
                <a:ea typeface="Calibri"/>
                <a:cs typeface="Calibri"/>
                <a:sym typeface="Calibri"/>
              </a:rPr>
              <a:t>ovement</a:t>
            </a:r>
            <a:endParaRPr lang="en" sz="1540" b="0" i="0" u="none" strike="noStrike" cap="none" dirty="0">
              <a:solidFill>
                <a:schemeClr val="dk1"/>
              </a:solidFill>
              <a:latin typeface="+mn-lt"/>
              <a:ea typeface="Calibri"/>
              <a:cs typeface="Calibri"/>
              <a:sym typeface="Calibri"/>
            </a:endParaRPr>
          </a:p>
          <a:p>
            <a:pPr marL="742950" marR="0" lvl="1" indent="-285750" algn="l" rtl="0">
              <a:lnSpc>
                <a:spcPct val="80000"/>
              </a:lnSpc>
              <a:spcBef>
                <a:spcPts val="308"/>
              </a:spcBef>
              <a:spcAft>
                <a:spcPts val="0"/>
              </a:spcAft>
              <a:buClr>
                <a:schemeClr val="dk1"/>
              </a:buClr>
              <a:buSzPct val="102666"/>
              <a:buFont typeface="Arial"/>
              <a:buChar char="–"/>
            </a:pPr>
            <a:r>
              <a:rPr lang="en" sz="1540" b="1" i="0" u="none" strike="noStrike" cap="none" dirty="0">
                <a:solidFill>
                  <a:schemeClr val="dk1"/>
                </a:solidFill>
                <a:latin typeface="+mn-lt"/>
                <a:ea typeface="Calibri"/>
                <a:cs typeface="Calibri"/>
                <a:sym typeface="Calibri"/>
              </a:rPr>
              <a:t>R</a:t>
            </a:r>
            <a:r>
              <a:rPr lang="en" sz="1540" b="0" i="0" u="none" strike="noStrike" cap="none" dirty="0">
                <a:solidFill>
                  <a:schemeClr val="dk1"/>
                </a:solidFill>
                <a:latin typeface="+mn-lt"/>
                <a:ea typeface="Calibri"/>
                <a:cs typeface="Calibri"/>
                <a:sym typeface="Calibri"/>
              </a:rPr>
              <a:t>egions</a:t>
            </a:r>
          </a:p>
          <a:p>
            <a:pPr marL="742950" marR="0" lvl="1" indent="-285750" algn="l" rtl="0">
              <a:lnSpc>
                <a:spcPct val="80000"/>
              </a:lnSpc>
              <a:spcBef>
                <a:spcPts val="308"/>
              </a:spcBef>
              <a:spcAft>
                <a:spcPts val="0"/>
              </a:spcAft>
              <a:buClr>
                <a:schemeClr val="dk1"/>
              </a:buClr>
              <a:buSzPct val="102666"/>
              <a:buFont typeface="Arial"/>
              <a:buChar char="–"/>
            </a:pPr>
            <a:r>
              <a:rPr lang="en" sz="1540" b="1" i="0" u="none" strike="noStrike" cap="none" dirty="0">
                <a:solidFill>
                  <a:schemeClr val="dk1"/>
                </a:solidFill>
                <a:latin typeface="+mn-lt"/>
                <a:ea typeface="Calibri"/>
                <a:cs typeface="Calibri"/>
                <a:sym typeface="Calibri"/>
              </a:rPr>
              <a:t>H</a:t>
            </a:r>
            <a:r>
              <a:rPr lang="en" sz="1540" b="0" i="0" u="none" strike="noStrike" cap="none" dirty="0">
                <a:solidFill>
                  <a:schemeClr val="dk1"/>
                </a:solidFill>
                <a:latin typeface="+mn-lt"/>
                <a:ea typeface="Calibri"/>
                <a:cs typeface="Calibri"/>
                <a:sym typeface="Calibri"/>
              </a:rPr>
              <a:t>uman-</a:t>
            </a:r>
            <a:r>
              <a:rPr lang="en" sz="1540" b="1" i="0" u="none" strike="noStrike" cap="none" dirty="0">
                <a:solidFill>
                  <a:schemeClr val="dk1"/>
                </a:solidFill>
                <a:latin typeface="+mn-lt"/>
                <a:ea typeface="Calibri"/>
                <a:cs typeface="Calibri"/>
                <a:sym typeface="Calibri"/>
              </a:rPr>
              <a:t>E</a:t>
            </a:r>
            <a:r>
              <a:rPr lang="en" sz="1540" b="0" i="0" u="none" strike="noStrike" cap="none" dirty="0">
                <a:solidFill>
                  <a:schemeClr val="dk1"/>
                </a:solidFill>
                <a:latin typeface="+mn-lt"/>
                <a:ea typeface="Calibri"/>
                <a:cs typeface="Calibri"/>
                <a:sym typeface="Calibri"/>
              </a:rPr>
              <a:t>nvironment Interaction</a:t>
            </a:r>
          </a:p>
          <a:p>
            <a:pPr marL="742950" marR="0" lvl="1" indent="-285750" algn="l" rtl="0">
              <a:lnSpc>
                <a:spcPct val="80000"/>
              </a:lnSpc>
              <a:spcBef>
                <a:spcPts val="308"/>
              </a:spcBef>
              <a:spcAft>
                <a:spcPts val="0"/>
              </a:spcAft>
              <a:buClr>
                <a:schemeClr val="dk1"/>
              </a:buClr>
              <a:buSzPct val="102666"/>
              <a:buFont typeface="Arial"/>
              <a:buChar char="–"/>
            </a:pPr>
            <a:r>
              <a:rPr lang="en" sz="1540" b="1" i="0" u="none" strike="noStrike" cap="none" dirty="0">
                <a:solidFill>
                  <a:schemeClr val="dk1"/>
                </a:solidFill>
                <a:latin typeface="+mn-lt"/>
                <a:ea typeface="Calibri"/>
                <a:cs typeface="Calibri"/>
                <a:sym typeface="Calibri"/>
              </a:rPr>
              <a:t>L</a:t>
            </a:r>
            <a:r>
              <a:rPr lang="en" sz="1540" b="0" i="0" u="none" strike="noStrike" cap="none" dirty="0">
                <a:solidFill>
                  <a:schemeClr val="dk1"/>
                </a:solidFill>
                <a:latin typeface="+mn-lt"/>
                <a:ea typeface="Calibri"/>
                <a:cs typeface="Calibri"/>
                <a:sym typeface="Calibri"/>
              </a:rPr>
              <a:t>ocation</a:t>
            </a:r>
          </a:p>
          <a:p>
            <a:pPr marL="742950" marR="0" lvl="1" indent="-285750" algn="l" rtl="0">
              <a:lnSpc>
                <a:spcPct val="80000"/>
              </a:lnSpc>
              <a:spcBef>
                <a:spcPts val="308"/>
              </a:spcBef>
              <a:spcAft>
                <a:spcPts val="0"/>
              </a:spcAft>
              <a:buClr>
                <a:schemeClr val="dk1"/>
              </a:buClr>
              <a:buSzPct val="102666"/>
              <a:buFont typeface="Arial"/>
              <a:buChar char="–"/>
            </a:pPr>
            <a:r>
              <a:rPr lang="en" sz="1540" b="1" i="0" u="none" strike="noStrike" cap="none" dirty="0">
                <a:solidFill>
                  <a:schemeClr val="dk1"/>
                </a:solidFill>
                <a:latin typeface="+mn-lt"/>
                <a:ea typeface="Calibri"/>
                <a:cs typeface="Calibri"/>
                <a:sym typeface="Calibri"/>
              </a:rPr>
              <a:t>P</a:t>
            </a:r>
            <a:r>
              <a:rPr lang="en" sz="1540" b="0" i="0" u="none" strike="noStrike" cap="none" dirty="0">
                <a:solidFill>
                  <a:schemeClr val="dk1"/>
                </a:solidFill>
                <a:latin typeface="+mn-lt"/>
                <a:ea typeface="Calibri"/>
                <a:cs typeface="Calibri"/>
                <a:sym typeface="Calibri"/>
              </a:rPr>
              <a:t>lace</a:t>
            </a:r>
          </a:p>
          <a:p>
            <a:pPr marL="457200" marR="0" lvl="1" indent="0" algn="l" rtl="0">
              <a:lnSpc>
                <a:spcPct val="80000"/>
              </a:lnSpc>
              <a:spcBef>
                <a:spcPts val="308"/>
              </a:spcBef>
              <a:spcAft>
                <a:spcPts val="0"/>
              </a:spcAft>
              <a:buClr>
                <a:schemeClr val="dk1"/>
              </a:buClr>
              <a:buSzPct val="25000"/>
              <a:buFont typeface="Arial"/>
              <a:buNone/>
            </a:pPr>
            <a:endParaRPr sz="1540" b="0" i="0" u="none" strike="noStrike" cap="none" dirty="0">
              <a:solidFill>
                <a:schemeClr val="dk1"/>
              </a:solidFill>
              <a:latin typeface="+mn-lt"/>
              <a:ea typeface="Calibri"/>
              <a:cs typeface="Calibri"/>
              <a:sym typeface="Calibri"/>
            </a:endParaRPr>
          </a:p>
          <a:p>
            <a:pPr marL="342900" marR="0" lvl="0" indent="-342900" algn="l" rtl="0">
              <a:lnSpc>
                <a:spcPct val="80000"/>
              </a:lnSpc>
              <a:spcBef>
                <a:spcPts val="352"/>
              </a:spcBef>
              <a:spcAft>
                <a:spcPts val="0"/>
              </a:spcAft>
              <a:buClr>
                <a:schemeClr val="dk1"/>
              </a:buClr>
              <a:buSzPct val="97777"/>
              <a:buFont typeface="Arial"/>
              <a:buChar char="•"/>
            </a:pPr>
            <a:r>
              <a:rPr lang="en" sz="1760" b="0" i="0" u="none" strike="noStrike" cap="none" dirty="0">
                <a:solidFill>
                  <a:schemeClr val="dk1"/>
                </a:solidFill>
                <a:latin typeface="+mn-lt"/>
                <a:ea typeface="Calibri"/>
                <a:cs typeface="Calibri"/>
                <a:sym typeface="Calibri"/>
              </a:rPr>
              <a:t>Study the set of photos in your packet.</a:t>
            </a:r>
          </a:p>
          <a:p>
            <a:pPr marL="0" marR="0" lvl="0" indent="0" algn="l" rtl="0">
              <a:lnSpc>
                <a:spcPct val="80000"/>
              </a:lnSpc>
              <a:spcBef>
                <a:spcPts val="352"/>
              </a:spcBef>
              <a:spcAft>
                <a:spcPts val="0"/>
              </a:spcAft>
              <a:buClr>
                <a:schemeClr val="dk1"/>
              </a:buClr>
              <a:buSzPct val="25000"/>
              <a:buFont typeface="Arial"/>
              <a:buNone/>
            </a:pPr>
            <a:r>
              <a:rPr lang="en" sz="1760" b="0" i="0" u="none" strike="noStrike" cap="none" dirty="0">
                <a:solidFill>
                  <a:schemeClr val="dk1"/>
                </a:solidFill>
                <a:latin typeface="+mn-lt"/>
                <a:ea typeface="Calibri"/>
                <a:cs typeface="Calibri"/>
                <a:sym typeface="Calibri"/>
              </a:rPr>
              <a:t> </a:t>
            </a:r>
          </a:p>
          <a:p>
            <a:pPr marL="342900" marR="0" lvl="0" indent="-342900" algn="l" rtl="0">
              <a:lnSpc>
                <a:spcPct val="80000"/>
              </a:lnSpc>
              <a:spcBef>
                <a:spcPts val="352"/>
              </a:spcBef>
              <a:spcAft>
                <a:spcPts val="0"/>
              </a:spcAft>
              <a:buClr>
                <a:schemeClr val="dk1"/>
              </a:buClr>
              <a:buSzPct val="97777"/>
              <a:buFont typeface="Arial"/>
              <a:buChar char="•"/>
            </a:pPr>
            <a:r>
              <a:rPr lang="en" sz="1760" b="0" i="0" u="none" strike="noStrike" cap="none" dirty="0">
                <a:solidFill>
                  <a:schemeClr val="dk1"/>
                </a:solidFill>
                <a:latin typeface="+mn-lt"/>
                <a:ea typeface="Calibri"/>
                <a:cs typeface="Calibri"/>
                <a:sym typeface="Calibri"/>
              </a:rPr>
              <a:t>With your partner or team, discuss which geographic theme each photo represents.  (Some pictures may represent more than one theme, decide which one you believe it represents best.)</a:t>
            </a:r>
          </a:p>
          <a:p>
            <a:pPr marL="0" marR="0" lvl="0" indent="0" algn="l" rtl="0">
              <a:lnSpc>
                <a:spcPct val="80000"/>
              </a:lnSpc>
              <a:spcBef>
                <a:spcPts val="352"/>
              </a:spcBef>
              <a:spcAft>
                <a:spcPts val="0"/>
              </a:spcAft>
              <a:buClr>
                <a:schemeClr val="dk1"/>
              </a:buClr>
              <a:buSzPct val="25000"/>
              <a:buFont typeface="Arial"/>
              <a:buNone/>
            </a:pPr>
            <a:endParaRPr sz="1760" b="0" i="0" u="none" strike="noStrike" cap="none" dirty="0">
              <a:solidFill>
                <a:schemeClr val="dk1"/>
              </a:solidFill>
              <a:latin typeface="+mn-lt"/>
              <a:ea typeface="Calibri"/>
              <a:cs typeface="Calibri"/>
              <a:sym typeface="Calibri"/>
            </a:endParaRPr>
          </a:p>
          <a:p>
            <a:pPr marL="342900" marR="0" lvl="0" indent="-342900" algn="l" rtl="0">
              <a:lnSpc>
                <a:spcPct val="80000"/>
              </a:lnSpc>
              <a:spcBef>
                <a:spcPts val="352"/>
              </a:spcBef>
              <a:spcAft>
                <a:spcPts val="0"/>
              </a:spcAft>
              <a:buClr>
                <a:schemeClr val="dk1"/>
              </a:buClr>
              <a:buSzPct val="97777"/>
              <a:buFont typeface="Arial"/>
              <a:buChar char="•"/>
            </a:pPr>
            <a:r>
              <a:rPr lang="en" sz="1760" b="0" i="0" u="none" strike="noStrike" cap="none" dirty="0">
                <a:solidFill>
                  <a:schemeClr val="dk1"/>
                </a:solidFill>
                <a:latin typeface="+mn-lt"/>
                <a:ea typeface="Calibri"/>
                <a:cs typeface="Calibri"/>
                <a:sym typeface="Calibri"/>
              </a:rPr>
              <a:t>Group photos into the 5 themes.  </a:t>
            </a:r>
          </a:p>
          <a:p>
            <a:pPr marL="0" marR="0" lvl="0" indent="0" algn="l" rtl="0">
              <a:lnSpc>
                <a:spcPct val="80000"/>
              </a:lnSpc>
              <a:spcBef>
                <a:spcPts val="352"/>
              </a:spcBef>
              <a:spcAft>
                <a:spcPts val="0"/>
              </a:spcAft>
              <a:buClr>
                <a:schemeClr val="dk1"/>
              </a:buClr>
              <a:buSzPct val="25000"/>
              <a:buFont typeface="Arial"/>
              <a:buNone/>
            </a:pPr>
            <a:r>
              <a:rPr lang="en" sz="1760" b="0" i="0" u="none" strike="noStrike" cap="none" dirty="0">
                <a:solidFill>
                  <a:schemeClr val="dk1"/>
                </a:solidFill>
                <a:latin typeface="+mn-lt"/>
                <a:ea typeface="Calibri"/>
                <a:cs typeface="Calibri"/>
                <a:sym typeface="Calibri"/>
              </a:rPr>
              <a:t> </a:t>
            </a:r>
          </a:p>
          <a:p>
            <a:pPr marL="342900" marR="0" lvl="0" indent="-342900" algn="l" rtl="0">
              <a:lnSpc>
                <a:spcPct val="80000"/>
              </a:lnSpc>
              <a:spcBef>
                <a:spcPts val="352"/>
              </a:spcBef>
              <a:spcAft>
                <a:spcPts val="0"/>
              </a:spcAft>
              <a:buClr>
                <a:schemeClr val="dk1"/>
              </a:buClr>
              <a:buSzPct val="97777"/>
              <a:buFont typeface="Arial"/>
              <a:buChar char="•"/>
            </a:pPr>
            <a:r>
              <a:rPr lang="en" sz="1760" b="0" i="0" u="none" strike="noStrike" cap="none" dirty="0">
                <a:solidFill>
                  <a:schemeClr val="dk1"/>
                </a:solidFill>
                <a:latin typeface="+mn-lt"/>
                <a:ea typeface="Calibri"/>
                <a:cs typeface="Calibri"/>
                <a:sym typeface="Calibri"/>
              </a:rPr>
              <a:t>Be ready to share your choices with the class.</a:t>
            </a:r>
          </a:p>
          <a:p>
            <a:pPr marL="342900" marR="0" lvl="0" indent="-342900" algn="l" rtl="0">
              <a:lnSpc>
                <a:spcPct val="80000"/>
              </a:lnSpc>
              <a:spcBef>
                <a:spcPts val="352"/>
              </a:spcBef>
              <a:buClr>
                <a:schemeClr val="dk1"/>
              </a:buClr>
              <a:buSzPct val="97777"/>
              <a:buFont typeface="Arial"/>
              <a:buNone/>
            </a:pPr>
            <a:endParaRPr sz="176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7230196"/>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Shape 260"/>
          <p:cNvPicPr preferRelativeResize="0"/>
          <p:nvPr/>
        </p:nvPicPr>
        <p:blipFill rotWithShape="1">
          <a:blip r:embed="rId3">
            <a:alphaModFix/>
          </a:blip>
          <a:srcRect/>
          <a:stretch/>
        </p:blipFill>
        <p:spPr>
          <a:xfrm>
            <a:off x="2574876" y="228600"/>
            <a:ext cx="3902124" cy="6400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84539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p:cNvPicPr preferRelativeResize="0"/>
          <p:nvPr/>
        </p:nvPicPr>
        <p:blipFill rotWithShape="1">
          <a:blip r:embed="rId3">
            <a:alphaModFix/>
          </a:blip>
          <a:srcRect l="4759" t="5362" r="5615" b="3692"/>
          <a:stretch/>
        </p:blipFill>
        <p:spPr>
          <a:xfrm>
            <a:off x="1460308" y="327545"/>
            <a:ext cx="6346208" cy="6318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25991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p:cNvPicPr preferRelativeResize="0"/>
          <p:nvPr/>
        </p:nvPicPr>
        <p:blipFill rotWithShape="1">
          <a:blip r:embed="rId3">
            <a:alphaModFix/>
          </a:blip>
          <a:srcRect l="7435" t="3188" r="13399" b="6055"/>
          <a:stretch/>
        </p:blipFill>
        <p:spPr>
          <a:xfrm>
            <a:off x="2074459" y="228600"/>
            <a:ext cx="4926841" cy="6431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59400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l="3358" t="4421" r="3732" b="4247"/>
          <a:stretch/>
        </p:blipFill>
        <p:spPr>
          <a:xfrm>
            <a:off x="1160059" y="163772"/>
            <a:ext cx="6796585" cy="6482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40171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Shape 280"/>
          <p:cNvPicPr preferRelativeResize="0"/>
          <p:nvPr/>
        </p:nvPicPr>
        <p:blipFill rotWithShape="1">
          <a:blip r:embed="rId3">
            <a:alphaModFix/>
          </a:blip>
          <a:srcRect l="6189" t="4833" r="2521" b="6480"/>
          <a:stretch/>
        </p:blipFill>
        <p:spPr>
          <a:xfrm>
            <a:off x="1473958" y="300251"/>
            <a:ext cx="6196083" cy="6237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19019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Shape 285"/>
          <p:cNvPicPr preferRelativeResize="0"/>
          <p:nvPr/>
        </p:nvPicPr>
        <p:blipFill rotWithShape="1">
          <a:blip r:embed="rId3">
            <a:alphaModFix/>
          </a:blip>
          <a:srcRect l="4026" t="4959" r="3610" b="4283"/>
          <a:stretch/>
        </p:blipFill>
        <p:spPr>
          <a:xfrm>
            <a:off x="1473958" y="150125"/>
            <a:ext cx="6196083" cy="6591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7933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Shape 290"/>
          <p:cNvPicPr preferRelativeResize="0"/>
          <p:nvPr/>
        </p:nvPicPr>
        <p:blipFill rotWithShape="1">
          <a:blip r:embed="rId3">
            <a:alphaModFix/>
          </a:blip>
          <a:srcRect l="8178" t="11099" r="6445" b="8386"/>
          <a:stretch/>
        </p:blipFill>
        <p:spPr>
          <a:xfrm>
            <a:off x="1752600" y="441960"/>
            <a:ext cx="5638800" cy="60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5679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4" name="Slide Number Placeholder 3"/>
          <p:cNvSpPr>
            <a:spLocks noGrp="1"/>
          </p:cNvSpPr>
          <p:nvPr>
            <p:ph type="sldNum" sz="quarter" idx="12"/>
          </p:nvPr>
        </p:nvSpPr>
        <p:spPr/>
        <p:txBody>
          <a:bodyPr/>
          <a:lstStyle/>
          <a:p>
            <a:fld id="{0E35F3BA-FE8B-4E36-87EF-206F94BD42EB}" type="slidenum">
              <a:rPr lang="en-US" smtClean="0"/>
              <a:pPr/>
              <a:t>7</a:t>
            </a:fld>
            <a:endParaRPr lang="en-US" dirty="0"/>
          </a:p>
        </p:txBody>
      </p:sp>
      <p:pic>
        <p:nvPicPr>
          <p:cNvPr id="7" name="Picture 6"/>
          <p:cNvPicPr>
            <a:picLocks noChangeAspect="1"/>
          </p:cNvPicPr>
          <p:nvPr/>
        </p:nvPicPr>
        <p:blipFill>
          <a:blip r:embed="rId3"/>
          <a:stretch>
            <a:fillRect/>
          </a:stretch>
        </p:blipFill>
        <p:spPr>
          <a:xfrm>
            <a:off x="228600" y="1676400"/>
            <a:ext cx="8153400" cy="5181600"/>
          </a:xfrm>
          <a:prstGeom prst="rect">
            <a:avLst/>
          </a:prstGeom>
        </p:spPr>
      </p:pic>
      <p:sp>
        <p:nvSpPr>
          <p:cNvPr id="8" name="Up Arrow Callout 7"/>
          <p:cNvSpPr/>
          <p:nvPr/>
        </p:nvSpPr>
        <p:spPr>
          <a:xfrm>
            <a:off x="2209800" y="1143000"/>
            <a:ext cx="4267200" cy="3886200"/>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kern="0" dirty="0">
                <a:solidFill>
                  <a:srgbClr val="FFFFFF"/>
                </a:solidFill>
                <a:sym typeface="Arial"/>
              </a:rPr>
              <a:t>2008 Standards: </a:t>
            </a:r>
            <a:endParaRPr lang="en-US" sz="2600" kern="0" dirty="0" smtClean="0">
              <a:solidFill>
                <a:srgbClr val="FFFFFF"/>
              </a:solidFill>
              <a:sym typeface="Arial"/>
            </a:endParaRPr>
          </a:p>
          <a:p>
            <a:pPr algn="ctr"/>
            <a:r>
              <a:rPr lang="en-US" sz="2600" kern="0" dirty="0" smtClean="0">
                <a:solidFill>
                  <a:srgbClr val="FFFFFF"/>
                </a:solidFill>
                <a:sym typeface="Arial"/>
              </a:rPr>
              <a:t>Understand </a:t>
            </a:r>
            <a:r>
              <a:rPr lang="en-US" sz="2600" kern="0" dirty="0">
                <a:solidFill>
                  <a:srgbClr val="FFFFFF"/>
                </a:solidFill>
                <a:sym typeface="Arial"/>
              </a:rPr>
              <a:t>content</a:t>
            </a:r>
          </a:p>
          <a:p>
            <a:pPr algn="ctr"/>
            <a:endParaRPr lang="en-US" sz="2600" kern="0" dirty="0">
              <a:solidFill>
                <a:srgbClr val="FFFFFF"/>
              </a:solidFill>
              <a:sym typeface="Arial"/>
            </a:endParaRPr>
          </a:p>
          <a:p>
            <a:pPr algn="ctr"/>
            <a:r>
              <a:rPr lang="en-US" sz="2600" kern="0" dirty="0">
                <a:solidFill>
                  <a:srgbClr val="FFFFFF"/>
                </a:solidFill>
                <a:sym typeface="Arial"/>
              </a:rPr>
              <a:t>2015 Standards: </a:t>
            </a:r>
            <a:endParaRPr lang="en-US" sz="2600" kern="0" dirty="0" smtClean="0">
              <a:solidFill>
                <a:srgbClr val="FFFFFF"/>
              </a:solidFill>
              <a:sym typeface="Arial"/>
            </a:endParaRPr>
          </a:p>
          <a:p>
            <a:pPr algn="ctr"/>
            <a:r>
              <a:rPr lang="en-US" sz="2600" kern="0" dirty="0" smtClean="0">
                <a:solidFill>
                  <a:srgbClr val="FFFFFF"/>
                </a:solidFill>
                <a:sym typeface="Arial"/>
              </a:rPr>
              <a:t>Understand </a:t>
            </a:r>
            <a:r>
              <a:rPr lang="en-US" sz="2600" kern="0" dirty="0">
                <a:solidFill>
                  <a:srgbClr val="FFFFFF"/>
                </a:solidFill>
                <a:sym typeface="Arial"/>
              </a:rPr>
              <a:t>content </a:t>
            </a:r>
            <a:r>
              <a:rPr lang="en-US" sz="2600" kern="0" dirty="0" smtClean="0">
                <a:solidFill>
                  <a:srgbClr val="FFFFFF"/>
                </a:solidFill>
                <a:sym typeface="Arial"/>
              </a:rPr>
              <a:t>by applying the skill.</a:t>
            </a:r>
            <a:endParaRPr lang="en-US" sz="2600" kern="0" dirty="0">
              <a:solidFill>
                <a:srgbClr val="FFFFFF"/>
              </a:solidFill>
              <a:sym typeface="Arial"/>
            </a:endParaRPr>
          </a:p>
        </p:txBody>
      </p:sp>
      <p:sp>
        <p:nvSpPr>
          <p:cNvPr id="9" name="TextBox 8"/>
          <p:cNvSpPr txBox="1"/>
          <p:nvPr/>
        </p:nvSpPr>
        <p:spPr>
          <a:xfrm>
            <a:off x="762000" y="5410200"/>
            <a:ext cx="6781798" cy="523220"/>
          </a:xfrm>
          <a:prstGeom prst="rect">
            <a:avLst/>
          </a:prstGeom>
          <a:noFill/>
        </p:spPr>
        <p:txBody>
          <a:bodyPr wrap="square" rtlCol="0">
            <a:spAutoFit/>
          </a:bodyPr>
          <a:lstStyle/>
          <a:p>
            <a:r>
              <a:rPr lang="en-US" sz="2800" kern="0" dirty="0">
                <a:solidFill>
                  <a:srgbClr val="000000"/>
                </a:solidFill>
                <a:latin typeface="Iowan Old Style Black"/>
                <a:cs typeface="Iowan Old Style Black"/>
                <a:sym typeface="Arial"/>
              </a:rPr>
              <a:t>Skills are aligned with English </a:t>
            </a:r>
            <a:r>
              <a:rPr lang="en-US" sz="2800" kern="0" dirty="0" smtClean="0">
                <a:solidFill>
                  <a:srgbClr val="000000"/>
                </a:solidFill>
                <a:latin typeface="Iowan Old Style Black"/>
                <a:cs typeface="Iowan Old Style Black"/>
                <a:sym typeface="Arial"/>
              </a:rPr>
              <a:t>Standards</a:t>
            </a:r>
            <a:endParaRPr lang="en-US" sz="2800" kern="0" dirty="0">
              <a:solidFill>
                <a:srgbClr val="000000"/>
              </a:solidFill>
              <a:latin typeface="Iowan Old Style Black"/>
              <a:cs typeface="Iowan Old Style Black"/>
              <a:sym typeface="Arial"/>
            </a:endParaRPr>
          </a:p>
        </p:txBody>
      </p:sp>
    </p:spTree>
    <p:extLst>
      <p:ext uri="{BB962C8B-B14F-4D97-AF65-F5344CB8AC3E}">
        <p14:creationId xmlns:p14="http://schemas.microsoft.com/office/powerpoint/2010/main" val="143800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Shape 295"/>
          <p:cNvPicPr preferRelativeResize="0"/>
          <p:nvPr/>
        </p:nvPicPr>
        <p:blipFill rotWithShape="1">
          <a:blip r:embed="rId3">
            <a:alphaModFix/>
          </a:blip>
          <a:srcRect l="5174" t="8248" r="9850" b="6302"/>
          <a:stretch/>
        </p:blipFill>
        <p:spPr>
          <a:xfrm>
            <a:off x="2060810" y="304800"/>
            <a:ext cx="4640239" cy="6305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29650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rotWithShape="1">
          <a:blip r:embed="rId3">
            <a:alphaModFix/>
          </a:blip>
          <a:srcRect l="13780" t="5534" r="13807" b="2869"/>
          <a:stretch/>
        </p:blipFill>
        <p:spPr>
          <a:xfrm>
            <a:off x="2361061" y="304800"/>
            <a:ext cx="4496936" cy="6172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09369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p:nvPr/>
        </p:nvPicPr>
        <p:blipFill rotWithShape="1">
          <a:blip r:embed="rId3">
            <a:alphaModFix/>
          </a:blip>
          <a:srcRect l="3866" t="3398" r="2845" b="3749"/>
          <a:stretch/>
        </p:blipFill>
        <p:spPr>
          <a:xfrm>
            <a:off x="1555844" y="228600"/>
            <a:ext cx="6332561" cy="6363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30348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p:cNvPicPr preferRelativeResize="0"/>
          <p:nvPr/>
        </p:nvPicPr>
        <p:blipFill rotWithShape="1">
          <a:blip r:embed="rId3">
            <a:alphaModFix/>
          </a:blip>
          <a:srcRect l="3234" t="2188" r="4438" b="2686"/>
          <a:stretch/>
        </p:blipFill>
        <p:spPr>
          <a:xfrm>
            <a:off x="2811439" y="150123"/>
            <a:ext cx="3821373" cy="65236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86333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Shape 315"/>
          <p:cNvPicPr preferRelativeResize="0"/>
          <p:nvPr/>
        </p:nvPicPr>
        <p:blipFill rotWithShape="1">
          <a:blip r:embed="rId3">
            <a:alphaModFix/>
          </a:blip>
          <a:srcRect t="1939" r="1595" b="2376"/>
          <a:stretch/>
        </p:blipFill>
        <p:spPr>
          <a:xfrm>
            <a:off x="1343926" y="382137"/>
            <a:ext cx="6175988" cy="6318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4070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 and Break</a:t>
            </a:r>
            <a:endParaRPr lang="en-US" dirty="0"/>
          </a:p>
        </p:txBody>
      </p:sp>
      <p:sp>
        <p:nvSpPr>
          <p:cNvPr id="3" name="Content Placeholder 2"/>
          <p:cNvSpPr>
            <a:spLocks noGrp="1"/>
          </p:cNvSpPr>
          <p:nvPr>
            <p:ph idx="1"/>
          </p:nvPr>
        </p:nvSpPr>
        <p:spPr/>
        <p:txBody>
          <a:bodyPr>
            <a:normAutofit/>
          </a:bodyPr>
          <a:lstStyle/>
          <a:p>
            <a:pPr marL="0" indent="0" algn="ctr">
              <a:buNone/>
            </a:pPr>
            <a:r>
              <a:rPr lang="en-US" sz="4400" b="0" dirty="0" smtClean="0">
                <a:latin typeface="+mn-lt"/>
              </a:rPr>
              <a:t>Talk with someone in your content area about how you can infuse geographical skills into non-geography-centered units. </a:t>
            </a:r>
            <a:endParaRPr lang="en-US" sz="4400"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75</a:t>
            </a:fld>
            <a:endParaRPr lang="en-US" dirty="0">
              <a:solidFill>
                <a:prstClr val="white"/>
              </a:solidFill>
            </a:endParaRPr>
          </a:p>
        </p:txBody>
      </p:sp>
    </p:spTree>
    <p:extLst>
      <p:ext uri="{BB962C8B-B14F-4D97-AF65-F5344CB8AC3E}">
        <p14:creationId xmlns:p14="http://schemas.microsoft.com/office/powerpoint/2010/main" val="1179361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0" dirty="0">
                <a:latin typeface="+mn-lt"/>
              </a:rPr>
              <a:t>USII.1 The student will demonstrate skills for historical thinking, geographical analysis, </a:t>
            </a:r>
            <a:r>
              <a:rPr lang="en-US" b="0" dirty="0" smtClean="0">
                <a:latin typeface="+mn-lt"/>
              </a:rPr>
              <a:t>economic decision </a:t>
            </a:r>
            <a:r>
              <a:rPr lang="en-US" b="0" dirty="0">
                <a:latin typeface="+mn-lt"/>
              </a:rPr>
              <a:t>making, and responsible citizenship by</a:t>
            </a:r>
          </a:p>
          <a:p>
            <a:pPr marL="917575" lvl="1" indent="-520700">
              <a:buNone/>
            </a:pPr>
            <a:r>
              <a:rPr lang="en-US" b="0" dirty="0">
                <a:latin typeface="+mn-lt"/>
              </a:rPr>
              <a:t>a) </a:t>
            </a:r>
            <a:r>
              <a:rPr lang="en-US" b="0" dirty="0" smtClean="0">
                <a:latin typeface="+mn-lt"/>
              </a:rPr>
              <a:t>  analyzing </a:t>
            </a:r>
            <a:r>
              <a:rPr lang="en-US" b="0" dirty="0">
                <a:latin typeface="+mn-lt"/>
              </a:rPr>
              <a:t>and interpreting artifacts and primary and secondary sources to understand </a:t>
            </a:r>
            <a:r>
              <a:rPr lang="en-US" b="0" dirty="0" smtClean="0">
                <a:latin typeface="+mn-lt"/>
              </a:rPr>
              <a:t>events  in </a:t>
            </a:r>
            <a:r>
              <a:rPr lang="en-US" b="0" dirty="0">
                <a:latin typeface="+mn-lt"/>
              </a:rPr>
              <a:t>United States history;</a:t>
            </a:r>
          </a:p>
          <a:p>
            <a:pPr marL="917575" lvl="1" indent="-520700">
              <a:buNone/>
            </a:pPr>
            <a:r>
              <a:rPr lang="en-US" b="0" dirty="0">
                <a:latin typeface="+mn-lt"/>
              </a:rPr>
              <a:t>b) </a:t>
            </a:r>
            <a:r>
              <a:rPr lang="en-US" b="0" dirty="0" smtClean="0">
                <a:latin typeface="+mn-lt"/>
              </a:rPr>
              <a:t>    analyzing </a:t>
            </a:r>
            <a:r>
              <a:rPr lang="en-US" b="0" dirty="0">
                <a:latin typeface="+mn-lt"/>
              </a:rPr>
              <a:t>and interpreting geographic information to determine patterns and trends </a:t>
            </a:r>
            <a:r>
              <a:rPr lang="en-US" b="0" dirty="0" smtClean="0">
                <a:latin typeface="+mn-lt"/>
              </a:rPr>
              <a:t>in United </a:t>
            </a:r>
            <a:r>
              <a:rPr lang="en-US" b="0" dirty="0">
                <a:latin typeface="+mn-lt"/>
              </a:rPr>
              <a:t>States history;</a:t>
            </a:r>
          </a:p>
          <a:p>
            <a:pPr marL="917575" lvl="1" indent="-520700">
              <a:buAutoNum type="alphaLcParenR" startAt="4"/>
            </a:pPr>
            <a:r>
              <a:rPr lang="en-US" b="0" dirty="0" smtClean="0">
                <a:latin typeface="+mn-lt"/>
              </a:rPr>
              <a:t>using </a:t>
            </a:r>
            <a:r>
              <a:rPr lang="en-US" b="0" dirty="0">
                <a:latin typeface="+mn-lt"/>
              </a:rPr>
              <a:t>evidence to draw conclusions and make generalizations</a:t>
            </a:r>
            <a:r>
              <a:rPr lang="en-US" b="0" dirty="0" smtClean="0">
                <a:latin typeface="+mn-lt"/>
              </a:rPr>
              <a:t>;</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76</a:t>
            </a:fld>
            <a:endParaRPr lang="en-US" dirty="0">
              <a:solidFill>
                <a:prstClr val="white"/>
              </a:solidFill>
            </a:endParaRPr>
          </a:p>
        </p:txBody>
      </p:sp>
    </p:spTree>
    <p:extLst>
      <p:ext uri="{BB962C8B-B14F-4D97-AF65-F5344CB8AC3E}">
        <p14:creationId xmlns:p14="http://schemas.microsoft.com/office/powerpoint/2010/main" val="30973989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idx="4294967295"/>
          </p:nvPr>
        </p:nvSpPr>
        <p:spPr>
          <a:xfrm>
            <a:off x="457201" y="282575"/>
            <a:ext cx="7772399" cy="1317624"/>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3600" b="0" i="0" u="none" strike="noStrike" cap="none" dirty="0">
                <a:latin typeface="+mn-lt"/>
                <a:ea typeface="Calibri"/>
                <a:cs typeface="Calibri"/>
                <a:sym typeface="Calibri"/>
              </a:rPr>
              <a:t>Analyzing Geography to Determine Patterns and Trends</a:t>
            </a:r>
          </a:p>
        </p:txBody>
      </p:sp>
      <p:sp>
        <p:nvSpPr>
          <p:cNvPr id="321" name="Shape 321"/>
          <p:cNvSpPr txBox="1">
            <a:spLocks noGrp="1"/>
          </p:cNvSpPr>
          <p:nvPr>
            <p:ph type="body" idx="4294967295"/>
          </p:nvPr>
        </p:nvSpPr>
        <p:spPr>
          <a:xfrm>
            <a:off x="725581" y="1600200"/>
            <a:ext cx="7504019" cy="4029074"/>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chemeClr val="dk1"/>
              </a:buClr>
              <a:buSzPct val="100000"/>
              <a:buFont typeface="Arial"/>
              <a:buChar char="•"/>
            </a:pPr>
            <a:r>
              <a:rPr lang="en" sz="2400" b="0" i="0" u="none" strike="noStrike" cap="none" dirty="0">
                <a:solidFill>
                  <a:schemeClr val="dk1"/>
                </a:solidFill>
                <a:latin typeface="+mn-lt"/>
                <a:ea typeface="Calibri"/>
                <a:cs typeface="Calibri"/>
                <a:sym typeface="Calibri"/>
              </a:rPr>
              <a:t>Speculate on the reasons why certain areas had higher unemployment rates than others.</a:t>
            </a:r>
          </a:p>
          <a:p>
            <a:pPr marL="342900" marR="0" lvl="0" indent="-342900" algn="l" rtl="0">
              <a:spcBef>
                <a:spcPts val="480"/>
              </a:spcBef>
              <a:spcAft>
                <a:spcPts val="0"/>
              </a:spcAft>
              <a:buClr>
                <a:schemeClr val="dk1"/>
              </a:buClr>
              <a:buSzPct val="100000"/>
              <a:buFont typeface="Arial"/>
              <a:buChar char="•"/>
            </a:pPr>
            <a:r>
              <a:rPr lang="en" sz="2400" b="0" i="0" u="none" strike="noStrike" cap="none" dirty="0">
                <a:solidFill>
                  <a:schemeClr val="dk1"/>
                </a:solidFill>
                <a:latin typeface="+mn-lt"/>
                <a:ea typeface="Calibri"/>
                <a:cs typeface="Calibri"/>
                <a:sym typeface="Calibri"/>
              </a:rPr>
              <a:t>How did the unemployment figures from map one influence the population changes on map two?</a:t>
            </a:r>
          </a:p>
          <a:p>
            <a:pPr marL="342900" marR="0" lvl="0" indent="-342900" algn="l" rtl="0">
              <a:lnSpc>
                <a:spcPct val="100000"/>
              </a:lnSpc>
              <a:spcBef>
                <a:spcPts val="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pic>
        <p:nvPicPr>
          <p:cNvPr id="322" name="Shape 322"/>
          <p:cNvPicPr preferRelativeResize="0"/>
          <p:nvPr/>
        </p:nvPicPr>
        <p:blipFill rotWithShape="1">
          <a:blip r:embed="rId3">
            <a:alphaModFix/>
          </a:blip>
          <a:srcRect t="-1021" r="2723" b="2722"/>
          <a:stretch/>
        </p:blipFill>
        <p:spPr>
          <a:xfrm>
            <a:off x="838200" y="3733800"/>
            <a:ext cx="3276600" cy="2724967"/>
          </a:xfrm>
          <a:prstGeom prst="rect">
            <a:avLst/>
          </a:prstGeom>
          <a:ln>
            <a:noFill/>
          </a:ln>
          <a:effectLst>
            <a:outerShdw blurRad="292100" dist="139700" dir="2700000" algn="tl" rotWithShape="0">
              <a:srgbClr val="333333">
                <a:alpha val="65000"/>
              </a:srgbClr>
            </a:outerShdw>
          </a:effectLst>
        </p:spPr>
      </p:pic>
      <p:pic>
        <p:nvPicPr>
          <p:cNvPr id="323" name="Shape 323" descr="migration map 1940's.jpg"/>
          <p:cNvPicPr preferRelativeResize="0"/>
          <p:nvPr/>
        </p:nvPicPr>
        <p:blipFill rotWithShape="1">
          <a:blip r:embed="rId4">
            <a:alphaModFix/>
          </a:blip>
          <a:srcRect/>
          <a:stretch/>
        </p:blipFill>
        <p:spPr>
          <a:xfrm>
            <a:off x="4836412" y="3848100"/>
            <a:ext cx="3088387" cy="2496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9879300"/>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Shape 328"/>
          <p:cNvPicPr preferRelativeResize="0"/>
          <p:nvPr/>
        </p:nvPicPr>
        <p:blipFill rotWithShape="1">
          <a:blip r:embed="rId3">
            <a:alphaModFix/>
          </a:blip>
          <a:srcRect t="-1021" r="2723" b="2722"/>
          <a:stretch/>
        </p:blipFill>
        <p:spPr>
          <a:xfrm>
            <a:off x="142873" y="150067"/>
            <a:ext cx="8239127" cy="61745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8845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70501" y="173167"/>
            <a:ext cx="8235299" cy="763599"/>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3200" b="1" i="0" u="sng" strike="noStrike" cap="none" dirty="0">
                <a:solidFill>
                  <a:schemeClr val="dk1"/>
                </a:solidFill>
                <a:latin typeface="Calibri"/>
                <a:ea typeface="Calibri"/>
                <a:cs typeface="Calibri"/>
                <a:sym typeface="Calibri"/>
              </a:rPr>
              <a:t>Percent change in population 1930 to 1940</a:t>
            </a:r>
          </a:p>
        </p:txBody>
      </p:sp>
      <p:pic>
        <p:nvPicPr>
          <p:cNvPr id="334" name="Shape 334" descr="migration map 1940's.jpg"/>
          <p:cNvPicPr preferRelativeResize="0"/>
          <p:nvPr/>
        </p:nvPicPr>
        <p:blipFill rotWithShape="1">
          <a:blip r:embed="rId3">
            <a:alphaModFix/>
          </a:blip>
          <a:srcRect/>
          <a:stretch/>
        </p:blipFill>
        <p:spPr>
          <a:xfrm>
            <a:off x="146323" y="800800"/>
            <a:ext cx="8845275" cy="5447600"/>
          </a:xfrm>
          <a:prstGeom prst="rect">
            <a:avLst/>
          </a:prstGeom>
          <a:ln>
            <a:noFill/>
          </a:ln>
          <a:effectLst>
            <a:outerShdw blurRad="292100" dist="139700" dir="2700000" algn="tl" rotWithShape="0">
              <a:srgbClr val="333333">
                <a:alpha val="65000"/>
              </a:srgbClr>
            </a:outerShdw>
          </a:effectLst>
        </p:spPr>
      </p:pic>
      <p:sp>
        <p:nvSpPr>
          <p:cNvPr id="335" name="Shape 335"/>
          <p:cNvSpPr txBox="1"/>
          <p:nvPr/>
        </p:nvSpPr>
        <p:spPr>
          <a:xfrm>
            <a:off x="7087738" y="6077667"/>
            <a:ext cx="1904999" cy="504199"/>
          </a:xfrm>
          <a:prstGeom prst="rect">
            <a:avLst/>
          </a:prstGeom>
          <a:noFill/>
          <a:ln>
            <a:noFill/>
          </a:ln>
        </p:spPr>
        <p:txBody>
          <a:bodyPr lIns="91425" tIns="91425" rIns="91425" bIns="91425" anchor="t" anchorCtr="0">
            <a:noAutofit/>
          </a:bodyPr>
          <a:lstStyle/>
          <a:p>
            <a:pPr>
              <a:buClr>
                <a:prstClr val="black"/>
              </a:buClr>
              <a:buSzPct val="25000"/>
              <a:buFont typeface="Calibri"/>
              <a:buNone/>
            </a:pPr>
            <a:r>
              <a:rPr lang="en">
                <a:solidFill>
                  <a:prstClr val="black"/>
                </a:solidFill>
                <a:latin typeface="Calibri"/>
                <a:ea typeface="Calibri"/>
                <a:cs typeface="Calibri"/>
                <a:sym typeface="Calibri"/>
              </a:rPr>
              <a:t>1940 US Census</a:t>
            </a:r>
          </a:p>
        </p:txBody>
      </p:sp>
    </p:spTree>
    <p:extLst>
      <p:ext uri="{BB962C8B-B14F-4D97-AF65-F5344CB8AC3E}">
        <p14:creationId xmlns:p14="http://schemas.microsoft.com/office/powerpoint/2010/main" val="1225983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Experiences for Essential Skills</a:t>
            </a:r>
            <a:endParaRPr lang="en-US" dirty="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solidFill>
                  <a:prstClr val="white"/>
                </a:solidFill>
              </a:rPr>
              <a:pPr>
                <a:defRPr/>
              </a:pPr>
              <a:t>8</a:t>
            </a:fld>
            <a:endParaRPr lang="en-US" dirty="0">
              <a:solidFill>
                <a:prstClr val="white"/>
              </a:solidFill>
            </a:endParaRPr>
          </a:p>
        </p:txBody>
      </p:sp>
      <p:pic>
        <p:nvPicPr>
          <p:cNvPr id="7" name="Picture 6" descr="http://www.doe.virginia.gov/testing/sol/frameworks/history_socialscience_framewks/2015/framewks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21000" t="16875" r="22167" b="2942"/>
          <a:stretch/>
        </p:blipFill>
        <p:spPr>
          <a:xfrm>
            <a:off x="685800" y="1323109"/>
            <a:ext cx="7086600" cy="538249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667000" y="3810000"/>
            <a:ext cx="6019800" cy="2123658"/>
          </a:xfrm>
          <a:prstGeom prst="rect">
            <a:avLst/>
          </a:prstGeom>
          <a:solidFill>
            <a:srgbClr val="FFFF00"/>
          </a:solidFill>
          <a:ln>
            <a:solidFill>
              <a:schemeClr val="tx1"/>
            </a:solidFill>
          </a:ln>
        </p:spPr>
        <p:txBody>
          <a:bodyPr wrap="square" rtlCol="0">
            <a:spAutoFit/>
          </a:bodyPr>
          <a:lstStyle/>
          <a:p>
            <a:pPr algn="ctr"/>
            <a:r>
              <a:rPr lang="en-US" sz="6600" kern="0" dirty="0">
                <a:solidFill>
                  <a:srgbClr val="000000"/>
                </a:solidFill>
                <a:latin typeface="Batang" panose="02030600000101010101" pitchFamily="18" charset="-127"/>
                <a:ea typeface="Batang" panose="02030600000101010101" pitchFamily="18" charset="-127"/>
                <a:cs typeface="Arial"/>
                <a:sym typeface="Arial"/>
              </a:rPr>
              <a:t>What are Experiences?</a:t>
            </a:r>
          </a:p>
        </p:txBody>
      </p:sp>
    </p:spTree>
    <p:extLst>
      <p:ext uri="{BB962C8B-B14F-4D97-AF65-F5344CB8AC3E}">
        <p14:creationId xmlns:p14="http://schemas.microsoft.com/office/powerpoint/2010/main" val="24480813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1059590" y="500095"/>
            <a:ext cx="7024799" cy="11432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Questrial"/>
              <a:buNone/>
            </a:pPr>
            <a:r>
              <a:rPr lang="en" sz="4000" b="0" i="0" u="sng" strike="noStrike" cap="none">
                <a:solidFill>
                  <a:schemeClr val="hlink"/>
                </a:solidFill>
                <a:latin typeface="Questrial"/>
                <a:ea typeface="Questrial"/>
                <a:cs typeface="Questrial"/>
                <a:sym typeface="Questrial"/>
                <a:hlinkClick r:id="rId3"/>
              </a:rPr>
              <a:t>America on the Move</a:t>
            </a:r>
            <a:br>
              <a:rPr lang="en" sz="4000" b="0" i="0" u="sng" strike="noStrike" cap="none">
                <a:solidFill>
                  <a:schemeClr val="hlink"/>
                </a:solidFill>
                <a:latin typeface="Questrial"/>
                <a:ea typeface="Questrial"/>
                <a:cs typeface="Questrial"/>
                <a:sym typeface="Questrial"/>
                <a:hlinkClick r:id="rId3"/>
              </a:rPr>
            </a:br>
            <a:r>
              <a:rPr lang="en" sz="2400" b="0" i="0" u="sng" strike="noStrike" cap="none">
                <a:solidFill>
                  <a:schemeClr val="hlink"/>
                </a:solidFill>
                <a:latin typeface="Questrial"/>
                <a:ea typeface="Questrial"/>
                <a:cs typeface="Questrial"/>
                <a:sym typeface="Questrial"/>
                <a:hlinkClick r:id="rId3"/>
              </a:rPr>
              <a:t>Primary Source Pictures, Clues, &amp; Mapping</a:t>
            </a:r>
          </a:p>
        </p:txBody>
      </p:sp>
      <p:pic>
        <p:nvPicPr>
          <p:cNvPr id="341" name="Shape 341" descr="Screen shot 2016-06-20 at 6.14.52 PM.png"/>
          <p:cNvPicPr preferRelativeResize="0">
            <a:picLocks noGrp="1"/>
          </p:cNvPicPr>
          <p:nvPr>
            <p:ph type="body" idx="1"/>
          </p:nvPr>
        </p:nvPicPr>
        <p:blipFill rotWithShape="1">
          <a:blip r:embed="rId4">
            <a:alphaModFix/>
          </a:blip>
          <a:srcRect l="8031" r="8032"/>
          <a:stretch/>
        </p:blipFill>
        <p:spPr>
          <a:xfrm>
            <a:off x="532835" y="1793367"/>
            <a:ext cx="8179500" cy="3889199"/>
          </a:xfrm>
          <a:prstGeom prst="rect">
            <a:avLst/>
          </a:prstGeom>
          <a:ln>
            <a:noFill/>
          </a:ln>
          <a:effectLst>
            <a:outerShdw blurRad="292100" dist="139700" dir="2700000" algn="tl" rotWithShape="0">
              <a:srgbClr val="333333">
                <a:alpha val="65000"/>
              </a:srgbClr>
            </a:outerShdw>
          </a:effectLst>
        </p:spPr>
      </p:pic>
      <p:pic>
        <p:nvPicPr>
          <p:cNvPr id="342" name="Shape 342"/>
          <p:cNvPicPr preferRelativeResize="0"/>
          <p:nvPr/>
        </p:nvPicPr>
        <p:blipFill rotWithShape="1">
          <a:blip r:embed="rId5">
            <a:alphaModFix/>
          </a:blip>
          <a:srcRect/>
          <a:stretch/>
        </p:blipFill>
        <p:spPr>
          <a:xfrm>
            <a:off x="748645" y="5832628"/>
            <a:ext cx="1073400" cy="513999"/>
          </a:xfrm>
          <a:prstGeom prst="rect">
            <a:avLst/>
          </a:prstGeom>
          <a:noFill/>
          <a:ln>
            <a:noFill/>
          </a:ln>
        </p:spPr>
      </p:pic>
      <p:sp>
        <p:nvSpPr>
          <p:cNvPr id="343" name="Shape 343"/>
          <p:cNvSpPr txBox="1"/>
          <p:nvPr/>
        </p:nvSpPr>
        <p:spPr>
          <a:xfrm>
            <a:off x="4555900" y="6117448"/>
            <a:ext cx="2962199" cy="229199"/>
          </a:xfrm>
          <a:prstGeom prst="rect">
            <a:avLst/>
          </a:prstGeom>
          <a:noFill/>
          <a:ln>
            <a:noFill/>
          </a:ln>
        </p:spPr>
        <p:txBody>
          <a:bodyPr lIns="91425" tIns="91425" rIns="91425" bIns="91425" anchor="t" anchorCtr="0">
            <a:noAutofit/>
          </a:bodyPr>
          <a:lstStyle/>
          <a:p>
            <a:pPr>
              <a:buClr>
                <a:prstClr val="black"/>
              </a:buClr>
              <a:buFont typeface="Calibri"/>
              <a:buNone/>
            </a:pPr>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72918256"/>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1059590" y="211898"/>
            <a:ext cx="7024799" cy="7196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chemeClr val="accent1"/>
              </a:buClr>
              <a:buSzPct val="25000"/>
              <a:buFont typeface="Questrial"/>
              <a:buNone/>
            </a:pPr>
            <a:endParaRPr sz="4000" b="0" i="0" u="none" strike="noStrike" cap="none">
              <a:solidFill>
                <a:schemeClr val="accent1"/>
              </a:solidFill>
              <a:latin typeface="Questrial"/>
              <a:ea typeface="Questrial"/>
              <a:cs typeface="Questrial"/>
              <a:sym typeface="Questrial"/>
            </a:endParaRPr>
          </a:p>
          <a:p>
            <a:pPr marL="0" marR="0" lvl="0" indent="0" algn="ctr" rtl="0">
              <a:spcBef>
                <a:spcPts val="0"/>
              </a:spcBef>
              <a:buClr>
                <a:schemeClr val="accent1"/>
              </a:buClr>
              <a:buSzPct val="25000"/>
              <a:buFont typeface="Questrial"/>
              <a:buNone/>
            </a:pPr>
            <a:r>
              <a:rPr lang="en" sz="4000" b="0" i="0" u="none" strike="noStrike" cap="none">
                <a:solidFill>
                  <a:schemeClr val="accent1"/>
                </a:solidFill>
                <a:latin typeface="Questrial"/>
                <a:ea typeface="Questrial"/>
                <a:cs typeface="Questrial"/>
                <a:sym typeface="Questrial"/>
              </a:rPr>
              <a:t>Layers of Inference</a:t>
            </a:r>
          </a:p>
        </p:txBody>
      </p:sp>
      <p:pic>
        <p:nvPicPr>
          <p:cNvPr id="349" name="Shape 349" descr="Screen shot 2016-06-20 at 9.52.46 PM.png"/>
          <p:cNvPicPr preferRelativeResize="0"/>
          <p:nvPr/>
        </p:nvPicPr>
        <p:blipFill rotWithShape="1">
          <a:blip r:embed="rId3">
            <a:alphaModFix/>
          </a:blip>
          <a:srcRect/>
          <a:stretch/>
        </p:blipFill>
        <p:spPr>
          <a:xfrm>
            <a:off x="1313411" y="1330446"/>
            <a:ext cx="6157200" cy="4566799"/>
          </a:xfrm>
          <a:prstGeom prst="rect">
            <a:avLst/>
          </a:prstGeom>
          <a:noFill/>
          <a:ln>
            <a:noFill/>
          </a:ln>
        </p:spPr>
      </p:pic>
      <p:pic>
        <p:nvPicPr>
          <p:cNvPr id="350" name="Shape 350"/>
          <p:cNvPicPr preferRelativeResize="0"/>
          <p:nvPr/>
        </p:nvPicPr>
        <p:blipFill rotWithShape="1">
          <a:blip r:embed="rId4">
            <a:alphaModFix/>
          </a:blip>
          <a:srcRect/>
          <a:stretch/>
        </p:blipFill>
        <p:spPr>
          <a:xfrm>
            <a:off x="240004" y="6096392"/>
            <a:ext cx="1073400" cy="513999"/>
          </a:xfrm>
          <a:prstGeom prst="rect">
            <a:avLst/>
          </a:prstGeom>
          <a:noFill/>
          <a:ln>
            <a:noFill/>
          </a:ln>
        </p:spPr>
      </p:pic>
      <p:pic>
        <p:nvPicPr>
          <p:cNvPr id="351" name="Shape 351"/>
          <p:cNvPicPr preferRelativeResize="0"/>
          <p:nvPr/>
        </p:nvPicPr>
        <p:blipFill rotWithShape="1">
          <a:blip r:embed="rId5">
            <a:alphaModFix/>
          </a:blip>
          <a:srcRect/>
          <a:stretch/>
        </p:blipFill>
        <p:spPr>
          <a:xfrm>
            <a:off x="2667000" y="2590800"/>
            <a:ext cx="3357562" cy="2330379"/>
          </a:xfrm>
          <a:prstGeom prst="rect">
            <a:avLst/>
          </a:prstGeom>
          <a:noFill/>
          <a:ln>
            <a:noFill/>
          </a:ln>
        </p:spPr>
      </p:pic>
    </p:spTree>
    <p:extLst>
      <p:ext uri="{BB962C8B-B14F-4D97-AF65-F5344CB8AC3E}">
        <p14:creationId xmlns:p14="http://schemas.microsoft.com/office/powerpoint/2010/main" val="39713209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Investigate the </a:t>
            </a:r>
            <a:r>
              <a:rPr lang="en-US" dirty="0" smtClean="0"/>
              <a:t>Spanish-American War</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82</a:t>
            </a:fld>
            <a:endParaRPr lang="en-US" dirty="0">
              <a:solidFill>
                <a:prstClr val="white"/>
              </a:solidFill>
            </a:endParaRPr>
          </a:p>
        </p:txBody>
      </p:sp>
      <p:sp>
        <p:nvSpPr>
          <p:cNvPr id="4" name="TextBox 3"/>
          <p:cNvSpPr txBox="1"/>
          <p:nvPr/>
        </p:nvSpPr>
        <p:spPr>
          <a:xfrm>
            <a:off x="457200" y="1676400"/>
            <a:ext cx="7467600" cy="4308872"/>
          </a:xfrm>
          <a:prstGeom prst="rect">
            <a:avLst/>
          </a:prstGeom>
          <a:noFill/>
        </p:spPr>
        <p:txBody>
          <a:bodyPr wrap="square" rtlCol="0">
            <a:spAutoFit/>
          </a:bodyPr>
          <a:lstStyle/>
          <a:p>
            <a:pPr marL="457200" indent="-457200" fontAlgn="base">
              <a:buFont typeface="Arial" panose="020B0604020202020204" pitchFamily="34" charset="0"/>
              <a:buChar char="•"/>
            </a:pPr>
            <a:r>
              <a:rPr lang="en-US" sz="3200" dirty="0">
                <a:solidFill>
                  <a:prstClr val="black"/>
                </a:solidFill>
              </a:rPr>
              <a:t>Break students up into station groups</a:t>
            </a:r>
          </a:p>
          <a:p>
            <a:pPr marL="457200" indent="-457200" fontAlgn="base">
              <a:buFont typeface="Arial" panose="020B0604020202020204" pitchFamily="34" charset="0"/>
              <a:buChar char="•"/>
            </a:pPr>
            <a:r>
              <a:rPr lang="en-US" sz="3200" dirty="0">
                <a:solidFill>
                  <a:prstClr val="black"/>
                </a:solidFill>
              </a:rPr>
              <a:t>Each student gets a “police report” for each document</a:t>
            </a:r>
          </a:p>
          <a:p>
            <a:pPr marL="457200" indent="-457200" fontAlgn="base">
              <a:buFont typeface="Arial" panose="020B0604020202020204" pitchFamily="34" charset="0"/>
              <a:buChar char="•"/>
            </a:pPr>
            <a:r>
              <a:rPr lang="en-US" sz="3200" dirty="0">
                <a:solidFill>
                  <a:prstClr val="black"/>
                </a:solidFill>
              </a:rPr>
              <a:t>Students will rotate to each station and complete the questions on their police report </a:t>
            </a:r>
          </a:p>
          <a:p>
            <a:pPr lvl="1" fontAlgn="base"/>
            <a:r>
              <a:rPr lang="en-US" sz="3200" dirty="0">
                <a:solidFill>
                  <a:prstClr val="black"/>
                </a:solidFill>
              </a:rPr>
              <a:t>Post reflection questions at the end for students to discuss and share out.</a:t>
            </a:r>
          </a:p>
          <a:p>
            <a:endParaRPr lang="en-US" dirty="0">
              <a:solidFill>
                <a:prstClr val="black"/>
              </a:solidFill>
            </a:endParaRPr>
          </a:p>
        </p:txBody>
      </p:sp>
    </p:spTree>
    <p:extLst>
      <p:ext uri="{BB962C8B-B14F-4D97-AF65-F5344CB8AC3E}">
        <p14:creationId xmlns:p14="http://schemas.microsoft.com/office/powerpoint/2010/main" val="29476591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83</a:t>
            </a:fld>
            <a:endParaRPr lang="en-US" dirty="0">
              <a:solidFill>
                <a:prstClr val="white"/>
              </a:solidFill>
            </a:endParaRPr>
          </a:p>
        </p:txBody>
      </p:sp>
      <p:sp>
        <p:nvSpPr>
          <p:cNvPr id="4" name="Rectangle 1"/>
          <p:cNvSpPr>
            <a:spLocks noChangeArrowheads="1"/>
          </p:cNvSpPr>
          <p:nvPr/>
        </p:nvSpPr>
        <p:spPr bwMode="auto">
          <a:xfrm>
            <a:off x="236464" y="1873509"/>
            <a:ext cx="63246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en-US" sz="2000" b="1" i="1" dirty="0">
                <a:solidFill>
                  <a:srgbClr val="000000"/>
                </a:solidFill>
                <a:latin typeface="Arial" panose="020B0604020202020204" pitchFamily="34" charset="0"/>
                <a:cs typeface="Arial" panose="020B0604020202020204" pitchFamily="34" charset="0"/>
              </a:rPr>
              <a:t>Your task:</a:t>
            </a:r>
            <a:endParaRPr lang="en-US" altLang="en-US" sz="1100" b="1" dirty="0">
              <a:solidFill>
                <a:prstClr val="black"/>
              </a:solidFill>
            </a:endParaRPr>
          </a:p>
          <a:p>
            <a:pPr eaLnBrk="0" fontAlgn="base" hangingPunct="0">
              <a:spcBef>
                <a:spcPct val="0"/>
              </a:spcBef>
              <a:spcAft>
                <a:spcPct val="0"/>
              </a:spcAft>
            </a:pPr>
            <a:endParaRPr lang="en-US" altLang="en-US" sz="3600" dirty="0">
              <a:solidFill>
                <a:prstClr val="black"/>
              </a:solidFill>
              <a:latin typeface="Arial" panose="020B0604020202020204" pitchFamily="34" charset="0"/>
            </a:endParaRPr>
          </a:p>
          <a:p>
            <a:pPr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Your task is to sort through all the evidence and decide who was responsible.  As you read the accounts as well as look at the art, please remember that the people and artists have bias, which means that they were on one side or the other.  Their perception of the event might change what they see or they may even be willing to lie about the incident.</a:t>
            </a:r>
            <a:endParaRPr lang="en-US" altLang="en-US" sz="1050" dirty="0">
              <a:solidFill>
                <a:prstClr val="black"/>
              </a:solidFill>
            </a:endParaRPr>
          </a:p>
          <a:p>
            <a:pPr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Your job is to sort through all the evidence and try to determine the facts. The </a:t>
            </a:r>
            <a:r>
              <a:rPr lang="en-US" altLang="en-US" dirty="0" smtClean="0">
                <a:solidFill>
                  <a:srgbClr val="000000"/>
                </a:solidFill>
                <a:latin typeface="Arial" panose="020B0604020202020204" pitchFamily="34" charset="0"/>
                <a:cs typeface="Arial" panose="020B0604020202020204" pitchFamily="34" charset="0"/>
              </a:rPr>
              <a:t>American people are </a:t>
            </a:r>
            <a:r>
              <a:rPr lang="en-US" altLang="en-US" dirty="0">
                <a:solidFill>
                  <a:srgbClr val="000000"/>
                </a:solidFill>
                <a:latin typeface="Arial" panose="020B0604020202020204" pitchFamily="34" charset="0"/>
                <a:cs typeface="Arial" panose="020B0604020202020204" pitchFamily="34" charset="0"/>
              </a:rPr>
              <a:t>extremely angry right now and we want to make sure we do a good job of truly studying the evidence.  As you find important information, write it appropriately in your detective notebook.  </a:t>
            </a:r>
          </a:p>
          <a:p>
            <a:pPr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Good luck... this might be the hardest case you will ever try to solve.</a:t>
            </a:r>
            <a:r>
              <a:rPr lang="en-US" altLang="en-US" sz="1050" dirty="0">
                <a:solidFill>
                  <a:prstClr val="black"/>
                </a:solidFill>
              </a:rPr>
              <a:t> </a:t>
            </a:r>
            <a:endParaRPr lang="en-US" altLang="en-US" sz="11500" dirty="0">
              <a:solidFill>
                <a:prstClr val="black"/>
              </a:solidFill>
              <a:latin typeface="Arial" panose="020B0604020202020204" pitchFamily="34" charset="0"/>
            </a:endParaRPr>
          </a:p>
        </p:txBody>
      </p:sp>
      <p:pic>
        <p:nvPicPr>
          <p:cNvPr id="1026" name="Picture 2" descr="https://encrypted-tbn1.gstatic.com/images?q=tbn:ANd9GcQU1whAjbElCfqqpDoJwRavLQJA8WqC6gmueF39MODpwCThNRJt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5065"/>
            <a:ext cx="2752725" cy="15949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tsl.texas.gov/sites/default/files/public/tslac/ld/projects/ttr/2008/manual/images/who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575" y="152400"/>
            <a:ext cx="3654425" cy="242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1607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7772400" cy="1143000"/>
          </a:xfrm>
        </p:spPr>
        <p:txBody>
          <a:bodyPr>
            <a:noAutofit/>
          </a:bodyPr>
          <a:lstStyle/>
          <a:p>
            <a:r>
              <a:rPr lang="en-US" dirty="0" smtClean="0"/>
              <a:t>Do you support Cuban independence or Spanish control? </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84</a:t>
            </a:fld>
            <a:endParaRPr lang="en-US" dirty="0">
              <a:solidFill>
                <a:prstClr val="white"/>
              </a:solidFill>
            </a:endParaRPr>
          </a:p>
        </p:txBody>
      </p:sp>
      <p:sp>
        <p:nvSpPr>
          <p:cNvPr id="4" name="TextBox 3"/>
          <p:cNvSpPr txBox="1"/>
          <p:nvPr/>
        </p:nvSpPr>
        <p:spPr>
          <a:xfrm>
            <a:off x="609600" y="1848683"/>
            <a:ext cx="7391400" cy="4247317"/>
          </a:xfrm>
          <a:prstGeom prst="rect">
            <a:avLst/>
          </a:prstGeom>
          <a:noFill/>
        </p:spPr>
        <p:txBody>
          <a:bodyPr wrap="square" rtlCol="0">
            <a:spAutoFit/>
          </a:bodyPr>
          <a:lstStyle/>
          <a:p>
            <a:pPr marL="457200" indent="-457200" fontAlgn="base">
              <a:buFont typeface="Arial" panose="020B0604020202020204" pitchFamily="34" charset="0"/>
              <a:buChar char="•"/>
            </a:pPr>
            <a:r>
              <a:rPr lang="en-US" sz="3000" dirty="0">
                <a:solidFill>
                  <a:prstClr val="black"/>
                </a:solidFill>
              </a:rPr>
              <a:t>Have the students find all the evidence that they have complied over the past class periods for both </a:t>
            </a:r>
            <a:r>
              <a:rPr lang="en-US" sz="3000" dirty="0" smtClean="0">
                <a:solidFill>
                  <a:prstClr val="black"/>
                </a:solidFill>
              </a:rPr>
              <a:t>Cuban independence and Spanish control.</a:t>
            </a:r>
            <a:endParaRPr lang="en-US" sz="3000" dirty="0">
              <a:solidFill>
                <a:prstClr val="black"/>
              </a:solidFill>
            </a:endParaRPr>
          </a:p>
          <a:p>
            <a:pPr marL="457200" indent="-457200" fontAlgn="base">
              <a:buFont typeface="Arial" panose="020B0604020202020204" pitchFamily="34" charset="0"/>
              <a:buChar char="•"/>
            </a:pPr>
            <a:r>
              <a:rPr lang="en-US" sz="3000" dirty="0">
                <a:solidFill>
                  <a:prstClr val="black"/>
                </a:solidFill>
              </a:rPr>
              <a:t>Hand out the decision chart and documents that you want them to analyze</a:t>
            </a:r>
          </a:p>
          <a:p>
            <a:pPr marL="457200" indent="-457200" fontAlgn="base">
              <a:buFont typeface="Arial" panose="020B0604020202020204" pitchFamily="34" charset="0"/>
              <a:buChar char="•"/>
            </a:pPr>
            <a:r>
              <a:rPr lang="en-US" sz="3000" dirty="0">
                <a:solidFill>
                  <a:prstClr val="black"/>
                </a:solidFill>
              </a:rPr>
              <a:t>Students work individually or in groups to complete the PACED grid to figure out </a:t>
            </a:r>
            <a:r>
              <a:rPr lang="en-US" sz="3000" dirty="0" smtClean="0">
                <a:solidFill>
                  <a:prstClr val="black"/>
                </a:solidFill>
              </a:rPr>
              <a:t>which side they would have supported. </a:t>
            </a:r>
            <a:endParaRPr lang="en-US" sz="3000" dirty="0">
              <a:solidFill>
                <a:prstClr val="black"/>
              </a:solidFill>
            </a:endParaRPr>
          </a:p>
        </p:txBody>
      </p:sp>
    </p:spTree>
    <p:extLst>
      <p:ext uri="{BB962C8B-B14F-4D97-AF65-F5344CB8AC3E}">
        <p14:creationId xmlns:p14="http://schemas.microsoft.com/office/powerpoint/2010/main" val="20599939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2163762"/>
          </a:xfrm>
        </p:spPr>
        <p:txBody>
          <a:bodyPr>
            <a:normAutofit fontScale="90000"/>
          </a:bodyPr>
          <a:lstStyle/>
          <a:p>
            <a:r>
              <a:rPr lang="en-US" sz="4900" dirty="0"/>
              <a:t>PACED</a:t>
            </a:r>
            <a:r>
              <a:rPr lang="en-US" dirty="0"/>
              <a:t/>
            </a:r>
            <a:br>
              <a:rPr lang="en-US" dirty="0"/>
            </a:br>
            <a:r>
              <a:rPr lang="en-US" sz="2400" dirty="0"/>
              <a:t>P</a:t>
            </a:r>
            <a:r>
              <a:rPr lang="en-US" sz="2400" dirty="0">
                <a:solidFill>
                  <a:schemeClr val="tx1"/>
                </a:solidFill>
              </a:rPr>
              <a:t>roblem</a:t>
            </a:r>
            <a:r>
              <a:rPr lang="en-US" sz="2400" dirty="0"/>
              <a:t/>
            </a:r>
            <a:br>
              <a:rPr lang="en-US" sz="2400" dirty="0"/>
            </a:br>
            <a:r>
              <a:rPr lang="en-US" sz="2400" dirty="0"/>
              <a:t>A</a:t>
            </a:r>
            <a:r>
              <a:rPr lang="en-US" sz="2400" dirty="0">
                <a:solidFill>
                  <a:schemeClr val="tx1"/>
                </a:solidFill>
              </a:rPr>
              <a:t>lternatives</a:t>
            </a:r>
            <a:r>
              <a:rPr lang="en-US" sz="2400" dirty="0"/>
              <a:t/>
            </a:r>
            <a:br>
              <a:rPr lang="en-US" sz="2400" dirty="0"/>
            </a:br>
            <a:r>
              <a:rPr lang="en-US" sz="2400" dirty="0"/>
              <a:t>C</a:t>
            </a:r>
            <a:r>
              <a:rPr lang="en-US" sz="2400" dirty="0">
                <a:solidFill>
                  <a:schemeClr val="tx1"/>
                </a:solidFill>
              </a:rPr>
              <a:t>riteria</a:t>
            </a:r>
            <a:r>
              <a:rPr lang="en-US" sz="2400" dirty="0"/>
              <a:t/>
            </a:r>
            <a:br>
              <a:rPr lang="en-US" sz="2400" dirty="0"/>
            </a:br>
            <a:r>
              <a:rPr lang="en-US" sz="2400" dirty="0"/>
              <a:t>E</a:t>
            </a:r>
            <a:r>
              <a:rPr lang="en-US" sz="2400" dirty="0">
                <a:solidFill>
                  <a:schemeClr val="tx1"/>
                </a:solidFill>
              </a:rPr>
              <a:t>valuate</a:t>
            </a:r>
            <a:br>
              <a:rPr lang="en-US" sz="2400" dirty="0">
                <a:solidFill>
                  <a:schemeClr val="tx1"/>
                </a:solidFill>
              </a:rPr>
            </a:br>
            <a:r>
              <a:rPr lang="en-US" sz="2400" dirty="0"/>
              <a:t>D</a:t>
            </a:r>
            <a:r>
              <a:rPr lang="en-US" sz="2400" dirty="0">
                <a:solidFill>
                  <a:schemeClr val="tx1"/>
                </a:solidFill>
              </a:rPr>
              <a:t>ecide</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85</a:t>
            </a:fld>
            <a:endParaRPr lang="en-US" dirty="0">
              <a:solidFill>
                <a:prstClr val="white"/>
              </a:solidFill>
            </a:endParaRPr>
          </a:p>
        </p:txBody>
      </p:sp>
      <p:sp>
        <p:nvSpPr>
          <p:cNvPr id="4" name="TextBox 3"/>
          <p:cNvSpPr txBox="1"/>
          <p:nvPr/>
        </p:nvSpPr>
        <p:spPr>
          <a:xfrm>
            <a:off x="2470052" y="3105304"/>
            <a:ext cx="4267200" cy="400110"/>
          </a:xfrm>
          <a:prstGeom prst="rect">
            <a:avLst/>
          </a:prstGeom>
          <a:noFill/>
        </p:spPr>
        <p:txBody>
          <a:bodyPr wrap="square" rtlCol="0">
            <a:spAutoFit/>
          </a:bodyPr>
          <a:lstStyle/>
          <a:p>
            <a:r>
              <a:rPr lang="en-US" sz="2000" b="1" dirty="0">
                <a:solidFill>
                  <a:prstClr val="black"/>
                </a:solidFill>
              </a:rPr>
              <a:t>Criteria – What’s Important to me?</a:t>
            </a:r>
          </a:p>
        </p:txBody>
      </p:sp>
      <p:graphicFrame>
        <p:nvGraphicFramePr>
          <p:cNvPr id="5" name="Table 4"/>
          <p:cNvGraphicFramePr>
            <a:graphicFrameLocks noGrp="1"/>
          </p:cNvGraphicFramePr>
          <p:nvPr>
            <p:extLst>
              <p:ext uri="{D42A27DB-BD31-4B8C-83A1-F6EECF244321}">
                <p14:modId xmlns:p14="http://schemas.microsoft.com/office/powerpoint/2010/main" val="406038080"/>
              </p:ext>
            </p:extLst>
          </p:nvPr>
        </p:nvGraphicFramePr>
        <p:xfrm>
          <a:off x="914400" y="3505414"/>
          <a:ext cx="6096000" cy="2397760"/>
        </p:xfrm>
        <a:graphic>
          <a:graphicData uri="http://schemas.openxmlformats.org/drawingml/2006/table">
            <a:tbl>
              <a:tblPr firstRow="1" bandRow="1">
                <a:tableStyleId>{3C2FFA5D-87B4-456A-9821-1D502468CF0F}</a:tableStyleId>
              </a:tblPr>
              <a:tblGrid>
                <a:gridCol w="1219200">
                  <a:extLst>
                    <a:ext uri="{9D8B030D-6E8A-4147-A177-3AD203B41FA5}">
                      <a16:colId xmlns="" xmlns:a16="http://schemas.microsoft.com/office/drawing/2014/main" val="3588002204"/>
                    </a:ext>
                  </a:extLst>
                </a:gridCol>
                <a:gridCol w="1219200">
                  <a:extLst>
                    <a:ext uri="{9D8B030D-6E8A-4147-A177-3AD203B41FA5}">
                      <a16:colId xmlns="" xmlns:a16="http://schemas.microsoft.com/office/drawing/2014/main" val="2543345499"/>
                    </a:ext>
                  </a:extLst>
                </a:gridCol>
                <a:gridCol w="1219200">
                  <a:extLst>
                    <a:ext uri="{9D8B030D-6E8A-4147-A177-3AD203B41FA5}">
                      <a16:colId xmlns="" xmlns:a16="http://schemas.microsoft.com/office/drawing/2014/main" val="1659913916"/>
                    </a:ext>
                  </a:extLst>
                </a:gridCol>
                <a:gridCol w="1219200">
                  <a:extLst>
                    <a:ext uri="{9D8B030D-6E8A-4147-A177-3AD203B41FA5}">
                      <a16:colId xmlns="" xmlns:a16="http://schemas.microsoft.com/office/drawing/2014/main" val="439833819"/>
                    </a:ext>
                  </a:extLst>
                </a:gridCol>
                <a:gridCol w="1219200">
                  <a:extLst>
                    <a:ext uri="{9D8B030D-6E8A-4147-A177-3AD203B41FA5}">
                      <a16:colId xmlns="" xmlns:a16="http://schemas.microsoft.com/office/drawing/2014/main" val="1929020596"/>
                    </a:ext>
                  </a:extLst>
                </a:gridCol>
              </a:tblGrid>
              <a:tr h="370840">
                <a:tc>
                  <a:txBody>
                    <a:bodyPr/>
                    <a:lstStyle/>
                    <a:p>
                      <a:r>
                        <a:rPr lang="en-US" dirty="0"/>
                        <a:t>(Choices)</a:t>
                      </a:r>
                    </a:p>
                    <a:p>
                      <a:endParaRPr lang="en-US" dirty="0"/>
                    </a:p>
                    <a:p>
                      <a:endParaRPr lang="en-US" dirty="0"/>
                    </a:p>
                  </a:txBody>
                  <a:tcPr/>
                </a:tc>
                <a:tc>
                  <a:txBody>
                    <a:bodyPr/>
                    <a:lstStyle/>
                    <a:p>
                      <a:endParaRPr lang="en-US" dirty="0"/>
                    </a:p>
                    <a:p>
                      <a:endParaRPr lang="en-US" dirty="0"/>
                    </a:p>
                    <a:p>
                      <a:r>
                        <a:rPr lang="en-US" dirty="0"/>
                        <a:t>Criteria 1</a:t>
                      </a:r>
                    </a:p>
                  </a:txBody>
                  <a:tcPr/>
                </a:tc>
                <a:tc>
                  <a:txBody>
                    <a:bodyPr/>
                    <a:lstStyle/>
                    <a:p>
                      <a:endParaRPr lang="en-US" dirty="0"/>
                    </a:p>
                    <a:p>
                      <a:endParaRPr lang="en-US" dirty="0"/>
                    </a:p>
                    <a:p>
                      <a:r>
                        <a:rPr lang="en-US" dirty="0"/>
                        <a:t>Criteria 2</a:t>
                      </a:r>
                    </a:p>
                  </a:txBody>
                  <a:tcPr/>
                </a:tc>
                <a:tc>
                  <a:txBody>
                    <a:bodyPr/>
                    <a:lstStyle/>
                    <a:p>
                      <a:endParaRPr lang="en-US" dirty="0"/>
                    </a:p>
                    <a:p>
                      <a:endParaRPr lang="en-US" dirty="0"/>
                    </a:p>
                    <a:p>
                      <a:r>
                        <a:rPr lang="en-US" dirty="0"/>
                        <a:t>Criteria</a:t>
                      </a:r>
                      <a:r>
                        <a:rPr lang="en-US" baseline="0" dirty="0"/>
                        <a:t> 3</a:t>
                      </a:r>
                      <a:endParaRPr lang="en-US" dirty="0"/>
                    </a:p>
                  </a:txBody>
                  <a:tcPr/>
                </a:tc>
                <a:tc>
                  <a:txBody>
                    <a:bodyPr/>
                    <a:lstStyle/>
                    <a:p>
                      <a:endParaRPr lang="en-US" dirty="0"/>
                    </a:p>
                    <a:p>
                      <a:endParaRPr lang="en-US" dirty="0"/>
                    </a:p>
                    <a:p>
                      <a:r>
                        <a:rPr lang="en-US" dirty="0"/>
                        <a:t>Criteria 4</a:t>
                      </a:r>
                    </a:p>
                  </a:txBody>
                  <a:tcPr/>
                </a:tc>
                <a:extLst>
                  <a:ext uri="{0D108BD9-81ED-4DB2-BD59-A6C34878D82A}">
                    <a16:rowId xmlns="" xmlns:a16="http://schemas.microsoft.com/office/drawing/2014/main" val="367257166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2610743750"/>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95604774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33360124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302220247"/>
                  </a:ext>
                </a:extLst>
              </a:tr>
            </a:tbl>
          </a:graphicData>
        </a:graphic>
      </p:graphicFrame>
      <p:sp>
        <p:nvSpPr>
          <p:cNvPr id="6" name="Down Arrow 5"/>
          <p:cNvSpPr/>
          <p:nvPr/>
        </p:nvSpPr>
        <p:spPr>
          <a:xfrm>
            <a:off x="1371600" y="3962400"/>
            <a:ext cx="228600" cy="30480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cxnSp>
        <p:nvCxnSpPr>
          <p:cNvPr id="8" name="Straight Connector 7"/>
          <p:cNvCxnSpPr/>
          <p:nvPr/>
        </p:nvCxnSpPr>
        <p:spPr>
          <a:xfrm>
            <a:off x="2133600" y="3505414"/>
            <a:ext cx="0" cy="990386"/>
          </a:xfrm>
          <a:prstGeom prst="line">
            <a:avLst/>
          </a:prstGeom>
        </p:spPr>
        <p:style>
          <a:lnRef idx="1">
            <a:schemeClr val="dk1"/>
          </a:lnRef>
          <a:fillRef idx="0">
            <a:schemeClr val="dk1"/>
          </a:fillRef>
          <a:effectRef idx="0">
            <a:schemeClr val="dk1"/>
          </a:effectRef>
          <a:fontRef idx="minor">
            <a:schemeClr val="tx1"/>
          </a:fontRef>
        </p:style>
      </p:cxnSp>
      <p:pic>
        <p:nvPicPr>
          <p:cNvPr id="4098" name="Picture 2" descr="http://4.bp.blogspot.com/-612WfjYEdJs/Ug2DIr7Z1PI/AAAAAAAAAPA/QtzbSti9Umw/s1600/choo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100" y="274638"/>
            <a:ext cx="1651000" cy="170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9518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r>
            <a:br>
              <a:rPr lang="en-US" dirty="0"/>
            </a:br>
            <a:r>
              <a:rPr lang="en-US" sz="5300" dirty="0"/>
              <a:t>Student Reflection</a:t>
            </a:r>
            <a:r>
              <a:rPr lang="en-US" b="0" dirty="0"/>
              <a:t/>
            </a:r>
            <a:br>
              <a:rPr lang="en-US" b="0" dirty="0"/>
            </a:b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86</a:t>
            </a:fld>
            <a:endParaRPr lang="en-US" dirty="0">
              <a:solidFill>
                <a:prstClr val="white"/>
              </a:solidFill>
            </a:endParaRPr>
          </a:p>
        </p:txBody>
      </p:sp>
      <p:sp>
        <p:nvSpPr>
          <p:cNvPr id="5" name="Rectangle 4"/>
          <p:cNvSpPr/>
          <p:nvPr/>
        </p:nvSpPr>
        <p:spPr>
          <a:xfrm>
            <a:off x="457200" y="1524000"/>
            <a:ext cx="7239000" cy="3629199"/>
          </a:xfrm>
          <a:prstGeom prst="rect">
            <a:avLst/>
          </a:prstGeom>
        </p:spPr>
        <p:txBody>
          <a:bodyPr wrap="square">
            <a:spAutoFit/>
          </a:bodyPr>
          <a:lstStyle/>
          <a:p>
            <a:pPr marL="457200" indent="-457200" fontAlgn="base">
              <a:buFont typeface="Arial" panose="020B0604020202020204" pitchFamily="34" charset="0"/>
              <a:buChar char="•"/>
            </a:pPr>
            <a:r>
              <a:rPr lang="en-US" sz="3200" dirty="0">
                <a:solidFill>
                  <a:srgbClr val="000000"/>
                </a:solidFill>
              </a:rPr>
              <a:t>Explain which side your table decided to join? Was your table divided? Why?</a:t>
            </a:r>
          </a:p>
          <a:p>
            <a:pPr marL="457200" indent="-457200" fontAlgn="base">
              <a:spcBef>
                <a:spcPts val="666"/>
              </a:spcBef>
              <a:buFont typeface="Arial" panose="020B0604020202020204" pitchFamily="34" charset="0"/>
              <a:buChar char="•"/>
            </a:pPr>
            <a:r>
              <a:rPr lang="en-US" sz="3200" dirty="0">
                <a:solidFill>
                  <a:srgbClr val="000000"/>
                </a:solidFill>
              </a:rPr>
              <a:t>What worked or didn’t work within your group? </a:t>
            </a:r>
          </a:p>
          <a:p>
            <a:pPr marL="457200" indent="-457200" fontAlgn="base">
              <a:buFont typeface="Arial" panose="020B0604020202020204" pitchFamily="34" charset="0"/>
              <a:buChar char="•"/>
            </a:pPr>
            <a:r>
              <a:rPr lang="en-US" sz="3200" dirty="0">
                <a:solidFill>
                  <a:srgbClr val="000000"/>
                </a:solidFill>
              </a:rPr>
              <a:t>In what other unit topics or ways would you find this useful in supporting students experiencing the content?</a:t>
            </a:r>
          </a:p>
        </p:txBody>
      </p:sp>
    </p:spTree>
    <p:extLst>
      <p:ext uri="{BB962C8B-B14F-4D97-AF65-F5344CB8AC3E}">
        <p14:creationId xmlns:p14="http://schemas.microsoft.com/office/powerpoint/2010/main" val="30051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the Road to War!</a:t>
            </a: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87</a:t>
            </a:fld>
            <a:endParaRPr lang="en-US" dirty="0">
              <a:solidFill>
                <a:prstClr val="white"/>
              </a:solidFill>
            </a:endParaRPr>
          </a:p>
        </p:txBody>
      </p:sp>
      <p:pic>
        <p:nvPicPr>
          <p:cNvPr id="4" name="Picture 3" descr="Map of Spanish American War - Windows Internet Explorer provided by VA IT Infrastructure Partnership"/>
          <p:cNvPicPr>
            <a:picLocks noChangeAspect="1"/>
          </p:cNvPicPr>
          <p:nvPr/>
        </p:nvPicPr>
        <p:blipFill rotWithShape="1">
          <a:blip r:embed="rId3">
            <a:extLst>
              <a:ext uri="{28A0092B-C50C-407E-A947-70E740481C1C}">
                <a14:useLocalDpi xmlns:a14="http://schemas.microsoft.com/office/drawing/2010/main" val="0"/>
              </a:ext>
            </a:extLst>
          </a:blip>
          <a:srcRect l="22632" t="16833" r="12368" b="5004"/>
          <a:stretch/>
        </p:blipFill>
        <p:spPr>
          <a:xfrm>
            <a:off x="838200" y="1401678"/>
            <a:ext cx="6881290" cy="5151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60347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the Road to War!</a:t>
            </a: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88</a:t>
            </a:fld>
            <a:endParaRPr lang="en-US" dirty="0">
              <a:solidFill>
                <a:prstClr val="white"/>
              </a:solidFill>
            </a:endParaRPr>
          </a:p>
        </p:txBody>
      </p:sp>
      <p:sp>
        <p:nvSpPr>
          <p:cNvPr id="4" name="Rectangle 3"/>
          <p:cNvSpPr/>
          <p:nvPr/>
        </p:nvSpPr>
        <p:spPr>
          <a:xfrm>
            <a:off x="2286000" y="2743200"/>
            <a:ext cx="2407187" cy="369332"/>
          </a:xfrm>
          <a:prstGeom prst="rect">
            <a:avLst/>
          </a:prstGeom>
        </p:spPr>
        <p:txBody>
          <a:bodyPr wrap="square">
            <a:spAutoFit/>
          </a:bodyPr>
          <a:lstStyle/>
          <a:p>
            <a:r>
              <a:rPr lang="en-US" dirty="0">
                <a:solidFill>
                  <a:prstClr val="black"/>
                </a:solidFill>
              </a:rPr>
              <a:t> </a:t>
            </a:r>
          </a:p>
        </p:txBody>
      </p:sp>
      <p:sp>
        <p:nvSpPr>
          <p:cNvPr id="10" name="Rectangle 9"/>
          <p:cNvSpPr/>
          <p:nvPr/>
        </p:nvSpPr>
        <p:spPr>
          <a:xfrm>
            <a:off x="4450813" y="3244334"/>
            <a:ext cx="242374" cy="369332"/>
          </a:xfrm>
          <a:prstGeom prst="rect">
            <a:avLst/>
          </a:prstGeom>
        </p:spPr>
        <p:txBody>
          <a:bodyPr wrap="none">
            <a:spAutoFit/>
          </a:bodyPr>
          <a:lstStyle/>
          <a:p>
            <a:r>
              <a:rPr lang="en-US" dirty="0">
                <a:solidFill>
                  <a:prstClr val="black"/>
                </a:solidFill>
              </a:rPr>
              <a:t> </a:t>
            </a:r>
          </a:p>
        </p:txBody>
      </p:sp>
      <p:sp>
        <p:nvSpPr>
          <p:cNvPr id="11" name="Rectangle 10"/>
          <p:cNvSpPr/>
          <p:nvPr/>
        </p:nvSpPr>
        <p:spPr>
          <a:xfrm>
            <a:off x="457200" y="1548854"/>
            <a:ext cx="7696200" cy="4893647"/>
          </a:xfrm>
          <a:prstGeom prst="rect">
            <a:avLst/>
          </a:prstGeom>
        </p:spPr>
        <p:txBody>
          <a:bodyPr wrap="square">
            <a:spAutoFit/>
          </a:bodyPr>
          <a:lstStyle/>
          <a:p>
            <a:pPr>
              <a:spcBef>
                <a:spcPts val="640"/>
              </a:spcBef>
            </a:pPr>
            <a:r>
              <a:rPr lang="en-US" sz="3200" dirty="0">
                <a:solidFill>
                  <a:srgbClr val="000000"/>
                </a:solidFill>
              </a:rPr>
              <a:t>Based on this map and what you already know about the issues between the </a:t>
            </a:r>
            <a:r>
              <a:rPr lang="en-US" sz="3200" dirty="0" smtClean="0">
                <a:solidFill>
                  <a:srgbClr val="000000"/>
                </a:solidFill>
              </a:rPr>
              <a:t>Cubans and </a:t>
            </a:r>
            <a:r>
              <a:rPr lang="en-US" sz="3200" dirty="0">
                <a:solidFill>
                  <a:srgbClr val="000000"/>
                </a:solidFill>
              </a:rPr>
              <a:t>the </a:t>
            </a:r>
            <a:r>
              <a:rPr lang="en-US" sz="3200" dirty="0" smtClean="0">
                <a:solidFill>
                  <a:srgbClr val="000000"/>
                </a:solidFill>
              </a:rPr>
              <a:t>Spanish: </a:t>
            </a:r>
          </a:p>
          <a:p>
            <a:pPr marL="457200" indent="-457200">
              <a:spcBef>
                <a:spcPts val="640"/>
              </a:spcBef>
              <a:buFont typeface="Arial" panose="020B0604020202020204" pitchFamily="34" charset="0"/>
              <a:buChar char="•"/>
            </a:pPr>
            <a:r>
              <a:rPr lang="en-US" sz="3200" dirty="0">
                <a:solidFill>
                  <a:srgbClr val="000000"/>
                </a:solidFill>
              </a:rPr>
              <a:t>P</a:t>
            </a:r>
            <a:r>
              <a:rPr lang="en-US" sz="3200" dirty="0" smtClean="0">
                <a:solidFill>
                  <a:srgbClr val="000000"/>
                </a:solidFill>
              </a:rPr>
              <a:t>redict </a:t>
            </a:r>
            <a:r>
              <a:rPr lang="en-US" sz="3200" dirty="0">
                <a:solidFill>
                  <a:srgbClr val="000000"/>
                </a:solidFill>
              </a:rPr>
              <a:t>the outcome of the war. </a:t>
            </a:r>
          </a:p>
          <a:p>
            <a:pPr marL="914400" lvl="1" indent="-457200">
              <a:spcBef>
                <a:spcPts val="640"/>
              </a:spcBef>
              <a:buFont typeface="Arial" panose="020B0604020202020204" pitchFamily="34" charset="0"/>
              <a:buChar char="•"/>
            </a:pPr>
            <a:r>
              <a:rPr lang="en-US" sz="3200" dirty="0">
                <a:solidFill>
                  <a:srgbClr val="000000"/>
                </a:solidFill>
              </a:rPr>
              <a:t>Who will win? </a:t>
            </a:r>
          </a:p>
          <a:p>
            <a:pPr marL="457200" indent="-457200">
              <a:spcBef>
                <a:spcPts val="640"/>
              </a:spcBef>
              <a:buFont typeface="Arial" panose="020B0604020202020204" pitchFamily="34" charset="0"/>
              <a:buChar char="•"/>
            </a:pPr>
            <a:r>
              <a:rPr lang="en-US" sz="3200" dirty="0">
                <a:solidFill>
                  <a:srgbClr val="000000"/>
                </a:solidFill>
              </a:rPr>
              <a:t>Why do you feel this way?</a:t>
            </a:r>
          </a:p>
          <a:p>
            <a:pPr marL="457200" indent="-457200">
              <a:spcBef>
                <a:spcPts val="640"/>
              </a:spcBef>
              <a:buFont typeface="Arial" panose="020B0604020202020204" pitchFamily="34" charset="0"/>
              <a:buChar char="•"/>
            </a:pPr>
            <a:r>
              <a:rPr lang="en-US" sz="3200" dirty="0">
                <a:solidFill>
                  <a:srgbClr val="000000"/>
                </a:solidFill>
              </a:rPr>
              <a:t>How did the map help make your decision? </a:t>
            </a:r>
            <a:endParaRPr lang="en-US" sz="3200" dirty="0">
              <a:solidFill>
                <a:prstClr val="black"/>
              </a:solidFill>
            </a:endParaRPr>
          </a:p>
          <a:p>
            <a:r>
              <a:rPr lang="en-US" dirty="0">
                <a:solidFill>
                  <a:prstClr val="black"/>
                </a:solidFill>
              </a:rPr>
              <a:t/>
            </a:r>
            <a:br>
              <a:rPr lang="en-US" dirty="0">
                <a:solidFill>
                  <a:prstClr val="black"/>
                </a:solidFill>
              </a:rPr>
            </a:br>
            <a:endParaRPr lang="en-US" dirty="0">
              <a:solidFill>
                <a:prstClr val="black"/>
              </a:solidFill>
            </a:endParaRPr>
          </a:p>
        </p:txBody>
      </p:sp>
    </p:spTree>
    <p:extLst>
      <p:ext uri="{BB962C8B-B14F-4D97-AF65-F5344CB8AC3E}">
        <p14:creationId xmlns:p14="http://schemas.microsoft.com/office/powerpoint/2010/main" val="11179852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305800" cy="1325562"/>
          </a:xfrm>
        </p:spPr>
        <p:txBody>
          <a:bodyPr>
            <a:normAutofit/>
          </a:bodyPr>
          <a:lstStyle/>
          <a:p>
            <a:r>
              <a:rPr lang="en-US" dirty="0"/>
              <a:t>To Declare or  Not….</a:t>
            </a:r>
            <a:br>
              <a:rPr lang="en-US" dirty="0"/>
            </a:br>
            <a:r>
              <a:rPr lang="en-US" dirty="0"/>
              <a:t>That is the Question!</a:t>
            </a: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89</a:t>
            </a:fld>
            <a:endParaRPr lang="en-US" dirty="0">
              <a:solidFill>
                <a:prstClr val="white"/>
              </a:solidFill>
            </a:endParaRPr>
          </a:p>
        </p:txBody>
      </p:sp>
      <p:sp>
        <p:nvSpPr>
          <p:cNvPr id="4" name="TextBox 3"/>
          <p:cNvSpPr txBox="1"/>
          <p:nvPr/>
        </p:nvSpPr>
        <p:spPr>
          <a:xfrm>
            <a:off x="457200" y="1676400"/>
            <a:ext cx="7772400" cy="2123658"/>
          </a:xfrm>
          <a:prstGeom prst="rect">
            <a:avLst/>
          </a:prstGeom>
          <a:noFill/>
        </p:spPr>
        <p:txBody>
          <a:bodyPr wrap="square" rtlCol="0">
            <a:spAutoFit/>
          </a:bodyPr>
          <a:lstStyle/>
          <a:p>
            <a:r>
              <a:rPr lang="en-US" sz="2400" dirty="0">
                <a:solidFill>
                  <a:prstClr val="black"/>
                </a:solidFill>
              </a:rPr>
              <a:t>Using the </a:t>
            </a:r>
            <a:r>
              <a:rPr lang="en-US" sz="2400" dirty="0" smtClean="0"/>
              <a:t>letter</a:t>
            </a:r>
            <a:r>
              <a:rPr lang="en-US" sz="2400" dirty="0"/>
              <a:t>, written by the Spanish Ambassador to the United States, Enrique </a:t>
            </a:r>
            <a:r>
              <a:rPr lang="en-US" sz="2400" dirty="0" err="1"/>
              <a:t>Dupuy</a:t>
            </a:r>
            <a:r>
              <a:rPr lang="en-US" sz="2400" dirty="0"/>
              <a:t> de </a:t>
            </a:r>
            <a:r>
              <a:rPr lang="en-US" sz="2400" dirty="0" err="1"/>
              <a:t>Lôme</a:t>
            </a:r>
            <a:r>
              <a:rPr lang="en-US" sz="2400" dirty="0"/>
              <a:t>, </a:t>
            </a:r>
            <a:r>
              <a:rPr lang="en-US" sz="2400" dirty="0" smtClean="0"/>
              <a:t>who criticized </a:t>
            </a:r>
            <a:r>
              <a:rPr lang="en-US" sz="2400" dirty="0"/>
              <a:t>American President William McKinley by calling him weak </a:t>
            </a:r>
            <a:r>
              <a:rPr lang="en-US" sz="2400" dirty="0" smtClean="0"/>
              <a:t>and publications of the explosion of the USS Maine, decide </a:t>
            </a:r>
            <a:r>
              <a:rPr lang="en-US" sz="2400" dirty="0" smtClean="0">
                <a:solidFill>
                  <a:prstClr val="black"/>
                </a:solidFill>
              </a:rPr>
              <a:t>if </a:t>
            </a:r>
            <a:r>
              <a:rPr lang="en-US" sz="2400" dirty="0">
                <a:solidFill>
                  <a:prstClr val="black"/>
                </a:solidFill>
              </a:rPr>
              <a:t>declaring war is justifiable.</a:t>
            </a:r>
          </a:p>
          <a:p>
            <a:endParaRPr lang="en-US" sz="1200"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382805106"/>
              </p:ext>
            </p:extLst>
          </p:nvPr>
        </p:nvGraphicFramePr>
        <p:xfrm>
          <a:off x="381000" y="3646151"/>
          <a:ext cx="7543800" cy="2804160"/>
        </p:xfrm>
        <a:graphic>
          <a:graphicData uri="http://schemas.openxmlformats.org/drawingml/2006/table">
            <a:tbl>
              <a:tblPr firstRow="1" bandRow="1">
                <a:tableStyleId>{5C22544A-7EE6-4342-B048-85BDC9FD1C3A}</a:tableStyleId>
              </a:tblPr>
              <a:tblGrid>
                <a:gridCol w="3962400">
                  <a:extLst>
                    <a:ext uri="{9D8B030D-6E8A-4147-A177-3AD203B41FA5}">
                      <a16:colId xmlns="" xmlns:a16="http://schemas.microsoft.com/office/drawing/2014/main" val="166740268"/>
                    </a:ext>
                  </a:extLst>
                </a:gridCol>
                <a:gridCol w="3581400">
                  <a:extLst>
                    <a:ext uri="{9D8B030D-6E8A-4147-A177-3AD203B41FA5}">
                      <a16:colId xmlns="" xmlns:a16="http://schemas.microsoft.com/office/drawing/2014/main" val="4151618481"/>
                    </a:ext>
                  </a:extLst>
                </a:gridCol>
              </a:tblGrid>
              <a:tr h="703118">
                <a:tc>
                  <a:txBody>
                    <a:bodyPr/>
                    <a:lstStyle/>
                    <a:p>
                      <a:pPr algn="ctr"/>
                      <a:r>
                        <a:rPr lang="en-US" sz="2400" dirty="0">
                          <a:solidFill>
                            <a:srgbClr val="FFFF00"/>
                          </a:solidFill>
                        </a:rPr>
                        <a:t>COSTS</a:t>
                      </a:r>
                    </a:p>
                    <a:p>
                      <a:pPr algn="ctr"/>
                      <a:r>
                        <a:rPr lang="en-US" sz="2000" dirty="0"/>
                        <a:t>(things</a:t>
                      </a:r>
                      <a:r>
                        <a:rPr lang="en-US" sz="2000" baseline="0" dirty="0"/>
                        <a:t> given up)</a:t>
                      </a:r>
                      <a:endParaRPr lang="en-US" sz="2000" dirty="0"/>
                    </a:p>
                  </a:txBody>
                  <a:tcPr/>
                </a:tc>
                <a:tc>
                  <a:txBody>
                    <a:bodyPr/>
                    <a:lstStyle/>
                    <a:p>
                      <a:pPr algn="ctr"/>
                      <a:r>
                        <a:rPr lang="en-US" sz="2400" dirty="0">
                          <a:solidFill>
                            <a:srgbClr val="FFFF00"/>
                          </a:solidFill>
                        </a:rPr>
                        <a:t>BENEFITS</a:t>
                      </a:r>
                    </a:p>
                    <a:p>
                      <a:pPr algn="ctr"/>
                      <a:r>
                        <a:rPr lang="en-US" sz="2000" dirty="0"/>
                        <a:t>(positive things</a:t>
                      </a:r>
                      <a:r>
                        <a:rPr lang="en-US" sz="2000" baseline="0" dirty="0"/>
                        <a:t> gained)</a:t>
                      </a:r>
                    </a:p>
                    <a:p>
                      <a:pPr algn="ctr"/>
                      <a:endParaRPr lang="en-US" sz="2000" dirty="0"/>
                    </a:p>
                  </a:txBody>
                  <a:tcPr/>
                </a:tc>
                <a:extLst>
                  <a:ext uri="{0D108BD9-81ED-4DB2-BD59-A6C34878D82A}">
                    <a16:rowId xmlns="" xmlns:a16="http://schemas.microsoft.com/office/drawing/2014/main" val="1789642196"/>
                  </a:ext>
                </a:extLst>
              </a:tr>
              <a:tr h="1506681">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 xmlns:a16="http://schemas.microsoft.com/office/drawing/2014/main" val="2548306127"/>
                  </a:ext>
                </a:extLst>
              </a:tr>
            </a:tbl>
          </a:graphicData>
        </a:graphic>
      </p:graphicFrame>
    </p:spTree>
    <p:extLst>
      <p:ext uri="{BB962C8B-B14F-4D97-AF65-F5344CB8AC3E}">
        <p14:creationId xmlns:p14="http://schemas.microsoft.com/office/powerpoint/2010/main" val="3131949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543800" cy="4525963"/>
          </a:xfrm>
        </p:spPr>
        <p:txBody>
          <a:bodyPr>
            <a:normAutofit/>
          </a:bodyPr>
          <a:lstStyle/>
          <a:p>
            <a:pPr marL="0" indent="0">
              <a:buNone/>
            </a:pPr>
            <a:r>
              <a:rPr lang="en-US" dirty="0" smtClean="0">
                <a:latin typeface="Calibri" panose="020F0502020204030204" pitchFamily="34" charset="0"/>
              </a:rPr>
              <a:t>The experiences should be –</a:t>
            </a:r>
          </a:p>
          <a:p>
            <a:r>
              <a:rPr lang="en-US" b="0" dirty="0" smtClean="0">
                <a:latin typeface="Calibri" panose="020F0502020204030204" pitchFamily="34" charset="0"/>
              </a:rPr>
              <a:t>engaging, </a:t>
            </a:r>
          </a:p>
          <a:p>
            <a:r>
              <a:rPr lang="en-US" b="0" dirty="0" smtClean="0">
                <a:latin typeface="Calibri" panose="020F0502020204030204" pitchFamily="34" charset="0"/>
              </a:rPr>
              <a:t>rigorous with higher level thinking questions, </a:t>
            </a:r>
          </a:p>
          <a:p>
            <a:r>
              <a:rPr lang="en-US" b="0" dirty="0" smtClean="0">
                <a:latin typeface="Calibri" panose="020F0502020204030204" pitchFamily="34" charset="0"/>
              </a:rPr>
              <a:t>relevant                                       (connecting time periods, places, and events to the present day).</a:t>
            </a:r>
            <a:endParaRPr lang="en-US" b="0" dirty="0">
              <a:latin typeface="Calibri" panose="020F0502020204030204" pitchFamily="34" charset="0"/>
            </a:endParaRPr>
          </a:p>
        </p:txBody>
      </p:sp>
    </p:spTree>
    <p:extLst>
      <p:ext uri="{BB962C8B-B14F-4D97-AF65-F5344CB8AC3E}">
        <p14:creationId xmlns:p14="http://schemas.microsoft.com/office/powerpoint/2010/main" val="35886547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Letter from Spanish Ambassador to the United States, Enrique </a:t>
            </a:r>
            <a:r>
              <a:rPr lang="en-US" sz="3200" dirty="0" err="1"/>
              <a:t>Dupuy</a:t>
            </a:r>
            <a:r>
              <a:rPr lang="en-US" sz="3200" dirty="0"/>
              <a:t> de </a:t>
            </a:r>
            <a:r>
              <a:rPr lang="en-US" sz="3200" dirty="0" err="1"/>
              <a:t>Lôme</a:t>
            </a:r>
            <a:r>
              <a:rPr lang="en-US" sz="3200" dirty="0"/>
              <a:t>, </a:t>
            </a: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90</a:t>
            </a:fld>
            <a:endParaRPr lang="en-US" dirty="0">
              <a:solidFill>
                <a:prstClr val="white"/>
              </a:solidFill>
            </a:endParaRPr>
          </a:p>
        </p:txBody>
      </p:sp>
      <p:pic>
        <p:nvPicPr>
          <p:cNvPr id="4" name="Picture 3" descr="Our Documents - De Lôme Letter (1898) - Windows Internet Explorer provided by VA IT Infrastructure Partnership"/>
          <p:cNvPicPr>
            <a:picLocks noChangeAspect="1"/>
          </p:cNvPicPr>
          <p:nvPr/>
        </p:nvPicPr>
        <p:blipFill rotWithShape="1">
          <a:blip r:embed="rId2">
            <a:extLst>
              <a:ext uri="{28A0092B-C50C-407E-A947-70E740481C1C}">
                <a14:useLocalDpi xmlns:a14="http://schemas.microsoft.com/office/drawing/2010/main" val="0"/>
              </a:ext>
            </a:extLst>
          </a:blip>
          <a:srcRect l="31053" t="14513" r="32105" b="5932"/>
          <a:stretch/>
        </p:blipFill>
        <p:spPr>
          <a:xfrm>
            <a:off x="609600" y="1816768"/>
            <a:ext cx="3368842" cy="4126832"/>
          </a:xfrm>
          <a:prstGeom prst="rect">
            <a:avLst/>
          </a:prstGeom>
          <a:ln>
            <a:noFill/>
          </a:ln>
          <a:effectLst>
            <a:outerShdw blurRad="292100" dist="139700" dir="2700000" algn="tl" rotWithShape="0">
              <a:srgbClr val="333333">
                <a:alpha val="65000"/>
              </a:srgbClr>
            </a:outerShdw>
          </a:effectLst>
        </p:spPr>
      </p:pic>
      <p:pic>
        <p:nvPicPr>
          <p:cNvPr id="6" name="Picture 5" descr="Our Documents - De Lôme Letter (1898) - Windows Internet Explorer provided by VA IT Infrastructure Partnership"/>
          <p:cNvPicPr>
            <a:picLocks noChangeAspect="1"/>
          </p:cNvPicPr>
          <p:nvPr/>
        </p:nvPicPr>
        <p:blipFill rotWithShape="1">
          <a:blip r:embed="rId3">
            <a:extLst>
              <a:ext uri="{28A0092B-C50C-407E-A947-70E740481C1C}">
                <a14:useLocalDpi xmlns:a14="http://schemas.microsoft.com/office/drawing/2010/main" val="0"/>
              </a:ext>
            </a:extLst>
          </a:blip>
          <a:srcRect l="30921" t="8869" r="32237" b="14049"/>
          <a:stretch/>
        </p:blipFill>
        <p:spPr>
          <a:xfrm>
            <a:off x="4648200" y="1804736"/>
            <a:ext cx="3368842" cy="406266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52400" y="5983069"/>
            <a:ext cx="7162800" cy="646331"/>
          </a:xfrm>
          <a:prstGeom prst="rect">
            <a:avLst/>
          </a:prstGeom>
          <a:noFill/>
        </p:spPr>
        <p:txBody>
          <a:bodyPr wrap="square" rtlCol="0">
            <a:spAutoFit/>
          </a:bodyPr>
          <a:lstStyle/>
          <a:p>
            <a:r>
              <a:rPr lang="en-US" dirty="0"/>
              <a:t>Transcript </a:t>
            </a:r>
            <a:r>
              <a:rPr lang="en-US" dirty="0" smtClean="0"/>
              <a:t>available at </a:t>
            </a:r>
            <a:r>
              <a:rPr lang="en-US" dirty="0">
                <a:hlinkClick r:id="rId4"/>
              </a:rPr>
              <a:t>https://</a:t>
            </a:r>
            <a:r>
              <a:rPr lang="en-US" dirty="0" smtClean="0">
                <a:hlinkClick r:id="rId4"/>
              </a:rPr>
              <a:t>www.ourdocuments.gov/doc.php?doc=53&amp;page=transcript</a:t>
            </a:r>
            <a:endParaRPr lang="en-US" dirty="0"/>
          </a:p>
        </p:txBody>
      </p:sp>
    </p:spTree>
    <p:extLst>
      <p:ext uri="{BB962C8B-B14F-4D97-AF65-F5344CB8AC3E}">
        <p14:creationId xmlns:p14="http://schemas.microsoft.com/office/powerpoint/2010/main" val="41104284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 Declare or  Not….</a:t>
            </a:r>
            <a:br>
              <a:rPr lang="en-US" dirty="0"/>
            </a:br>
            <a:r>
              <a:rPr lang="en-US" dirty="0"/>
              <a:t>That is the Question!</a:t>
            </a: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91</a:t>
            </a:fld>
            <a:endParaRPr lang="en-US"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74276049"/>
              </p:ext>
            </p:extLst>
          </p:nvPr>
        </p:nvGraphicFramePr>
        <p:xfrm>
          <a:off x="762000" y="1828800"/>
          <a:ext cx="7010400" cy="3352800"/>
        </p:xfrm>
        <a:graphic>
          <a:graphicData uri="http://schemas.openxmlformats.org/drawingml/2006/table">
            <a:tbl>
              <a:tblPr firstRow="1" bandRow="1">
                <a:tableStyleId>{5C22544A-7EE6-4342-B048-85BDC9FD1C3A}</a:tableStyleId>
              </a:tblPr>
              <a:tblGrid>
                <a:gridCol w="3505200">
                  <a:extLst>
                    <a:ext uri="{9D8B030D-6E8A-4147-A177-3AD203B41FA5}">
                      <a16:colId xmlns="" xmlns:a16="http://schemas.microsoft.com/office/drawing/2014/main" val="166740268"/>
                    </a:ext>
                  </a:extLst>
                </a:gridCol>
                <a:gridCol w="3505200">
                  <a:extLst>
                    <a:ext uri="{9D8B030D-6E8A-4147-A177-3AD203B41FA5}">
                      <a16:colId xmlns="" xmlns:a16="http://schemas.microsoft.com/office/drawing/2014/main" val="4151618481"/>
                    </a:ext>
                  </a:extLst>
                </a:gridCol>
              </a:tblGrid>
              <a:tr h="370840">
                <a:tc>
                  <a:txBody>
                    <a:bodyPr/>
                    <a:lstStyle/>
                    <a:p>
                      <a:pPr algn="ctr"/>
                      <a:r>
                        <a:rPr lang="en-US" sz="2400" dirty="0">
                          <a:solidFill>
                            <a:srgbClr val="FFFF00"/>
                          </a:solidFill>
                        </a:rPr>
                        <a:t>COSTS</a:t>
                      </a:r>
                    </a:p>
                    <a:p>
                      <a:pPr algn="ctr"/>
                      <a:r>
                        <a:rPr lang="en-US" sz="2000" dirty="0"/>
                        <a:t>(things</a:t>
                      </a:r>
                      <a:r>
                        <a:rPr lang="en-US" sz="2000" baseline="0" dirty="0"/>
                        <a:t> given up)</a:t>
                      </a:r>
                      <a:endParaRPr lang="en-US" sz="2000" dirty="0"/>
                    </a:p>
                  </a:txBody>
                  <a:tcPr/>
                </a:tc>
                <a:tc>
                  <a:txBody>
                    <a:bodyPr/>
                    <a:lstStyle/>
                    <a:p>
                      <a:pPr algn="ctr"/>
                      <a:r>
                        <a:rPr lang="en-US" sz="2400" dirty="0">
                          <a:solidFill>
                            <a:srgbClr val="FFFF00"/>
                          </a:solidFill>
                        </a:rPr>
                        <a:t>BENEFITS</a:t>
                      </a:r>
                    </a:p>
                    <a:p>
                      <a:pPr algn="ctr"/>
                      <a:r>
                        <a:rPr lang="en-US" sz="2000" dirty="0"/>
                        <a:t>(positive things</a:t>
                      </a:r>
                      <a:r>
                        <a:rPr lang="en-US" sz="2000" baseline="0" dirty="0"/>
                        <a:t> gained)</a:t>
                      </a:r>
                    </a:p>
                    <a:p>
                      <a:pPr algn="ctr"/>
                      <a:endParaRPr lang="en-US" sz="2000" dirty="0"/>
                    </a:p>
                  </a:txBody>
                  <a:tcPr/>
                </a:tc>
                <a:extLst>
                  <a:ext uri="{0D108BD9-81ED-4DB2-BD59-A6C34878D82A}">
                    <a16:rowId xmlns="" xmlns:a16="http://schemas.microsoft.com/office/drawing/2014/main" val="1789642196"/>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 xmlns:a16="http://schemas.microsoft.com/office/drawing/2014/main" val="2548306127"/>
                  </a:ext>
                </a:extLst>
              </a:tr>
            </a:tbl>
          </a:graphicData>
        </a:graphic>
      </p:graphicFrame>
      <p:sp>
        <p:nvSpPr>
          <p:cNvPr id="5" name="TextBox 4"/>
          <p:cNvSpPr txBox="1"/>
          <p:nvPr/>
        </p:nvSpPr>
        <p:spPr>
          <a:xfrm>
            <a:off x="457200" y="5334000"/>
            <a:ext cx="7086600" cy="1200329"/>
          </a:xfrm>
          <a:prstGeom prst="rect">
            <a:avLst/>
          </a:prstGeom>
          <a:noFill/>
        </p:spPr>
        <p:txBody>
          <a:bodyPr wrap="square" rtlCol="0">
            <a:spAutoFit/>
          </a:bodyPr>
          <a:lstStyle/>
          <a:p>
            <a:r>
              <a:rPr lang="en-US" b="1" dirty="0">
                <a:solidFill>
                  <a:prstClr val="black"/>
                </a:solidFill>
              </a:rPr>
              <a:t>Actual Decision Made: _______________________________________</a:t>
            </a:r>
          </a:p>
          <a:p>
            <a:endParaRPr lang="en-US" b="1" dirty="0">
              <a:solidFill>
                <a:prstClr val="black"/>
              </a:solidFill>
            </a:endParaRPr>
          </a:p>
          <a:p>
            <a:r>
              <a:rPr lang="en-US" b="1" dirty="0">
                <a:solidFill>
                  <a:prstClr val="black"/>
                </a:solidFill>
              </a:rPr>
              <a:t>Alternative Decisions: ________________________________________</a:t>
            </a:r>
          </a:p>
          <a:p>
            <a:endParaRPr lang="en-US" dirty="0">
              <a:solidFill>
                <a:prstClr val="black"/>
              </a:solidFill>
            </a:endParaRPr>
          </a:p>
        </p:txBody>
      </p:sp>
    </p:spTree>
    <p:extLst>
      <p:ext uri="{BB962C8B-B14F-4D97-AF65-F5344CB8AC3E}">
        <p14:creationId xmlns:p14="http://schemas.microsoft.com/office/powerpoint/2010/main" val="30070759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b="0" dirty="0">
                <a:latin typeface="+mn-lt"/>
              </a:rPr>
              <a:t>USII.1 The student will demonstrate skills for historical thinking, geographical analysis, </a:t>
            </a:r>
            <a:r>
              <a:rPr lang="en-US" b="0" dirty="0" smtClean="0">
                <a:latin typeface="+mn-lt"/>
              </a:rPr>
              <a:t>economic decision </a:t>
            </a:r>
            <a:r>
              <a:rPr lang="en-US" b="0" dirty="0">
                <a:latin typeface="+mn-lt"/>
              </a:rPr>
              <a:t>making, and responsible citizenship by</a:t>
            </a:r>
          </a:p>
          <a:p>
            <a:pPr marL="917575" lvl="1" indent="-520700">
              <a:buAutoNum type="alphaLcParenR" startAt="4"/>
            </a:pPr>
            <a:r>
              <a:rPr lang="en-US" b="0" dirty="0" smtClean="0">
                <a:latin typeface="+mn-lt"/>
              </a:rPr>
              <a:t>using </a:t>
            </a:r>
            <a:r>
              <a:rPr lang="en-US" b="0" dirty="0">
                <a:latin typeface="+mn-lt"/>
              </a:rPr>
              <a:t>evidence to draw conclusions and make generalizations</a:t>
            </a:r>
            <a:r>
              <a:rPr lang="en-US" b="0" dirty="0" smtClean="0">
                <a:latin typeface="+mn-lt"/>
              </a:rPr>
              <a:t>;</a:t>
            </a:r>
          </a:p>
          <a:p>
            <a:pPr marL="917575" lvl="1" indent="-520700">
              <a:buAutoNum type="alphaLcParenR" startAt="7"/>
            </a:pPr>
            <a:r>
              <a:rPr lang="en-US" b="0" dirty="0" smtClean="0">
                <a:latin typeface="+mn-lt"/>
              </a:rPr>
              <a:t>explaining </a:t>
            </a:r>
            <a:r>
              <a:rPr lang="en-US" b="0" dirty="0">
                <a:latin typeface="+mn-lt"/>
              </a:rPr>
              <a:t>connections across time and place</a:t>
            </a:r>
            <a:r>
              <a:rPr lang="en-US" b="0" dirty="0" smtClean="0">
                <a:latin typeface="+mn-lt"/>
              </a:rPr>
              <a:t>;</a:t>
            </a:r>
          </a:p>
          <a:p>
            <a:pPr marL="917575" lvl="1" indent="-520700">
              <a:buAutoNum type="alphaLcParenR" startAt="7"/>
            </a:pPr>
            <a:r>
              <a:rPr lang="en-US" dirty="0" smtClean="0">
                <a:latin typeface="+mn-lt"/>
              </a:rPr>
              <a:t>use </a:t>
            </a:r>
            <a:r>
              <a:rPr lang="en-US" dirty="0">
                <a:latin typeface="+mn-lt"/>
              </a:rPr>
              <a:t>a decision-making model to identify the costs and benefits of a specific choice made.</a:t>
            </a:r>
          </a:p>
          <a:p>
            <a:pPr marL="396875" lvl="1" indent="0">
              <a:buNone/>
            </a:pPr>
            <a:endParaRPr lang="en-US" b="0" dirty="0" smtClean="0">
              <a:latin typeface="+mn-lt"/>
            </a:endParaRPr>
          </a:p>
          <a:p>
            <a:pPr marL="917575" lvl="1" indent="-520700">
              <a:buAutoNum type="alphaLcParenR" startAt="7"/>
            </a:pP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92</a:t>
            </a:fld>
            <a:endParaRPr lang="en-US" dirty="0">
              <a:solidFill>
                <a:prstClr val="white"/>
              </a:solidFill>
            </a:endParaRPr>
          </a:p>
        </p:txBody>
      </p:sp>
    </p:spTree>
    <p:extLst>
      <p:ext uri="{BB962C8B-B14F-4D97-AF65-F5344CB8AC3E}">
        <p14:creationId xmlns:p14="http://schemas.microsoft.com/office/powerpoint/2010/main" val="12103369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a scenario </a:t>
            </a:r>
            <a:endParaRPr lang="en-US" dirty="0"/>
          </a:p>
        </p:txBody>
      </p:sp>
      <p:sp>
        <p:nvSpPr>
          <p:cNvPr id="3" name="Content Placeholder 2"/>
          <p:cNvSpPr>
            <a:spLocks noGrp="1"/>
          </p:cNvSpPr>
          <p:nvPr>
            <p:ph idx="1"/>
          </p:nvPr>
        </p:nvSpPr>
        <p:spPr>
          <a:xfrm>
            <a:off x="457200" y="1219201"/>
            <a:ext cx="7543800" cy="3047999"/>
          </a:xfrm>
        </p:spPr>
        <p:txBody>
          <a:bodyPr>
            <a:normAutofit fontScale="92500" lnSpcReduction="10000"/>
          </a:bodyPr>
          <a:lstStyle/>
          <a:p>
            <a:pPr marL="0" indent="0">
              <a:buNone/>
            </a:pPr>
            <a:r>
              <a:rPr lang="en-US" b="0" dirty="0" smtClean="0">
                <a:latin typeface="+mn-lt"/>
              </a:rPr>
              <a:t>It’s </a:t>
            </a:r>
            <a:r>
              <a:rPr lang="en-US" b="0" dirty="0">
                <a:latin typeface="+mn-lt"/>
              </a:rPr>
              <a:t>1933. The United States is struggling through the Great Depression. People are losing homes, searching for jobs and in need of food and clothes. As a member of FDR’s </a:t>
            </a:r>
            <a:r>
              <a:rPr lang="en-US" b="0" dirty="0" smtClean="0">
                <a:latin typeface="+mn-lt"/>
              </a:rPr>
              <a:t>cabinet you </a:t>
            </a:r>
            <a:r>
              <a:rPr lang="en-US" b="0" dirty="0">
                <a:latin typeface="+mn-lt"/>
              </a:rPr>
              <a:t>need to help him figure out how to get out of the Great Depression.</a:t>
            </a:r>
          </a:p>
        </p:txBody>
      </p:sp>
      <p:pic>
        <p:nvPicPr>
          <p:cNvPr id="2050" name="Picture 2" descr="http://www.history.com/s3static/video-thumbnails/AETN-History_VMS/21/145/History_FDR_and_TVA_rev_SF_HD_still_624x3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179333"/>
            <a:ext cx="4208219" cy="23738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73" y="6168629"/>
            <a:ext cx="2150973" cy="369332"/>
          </a:xfrm>
          <a:prstGeom prst="rect">
            <a:avLst/>
          </a:prstGeom>
        </p:spPr>
        <p:txBody>
          <a:bodyPr wrap="none">
            <a:spAutoFit/>
          </a:bodyPr>
          <a:lstStyle/>
          <a:p>
            <a:r>
              <a:rPr lang="en-US" dirty="0">
                <a:solidFill>
                  <a:prstClr val="black"/>
                </a:solidFill>
              </a:rPr>
              <a:t>Picture – history.com</a:t>
            </a:r>
          </a:p>
        </p:txBody>
      </p:sp>
    </p:spTree>
    <p:extLst>
      <p:ext uri="{BB962C8B-B14F-4D97-AF65-F5344CB8AC3E}">
        <p14:creationId xmlns:p14="http://schemas.microsoft.com/office/powerpoint/2010/main" val="17347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need to keep these things in mind</a:t>
            </a:r>
            <a:endParaRPr lang="en-US" dirty="0"/>
          </a:p>
        </p:txBody>
      </p:sp>
      <p:sp>
        <p:nvSpPr>
          <p:cNvPr id="3" name="Content Placeholder 2"/>
          <p:cNvSpPr>
            <a:spLocks noGrp="1"/>
          </p:cNvSpPr>
          <p:nvPr>
            <p:ph idx="1"/>
          </p:nvPr>
        </p:nvSpPr>
        <p:spPr/>
        <p:txBody>
          <a:bodyPr>
            <a:normAutofit fontScale="62500" lnSpcReduction="20000"/>
          </a:bodyPr>
          <a:lstStyle/>
          <a:p>
            <a:pPr marL="742950" indent="-742950" fontAlgn="base">
              <a:buFont typeface="+mj-lt"/>
              <a:buAutoNum type="arabicPeriod"/>
            </a:pPr>
            <a:r>
              <a:rPr lang="en-US" b="0" dirty="0" smtClean="0">
                <a:latin typeface="+mn-lt"/>
              </a:rPr>
              <a:t>It </a:t>
            </a:r>
            <a:r>
              <a:rPr lang="en-US" b="0" dirty="0">
                <a:latin typeface="+mn-lt"/>
              </a:rPr>
              <a:t>has been four years since the Stock Market crashed, and US citizens need immediate help. Unemployment is 25% and banks and businesses continue to close each day. What decisions are going to help people out the most? </a:t>
            </a:r>
          </a:p>
          <a:p>
            <a:pPr marL="742950" indent="-742950" fontAlgn="base">
              <a:buFont typeface="+mj-lt"/>
              <a:buAutoNum type="arabicPeriod"/>
            </a:pPr>
            <a:r>
              <a:rPr lang="en-US" b="0" dirty="0" smtClean="0">
                <a:latin typeface="+mn-lt"/>
              </a:rPr>
              <a:t>The </a:t>
            </a:r>
            <a:r>
              <a:rPr lang="en-US" b="0" dirty="0">
                <a:latin typeface="+mn-lt"/>
              </a:rPr>
              <a:t>United States does not want another Depression. We want to make sure that the economy is self-reliant and strong for the future. What decision will keep the United States strong and independent?</a:t>
            </a:r>
          </a:p>
          <a:p>
            <a:pPr marL="742950" indent="-742950" fontAlgn="base">
              <a:buFont typeface="+mj-lt"/>
              <a:buAutoNum type="arabicPeriod"/>
            </a:pPr>
            <a:r>
              <a:rPr lang="en-US" b="0" dirty="0" smtClean="0">
                <a:latin typeface="+mn-lt"/>
              </a:rPr>
              <a:t>Economic </a:t>
            </a:r>
            <a:r>
              <a:rPr lang="en-US" b="0" dirty="0">
                <a:latin typeface="+mn-lt"/>
              </a:rPr>
              <a:t>decisions are hard. With so many people in need of help, a plan that will reach the masses is essential. What decision will be easiest to roll out and get to all people that needed assistance in the United States? </a:t>
            </a:r>
          </a:p>
          <a:p>
            <a:endParaRPr lang="en-US" dirty="0"/>
          </a:p>
        </p:txBody>
      </p:sp>
    </p:spTree>
    <p:extLst>
      <p:ext uri="{BB962C8B-B14F-4D97-AF65-F5344CB8AC3E}">
        <p14:creationId xmlns:p14="http://schemas.microsoft.com/office/powerpoint/2010/main" val="182720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Cabinet has come up with three options</a:t>
            </a:r>
            <a:endParaRPr lang="en-US" dirty="0"/>
          </a:p>
        </p:txBody>
      </p:sp>
      <p:sp>
        <p:nvSpPr>
          <p:cNvPr id="3" name="Content Placeholder 2"/>
          <p:cNvSpPr>
            <a:spLocks noGrp="1"/>
          </p:cNvSpPr>
          <p:nvPr>
            <p:ph idx="1"/>
          </p:nvPr>
        </p:nvSpPr>
        <p:spPr/>
        <p:txBody>
          <a:bodyPr>
            <a:normAutofit fontScale="70000" lnSpcReduction="20000"/>
          </a:bodyPr>
          <a:lstStyle/>
          <a:p>
            <a:pPr marL="742950" indent="-742950" fontAlgn="base">
              <a:buFont typeface="+mj-lt"/>
              <a:buAutoNum type="arabicPeriod"/>
            </a:pPr>
            <a:r>
              <a:rPr lang="en-US" b="0" dirty="0" smtClean="0">
                <a:latin typeface="+mn-lt"/>
              </a:rPr>
              <a:t>Print </a:t>
            </a:r>
            <a:r>
              <a:rPr lang="en-US" b="0" dirty="0">
                <a:latin typeface="+mn-lt"/>
              </a:rPr>
              <a:t>more money - we know that in order to spend money people need money. Printing more money could instantly help people in need and those people could put that money right back into businesses. </a:t>
            </a:r>
          </a:p>
          <a:p>
            <a:pPr marL="742950" indent="-742950" fontAlgn="base">
              <a:buFont typeface="+mj-lt"/>
              <a:buAutoNum type="arabicPeriod"/>
            </a:pPr>
            <a:r>
              <a:rPr lang="en-US" b="0" dirty="0" smtClean="0">
                <a:latin typeface="+mn-lt"/>
              </a:rPr>
              <a:t>Ask </a:t>
            </a:r>
            <a:r>
              <a:rPr lang="en-US" b="0" dirty="0">
                <a:latin typeface="+mn-lt"/>
              </a:rPr>
              <a:t>for foreign help - the United States has been a benevolent nation in the past (Spanish American War, WWI) and now needs help itself. Borrowing money from an overseas ally could give the financial jump start to right our economy.</a:t>
            </a:r>
          </a:p>
          <a:p>
            <a:pPr marL="742950" indent="-742950" fontAlgn="base">
              <a:buFont typeface="+mj-lt"/>
              <a:buAutoNum type="arabicPeriod"/>
            </a:pPr>
            <a:r>
              <a:rPr lang="en-US" b="0" dirty="0" smtClean="0">
                <a:latin typeface="+mn-lt"/>
              </a:rPr>
              <a:t>Create </a:t>
            </a:r>
            <a:r>
              <a:rPr lang="en-US" b="0" dirty="0">
                <a:latin typeface="+mn-lt"/>
              </a:rPr>
              <a:t>more jobs - people need help and a job is an instant relief measure. By creating new jobs workers can find employment and begin to make more money to push back into the economy.</a:t>
            </a:r>
          </a:p>
          <a:p>
            <a:endParaRPr lang="en-US" dirty="0"/>
          </a:p>
        </p:txBody>
      </p:sp>
    </p:spTree>
    <p:extLst>
      <p:ext uri="{BB962C8B-B14F-4D97-AF65-F5344CB8AC3E}">
        <p14:creationId xmlns:p14="http://schemas.microsoft.com/office/powerpoint/2010/main" val="14782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task…</a:t>
            </a:r>
            <a:endParaRPr lang="en-US" dirty="0"/>
          </a:p>
        </p:txBody>
      </p:sp>
      <p:sp>
        <p:nvSpPr>
          <p:cNvPr id="3" name="Content Placeholder 2"/>
          <p:cNvSpPr>
            <a:spLocks noGrp="1"/>
          </p:cNvSpPr>
          <p:nvPr>
            <p:ph idx="1"/>
          </p:nvPr>
        </p:nvSpPr>
        <p:spPr>
          <a:xfrm>
            <a:off x="838200" y="1828800"/>
            <a:ext cx="7467600" cy="2743200"/>
          </a:xfrm>
        </p:spPr>
        <p:txBody>
          <a:bodyPr>
            <a:normAutofit/>
          </a:bodyPr>
          <a:lstStyle/>
          <a:p>
            <a:pPr marL="0" indent="0">
              <a:buNone/>
            </a:pPr>
            <a:r>
              <a:rPr lang="en-US" b="0" dirty="0" smtClean="0">
                <a:latin typeface="+mn-lt"/>
              </a:rPr>
              <a:t>Using the PACED model, determine what you think the best option for getting the United States out of the Great Depression will be.</a:t>
            </a:r>
            <a:endParaRPr lang="en-US" b="0" dirty="0">
              <a:latin typeface="+mn-lt"/>
            </a:endParaRPr>
          </a:p>
        </p:txBody>
      </p:sp>
    </p:spTree>
    <p:extLst>
      <p:ext uri="{BB962C8B-B14F-4D97-AF65-F5344CB8AC3E}">
        <p14:creationId xmlns:p14="http://schemas.microsoft.com/office/powerpoint/2010/main" val="2199681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Making Model</a:t>
            </a: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97</a:t>
            </a:fld>
            <a:endParaRPr lang="en-US" dirty="0">
              <a:solidFill>
                <a:prstClr val="white"/>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3906446815"/>
              </p:ext>
            </p:extLst>
          </p:nvPr>
        </p:nvGraphicFramePr>
        <p:xfrm>
          <a:off x="522260" y="2040490"/>
          <a:ext cx="7597396" cy="2447854"/>
        </p:xfrm>
        <a:graphic>
          <a:graphicData uri="http://schemas.openxmlformats.org/drawingml/2006/table">
            <a:tbl>
              <a:tblPr firstRow="1" bandRow="1">
                <a:tableStyleId>{5C22544A-7EE6-4342-B048-85BDC9FD1C3A}</a:tableStyleId>
              </a:tblPr>
              <a:tblGrid>
                <a:gridCol w="1899349">
                  <a:extLst>
                    <a:ext uri="{9D8B030D-6E8A-4147-A177-3AD203B41FA5}">
                      <a16:colId xmlns="" xmlns:a16="http://schemas.microsoft.com/office/drawing/2014/main" val="20000"/>
                    </a:ext>
                  </a:extLst>
                </a:gridCol>
                <a:gridCol w="1899349">
                  <a:extLst>
                    <a:ext uri="{9D8B030D-6E8A-4147-A177-3AD203B41FA5}">
                      <a16:colId xmlns="" xmlns:a16="http://schemas.microsoft.com/office/drawing/2014/main" val="20001"/>
                    </a:ext>
                  </a:extLst>
                </a:gridCol>
                <a:gridCol w="1899349">
                  <a:extLst>
                    <a:ext uri="{9D8B030D-6E8A-4147-A177-3AD203B41FA5}">
                      <a16:colId xmlns="" xmlns:a16="http://schemas.microsoft.com/office/drawing/2014/main" val="20002"/>
                    </a:ext>
                  </a:extLst>
                </a:gridCol>
                <a:gridCol w="1899349">
                  <a:extLst>
                    <a:ext uri="{9D8B030D-6E8A-4147-A177-3AD203B41FA5}">
                      <a16:colId xmlns="" xmlns:a16="http://schemas.microsoft.com/office/drawing/2014/main" val="20003"/>
                    </a:ext>
                  </a:extLst>
                </a:gridCol>
              </a:tblGrid>
              <a:tr h="617220">
                <a:tc>
                  <a:txBody>
                    <a:bodyPr/>
                    <a:lstStyle/>
                    <a:p>
                      <a:pPr algn="ctr"/>
                      <a:endParaRPr lang="en-US" sz="1800" dirty="0"/>
                    </a:p>
                  </a:txBody>
                  <a:tcPr marL="68580" marR="68580" marT="34290" marB="34290"/>
                </a:tc>
                <a:tc>
                  <a:txBody>
                    <a:bodyPr/>
                    <a:lstStyle/>
                    <a:p>
                      <a:pPr algn="l"/>
                      <a:endParaRPr lang="en-US" sz="1800" dirty="0"/>
                    </a:p>
                  </a:txBody>
                  <a:tcPr marL="68580" marR="68580" marT="34290" marB="34290"/>
                </a:tc>
                <a:tc>
                  <a:txBody>
                    <a:bodyPr/>
                    <a:lstStyle/>
                    <a:p>
                      <a:pPr algn="l"/>
                      <a:endParaRPr lang="en-US" sz="1800" dirty="0"/>
                    </a:p>
                  </a:txBody>
                  <a:tcPr marL="68580" marR="68580" marT="34290" marB="34290"/>
                </a:tc>
                <a:tc>
                  <a:txBody>
                    <a:bodyPr/>
                    <a:lstStyle/>
                    <a:p>
                      <a:pPr algn="l"/>
                      <a:endParaRPr lang="en-US" sz="1800" dirty="0"/>
                    </a:p>
                  </a:txBody>
                  <a:tcPr marL="68580" marR="68580" marT="34290" marB="34290"/>
                </a:tc>
                <a:extLst>
                  <a:ext uri="{0D108BD9-81ED-4DB2-BD59-A6C34878D82A}">
                    <a16:rowId xmlns="" xmlns:a16="http://schemas.microsoft.com/office/drawing/2014/main" val="10000"/>
                  </a:ext>
                </a:extLst>
              </a:tr>
              <a:tr h="606707">
                <a:tc>
                  <a:txBody>
                    <a:bodyPr/>
                    <a:lstStyle/>
                    <a:p>
                      <a:pPr algn="ctr"/>
                      <a:endParaRPr lang="en-US" sz="1800" dirty="0"/>
                    </a:p>
                  </a:txBody>
                  <a:tcPr marL="68580" marR="68580" marT="34290" marB="34290"/>
                </a:tc>
                <a:tc>
                  <a:txBody>
                    <a:bodyPr/>
                    <a:lstStyle/>
                    <a:p>
                      <a:pPr algn="ctr"/>
                      <a:endParaRPr lang="en-US" sz="1800" dirty="0"/>
                    </a:p>
                  </a:txBody>
                  <a:tcPr marL="68580" marR="68580" marT="34290" marB="34290"/>
                </a:tc>
                <a:tc>
                  <a:txBody>
                    <a:bodyPr/>
                    <a:lstStyle/>
                    <a:p>
                      <a:pPr algn="ctr"/>
                      <a:endParaRPr lang="en-US" sz="1800"/>
                    </a:p>
                  </a:txBody>
                  <a:tcPr marL="68580" marR="68580" marT="34290" marB="34290"/>
                </a:tc>
                <a:tc>
                  <a:txBody>
                    <a:bodyPr/>
                    <a:lstStyle/>
                    <a:p>
                      <a:pPr algn="ctr"/>
                      <a:endParaRPr lang="en-US" sz="1800" dirty="0"/>
                    </a:p>
                  </a:txBody>
                  <a:tcPr marL="68580" marR="68580" marT="34290" marB="34290"/>
                </a:tc>
                <a:extLst>
                  <a:ext uri="{0D108BD9-81ED-4DB2-BD59-A6C34878D82A}">
                    <a16:rowId xmlns="" xmlns:a16="http://schemas.microsoft.com/office/drawing/2014/main" val="10001"/>
                  </a:ext>
                </a:extLst>
              </a:tr>
              <a:tr h="617220">
                <a:tc>
                  <a:txBody>
                    <a:bodyPr/>
                    <a:lstStyle/>
                    <a:p>
                      <a:pPr algn="ctr"/>
                      <a:endParaRPr lang="en-US" sz="1800" dirty="0"/>
                    </a:p>
                  </a:txBody>
                  <a:tcPr marL="68580" marR="68580" marT="34290" marB="34290"/>
                </a:tc>
                <a:tc>
                  <a:txBody>
                    <a:bodyPr/>
                    <a:lstStyle/>
                    <a:p>
                      <a:pPr algn="ctr"/>
                      <a:endParaRPr lang="en-US" sz="1800"/>
                    </a:p>
                  </a:txBody>
                  <a:tcPr marL="68580" marR="68580" marT="34290" marB="34290"/>
                </a:tc>
                <a:tc>
                  <a:txBody>
                    <a:bodyPr/>
                    <a:lstStyle/>
                    <a:p>
                      <a:pPr algn="ctr"/>
                      <a:endParaRPr lang="en-US" sz="1800"/>
                    </a:p>
                  </a:txBody>
                  <a:tcPr marL="68580" marR="68580" marT="34290" marB="34290"/>
                </a:tc>
                <a:tc>
                  <a:txBody>
                    <a:bodyPr/>
                    <a:lstStyle/>
                    <a:p>
                      <a:pPr algn="ctr"/>
                      <a:endParaRPr lang="en-US" sz="1800" dirty="0"/>
                    </a:p>
                  </a:txBody>
                  <a:tcPr marL="68580" marR="68580" marT="34290" marB="34290"/>
                </a:tc>
                <a:extLst>
                  <a:ext uri="{0D108BD9-81ED-4DB2-BD59-A6C34878D82A}">
                    <a16:rowId xmlns="" xmlns:a16="http://schemas.microsoft.com/office/drawing/2014/main" val="10002"/>
                  </a:ext>
                </a:extLst>
              </a:tr>
              <a:tr h="606707">
                <a:tc>
                  <a:txBody>
                    <a:bodyPr/>
                    <a:lstStyle/>
                    <a:p>
                      <a:pPr algn="ctr"/>
                      <a:endParaRPr lang="en-US" sz="1800" dirty="0"/>
                    </a:p>
                  </a:txBody>
                  <a:tcPr marL="68580" marR="68580" marT="34290" marB="34290"/>
                </a:tc>
                <a:tc>
                  <a:txBody>
                    <a:bodyPr/>
                    <a:lstStyle/>
                    <a:p>
                      <a:pPr algn="ctr"/>
                      <a:endParaRPr lang="en-US" sz="1800" dirty="0"/>
                    </a:p>
                  </a:txBody>
                  <a:tcPr marL="68580" marR="68580" marT="34290" marB="34290"/>
                </a:tc>
                <a:tc>
                  <a:txBody>
                    <a:bodyPr/>
                    <a:lstStyle/>
                    <a:p>
                      <a:pPr algn="ctr"/>
                      <a:endParaRPr lang="en-US" sz="1800"/>
                    </a:p>
                  </a:txBody>
                  <a:tcPr marL="68580" marR="68580" marT="34290" marB="34290"/>
                </a:tc>
                <a:tc>
                  <a:txBody>
                    <a:bodyPr/>
                    <a:lstStyle/>
                    <a:p>
                      <a:pPr algn="ctr"/>
                      <a:endParaRPr lang="en-US" sz="1800" dirty="0"/>
                    </a:p>
                  </a:txBody>
                  <a:tcPr marL="68580" marR="68580" marT="34290" marB="34290"/>
                </a:tc>
                <a:extLst>
                  <a:ext uri="{0D108BD9-81ED-4DB2-BD59-A6C34878D82A}">
                    <a16:rowId xmlns="" xmlns:a16="http://schemas.microsoft.com/office/drawing/2014/main" val="10003"/>
                  </a:ext>
                </a:extLst>
              </a:tr>
            </a:tbl>
          </a:graphicData>
        </a:graphic>
      </p:graphicFrame>
      <p:sp>
        <p:nvSpPr>
          <p:cNvPr id="6" name="Right Arrow 5"/>
          <p:cNvSpPr/>
          <p:nvPr/>
        </p:nvSpPr>
        <p:spPr>
          <a:xfrm flipH="1">
            <a:off x="7095314" y="1600200"/>
            <a:ext cx="2048686" cy="91455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Right Arrow 6"/>
          <p:cNvSpPr/>
          <p:nvPr/>
        </p:nvSpPr>
        <p:spPr>
          <a:xfrm rot="5400000" flipH="1">
            <a:off x="419714" y="4906830"/>
            <a:ext cx="1888209" cy="10512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extBox 9"/>
          <p:cNvSpPr txBox="1"/>
          <p:nvPr/>
        </p:nvSpPr>
        <p:spPr>
          <a:xfrm>
            <a:off x="1132985" y="4666103"/>
            <a:ext cx="461665" cy="1486954"/>
          </a:xfrm>
          <a:prstGeom prst="rect">
            <a:avLst/>
          </a:prstGeom>
          <a:noFill/>
        </p:spPr>
        <p:txBody>
          <a:bodyPr vert="vert270" wrap="square" rtlCol="0">
            <a:spAutoFit/>
          </a:bodyPr>
          <a:lstStyle/>
          <a:p>
            <a:r>
              <a:rPr lang="en-US" dirty="0">
                <a:solidFill>
                  <a:prstClr val="black"/>
                </a:solidFill>
              </a:rPr>
              <a:t>Alternatives</a:t>
            </a:r>
          </a:p>
        </p:txBody>
      </p:sp>
      <p:sp>
        <p:nvSpPr>
          <p:cNvPr id="11" name="TextBox 10"/>
          <p:cNvSpPr txBox="1"/>
          <p:nvPr/>
        </p:nvSpPr>
        <p:spPr>
          <a:xfrm>
            <a:off x="7700608" y="1866975"/>
            <a:ext cx="1371740" cy="381000"/>
          </a:xfrm>
          <a:prstGeom prst="rect">
            <a:avLst/>
          </a:prstGeom>
          <a:noFill/>
        </p:spPr>
        <p:txBody>
          <a:bodyPr wrap="square" rtlCol="0">
            <a:spAutoFit/>
          </a:bodyPr>
          <a:lstStyle/>
          <a:p>
            <a:r>
              <a:rPr lang="en-US" dirty="0">
                <a:solidFill>
                  <a:prstClr val="black"/>
                </a:solidFill>
              </a:rPr>
              <a:t>Criteria</a:t>
            </a:r>
          </a:p>
        </p:txBody>
      </p:sp>
    </p:spTree>
    <p:extLst>
      <p:ext uri="{BB962C8B-B14F-4D97-AF65-F5344CB8AC3E}">
        <p14:creationId xmlns:p14="http://schemas.microsoft.com/office/powerpoint/2010/main" val="2353648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 Standards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0" dirty="0">
                <a:latin typeface="Times New Roman"/>
              </a:rPr>
              <a:t>USII.1 The student will demonstrate skills for historical thinking, geographical analysis, </a:t>
            </a:r>
            <a:r>
              <a:rPr lang="en-US" b="0" dirty="0" smtClean="0">
                <a:latin typeface="Times New Roman"/>
              </a:rPr>
              <a:t>economic decision </a:t>
            </a:r>
            <a:r>
              <a:rPr lang="en-US" b="0" dirty="0">
                <a:latin typeface="Times New Roman"/>
              </a:rPr>
              <a:t>making, and responsible citizenship by</a:t>
            </a:r>
          </a:p>
          <a:p>
            <a:pPr marL="917575" lvl="1" indent="-520700">
              <a:buNone/>
            </a:pPr>
            <a:r>
              <a:rPr lang="en-US" b="0" dirty="0">
                <a:latin typeface="Times New Roman"/>
              </a:rPr>
              <a:t>a) </a:t>
            </a:r>
            <a:r>
              <a:rPr lang="en-US" b="0" dirty="0" smtClean="0">
                <a:latin typeface="Times New Roman"/>
              </a:rPr>
              <a:t>  analyzing </a:t>
            </a:r>
            <a:r>
              <a:rPr lang="en-US" b="0" dirty="0">
                <a:latin typeface="Times New Roman"/>
              </a:rPr>
              <a:t>and interpreting artifacts and primary and secondary sources to understand </a:t>
            </a:r>
            <a:r>
              <a:rPr lang="en-US" b="0" dirty="0" smtClean="0">
                <a:latin typeface="Times New Roman"/>
              </a:rPr>
              <a:t>events  in </a:t>
            </a:r>
            <a:r>
              <a:rPr lang="en-US" b="0" dirty="0">
                <a:latin typeface="Times New Roman"/>
              </a:rPr>
              <a:t>United States history;</a:t>
            </a:r>
          </a:p>
          <a:p>
            <a:pPr marL="917575" lvl="1" indent="-520700">
              <a:buNone/>
            </a:pPr>
            <a:r>
              <a:rPr lang="en-US" b="0" dirty="0" smtClean="0">
                <a:latin typeface="Times New Roman"/>
              </a:rPr>
              <a:t>d</a:t>
            </a:r>
            <a:r>
              <a:rPr lang="en-US" b="0" dirty="0">
                <a:latin typeface="Times New Roman"/>
              </a:rPr>
              <a:t>) </a:t>
            </a:r>
            <a:r>
              <a:rPr lang="en-US" b="0" dirty="0" smtClean="0">
                <a:latin typeface="Times New Roman"/>
              </a:rPr>
              <a:t>  using </a:t>
            </a:r>
            <a:r>
              <a:rPr lang="en-US" b="0" dirty="0">
                <a:latin typeface="Times New Roman"/>
              </a:rPr>
              <a:t>evidence to draw conclusions and make generalizations;</a:t>
            </a:r>
          </a:p>
          <a:p>
            <a:pPr marL="917575" lvl="1" indent="-520700">
              <a:buNone/>
            </a:pPr>
            <a:r>
              <a:rPr lang="en-US" b="0" dirty="0" smtClean="0">
                <a:latin typeface="Times New Roman"/>
              </a:rPr>
              <a:t>f</a:t>
            </a:r>
            <a:r>
              <a:rPr lang="en-US" b="0" dirty="0">
                <a:latin typeface="Times New Roman"/>
              </a:rPr>
              <a:t>) </a:t>
            </a:r>
            <a:r>
              <a:rPr lang="en-US" b="0" dirty="0" smtClean="0">
                <a:latin typeface="Times New Roman"/>
              </a:rPr>
              <a:t>   determining </a:t>
            </a:r>
            <a:r>
              <a:rPr lang="en-US" b="0" dirty="0">
                <a:latin typeface="Times New Roman"/>
              </a:rPr>
              <a:t>relationships with multiple causes or effects in United States history</a:t>
            </a:r>
            <a:r>
              <a:rPr lang="en-US" b="0" dirty="0" smtClean="0">
                <a:latin typeface="Times New Roman"/>
              </a:rPr>
              <a:t>;</a:t>
            </a:r>
            <a:endParaRPr lang="en-US" b="0" dirty="0">
              <a:latin typeface="Times New Roman"/>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98</a:t>
            </a:fld>
            <a:endParaRPr lang="en-US" dirty="0">
              <a:solidFill>
                <a:prstClr val="white"/>
              </a:solidFill>
            </a:endParaRPr>
          </a:p>
        </p:txBody>
      </p:sp>
    </p:spTree>
    <p:extLst>
      <p:ext uri="{BB962C8B-B14F-4D97-AF65-F5344CB8AC3E}">
        <p14:creationId xmlns:p14="http://schemas.microsoft.com/office/powerpoint/2010/main" val="39060953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215725" y="68766"/>
            <a:ext cx="7937675" cy="1581599"/>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r>
              <a:rPr lang="en" sz="4000" b="0" i="0" u="none" strike="noStrike" cap="none" dirty="0">
                <a:solidFill>
                  <a:srgbClr val="0070C0"/>
                </a:solidFill>
                <a:latin typeface="+mn-lt"/>
                <a:ea typeface="Calibri"/>
                <a:cs typeface="Calibri"/>
                <a:sym typeface="Calibri"/>
              </a:rPr>
              <a:t>Flow Chart for the Causes &amp; Effects of the Great Depression</a:t>
            </a:r>
          </a:p>
        </p:txBody>
      </p:sp>
      <p:sp>
        <p:nvSpPr>
          <p:cNvPr id="378" name="Shape 378"/>
          <p:cNvSpPr txBox="1">
            <a:spLocks noGrp="1"/>
          </p:cNvSpPr>
          <p:nvPr>
            <p:ph type="body" idx="1"/>
          </p:nvPr>
        </p:nvSpPr>
        <p:spPr>
          <a:xfrm>
            <a:off x="76200" y="1676400"/>
            <a:ext cx="8067675" cy="4910532"/>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mn-lt"/>
                <a:ea typeface="Calibri"/>
                <a:cs typeface="Calibri"/>
                <a:sym typeface="Calibri"/>
              </a:rPr>
              <a:t>Choose one of the following CAUSES of the Great Depression.</a:t>
            </a:r>
          </a:p>
          <a:p>
            <a:pPr marL="457200" marR="0" lvl="0" indent="-228600" algn="l" rtl="0">
              <a:lnSpc>
                <a:spcPct val="100000"/>
              </a:lnSpc>
              <a:spcBef>
                <a:spcPts val="0"/>
              </a:spcBef>
              <a:spcAft>
                <a:spcPts val="0"/>
              </a:spcAft>
              <a:buClr>
                <a:srgbClr val="000000"/>
              </a:buClr>
              <a:buSzPct val="100000"/>
              <a:buFont typeface="Arial"/>
              <a:buChar char="•"/>
            </a:pPr>
            <a:r>
              <a:rPr lang="en" sz="2000" b="0" i="0" u="none" strike="noStrike" cap="none" dirty="0" smtClean="0">
                <a:solidFill>
                  <a:srgbClr val="000000"/>
                </a:solidFill>
                <a:latin typeface="+mn-lt"/>
                <a:ea typeface="Calibri"/>
                <a:cs typeface="Calibri"/>
                <a:sym typeface="Calibri"/>
              </a:rPr>
              <a:t>Provide students with information sources to review to determine effects.</a:t>
            </a:r>
          </a:p>
          <a:p>
            <a:pPr marL="457200" marR="0" lvl="0" indent="-228600" algn="l" rtl="0">
              <a:lnSpc>
                <a:spcPct val="100000"/>
              </a:lnSpc>
              <a:spcBef>
                <a:spcPts val="0"/>
              </a:spcBef>
              <a:spcAft>
                <a:spcPts val="0"/>
              </a:spcAft>
              <a:buClr>
                <a:srgbClr val="000000"/>
              </a:buClr>
              <a:buSzPct val="100000"/>
              <a:buFont typeface="Arial"/>
              <a:buChar char="•"/>
            </a:pPr>
            <a:r>
              <a:rPr lang="en" sz="2000" b="0" i="0" u="none" strike="noStrike" cap="none" dirty="0" smtClean="0">
                <a:solidFill>
                  <a:srgbClr val="000000"/>
                </a:solidFill>
                <a:latin typeface="+mn-lt"/>
                <a:ea typeface="Calibri"/>
                <a:cs typeface="Calibri"/>
                <a:sym typeface="Calibri"/>
              </a:rPr>
              <a:t>Create </a:t>
            </a:r>
            <a:r>
              <a:rPr lang="en" sz="2000" b="0" i="0" u="none" strike="noStrike" cap="none" dirty="0">
                <a:solidFill>
                  <a:srgbClr val="000000"/>
                </a:solidFill>
                <a:latin typeface="+mn-lt"/>
                <a:ea typeface="Calibri"/>
                <a:cs typeface="Calibri"/>
                <a:sym typeface="Calibri"/>
              </a:rPr>
              <a:t>a flowchart showing at least 4 effects your CAUSE had on America.</a:t>
            </a:r>
          </a:p>
          <a:p>
            <a:pPr marL="457200" marR="0" lvl="0" indent="-22860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mn-lt"/>
                <a:ea typeface="Calibri"/>
                <a:cs typeface="Calibri"/>
                <a:sym typeface="Calibri"/>
              </a:rPr>
              <a:t>Provide a written description and visual in each box.  </a:t>
            </a:r>
          </a:p>
          <a:p>
            <a:pPr marL="685800" marR="0" lvl="1" indent="0" algn="l" rtl="0">
              <a:lnSpc>
                <a:spcPct val="100000"/>
              </a:lnSpc>
              <a:spcBef>
                <a:spcPts val="0"/>
              </a:spcBef>
              <a:spcAft>
                <a:spcPts val="0"/>
              </a:spcAft>
              <a:buClr>
                <a:srgbClr val="000000"/>
              </a:buClr>
              <a:buSzPct val="25000"/>
              <a:buFont typeface="Arial"/>
              <a:buNone/>
            </a:pPr>
            <a:endParaRPr sz="2000" b="0" i="0" u="none" strike="noStrike" cap="none" dirty="0">
              <a:solidFill>
                <a:srgbClr val="000000"/>
              </a:solidFill>
              <a:latin typeface="+mn-lt"/>
              <a:ea typeface="Calibri"/>
              <a:cs typeface="Calibri"/>
              <a:sym typeface="Calibri"/>
            </a:endParaRPr>
          </a:p>
          <a:p>
            <a:pPr marL="685800" marR="0" lvl="1" indent="0" algn="l" rtl="0">
              <a:lnSpc>
                <a:spcPct val="100000"/>
              </a:lnSpc>
              <a:spcBef>
                <a:spcPts val="0"/>
              </a:spcBef>
              <a:spcAft>
                <a:spcPts val="0"/>
              </a:spcAft>
              <a:buClr>
                <a:srgbClr val="000000"/>
              </a:buClr>
              <a:buSzPct val="25000"/>
              <a:buFont typeface="Arial"/>
              <a:buNone/>
            </a:pPr>
            <a:r>
              <a:rPr lang="en" sz="2400" b="0" i="0" u="sng" strike="noStrike" cap="none" dirty="0">
                <a:solidFill>
                  <a:srgbClr val="000000"/>
                </a:solidFill>
                <a:latin typeface="+mn-lt"/>
                <a:ea typeface="Calibri"/>
                <a:cs typeface="Calibri"/>
                <a:sym typeface="Calibri"/>
              </a:rPr>
              <a:t>CAUSES</a:t>
            </a:r>
            <a:r>
              <a:rPr lang="en" sz="2400" b="0" i="0" u="none" strike="noStrike" cap="none" dirty="0">
                <a:solidFill>
                  <a:srgbClr val="000000"/>
                </a:solidFill>
                <a:latin typeface="+mn-lt"/>
                <a:ea typeface="Calibri"/>
                <a:cs typeface="Calibri"/>
                <a:sym typeface="Calibri"/>
              </a:rPr>
              <a:t>:</a:t>
            </a:r>
          </a:p>
          <a:p>
            <a:pPr marL="1371600" marR="0" lvl="2" indent="-228600" algn="l" rtl="0">
              <a:lnSpc>
                <a:spcPct val="100000"/>
              </a:lnSpc>
              <a:spcBef>
                <a:spcPts val="0"/>
              </a:spcBef>
              <a:spcAft>
                <a:spcPts val="0"/>
              </a:spcAft>
              <a:buClr>
                <a:srgbClr val="000000"/>
              </a:buClr>
              <a:buSzPct val="100000"/>
              <a:buFont typeface="Arial"/>
              <a:buChar char="•"/>
            </a:pPr>
            <a:r>
              <a:rPr lang="en" sz="2000" b="0" i="0" u="none" strike="noStrike" cap="none" dirty="0" smtClean="0">
                <a:solidFill>
                  <a:srgbClr val="000000"/>
                </a:solidFill>
                <a:latin typeface="+mn-lt"/>
                <a:ea typeface="Calibri"/>
                <a:cs typeface="Calibri"/>
                <a:sym typeface="Calibri"/>
              </a:rPr>
              <a:t>People </a:t>
            </a:r>
            <a:r>
              <a:rPr lang="en" sz="2000" b="0" i="0" u="none" strike="noStrike" cap="none" dirty="0">
                <a:solidFill>
                  <a:srgbClr val="000000"/>
                </a:solidFill>
                <a:latin typeface="+mn-lt"/>
                <a:ea typeface="Calibri"/>
                <a:cs typeface="Calibri"/>
                <a:sym typeface="Calibri"/>
              </a:rPr>
              <a:t>over-speculated on stocks.</a:t>
            </a:r>
          </a:p>
          <a:p>
            <a:pPr marL="1371600" marR="0" lvl="2" indent="-22860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mn-lt"/>
                <a:ea typeface="Calibri"/>
                <a:cs typeface="Calibri"/>
                <a:sym typeface="Calibri"/>
              </a:rPr>
              <a:t>Using borrowed money that they could not repay when </a:t>
            </a:r>
            <a:r>
              <a:rPr lang="en" sz="2000" b="0" i="0" u="none" strike="noStrike" cap="none" dirty="0" smtClean="0">
                <a:solidFill>
                  <a:srgbClr val="000000"/>
                </a:solidFill>
                <a:latin typeface="+mn-lt"/>
                <a:ea typeface="Calibri"/>
                <a:cs typeface="Calibri"/>
                <a:sym typeface="Calibri"/>
              </a:rPr>
              <a:t>stock </a:t>
            </a:r>
            <a:r>
              <a:rPr lang="en" sz="2000" b="0" i="0" u="none" strike="noStrike" cap="none" dirty="0">
                <a:solidFill>
                  <a:srgbClr val="000000"/>
                </a:solidFill>
                <a:latin typeface="+mn-lt"/>
                <a:ea typeface="Calibri"/>
                <a:cs typeface="Calibri"/>
                <a:sym typeface="Calibri"/>
              </a:rPr>
              <a:t>prices crashed</a:t>
            </a:r>
            <a:r>
              <a:rPr lang="en" sz="2000" b="0" i="0" u="none" strike="noStrike" cap="none" dirty="0" smtClean="0">
                <a:solidFill>
                  <a:srgbClr val="000000"/>
                </a:solidFill>
                <a:latin typeface="+mn-lt"/>
                <a:ea typeface="Calibri"/>
                <a:cs typeface="Calibri"/>
                <a:sym typeface="Calibri"/>
              </a:rPr>
              <a:t>.</a:t>
            </a:r>
            <a:endParaRPr lang="en" sz="2000" b="0" i="0" u="none" strike="noStrike" cap="none" dirty="0">
              <a:solidFill>
                <a:srgbClr val="000000"/>
              </a:solidFill>
              <a:latin typeface="+mn-lt"/>
              <a:ea typeface="Calibri"/>
              <a:cs typeface="Calibri"/>
              <a:sym typeface="Calibri"/>
            </a:endParaRPr>
          </a:p>
          <a:p>
            <a:pPr marL="1371600" marR="0" lvl="2" indent="-22860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mn-lt"/>
                <a:ea typeface="Calibri"/>
                <a:cs typeface="Calibri"/>
                <a:sym typeface="Calibri"/>
              </a:rPr>
              <a:t>The Federal </a:t>
            </a:r>
            <a:r>
              <a:rPr lang="en" sz="2000" b="0" i="0" u="none" strike="noStrike" cap="none" dirty="0" smtClean="0">
                <a:solidFill>
                  <a:srgbClr val="000000"/>
                </a:solidFill>
                <a:latin typeface="+mn-lt"/>
                <a:ea typeface="Calibri"/>
                <a:cs typeface="Calibri"/>
                <a:sym typeface="Calibri"/>
              </a:rPr>
              <a:t>Reserves’ </a:t>
            </a:r>
            <a:r>
              <a:rPr lang="en" sz="2000" b="0" i="0" u="none" strike="noStrike" cap="none" dirty="0">
                <a:solidFill>
                  <a:srgbClr val="000000"/>
                </a:solidFill>
                <a:latin typeface="+mn-lt"/>
                <a:ea typeface="Calibri"/>
                <a:cs typeface="Calibri"/>
                <a:sym typeface="Calibri"/>
              </a:rPr>
              <a:t>poor monetary policies contributed to the collapse of the banking system.</a:t>
            </a:r>
          </a:p>
          <a:p>
            <a:pPr marL="1371600" marR="0" lvl="2" indent="-22860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mn-lt"/>
                <a:ea typeface="Calibri"/>
                <a:cs typeface="Calibri"/>
                <a:sym typeface="Calibri"/>
              </a:rPr>
              <a:t>High tariffs discouraged trade.</a:t>
            </a:r>
          </a:p>
          <a:p>
            <a:pPr marL="1371600" marR="0" lvl="2" indent="-22860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mn-lt"/>
                <a:ea typeface="Calibri"/>
                <a:cs typeface="Calibri"/>
                <a:sym typeface="Calibri"/>
              </a:rPr>
              <a:t>Americans had too much debt from buying consumer goods on installment plans.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chemeClr val="dk1"/>
              </a:buClr>
              <a:buSzPct val="25000"/>
              <a:buFont typeface="Arial"/>
              <a:buNone/>
            </a:pP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chemeClr val="dk1"/>
              </a:buClr>
              <a:buSzPct val="25000"/>
              <a:buFont typeface="Arial"/>
              <a:buNone/>
            </a:pP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lnSpc>
                <a:spcPct val="100000"/>
              </a:lnSpc>
              <a:spcBef>
                <a:spcPts val="0"/>
              </a:spcBef>
              <a:spcAft>
                <a:spcPts val="0"/>
              </a:spcAft>
              <a:buClr>
                <a:srgbClr val="000000"/>
              </a:buClr>
              <a:buSzPct val="25000"/>
              <a:buFont typeface="Arial"/>
              <a:buNone/>
            </a:pPr>
            <a:r>
              <a:rPr lang="en" sz="1100" b="0" i="0" u="none" strike="noStrike" cap="none" dirty="0">
                <a:solidFill>
                  <a:srgbClr val="000000"/>
                </a:solidFill>
                <a:latin typeface="Calibri"/>
                <a:ea typeface="Calibri"/>
                <a:cs typeface="Calibri"/>
                <a:sym typeface="Calibri"/>
              </a:rPr>
              <a:t>		</a:t>
            </a:r>
          </a:p>
          <a:p>
            <a:pPr marL="342900" marR="0" lvl="0" indent="-342900" algn="l" rtl="0">
              <a:spcBef>
                <a:spcPts val="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2214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4286</Words>
  <Application>Microsoft Office PowerPoint</Application>
  <PresentationFormat>On-screen Show (4:3)</PresentationFormat>
  <Paragraphs>709</Paragraphs>
  <Slides>117</Slides>
  <Notes>79</Notes>
  <HiddenSlides>0</HiddenSlides>
  <MMClips>0</MMClips>
  <ScaleCrop>false</ScaleCrop>
  <HeadingPairs>
    <vt:vector size="4" baseType="variant">
      <vt:variant>
        <vt:lpstr>Theme</vt:lpstr>
      </vt:variant>
      <vt:variant>
        <vt:i4>5</vt:i4>
      </vt:variant>
      <vt:variant>
        <vt:lpstr>Slide Titles</vt:lpstr>
      </vt:variant>
      <vt:variant>
        <vt:i4>117</vt:i4>
      </vt:variant>
    </vt:vector>
  </HeadingPairs>
  <TitlesOfParts>
    <vt:vector size="122" baseType="lpstr">
      <vt:lpstr>2_Office Theme</vt:lpstr>
      <vt:lpstr>1_Office Theme</vt:lpstr>
      <vt:lpstr>3_Office Theme</vt:lpstr>
      <vt:lpstr>4_Office Theme</vt:lpstr>
      <vt:lpstr>Office Theme</vt:lpstr>
      <vt:lpstr>United States History:   1865 to the Present</vt:lpstr>
      <vt:lpstr>Disclaimer</vt:lpstr>
      <vt:lpstr>Questions to Ask During Planning</vt:lpstr>
      <vt:lpstr>It starts with the . . .</vt:lpstr>
      <vt:lpstr>PowerPoint Presentation</vt:lpstr>
      <vt:lpstr>2015 SOL Skill Progression </vt:lpstr>
      <vt:lpstr>2015 SOL Skill Progression </vt:lpstr>
      <vt:lpstr>Experiences for Essential Skills</vt:lpstr>
      <vt:lpstr>PowerPoint Presentation</vt:lpstr>
      <vt:lpstr>Experiences</vt:lpstr>
      <vt:lpstr>PowerPoint Presentation</vt:lpstr>
      <vt:lpstr>Overview of Revisions</vt:lpstr>
      <vt:lpstr>PowerPoint Presentation</vt:lpstr>
      <vt:lpstr>How do I move from  “demonstrate knowledge”  to “apply social science skills” ?</vt:lpstr>
      <vt:lpstr>Finding the Thinking</vt:lpstr>
      <vt:lpstr>Content Standards</vt:lpstr>
      <vt:lpstr>Skill Standards</vt:lpstr>
      <vt:lpstr>Interactive Classroom Strategies for Using Primary Sources</vt:lpstr>
      <vt:lpstr>PowerPoint Presentation</vt:lpstr>
      <vt:lpstr>PowerPoint Presentation</vt:lpstr>
      <vt:lpstr>PowerPoint Presentation</vt:lpstr>
      <vt:lpstr>Interactive Classroom Strategy to use with Primary Sources Gallery Walk</vt:lpstr>
      <vt:lpstr>Interactive Classroom Strategy to use with Primary Sources Gallery Walk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Wise Economist asks a Question” (1931) by John T McCutcheon </vt:lpstr>
      <vt:lpstr>Debrief and Break</vt:lpstr>
      <vt:lpstr>2-Minute Challenge</vt:lpstr>
      <vt:lpstr>2-Minute Share with a Partner!</vt:lpstr>
      <vt:lpstr>Skill Standards</vt:lpstr>
      <vt:lpstr>Geographical areas</vt:lpstr>
      <vt:lpstr>New York City and the Great Plains </vt:lpstr>
      <vt:lpstr>Lets Start with New York City </vt:lpstr>
      <vt:lpstr>Location</vt:lpstr>
      <vt:lpstr>Location and the Great Depression </vt:lpstr>
      <vt:lpstr>Place </vt:lpstr>
      <vt:lpstr>Place and the Great Depression</vt:lpstr>
      <vt:lpstr>Region </vt:lpstr>
      <vt:lpstr>Region and the Great Depression </vt:lpstr>
      <vt:lpstr>Movement</vt:lpstr>
      <vt:lpstr>Movement and the Great Depression </vt:lpstr>
      <vt:lpstr>Human Environment Interaction</vt:lpstr>
      <vt:lpstr>Human Interaction and the Great Depression </vt:lpstr>
      <vt:lpstr>With a group of 3 or 4…</vt:lpstr>
      <vt:lpstr>Geography Interaction</vt:lpstr>
      <vt:lpstr>Debrief and Break</vt:lpstr>
      <vt:lpstr>Skill Standards</vt:lpstr>
      <vt:lpstr>5 Themes of Geography</vt:lpstr>
      <vt:lpstr>Working with the 5 Themes of Geography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Debrief and Break</vt:lpstr>
      <vt:lpstr>Skill Standards</vt:lpstr>
      <vt:lpstr>Analyzing Geography to Determine Patterns and Trends</vt:lpstr>
      <vt:lpstr>PowerPoint Presentation</vt:lpstr>
      <vt:lpstr>Percent change in population 1930 to 1940</vt:lpstr>
      <vt:lpstr>America on the Move Primary Source Pictures, Clues, &amp; Mapping</vt:lpstr>
      <vt:lpstr> Layers of Inference</vt:lpstr>
      <vt:lpstr>Investigate the Spanish-American War</vt:lpstr>
      <vt:lpstr>PowerPoint Presentation</vt:lpstr>
      <vt:lpstr>Do you support Cuban independence or Spanish control? </vt:lpstr>
      <vt:lpstr>PACED Problem Alternatives Criteria Evaluate Decide</vt:lpstr>
      <vt:lpstr>  Student Reflection  </vt:lpstr>
      <vt:lpstr>Mapping the Road to War!</vt:lpstr>
      <vt:lpstr>Mapping the Road to War!</vt:lpstr>
      <vt:lpstr>To Declare or  Not…. That is the Question!</vt:lpstr>
      <vt:lpstr>Letter from Spanish Ambassador to the United States, Enrique Dupuy de Lôme, </vt:lpstr>
      <vt:lpstr>To Declare or  Not…. That is the Question!</vt:lpstr>
      <vt:lpstr>Skill Standards</vt:lpstr>
      <vt:lpstr>Here is a scenario </vt:lpstr>
      <vt:lpstr>You need to keep these things in mind</vt:lpstr>
      <vt:lpstr>The Cabinet has come up with three options</vt:lpstr>
      <vt:lpstr>Your task…</vt:lpstr>
      <vt:lpstr>Decision Making Model</vt:lpstr>
      <vt:lpstr>Skill Standards</vt:lpstr>
      <vt:lpstr>Flow Chart for the Causes &amp; Effects of the Great Depression</vt:lpstr>
      <vt:lpstr>Cause &amp; Effect</vt:lpstr>
      <vt:lpstr>Flow Chart for the Causes &amp; Effects of the Great Depression</vt:lpstr>
      <vt:lpstr>Skill Standards</vt:lpstr>
      <vt:lpstr>Tools for Making Decisions</vt:lpstr>
      <vt:lpstr>Learning to Use Economic Decision-Making Models to Become Informed Decision-makers</vt:lpstr>
      <vt:lpstr>Cost-Benefit Decision Model</vt:lpstr>
      <vt:lpstr>Cost-Benefit Decision Tree</vt:lpstr>
      <vt:lpstr>Introduction to PACED  Decision-Making Model</vt:lpstr>
      <vt:lpstr>PowerPoint Presentation</vt:lpstr>
      <vt:lpstr>PowerPoint Presentation</vt:lpstr>
      <vt:lpstr>Ideas for Using the PACED  Model in USII</vt:lpstr>
      <vt:lpstr>Ideas for Using the PACED  Model in USII</vt:lpstr>
      <vt:lpstr>Resources for helping you Create or Locate Materials:</vt:lpstr>
      <vt:lpstr>Writing to Learn</vt:lpstr>
      <vt:lpstr>Questions?</vt:lpstr>
      <vt:lpstr>PowerPoint Presentation</vt:lpstr>
      <vt:lpstr>USII Presenters</vt:lpstr>
      <vt:lpstr>PowerPoint Presentation</vt:lpstr>
    </vt:vector>
  </TitlesOfParts>
  <Company>Virginia IT Infrastructure Partnership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States History:   1865 to the Present</dc:title>
  <dc:creator>Christonya B Brown</dc:creator>
  <cp:lastModifiedBy>Christonya B Brown</cp:lastModifiedBy>
  <cp:revision>4</cp:revision>
  <dcterms:created xsi:type="dcterms:W3CDTF">2017-01-05T14:28:22Z</dcterms:created>
  <dcterms:modified xsi:type="dcterms:W3CDTF">2017-01-17T19:24:34Z</dcterms:modified>
</cp:coreProperties>
</file>