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65" r:id="rId2"/>
    <p:sldMasterId id="2147483779" r:id="rId3"/>
    <p:sldMasterId id="2147483792" r:id="rId4"/>
  </p:sldMasterIdLst>
  <p:notesMasterIdLst>
    <p:notesMasterId r:id="rId89"/>
  </p:notesMasterIdLst>
  <p:handoutMasterIdLst>
    <p:handoutMasterId r:id="rId90"/>
  </p:handoutMasterIdLst>
  <p:sldIdLst>
    <p:sldId id="259" r:id="rId5"/>
    <p:sldId id="486" r:id="rId6"/>
    <p:sldId id="494" r:id="rId7"/>
    <p:sldId id="488" r:id="rId8"/>
    <p:sldId id="489" r:id="rId9"/>
    <p:sldId id="523" r:id="rId10"/>
    <p:sldId id="524" r:id="rId11"/>
    <p:sldId id="490" r:id="rId12"/>
    <p:sldId id="491" r:id="rId13"/>
    <p:sldId id="492" r:id="rId14"/>
    <p:sldId id="327" r:id="rId15"/>
    <p:sldId id="281" r:id="rId16"/>
    <p:sldId id="319" r:id="rId17"/>
    <p:sldId id="495" r:id="rId18"/>
    <p:sldId id="412" r:id="rId19"/>
    <p:sldId id="443" r:id="rId20"/>
    <p:sldId id="382" r:id="rId21"/>
    <p:sldId id="474" r:id="rId22"/>
    <p:sldId id="475" r:id="rId23"/>
    <p:sldId id="383" r:id="rId24"/>
    <p:sldId id="479" r:id="rId25"/>
    <p:sldId id="445" r:id="rId26"/>
    <p:sldId id="480" r:id="rId27"/>
    <p:sldId id="481" r:id="rId28"/>
    <p:sldId id="482" r:id="rId29"/>
    <p:sldId id="483" r:id="rId30"/>
    <p:sldId id="484" r:id="rId31"/>
    <p:sldId id="449" r:id="rId32"/>
    <p:sldId id="447" r:id="rId33"/>
    <p:sldId id="384" r:id="rId34"/>
    <p:sldId id="385" r:id="rId35"/>
    <p:sldId id="386" r:id="rId36"/>
    <p:sldId id="500" r:id="rId37"/>
    <p:sldId id="387" r:id="rId38"/>
    <p:sldId id="388" r:id="rId39"/>
    <p:sldId id="389" r:id="rId40"/>
    <p:sldId id="390" r:id="rId41"/>
    <p:sldId id="391" r:id="rId42"/>
    <p:sldId id="485" r:id="rId43"/>
    <p:sldId id="392" r:id="rId44"/>
    <p:sldId id="450" r:id="rId45"/>
    <p:sldId id="394" r:id="rId46"/>
    <p:sldId id="453" r:id="rId47"/>
    <p:sldId id="397" r:id="rId48"/>
    <p:sldId id="398" r:id="rId49"/>
    <p:sldId id="455" r:id="rId50"/>
    <p:sldId id="496" r:id="rId51"/>
    <p:sldId id="400" r:id="rId52"/>
    <p:sldId id="401" r:id="rId53"/>
    <p:sldId id="457" r:id="rId54"/>
    <p:sldId id="458" r:id="rId55"/>
    <p:sldId id="459" r:id="rId56"/>
    <p:sldId id="460" r:id="rId57"/>
    <p:sldId id="473" r:id="rId58"/>
    <p:sldId id="461" r:id="rId59"/>
    <p:sldId id="501" r:id="rId60"/>
    <p:sldId id="502" r:id="rId61"/>
    <p:sldId id="503" r:id="rId62"/>
    <p:sldId id="504" r:id="rId63"/>
    <p:sldId id="505" r:id="rId64"/>
    <p:sldId id="506" r:id="rId65"/>
    <p:sldId id="507" r:id="rId66"/>
    <p:sldId id="508" r:id="rId67"/>
    <p:sldId id="509" r:id="rId68"/>
    <p:sldId id="510" r:id="rId69"/>
    <p:sldId id="511" r:id="rId70"/>
    <p:sldId id="512" r:id="rId71"/>
    <p:sldId id="513" r:id="rId72"/>
    <p:sldId id="514" r:id="rId73"/>
    <p:sldId id="515" r:id="rId74"/>
    <p:sldId id="516" r:id="rId75"/>
    <p:sldId id="517" r:id="rId76"/>
    <p:sldId id="518" r:id="rId77"/>
    <p:sldId id="519" r:id="rId78"/>
    <p:sldId id="520" r:id="rId79"/>
    <p:sldId id="521" r:id="rId80"/>
    <p:sldId id="522" r:id="rId81"/>
    <p:sldId id="456" r:id="rId82"/>
    <p:sldId id="499" r:id="rId83"/>
    <p:sldId id="330" r:id="rId84"/>
    <p:sldId id="301" r:id="rId85"/>
    <p:sldId id="290" r:id="rId86"/>
    <p:sldId id="497" r:id="rId87"/>
    <p:sldId id="493"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3937"/>
    <a:srgbClr val="FF00FF"/>
    <a:srgbClr val="FFE38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88538" autoAdjust="0"/>
  </p:normalViewPr>
  <p:slideViewPr>
    <p:cSldViewPr>
      <p:cViewPr>
        <p:scale>
          <a:sx n="63" d="100"/>
          <a:sy n="63" d="100"/>
        </p:scale>
        <p:origin x="-1476"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6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711A54F6-3EBD-4B2C-905E-13E1F503F03D}" type="datetimeFigureOut">
              <a:rPr lang="en-US" smtClean="0"/>
              <a:pPr/>
              <a:t>1/27/2017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D968A482-2AD5-4136-A302-5913492DB9BE}" type="slidenum">
              <a:rPr lang="en-US" smtClean="0"/>
              <a:pPr/>
              <a:t>‹#›</a:t>
            </a:fld>
            <a:endParaRPr lang="en-US"/>
          </a:p>
        </p:txBody>
      </p:sp>
    </p:spTree>
    <p:extLst>
      <p:ext uri="{BB962C8B-B14F-4D97-AF65-F5344CB8AC3E}">
        <p14:creationId xmlns:p14="http://schemas.microsoft.com/office/powerpoint/2010/main" val="1902299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5" tIns="45713" rIns="91425" bIns="45713" rtlCol="0"/>
          <a:lstStyle>
            <a:lvl1pPr algn="r">
              <a:defRPr sz="1200"/>
            </a:lvl1pPr>
          </a:lstStyle>
          <a:p>
            <a:fld id="{116FEBC4-F04C-4552-9230-99A5DBABA5F2}" type="datetimeFigureOut">
              <a:rPr lang="en-US" smtClean="0"/>
              <a:pPr/>
              <a:t>1/27/2017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5" tIns="45713" rIns="91425" bIns="45713"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5" tIns="45713" rIns="91425" bIns="45713" rtlCol="0" anchor="b"/>
          <a:lstStyle>
            <a:lvl1pPr algn="r">
              <a:defRPr sz="1200"/>
            </a:lvl1pPr>
          </a:lstStyle>
          <a:p>
            <a:fld id="{1473A48D-66ED-4B46-A259-738D411D5A8E}" type="slidenum">
              <a:rPr lang="en-US" smtClean="0"/>
              <a:pPr/>
              <a:t>‹#›</a:t>
            </a:fld>
            <a:endParaRPr lang="en-US"/>
          </a:p>
        </p:txBody>
      </p:sp>
    </p:spTree>
    <p:extLst>
      <p:ext uri="{BB962C8B-B14F-4D97-AF65-F5344CB8AC3E}">
        <p14:creationId xmlns:p14="http://schemas.microsoft.com/office/powerpoint/2010/main" val="156675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vahistorical.org/sva2003/sov_southerner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vahistorical.org/sva2003/sov_southerners.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a:t>
            </a:fld>
            <a:endParaRPr lang="en-US"/>
          </a:p>
        </p:txBody>
      </p:sp>
    </p:spTree>
    <p:extLst>
      <p:ext uri="{BB962C8B-B14F-4D97-AF65-F5344CB8AC3E}">
        <p14:creationId xmlns:p14="http://schemas.microsoft.com/office/powerpoint/2010/main" val="113485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images</a:t>
            </a:r>
            <a:r>
              <a:rPr lang="en-US" baseline="0" dirty="0" smtClean="0"/>
              <a:t> </a:t>
            </a:r>
            <a:r>
              <a:rPr lang="en-US" dirty="0" err="1" smtClean="0"/>
              <a:t>courtesty</a:t>
            </a:r>
            <a:r>
              <a:rPr lang="en-US" dirty="0" smtClean="0"/>
              <a:t> of Jennifer Brown, Fairfax County Public Schools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16</a:t>
            </a:fld>
            <a:endParaRPr lang="en-US"/>
          </a:p>
        </p:txBody>
      </p:sp>
    </p:spTree>
    <p:extLst>
      <p:ext uri="{BB962C8B-B14F-4D97-AF65-F5344CB8AC3E}">
        <p14:creationId xmlns:p14="http://schemas.microsoft.com/office/powerpoint/2010/main" val="421104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Hyperlinked</a:t>
            </a:r>
          </a:p>
          <a:p>
            <a:r>
              <a:rPr lang="en-US" dirty="0" smtClean="0"/>
              <a:t>Image</a:t>
            </a:r>
            <a:r>
              <a:rPr lang="en-US" baseline="0" dirty="0" smtClean="0"/>
              <a:t> – Library of Congress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17</a:t>
            </a:fld>
            <a:endParaRPr lang="en-US"/>
          </a:p>
        </p:txBody>
      </p:sp>
    </p:spTree>
    <p:extLst>
      <p:ext uri="{BB962C8B-B14F-4D97-AF65-F5344CB8AC3E}">
        <p14:creationId xmlns:p14="http://schemas.microsoft.com/office/powerpoint/2010/main" val="165589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baseline="0" dirty="0" smtClean="0"/>
              <a:t> Thinkingpz.org</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18</a:t>
            </a:fld>
            <a:endParaRPr lang="en-US"/>
          </a:p>
        </p:txBody>
      </p:sp>
    </p:spTree>
    <p:extLst>
      <p:ext uri="{BB962C8B-B14F-4D97-AF65-F5344CB8AC3E}">
        <p14:creationId xmlns:p14="http://schemas.microsoft.com/office/powerpoint/2010/main" val="26956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r>
              <a:rPr lang="en-US" baseline="0" dirty="0" smtClean="0"/>
              <a:t> of Nicole Bennett, Loudoun County Public Schools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19</a:t>
            </a:fld>
            <a:endParaRPr lang="en-US"/>
          </a:p>
        </p:txBody>
      </p:sp>
    </p:spTree>
    <p:extLst>
      <p:ext uri="{BB962C8B-B14F-4D97-AF65-F5344CB8AC3E}">
        <p14:creationId xmlns:p14="http://schemas.microsoft.com/office/powerpoint/2010/main" val="340255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courtesy</a:t>
            </a:r>
            <a:r>
              <a:rPr lang="en-US" baseline="0" dirty="0" smtClean="0"/>
              <a:t> of Nicole Bennett, Loudoun County Public Schools</a:t>
            </a:r>
            <a:endParaRPr lang="en-US" dirty="0" smtClean="0"/>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20</a:t>
            </a:fld>
            <a:endParaRPr lang="en-US"/>
          </a:p>
        </p:txBody>
      </p:sp>
    </p:spTree>
    <p:extLst>
      <p:ext uri="{BB962C8B-B14F-4D97-AF65-F5344CB8AC3E}">
        <p14:creationId xmlns:p14="http://schemas.microsoft.com/office/powerpoint/2010/main" val="337184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 Boston Massacre Historical Society</a:t>
            </a:r>
          </a:p>
          <a:p>
            <a:r>
              <a:rPr lang="en-US" dirty="0" smtClean="0"/>
              <a:t>http://www.bostonmassacre.net/gravure.htm</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21</a:t>
            </a:fld>
            <a:endParaRPr lang="en-US"/>
          </a:p>
        </p:txBody>
      </p:sp>
    </p:spTree>
    <p:extLst>
      <p:ext uri="{BB962C8B-B14F-4D97-AF65-F5344CB8AC3E}">
        <p14:creationId xmlns:p14="http://schemas.microsoft.com/office/powerpoint/2010/main" val="185935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r>
              <a:rPr lang="en-US" baseline="0" dirty="0" smtClean="0"/>
              <a:t> 1:30 – Cebular personal doc</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22</a:t>
            </a:fld>
            <a:endParaRPr lang="en-US"/>
          </a:p>
        </p:txBody>
      </p:sp>
    </p:spTree>
    <p:extLst>
      <p:ext uri="{BB962C8B-B14F-4D97-AF65-F5344CB8AC3E}">
        <p14:creationId xmlns:p14="http://schemas.microsoft.com/office/powerpoint/2010/main" val="3151561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 Teach</a:t>
            </a:r>
            <a:r>
              <a:rPr lang="en-US" baseline="0" dirty="0" smtClean="0"/>
              <a:t>USHistory.org</a:t>
            </a:r>
          </a:p>
          <a:p>
            <a:r>
              <a:rPr lang="en-US" baseline="0" dirty="0" smtClean="0"/>
              <a:t>http://www.teachushistory.org/second-great-awakening-age-reform/resources/boston-massacre-champney</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24</a:t>
            </a:fld>
            <a:endParaRPr lang="en-US"/>
          </a:p>
        </p:txBody>
      </p:sp>
    </p:spTree>
    <p:extLst>
      <p:ext uri="{BB962C8B-B14F-4D97-AF65-F5344CB8AC3E}">
        <p14:creationId xmlns:p14="http://schemas.microsoft.com/office/powerpoint/2010/main" val="467831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 clipart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27</a:t>
            </a:fld>
            <a:endParaRPr lang="en-US"/>
          </a:p>
        </p:txBody>
      </p:sp>
    </p:spTree>
    <p:extLst>
      <p:ext uri="{BB962C8B-B14F-4D97-AF65-F5344CB8AC3E}">
        <p14:creationId xmlns:p14="http://schemas.microsoft.com/office/powerpoint/2010/main" val="59983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28</a:t>
            </a:fld>
            <a:endParaRPr lang="en-US"/>
          </a:p>
        </p:txBody>
      </p:sp>
    </p:spTree>
    <p:extLst>
      <p:ext uri="{BB962C8B-B14F-4D97-AF65-F5344CB8AC3E}">
        <p14:creationId xmlns:p14="http://schemas.microsoft.com/office/powerpoint/2010/main" val="364924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5" name="Shape 6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 Nicole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29</a:t>
            </a:fld>
            <a:endParaRPr lang="en-US"/>
          </a:p>
        </p:txBody>
      </p:sp>
    </p:spTree>
    <p:extLst>
      <p:ext uri="{BB962C8B-B14F-4D97-AF65-F5344CB8AC3E}">
        <p14:creationId xmlns:p14="http://schemas.microsoft.com/office/powerpoint/2010/main" val="1721955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t>Image courtesy</a:t>
            </a:r>
            <a:r>
              <a:rPr lang="en" baseline="0" dirty="0" smtClean="0"/>
              <a:t> of Katie Blomquist, Fairfax County Public Schools</a:t>
            </a:r>
            <a:endParaRPr lang="en" dirty="0"/>
          </a:p>
        </p:txBody>
      </p:sp>
    </p:spTree>
    <p:extLst>
      <p:ext uri="{BB962C8B-B14F-4D97-AF65-F5344CB8AC3E}">
        <p14:creationId xmlns:p14="http://schemas.microsoft.com/office/powerpoint/2010/main" val="116378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Katie 9:04-9:08</a:t>
            </a:r>
          </a:p>
          <a:p>
            <a:pPr lvl="0" rtl="0">
              <a:lnSpc>
                <a:spcPct val="115000"/>
              </a:lnSpc>
              <a:spcBef>
                <a:spcPts val="400"/>
              </a:spcBef>
              <a:buClr>
                <a:schemeClr val="dk1"/>
              </a:buClr>
              <a:buSzPct val="91666"/>
              <a:buFont typeface="Arial"/>
              <a:buNone/>
            </a:pPr>
            <a:r>
              <a:rPr lang="en" sz="1200" i="1">
                <a:solidFill>
                  <a:schemeClr val="dk1"/>
                </a:solidFill>
              </a:rPr>
              <a:t>The Story of Virginia, Becoming Southerners, page 60.</a:t>
            </a:r>
          </a:p>
          <a:p>
            <a:pPr lvl="0" rtl="0">
              <a:spcBef>
                <a:spcPts val="0"/>
              </a:spcBef>
              <a:buClr>
                <a:schemeClr val="dk1"/>
              </a:buClr>
              <a:buSzPct val="91666"/>
              <a:buFont typeface="Arial"/>
              <a:buNone/>
            </a:pPr>
            <a:r>
              <a:rPr lang="en">
                <a:solidFill>
                  <a:schemeClr val="dk1"/>
                </a:solidFill>
              </a:rPr>
              <a:t>:10</a:t>
            </a:r>
            <a:r>
              <a:rPr lang="en" sz="1200" u="sng">
                <a:solidFill>
                  <a:schemeClr val="hlink"/>
                </a:solidFill>
                <a:hlinkClick r:id="rId3"/>
              </a:rPr>
              <a:t>http://www.vahistorical.org/sva2003/sov_southerners.pdf</a:t>
            </a:r>
          </a:p>
          <a:p>
            <a:pPr lvl="0" rtl="0">
              <a:spcBef>
                <a:spcPts val="0"/>
              </a:spcBef>
              <a:buNone/>
            </a:pPr>
            <a:endParaRPr/>
          </a:p>
        </p:txBody>
      </p:sp>
    </p:spTree>
    <p:extLst>
      <p:ext uri="{BB962C8B-B14F-4D97-AF65-F5344CB8AC3E}">
        <p14:creationId xmlns:p14="http://schemas.microsoft.com/office/powerpoint/2010/main" val="269431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Katie 9:04-9:08</a:t>
            </a:r>
          </a:p>
          <a:p>
            <a:pPr lvl="0" rtl="0">
              <a:lnSpc>
                <a:spcPct val="115000"/>
              </a:lnSpc>
              <a:spcBef>
                <a:spcPts val="400"/>
              </a:spcBef>
              <a:buClr>
                <a:schemeClr val="dk1"/>
              </a:buClr>
              <a:buSzPct val="91666"/>
              <a:buFont typeface="Arial"/>
              <a:buNone/>
            </a:pPr>
            <a:r>
              <a:rPr lang="en" sz="1200" i="1">
                <a:solidFill>
                  <a:schemeClr val="dk1"/>
                </a:solidFill>
              </a:rPr>
              <a:t>The Story of Virginia, Becoming Southerners, page 60.</a:t>
            </a:r>
          </a:p>
          <a:p>
            <a:pPr lvl="0" rtl="0">
              <a:lnSpc>
                <a:spcPct val="115000"/>
              </a:lnSpc>
              <a:spcBef>
                <a:spcPts val="400"/>
              </a:spcBef>
              <a:buClr>
                <a:schemeClr val="dk1"/>
              </a:buClr>
              <a:buSzPct val="91666"/>
              <a:buFont typeface="Arial"/>
              <a:buNone/>
            </a:pPr>
            <a:r>
              <a:rPr lang="en" sz="1200" u="sng">
                <a:solidFill>
                  <a:schemeClr val="hlink"/>
                </a:solidFill>
                <a:hlinkClick r:id="rId3"/>
              </a:rPr>
              <a:t>http://www.vahistorical.org/sva2003/sov_southerners.pdf</a:t>
            </a:r>
          </a:p>
          <a:p>
            <a:pPr lvl="0">
              <a:spcBef>
                <a:spcPts val="0"/>
              </a:spcBef>
              <a:buNone/>
            </a:pPr>
            <a:endParaRPr/>
          </a:p>
        </p:txBody>
      </p:sp>
    </p:spTree>
    <p:extLst>
      <p:ext uri="{BB962C8B-B14F-4D97-AF65-F5344CB8AC3E}">
        <p14:creationId xmlns:p14="http://schemas.microsoft.com/office/powerpoint/2010/main" val="257293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Nicole 9:08-9:10</a:t>
            </a:r>
          </a:p>
        </p:txBody>
      </p:sp>
    </p:spTree>
    <p:extLst>
      <p:ext uri="{BB962C8B-B14F-4D97-AF65-F5344CB8AC3E}">
        <p14:creationId xmlns:p14="http://schemas.microsoft.com/office/powerpoint/2010/main" val="2850127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solidFill>
                  <a:schemeClr val="dk1"/>
                </a:solidFill>
              </a:rPr>
              <a:t>Image - Google images</a:t>
            </a:r>
            <a:endParaRPr lang="en" dirty="0">
              <a:solidFill>
                <a:schemeClr val="dk1"/>
              </a:solidFill>
            </a:endParaRPr>
          </a:p>
        </p:txBody>
      </p:sp>
    </p:spTree>
    <p:extLst>
      <p:ext uri="{BB962C8B-B14F-4D97-AF65-F5344CB8AC3E}">
        <p14:creationId xmlns:p14="http://schemas.microsoft.com/office/powerpoint/2010/main" val="3938484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solidFill>
                  <a:schemeClr val="dk1"/>
                </a:solidFill>
              </a:rPr>
              <a:t>Nicole 9:10-9:13</a:t>
            </a:r>
          </a:p>
        </p:txBody>
      </p:sp>
    </p:spTree>
    <p:extLst>
      <p:ext uri="{BB962C8B-B14F-4D97-AF65-F5344CB8AC3E}">
        <p14:creationId xmlns:p14="http://schemas.microsoft.com/office/powerpoint/2010/main" val="206251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t>Image - clipart</a:t>
            </a:r>
            <a:endParaRPr lang="en" dirty="0"/>
          </a:p>
        </p:txBody>
      </p:sp>
    </p:spTree>
    <p:extLst>
      <p:ext uri="{BB962C8B-B14F-4D97-AF65-F5344CB8AC3E}">
        <p14:creationId xmlns:p14="http://schemas.microsoft.com/office/powerpoint/2010/main" val="2286012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Katie 9:18-9:23</a:t>
            </a:r>
          </a:p>
          <a:p>
            <a:pPr lvl="0" rtl="0">
              <a:spcBef>
                <a:spcPts val="0"/>
              </a:spcBef>
              <a:buNone/>
            </a:pPr>
            <a:r>
              <a:rPr lang="en"/>
              <a:t>PASS OUT PEEPS</a:t>
            </a:r>
          </a:p>
        </p:txBody>
      </p:sp>
    </p:spTree>
    <p:extLst>
      <p:ext uri="{BB962C8B-B14F-4D97-AF65-F5344CB8AC3E}">
        <p14:creationId xmlns:p14="http://schemas.microsoft.com/office/powerpoint/2010/main" val="1724771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baseline="0" dirty="0" smtClean="0"/>
              <a:t> Library of Congress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39</a:t>
            </a:fld>
            <a:endParaRPr lang="en-US"/>
          </a:p>
        </p:txBody>
      </p:sp>
    </p:spTree>
    <p:extLst>
      <p:ext uri="{BB962C8B-B14F-4D97-AF65-F5344CB8AC3E}">
        <p14:creationId xmlns:p14="http://schemas.microsoft.com/office/powerpoint/2010/main" val="332865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2:30</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40</a:t>
            </a:fld>
            <a:endParaRPr lang="en-US"/>
          </a:p>
        </p:txBody>
      </p:sp>
    </p:spTree>
    <p:extLst>
      <p:ext uri="{BB962C8B-B14F-4D97-AF65-F5344CB8AC3E}">
        <p14:creationId xmlns:p14="http://schemas.microsoft.com/office/powerpoint/2010/main" val="1495303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 </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41</a:t>
            </a:fld>
            <a:endParaRPr lang="en-US"/>
          </a:p>
        </p:txBody>
      </p:sp>
    </p:spTree>
    <p:extLst>
      <p:ext uri="{BB962C8B-B14F-4D97-AF65-F5344CB8AC3E}">
        <p14:creationId xmlns:p14="http://schemas.microsoft.com/office/powerpoint/2010/main" val="4130428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a:t>
            </a:r>
            <a:r>
              <a:rPr lang="en-US" baseline="0" dirty="0" smtClean="0"/>
              <a:t> clipart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42</a:t>
            </a:fld>
            <a:endParaRPr lang="en-US"/>
          </a:p>
        </p:txBody>
      </p:sp>
    </p:spTree>
    <p:extLst>
      <p:ext uri="{BB962C8B-B14F-4D97-AF65-F5344CB8AC3E}">
        <p14:creationId xmlns:p14="http://schemas.microsoft.com/office/powerpoint/2010/main" val="60150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a:t>
            </a:r>
            <a:r>
              <a:rPr lang="en-US" baseline="0" dirty="0" smtClean="0"/>
              <a:t> clipart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43</a:t>
            </a:fld>
            <a:endParaRPr lang="en-US"/>
          </a:p>
        </p:txBody>
      </p:sp>
    </p:spTree>
    <p:extLst>
      <p:ext uri="{BB962C8B-B14F-4D97-AF65-F5344CB8AC3E}">
        <p14:creationId xmlns:p14="http://schemas.microsoft.com/office/powerpoint/2010/main" val="16660248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a:t>
            </a:r>
            <a:r>
              <a:rPr lang="en-US" baseline="0" dirty="0" smtClean="0"/>
              <a:t> images</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44</a:t>
            </a:fld>
            <a:endParaRPr lang="en-US"/>
          </a:p>
        </p:txBody>
      </p:sp>
    </p:spTree>
    <p:extLst>
      <p:ext uri="{BB962C8B-B14F-4D97-AF65-F5344CB8AC3E}">
        <p14:creationId xmlns:p14="http://schemas.microsoft.com/office/powerpoint/2010/main" val="2275558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45</a:t>
            </a:fld>
            <a:endParaRPr lang="en-US"/>
          </a:p>
        </p:txBody>
      </p:sp>
    </p:spTree>
    <p:extLst>
      <p:ext uri="{BB962C8B-B14F-4D97-AF65-F5344CB8AC3E}">
        <p14:creationId xmlns:p14="http://schemas.microsoft.com/office/powerpoint/2010/main" val="382953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46</a:t>
            </a:fld>
            <a:endParaRPr lang="en-US"/>
          </a:p>
        </p:txBody>
      </p:sp>
    </p:spTree>
    <p:extLst>
      <p:ext uri="{BB962C8B-B14F-4D97-AF65-F5344CB8AC3E}">
        <p14:creationId xmlns:p14="http://schemas.microsoft.com/office/powerpoint/2010/main" val="1257468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47</a:t>
            </a:fld>
            <a:endParaRPr lang="en-US"/>
          </a:p>
        </p:txBody>
      </p:sp>
    </p:spTree>
    <p:extLst>
      <p:ext uri="{BB962C8B-B14F-4D97-AF65-F5344CB8AC3E}">
        <p14:creationId xmlns:p14="http://schemas.microsoft.com/office/powerpoint/2010/main" val="1257468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49</a:t>
            </a:fld>
            <a:endParaRPr lang="en-US"/>
          </a:p>
        </p:txBody>
      </p:sp>
    </p:spTree>
    <p:extLst>
      <p:ext uri="{BB962C8B-B14F-4D97-AF65-F5344CB8AC3E}">
        <p14:creationId xmlns:p14="http://schemas.microsoft.com/office/powerpoint/2010/main" val="779009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 3:25</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50</a:t>
            </a:fld>
            <a:endParaRPr lang="en-US"/>
          </a:p>
        </p:txBody>
      </p:sp>
    </p:spTree>
    <p:extLst>
      <p:ext uri="{BB962C8B-B14F-4D97-AF65-F5344CB8AC3E}">
        <p14:creationId xmlns:p14="http://schemas.microsoft.com/office/powerpoint/2010/main" val="2908821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Wingdings"/>
                <a:ea typeface="Wingdings"/>
                <a:cs typeface="Wingdings"/>
              </a:rPr>
              <a:t>Discussion:</a:t>
            </a:r>
            <a:r>
              <a:rPr lang="en-US" baseline="0" dirty="0">
                <a:latin typeface="Wingdings"/>
                <a:ea typeface="Wingdings"/>
                <a:cs typeface="Wingdings"/>
              </a:rPr>
              <a:t> Conceptual Understanding, Scaffolding the Understanding, Analyzing the Understanding</a:t>
            </a:r>
          </a:p>
          <a:p>
            <a:endParaRPr lang="en-US" baseline="0" dirty="0">
              <a:latin typeface="Wingdings"/>
              <a:ea typeface="Wingdings"/>
              <a:cs typeface="Wingdings"/>
            </a:endParaRPr>
          </a:p>
          <a:p>
            <a:r>
              <a:rPr lang="en-US" baseline="0" dirty="0">
                <a:latin typeface="Wingdings"/>
                <a:ea typeface="Wingdings"/>
                <a:cs typeface="Wingdings"/>
              </a:rPr>
              <a:t>Arrow will rise up upon click after discussion to summarize difference between 2008 and 2015, then skills aligned with English </a:t>
            </a:r>
            <a:r>
              <a:rPr lang="en-US" baseline="0" dirty="0" err="1">
                <a:latin typeface="Wingdings"/>
                <a:ea typeface="Wingdings"/>
                <a:cs typeface="Wingdings"/>
              </a:rPr>
              <a:t>SOLs</a:t>
            </a:r>
            <a:r>
              <a:rPr lang="en-US" baseline="0" dirty="0">
                <a:latin typeface="Wingdings"/>
                <a:ea typeface="Wingdings"/>
                <a:cs typeface="Wingdings"/>
              </a:rPr>
              <a:t>.  Great opportunity for common planning!</a:t>
            </a:r>
          </a:p>
          <a:p>
            <a:endParaRPr lang="en-US" baseline="0" dirty="0">
              <a:latin typeface="Wingdings"/>
              <a:ea typeface="Wingdings"/>
              <a:cs typeface="Wingdings"/>
            </a:endParaRPr>
          </a:p>
          <a:p>
            <a:r>
              <a:rPr lang="en-US" baseline="0" dirty="0">
                <a:latin typeface="Wingdings"/>
                <a:ea typeface="Wingdings"/>
                <a:cs typeface="Wingdings"/>
              </a:rPr>
              <a:t>Purpose of today is to “teach” a lesson demonstrating skill based instruction, moving away from Lecture (Sit and Get)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52</a:t>
            </a:fld>
            <a:endParaRPr lang="en-US"/>
          </a:p>
        </p:txBody>
      </p:sp>
    </p:spTree>
    <p:extLst>
      <p:ext uri="{BB962C8B-B14F-4D97-AF65-F5344CB8AC3E}">
        <p14:creationId xmlns:p14="http://schemas.microsoft.com/office/powerpoint/2010/main" val="3624893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55</a:t>
            </a:fld>
            <a:endParaRPr lang="en-US"/>
          </a:p>
        </p:txBody>
      </p:sp>
    </p:spTree>
    <p:extLst>
      <p:ext uri="{BB962C8B-B14F-4D97-AF65-F5344CB8AC3E}">
        <p14:creationId xmlns:p14="http://schemas.microsoft.com/office/powerpoint/2010/main" val="3046026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b="1" dirty="0"/>
              <a:t>George vs. George</a:t>
            </a:r>
          </a:p>
          <a:p>
            <a:pPr marL="342900" indent="-342900">
              <a:buFont typeface="Wingdings" panose="05000000000000000000" pitchFamily="2" charset="2"/>
              <a:buChar char="Ø"/>
            </a:pPr>
            <a:r>
              <a:rPr lang="en-US" sz="1200" b="1" dirty="0"/>
              <a:t>New World vs. Old World</a:t>
            </a:r>
          </a:p>
          <a:p>
            <a:pPr marL="342900" indent="-342900">
              <a:buFont typeface="Wingdings" panose="05000000000000000000" pitchFamily="2" charset="2"/>
              <a:buChar char="Ø"/>
            </a:pPr>
            <a:r>
              <a:rPr lang="en-US" sz="1200" b="1" dirty="0"/>
              <a:t>Boston Tea Party vs. Boston Massacre</a:t>
            </a:r>
          </a:p>
          <a:p>
            <a:pPr marL="342900" indent="-342900">
              <a:buFont typeface="Wingdings" panose="05000000000000000000" pitchFamily="2" charset="2"/>
              <a:buChar char="Ø"/>
            </a:pPr>
            <a:r>
              <a:rPr lang="en-US" sz="1200" b="1" dirty="0"/>
              <a:t>Bunker Hill vs. Valley Forge</a:t>
            </a:r>
          </a:p>
          <a:p>
            <a:pPr marL="342900" indent="-342900">
              <a:buFont typeface="Wingdings" panose="05000000000000000000" pitchFamily="2" charset="2"/>
              <a:buChar char="Ø"/>
            </a:pPr>
            <a:r>
              <a:rPr lang="en-US" sz="1200" b="1" dirty="0"/>
              <a:t>Loyalists vs. Patriot vs. Neutral</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516684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Ø"/>
            </a:pPr>
            <a:r>
              <a:rPr lang="en-US" sz="1200" b="1" dirty="0"/>
              <a:t>George vs. George</a:t>
            </a:r>
          </a:p>
          <a:p>
            <a:pPr marL="342900" indent="-342900">
              <a:buFont typeface="Wingdings" panose="05000000000000000000" pitchFamily="2" charset="2"/>
              <a:buChar char="Ø"/>
            </a:pPr>
            <a:r>
              <a:rPr lang="en-US" sz="1200" b="1" dirty="0"/>
              <a:t>New World vs. Old World</a:t>
            </a:r>
          </a:p>
          <a:p>
            <a:pPr marL="342900" indent="-342900">
              <a:buFont typeface="Wingdings" panose="05000000000000000000" pitchFamily="2" charset="2"/>
              <a:buChar char="Ø"/>
            </a:pPr>
            <a:r>
              <a:rPr lang="en-US" sz="1200" b="1" dirty="0"/>
              <a:t>Boston Tea Party vs. Boston Massacre</a:t>
            </a:r>
          </a:p>
          <a:p>
            <a:pPr marL="342900" indent="-342900">
              <a:buFont typeface="Wingdings" panose="05000000000000000000" pitchFamily="2" charset="2"/>
              <a:buChar char="Ø"/>
            </a:pPr>
            <a:r>
              <a:rPr lang="en-US" sz="1200" b="1" dirty="0"/>
              <a:t>Bunker Hill vs. Valley Forge</a:t>
            </a:r>
          </a:p>
          <a:p>
            <a:pPr marL="342900" indent="-342900">
              <a:buFont typeface="Wingdings" panose="05000000000000000000" pitchFamily="2" charset="2"/>
              <a:buChar char="Ø"/>
            </a:pPr>
            <a:r>
              <a:rPr lang="en-US" sz="1200" b="1" dirty="0"/>
              <a:t>Loyalists vs. Patriot vs. Neutral</a:t>
            </a:r>
          </a:p>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516684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508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clipart</a:t>
            </a: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1636C92-8590-442E-99BC-848C1606F63C}" type="slidenum">
              <a:rPr lang="en-US" altLang="en-US" smtClean="0">
                <a:solidFill>
                  <a:prstClr val="black"/>
                </a:solidFill>
              </a:rPr>
              <a:pPr eaLnBrk="1" hangingPunct="1">
                <a:spcBef>
                  <a:spcPct val="0"/>
                </a:spcBef>
              </a:pPr>
              <a:t>80</a:t>
            </a:fld>
            <a:endParaRPr lang="en-US" altLang="en-US" smtClean="0">
              <a:solidFill>
                <a:prstClr val="black"/>
              </a:solidFill>
            </a:endParaRPr>
          </a:p>
        </p:txBody>
      </p:sp>
    </p:spTree>
    <p:extLst>
      <p:ext uri="{BB962C8B-B14F-4D97-AF65-F5344CB8AC3E}">
        <p14:creationId xmlns:p14="http://schemas.microsoft.com/office/powerpoint/2010/main" val="1791469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Clipart</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81</a:t>
            </a:fld>
            <a:endParaRPr lang="en-US"/>
          </a:p>
        </p:txBody>
      </p:sp>
    </p:spTree>
    <p:extLst>
      <p:ext uri="{BB962C8B-B14F-4D97-AF65-F5344CB8AC3E}">
        <p14:creationId xmlns:p14="http://schemas.microsoft.com/office/powerpoint/2010/main" val="2530658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82</a:t>
            </a:fld>
            <a:endParaRPr lang="en-US"/>
          </a:p>
        </p:txBody>
      </p:sp>
    </p:spTree>
    <p:extLst>
      <p:ext uri="{BB962C8B-B14F-4D97-AF65-F5344CB8AC3E}">
        <p14:creationId xmlns:p14="http://schemas.microsoft.com/office/powerpoint/2010/main" val="144195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attention to the Experiences and describe what they are and how they can be used. </a:t>
            </a:r>
          </a:p>
          <a:p>
            <a:r>
              <a:rPr lang="en-US" baseline="0" dirty="0" smtClean="0"/>
              <a:t>Provide teachers with “experiences” and give them an opportunity to:</a:t>
            </a:r>
          </a:p>
          <a:p>
            <a:pPr marL="171450" indent="-171450">
              <a:buFont typeface="Arial" panose="020B0604020202020204" pitchFamily="34" charset="0"/>
              <a:buChar char="•"/>
            </a:pPr>
            <a:r>
              <a:rPr lang="en-US" baseline="0" dirty="0" smtClean="0"/>
              <a:t>discuss what they are and how they can be used; and </a:t>
            </a:r>
          </a:p>
          <a:p>
            <a:pPr marL="171450" indent="-171450">
              <a:buFont typeface="Arial" panose="020B0604020202020204" pitchFamily="34" charset="0"/>
              <a:buChar char="•"/>
            </a:pPr>
            <a:r>
              <a:rPr lang="en-US" baseline="0" dirty="0" smtClean="0"/>
              <a:t>develop their own to share with the group.</a:t>
            </a:r>
            <a:endParaRPr lang="en-US" dirty="0"/>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8</a:t>
            </a:fld>
            <a:endParaRPr lang="en-US"/>
          </a:p>
        </p:txBody>
      </p:sp>
    </p:spTree>
    <p:extLst>
      <p:ext uri="{BB962C8B-B14F-4D97-AF65-F5344CB8AC3E}">
        <p14:creationId xmlns:p14="http://schemas.microsoft.com/office/powerpoint/2010/main" val="420377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626" name="Shape 119"/>
          <p:cNvSpPr>
            <a:spLocks noGrp="1" noRot="1" noChangeAspect="1" noTextEdit="1"/>
          </p:cNvSpPr>
          <p:nvPr>
            <p:ph type="sldImg" idx="2"/>
          </p:nvPr>
        </p:nvSpPr>
        <p:spPr>
          <a:xfrm>
            <a:off x="1141413" y="685800"/>
            <a:ext cx="4573587" cy="3430588"/>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410627" name="Shape 120"/>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91420" rIns="91420" bIns="91420"/>
          <a:lstStyle/>
          <a:p>
            <a:pPr>
              <a:spcBef>
                <a:spcPct val="0"/>
              </a:spcBef>
            </a:pPr>
            <a:r>
              <a:rPr lang="en-US" altLang="en-US" dirty="0" smtClean="0"/>
              <a:t>1:10 Nicole</a:t>
            </a:r>
          </a:p>
        </p:txBody>
      </p:sp>
    </p:spTree>
    <p:extLst>
      <p:ext uri="{BB962C8B-B14F-4D97-AF65-F5344CB8AC3E}">
        <p14:creationId xmlns:p14="http://schemas.microsoft.com/office/powerpoint/2010/main" val="7513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Lucida Bright" pitchFamily="18" charset="0"/>
              </a:rPr>
              <a:t>Nicole</a:t>
            </a:r>
            <a:r>
              <a:rPr kumimoji="0" lang="en-US" sz="1200" b="0" i="0" u="none" strike="noStrike" kern="1200" cap="none" spc="0" normalizeH="0" baseline="0" noProof="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&amp; Aaron </a:t>
            </a:r>
            <a:endParaRPr kumimoji="0" lang="en-US" sz="36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a:cs typeface="Lucida Bright" pitchFamily="18" charset="0"/>
            </a:endParaRPr>
          </a:p>
        </p:txBody>
      </p:sp>
      <p:sp>
        <p:nvSpPr>
          <p:cNvPr id="4" name="Slide Number Placeholder 3"/>
          <p:cNvSpPr>
            <a:spLocks noGrp="1"/>
          </p:cNvSpPr>
          <p:nvPr>
            <p:ph type="sldNum" sz="quarter" idx="10"/>
          </p:nvPr>
        </p:nvSpPr>
        <p:spPr/>
        <p:txBody>
          <a:bodyPr/>
          <a:lstStyle/>
          <a:p>
            <a:pPr>
              <a:defRPr/>
            </a:pPr>
            <a:fld id="{192E33D8-6BF3-40C5-82EF-AA93DCF212A3}" type="slidenum">
              <a:rPr lang="en-US" smtClean="0"/>
              <a:pPr>
                <a:defRPr/>
              </a:pPr>
              <a:t>12</a:t>
            </a:fld>
            <a:endParaRPr lang="en-US"/>
          </a:p>
        </p:txBody>
      </p:sp>
    </p:spTree>
    <p:extLst>
      <p:ext uri="{BB962C8B-B14F-4D97-AF65-F5344CB8AC3E}">
        <p14:creationId xmlns:p14="http://schemas.microsoft.com/office/powerpoint/2010/main" val="151545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Aaron</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13</a:t>
            </a:fld>
            <a:endParaRPr lang="en-US"/>
          </a:p>
        </p:txBody>
      </p:sp>
    </p:spTree>
    <p:extLst>
      <p:ext uri="{BB962C8B-B14F-4D97-AF65-F5344CB8AC3E}">
        <p14:creationId xmlns:p14="http://schemas.microsoft.com/office/powerpoint/2010/main" val="1919531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Nicole 1:15</a:t>
            </a:r>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15</a:t>
            </a:fld>
            <a:endParaRPr lang="en-US"/>
          </a:p>
        </p:txBody>
      </p:sp>
    </p:spTree>
    <p:extLst>
      <p:ext uri="{BB962C8B-B14F-4D97-AF65-F5344CB8AC3E}">
        <p14:creationId xmlns:p14="http://schemas.microsoft.com/office/powerpoint/2010/main" val="3856656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311705" y="593369"/>
            <a:ext cx="8520599" cy="763599"/>
          </a:xfrm>
          <a:prstGeom prst="rect">
            <a:avLst/>
          </a:prstGeom>
        </p:spPr>
        <p:txBody>
          <a:bodyPr lIns="91425" tIns="91425" rIns="91425" bIns="91425" anchor="t"/>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5" y="1536633"/>
            <a:ext cx="8520599" cy="4555200"/>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21"/>
          <p:cNvSpPr txBox="1">
            <a:spLocks noGrp="1"/>
          </p:cNvSpPr>
          <p:nvPr>
            <p:ph type="sldNum" idx="10"/>
          </p:nvPr>
        </p:nvSpPr>
        <p:spPr>
          <a:xfrm>
            <a:off x="8472488" y="6218238"/>
            <a:ext cx="549275" cy="523875"/>
          </a:xfrm>
        </p:spPr>
        <p:txBody>
          <a:bodyPr lIns="91425" tIns="91425" rIns="91425" bIns="91425" anchor="ctr">
            <a:noAutofit/>
          </a:bodyPr>
          <a:lstStyle>
            <a:lvl1pPr>
              <a:defRPr>
                <a:solidFill>
                  <a:prstClr val="black">
                    <a:tint val="75000"/>
                  </a:prstClr>
                </a:solidFill>
              </a:defRPr>
            </a:lvl1pPr>
          </a:lstStyle>
          <a:p>
            <a:pPr>
              <a:defRPr/>
            </a:pPr>
            <a:fld id="{06D52D66-EA59-4AD4-9FEC-BE9F8038848C}" type="slidenum">
              <a:rPr lang="en"/>
              <a:pPr>
                <a:defRPr/>
              </a:pPr>
              <a:t>‹#›</a:t>
            </a:fld>
            <a:endParaRPr lang="en"/>
          </a:p>
        </p:txBody>
      </p:sp>
    </p:spTree>
    <p:extLst>
      <p:ext uri="{BB962C8B-B14F-4D97-AF65-F5344CB8AC3E}">
        <p14:creationId xmlns:p14="http://schemas.microsoft.com/office/powerpoint/2010/main" val="127591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20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31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74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8735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045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133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017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0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4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766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27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311705" y="593369"/>
            <a:ext cx="8520599" cy="763599"/>
          </a:xfrm>
          <a:prstGeom prst="rect">
            <a:avLst/>
          </a:prstGeom>
        </p:spPr>
        <p:txBody>
          <a:bodyPr lIns="91425" tIns="91425" rIns="91425" bIns="91425" anchor="t"/>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311705" y="1536633"/>
            <a:ext cx="8520599" cy="4555200"/>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21"/>
          <p:cNvSpPr txBox="1">
            <a:spLocks noGrp="1"/>
          </p:cNvSpPr>
          <p:nvPr>
            <p:ph type="sldNum" idx="10"/>
          </p:nvPr>
        </p:nvSpPr>
        <p:spPr>
          <a:xfrm>
            <a:off x="8472488" y="6218238"/>
            <a:ext cx="549275" cy="523875"/>
          </a:xfrm>
        </p:spPr>
        <p:txBody>
          <a:bodyPr lIns="91425" tIns="91425" rIns="91425" bIns="91425" anchor="ctr">
            <a:noAutofit/>
          </a:bodyPr>
          <a:lstStyle>
            <a:lvl1pPr>
              <a:defRPr>
                <a:solidFill>
                  <a:prstClr val="black">
                    <a:tint val="75000"/>
                  </a:prstClr>
                </a:solidFill>
              </a:defRPr>
            </a:lvl1pPr>
          </a:lstStyle>
          <a:p>
            <a:pPr>
              <a:defRPr/>
            </a:pPr>
            <a:fld id="{06D52D66-EA59-4AD4-9FEC-BE9F8038848C}" type="slidenum">
              <a:rPr lang="en"/>
              <a:pPr>
                <a:defRPr/>
              </a:pPr>
              <a:t>‹#›</a:t>
            </a:fld>
            <a:endParaRPr lang="en"/>
          </a:p>
        </p:txBody>
      </p:sp>
    </p:spTree>
    <p:extLst>
      <p:ext uri="{BB962C8B-B14F-4D97-AF65-F5344CB8AC3E}">
        <p14:creationId xmlns:p14="http://schemas.microsoft.com/office/powerpoint/2010/main" val="1026368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with Text and Photo">
    <p:spTree>
      <p:nvGrpSpPr>
        <p:cNvPr id="1" name=""/>
        <p:cNvGrpSpPr/>
        <p:nvPr/>
      </p:nvGrpSpPr>
      <p:grpSpPr>
        <a:xfrm>
          <a:off x="0" y="0"/>
          <a:ext cx="0" cy="0"/>
          <a:chOff x="0" y="0"/>
          <a:chExt cx="0" cy="0"/>
        </a:xfrm>
      </p:grpSpPr>
      <p:sp>
        <p:nvSpPr>
          <p:cNvPr id="4" name="Line 15"/>
          <p:cNvSpPr>
            <a:spLocks noChangeShapeType="1"/>
          </p:cNvSpPr>
          <p:nvPr/>
        </p:nvSpPr>
        <p:spPr bwMode="auto">
          <a:xfrm>
            <a:off x="-11113" y="1506538"/>
            <a:ext cx="9155113" cy="0"/>
          </a:xfrm>
          <a:prstGeom prst="line">
            <a:avLst/>
          </a:prstGeom>
          <a:noFill/>
          <a:ln w="9525" algn="ctr">
            <a:solidFill>
              <a:srgbClr val="FFFF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lIns="36576" tIns="36576" rIns="36576" bIns="36576"/>
          <a:lstStyle/>
          <a:p>
            <a:endParaRPr lang="en-US">
              <a:solidFill>
                <a:prstClr val="black"/>
              </a:solidFill>
            </a:endParaRPr>
          </a:p>
        </p:txBody>
      </p:sp>
      <p:sp>
        <p:nvSpPr>
          <p:cNvPr id="5" name="Line 15"/>
          <p:cNvSpPr>
            <a:spLocks noChangeShapeType="1"/>
          </p:cNvSpPr>
          <p:nvPr/>
        </p:nvSpPr>
        <p:spPr bwMode="auto">
          <a:xfrm>
            <a:off x="-11113" y="6319838"/>
            <a:ext cx="9155113" cy="0"/>
          </a:xfrm>
          <a:prstGeom prst="line">
            <a:avLst/>
          </a:prstGeom>
          <a:noFill/>
          <a:ln w="9525" algn="ctr">
            <a:solidFill>
              <a:srgbClr val="FFFF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lIns="36576" tIns="36576" rIns="36576" bIns="36576"/>
          <a:lstStyle/>
          <a:p>
            <a:endParaRPr lang="en-US">
              <a:solidFill>
                <a:prstClr val="black"/>
              </a:solidFill>
            </a:endParaRPr>
          </a:p>
        </p:txBody>
      </p:sp>
      <p:sp>
        <p:nvSpPr>
          <p:cNvPr id="6" name="Line 12"/>
          <p:cNvSpPr>
            <a:spLocks noChangeShapeType="1"/>
          </p:cNvSpPr>
          <p:nvPr/>
        </p:nvSpPr>
        <p:spPr bwMode="auto">
          <a:xfrm>
            <a:off x="6546850" y="-4763"/>
            <a:ext cx="3175" cy="6862763"/>
          </a:xfrm>
          <a:prstGeom prst="line">
            <a:avLst/>
          </a:prstGeom>
          <a:noFill/>
          <a:ln w="9525" algn="ctr">
            <a:solidFill>
              <a:srgbClr val="FFFF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lIns="36576" tIns="36576" rIns="36576" bIns="36576"/>
          <a:lstStyle/>
          <a:p>
            <a:endParaRPr lang="en-US">
              <a:solidFill>
                <a:prstClr val="black"/>
              </a:solidFill>
            </a:endParaRPr>
          </a:p>
        </p:txBody>
      </p:sp>
      <p:sp>
        <p:nvSpPr>
          <p:cNvPr id="7" name="Line 15"/>
          <p:cNvSpPr>
            <a:spLocks noChangeShapeType="1"/>
          </p:cNvSpPr>
          <p:nvPr userDrawn="1"/>
        </p:nvSpPr>
        <p:spPr bwMode="auto">
          <a:xfrm>
            <a:off x="-11113" y="1506538"/>
            <a:ext cx="9155113" cy="0"/>
          </a:xfrm>
          <a:prstGeom prst="line">
            <a:avLst/>
          </a:prstGeom>
          <a:noFill/>
          <a:ln w="9525" algn="ctr">
            <a:solidFill>
              <a:srgbClr val="FFFF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lIns="36576" tIns="36576" rIns="36576" bIns="36576"/>
          <a:lstStyle/>
          <a:p>
            <a:endParaRPr lang="en-US">
              <a:solidFill>
                <a:prstClr val="black"/>
              </a:solidFill>
            </a:endParaRPr>
          </a:p>
        </p:txBody>
      </p:sp>
      <p:sp>
        <p:nvSpPr>
          <p:cNvPr id="8" name="Line 15"/>
          <p:cNvSpPr>
            <a:spLocks noChangeShapeType="1"/>
          </p:cNvSpPr>
          <p:nvPr userDrawn="1"/>
        </p:nvSpPr>
        <p:spPr bwMode="auto">
          <a:xfrm>
            <a:off x="-11113" y="6319838"/>
            <a:ext cx="9155113" cy="0"/>
          </a:xfrm>
          <a:prstGeom prst="line">
            <a:avLst/>
          </a:prstGeom>
          <a:noFill/>
          <a:ln w="9525" algn="ctr">
            <a:solidFill>
              <a:srgbClr val="FFFF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lIns="36576" tIns="36576" rIns="36576" bIns="36576"/>
          <a:lstStyle/>
          <a:p>
            <a:endParaRPr lang="en-US">
              <a:solidFill>
                <a:prstClr val="black"/>
              </a:solidFill>
            </a:endParaRPr>
          </a:p>
        </p:txBody>
      </p:sp>
      <p:sp>
        <p:nvSpPr>
          <p:cNvPr id="9" name="Line 12"/>
          <p:cNvSpPr>
            <a:spLocks noChangeShapeType="1"/>
          </p:cNvSpPr>
          <p:nvPr userDrawn="1"/>
        </p:nvSpPr>
        <p:spPr bwMode="auto">
          <a:xfrm>
            <a:off x="6715125" y="-4763"/>
            <a:ext cx="3175" cy="6862763"/>
          </a:xfrm>
          <a:prstGeom prst="line">
            <a:avLst/>
          </a:prstGeom>
          <a:noFill/>
          <a:ln w="9525" algn="ctr">
            <a:solidFill>
              <a:srgbClr val="FFFFF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CD6D4"/>
                  </a:outerShdw>
                </a:effectLst>
              </a14:hiddenEffects>
            </a:ext>
          </a:extLst>
        </p:spPr>
        <p:txBody>
          <a:bodyPr lIns="36576" tIns="36576" rIns="36576" bIns="36576"/>
          <a:lstStyle/>
          <a:p>
            <a:endParaRPr lang="en-US">
              <a:solidFill>
                <a:prstClr val="black"/>
              </a:solidFill>
            </a:endParaRPr>
          </a:p>
        </p:txBody>
      </p:sp>
      <p:sp>
        <p:nvSpPr>
          <p:cNvPr id="10" name="Rectangle 4"/>
          <p:cNvSpPr>
            <a:spLocks noChangeArrowheads="1"/>
          </p:cNvSpPr>
          <p:nvPr userDrawn="1"/>
        </p:nvSpPr>
        <p:spPr bwMode="auto">
          <a:xfrm>
            <a:off x="0" y="0"/>
            <a:ext cx="9144000" cy="10763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000000"/>
              </a:solidFill>
            </a:endParaRPr>
          </a:p>
        </p:txBody>
      </p:sp>
      <p:sp>
        <p:nvSpPr>
          <p:cNvPr id="13" name="Rectangle 8"/>
          <p:cNvSpPr>
            <a:spLocks noChangeArrowheads="1"/>
          </p:cNvSpPr>
          <p:nvPr userDrawn="1"/>
        </p:nvSpPr>
        <p:spPr bwMode="auto">
          <a:xfrm>
            <a:off x="6577013" y="6319838"/>
            <a:ext cx="2578100" cy="5429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solidFill>
                <a:srgbClr val="000000"/>
              </a:solidFill>
            </a:endParaRPr>
          </a:p>
        </p:txBody>
      </p:sp>
      <p:sp>
        <p:nvSpPr>
          <p:cNvPr id="14" name="Rectangle 3"/>
          <p:cNvSpPr>
            <a:spLocks noChangeArrowheads="1"/>
          </p:cNvSpPr>
          <p:nvPr userDrawn="1"/>
        </p:nvSpPr>
        <p:spPr bwMode="auto">
          <a:xfrm>
            <a:off x="-23813" y="6319838"/>
            <a:ext cx="6573838" cy="542925"/>
          </a:xfrm>
          <a:prstGeom prst="rect">
            <a:avLst/>
          </a:prstGeom>
          <a:solidFill>
            <a:schemeClr val="accent4"/>
          </a:solidFill>
          <a:ln>
            <a:noFill/>
          </a:ln>
          <a:effectLst/>
        </p:spPr>
        <p:txBody>
          <a:bodyPr lIns="36576" tIns="36576" rIns="36576" bIns="36576"/>
          <a:lstStyle/>
          <a:p>
            <a:pPr>
              <a:defRPr/>
            </a:pPr>
            <a:endParaRPr lang="en-US" dirty="0">
              <a:solidFill>
                <a:prstClr val="black"/>
              </a:solidFill>
              <a:latin typeface="Arial"/>
            </a:endParaRPr>
          </a:p>
        </p:txBody>
      </p:sp>
      <p:pic>
        <p:nvPicPr>
          <p:cNvPr id="15" name="Picture 3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8475" y="4371975"/>
            <a:ext cx="23066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0"/>
          </p:nvPr>
        </p:nvSpPr>
        <p:spPr>
          <a:xfrm>
            <a:off x="581025" y="1257300"/>
            <a:ext cx="6410325" cy="4781550"/>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457200" y="161925"/>
            <a:ext cx="8229600" cy="8286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11056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3" y="838200"/>
            <a:ext cx="4953000" cy="2133600"/>
          </a:xfr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2895603" y="3124200"/>
            <a:ext cx="4724400" cy="1371600"/>
          </a:xfrm>
        </p:spPr>
        <p:txBody>
          <a:bodyPr/>
          <a:lstStyle>
            <a:lvl1pPr marL="0" indent="0" algn="l">
              <a:spcBef>
                <a:spcPts val="0"/>
              </a:spcBef>
              <a:buNone/>
              <a:defRPr>
                <a:solidFill>
                  <a:srgbClr val="1ED434"/>
                </a:solidFill>
              </a:defRPr>
            </a:lvl1pPr>
            <a:lvl2pPr marL="457187" indent="0" algn="ctr">
              <a:buNone/>
              <a:defRPr>
                <a:solidFill>
                  <a:schemeClr val="tx1">
                    <a:tint val="75000"/>
                  </a:schemeClr>
                </a:solidFill>
              </a:defRPr>
            </a:lvl2pPr>
            <a:lvl3pPr marL="914373" indent="0" algn="ctr">
              <a:buNone/>
              <a:defRPr>
                <a:solidFill>
                  <a:schemeClr val="tx1">
                    <a:tint val="75000"/>
                  </a:schemeClr>
                </a:solidFill>
              </a:defRPr>
            </a:lvl3pPr>
            <a:lvl4pPr marL="1371560" indent="0" algn="ctr">
              <a:buNone/>
              <a:defRPr>
                <a:solidFill>
                  <a:schemeClr val="tx1">
                    <a:tint val="75000"/>
                  </a:schemeClr>
                </a:solidFill>
              </a:defRPr>
            </a:lvl4pPr>
            <a:lvl5pPr marL="1828746" indent="0" algn="ctr">
              <a:buNone/>
              <a:defRPr>
                <a:solidFill>
                  <a:schemeClr val="tx1">
                    <a:tint val="75000"/>
                  </a:schemeClr>
                </a:solidFill>
              </a:defRPr>
            </a:lvl5pPr>
            <a:lvl6pPr marL="2285933" indent="0" algn="ctr">
              <a:buNone/>
              <a:defRPr>
                <a:solidFill>
                  <a:schemeClr val="tx1">
                    <a:tint val="75000"/>
                  </a:schemeClr>
                </a:solidFill>
              </a:defRPr>
            </a:lvl6pPr>
            <a:lvl7pPr marL="2743119" indent="0" algn="ctr">
              <a:buNone/>
              <a:defRPr>
                <a:solidFill>
                  <a:schemeClr val="tx1">
                    <a:tint val="75000"/>
                  </a:schemeClr>
                </a:solidFill>
              </a:defRPr>
            </a:lvl7pPr>
            <a:lvl8pPr marL="3200304" indent="0" algn="ctr">
              <a:buNone/>
              <a:defRPr>
                <a:solidFill>
                  <a:schemeClr val="tx1">
                    <a:tint val="75000"/>
                  </a:schemeClr>
                </a:solidFill>
              </a:defRPr>
            </a:lvl8pPr>
            <a:lvl9pPr marL="3657489" indent="0" algn="ctr">
              <a:buNone/>
              <a:defRPr>
                <a:solidFill>
                  <a:schemeClr val="tx1">
                    <a:tint val="75000"/>
                  </a:schemeClr>
                </a:solidFill>
              </a:defRPr>
            </a:lvl9pPr>
          </a:lstStyle>
          <a:p>
            <a:r>
              <a:rPr lang="en-US" dirty="0" smtClean="0"/>
              <a:t>Click to edit Master </a:t>
            </a:r>
          </a:p>
          <a:p>
            <a:r>
              <a:rPr lang="en-US" dirty="0" smtClean="0"/>
              <a:t>subtitle style</a:t>
            </a:r>
            <a:endParaRPr lang="en-US" dirty="0"/>
          </a:p>
        </p:txBody>
      </p:sp>
      <p:sp>
        <p:nvSpPr>
          <p:cNvPr id="4" name="Date Placeholder 3"/>
          <p:cNvSpPr>
            <a:spLocks noGrp="1"/>
          </p:cNvSpPr>
          <p:nvPr>
            <p:ph type="dt" sz="half" idx="10"/>
          </p:nvPr>
        </p:nvSpPr>
        <p:spPr/>
        <p:txBody>
          <a:bodyPr/>
          <a:lstStyle>
            <a:lvl1pPr>
              <a:defRPr b="1"/>
            </a:lvl1pPr>
          </a:lstStyle>
          <a:p>
            <a:pPr>
              <a:defRPr/>
            </a:pPr>
            <a:fld id="{32EB5FEE-8DFE-4D44-869B-F97A84297B4E}"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A74A4744-C03F-41D6-9904-C678D9B9DB9D}" type="slidenum">
              <a:rPr lang="en-US"/>
              <a:pPr>
                <a:defRPr/>
              </a:pPr>
              <a:t>‹#›</a:t>
            </a:fld>
            <a:endParaRPr lang="en-US"/>
          </a:p>
        </p:txBody>
      </p:sp>
    </p:spTree>
    <p:extLst>
      <p:ext uri="{BB962C8B-B14F-4D97-AF65-F5344CB8AC3E}">
        <p14:creationId xmlns:p14="http://schemas.microsoft.com/office/powerpoint/2010/main" val="4343307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752603" y="1600201"/>
            <a:ext cx="70104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4A35F74D-C7E6-4C2E-B8FC-E6E1AEB6D6C2}"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1B859BA1-1647-4A93-9034-9C4E12BD2ABB}" type="slidenum">
              <a:rPr lang="en-US"/>
              <a:pPr>
                <a:defRPr/>
              </a:pPr>
              <a:t>‹#›</a:t>
            </a:fld>
            <a:endParaRPr lang="en-US"/>
          </a:p>
        </p:txBody>
      </p:sp>
    </p:spTree>
    <p:extLst>
      <p:ext uri="{BB962C8B-B14F-4D97-AF65-F5344CB8AC3E}">
        <p14:creationId xmlns:p14="http://schemas.microsoft.com/office/powerpoint/2010/main" val="224470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752603" y="1600201"/>
            <a:ext cx="70104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1160D90D-26AB-4A7B-A7CE-D866B7746DB5}"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4DDF6C4-F3B7-4374-A97C-B1841299CAD2}" type="slidenum">
              <a:rPr lang="en-US"/>
              <a:pPr>
                <a:defRPr/>
              </a:pPr>
              <a:t>‹#›</a:t>
            </a:fld>
            <a:endParaRPr lang="en-US"/>
          </a:p>
        </p:txBody>
      </p:sp>
    </p:spTree>
    <p:extLst>
      <p:ext uri="{BB962C8B-B14F-4D97-AF65-F5344CB8AC3E}">
        <p14:creationId xmlns:p14="http://schemas.microsoft.com/office/powerpoint/2010/main" val="319227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600200"/>
            <a:ext cx="7315200" cy="3429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04666F69-E9FC-4724-BCD8-AC0A3E16CED4}"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D1D97AFE-FFD9-4940-8CA0-B8D0F5DCD861}" type="slidenum">
              <a:rPr lang="en-US"/>
              <a:pPr>
                <a:defRPr/>
              </a:pPr>
              <a:t>‹#›</a:t>
            </a:fld>
            <a:endParaRPr lang="en-US"/>
          </a:p>
        </p:txBody>
      </p:sp>
    </p:spTree>
    <p:extLst>
      <p:ext uri="{BB962C8B-B14F-4D97-AF65-F5344CB8AC3E}">
        <p14:creationId xmlns:p14="http://schemas.microsoft.com/office/powerpoint/2010/main" val="786875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5741" y="274638"/>
            <a:ext cx="7321002"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600200"/>
            <a:ext cx="7315200" cy="3429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528882E2-7EC3-4B22-9905-DFC3CC0BBAEF}"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76648929-5F20-4A2B-AF54-0BA5B5E25AA6}" type="slidenum">
              <a:rPr lang="en-US"/>
              <a:pPr>
                <a:defRPr/>
              </a:pPr>
              <a:t>‹#›</a:t>
            </a:fld>
            <a:endParaRPr lang="en-US"/>
          </a:p>
        </p:txBody>
      </p:sp>
    </p:spTree>
    <p:extLst>
      <p:ext uri="{BB962C8B-B14F-4D97-AF65-F5344CB8AC3E}">
        <p14:creationId xmlns:p14="http://schemas.microsoft.com/office/powerpoint/2010/main" val="305796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33404" y="1600203"/>
            <a:ext cx="6857999" cy="426719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F32B67A5-DA8F-4F1D-80C8-FE7CAD959572}"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9BFF3BDB-E6E4-45EB-A386-8373AA769195}" type="slidenum">
              <a:rPr lang="en-US"/>
              <a:pPr>
                <a:defRPr/>
              </a:pPr>
              <a:t>‹#›</a:t>
            </a:fld>
            <a:endParaRPr lang="en-US"/>
          </a:p>
        </p:txBody>
      </p:sp>
    </p:spTree>
    <p:extLst>
      <p:ext uri="{BB962C8B-B14F-4D97-AF65-F5344CB8AC3E}">
        <p14:creationId xmlns:p14="http://schemas.microsoft.com/office/powerpoint/2010/main" val="883746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3" y="304800"/>
            <a:ext cx="7391400"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533404" y="1600203"/>
            <a:ext cx="6857999" cy="4267199"/>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E6164542-635B-403A-8CC9-D852D34B376D}"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691B874-D5E4-4B4E-B136-8D5055F2B7A4}" type="slidenum">
              <a:rPr lang="en-US"/>
              <a:pPr>
                <a:defRPr/>
              </a:pPr>
              <a:t>‹#›</a:t>
            </a:fld>
            <a:endParaRPr lang="en-US"/>
          </a:p>
        </p:txBody>
      </p:sp>
    </p:spTree>
    <p:extLst>
      <p:ext uri="{BB962C8B-B14F-4D97-AF65-F5344CB8AC3E}">
        <p14:creationId xmlns:p14="http://schemas.microsoft.com/office/powerpoint/2010/main" val="733429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143000" y="1600201"/>
            <a:ext cx="7543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F20DDB98-AD57-4879-9903-089ECFA85822}"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38B2F914-C9E2-4D69-9B5C-EB037A5D0D2E}" type="slidenum">
              <a:rPr lang="en-US"/>
              <a:pPr>
                <a:defRPr/>
              </a:pPr>
              <a:t>‹#›</a:t>
            </a:fld>
            <a:endParaRPr lang="en-US"/>
          </a:p>
        </p:txBody>
      </p:sp>
    </p:spTree>
    <p:extLst>
      <p:ext uri="{BB962C8B-B14F-4D97-AF65-F5344CB8AC3E}">
        <p14:creationId xmlns:p14="http://schemas.microsoft.com/office/powerpoint/2010/main" val="2412893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5181600"/>
            <a:ext cx="1590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36958" y="274638"/>
            <a:ext cx="7549783"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143000" y="1600201"/>
            <a:ext cx="7543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3"/>
          <p:cNvSpPr>
            <a:spLocks noGrp="1"/>
          </p:cNvSpPr>
          <p:nvPr>
            <p:ph type="dt" sz="half" idx="10"/>
          </p:nvPr>
        </p:nvSpPr>
        <p:spPr/>
        <p:txBody>
          <a:bodyPr/>
          <a:lstStyle>
            <a:lvl1pPr>
              <a:defRPr b="1"/>
            </a:lvl1pPr>
          </a:lstStyle>
          <a:p>
            <a:pPr>
              <a:defRPr/>
            </a:pPr>
            <a:fld id="{A56240D4-6718-4BE3-BC0C-9F671684E1B5}" type="datetimeFigureOut">
              <a:rPr lang="en-US"/>
              <a:pPr>
                <a:defRPr/>
              </a:pPr>
              <a:t>1/27/2017</a:t>
            </a:fld>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a:lvl1pPr>
          </a:lstStyle>
          <a:p>
            <a:pPr>
              <a:defRPr/>
            </a:pPr>
            <a:fld id="{76052BA3-6CEB-4F31-8ACB-60FA4CCDBBD0}" type="slidenum">
              <a:rPr lang="en-US"/>
              <a:pPr>
                <a:defRPr/>
              </a:pPr>
              <a:t>‹#›</a:t>
            </a:fld>
            <a:endParaRPr lang="en-US"/>
          </a:p>
        </p:txBody>
      </p:sp>
    </p:spTree>
    <p:extLst>
      <p:ext uri="{BB962C8B-B14F-4D97-AF65-F5344CB8AC3E}">
        <p14:creationId xmlns:p14="http://schemas.microsoft.com/office/powerpoint/2010/main" val="251614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b="1"/>
            </a:lvl1pPr>
          </a:lstStyle>
          <a:p>
            <a:pPr>
              <a:defRPr/>
            </a:pPr>
            <a:fld id="{1E19AA33-9FC7-4072-BA90-9115550C0D93}" type="datetimeFigureOut">
              <a:rPr lang="en-US"/>
              <a:pPr>
                <a:defRPr/>
              </a:pPr>
              <a:t>1/27/2017</a:t>
            </a:fld>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a:lvl1pPr>
          </a:lstStyle>
          <a:p>
            <a:pPr>
              <a:defRPr/>
            </a:pPr>
            <a:fld id="{5D729303-159F-477D-90B0-2A6B1C0D9CA4}" type="slidenum">
              <a:rPr lang="en-US"/>
              <a:pPr>
                <a:defRPr/>
              </a:pPr>
              <a:t>‹#›</a:t>
            </a:fld>
            <a:endParaRPr lang="en-US"/>
          </a:p>
        </p:txBody>
      </p:sp>
    </p:spTree>
    <p:extLst>
      <p:ext uri="{BB962C8B-B14F-4D97-AF65-F5344CB8AC3E}">
        <p14:creationId xmlns:p14="http://schemas.microsoft.com/office/powerpoint/2010/main" val="1094483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3" y="274638"/>
            <a:ext cx="7369908"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447800" y="1600201"/>
            <a:ext cx="7315200" cy="37338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b="1"/>
            </a:lvl1pPr>
          </a:lstStyle>
          <a:p>
            <a:pPr>
              <a:defRPr/>
            </a:pPr>
            <a:fld id="{62B32D6D-024D-4D13-B010-9B1FA558B7B8}" type="datetimeFigureOut">
              <a:rPr lang="en-US"/>
              <a:pPr>
                <a:defRPr/>
              </a:pPr>
              <a:t>1/27/2017</a:t>
            </a:fld>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pPr>
              <a:defRPr/>
            </a:pPr>
            <a:fld id="{5DCDB2DC-F810-4265-BD29-60AA28CA27EC}" type="slidenum">
              <a:rPr lang="en-US"/>
              <a:pPr>
                <a:defRPr/>
              </a:pPr>
              <a:t>‹#›</a:t>
            </a:fld>
            <a:endParaRPr lang="en-US"/>
          </a:p>
        </p:txBody>
      </p:sp>
    </p:spTree>
    <p:extLst>
      <p:ext uri="{BB962C8B-B14F-4D97-AF65-F5344CB8AC3E}">
        <p14:creationId xmlns:p14="http://schemas.microsoft.com/office/powerpoint/2010/main" val="760460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vl1pPr>
            <a:extLst/>
          </a:lstStyle>
          <a:p>
            <a:pPr>
              <a:defRPr/>
            </a:pPr>
            <a:fld id="{49D87EC6-1DF9-48B8-93EE-A31A166B3630}" type="datetimeFigureOut">
              <a:rPr lang="en-US"/>
              <a:pPr>
                <a:defRPr/>
              </a:pPr>
              <a:t>1/27/2017</a:t>
            </a:fld>
            <a:endParaRPr lang="en-US"/>
          </a:p>
        </p:txBody>
      </p:sp>
      <p:sp>
        <p:nvSpPr>
          <p:cNvPr id="3" name="Footer Placeholder 2"/>
          <p:cNvSpPr>
            <a:spLocks noGrp="1"/>
          </p:cNvSpPr>
          <p:nvPr>
            <p:ph type="ftr" sz="quarter" idx="11"/>
          </p:nvPr>
        </p:nvSpPr>
        <p:spPr/>
        <p:txBody>
          <a:bodyPr/>
          <a:lstStyle>
            <a:lvl1pPr>
              <a:defRPr b="1"/>
            </a:lvl1pPr>
            <a:extLst/>
          </a:lstStyle>
          <a:p>
            <a:pPr>
              <a:defRPr/>
            </a:pPr>
            <a:endParaRPr lang="en-US"/>
          </a:p>
        </p:txBody>
      </p:sp>
      <p:sp>
        <p:nvSpPr>
          <p:cNvPr id="4" name="Slide Number Placeholder 3"/>
          <p:cNvSpPr>
            <a:spLocks noGrp="1"/>
          </p:cNvSpPr>
          <p:nvPr>
            <p:ph type="sldNum" sz="quarter" idx="12"/>
          </p:nvPr>
        </p:nvSpPr>
        <p:spPr/>
        <p:txBody>
          <a:bodyPr/>
          <a:lstStyle>
            <a:lvl1pPr>
              <a:defRPr b="1"/>
            </a:lvl1pPr>
            <a:extLst/>
          </a:lstStyle>
          <a:p>
            <a:pPr>
              <a:defRPr/>
            </a:pPr>
            <a:fld id="{FE12CD98-7D76-4912-B60D-DF9CE6256ABC}" type="slidenum">
              <a:rPr lang="en-US"/>
              <a:pPr>
                <a:defRPr/>
              </a:pPr>
              <a:t>‹#›</a:t>
            </a:fld>
            <a:endParaRPr lang="en-US"/>
          </a:p>
        </p:txBody>
      </p:sp>
    </p:spTree>
    <p:extLst>
      <p:ext uri="{BB962C8B-B14F-4D97-AF65-F5344CB8AC3E}">
        <p14:creationId xmlns:p14="http://schemas.microsoft.com/office/powerpoint/2010/main" val="176793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15"/>
        <p:cNvGrpSpPr/>
        <p:nvPr/>
      </p:nvGrpSpPr>
      <p:grpSpPr>
        <a:xfrm>
          <a:off x="0" y="0"/>
          <a:ext cx="0" cy="0"/>
          <a:chOff x="0" y="0"/>
          <a:chExt cx="0" cy="0"/>
        </a:xfrm>
      </p:grpSpPr>
      <p:sp>
        <p:nvSpPr>
          <p:cNvPr id="16" name="Shape 16"/>
          <p:cNvSpPr/>
          <p:nvPr/>
        </p:nvSpPr>
        <p:spPr>
          <a:xfrm>
            <a:off x="0" y="0"/>
            <a:ext cx="8381999" cy="6858000"/>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algn="ctr"/>
            <a:endParaRPr kern="0">
              <a:solidFill>
                <a:srgbClr val="FFFFFF"/>
              </a:solidFill>
              <a:latin typeface="Times New Roman"/>
              <a:ea typeface="Times New Roman"/>
              <a:cs typeface="Times New Roman"/>
              <a:sym typeface="Times New Roman"/>
            </a:endParaRPr>
          </a:p>
        </p:txBody>
      </p:sp>
      <p:sp>
        <p:nvSpPr>
          <p:cNvPr id="17" name="Shape 17"/>
          <p:cNvSpPr/>
          <p:nvPr/>
        </p:nvSpPr>
        <p:spPr>
          <a:xfrm>
            <a:off x="990600" y="1371600"/>
            <a:ext cx="7391399" cy="4343400"/>
          </a:xfrm>
          <a:prstGeom prst="teardrop">
            <a:avLst>
              <a:gd name="adj" fmla="val 100000"/>
            </a:avLst>
          </a:prstGeom>
          <a:solidFill>
            <a:schemeClr val="lt1"/>
          </a:solidFill>
          <a:ln>
            <a:noFill/>
          </a:ln>
        </p:spPr>
        <p:txBody>
          <a:bodyPr lIns="91425" tIns="45700" rIns="91425" bIns="45700" anchor="ctr" anchorCtr="0">
            <a:noAutofit/>
          </a:bodyPr>
          <a:lstStyle/>
          <a:p>
            <a:pPr algn="ctr"/>
            <a:endParaRPr kern="0">
              <a:solidFill>
                <a:srgbClr val="FFFFFF"/>
              </a:solidFill>
              <a:latin typeface="Times New Roman"/>
              <a:ea typeface="Times New Roman"/>
              <a:cs typeface="Times New Roman"/>
              <a:sym typeface="Times New Roman"/>
            </a:endParaRPr>
          </a:p>
        </p:txBody>
      </p:sp>
      <p:sp>
        <p:nvSpPr>
          <p:cNvPr id="18" name="Shape 18"/>
          <p:cNvSpPr/>
          <p:nvPr/>
        </p:nvSpPr>
        <p:spPr>
          <a:xfrm>
            <a:off x="990600" y="3657600"/>
            <a:ext cx="7391399" cy="3200399"/>
          </a:xfrm>
          <a:prstGeom prst="rect">
            <a:avLst/>
          </a:prstGeom>
          <a:solidFill>
            <a:schemeClr val="lt1"/>
          </a:solidFill>
          <a:ln>
            <a:noFill/>
          </a:ln>
        </p:spPr>
        <p:txBody>
          <a:bodyPr lIns="91425" tIns="45700" rIns="91425" bIns="45700" anchor="ctr" anchorCtr="0">
            <a:noAutofit/>
          </a:bodyPr>
          <a:lstStyle/>
          <a:p>
            <a:pPr algn="ctr"/>
            <a:endParaRPr kern="0">
              <a:solidFill>
                <a:srgbClr val="000000"/>
              </a:solidFill>
              <a:latin typeface="Times New Roman"/>
              <a:ea typeface="Times New Roman"/>
              <a:cs typeface="Times New Roman"/>
              <a:sym typeface="Times New Roman"/>
            </a:endParaRPr>
          </a:p>
        </p:txBody>
      </p:sp>
      <p:sp>
        <p:nvSpPr>
          <p:cNvPr id="19" name="Shape 19"/>
          <p:cNvSpPr/>
          <p:nvPr/>
        </p:nvSpPr>
        <p:spPr>
          <a:xfrm>
            <a:off x="1524000" y="4419600"/>
            <a:ext cx="6248399" cy="1524000"/>
          </a:xfrm>
          <a:prstGeom prst="rect">
            <a:avLst/>
          </a:prstGeom>
          <a:noFill/>
          <a:ln>
            <a:noFill/>
          </a:ln>
        </p:spPr>
        <p:txBody>
          <a:bodyPr lIns="91425" tIns="45700" rIns="91425" bIns="45700" anchor="ctr" anchorCtr="0">
            <a:noAutofit/>
          </a:bodyPr>
          <a:lstStyle/>
          <a:p>
            <a:pPr algn="ctr">
              <a:buSzPct val="25000"/>
            </a:pPr>
            <a:r>
              <a:rPr lang="en-US" kern="0">
                <a:solidFill>
                  <a:srgbClr val="000000"/>
                </a:solidFill>
                <a:latin typeface="Calibri"/>
                <a:ea typeface="Calibri"/>
                <a:cs typeface="Calibri"/>
                <a:sym typeface="Calibri"/>
              </a:rPr>
              <a:t/>
            </a:r>
            <a:br>
              <a:rPr lang="en-US" kern="0">
                <a:solidFill>
                  <a:srgbClr val="000000"/>
                </a:solidFill>
                <a:latin typeface="Calibri"/>
                <a:ea typeface="Calibri"/>
                <a:cs typeface="Calibri"/>
                <a:sym typeface="Calibri"/>
              </a:rPr>
            </a:br>
            <a:endParaRPr lang="en-US" kern="0">
              <a:solidFill>
                <a:srgbClr val="000000"/>
              </a:solidFill>
              <a:latin typeface="Calibri"/>
              <a:ea typeface="Calibri"/>
              <a:cs typeface="Calibri"/>
              <a:sym typeface="Calibri"/>
            </a:endParaRPr>
          </a:p>
        </p:txBody>
      </p:sp>
      <p:sp>
        <p:nvSpPr>
          <p:cNvPr id="20" name="Shape 20"/>
          <p:cNvSpPr txBox="1">
            <a:spLocks noGrp="1"/>
          </p:cNvSpPr>
          <p:nvPr>
            <p:ph type="sldNum" idx="12"/>
          </p:nvPr>
        </p:nvSpPr>
        <p:spPr>
          <a:xfrm>
            <a:off x="83058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b="1">
                <a:solidFill>
                  <a:srgbClr val="FFFFFF"/>
                </a:solidFill>
                <a:latin typeface="Calibri"/>
                <a:ea typeface="Calibri"/>
                <a:cs typeface="Calibri"/>
                <a:sym typeface="Calibri"/>
              </a:rPr>
              <a:pPr algn="r">
                <a:buSzPct val="25000"/>
              </a:pPr>
              <a:t>‹#›</a:t>
            </a:fld>
            <a:endParaRPr lang="en-US" sz="1200" b="1">
              <a:solidFill>
                <a:srgbClr val="FFFFFF"/>
              </a:solidFill>
              <a:latin typeface="Calibri"/>
              <a:ea typeface="Calibri"/>
              <a:cs typeface="Calibri"/>
              <a:sym typeface="Calibri"/>
            </a:endParaRPr>
          </a:p>
        </p:txBody>
      </p:sp>
      <p:pic>
        <p:nvPicPr>
          <p:cNvPr id="21" name="Shape 21" descr="VDOE-h-color sm.png"/>
          <p:cNvPicPr preferRelativeResize="0"/>
          <p:nvPr/>
        </p:nvPicPr>
        <p:blipFill rotWithShape="1">
          <a:blip r:embed="rId2">
            <a:alphaModFix/>
          </a:blip>
          <a:srcRect/>
          <a:stretch/>
        </p:blipFill>
        <p:spPr>
          <a:xfrm>
            <a:off x="6019800" y="6324600"/>
            <a:ext cx="2252476" cy="377952"/>
          </a:xfrm>
          <a:prstGeom prst="rect">
            <a:avLst/>
          </a:prstGeom>
          <a:noFill/>
          <a:ln>
            <a:noFill/>
          </a:ln>
        </p:spPr>
      </p:pic>
      <p:sp>
        <p:nvSpPr>
          <p:cNvPr id="22" name="Shape 22"/>
          <p:cNvSpPr txBox="1">
            <a:spLocks noGrp="1"/>
          </p:cNvSpPr>
          <p:nvPr>
            <p:ph type="ctrTitle"/>
          </p:nvPr>
        </p:nvSpPr>
        <p:spPr>
          <a:xfrm>
            <a:off x="1981200" y="2073275"/>
            <a:ext cx="6400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97722" y="3825875"/>
            <a:ext cx="5169877"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pic>
        <p:nvPicPr>
          <p:cNvPr id="24" name="Shape 24"/>
          <p:cNvPicPr preferRelativeResize="0"/>
          <p:nvPr/>
        </p:nvPicPr>
        <p:blipFill rotWithShape="1">
          <a:blip r:embed="rId3">
            <a:alphaModFix/>
          </a:blip>
          <a:srcRect/>
          <a:stretch/>
        </p:blipFill>
        <p:spPr>
          <a:xfrm>
            <a:off x="-228600" y="152400"/>
            <a:ext cx="2121788" cy="6858000"/>
          </a:xfrm>
          <a:prstGeom prst="rect">
            <a:avLst/>
          </a:prstGeom>
          <a:noFill/>
          <a:ln>
            <a:noFill/>
          </a:ln>
        </p:spPr>
      </p:pic>
    </p:spTree>
    <p:extLst>
      <p:ext uri="{BB962C8B-B14F-4D97-AF65-F5344CB8AC3E}">
        <p14:creationId xmlns:p14="http://schemas.microsoft.com/office/powerpoint/2010/main" val="1762388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8" name="Shape 28"/>
          <p:cNvSpPr txBox="1">
            <a:spLocks noGrp="1"/>
          </p:cNvSpPr>
          <p:nvPr>
            <p:ph type="sldNum" idx="12"/>
          </p:nvPr>
        </p:nvSpPr>
        <p:spPr>
          <a:xfrm>
            <a:off x="8305800" y="6340475"/>
            <a:ext cx="381000"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b="1">
                <a:solidFill>
                  <a:srgbClr val="FFFFFF"/>
                </a:solidFill>
                <a:latin typeface="Calibri"/>
                <a:ea typeface="Calibri"/>
                <a:cs typeface="Calibri"/>
                <a:sym typeface="Calibri"/>
              </a:rPr>
              <a:pPr algn="r">
                <a:buSzPct val="25000"/>
              </a:pPr>
              <a:t>‹#›</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11082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FFFFFF"/>
                </a:solidFill>
                <a:latin typeface="Times New Roman"/>
                <a:ea typeface="Times New Roman"/>
                <a:cs typeface="Times New Roman"/>
                <a:sym typeface="Times New Roman"/>
              </a:rPr>
              <a:pPr algn="r">
                <a:buSzPct val="25000"/>
              </a:pPr>
              <a:t>‹#›</a:t>
            </a:fld>
            <a:endParaRPr lang="en-US" sz="12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1433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ea typeface="+mn-ea"/>
                <a:cs typeface="+mn-cs"/>
              </a:rPr>
              <a:t/>
            </a:r>
            <a:br>
              <a:rPr lang="en-US" dirty="0" smtClean="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pPr/>
              <a:t>‹#›</a:t>
            </a:fld>
            <a:endParaRPr lang="en-US" dirty="0"/>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dirty="0"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31"/>
        <p:cNvGrpSpPr/>
        <p:nvPr/>
      </p:nvGrpSpPr>
      <p:grpSpPr>
        <a:xfrm>
          <a:off x="0" y="0"/>
          <a:ext cx="0" cy="0"/>
          <a:chOff x="0" y="0"/>
          <a:chExt cx="0" cy="0"/>
        </a:xfrm>
      </p:grpSpPr>
      <p:sp>
        <p:nvSpPr>
          <p:cNvPr id="32" name="Shape 32"/>
          <p:cNvSpPr/>
          <p:nvPr/>
        </p:nvSpPr>
        <p:spPr>
          <a:xfrm>
            <a:off x="0" y="0"/>
            <a:ext cx="8381999" cy="6248399"/>
          </a:xfrm>
          <a:prstGeom prst="rect">
            <a:avLst/>
          </a:prstGeom>
          <a:gradFill>
            <a:gsLst>
              <a:gs pos="0">
                <a:srgbClr val="97B4E4"/>
              </a:gs>
              <a:gs pos="50000">
                <a:srgbClr val="BFCFEC"/>
              </a:gs>
              <a:gs pos="100000">
                <a:srgbClr val="E0E8F4"/>
              </a:gs>
            </a:gsLst>
            <a:lin ang="5400000" scaled="0"/>
          </a:gradFill>
          <a:ln>
            <a:noFill/>
          </a:ln>
        </p:spPr>
        <p:txBody>
          <a:bodyPr lIns="91425" tIns="45700" rIns="91425" bIns="45700" anchor="ctr" anchorCtr="0">
            <a:noAutofit/>
          </a:bodyPr>
          <a:lstStyle/>
          <a:p>
            <a:pPr algn="ctr"/>
            <a:endParaRPr kern="0">
              <a:solidFill>
                <a:srgbClr val="FFFFFF"/>
              </a:solidFill>
              <a:latin typeface="Times New Roman"/>
              <a:ea typeface="Times New Roman"/>
              <a:cs typeface="Times New Roman"/>
              <a:sym typeface="Times New Roman"/>
            </a:endParaRPr>
          </a:p>
        </p:txBody>
      </p:sp>
      <p:sp>
        <p:nvSpPr>
          <p:cNvPr id="33" name="Shape 33"/>
          <p:cNvSpPr/>
          <p:nvPr/>
        </p:nvSpPr>
        <p:spPr>
          <a:xfrm>
            <a:off x="990600" y="1371600"/>
            <a:ext cx="7391399" cy="4953000"/>
          </a:xfrm>
          <a:prstGeom prst="teardrop">
            <a:avLst>
              <a:gd name="adj" fmla="val 100000"/>
            </a:avLst>
          </a:prstGeom>
          <a:solidFill>
            <a:schemeClr val="lt1"/>
          </a:solidFill>
          <a:ln>
            <a:noFill/>
          </a:ln>
        </p:spPr>
        <p:txBody>
          <a:bodyPr lIns="91425" tIns="45700" rIns="91425" bIns="45700" anchor="ctr" anchorCtr="0">
            <a:noAutofit/>
          </a:bodyPr>
          <a:lstStyle/>
          <a:p>
            <a:pPr algn="ctr"/>
            <a:endParaRPr kern="0">
              <a:solidFill>
                <a:srgbClr val="FFFFFF"/>
              </a:solidFill>
              <a:latin typeface="Times New Roman"/>
              <a:ea typeface="Times New Roman"/>
              <a:cs typeface="Times New Roman"/>
              <a:sym typeface="Times New Roman"/>
            </a:endParaRPr>
          </a:p>
        </p:txBody>
      </p:sp>
      <p:sp>
        <p:nvSpPr>
          <p:cNvPr id="34" name="Shape 34"/>
          <p:cNvSpPr txBox="1">
            <a:spLocks noGrp="1"/>
          </p:cNvSpPr>
          <p:nvPr>
            <p:ph type="title"/>
          </p:nvPr>
        </p:nvSpPr>
        <p:spPr>
          <a:xfrm>
            <a:off x="1524000" y="3124200"/>
            <a:ext cx="6248399" cy="1295400"/>
          </a:xfrm>
          <a:prstGeom prst="rect">
            <a:avLst/>
          </a:prstGeom>
          <a:noFill/>
          <a:ln>
            <a:noFill/>
          </a:ln>
        </p:spPr>
        <p:txBody>
          <a:bodyPr lIns="91425" tIns="91425" rIns="91425" bIns="91425" anchor="t" anchorCtr="0"/>
          <a:lstStyle>
            <a:lvl1pPr marL="0" marR="0" lvl="0" indent="0" algn="ctr" rtl="0">
              <a:spcBef>
                <a:spcPts val="0"/>
              </a:spcBef>
              <a:spcAft>
                <a:spcPts val="0"/>
              </a:spcAft>
              <a:buClr>
                <a:srgbClr val="7F7F7F"/>
              </a:buClr>
              <a:buFont typeface="Times New Roman"/>
              <a:buNone/>
              <a:defRPr sz="3600" b="1" i="0" u="none" strike="noStrike" cap="none">
                <a:solidFill>
                  <a:srgbClr val="7F7F7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FFFFFF"/>
                </a:solidFill>
                <a:latin typeface="Times New Roman"/>
                <a:ea typeface="Times New Roman"/>
                <a:cs typeface="Times New Roman"/>
                <a:sym typeface="Times New Roman"/>
              </a:rPr>
              <a:pPr algn="r">
                <a:buSzPct val="25000"/>
              </a:pPr>
              <a:t>‹#›</a:t>
            </a:fld>
            <a:endParaRPr lang="en-US" sz="12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97544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FFFFFF"/>
                </a:solidFill>
                <a:latin typeface="Times New Roman"/>
                <a:ea typeface="Times New Roman"/>
                <a:cs typeface="Times New Roman"/>
                <a:sym typeface="Times New Roman"/>
              </a:rPr>
              <a:pPr algn="r">
                <a:buSzPct val="25000"/>
              </a:pPr>
              <a:t>‹#›</a:t>
            </a:fld>
            <a:endParaRPr lang="en-US" sz="12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68689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304800" y="2133600"/>
            <a:ext cx="7924799" cy="1470024"/>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4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914400" y="3886200"/>
            <a:ext cx="6400799" cy="1752600"/>
          </a:xfrm>
          <a:prstGeom prst="rect">
            <a:avLst/>
          </a:prstGeom>
          <a:noFill/>
          <a:ln>
            <a:noFill/>
          </a:ln>
        </p:spPr>
        <p:txBody>
          <a:bodyPr lIns="91425" tIns="91425" rIns="91425" bIns="91425" anchor="t" anchorCtr="0"/>
          <a:lstStyle>
            <a:lvl1pPr marL="0" marR="0" lvl="0" indent="0" algn="ctr" rtl="0">
              <a:spcBef>
                <a:spcPts val="720"/>
              </a:spcBef>
              <a:buClr>
                <a:srgbClr val="888888"/>
              </a:buClr>
              <a:buFont typeface="Arial"/>
              <a:buNone/>
              <a:defRPr sz="3600" b="1" i="0" u="none" strike="noStrike" cap="none">
                <a:solidFill>
                  <a:srgbClr val="888888"/>
                </a:solidFill>
                <a:latin typeface="Arial"/>
                <a:ea typeface="Arial"/>
                <a:cs typeface="Arial"/>
                <a:sym typeface="Arial"/>
              </a:defRPr>
            </a:lvl1pPr>
            <a:lvl2pPr marL="457200" marR="0" lvl="1" indent="0" algn="ctr" rtl="0">
              <a:spcBef>
                <a:spcPts val="640"/>
              </a:spcBef>
              <a:buClr>
                <a:srgbClr val="888888"/>
              </a:buClr>
              <a:buFont typeface="Arial"/>
              <a:buNone/>
              <a:defRPr sz="3200" b="0" i="0" u="none" strike="noStrike" cap="none">
                <a:solidFill>
                  <a:srgbClr val="888888"/>
                </a:solidFill>
                <a:latin typeface="Arial"/>
                <a:ea typeface="Arial"/>
                <a:cs typeface="Arial"/>
                <a:sym typeface="Arial"/>
              </a:defRPr>
            </a:lvl2pPr>
            <a:lvl3pPr marL="914400" marR="0" lvl="2"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3pPr>
            <a:lvl4pPr marL="1371600" marR="0" lvl="3"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spcBef>
                <a:spcPts val="400"/>
              </a:spcBef>
              <a:buClr>
                <a:srgbClr val="888888"/>
              </a:buClr>
              <a:buFont typeface="Arial"/>
              <a:buNone/>
              <a:defRPr sz="2000" b="0" i="0" u="none" strike="noStrike" cap="none">
                <a:solidFill>
                  <a:srgbClr val="888888"/>
                </a:solidFill>
                <a:latin typeface="Times New Roman"/>
                <a:ea typeface="Times New Roman"/>
                <a:cs typeface="Times New Roman"/>
                <a:sym typeface="Times New Roman"/>
              </a:defRPr>
            </a:lvl9pPr>
          </a:lstStyle>
          <a:p>
            <a:endParaRPr/>
          </a:p>
        </p:txBody>
      </p:sp>
      <p:sp>
        <p:nvSpPr>
          <p:cNvPr id="42" name="Shape 4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b="1">
                <a:solidFill>
                  <a:srgbClr val="FFFFFF"/>
                </a:solidFill>
                <a:latin typeface="Calibri"/>
                <a:ea typeface="Calibri"/>
                <a:cs typeface="Calibri"/>
                <a:sym typeface="Calibri"/>
              </a:rPr>
              <a:pPr algn="r">
                <a:buSzPct val="25000"/>
              </a:pPr>
              <a:t>‹#›</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80024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1" i="0" u="none" strike="noStrike" cap="none">
                <a:solidFill>
                  <a:schemeClr val="dk1"/>
                </a:solidFill>
                <a:latin typeface="Arial"/>
                <a:ea typeface="Arial"/>
                <a:cs typeface="Arial"/>
                <a:sym typeface="Arial"/>
              </a:defRPr>
            </a:lvl1pPr>
            <a:lvl2pPr marL="742950" marR="0" lvl="1" indent="-13335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2pPr>
            <a:lvl3pPr marL="1143000" marR="0" lvl="2"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3pPr>
            <a:lvl4pPr marL="1600200" marR="0" lvl="3"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4pPr>
            <a:lvl5pPr marL="2057400" marR="0" lvl="4" indent="-114300" algn="l" rtl="0">
              <a:spcBef>
                <a:spcPts val="360"/>
              </a:spcBef>
              <a:buClr>
                <a:srgbClr val="7F7F7F"/>
              </a:buClr>
              <a:buSzPct val="100000"/>
              <a:buFont typeface="Arial"/>
              <a:buChar char="»"/>
              <a:defRPr sz="1800" b="0" i="0" u="none" strike="noStrike" cap="none">
                <a:solidFill>
                  <a:srgbClr val="7F7F7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7" name="Shape 47"/>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FFFFFF"/>
                </a:solidFill>
                <a:latin typeface="Times New Roman"/>
                <a:ea typeface="Times New Roman"/>
                <a:cs typeface="Times New Roman"/>
                <a:sym typeface="Times New Roman"/>
              </a:rPr>
              <a:pPr algn="r">
                <a:buSzPct val="25000"/>
              </a:pPr>
              <a:t>‹#›</a:t>
            </a:fld>
            <a:endParaRPr lang="en-US" sz="12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65403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dt" idx="10"/>
          </p:nvPr>
        </p:nvSpPr>
        <p:spPr>
          <a:xfrm>
            <a:off x="5105400" y="6553201"/>
            <a:ext cx="838199" cy="152399"/>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Times New Roman"/>
                <a:ea typeface="Times New Roman"/>
                <a:cs typeface="Times New Roman"/>
                <a:sym typeface="Times New Roman"/>
              </a:defRPr>
            </a:lvl1pPr>
            <a:lvl2pPr marL="457200" marR="0" lvl="1" indent="0" algn="l" rtl="0">
              <a:spcBef>
                <a:spcPts val="0"/>
              </a:spcBef>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buNone/>
              <a:defRPr sz="18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buNone/>
              <a:defRPr sz="18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buNone/>
              <a:defRPr sz="18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buNone/>
              <a:defRPr sz="18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buNone/>
              <a:defRPr sz="18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buNone/>
              <a:defRPr sz="18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buNone/>
              <a:defRPr sz="1800" b="0" i="0" u="none" strike="noStrike" cap="none">
                <a:solidFill>
                  <a:schemeClr val="dk1"/>
                </a:solidFill>
                <a:latin typeface="Times New Roman"/>
                <a:ea typeface="Times New Roman"/>
                <a:cs typeface="Times New Roman"/>
                <a:sym typeface="Times New Roman"/>
              </a:defRPr>
            </a:lvl9pPr>
          </a:lstStyle>
          <a:p>
            <a:endParaRPr kern="0">
              <a:solidFill>
                <a:srgbClr val="000000"/>
              </a:solidFill>
            </a:endParaRPr>
          </a:p>
        </p:txBody>
      </p:sp>
      <p:sp>
        <p:nvSpPr>
          <p:cNvPr id="51" name="Shape 51"/>
          <p:cNvSpPr/>
          <p:nvPr/>
        </p:nvSpPr>
        <p:spPr>
          <a:xfrm>
            <a:off x="4953000" y="6248400"/>
            <a:ext cx="3352799" cy="609599"/>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algn="ctr"/>
            <a:endParaRPr kern="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95781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rgbClr val="0070C0"/>
              </a:buClr>
              <a:buFont typeface="Times New Roman"/>
              <a:buNone/>
              <a:defRPr sz="28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1" i="0" u="none" strike="noStrike" cap="none">
                <a:solidFill>
                  <a:schemeClr val="dk1"/>
                </a:solidFill>
                <a:latin typeface="Arial"/>
                <a:ea typeface="Arial"/>
                <a:cs typeface="Arial"/>
                <a:sym typeface="Arial"/>
              </a:defRPr>
            </a:lvl1pPr>
            <a:lvl2pPr marL="742950" marR="0" lvl="1" indent="-10795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2pPr>
            <a:lvl3pPr marL="1143000" marR="0" lvl="2"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3pPr>
            <a:lvl4pPr marL="1600200" marR="0" lvl="3"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FFFFFF"/>
                </a:solidFill>
                <a:latin typeface="Times New Roman"/>
                <a:ea typeface="Times New Roman"/>
                <a:cs typeface="Times New Roman"/>
                <a:sym typeface="Times New Roman"/>
              </a:rPr>
              <a:pPr algn="r">
                <a:buSzPct val="25000"/>
              </a:pPr>
              <a:t>‹#›</a:t>
            </a:fld>
            <a:endParaRPr lang="en-US" sz="12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598616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1" i="0" u="none" strike="noStrike" cap="none">
                <a:solidFill>
                  <a:schemeClr val="dk1"/>
                </a:solidFill>
                <a:latin typeface="Arial"/>
                <a:ea typeface="Arial"/>
                <a:cs typeface="Arial"/>
                <a:sym typeface="Arial"/>
              </a:defRPr>
            </a:lvl1pPr>
            <a:lvl2pPr marL="457200" marR="0" lvl="1" indent="0" algn="l" rtl="0">
              <a:spcBef>
                <a:spcPts val="560"/>
              </a:spcBef>
              <a:buClr>
                <a:srgbClr val="7F7F7F"/>
              </a:buClr>
              <a:buFont typeface="Arial"/>
              <a:buNone/>
              <a:defRPr sz="2800" b="0" i="0" u="none" strike="noStrike" cap="none">
                <a:solidFill>
                  <a:srgbClr val="7F7F7F"/>
                </a:solidFill>
                <a:latin typeface="Arial"/>
                <a:ea typeface="Arial"/>
                <a:cs typeface="Arial"/>
                <a:sym typeface="Arial"/>
              </a:defRPr>
            </a:lvl2pPr>
            <a:lvl3pPr marL="914400" marR="0" lvl="2" indent="0" algn="l" rtl="0">
              <a:spcBef>
                <a:spcPts val="480"/>
              </a:spcBef>
              <a:buClr>
                <a:srgbClr val="7F7F7F"/>
              </a:buClr>
              <a:buFont typeface="Arial"/>
              <a:buNone/>
              <a:defRPr sz="2400" b="0" i="0" u="none" strike="noStrike" cap="none">
                <a:solidFill>
                  <a:srgbClr val="7F7F7F"/>
                </a:solidFill>
                <a:latin typeface="Arial"/>
                <a:ea typeface="Arial"/>
                <a:cs typeface="Arial"/>
                <a:sym typeface="Arial"/>
              </a:defRPr>
            </a:lvl3pPr>
            <a:lvl4pPr marL="1371600" marR="0" lvl="3"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4pPr>
            <a:lvl5pPr marL="1828800" marR="0" lvl="4" indent="0" algn="l" rtl="0">
              <a:spcBef>
                <a:spcPts val="400"/>
              </a:spcBef>
              <a:buClr>
                <a:srgbClr val="7F7F7F"/>
              </a:buClr>
              <a:buFont typeface="Arial"/>
              <a:buNone/>
              <a:defRPr sz="2000" b="0" i="0" u="none" strike="noStrike" cap="none">
                <a:solidFill>
                  <a:srgbClr val="7F7F7F"/>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buClr>
                <a:schemeClr val="dk1"/>
              </a:buClr>
              <a:buFont typeface="Arial"/>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rgbClr val="7F7F7F"/>
              </a:buClr>
              <a:buFont typeface="Arial"/>
              <a:buNone/>
              <a:defRPr sz="1400" b="1" i="0" u="none" strike="noStrike" cap="none">
                <a:solidFill>
                  <a:srgbClr val="7F7F7F"/>
                </a:solidFill>
                <a:latin typeface="Arial"/>
                <a:ea typeface="Arial"/>
                <a:cs typeface="Arial"/>
                <a:sym typeface="Arial"/>
              </a:defRPr>
            </a:lvl1pPr>
            <a:lvl2pPr marL="457200" marR="0" lvl="1" indent="0" algn="l" rtl="0">
              <a:spcBef>
                <a:spcPts val="240"/>
              </a:spcBef>
              <a:buClr>
                <a:srgbClr val="7F7F7F"/>
              </a:buClr>
              <a:buFont typeface="Arial"/>
              <a:buNone/>
              <a:defRPr sz="1200" b="0" i="0" u="none" strike="noStrike" cap="none">
                <a:solidFill>
                  <a:srgbClr val="7F7F7F"/>
                </a:solidFill>
                <a:latin typeface="Arial"/>
                <a:ea typeface="Arial"/>
                <a:cs typeface="Arial"/>
                <a:sym typeface="Arial"/>
              </a:defRPr>
            </a:lvl2pPr>
            <a:lvl3pPr marL="914400" marR="0" lvl="2" indent="0" algn="l" rtl="0">
              <a:spcBef>
                <a:spcPts val="200"/>
              </a:spcBef>
              <a:buClr>
                <a:srgbClr val="7F7F7F"/>
              </a:buClr>
              <a:buFont typeface="Arial"/>
              <a:buNone/>
              <a:defRPr sz="1000" b="0" i="0" u="none" strike="noStrike" cap="none">
                <a:solidFill>
                  <a:srgbClr val="7F7F7F"/>
                </a:solidFill>
                <a:latin typeface="Arial"/>
                <a:ea typeface="Arial"/>
                <a:cs typeface="Arial"/>
                <a:sym typeface="Arial"/>
              </a:defRPr>
            </a:lvl3pPr>
            <a:lvl4pPr marL="1371600" marR="0" lvl="3"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4pPr>
            <a:lvl5pPr marL="1828800" marR="0" lvl="4" indent="0" algn="l" rtl="0">
              <a:spcBef>
                <a:spcPts val="180"/>
              </a:spcBef>
              <a:buClr>
                <a:srgbClr val="7F7F7F"/>
              </a:buClr>
              <a:buFont typeface="Arial"/>
              <a:buNone/>
              <a:defRPr sz="900" b="0" i="0" u="none" strike="noStrike" cap="none">
                <a:solidFill>
                  <a:srgbClr val="7F7F7F"/>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buClr>
                <a:schemeClr val="dk1"/>
              </a:buClr>
              <a:buFont typeface="Arial"/>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FFFFFF"/>
                </a:solidFill>
                <a:latin typeface="Times New Roman"/>
                <a:ea typeface="Times New Roman"/>
                <a:cs typeface="Times New Roman"/>
                <a:sym typeface="Times New Roman"/>
              </a:rPr>
              <a:pPr algn="r">
                <a:buSzPct val="25000"/>
              </a:pPr>
              <a:t>‹#›</a:t>
            </a:fld>
            <a:endParaRPr lang="en-US" sz="120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3854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0C94E948-816B-492E-9679-2347A787406D}" type="datetime1">
              <a:rPr lang="en-US" smtClean="0"/>
              <a:pPr/>
              <a:t>1/27/2017</a:t>
            </a:fld>
            <a:endParaRPr lang="en-US" dirty="0"/>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686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4.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pPr/>
              <a:t>‹#›</a:t>
            </a:fld>
            <a:endParaRPr lang="en-US" dirty="0"/>
          </a:p>
        </p:txBody>
      </p:sp>
      <p:pic>
        <p:nvPicPr>
          <p:cNvPr id="7" name="Picture 6" descr="VDOE-h-color sm.png"/>
          <p:cNvPicPr>
            <a:picLocks noChangeAspect="1"/>
          </p:cNvPicPr>
          <p:nvPr/>
        </p:nvPicPr>
        <p:blipFill>
          <a:blip r:embed="rId13"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62" r:id="rId3"/>
    <p:sldLayoutId id="2147483741" r:id="rId4"/>
    <p:sldLayoutId id="2147483748" r:id="rId5"/>
    <p:sldLayoutId id="2147483742" r:id="rId6"/>
    <p:sldLayoutId id="2147483745" r:id="rId7"/>
    <p:sldLayoutId id="2147483763" r:id="rId8"/>
    <p:sldLayoutId id="2147483746" r:id="rId9"/>
    <p:sldLayoutId id="2147483747" r:id="rId10"/>
    <p:sldLayoutId id="214748376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FD04A-5B96-4753-B43B-722EA365862A}"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08D04-3CB0-4F47-A552-1AFF03C95B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75166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447800" y="274638"/>
            <a:ext cx="7369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1752600" y="1600200"/>
            <a:ext cx="701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7" tIns="45717" rIns="91437" bIns="4571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37" tIns="45717" rIns="91437" bIns="45717" rtlCol="0" anchor="ctr"/>
          <a:lstStyle>
            <a:lvl1pPr algn="l" fontAlgn="auto">
              <a:spcBef>
                <a:spcPts val="0"/>
              </a:spcBef>
              <a:spcAft>
                <a:spcPts val="0"/>
              </a:spcAft>
              <a:defRPr sz="1200" b="0">
                <a:solidFill>
                  <a:prstClr val="black">
                    <a:tint val="75000"/>
                  </a:prstClr>
                </a:solidFill>
                <a:latin typeface="+mn-lt"/>
                <a:cs typeface="+mn-cs"/>
              </a:defRPr>
            </a:lvl1pPr>
          </a:lstStyle>
          <a:p>
            <a:pPr>
              <a:defRPr/>
            </a:pPr>
            <a:fld id="{EC7D306B-EEDC-45BA-A2C2-3DD140013697}" type="datetimeFigureOut">
              <a:rPr lang="en-US"/>
              <a:pPr>
                <a:defRPr/>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7" tIns="45717" rIns="91437" bIns="45717" rtlCol="0" anchor="ctr"/>
          <a:lstStyle>
            <a:lvl1pPr algn="ctr" fontAlgn="auto">
              <a:spcBef>
                <a:spcPts val="0"/>
              </a:spcBef>
              <a:spcAft>
                <a:spcPts val="0"/>
              </a:spcAft>
              <a:defRPr sz="1200" b="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7" tIns="45717" rIns="91437" bIns="45717" rtlCol="0" anchor="ctr"/>
          <a:lstStyle>
            <a:lvl1pPr algn="r" fontAlgn="auto">
              <a:spcBef>
                <a:spcPts val="0"/>
              </a:spcBef>
              <a:spcAft>
                <a:spcPts val="0"/>
              </a:spcAft>
              <a:defRPr sz="1200" b="0">
                <a:solidFill>
                  <a:prstClr val="black">
                    <a:tint val="75000"/>
                  </a:prstClr>
                </a:solidFill>
                <a:latin typeface="+mn-lt"/>
                <a:cs typeface="+mn-cs"/>
              </a:defRPr>
            </a:lvl1pPr>
          </a:lstStyle>
          <a:p>
            <a:pPr>
              <a:defRPr/>
            </a:pPr>
            <a:fld id="{017237D7-68A1-4F97-A02D-18600AD59738}" type="slidenum">
              <a:rPr lang="en-US"/>
              <a:pPr>
                <a:defRPr/>
              </a:pPr>
              <a:t>‹#›</a:t>
            </a:fld>
            <a:endParaRPr lang="en-US"/>
          </a:p>
        </p:txBody>
      </p:sp>
    </p:spTree>
    <p:extLst>
      <p:ext uri="{BB962C8B-B14F-4D97-AF65-F5344CB8AC3E}">
        <p14:creationId xmlns:p14="http://schemas.microsoft.com/office/powerpoint/2010/main" val="12623650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2800" b="1" kern="1200">
          <a:solidFill>
            <a:srgbClr val="0070C0"/>
          </a:solidFill>
          <a:latin typeface="Arial" pitchFamily="34" charset="0"/>
          <a:ea typeface="+mj-ea"/>
          <a:cs typeface="Arial" pitchFamily="34" charset="0"/>
        </a:defRPr>
      </a:lvl1pPr>
      <a:lvl2pPr algn="l" rtl="0" eaLnBrk="0" fontAlgn="base" hangingPunct="0">
        <a:spcBef>
          <a:spcPct val="0"/>
        </a:spcBef>
        <a:spcAft>
          <a:spcPct val="0"/>
        </a:spcAft>
        <a:defRPr sz="2800" b="1">
          <a:solidFill>
            <a:srgbClr val="0070C0"/>
          </a:solidFill>
          <a:latin typeface="Arial" charset="0"/>
          <a:cs typeface="Arial" charset="0"/>
        </a:defRPr>
      </a:lvl2pPr>
      <a:lvl3pPr algn="l" rtl="0" eaLnBrk="0" fontAlgn="base" hangingPunct="0">
        <a:spcBef>
          <a:spcPct val="0"/>
        </a:spcBef>
        <a:spcAft>
          <a:spcPct val="0"/>
        </a:spcAft>
        <a:defRPr sz="2800" b="1">
          <a:solidFill>
            <a:srgbClr val="0070C0"/>
          </a:solidFill>
          <a:latin typeface="Arial" charset="0"/>
          <a:cs typeface="Arial" charset="0"/>
        </a:defRPr>
      </a:lvl3pPr>
      <a:lvl4pPr algn="l" rtl="0" eaLnBrk="0" fontAlgn="base" hangingPunct="0">
        <a:spcBef>
          <a:spcPct val="0"/>
        </a:spcBef>
        <a:spcAft>
          <a:spcPct val="0"/>
        </a:spcAft>
        <a:defRPr sz="2800" b="1">
          <a:solidFill>
            <a:srgbClr val="0070C0"/>
          </a:solidFill>
          <a:latin typeface="Arial" charset="0"/>
          <a:cs typeface="Arial" charset="0"/>
        </a:defRPr>
      </a:lvl4pPr>
      <a:lvl5pPr algn="l" rtl="0" eaLnBrk="0" fontAlgn="base" hangingPunct="0">
        <a:spcBef>
          <a:spcPct val="0"/>
        </a:spcBef>
        <a:spcAft>
          <a:spcPct val="0"/>
        </a:spcAft>
        <a:defRPr sz="2800" b="1">
          <a:solidFill>
            <a:srgbClr val="0070C0"/>
          </a:solidFill>
          <a:latin typeface="Arial" charset="0"/>
          <a:cs typeface="Arial" charset="0"/>
        </a:defRPr>
      </a:lvl5pPr>
      <a:lvl6pPr marL="457187" algn="l" rtl="0" fontAlgn="base">
        <a:spcBef>
          <a:spcPct val="0"/>
        </a:spcBef>
        <a:spcAft>
          <a:spcPct val="0"/>
        </a:spcAft>
        <a:defRPr sz="2800" b="1">
          <a:solidFill>
            <a:srgbClr val="0070C0"/>
          </a:solidFill>
          <a:latin typeface="Arial" charset="0"/>
          <a:cs typeface="Arial" charset="0"/>
        </a:defRPr>
      </a:lvl6pPr>
      <a:lvl7pPr marL="914373" algn="l" rtl="0" fontAlgn="base">
        <a:spcBef>
          <a:spcPct val="0"/>
        </a:spcBef>
        <a:spcAft>
          <a:spcPct val="0"/>
        </a:spcAft>
        <a:defRPr sz="2800" b="1">
          <a:solidFill>
            <a:srgbClr val="0070C0"/>
          </a:solidFill>
          <a:latin typeface="Arial" charset="0"/>
          <a:cs typeface="Arial" charset="0"/>
        </a:defRPr>
      </a:lvl7pPr>
      <a:lvl8pPr marL="1371560" algn="l" rtl="0" fontAlgn="base">
        <a:spcBef>
          <a:spcPct val="0"/>
        </a:spcBef>
        <a:spcAft>
          <a:spcPct val="0"/>
        </a:spcAft>
        <a:defRPr sz="2800" b="1">
          <a:solidFill>
            <a:srgbClr val="0070C0"/>
          </a:solidFill>
          <a:latin typeface="Arial" charset="0"/>
          <a:cs typeface="Arial" charset="0"/>
        </a:defRPr>
      </a:lvl8pPr>
      <a:lvl9pPr marL="1828746" algn="l" rtl="0" fontAlgn="base">
        <a:spcBef>
          <a:spcPct val="0"/>
        </a:spcBef>
        <a:spcAft>
          <a:spcPct val="0"/>
        </a:spcAft>
        <a:defRPr sz="2800" b="1">
          <a:solidFill>
            <a:srgbClr val="0070C0"/>
          </a:solidFill>
          <a:latin typeface="Arial" charset="0"/>
          <a:cs typeface="Arial" charset="0"/>
        </a:defRPr>
      </a:lvl9pPr>
    </p:titleStyle>
    <p:bodyStyle>
      <a:lvl1pPr marL="228600" indent="-228600" algn="l" rtl="0" eaLnBrk="0" fontAlgn="base" hangingPunct="0">
        <a:spcBef>
          <a:spcPct val="20000"/>
        </a:spcBef>
        <a:spcAft>
          <a:spcPct val="0"/>
        </a:spcAft>
        <a:buClr>
          <a:srgbClr val="F3C51D"/>
        </a:buClr>
        <a:buFont typeface="Wingdings" pitchFamily="2" charset="2"/>
        <a:buChar char="§"/>
        <a:defRPr sz="2400" b="1" kern="1200">
          <a:solidFill>
            <a:schemeClr val="tx1"/>
          </a:solidFill>
          <a:latin typeface="Arial" pitchFamily="34" charset="0"/>
          <a:ea typeface="+mn-ea"/>
          <a:cs typeface="Arial" pitchFamily="34" charset="0"/>
        </a:defRPr>
      </a:lvl1pPr>
      <a:lvl2pPr marL="512763" indent="-282575" algn="l" rtl="0" eaLnBrk="0" fontAlgn="base" hangingPunct="0">
        <a:spcBef>
          <a:spcPct val="20000"/>
        </a:spcBef>
        <a:spcAft>
          <a:spcPct val="0"/>
        </a:spcAft>
        <a:buClr>
          <a:srgbClr val="FF0000"/>
        </a:buClr>
        <a:buFont typeface="Arial" pitchFamily="34" charset="0"/>
        <a:buChar char="–"/>
        <a:defRPr sz="2000" b="1" kern="1200">
          <a:solidFill>
            <a:srgbClr val="595959"/>
          </a:solidFill>
          <a:latin typeface="Arial" pitchFamily="34" charset="0"/>
          <a:ea typeface="+mn-ea"/>
          <a:cs typeface="Arial" pitchFamily="34" charset="0"/>
        </a:defRPr>
      </a:lvl2pPr>
      <a:lvl3pPr marL="682625" indent="-168275" algn="l" rtl="0" eaLnBrk="0" fontAlgn="base" hangingPunct="0">
        <a:spcBef>
          <a:spcPct val="20000"/>
        </a:spcBef>
        <a:spcAft>
          <a:spcPct val="0"/>
        </a:spcAft>
        <a:buClr>
          <a:srgbClr val="00B050"/>
        </a:buClr>
        <a:buFont typeface="Wingdings" pitchFamily="2" charset="2"/>
        <a:buChar char="§"/>
        <a:defRPr b="1" kern="1200">
          <a:solidFill>
            <a:srgbClr val="7F7F7F"/>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Arial" pitchFamily="34" charset="0"/>
        <a:buChar char="»"/>
        <a:defRPr sz="2000" b="1" kern="1200">
          <a:solidFill>
            <a:schemeClr val="tx1"/>
          </a:solidFill>
          <a:latin typeface="Arial" pitchFamily="34" charset="0"/>
          <a:ea typeface="+mn-ea"/>
          <a:cs typeface="Arial" pitchFamily="34" charset="0"/>
        </a:defRPr>
      </a:lvl5pPr>
      <a:lvl6pPr marL="2514525"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11"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97"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83" indent="-228593" algn="l" defTabSz="9143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0" algn="l" defTabSz="914373" rtl="0" eaLnBrk="1" latinLnBrk="0" hangingPunct="1">
        <a:defRPr sz="1800" kern="1200">
          <a:solidFill>
            <a:schemeClr val="tx1"/>
          </a:solidFill>
          <a:latin typeface="+mn-lt"/>
          <a:ea typeface="+mn-ea"/>
          <a:cs typeface="+mn-cs"/>
        </a:defRPr>
      </a:lvl4pPr>
      <a:lvl5pPr marL="1828746" algn="l" defTabSz="914373" rtl="0" eaLnBrk="1" latinLnBrk="0" hangingPunct="1">
        <a:defRPr sz="1800" kern="1200">
          <a:solidFill>
            <a:schemeClr val="tx1"/>
          </a:solidFill>
          <a:latin typeface="+mn-lt"/>
          <a:ea typeface="+mn-ea"/>
          <a:cs typeface="+mn-cs"/>
        </a:defRPr>
      </a:lvl5pPr>
      <a:lvl6pPr marL="2285933" algn="l" defTabSz="914373" rtl="0" eaLnBrk="1" latinLnBrk="0" hangingPunct="1">
        <a:defRPr sz="1800" kern="1200">
          <a:solidFill>
            <a:schemeClr val="tx1"/>
          </a:solidFill>
          <a:latin typeface="+mn-lt"/>
          <a:ea typeface="+mn-ea"/>
          <a:cs typeface="+mn-cs"/>
        </a:defRPr>
      </a:lvl6pPr>
      <a:lvl7pPr marL="2743119" algn="l" defTabSz="914373" rtl="0" eaLnBrk="1" latinLnBrk="0" hangingPunct="1">
        <a:defRPr sz="1800" kern="1200">
          <a:solidFill>
            <a:schemeClr val="tx1"/>
          </a:solidFill>
          <a:latin typeface="+mn-lt"/>
          <a:ea typeface="+mn-ea"/>
          <a:cs typeface="+mn-cs"/>
        </a:defRPr>
      </a:lvl7pPr>
      <a:lvl8pPr marL="3200304" algn="l" defTabSz="914373" rtl="0" eaLnBrk="1" latinLnBrk="0" hangingPunct="1">
        <a:defRPr sz="1800" kern="1200">
          <a:solidFill>
            <a:schemeClr val="tx1"/>
          </a:solidFill>
          <a:latin typeface="+mn-lt"/>
          <a:ea typeface="+mn-ea"/>
          <a:cs typeface="+mn-cs"/>
        </a:defRPr>
      </a:lvl8pPr>
      <a:lvl9pPr marL="3657489" algn="l" defTabSz="91437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rot="-5400000" flipH="1">
            <a:off x="5410199" y="2971800"/>
            <a:ext cx="6858000" cy="914400"/>
          </a:xfrm>
          <a:prstGeom prst="rect">
            <a:avLst/>
          </a:prstGeom>
          <a:gradFill>
            <a:gsLst>
              <a:gs pos="0">
                <a:srgbClr val="004177"/>
              </a:gs>
              <a:gs pos="50000">
                <a:srgbClr val="005EAC"/>
              </a:gs>
              <a:gs pos="100000">
                <a:srgbClr val="0072CE"/>
              </a:gs>
            </a:gsLst>
            <a:lin ang="16200000" scaled="0"/>
          </a:gradFill>
          <a:ln>
            <a:noFill/>
          </a:ln>
        </p:spPr>
        <p:txBody>
          <a:bodyPr lIns="91425" tIns="45700" rIns="91425" bIns="45700" anchor="ctr" anchorCtr="0">
            <a:noAutofit/>
          </a:bodyPr>
          <a:lstStyle/>
          <a:p>
            <a:pPr algn="ctr"/>
            <a:endParaRPr kern="0">
              <a:solidFill>
                <a:srgbClr val="0070C0"/>
              </a:solidFill>
              <a:latin typeface="Times New Roman"/>
              <a:ea typeface="Times New Roman"/>
              <a:cs typeface="Times New Roman"/>
              <a:sym typeface="Times New Roman"/>
            </a:endParaRPr>
          </a:p>
        </p:txBody>
      </p:sp>
      <p:sp>
        <p:nvSpPr>
          <p:cNvPr id="11" name="Shape 11"/>
          <p:cNvSpPr txBox="1">
            <a:spLocks noGrp="1"/>
          </p:cNvSpPr>
          <p:nvPr>
            <p:ph type="title"/>
          </p:nvPr>
        </p:nvSpPr>
        <p:spPr>
          <a:xfrm>
            <a:off x="457200" y="274637"/>
            <a:ext cx="7543800" cy="1143000"/>
          </a:xfrm>
          <a:prstGeom prst="rect">
            <a:avLst/>
          </a:prstGeom>
          <a:noFill/>
          <a:ln>
            <a:noFill/>
          </a:ln>
        </p:spPr>
        <p:txBody>
          <a:bodyPr lIns="91425" tIns="91425" rIns="91425" bIns="91425" anchor="ctr" anchorCtr="0"/>
          <a:lstStyle>
            <a:lvl1pPr marL="0" marR="0" lvl="0" indent="0" algn="ctr" rtl="0">
              <a:spcBef>
                <a:spcPts val="0"/>
              </a:spcBef>
              <a:buClr>
                <a:srgbClr val="0070C0"/>
              </a:buClr>
              <a:buFont typeface="Times New Roman"/>
              <a:buNone/>
              <a:defRPr sz="4000" b="1" i="0" u="none" strike="noStrike" cap="none">
                <a:solidFill>
                  <a:srgbClr val="0070C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543800" cy="4525963"/>
          </a:xfrm>
          <a:prstGeom prst="rect">
            <a:avLst/>
          </a:prstGeom>
          <a:noFill/>
          <a:ln>
            <a:noFill/>
          </a:ln>
        </p:spPr>
        <p:txBody>
          <a:bodyPr lIns="91425" tIns="91425" rIns="91425" bIns="91425" anchor="t" anchorCtr="0"/>
          <a:lstStyle>
            <a:lvl1pPr marL="342900" marR="0" lvl="0" indent="-114300" algn="l" rtl="0">
              <a:spcBef>
                <a:spcPts val="720"/>
              </a:spcBef>
              <a:buClr>
                <a:schemeClr val="dk1"/>
              </a:buClr>
              <a:buSzPct val="100000"/>
              <a:buFont typeface="Arial"/>
              <a:buChar char="•"/>
              <a:defRPr sz="3600" b="1" i="0" u="none" strike="noStrike" cap="none">
                <a:solidFill>
                  <a:schemeClr val="dk1"/>
                </a:solidFill>
                <a:latin typeface="Arial"/>
                <a:ea typeface="Arial"/>
                <a:cs typeface="Arial"/>
                <a:sym typeface="Arial"/>
              </a:defRPr>
            </a:lvl1pPr>
            <a:lvl2pPr marL="742950" marR="0" lvl="1" indent="-82550" algn="l" rtl="0">
              <a:spcBef>
                <a:spcPts val="640"/>
              </a:spcBef>
              <a:buClr>
                <a:srgbClr val="7F7F7F"/>
              </a:buClr>
              <a:buSzPct val="100000"/>
              <a:buFont typeface="Arial"/>
              <a:buChar char="•"/>
              <a:defRPr sz="3200" b="0" i="0" u="none" strike="noStrike" cap="none">
                <a:solidFill>
                  <a:srgbClr val="7F7F7F"/>
                </a:solidFill>
                <a:latin typeface="Arial"/>
                <a:ea typeface="Arial"/>
                <a:cs typeface="Arial"/>
                <a:sym typeface="Arial"/>
              </a:defRPr>
            </a:lvl2pPr>
            <a:lvl3pPr marL="1143000" marR="0" lvl="2" indent="-50800" algn="l" rtl="0">
              <a:spcBef>
                <a:spcPts val="560"/>
              </a:spcBef>
              <a:buClr>
                <a:srgbClr val="7F7F7F"/>
              </a:buClr>
              <a:buSzPct val="100000"/>
              <a:buFont typeface="Arial"/>
              <a:buChar char="•"/>
              <a:defRPr sz="2800" b="0" i="0" u="none" strike="noStrike" cap="none">
                <a:solidFill>
                  <a:srgbClr val="7F7F7F"/>
                </a:solidFill>
                <a:latin typeface="Arial"/>
                <a:ea typeface="Arial"/>
                <a:cs typeface="Arial"/>
                <a:sym typeface="Arial"/>
              </a:defRPr>
            </a:lvl3pPr>
            <a:lvl4pPr marL="1600200" marR="0" lvl="3" indent="-76200" algn="l" rtl="0">
              <a:spcBef>
                <a:spcPts val="480"/>
              </a:spcBef>
              <a:buClr>
                <a:srgbClr val="7F7F7F"/>
              </a:buClr>
              <a:buSzPct val="100000"/>
              <a:buFont typeface="Arial"/>
              <a:buChar char="–"/>
              <a:defRPr sz="2400" b="0" i="0" u="none" strike="noStrike" cap="none">
                <a:solidFill>
                  <a:srgbClr val="7F7F7F"/>
                </a:solidFill>
                <a:latin typeface="Arial"/>
                <a:ea typeface="Arial"/>
                <a:cs typeface="Arial"/>
                <a:sym typeface="Arial"/>
              </a:defRPr>
            </a:lvl4pPr>
            <a:lvl5pPr marL="2057400" marR="0" lvl="4" indent="-101600" algn="l" rtl="0">
              <a:spcBef>
                <a:spcPts val="400"/>
              </a:spcBef>
              <a:buClr>
                <a:srgbClr val="7F7F7F"/>
              </a:buClr>
              <a:buSzPct val="100000"/>
              <a:buFont typeface="Arial"/>
              <a:buChar char="»"/>
              <a:defRPr sz="2000" b="0" i="0" u="none" strike="noStrike" cap="none">
                <a:solidFill>
                  <a:srgbClr val="7F7F7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Shape 13"/>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kern="0">
                <a:solidFill>
                  <a:srgbClr val="FFFFFF"/>
                </a:solidFill>
                <a:latin typeface="Times New Roman"/>
                <a:ea typeface="Times New Roman"/>
                <a:cs typeface="Times New Roman"/>
                <a:sym typeface="Times New Roman"/>
              </a:rPr>
              <a:pPr algn="r">
                <a:buSzPct val="25000"/>
              </a:pPr>
              <a:t>‹#›</a:t>
            </a:fld>
            <a:endParaRPr lang="en-US" sz="1200" kern="0">
              <a:solidFill>
                <a:srgbClr val="FFFFFF"/>
              </a:solidFill>
              <a:latin typeface="Times New Roman"/>
              <a:ea typeface="Times New Roman"/>
              <a:cs typeface="Times New Roman"/>
              <a:sym typeface="Times New Roman"/>
            </a:endParaRPr>
          </a:p>
        </p:txBody>
      </p:sp>
      <p:pic>
        <p:nvPicPr>
          <p:cNvPr id="14" name="Shape 14" descr="VDOE-h-color sm.png"/>
          <p:cNvPicPr preferRelativeResize="0"/>
          <p:nvPr/>
        </p:nvPicPr>
        <p:blipFill rotWithShape="1">
          <a:blip r:embed="rId12">
            <a:alphaModFix/>
          </a:blip>
          <a:srcRect/>
          <a:stretch/>
        </p:blipFill>
        <p:spPr>
          <a:xfrm>
            <a:off x="6019800" y="6324600"/>
            <a:ext cx="2252476" cy="377952"/>
          </a:xfrm>
          <a:prstGeom prst="rect">
            <a:avLst/>
          </a:prstGeom>
          <a:noFill/>
          <a:ln>
            <a:noFill/>
          </a:ln>
        </p:spPr>
      </p:pic>
    </p:spTree>
    <p:extLst>
      <p:ext uri="{BB962C8B-B14F-4D97-AF65-F5344CB8AC3E}">
        <p14:creationId xmlns:p14="http://schemas.microsoft.com/office/powerpoint/2010/main" val="3189447089"/>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oc.gov/teachers/primary-source-analysis-too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testing/sol/standards_docs/history_socialscience/2015/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www.vahistorical.org/sva2003/sov_southerners.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www.vahistorical.org/sva2003/sov_southerners.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virginiamemory.com/online_classroom/" TargetMode="External"/><Relationship Id="rId7"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hyperlink" Target="http://www.loc.gov/topics/maps.php" TargetMode="External"/><Relationship Id="rId4" Type="http://schemas.openxmlformats.org/officeDocument/2006/relationships/hyperlink" Target="http://www.encyclopediavirginia.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www.loc.gov/teachers/primary-source-analysis-tool/"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edu.lva.virginia.gov/online_classroom/shaping_the_constitution/doc/yorktown_ma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www.loc.gov/" TargetMode="External"/><Relationship Id="rId2" Type="http://schemas.openxmlformats.org/officeDocument/2006/relationships/hyperlink" Target="http://www.teachinghistory.org/"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hyperlink" Target="mailto:Jessica.zumbrum@leecountyschools.net" TargetMode="External"/><Relationship Id="rId3" Type="http://schemas.openxmlformats.org/officeDocument/2006/relationships/hyperlink" Target="mailto:ViolaMA@pwcs.edu" TargetMode="External"/><Relationship Id="rId7" Type="http://schemas.openxmlformats.org/officeDocument/2006/relationships/hyperlink" Target="mailto:jsprinkle@rcs.k12.va.us" TargetMode="External"/><Relationship Id="rId2" Type="http://schemas.openxmlformats.org/officeDocument/2006/relationships/hyperlink" Target="mailto:kmoore2@richmond.k12.va.us" TargetMode="External"/><Relationship Id="rId1" Type="http://schemas.openxmlformats.org/officeDocument/2006/relationships/slideLayout" Target="../slideLayouts/slideLayout2.xml"/><Relationship Id="rId6" Type="http://schemas.openxmlformats.org/officeDocument/2006/relationships/hyperlink" Target="mailto:mgilliam@bcpsschools.org" TargetMode="External"/><Relationship Id="rId5" Type="http://schemas.openxmlformats.org/officeDocument/2006/relationships/hyperlink" Target="mailto:NMBennett1@fcps.edu" TargetMode="External"/><Relationship Id="rId4" Type="http://schemas.openxmlformats.org/officeDocument/2006/relationships/hyperlink" Target="mailto:teachreadcoach75@gmail.com"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Christonya.Brown@doe.virginia.gov"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hyperlink" Target="mailto:Jill.Nogueras@doe.virginia.gov" TargetMode="External"/><Relationship Id="rId4" Type="http://schemas.openxmlformats.org/officeDocument/2006/relationships/hyperlink" Target="mailto:Betsy.Barton@doe.virginia.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33510" y="3048000"/>
            <a:ext cx="7467600" cy="1295400"/>
          </a:xfrm>
        </p:spPr>
        <p:txBody>
          <a:bodyPr>
            <a:noAutofit/>
          </a:bodyPr>
          <a:lstStyle/>
          <a:p>
            <a:r>
              <a:rPr lang="en-US" sz="6000" spc="-100" dirty="0" smtClean="0">
                <a:latin typeface="BatangChe" panose="02030609000101010101" pitchFamily="49" charset="-127"/>
                <a:ea typeface="BatangChe" panose="02030609000101010101" pitchFamily="49" charset="-127"/>
              </a:rPr>
              <a:t>United States History to 1865</a:t>
            </a:r>
            <a:endParaRPr lang="en-US" sz="6000" spc="-100" dirty="0">
              <a:latin typeface="BatangChe" panose="02030609000101010101" pitchFamily="49" charset="-127"/>
              <a:ea typeface="BatangChe" panose="02030609000101010101" pitchFamily="49"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1</a:t>
            </a:fld>
            <a:endParaRPr lang="en-US" dirty="0"/>
          </a:p>
        </p:txBody>
      </p:sp>
      <p:sp>
        <p:nvSpPr>
          <p:cNvPr id="4" name="Text Placeholder 2"/>
          <p:cNvSpPr txBox="1">
            <a:spLocks/>
          </p:cNvSpPr>
          <p:nvPr/>
        </p:nvSpPr>
        <p:spPr>
          <a:xfrm>
            <a:off x="2282371" y="4937125"/>
            <a:ext cx="5169879" cy="1387475"/>
          </a:xfrm>
          <a:prstGeom prst="rect">
            <a:avLst/>
          </a:prstGeom>
          <a:noFill/>
          <a:ln>
            <a:noFill/>
          </a:ln>
        </p:spPr>
        <p:txBody>
          <a:bodyPr lIns="91425" tIns="91425" rIns="91425" bIns="91425" anchor="t" anchorCtr="0">
            <a:normAutofit fontScale="92500" lnSpcReduction="20000"/>
          </a:bodyPr>
          <a:lstStyle>
            <a:defPPr marR="0" lvl="0" algn="l" rtl="0">
              <a:lnSpc>
                <a:spcPct val="100000"/>
              </a:lnSpc>
              <a:spcBef>
                <a:spcPts val="0"/>
              </a:spcBef>
              <a:spcAft>
                <a:spcPts val="0"/>
              </a:spcAft>
            </a:defPPr>
            <a:lvl1pPr marL="0" marR="0" lvl="0" indent="0" algn="ctr" rtl="0">
              <a:lnSpc>
                <a:spcPct val="100000"/>
              </a:lnSpc>
              <a:spcBef>
                <a:spcPts val="720"/>
              </a:spcBef>
              <a:spcAft>
                <a:spcPts val="0"/>
              </a:spcAft>
              <a:buClr>
                <a:srgbClr val="888888"/>
              </a:buClr>
              <a:buSzPct val="100000"/>
              <a:buFont typeface="Arial"/>
              <a:buNone/>
              <a:defRPr sz="3600" b="1" i="0" u="none" strike="noStrike" cap="none">
                <a:solidFill>
                  <a:srgbClr val="888888"/>
                </a:solidFill>
                <a:latin typeface="Arial"/>
                <a:ea typeface="Arial"/>
                <a:cs typeface="Arial"/>
                <a:sym typeface="Arial"/>
              </a:defRPr>
            </a:lvl1pPr>
            <a:lvl2pPr marL="457200" marR="0" lvl="1" indent="0" algn="ctr" rtl="0">
              <a:lnSpc>
                <a:spcPct val="100000"/>
              </a:lnSpc>
              <a:spcBef>
                <a:spcPts val="640"/>
              </a:spcBef>
              <a:spcAft>
                <a:spcPts val="0"/>
              </a:spcAft>
              <a:buClr>
                <a:srgbClr val="888888"/>
              </a:buClr>
              <a:buSzPct val="100000"/>
              <a:buFont typeface="Arial"/>
              <a:buNone/>
              <a:defRPr sz="3200" b="0" i="0" u="none" strike="noStrike" cap="none">
                <a:solidFill>
                  <a:srgbClr val="888888"/>
                </a:solidFill>
                <a:latin typeface="Arial"/>
                <a:ea typeface="Arial"/>
                <a:cs typeface="Arial"/>
                <a:sym typeface="Arial"/>
              </a:defRPr>
            </a:lvl2pPr>
            <a:lvl3pPr marL="914400" marR="0" lvl="2" indent="0" algn="ctr" rtl="0">
              <a:lnSpc>
                <a:spcPct val="100000"/>
              </a:lnSpc>
              <a:spcBef>
                <a:spcPts val="560"/>
              </a:spcBef>
              <a:spcAft>
                <a:spcPts val="0"/>
              </a:spcAft>
              <a:buClr>
                <a:srgbClr val="888888"/>
              </a:buClr>
              <a:buSzPct val="100000"/>
              <a:buFont typeface="Arial"/>
              <a:buNone/>
              <a:defRPr sz="28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SzPct val="100000"/>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6pPr>
            <a:lvl7pPr marL="2743200" marR="0" lvl="6"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7pPr>
            <a:lvl8pPr marL="3200400" marR="0" lvl="7"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8pPr>
            <a:lvl9pPr marL="3657600" marR="0" lvl="8" indent="0" algn="ctr" rtl="0">
              <a:lnSpc>
                <a:spcPct val="100000"/>
              </a:lnSpc>
              <a:spcBef>
                <a:spcPts val="400"/>
              </a:spcBef>
              <a:spcAft>
                <a:spcPts val="0"/>
              </a:spcAft>
              <a:buClr>
                <a:srgbClr val="888888"/>
              </a:buClr>
              <a:buSzPct val="100000"/>
              <a:buFont typeface="Arial"/>
              <a:buNone/>
              <a:defRPr sz="2000" b="0" i="0" u="none" strike="noStrike" cap="none">
                <a:solidFill>
                  <a:srgbClr val="888888"/>
                </a:solidFill>
                <a:latin typeface="Times New Roman"/>
                <a:ea typeface="Times New Roman"/>
                <a:cs typeface="Times New Roman"/>
                <a:sym typeface="Times New Roman"/>
              </a:defRPr>
            </a:lvl9pPr>
          </a:lstStyle>
          <a:p>
            <a:pPr marL="0" marR="0" lvl="0" indent="0" algn="ctr" defTabSz="914400" rtl="0" eaLnBrk="1" fontAlgn="auto" latinLnBrk="0" hangingPunct="1">
              <a:lnSpc>
                <a:spcPct val="100000"/>
              </a:lnSpc>
              <a:spcBef>
                <a:spcPts val="720"/>
              </a:spcBef>
              <a:spcAft>
                <a:spcPts val="0"/>
              </a:spcAft>
              <a:buClr>
                <a:srgbClr val="888888"/>
              </a:buClr>
              <a:buSzPct val="100000"/>
              <a:buFont typeface="Arial"/>
              <a:buNone/>
              <a:tabLst/>
              <a:defRPr/>
            </a:pPr>
            <a:r>
              <a:rPr kumimoji="0" lang="en-US" sz="2800" b="1" i="0" u="none" strike="noStrike" kern="0" cap="none" spc="0" normalizeH="0" baseline="0" noProof="0" dirty="0" smtClean="0">
                <a:ln>
                  <a:noFill/>
                </a:ln>
                <a:solidFill>
                  <a:srgbClr val="000000"/>
                </a:solidFill>
                <a:effectLst/>
                <a:uLnTx/>
                <a:uFillTx/>
                <a:latin typeface="Arial"/>
                <a:cs typeface="Arial"/>
                <a:sym typeface="Arial"/>
              </a:rPr>
              <a:t>History and Social Science </a:t>
            </a:r>
          </a:p>
          <a:p>
            <a:pPr marL="0" marR="0" lvl="0" indent="0" algn="ctr" defTabSz="914400" rtl="0" eaLnBrk="1" fontAlgn="auto" latinLnBrk="0" hangingPunct="1">
              <a:lnSpc>
                <a:spcPct val="100000"/>
              </a:lnSpc>
              <a:spcBef>
                <a:spcPts val="720"/>
              </a:spcBef>
              <a:spcAft>
                <a:spcPts val="0"/>
              </a:spcAft>
              <a:buClr>
                <a:srgbClr val="888888"/>
              </a:buClr>
              <a:buSzPct val="100000"/>
              <a:buFont typeface="Arial"/>
              <a:buNone/>
              <a:tabLst/>
              <a:defRPr/>
            </a:pPr>
            <a:r>
              <a:rPr kumimoji="0" lang="en-US" sz="2800" b="1" i="0" u="none" strike="noStrike" kern="0" cap="none" spc="0" normalizeH="0" baseline="0" noProof="0" dirty="0" smtClean="0">
                <a:ln>
                  <a:noFill/>
                </a:ln>
                <a:solidFill>
                  <a:srgbClr val="000000"/>
                </a:solidFill>
                <a:effectLst/>
                <a:uLnTx/>
                <a:uFillTx/>
                <a:latin typeface="Arial"/>
                <a:cs typeface="Arial"/>
                <a:sym typeface="Arial"/>
              </a:rPr>
              <a:t>Fall Institute</a:t>
            </a:r>
          </a:p>
          <a:p>
            <a:pPr marL="0" marR="0" lvl="0" indent="0" algn="ctr" defTabSz="914400" rtl="0" eaLnBrk="1" fontAlgn="auto" latinLnBrk="0" hangingPunct="1">
              <a:lnSpc>
                <a:spcPct val="100000"/>
              </a:lnSpc>
              <a:spcBef>
                <a:spcPts val="720"/>
              </a:spcBef>
              <a:spcAft>
                <a:spcPts val="0"/>
              </a:spcAft>
              <a:buClr>
                <a:srgbClr val="888888"/>
              </a:buClr>
              <a:buSzPct val="100000"/>
              <a:buFont typeface="Arial"/>
              <a:buNone/>
              <a:tabLst/>
              <a:defRPr/>
            </a:pPr>
            <a:r>
              <a:rPr kumimoji="0" lang="en-US" sz="2800" b="1" i="0" u="none" strike="noStrike" kern="0" cap="none" spc="0" normalizeH="0" baseline="0" noProof="0" dirty="0" smtClean="0">
                <a:ln>
                  <a:noFill/>
                </a:ln>
                <a:solidFill>
                  <a:srgbClr val="000000"/>
                </a:solidFill>
                <a:effectLst/>
                <a:uLnTx/>
                <a:uFillTx/>
                <a:latin typeface="Arial"/>
                <a:cs typeface="Arial"/>
                <a:sym typeface="Arial"/>
              </a:rPr>
              <a:t>2016</a:t>
            </a:r>
            <a:endParaRPr kumimoji="0" lang="en-US" sz="2800" b="1"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97113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rPr>
              <a:t>Experiences</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endParaRPr lang="en-US" b="0" dirty="0" smtClean="0">
              <a:latin typeface="+mn-lt"/>
            </a:endParaRPr>
          </a:p>
          <a:p>
            <a:r>
              <a:rPr lang="en-US" b="0" dirty="0" smtClean="0">
                <a:latin typeface="+mn-lt"/>
              </a:rPr>
              <a:t>Engaging- promoting discussion, collaboration, and understanding</a:t>
            </a:r>
          </a:p>
          <a:p>
            <a:r>
              <a:rPr lang="en-US" b="0" dirty="0" smtClean="0">
                <a:latin typeface="+mn-lt"/>
              </a:rPr>
              <a:t>Opportunities to practice social science skills using various content</a:t>
            </a:r>
          </a:p>
          <a:p>
            <a:r>
              <a:rPr lang="en-US" b="0" dirty="0" smtClean="0">
                <a:latin typeface="+mn-lt"/>
              </a:rPr>
              <a:t>Varied throughout the lesson to help students make connections</a:t>
            </a:r>
            <a:endParaRPr lang="en-US" b="0" dirty="0">
              <a:latin typeface="+mn-lt"/>
            </a:endParaRPr>
          </a:p>
        </p:txBody>
      </p:sp>
      <p:sp>
        <p:nvSpPr>
          <p:cNvPr id="4" name="Content Placeholder 3"/>
          <p:cNvSpPr>
            <a:spLocks noGrp="1"/>
          </p:cNvSpPr>
          <p:nvPr>
            <p:ph sz="half" idx="2"/>
          </p:nvPr>
        </p:nvSpPr>
        <p:spPr>
          <a:xfrm>
            <a:off x="4648200" y="1600200"/>
            <a:ext cx="3623185" cy="4525963"/>
          </a:xfrm>
        </p:spPr>
        <p:txBody>
          <a:bodyPr>
            <a:normAutofit fontScale="92500"/>
          </a:bodyPr>
          <a:lstStyle/>
          <a:p>
            <a:pPr marL="0" indent="0">
              <a:buNone/>
            </a:pPr>
            <a:endParaRPr lang="en-US" b="0" dirty="0" smtClean="0">
              <a:latin typeface="+mn-lt"/>
            </a:endParaRPr>
          </a:p>
          <a:p>
            <a:r>
              <a:rPr lang="en-US" b="0" dirty="0" smtClean="0">
                <a:latin typeface="+mn-lt"/>
              </a:rPr>
              <a:t>Worksheets</a:t>
            </a:r>
          </a:p>
          <a:p>
            <a:r>
              <a:rPr lang="en-US" b="0" dirty="0" smtClean="0">
                <a:latin typeface="+mn-lt"/>
              </a:rPr>
              <a:t>Specific to one Standard, topic, or course</a:t>
            </a:r>
          </a:p>
          <a:p>
            <a:endParaRPr lang="en-US" b="0" dirty="0">
              <a:latin typeface="+mn-lt"/>
            </a:endParaRPr>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10</a:t>
            </a:fld>
            <a:endParaRPr lang="en-US" dirty="0">
              <a:solidFill>
                <a:prstClr val="white"/>
              </a:solidFill>
            </a:endParaRPr>
          </a:p>
        </p:txBody>
      </p:sp>
      <p:sp>
        <p:nvSpPr>
          <p:cNvPr id="6" name="Rectangle 5"/>
          <p:cNvSpPr/>
          <p:nvPr/>
        </p:nvSpPr>
        <p:spPr>
          <a:xfrm>
            <a:off x="264201" y="1219200"/>
            <a:ext cx="232659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9BBB59"/>
                </a:solidFill>
                <a:cs typeface="Arial"/>
                <a:sym typeface="Arial"/>
              </a:rPr>
              <a:t>Are . . .</a:t>
            </a:r>
          </a:p>
        </p:txBody>
      </p:sp>
      <p:sp>
        <p:nvSpPr>
          <p:cNvPr id="7" name="Rectangle 6"/>
          <p:cNvSpPr/>
          <p:nvPr/>
        </p:nvSpPr>
        <p:spPr>
          <a:xfrm>
            <a:off x="4495800" y="1225621"/>
            <a:ext cx="37755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Arial"/>
                <a:sym typeface="Arial"/>
              </a:rPr>
              <a:t>Are NOT. . .</a:t>
            </a:r>
          </a:p>
        </p:txBody>
      </p:sp>
    </p:spTree>
    <p:extLst>
      <p:ext uri="{BB962C8B-B14F-4D97-AF65-F5344CB8AC3E}">
        <p14:creationId xmlns:p14="http://schemas.microsoft.com/office/powerpoint/2010/main" val="3951528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36537" y="118362"/>
            <a:ext cx="83661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gn="l" rtl="0" eaLnBrk="0" fontAlgn="base" hangingPunct="0">
              <a:spcBef>
                <a:spcPts val="0"/>
              </a:spcBef>
              <a:spcAft>
                <a:spcPct val="0"/>
              </a:spcAft>
              <a:defRPr sz="4400">
                <a:solidFill>
                  <a:schemeClr val="tx2"/>
                </a:solidFill>
                <a:latin typeface="+mj-lt"/>
                <a:ea typeface="+mj-ea"/>
                <a:cs typeface="+mj-cs"/>
              </a:defRPr>
            </a:lvl1pPr>
            <a:lvl2pPr algn="l" rtl="0" eaLnBrk="0" fontAlgn="base" hangingPunct="0">
              <a:spcBef>
                <a:spcPts val="0"/>
              </a:spcBef>
              <a:spcAft>
                <a:spcPct val="0"/>
              </a:spcAft>
              <a:defRPr sz="4400">
                <a:solidFill>
                  <a:schemeClr val="tx2"/>
                </a:solidFill>
                <a:latin typeface="Tahoma" pitchFamily="34" charset="0"/>
              </a:defRPr>
            </a:lvl2pPr>
            <a:lvl3pPr algn="l" rtl="0" eaLnBrk="0" fontAlgn="base" hangingPunct="0">
              <a:spcBef>
                <a:spcPts val="0"/>
              </a:spcBef>
              <a:spcAft>
                <a:spcPct val="0"/>
              </a:spcAft>
              <a:defRPr sz="4400">
                <a:solidFill>
                  <a:schemeClr val="tx2"/>
                </a:solidFill>
                <a:latin typeface="Tahoma" pitchFamily="34" charset="0"/>
              </a:defRPr>
            </a:lvl3pPr>
            <a:lvl4pPr algn="l" rtl="0" eaLnBrk="0" fontAlgn="base" hangingPunct="0">
              <a:spcBef>
                <a:spcPts val="0"/>
              </a:spcBef>
              <a:spcAft>
                <a:spcPct val="0"/>
              </a:spcAft>
              <a:defRPr sz="4400">
                <a:solidFill>
                  <a:schemeClr val="tx2"/>
                </a:solidFill>
                <a:latin typeface="Tahoma" pitchFamily="34" charset="0"/>
              </a:defRPr>
            </a:lvl4pPr>
            <a:lvl5pPr algn="l" rtl="0" eaLnBrk="0" fontAlgn="base" hangingPunct="0">
              <a:spcBef>
                <a:spcPts val="0"/>
              </a:spcBef>
              <a:spcAft>
                <a:spcPct val="0"/>
              </a:spcAft>
              <a:defRPr sz="4400">
                <a:solidFill>
                  <a:schemeClr val="tx2"/>
                </a:solidFill>
                <a:latin typeface="Tahoma" pitchFamily="34" charset="0"/>
              </a:defRPr>
            </a:lvl5pPr>
            <a:lvl6pPr marL="457200" algn="l" rtl="0" fontAlgn="base">
              <a:spcBef>
                <a:spcPts val="0"/>
              </a:spcBef>
              <a:spcAft>
                <a:spcPct val="0"/>
              </a:spcAft>
              <a:defRPr sz="4400">
                <a:solidFill>
                  <a:schemeClr val="tx2"/>
                </a:solidFill>
                <a:latin typeface="Tahoma" pitchFamily="34" charset="0"/>
              </a:defRPr>
            </a:lvl6pPr>
            <a:lvl7pPr marL="914400" algn="l" rtl="0" fontAlgn="base">
              <a:spcBef>
                <a:spcPts val="0"/>
              </a:spcBef>
              <a:spcAft>
                <a:spcPct val="0"/>
              </a:spcAft>
              <a:defRPr sz="4400">
                <a:solidFill>
                  <a:schemeClr val="tx2"/>
                </a:solidFill>
                <a:latin typeface="Tahoma" pitchFamily="34" charset="0"/>
              </a:defRPr>
            </a:lvl7pPr>
            <a:lvl8pPr marL="1371600" algn="l" rtl="0" fontAlgn="base">
              <a:spcBef>
                <a:spcPts val="0"/>
              </a:spcBef>
              <a:spcAft>
                <a:spcPct val="0"/>
              </a:spcAft>
              <a:defRPr sz="4400">
                <a:solidFill>
                  <a:schemeClr val="tx2"/>
                </a:solidFill>
                <a:latin typeface="Tahoma" pitchFamily="34" charset="0"/>
              </a:defRPr>
            </a:lvl8pPr>
            <a:lvl9pPr marL="1828800" algn="l" rtl="0" fontAlgn="base">
              <a:spcBef>
                <a:spcPts val="0"/>
              </a:spcBef>
              <a:spcAft>
                <a:spcPct val="0"/>
              </a:spcAft>
              <a:defRPr sz="4400">
                <a:solidFill>
                  <a:schemeClr val="tx2"/>
                </a:solidFill>
                <a:latin typeface="Tahoma" pitchFamily="34" charset="0"/>
              </a:defRPr>
            </a:lvl9pPr>
          </a:lstStyle>
          <a:p>
            <a:pPr algn="ctr" eaLnBrk="1" hangingPunct="1">
              <a:defRPr/>
            </a:pPr>
            <a:r>
              <a:rPr lang="en-US" altLang="en-US" b="1" kern="0" dirty="0" smtClean="0">
                <a:solidFill>
                  <a:srgbClr val="0070C0"/>
                </a:solidFill>
                <a:latin typeface="Calibri" pitchFamily="34" charset="0"/>
              </a:rPr>
              <a:t>Today’s Learning Opportunities</a:t>
            </a:r>
          </a:p>
        </p:txBody>
      </p:sp>
      <p:sp>
        <p:nvSpPr>
          <p:cNvPr id="2" name="TextBox 1"/>
          <p:cNvSpPr txBox="1"/>
          <p:nvPr/>
        </p:nvSpPr>
        <p:spPr>
          <a:xfrm>
            <a:off x="236537" y="1447800"/>
            <a:ext cx="7904567" cy="4278094"/>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Calibri" panose="020F0502020204030204" pitchFamily="34" charset="0"/>
              </a:rPr>
              <a:t>Build an awareness of changes in the </a:t>
            </a:r>
            <a:r>
              <a:rPr lang="en-US" sz="2800" b="1" u="sng" dirty="0" smtClean="0">
                <a:latin typeface="Calibri" panose="020F0502020204030204" pitchFamily="34" charset="0"/>
              </a:rPr>
              <a:t>new</a:t>
            </a:r>
            <a:r>
              <a:rPr lang="en-US" sz="2800" b="1" dirty="0" smtClean="0">
                <a:latin typeface="Calibri" panose="020F0502020204030204" pitchFamily="34" charset="0"/>
              </a:rPr>
              <a:t> Standards of Learning for History &amp; Social Sciences</a:t>
            </a:r>
          </a:p>
          <a:p>
            <a:endParaRPr lang="en-US" sz="2800" b="1" dirty="0" smtClean="0">
              <a:latin typeface="Calibri" panose="020F0502020204030204" pitchFamily="34" charset="0"/>
            </a:endParaRPr>
          </a:p>
          <a:p>
            <a:pPr marL="342900" indent="-342900">
              <a:buFont typeface="Arial" panose="020B0604020202020204" pitchFamily="34" charset="0"/>
              <a:buChar char="•"/>
            </a:pPr>
            <a:r>
              <a:rPr lang="en-US" sz="2800" dirty="0" smtClean="0">
                <a:latin typeface="Calibri" panose="020F0502020204030204" pitchFamily="34" charset="0"/>
              </a:rPr>
              <a:t>Become familiar with </a:t>
            </a:r>
            <a:r>
              <a:rPr lang="en-US" sz="2800" b="1" u="sng" dirty="0" smtClean="0">
                <a:latin typeface="Calibri" panose="020F0502020204030204" pitchFamily="34" charset="0"/>
              </a:rPr>
              <a:t>skills</a:t>
            </a:r>
            <a:r>
              <a:rPr lang="en-US" sz="2800" dirty="0" smtClean="0">
                <a:latin typeface="Calibri" panose="020F0502020204030204" pitchFamily="34" charset="0"/>
              </a:rPr>
              <a:t> related to Standard 1</a:t>
            </a:r>
          </a:p>
          <a:p>
            <a:endParaRPr lang="en-US" sz="2800" dirty="0" smtClean="0">
              <a:latin typeface="Calibri" panose="020F0502020204030204" pitchFamily="34" charset="0"/>
            </a:endParaRPr>
          </a:p>
          <a:p>
            <a:pPr marL="342900" indent="-342900">
              <a:buFont typeface="Arial" panose="020B0604020202020204" pitchFamily="34" charset="0"/>
              <a:buChar char="•"/>
            </a:pPr>
            <a:r>
              <a:rPr lang="en-US" sz="2800" dirty="0" smtClean="0">
                <a:latin typeface="Calibri" panose="020F0502020204030204" pitchFamily="34" charset="0"/>
              </a:rPr>
              <a:t>Explore </a:t>
            </a:r>
            <a:r>
              <a:rPr lang="en-US" sz="2800" b="1" dirty="0" smtClean="0">
                <a:latin typeface="Calibri" panose="020F0502020204030204" pitchFamily="34" charset="0"/>
              </a:rPr>
              <a:t>strategies and learning experiences </a:t>
            </a:r>
            <a:r>
              <a:rPr lang="en-US" sz="2800" dirty="0" smtClean="0">
                <a:latin typeface="Calibri" panose="020F0502020204030204" pitchFamily="34" charset="0"/>
              </a:rPr>
              <a:t>that will promote rigorous social studies instruction</a:t>
            </a:r>
          </a:p>
          <a:p>
            <a:endParaRPr lang="en-US" sz="2400" dirty="0" smtClean="0">
              <a:latin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endParaRPr>
          </a:p>
        </p:txBody>
      </p:sp>
    </p:spTree>
    <p:extLst>
      <p:ext uri="{BB962C8B-B14F-4D97-AF65-F5344CB8AC3E}">
        <p14:creationId xmlns:p14="http://schemas.microsoft.com/office/powerpoint/2010/main" val="4226743181"/>
      </p:ext>
    </p:extLst>
  </p:cSld>
  <p:clrMapOvr>
    <a:masterClrMapping/>
  </p:clrMapOvr>
  <mc:AlternateContent xmlns:mc="http://schemas.openxmlformats.org/markup-compatibility/2006" xmlns:p14="http://schemas.microsoft.com/office/powerpoint/2010/main">
    <mc:Choice Requires="p14">
      <p:transition p14:dur="0" advTm="15000"/>
    </mc:Choice>
    <mc:Fallback xmlns="">
      <p:transition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sz="4400" dirty="0">
                <a:solidFill>
                  <a:schemeClr val="tx1"/>
                </a:solidFill>
                <a:latin typeface="Calibri" panose="020F0502020204030204" pitchFamily="34" charset="0"/>
                <a:ea typeface="Batang" panose="02030600000101010101" pitchFamily="18" charset="-127"/>
              </a:rPr>
              <a:t>Overview of </a:t>
            </a:r>
            <a:r>
              <a:rPr lang="en-US" sz="4400" dirty="0" smtClean="0">
                <a:solidFill>
                  <a:schemeClr val="tx1"/>
                </a:solidFill>
                <a:latin typeface="Calibri" panose="020F0502020204030204" pitchFamily="34" charset="0"/>
                <a:ea typeface="Batang" panose="02030600000101010101" pitchFamily="18" charset="-127"/>
              </a:rPr>
              <a:t>Revisions</a:t>
            </a:r>
            <a:endParaRPr lang="en-US" sz="4400" dirty="0">
              <a:latin typeface="Calibri" panose="020F0502020204030204" pitchFamily="34" charset="0"/>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pPr>
                <a:defRPr/>
              </a:pPr>
              <a:t>12</a:t>
            </a:fld>
            <a:endParaRPr lang="en-US" dirty="0"/>
          </a:p>
        </p:txBody>
      </p:sp>
      <p:sp>
        <p:nvSpPr>
          <p:cNvPr id="4" name="Content Placeholder 3"/>
          <p:cNvSpPr>
            <a:spLocks noGrp="1"/>
          </p:cNvSpPr>
          <p:nvPr>
            <p:ph sz="quarter" idx="4294967295"/>
          </p:nvPr>
        </p:nvSpPr>
        <p:spPr>
          <a:xfrm>
            <a:off x="190500" y="1600200"/>
            <a:ext cx="8077200" cy="4343400"/>
          </a:xfrm>
          <a:prstGeom prst="rect">
            <a:avLst/>
          </a:prstGeom>
        </p:spPr>
        <p:txBody>
          <a:bodyPr>
            <a:noAutofit/>
          </a:bodyPr>
          <a:lstStyle/>
          <a:p>
            <a:pPr marL="0" indent="0" algn="ctr">
              <a:buNone/>
            </a:pPr>
            <a:r>
              <a:rPr lang="en-US" sz="4400" b="0" dirty="0" smtClean="0">
                <a:latin typeface="+mn-lt"/>
              </a:rPr>
              <a:t>There is now an expectation </a:t>
            </a:r>
            <a:r>
              <a:rPr lang="en-US" sz="4400" b="0" dirty="0">
                <a:latin typeface="+mn-lt"/>
              </a:rPr>
              <a:t>that students </a:t>
            </a:r>
            <a:r>
              <a:rPr lang="en-US" sz="4400" b="0" dirty="0" smtClean="0">
                <a:latin typeface="+mn-lt"/>
              </a:rPr>
              <a:t>move </a:t>
            </a:r>
            <a:r>
              <a:rPr lang="en-US" sz="4400" b="0" dirty="0">
                <a:latin typeface="+mn-lt"/>
              </a:rPr>
              <a:t>from </a:t>
            </a:r>
            <a:r>
              <a:rPr lang="en-US" sz="4400" b="0" dirty="0" smtClean="0">
                <a:latin typeface="+mn-lt"/>
              </a:rPr>
              <a:t>“</a:t>
            </a:r>
            <a:r>
              <a:rPr lang="en-US" sz="4400" b="0" dirty="0" smtClean="0">
                <a:solidFill>
                  <a:schemeClr val="tx2">
                    <a:lumMod val="60000"/>
                    <a:lumOff val="40000"/>
                  </a:schemeClr>
                </a:solidFill>
                <a:latin typeface="+mn-lt"/>
              </a:rPr>
              <a:t>demonstrate knowledge</a:t>
            </a:r>
            <a:r>
              <a:rPr lang="en-US" sz="4400" b="0" dirty="0" smtClean="0">
                <a:latin typeface="+mn-lt"/>
              </a:rPr>
              <a:t>” to </a:t>
            </a:r>
            <a:r>
              <a:rPr lang="en-US" sz="4400" b="0" dirty="0">
                <a:latin typeface="+mn-lt"/>
              </a:rPr>
              <a:t>“</a:t>
            </a:r>
            <a:r>
              <a:rPr lang="en-US" sz="5400" b="0" u="sng" dirty="0">
                <a:solidFill>
                  <a:srgbClr val="00FF00"/>
                </a:solidFill>
                <a:effectLst>
                  <a:outerShdw blurRad="38100" dist="38100" dir="2700000" algn="tl">
                    <a:srgbClr val="000000">
                      <a:alpha val="43137"/>
                    </a:srgbClr>
                  </a:outerShdw>
                </a:effectLst>
                <a:latin typeface="+mn-lt"/>
              </a:rPr>
              <a:t>apply social science skills</a:t>
            </a:r>
            <a:r>
              <a:rPr lang="en-US" sz="4400" b="0" dirty="0">
                <a:latin typeface="+mn-lt"/>
              </a:rPr>
              <a:t>” to the </a:t>
            </a:r>
            <a:r>
              <a:rPr lang="en-US" sz="4400" b="0" dirty="0" smtClean="0">
                <a:latin typeface="+mn-lt"/>
              </a:rPr>
              <a:t>content.</a:t>
            </a:r>
          </a:p>
        </p:txBody>
      </p:sp>
    </p:spTree>
    <p:extLst>
      <p:ext uri="{BB962C8B-B14F-4D97-AF65-F5344CB8AC3E}">
        <p14:creationId xmlns:p14="http://schemas.microsoft.com/office/powerpoint/2010/main" val="121547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81200"/>
            <a:ext cx="6248400" cy="1295400"/>
          </a:xfrm>
        </p:spPr>
        <p:txBody>
          <a:bodyPr>
            <a:noAutofit/>
          </a:bodyPr>
          <a:lstStyle/>
          <a:p>
            <a:r>
              <a:rPr lang="en-US" sz="6000" dirty="0" smtClean="0">
                <a:solidFill>
                  <a:schemeClr val="tx1">
                    <a:lumMod val="75000"/>
                    <a:lumOff val="25000"/>
                  </a:schemeClr>
                </a:solidFill>
                <a:latin typeface="+mn-lt"/>
              </a:rPr>
              <a:t>What does this mean for our teaching?</a:t>
            </a:r>
            <a:endParaRPr lang="en-US" sz="60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13</a:t>
            </a:fld>
            <a:endParaRPr lang="en-US" dirty="0">
              <a:solidFill>
                <a:prstClr val="white"/>
              </a:solidFill>
            </a:endParaRPr>
          </a:p>
        </p:txBody>
      </p:sp>
    </p:spTree>
    <p:extLst>
      <p:ext uri="{BB962C8B-B14F-4D97-AF65-F5344CB8AC3E}">
        <p14:creationId xmlns:p14="http://schemas.microsoft.com/office/powerpoint/2010/main" val="3412865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Skills</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14</a:t>
            </a:fld>
            <a:endParaRPr lang="en-US" dirty="0"/>
          </a:p>
        </p:txBody>
      </p:sp>
      <p:sp>
        <p:nvSpPr>
          <p:cNvPr id="6" name="Title 1"/>
          <p:cNvSpPr>
            <a:spLocks noGrp="1"/>
          </p:cNvSpPr>
          <p:nvPr>
            <p:ph idx="1"/>
          </p:nvPr>
        </p:nvSpPr>
        <p:spPr/>
        <p:txBody>
          <a:bodyPr>
            <a:normAutofit fontScale="97500"/>
          </a:bodyPr>
          <a:lstStyle/>
          <a:p>
            <a:pPr marL="0" indent="0" algn="l">
              <a:buNone/>
            </a:pPr>
            <a:r>
              <a:rPr lang="en-US" dirty="0" smtClean="0">
                <a:solidFill>
                  <a:schemeClr val="tx1">
                    <a:lumMod val="75000"/>
                    <a:lumOff val="25000"/>
                  </a:schemeClr>
                </a:solidFill>
                <a:latin typeface="+mn-lt"/>
              </a:rPr>
              <a:t>The following “learning experiences” will focus, at minimum, on the following skills:</a:t>
            </a:r>
            <a:br>
              <a:rPr lang="en-US" dirty="0" smtClean="0">
                <a:solidFill>
                  <a:schemeClr val="tx1">
                    <a:lumMod val="75000"/>
                    <a:lumOff val="25000"/>
                  </a:schemeClr>
                </a:solidFill>
                <a:latin typeface="+mn-lt"/>
              </a:rPr>
            </a:br>
            <a:r>
              <a:rPr lang="en-US" dirty="0" smtClean="0">
                <a:solidFill>
                  <a:schemeClr val="tx1">
                    <a:lumMod val="75000"/>
                    <a:lumOff val="25000"/>
                  </a:schemeClr>
                </a:solidFill>
                <a:latin typeface="+mn-lt"/>
              </a:rPr>
              <a:t/>
            </a:r>
            <a:br>
              <a:rPr lang="en-US" dirty="0" smtClean="0">
                <a:solidFill>
                  <a:schemeClr val="tx1">
                    <a:lumMod val="75000"/>
                    <a:lumOff val="25000"/>
                  </a:schemeClr>
                </a:solidFill>
                <a:latin typeface="+mn-lt"/>
              </a:rPr>
            </a:br>
            <a:r>
              <a:rPr lang="en-US" b="0" dirty="0" smtClean="0">
                <a:solidFill>
                  <a:schemeClr val="tx1">
                    <a:lumMod val="75000"/>
                    <a:lumOff val="25000"/>
                  </a:schemeClr>
                </a:solidFill>
                <a:latin typeface="+mn-lt"/>
              </a:rPr>
              <a:t>1a – using information sources</a:t>
            </a:r>
            <a:br>
              <a:rPr lang="en-US" b="0" dirty="0" smtClean="0">
                <a:solidFill>
                  <a:schemeClr val="tx1">
                    <a:lumMod val="75000"/>
                    <a:lumOff val="25000"/>
                  </a:schemeClr>
                </a:solidFill>
                <a:latin typeface="+mn-lt"/>
              </a:rPr>
            </a:br>
            <a:r>
              <a:rPr lang="en-US" b="0" dirty="0" smtClean="0">
                <a:solidFill>
                  <a:schemeClr val="tx1">
                    <a:lumMod val="75000"/>
                    <a:lumOff val="25000"/>
                  </a:schemeClr>
                </a:solidFill>
                <a:latin typeface="+mn-lt"/>
              </a:rPr>
              <a:t>1b- applying geographical skills</a:t>
            </a:r>
            <a:br>
              <a:rPr lang="en-US" b="0" dirty="0" smtClean="0">
                <a:solidFill>
                  <a:schemeClr val="tx1">
                    <a:lumMod val="75000"/>
                    <a:lumOff val="25000"/>
                  </a:schemeClr>
                </a:solidFill>
                <a:latin typeface="+mn-lt"/>
              </a:rPr>
            </a:br>
            <a:r>
              <a:rPr lang="en-US" b="0" dirty="0" smtClean="0">
                <a:solidFill>
                  <a:schemeClr val="tx1">
                    <a:lumMod val="75000"/>
                    <a:lumOff val="25000"/>
                  </a:schemeClr>
                </a:solidFill>
                <a:latin typeface="+mn-lt"/>
              </a:rPr>
              <a:t>1h – using decision making models</a:t>
            </a:r>
            <a:endParaRPr lang="en-US" b="0" dirty="0">
              <a:solidFill>
                <a:schemeClr val="tx1">
                  <a:lumMod val="75000"/>
                  <a:lumOff val="25000"/>
                </a:schemeClr>
              </a:solidFill>
              <a:latin typeface="+mn-lt"/>
            </a:endParaRPr>
          </a:p>
        </p:txBody>
      </p:sp>
    </p:spTree>
    <p:extLst>
      <p:ext uri="{BB962C8B-B14F-4D97-AF65-F5344CB8AC3E}">
        <p14:creationId xmlns:p14="http://schemas.microsoft.com/office/powerpoint/2010/main" val="24819589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libri" panose="020F0502020204030204" pitchFamily="34" charset="0"/>
              </a:rPr>
              <a:t>1a – Using </a:t>
            </a:r>
            <a:r>
              <a:rPr lang="en-US" dirty="0">
                <a:latin typeface="Calibri" panose="020F0502020204030204" pitchFamily="34" charset="0"/>
              </a:rPr>
              <a:t>I</a:t>
            </a:r>
            <a:r>
              <a:rPr lang="en-US" dirty="0" smtClean="0">
                <a:latin typeface="Calibri" panose="020F0502020204030204" pitchFamily="34" charset="0"/>
              </a:rPr>
              <a:t>nformation </a:t>
            </a:r>
            <a:r>
              <a:rPr lang="en-US" dirty="0">
                <a:latin typeface="Calibri" panose="020F0502020204030204" pitchFamily="34" charset="0"/>
              </a:rPr>
              <a:t>S</a:t>
            </a:r>
            <a:r>
              <a:rPr lang="en-US" dirty="0" smtClean="0">
                <a:latin typeface="Calibri" panose="020F0502020204030204" pitchFamily="34" charset="0"/>
              </a:rPr>
              <a:t>ources</a:t>
            </a:r>
            <a:endParaRPr lang="en-US" dirty="0"/>
          </a:p>
        </p:txBody>
      </p:sp>
      <p:sp>
        <p:nvSpPr>
          <p:cNvPr id="5" name="Content Placeholder 4"/>
          <p:cNvSpPr>
            <a:spLocks noGrp="1"/>
          </p:cNvSpPr>
          <p:nvPr>
            <p:ph idx="1"/>
          </p:nvPr>
        </p:nvSpPr>
        <p:spPr/>
        <p:txBody>
          <a:bodyPr>
            <a:normAutofit/>
          </a:bodyPr>
          <a:lstStyle/>
          <a:p>
            <a:pPr marL="0" indent="0">
              <a:buNone/>
            </a:pPr>
            <a:r>
              <a:rPr lang="en-US" sz="2800" b="0" dirty="0">
                <a:latin typeface="+mn-lt"/>
              </a:rPr>
              <a:t>The student will demonstrate skills for historical thinking, geographical analysis, economic decision making, and responsible citizenship </a:t>
            </a:r>
            <a:r>
              <a:rPr lang="en-US" sz="2800" b="0" dirty="0" smtClean="0">
                <a:latin typeface="+mn-lt"/>
              </a:rPr>
              <a:t>by…</a:t>
            </a:r>
            <a:endParaRPr lang="en-US" sz="2800" b="0" dirty="0">
              <a:latin typeface="+mn-lt"/>
            </a:endParaRPr>
          </a:p>
          <a:p>
            <a:pPr marL="457200" lvl="1" indent="0">
              <a:buNone/>
            </a:pPr>
            <a:r>
              <a:rPr lang="en-US" sz="3600" b="1" dirty="0" smtClean="0">
                <a:solidFill>
                  <a:schemeClr val="dk1"/>
                </a:solidFill>
                <a:latin typeface="+mn-lt"/>
              </a:rPr>
              <a:t>analyzing </a:t>
            </a:r>
            <a:r>
              <a:rPr lang="en-US" sz="3600" b="1" dirty="0">
                <a:solidFill>
                  <a:schemeClr val="dk1"/>
                </a:solidFill>
                <a:latin typeface="+mn-lt"/>
              </a:rPr>
              <a:t>and </a:t>
            </a:r>
            <a:r>
              <a:rPr lang="en-US" sz="3600" b="1" dirty="0" smtClean="0">
                <a:solidFill>
                  <a:schemeClr val="dk1"/>
                </a:solidFill>
                <a:latin typeface="+mn-lt"/>
              </a:rPr>
              <a:t>interpreting </a:t>
            </a:r>
            <a:r>
              <a:rPr lang="en-US" sz="3600" b="1" dirty="0">
                <a:solidFill>
                  <a:schemeClr val="dk1"/>
                </a:solidFill>
                <a:latin typeface="+mn-lt"/>
              </a:rPr>
              <a:t>artifacts and primary and secondary sources to understand events in US History.</a:t>
            </a:r>
            <a:endParaRPr lang="en-US" sz="3600" b="1" dirty="0">
              <a:latin typeface="+mn-lt"/>
            </a:endParaRPr>
          </a:p>
          <a:p>
            <a:pPr marL="0" indent="0">
              <a:buNone/>
            </a:pP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15</a:t>
            </a:fld>
            <a:endParaRPr lang="en-US" dirty="0"/>
          </a:p>
        </p:txBody>
      </p:sp>
    </p:spTree>
    <p:extLst>
      <p:ext uri="{BB962C8B-B14F-4D97-AF65-F5344CB8AC3E}">
        <p14:creationId xmlns:p14="http://schemas.microsoft.com/office/powerpoint/2010/main" val="4173613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67" y="0"/>
            <a:ext cx="7543800" cy="1143000"/>
          </a:xfrm>
        </p:spPr>
        <p:txBody>
          <a:bodyPr/>
          <a:lstStyle/>
          <a:p>
            <a:r>
              <a:rPr lang="en-US" dirty="0" smtClean="0"/>
              <a:t>What are Primary Sources?</a:t>
            </a:r>
            <a:endParaRPr lang="en-US" dirty="0"/>
          </a:p>
        </p:txBody>
      </p:sp>
      <p:sp>
        <p:nvSpPr>
          <p:cNvPr id="3" name="Content Placeholder 2"/>
          <p:cNvSpPr>
            <a:spLocks noGrp="1"/>
          </p:cNvSpPr>
          <p:nvPr>
            <p:ph idx="1"/>
          </p:nvPr>
        </p:nvSpPr>
        <p:spPr>
          <a:xfrm>
            <a:off x="479367" y="914400"/>
            <a:ext cx="7543800" cy="4525963"/>
          </a:xfrm>
        </p:spPr>
        <p:txBody>
          <a:bodyPr>
            <a:normAutofit/>
          </a:bodyPr>
          <a:lstStyle/>
          <a:p>
            <a:pPr marL="0" indent="0" algn="ctr">
              <a:buNone/>
            </a:pPr>
            <a:r>
              <a:rPr lang="en-US" sz="3200" dirty="0" smtClean="0"/>
              <a:t>“The tools of historians”</a:t>
            </a:r>
            <a:endParaRPr lang="en-US" sz="3200"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16</a:t>
            </a:fld>
            <a:endParaRPr lang="en-US" dirty="0"/>
          </a:p>
        </p:txBody>
      </p:sp>
      <p:pic>
        <p:nvPicPr>
          <p:cNvPr id="5" name="Picture 4"/>
          <p:cNvPicPr>
            <a:picLocks noChangeAspect="1"/>
          </p:cNvPicPr>
          <p:nvPr/>
        </p:nvPicPr>
        <p:blipFill>
          <a:blip r:embed="rId3"/>
          <a:stretch>
            <a:fillRect/>
          </a:stretch>
        </p:blipFill>
        <p:spPr>
          <a:xfrm>
            <a:off x="914400" y="1562100"/>
            <a:ext cx="6858000" cy="5143500"/>
          </a:xfrm>
          <a:prstGeom prst="rect">
            <a:avLst/>
          </a:prstGeom>
        </p:spPr>
      </p:pic>
    </p:spTree>
    <p:extLst>
      <p:ext uri="{BB962C8B-B14F-4D97-AF65-F5344CB8AC3E}">
        <p14:creationId xmlns:p14="http://schemas.microsoft.com/office/powerpoint/2010/main" val="22378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543800" cy="1143000"/>
          </a:xfrm>
        </p:spPr>
        <p:txBody>
          <a:bodyPr>
            <a:normAutofit fontScale="90000"/>
          </a:bodyPr>
          <a:lstStyle/>
          <a:p>
            <a:r>
              <a:rPr lang="en-US" dirty="0" smtClean="0"/>
              <a:t>Introducing Primary Sources:</a:t>
            </a:r>
            <a:br>
              <a:rPr lang="en-US" dirty="0" smtClean="0"/>
            </a:br>
            <a:r>
              <a:rPr lang="en-US" dirty="0" smtClean="0"/>
              <a:t>Library of Congress</a:t>
            </a:r>
            <a:endParaRPr lang="en-US" dirty="0"/>
          </a:p>
        </p:txBody>
      </p:sp>
      <p:pic>
        <p:nvPicPr>
          <p:cNvPr id="7" name="Picture 6">
            <a:hlinkClick r:id="rId3"/>
          </p:cNvPr>
          <p:cNvPicPr>
            <a:picLocks noChangeAspect="1"/>
          </p:cNvPicPr>
          <p:nvPr/>
        </p:nvPicPr>
        <p:blipFill>
          <a:blip r:embed="rId4"/>
          <a:stretch>
            <a:fillRect/>
          </a:stretch>
        </p:blipFill>
        <p:spPr>
          <a:xfrm>
            <a:off x="0" y="1676400"/>
            <a:ext cx="8276190" cy="4400000"/>
          </a:xfrm>
          <a:prstGeom prst="rect">
            <a:avLst/>
          </a:prstGeom>
        </p:spPr>
      </p:pic>
    </p:spTree>
    <p:extLst>
      <p:ext uri="{BB962C8B-B14F-4D97-AF65-F5344CB8AC3E}">
        <p14:creationId xmlns:p14="http://schemas.microsoft.com/office/powerpoint/2010/main" val="279784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Thinking</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18</a:t>
            </a:fld>
            <a:endParaRPr lang="en-US" dirty="0"/>
          </a:p>
        </p:txBody>
      </p:sp>
      <p:pic>
        <p:nvPicPr>
          <p:cNvPr id="1026" name="Picture 2" descr="Image result for see think wonder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 y="1430107"/>
            <a:ext cx="7953375" cy="4314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7172" y="6324600"/>
            <a:ext cx="2414122" cy="369332"/>
          </a:xfrm>
          <a:prstGeom prst="rect">
            <a:avLst/>
          </a:prstGeom>
        </p:spPr>
        <p:txBody>
          <a:bodyPr wrap="none">
            <a:spAutoFit/>
          </a:bodyPr>
          <a:lstStyle/>
          <a:p>
            <a:r>
              <a:rPr lang="en-US" dirty="0"/>
              <a:t>Image – Thinkingpz.org</a:t>
            </a:r>
          </a:p>
        </p:txBody>
      </p:sp>
    </p:spTree>
    <p:extLst>
      <p:ext uri="{BB962C8B-B14F-4D97-AF65-F5344CB8AC3E}">
        <p14:creationId xmlns:p14="http://schemas.microsoft.com/office/powerpoint/2010/main" val="231329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pPr/>
              <a:t>19</a:t>
            </a:fld>
            <a:endParaRPr lang="en-US" dirty="0"/>
          </a:p>
        </p:txBody>
      </p:sp>
      <p:pic>
        <p:nvPicPr>
          <p:cNvPr id="4" name="Picture 3"/>
          <p:cNvPicPr>
            <a:picLocks noChangeAspect="1"/>
          </p:cNvPicPr>
          <p:nvPr/>
        </p:nvPicPr>
        <p:blipFill>
          <a:blip r:embed="rId3"/>
          <a:stretch>
            <a:fillRect/>
          </a:stretch>
        </p:blipFill>
        <p:spPr>
          <a:xfrm>
            <a:off x="457200" y="360207"/>
            <a:ext cx="7656600" cy="6161071"/>
          </a:xfrm>
          <a:prstGeom prst="rect">
            <a:avLst/>
          </a:prstGeom>
          <a:ln w="12700">
            <a:solidFill>
              <a:schemeClr val="tx1"/>
            </a:solidFill>
          </a:ln>
        </p:spPr>
      </p:pic>
    </p:spTree>
    <p:extLst>
      <p:ext uri="{BB962C8B-B14F-4D97-AF65-F5344CB8AC3E}">
        <p14:creationId xmlns:p14="http://schemas.microsoft.com/office/powerpoint/2010/main" val="347118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543800" cy="1143001"/>
          </a:xfrm>
        </p:spPr>
        <p:txBody>
          <a:bodyPr>
            <a:normAutofit/>
          </a:bodyPr>
          <a:lstStyle/>
          <a:p>
            <a:r>
              <a:rPr lang="en-US" sz="4800" u="sng" cap="all"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Disclaimer</a:t>
            </a:r>
            <a:endParaRPr lang="en-US" sz="4800" u="sng" cap="all"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Text Placeholder 2"/>
          <p:cNvSpPr>
            <a:spLocks noGrp="1"/>
          </p:cNvSpPr>
          <p:nvPr>
            <p:ph type="body" idx="1"/>
          </p:nvPr>
        </p:nvSpPr>
        <p:spPr>
          <a:xfrm>
            <a:off x="152400" y="1219200"/>
            <a:ext cx="8801100" cy="4830763"/>
          </a:xfrm>
          <a:solidFill>
            <a:srgbClr val="95B3D7">
              <a:alpha val="87059"/>
            </a:srgbClr>
          </a:solidFill>
          <a:ln>
            <a:solidFill>
              <a:schemeClr val="tx1">
                <a:lumMod val="95000"/>
                <a:lumOff val="5000"/>
              </a:schemeClr>
            </a:solidFill>
          </a:ln>
        </p:spPr>
        <p:txBody>
          <a:bodyPr>
            <a:normAutofit/>
          </a:bodyPr>
          <a:lstStyle/>
          <a:p>
            <a:pPr marL="228600" indent="0" algn="ctr">
              <a:buNone/>
            </a:pPr>
            <a:r>
              <a:rPr lang="en-US" dirty="0" smtClean="0"/>
              <a:t>Reference within this presentation to any specific commercial or non-commercial product, process, or service by trade name, trademark, manufacturer or otherwise does not constitute or imply an endorsement, recommendation, or favoring by the </a:t>
            </a:r>
            <a:r>
              <a:rPr lang="en-US" dirty="0" smtClean="0">
                <a:effectLst>
                  <a:outerShdw blurRad="38100" dist="38100" dir="2700000" algn="tl">
                    <a:srgbClr val="000000">
                      <a:alpha val="43137"/>
                    </a:srgbClr>
                  </a:outerShdw>
                </a:effectLst>
              </a:rPr>
              <a:t>Virginia Department of Education</a:t>
            </a:r>
            <a:r>
              <a:rPr lang="en-US" dirty="0" smtClean="0"/>
              <a:t>. </a:t>
            </a:r>
            <a:endParaRPr lang="en-US" dirty="0"/>
          </a:p>
        </p:txBody>
      </p:sp>
    </p:spTree>
    <p:extLst>
      <p:ext uri="{BB962C8B-B14F-4D97-AF65-F5344CB8AC3E}">
        <p14:creationId xmlns:p14="http://schemas.microsoft.com/office/powerpoint/2010/main" val="209940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10896601" cy="1143000"/>
          </a:xfrm>
        </p:spPr>
        <p:txBody>
          <a:bodyPr>
            <a:noAutofit/>
          </a:bodyPr>
          <a:lstStyle/>
          <a:p>
            <a:r>
              <a:rPr lang="en-US" sz="3000" dirty="0" smtClean="0"/>
              <a:t>See-Think-Wonder  OR </a:t>
            </a:r>
            <a:r>
              <a:rPr lang="en-US" sz="3000" dirty="0"/>
              <a:t> </a:t>
            </a:r>
            <a:r>
              <a:rPr lang="en-US" sz="3000" dirty="0" smtClean="0"/>
              <a:t>Observe-Reflect-Question</a:t>
            </a:r>
            <a:endParaRPr lang="en-US" sz="3000"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20</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217" t="6185" r="3093" b="11340"/>
          <a:stretch/>
        </p:blipFill>
        <p:spPr>
          <a:xfrm>
            <a:off x="306704" y="946151"/>
            <a:ext cx="7844791" cy="5410200"/>
          </a:xfrm>
          <a:prstGeom prst="rect">
            <a:avLst/>
          </a:prstGeom>
        </p:spPr>
      </p:pic>
    </p:spTree>
    <p:extLst>
      <p:ext uri="{BB962C8B-B14F-4D97-AF65-F5344CB8AC3E}">
        <p14:creationId xmlns:p14="http://schemas.microsoft.com/office/powerpoint/2010/main" val="366929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701207"/>
            <a:ext cx="4648200" cy="1143000"/>
          </a:xfrm>
        </p:spPr>
        <p:txBody>
          <a:bodyPr>
            <a:noAutofit/>
          </a:bodyPr>
          <a:lstStyle/>
          <a:p>
            <a:pPr algn="ctr" eaLnBrk="1" fontAlgn="auto" hangingPunct="1">
              <a:spcAft>
                <a:spcPts val="0"/>
              </a:spcAft>
              <a:defRPr/>
            </a:pPr>
            <a:r>
              <a:rPr lang="en-US" sz="3200" dirty="0" smtClean="0"/>
              <a:t>Paul Revere’s </a:t>
            </a:r>
            <a:br>
              <a:rPr lang="en-US" sz="3200" dirty="0" smtClean="0"/>
            </a:br>
            <a:r>
              <a:rPr lang="en-US" sz="3200" dirty="0" smtClean="0"/>
              <a:t>Engraving: </a:t>
            </a:r>
            <a:br>
              <a:rPr lang="en-US" sz="3200" dirty="0" smtClean="0"/>
            </a:br>
            <a:r>
              <a:rPr lang="en-US" sz="3200" dirty="0" smtClean="0"/>
              <a:t>News report or Propaganda?</a:t>
            </a:r>
            <a:endParaRPr lang="en-US" sz="3200" dirty="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038725"/>
            <a:ext cx="8615361"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2" descr="http://legacy.owensboro.kctcs.edu/mmaltby/his108/Boston%20Massacre--Reve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830" y="109806"/>
            <a:ext cx="4718771" cy="4928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3585567"/>
            <a:ext cx="3079985" cy="430887"/>
          </a:xfrm>
          <a:prstGeom prst="rect">
            <a:avLst/>
          </a:prstGeom>
        </p:spPr>
        <p:txBody>
          <a:bodyPr wrap="square">
            <a:spAutoFit/>
          </a:bodyPr>
          <a:lstStyle/>
          <a:p>
            <a:r>
              <a:rPr lang="en-US" sz="1100" dirty="0"/>
              <a:t>Image – Boston Massacre Historical Society</a:t>
            </a:r>
          </a:p>
          <a:p>
            <a:r>
              <a:rPr lang="en-US" sz="1100" dirty="0"/>
              <a:t>http://www.bostonmassacre.net/gravure.htm</a:t>
            </a:r>
          </a:p>
        </p:txBody>
      </p:sp>
    </p:spTree>
    <p:extLst>
      <p:ext uri="{BB962C8B-B14F-4D97-AF65-F5344CB8AC3E}">
        <p14:creationId xmlns:p14="http://schemas.microsoft.com/office/powerpoint/2010/main" val="217284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it up a notch…</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pPr/>
              <a:t>22</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866050006"/>
              </p:ext>
            </p:extLst>
          </p:nvPr>
        </p:nvGraphicFramePr>
        <p:xfrm>
          <a:off x="15241" y="1417638"/>
          <a:ext cx="8366760" cy="5331854"/>
        </p:xfrm>
        <a:graphic>
          <a:graphicData uri="http://schemas.openxmlformats.org/drawingml/2006/table">
            <a:tbl>
              <a:tblPr firstRow="1" firstCol="1" bandRow="1">
                <a:tableStyleId>{5C22544A-7EE6-4342-B048-85BDC9FD1C3A}</a:tableStyleId>
              </a:tblPr>
              <a:tblGrid>
                <a:gridCol w="3600737">
                  <a:extLst>
                    <a:ext uri="{9D8B030D-6E8A-4147-A177-3AD203B41FA5}">
                      <a16:colId xmlns:a16="http://schemas.microsoft.com/office/drawing/2014/main" xmlns="" val="20000"/>
                    </a:ext>
                  </a:extLst>
                </a:gridCol>
                <a:gridCol w="4766023">
                  <a:extLst>
                    <a:ext uri="{9D8B030D-6E8A-4147-A177-3AD203B41FA5}">
                      <a16:colId xmlns:a16="http://schemas.microsoft.com/office/drawing/2014/main" xmlns="" val="20001"/>
                    </a:ext>
                  </a:extLst>
                </a:gridCol>
              </a:tblGrid>
              <a:tr h="552561">
                <a:tc gridSpan="2">
                  <a:txBody>
                    <a:bodyPr/>
                    <a:lstStyle/>
                    <a:p>
                      <a:pPr marL="0" marR="0">
                        <a:lnSpc>
                          <a:spcPct val="115000"/>
                        </a:lnSpc>
                        <a:spcBef>
                          <a:spcPts val="0"/>
                        </a:spcBef>
                        <a:spcAft>
                          <a:spcPts val="0"/>
                        </a:spcAft>
                      </a:pPr>
                      <a:r>
                        <a:rPr lang="en-US" sz="1800" dirty="0">
                          <a:effectLst/>
                        </a:rPr>
                        <a:t>Title of Informational Source: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 val="10000"/>
                  </a:ext>
                </a:extLst>
              </a:tr>
              <a:tr h="552561">
                <a:tc>
                  <a:txBody>
                    <a:bodyPr/>
                    <a:lstStyle/>
                    <a:p>
                      <a:pPr marL="0" marR="0">
                        <a:lnSpc>
                          <a:spcPct val="115000"/>
                        </a:lnSpc>
                        <a:spcBef>
                          <a:spcPts val="0"/>
                        </a:spcBef>
                        <a:spcAft>
                          <a:spcPts val="0"/>
                        </a:spcAft>
                      </a:pPr>
                      <a:r>
                        <a:rPr lang="en-US" sz="1800">
                          <a:effectLst/>
                        </a:rPr>
                        <a:t>Key Elements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800" dirty="0">
                          <a:effectLst/>
                        </a:rPr>
                        <a:t>Evidence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552561">
                <a:tc>
                  <a:txBody>
                    <a:bodyPr/>
                    <a:lstStyle/>
                    <a:p>
                      <a:pPr marL="0" marR="0">
                        <a:lnSpc>
                          <a:spcPct val="115000"/>
                        </a:lnSpc>
                        <a:spcBef>
                          <a:spcPts val="0"/>
                        </a:spcBef>
                        <a:spcAft>
                          <a:spcPts val="0"/>
                        </a:spcAft>
                      </a:pPr>
                      <a:r>
                        <a:rPr lang="en-US" sz="1800">
                          <a:effectLst/>
                        </a:rPr>
                        <a:t>Observation: What do you see?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36747">
                <a:tc>
                  <a:txBody>
                    <a:bodyPr/>
                    <a:lstStyle/>
                    <a:p>
                      <a:pPr marL="0" marR="0">
                        <a:lnSpc>
                          <a:spcPct val="115000"/>
                        </a:lnSpc>
                        <a:spcBef>
                          <a:spcPts val="0"/>
                        </a:spcBef>
                        <a:spcAft>
                          <a:spcPts val="0"/>
                        </a:spcAft>
                      </a:pPr>
                      <a:r>
                        <a:rPr lang="en-US" sz="1800" dirty="0">
                          <a:effectLst/>
                        </a:rPr>
                        <a:t>Source: Who created the source?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47512">
                <a:tc>
                  <a:txBody>
                    <a:bodyPr/>
                    <a:lstStyle/>
                    <a:p>
                      <a:pPr marL="0" marR="0">
                        <a:lnSpc>
                          <a:spcPct val="115000"/>
                        </a:lnSpc>
                        <a:spcBef>
                          <a:spcPts val="0"/>
                        </a:spcBef>
                        <a:spcAft>
                          <a:spcPts val="0"/>
                        </a:spcAft>
                      </a:pPr>
                      <a:r>
                        <a:rPr lang="en-US" sz="1800" dirty="0">
                          <a:effectLst/>
                        </a:rPr>
                        <a:t>Context: Where is the source located in terms of time and place?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963992">
                <a:tc>
                  <a:txBody>
                    <a:bodyPr/>
                    <a:lstStyle/>
                    <a:p>
                      <a:pPr marL="0" marR="0">
                        <a:lnSpc>
                          <a:spcPct val="115000"/>
                        </a:lnSpc>
                        <a:spcBef>
                          <a:spcPts val="0"/>
                        </a:spcBef>
                        <a:spcAft>
                          <a:spcPts val="0"/>
                        </a:spcAft>
                      </a:pPr>
                      <a:r>
                        <a:rPr lang="en-US" sz="1800">
                          <a:effectLst/>
                        </a:rPr>
                        <a:t>Historical Perspective: Whose point of view does the source represent?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1225920">
                <a:tc>
                  <a:txBody>
                    <a:bodyPr/>
                    <a:lstStyle/>
                    <a:p>
                      <a:pPr marL="0" marR="0">
                        <a:lnSpc>
                          <a:spcPct val="115000"/>
                        </a:lnSpc>
                        <a:spcBef>
                          <a:spcPts val="0"/>
                        </a:spcBef>
                        <a:spcAft>
                          <a:spcPts val="0"/>
                        </a:spcAft>
                      </a:pPr>
                      <a:r>
                        <a:rPr lang="en-US" sz="1800" dirty="0">
                          <a:effectLst/>
                        </a:rPr>
                        <a:t>Analysis: What is the source’s impact on history?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17262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legacy.owensboro.kctcs.edu/mmaltby/his108/Boston%20Massacre--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9861"/>
            <a:ext cx="6356885" cy="6638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83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3948"/>
            <a:ext cx="7772400" cy="5630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 y="152400"/>
            <a:ext cx="7696200" cy="415498"/>
          </a:xfrm>
          <a:prstGeom prst="rect">
            <a:avLst/>
          </a:prstGeom>
        </p:spPr>
        <p:txBody>
          <a:bodyPr wrap="square">
            <a:spAutoFit/>
          </a:bodyPr>
          <a:lstStyle/>
          <a:p>
            <a:r>
              <a:rPr lang="en-US" sz="1050" dirty="0"/>
              <a:t>Image – TeachUSHistory.org</a:t>
            </a:r>
          </a:p>
          <a:p>
            <a:r>
              <a:rPr lang="en-US" sz="1050" dirty="0"/>
              <a:t>http://www.teachushistory.org/second-great-awakening-age-reform/resources/boston-massacre-champney</a:t>
            </a:r>
          </a:p>
        </p:txBody>
      </p:sp>
    </p:spTree>
    <p:extLst>
      <p:ext uri="{BB962C8B-B14F-4D97-AF65-F5344CB8AC3E}">
        <p14:creationId xmlns:p14="http://schemas.microsoft.com/office/powerpoint/2010/main" val="107389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077200" cy="4525963"/>
          </a:xfrm>
        </p:spPr>
        <p:txBody>
          <a:bodyPr>
            <a:normAutofit lnSpcReduction="10000"/>
          </a:bodyPr>
          <a:lstStyle/>
          <a:p>
            <a:pPr>
              <a:spcBef>
                <a:spcPts val="0"/>
              </a:spcBef>
              <a:defRPr/>
            </a:pPr>
            <a:r>
              <a:rPr lang="en-US" sz="2300" b="0" dirty="0" smtClean="0">
                <a:latin typeface="+mn-lt"/>
              </a:rPr>
              <a:t>Engraving is </a:t>
            </a:r>
            <a:r>
              <a:rPr lang="en-US" sz="2300" b="0" dirty="0">
                <a:latin typeface="+mn-lt"/>
              </a:rPr>
              <a:t>a printing process in </a:t>
            </a:r>
            <a:r>
              <a:rPr lang="en-US" sz="2300" b="0" dirty="0" smtClean="0">
                <a:latin typeface="+mn-lt"/>
              </a:rPr>
              <a:t>which an </a:t>
            </a:r>
            <a:r>
              <a:rPr lang="en-US" sz="2300" b="0" dirty="0">
                <a:latin typeface="+mn-lt"/>
              </a:rPr>
              <a:t>image is cut or carved into a </a:t>
            </a:r>
            <a:r>
              <a:rPr lang="en-US" sz="2300" b="0" dirty="0" smtClean="0">
                <a:latin typeface="+mn-lt"/>
              </a:rPr>
              <a:t>wooden block </a:t>
            </a:r>
            <a:r>
              <a:rPr lang="en-US" sz="2300" b="0" dirty="0">
                <a:latin typeface="+mn-lt"/>
              </a:rPr>
              <a:t>or metal plate. Ink is then applied </a:t>
            </a:r>
            <a:r>
              <a:rPr lang="en-US" sz="2300" b="0" dirty="0" smtClean="0">
                <a:latin typeface="+mn-lt"/>
              </a:rPr>
              <a:t>to the </a:t>
            </a:r>
            <a:r>
              <a:rPr lang="en-US" sz="2300" b="0" dirty="0">
                <a:latin typeface="+mn-lt"/>
              </a:rPr>
              <a:t>block or plate to create the image </a:t>
            </a:r>
            <a:r>
              <a:rPr lang="en-US" sz="2300" b="0" dirty="0" smtClean="0">
                <a:latin typeface="+mn-lt"/>
              </a:rPr>
              <a:t>on paper</a:t>
            </a:r>
            <a:r>
              <a:rPr lang="en-US" sz="2300" b="0" dirty="0">
                <a:latin typeface="+mn-lt"/>
              </a:rPr>
              <a:t>; color is added only after printing</a:t>
            </a:r>
            <a:r>
              <a:rPr lang="en-US" sz="2300" b="0" dirty="0" smtClean="0">
                <a:latin typeface="+mn-lt"/>
              </a:rPr>
              <a:t>.</a:t>
            </a:r>
          </a:p>
          <a:p>
            <a:pPr marL="0" indent="0">
              <a:spcBef>
                <a:spcPts val="0"/>
              </a:spcBef>
              <a:buNone/>
              <a:defRPr/>
            </a:pPr>
            <a:endParaRPr lang="en-US" sz="2300" b="0" dirty="0" smtClean="0">
              <a:latin typeface="+mn-lt"/>
            </a:endParaRPr>
          </a:p>
          <a:p>
            <a:pPr>
              <a:spcBef>
                <a:spcPts val="0"/>
              </a:spcBef>
              <a:defRPr/>
            </a:pPr>
            <a:r>
              <a:rPr lang="en-US" sz="2300" b="0" dirty="0" smtClean="0">
                <a:latin typeface="+mn-lt"/>
              </a:rPr>
              <a:t>Produced just three weeks after the Boston Massacre, this historic engraving was probably the most effective piece of war propaganda in American history.  </a:t>
            </a:r>
            <a:endParaRPr lang="en-US" sz="2300" b="0" dirty="0">
              <a:latin typeface="+mn-lt"/>
            </a:endParaRPr>
          </a:p>
          <a:p>
            <a:pPr marL="0" indent="0">
              <a:spcBef>
                <a:spcPts val="0"/>
              </a:spcBef>
              <a:buNone/>
              <a:defRPr/>
            </a:pPr>
            <a:endParaRPr lang="en-US" sz="2300" b="0" dirty="0" smtClean="0">
              <a:latin typeface="+mn-lt"/>
            </a:endParaRPr>
          </a:p>
          <a:p>
            <a:pPr>
              <a:spcBef>
                <a:spcPts val="0"/>
              </a:spcBef>
              <a:defRPr/>
            </a:pPr>
            <a:r>
              <a:rPr lang="en-US" sz="2300" b="0" dirty="0" smtClean="0">
                <a:latin typeface="+mn-lt"/>
              </a:rPr>
              <a:t>Not an accurate depiction of the </a:t>
            </a:r>
          </a:p>
          <a:p>
            <a:pPr marL="109537" indent="0">
              <a:spcBef>
                <a:spcPts val="0"/>
              </a:spcBef>
              <a:buFont typeface="Wingdings 3" pitchFamily="18" charset="2"/>
              <a:buNone/>
              <a:defRPr/>
            </a:pPr>
            <a:r>
              <a:rPr lang="en-US" sz="2300" b="0" dirty="0" smtClean="0">
                <a:latin typeface="+mn-lt"/>
              </a:rPr>
              <a:t>   actual event, it shows and orderly line </a:t>
            </a:r>
          </a:p>
          <a:p>
            <a:pPr marL="109537" indent="0">
              <a:spcBef>
                <a:spcPts val="0"/>
              </a:spcBef>
              <a:buFont typeface="Wingdings 3" pitchFamily="18" charset="2"/>
              <a:buNone/>
              <a:defRPr/>
            </a:pPr>
            <a:r>
              <a:rPr lang="en-US" sz="2300" b="0" dirty="0">
                <a:latin typeface="+mn-lt"/>
              </a:rPr>
              <a:t> </a:t>
            </a:r>
            <a:r>
              <a:rPr lang="en-US" sz="2300" b="0" dirty="0" smtClean="0">
                <a:latin typeface="+mn-lt"/>
              </a:rPr>
              <a:t>  of British soldiers firing into an </a:t>
            </a:r>
          </a:p>
          <a:p>
            <a:pPr marL="109537" indent="0">
              <a:spcBef>
                <a:spcPts val="0"/>
              </a:spcBef>
              <a:buFont typeface="Wingdings 3" pitchFamily="18" charset="2"/>
              <a:buNone/>
              <a:defRPr/>
            </a:pPr>
            <a:r>
              <a:rPr lang="en-US" sz="2300" b="0" dirty="0">
                <a:latin typeface="+mn-lt"/>
              </a:rPr>
              <a:t> </a:t>
            </a:r>
            <a:r>
              <a:rPr lang="en-US" sz="2300" b="0" dirty="0" smtClean="0">
                <a:latin typeface="+mn-lt"/>
              </a:rPr>
              <a:t>  American crowd and includes a  poem </a:t>
            </a:r>
          </a:p>
          <a:p>
            <a:pPr marL="109537" indent="0">
              <a:spcBef>
                <a:spcPts val="0"/>
              </a:spcBef>
              <a:buFont typeface="Wingdings 3" pitchFamily="18" charset="2"/>
              <a:buNone/>
              <a:defRPr/>
            </a:pPr>
            <a:r>
              <a:rPr lang="en-US" sz="2300" b="0" dirty="0" smtClean="0">
                <a:latin typeface="+mn-lt"/>
              </a:rPr>
              <a:t>   that Revere most likely wrote.  </a:t>
            </a:r>
            <a:endParaRPr lang="en-US" sz="2300" b="0" dirty="0">
              <a:latin typeface="+mn-lt"/>
            </a:endParaRPr>
          </a:p>
        </p:txBody>
      </p:sp>
      <p:sp>
        <p:nvSpPr>
          <p:cNvPr id="2" name="Title 1"/>
          <p:cNvSpPr>
            <a:spLocks noGrp="1"/>
          </p:cNvSpPr>
          <p:nvPr>
            <p:ph type="title"/>
          </p:nvPr>
        </p:nvSpPr>
        <p:spPr>
          <a:xfrm>
            <a:off x="457200" y="152400"/>
            <a:ext cx="8229600" cy="1143000"/>
          </a:xfrm>
        </p:spPr>
        <p:txBody>
          <a:bodyPr/>
          <a:lstStyle/>
          <a:p>
            <a:pPr>
              <a:defRPr/>
            </a:pPr>
            <a:r>
              <a:rPr lang="en-US" dirty="0" smtClean="0"/>
              <a:t>Paul Revere’s Engraving</a:t>
            </a:r>
            <a:endParaRPr lang="en-US" dirty="0"/>
          </a:p>
        </p:txBody>
      </p:sp>
      <p:pic>
        <p:nvPicPr>
          <p:cNvPr id="25604" name="Picture 2" descr="http://legacy.owensboro.kctcs.edu/mmaltby/his108/Boston%20Massacre--Reve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581400"/>
            <a:ext cx="2743200" cy="2864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0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15636" y="1027382"/>
            <a:ext cx="7813963" cy="3352800"/>
          </a:xfrm>
        </p:spPr>
        <p:txBody>
          <a:bodyPr>
            <a:normAutofit fontScale="92500" lnSpcReduction="10000"/>
          </a:bodyPr>
          <a:lstStyle/>
          <a:p>
            <a:r>
              <a:rPr lang="en-US" altLang="en-US" sz="2300" b="0" dirty="0" smtClean="0">
                <a:latin typeface="+mn-lt"/>
              </a:rPr>
              <a:t>Lithography is printing technology, invented in Germany in 1798, based on the chemical repellence of oil and water.  </a:t>
            </a:r>
          </a:p>
          <a:p>
            <a:r>
              <a:rPr lang="en-US" altLang="en-US" sz="2300" b="0" dirty="0" smtClean="0">
                <a:latin typeface="+mn-lt"/>
              </a:rPr>
              <a:t>Shows people firing into the crowds from the balconies. Colonists are also on both sides of the soldiers who, according to witness statements, should be formed into a semi-circle close to the Custom House stairs.  </a:t>
            </a:r>
          </a:p>
          <a:p>
            <a:r>
              <a:rPr lang="en-US" altLang="en-US" sz="2300" b="0" dirty="0" err="1" smtClean="0">
                <a:latin typeface="+mn-lt"/>
              </a:rPr>
              <a:t>Crispus</a:t>
            </a:r>
            <a:r>
              <a:rPr lang="en-US" altLang="en-US" sz="2300" b="0" dirty="0" smtClean="0">
                <a:latin typeface="+mn-lt"/>
              </a:rPr>
              <a:t> Attucks is front and center, showing him as a martyr/hero instead of a victim. </a:t>
            </a:r>
          </a:p>
          <a:p>
            <a:r>
              <a:rPr lang="en-US" altLang="en-US" sz="2300" b="0" dirty="0" smtClean="0">
                <a:latin typeface="+mn-lt"/>
              </a:rPr>
              <a:t>He created this work at the height of the Abolitionist movement in Boston and the U.S.</a:t>
            </a:r>
          </a:p>
        </p:txBody>
      </p:sp>
      <p:sp>
        <p:nvSpPr>
          <p:cNvPr id="3" name="Title 2"/>
          <p:cNvSpPr>
            <a:spLocks noGrp="1"/>
          </p:cNvSpPr>
          <p:nvPr>
            <p:ph type="title"/>
          </p:nvPr>
        </p:nvSpPr>
        <p:spPr>
          <a:xfrm>
            <a:off x="457200" y="9832"/>
            <a:ext cx="8229600" cy="1143000"/>
          </a:xfrm>
        </p:spPr>
        <p:txBody>
          <a:bodyPr/>
          <a:lstStyle/>
          <a:p>
            <a:pPr>
              <a:defRPr/>
            </a:pPr>
            <a:r>
              <a:rPr lang="en-US" sz="3600" dirty="0" smtClean="0"/>
              <a:t>Bufford’s Chromolithograph (1856)</a:t>
            </a:r>
            <a:endParaRPr lang="en-US" sz="3600" dirty="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51087"/>
            <a:ext cx="3352800" cy="2430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31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1"/>
          <p:cNvSpPr>
            <a:spLocks noGrp="1"/>
          </p:cNvSpPr>
          <p:nvPr>
            <p:ph idx="1"/>
          </p:nvPr>
        </p:nvSpPr>
        <p:spPr>
          <a:xfrm>
            <a:off x="228600" y="1265237"/>
            <a:ext cx="7886700" cy="4525963"/>
          </a:xfrm>
        </p:spPr>
        <p:txBody>
          <a:bodyPr>
            <a:noAutofit/>
          </a:bodyPr>
          <a:lstStyle/>
          <a:p>
            <a:pPr marL="0" indent="0">
              <a:buNone/>
            </a:pPr>
            <a:r>
              <a:rPr lang="en-US" altLang="en-US" sz="2800" b="1" dirty="0" smtClean="0"/>
              <a:t>Directions:  </a:t>
            </a:r>
          </a:p>
          <a:p>
            <a:pPr lvl="1"/>
            <a:r>
              <a:rPr lang="en-US" altLang="en-US" sz="2400" dirty="0" smtClean="0">
                <a:latin typeface="+mn-lt"/>
              </a:rPr>
              <a:t>Stand up if you think Paul Revere’s account is more accurate.</a:t>
            </a:r>
          </a:p>
          <a:p>
            <a:pPr lvl="1"/>
            <a:r>
              <a:rPr lang="en-US" altLang="en-US" sz="2400" dirty="0" smtClean="0">
                <a:latin typeface="+mn-lt"/>
              </a:rPr>
              <a:t>Stay seated if you think Bufford’s account is more accurate.</a:t>
            </a:r>
          </a:p>
          <a:p>
            <a:pPr lvl="1"/>
            <a:r>
              <a:rPr lang="en-US" altLang="en-US" sz="2400" dirty="0" smtClean="0">
                <a:latin typeface="+mn-lt"/>
              </a:rPr>
              <a:t>Listen to me read the summary of the Boston Massacre. You may change your opinion at any time.  Be prepared to justify why you decided to sit down or stand up when you did.  We will count again at the end of the summary.</a:t>
            </a:r>
          </a:p>
        </p:txBody>
      </p:sp>
      <p:pic>
        <p:nvPicPr>
          <p:cNvPr id="27650" name="Picture 2" descr="http://4.bp.blogspot.com/-FY4KQB6cZU0/UEaKah9XPxI/AAAAAAAAAPc/TeLU2WoS4s4/s1600/stand%2B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969060"/>
            <a:ext cx="2628900" cy="1888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152400"/>
            <a:ext cx="7543800" cy="1143000"/>
          </a:xfrm>
        </p:spPr>
        <p:txBody>
          <a:bodyPr>
            <a:normAutofit fontScale="90000"/>
          </a:bodyPr>
          <a:lstStyle/>
          <a:p>
            <a:pPr>
              <a:defRPr/>
            </a:pPr>
            <a:r>
              <a:rPr lang="en-US" dirty="0" smtClean="0"/>
              <a:t>Take a Stand: </a:t>
            </a:r>
            <a:br>
              <a:rPr lang="en-US" dirty="0" smtClean="0"/>
            </a:br>
            <a:r>
              <a:rPr lang="en-US" dirty="0" smtClean="0"/>
              <a:t>What do YOU think happened?</a:t>
            </a:r>
            <a:endParaRPr lang="en-US" dirty="0"/>
          </a:p>
        </p:txBody>
      </p:sp>
    </p:spTree>
    <p:extLst>
      <p:ext uri="{BB962C8B-B14F-4D97-AF65-F5344CB8AC3E}">
        <p14:creationId xmlns:p14="http://schemas.microsoft.com/office/powerpoint/2010/main" val="379111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apply this in your classroom?</a:t>
            </a:r>
            <a:endParaRPr lang="en-US" dirty="0"/>
          </a:p>
        </p:txBody>
      </p:sp>
      <p:sp>
        <p:nvSpPr>
          <p:cNvPr id="4" name="Content Placeholder 3"/>
          <p:cNvSpPr>
            <a:spLocks noGrp="1"/>
          </p:cNvSpPr>
          <p:nvPr>
            <p:ph idx="1"/>
          </p:nvPr>
        </p:nvSpPr>
        <p:spPr/>
        <p:txBody>
          <a:bodyPr>
            <a:normAutofit/>
          </a:bodyPr>
          <a:lstStyle/>
          <a:p>
            <a:r>
              <a:rPr lang="en-US" sz="2800" dirty="0" smtClean="0">
                <a:latin typeface="+mn-lt"/>
              </a:rPr>
              <a:t>USI group with Nicole</a:t>
            </a:r>
          </a:p>
          <a:p>
            <a:r>
              <a:rPr lang="en-US" sz="2800" dirty="0" smtClean="0">
                <a:latin typeface="+mn-lt"/>
              </a:rPr>
              <a:t>USII group with Aaron </a:t>
            </a:r>
            <a:endParaRPr lang="en-US" sz="2800" dirty="0">
              <a:latin typeface="+mn-lt"/>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28</a:t>
            </a:fld>
            <a:endParaRPr lang="en-US" dirty="0"/>
          </a:p>
        </p:txBody>
      </p:sp>
    </p:spTree>
    <p:extLst>
      <p:ext uri="{BB962C8B-B14F-4D97-AF65-F5344CB8AC3E}">
        <p14:creationId xmlns:p14="http://schemas.microsoft.com/office/powerpoint/2010/main" val="3263038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520599" cy="763599"/>
          </a:xfrm>
        </p:spPr>
        <p:txBody>
          <a:bodyPr>
            <a:normAutofit fontScale="90000"/>
          </a:bodyPr>
          <a:lstStyle/>
          <a:p>
            <a:r>
              <a:rPr lang="en-US" dirty="0" smtClean="0"/>
              <a:t>1b. Applying Geographical Skills</a:t>
            </a:r>
            <a:endParaRPr lang="en-US" dirty="0"/>
          </a:p>
        </p:txBody>
      </p:sp>
      <p:sp>
        <p:nvSpPr>
          <p:cNvPr id="3" name="Text Placeholder 2"/>
          <p:cNvSpPr>
            <a:spLocks noGrp="1"/>
          </p:cNvSpPr>
          <p:nvPr>
            <p:ph type="body" idx="1"/>
          </p:nvPr>
        </p:nvSpPr>
        <p:spPr>
          <a:xfrm>
            <a:off x="457199" y="1371600"/>
            <a:ext cx="7696201" cy="4555200"/>
          </a:xfrm>
        </p:spPr>
        <p:txBody>
          <a:bodyPr>
            <a:normAutofit/>
          </a:bodyPr>
          <a:lstStyle/>
          <a:p>
            <a:pPr marL="0" indent="0">
              <a:buNone/>
            </a:pPr>
            <a:r>
              <a:rPr lang="en-US" sz="3200" b="0" dirty="0">
                <a:latin typeface="+mn-lt"/>
              </a:rPr>
              <a:t>The student will demonstrate skills for historical thinking, geographical analysis, economic decision making, and responsible citizenship by</a:t>
            </a:r>
            <a:r>
              <a:rPr lang="en-US" sz="3200" b="0" dirty="0" smtClean="0">
                <a:latin typeface="+mn-lt"/>
              </a:rPr>
              <a:t>…</a:t>
            </a:r>
            <a:endParaRPr lang="en-US" sz="3200" dirty="0" smtClean="0">
              <a:solidFill>
                <a:schemeClr val="dk1"/>
              </a:solidFill>
              <a:latin typeface="+mn-lt"/>
            </a:endParaRPr>
          </a:p>
          <a:p>
            <a:pPr marL="0" indent="0">
              <a:buNone/>
            </a:pPr>
            <a:endParaRPr lang="en-US" sz="3200" dirty="0" smtClean="0">
              <a:solidFill>
                <a:schemeClr val="dk1"/>
              </a:solidFill>
              <a:latin typeface="+mn-lt"/>
            </a:endParaRPr>
          </a:p>
          <a:p>
            <a:pPr marL="0" indent="0">
              <a:buNone/>
            </a:pPr>
            <a:r>
              <a:rPr lang="en-US" sz="3200" dirty="0" smtClean="0">
                <a:solidFill>
                  <a:schemeClr val="dk1"/>
                </a:solidFill>
                <a:latin typeface="+mn-lt"/>
              </a:rPr>
              <a:t>analyzing </a:t>
            </a:r>
            <a:r>
              <a:rPr lang="en-US" sz="3200" dirty="0">
                <a:solidFill>
                  <a:schemeClr val="dk1"/>
                </a:solidFill>
                <a:latin typeface="+mn-lt"/>
              </a:rPr>
              <a:t>and </a:t>
            </a:r>
            <a:r>
              <a:rPr lang="en-US" sz="3200" dirty="0" smtClean="0">
                <a:solidFill>
                  <a:schemeClr val="dk1"/>
                </a:solidFill>
                <a:latin typeface="+mn-lt"/>
              </a:rPr>
              <a:t>interpreting </a:t>
            </a:r>
            <a:r>
              <a:rPr lang="en-US" sz="3200" dirty="0">
                <a:solidFill>
                  <a:schemeClr val="dk1"/>
                </a:solidFill>
                <a:latin typeface="+mn-lt"/>
              </a:rPr>
              <a:t>geographic information to determine patterns and trends </a:t>
            </a:r>
            <a:r>
              <a:rPr lang="en-US" sz="3200" dirty="0" smtClean="0">
                <a:solidFill>
                  <a:schemeClr val="dk1"/>
                </a:solidFill>
                <a:latin typeface="+mn-lt"/>
              </a:rPr>
              <a:t>in </a:t>
            </a:r>
            <a:r>
              <a:rPr lang="en-US" sz="3200" dirty="0">
                <a:solidFill>
                  <a:schemeClr val="dk1"/>
                </a:solidFill>
                <a:latin typeface="+mn-lt"/>
              </a:rPr>
              <a:t>United States history </a:t>
            </a:r>
            <a:endParaRPr lang="en-US" sz="3200" dirty="0">
              <a:latin typeface="+mn-lt"/>
            </a:endParaRPr>
          </a:p>
          <a:p>
            <a:pPr marL="0" indent="0">
              <a:buNone/>
            </a:pPr>
            <a:endParaRPr lang="en-US" dirty="0"/>
          </a:p>
        </p:txBody>
      </p:sp>
      <p:sp>
        <p:nvSpPr>
          <p:cNvPr id="4" name="Slide Number Placeholder 3"/>
          <p:cNvSpPr>
            <a:spLocks noGrp="1"/>
          </p:cNvSpPr>
          <p:nvPr>
            <p:ph type="sldNum" idx="10"/>
          </p:nvPr>
        </p:nvSpPr>
        <p:spPr/>
        <p:txBody>
          <a:bodyPr/>
          <a:lstStyle/>
          <a:p>
            <a:pPr>
              <a:defRPr/>
            </a:pPr>
            <a:fld id="{06D52D66-EA59-4AD4-9FEC-BE9F8038848C}" type="slidenum">
              <a:rPr lang="en" smtClean="0"/>
              <a:pPr>
                <a:defRPr/>
              </a:pPr>
              <a:t>29</a:t>
            </a:fld>
            <a:endParaRPr lang="en"/>
          </a:p>
        </p:txBody>
      </p:sp>
    </p:spTree>
    <p:extLst>
      <p:ext uri="{BB962C8B-B14F-4D97-AF65-F5344CB8AC3E}">
        <p14:creationId xmlns:p14="http://schemas.microsoft.com/office/powerpoint/2010/main" val="138205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0" y="-23647"/>
            <a:ext cx="83820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0070C0"/>
              </a:buClr>
              <a:buSzPct val="25000"/>
              <a:buFont typeface="Times New Roman"/>
              <a:buNone/>
            </a:pPr>
            <a:r>
              <a:rPr lang="en-US" sz="4400" b="1" i="0" u="none" strike="noStrike" cap="none" dirty="0">
                <a:solidFill>
                  <a:srgbClr val="0070C0"/>
                </a:solidFill>
                <a:latin typeface="Times New Roman"/>
                <a:ea typeface="Times New Roman"/>
                <a:cs typeface="Times New Roman"/>
                <a:sym typeface="Times New Roman"/>
              </a:rPr>
              <a:t>Questions to Ask During Planning</a:t>
            </a:r>
          </a:p>
        </p:txBody>
      </p:sp>
      <p:sp>
        <p:nvSpPr>
          <p:cNvPr id="668" name="Shape 668"/>
          <p:cNvSpPr txBox="1">
            <a:spLocks noGrp="1"/>
          </p:cNvSpPr>
          <p:nvPr>
            <p:ph type="body" idx="1"/>
          </p:nvPr>
        </p:nvSpPr>
        <p:spPr>
          <a:xfrm>
            <a:off x="228600" y="1143000"/>
            <a:ext cx="7924800" cy="5105399"/>
          </a:xfrm>
          <a:prstGeom prst="rect">
            <a:avLst/>
          </a:prstGeom>
          <a:noFill/>
          <a:ln>
            <a:noFill/>
          </a:ln>
        </p:spPr>
        <p:txBody>
          <a:bodyPr lIns="91425" tIns="91425" rIns="91425" bIns="91425" anchor="t" anchorCtr="0">
            <a:noAutofit/>
          </a:bodyPr>
          <a:lstStyle/>
          <a:p>
            <a:pPr marL="228600" indent="0" algn="ctr">
              <a:spcBef>
                <a:spcPts val="0"/>
              </a:spcBef>
              <a:buNone/>
            </a:pPr>
            <a:r>
              <a:rPr lang="en-US" sz="2400" b="0" dirty="0">
                <a:latin typeface="Times New Roman" panose="02020603050405020304" pitchFamily="18" charset="0"/>
                <a:cs typeface="Times New Roman" panose="02020603050405020304" pitchFamily="18" charset="0"/>
              </a:rPr>
              <a:t>Essential Components in Planning an Effective Lesson </a:t>
            </a:r>
          </a:p>
          <a:p>
            <a:pPr marL="228600" indent="0" algn="ctr">
              <a:spcBef>
                <a:spcPts val="0"/>
              </a:spcBef>
              <a:buNone/>
            </a:pPr>
            <a:r>
              <a:rPr lang="en-US" sz="2400" b="0" dirty="0">
                <a:latin typeface="Times New Roman" panose="02020603050405020304" pitchFamily="18" charset="0"/>
                <a:cs typeface="Times New Roman" panose="02020603050405020304" pitchFamily="18" charset="0"/>
              </a:rPr>
              <a:t>using the </a:t>
            </a:r>
          </a:p>
          <a:p>
            <a:pPr marL="228600" lvl="0" indent="0" algn="ctr">
              <a:spcBef>
                <a:spcPts val="0"/>
              </a:spcBef>
              <a:buClr>
                <a:srgbClr val="000000"/>
              </a:buClr>
              <a:buNone/>
            </a:pPr>
            <a:r>
              <a:rPr lang="en-US" sz="2400" dirty="0" smtClean="0">
                <a:solidFill>
                  <a:srgbClr val="000000"/>
                </a:solidFill>
                <a:latin typeface="Times New Roman" panose="02020603050405020304" pitchFamily="18" charset="0"/>
                <a:cs typeface="Times New Roman" panose="02020603050405020304" pitchFamily="18" charset="0"/>
                <a:hlinkClick r:id="rId3"/>
              </a:rPr>
              <a:t>2015 </a:t>
            </a:r>
            <a:r>
              <a:rPr lang="en-US" sz="2400" i="1" dirty="0">
                <a:solidFill>
                  <a:srgbClr val="000000"/>
                </a:solidFill>
                <a:latin typeface="Times New Roman" panose="02020603050405020304" pitchFamily="18" charset="0"/>
                <a:cs typeface="Times New Roman" panose="02020603050405020304" pitchFamily="18" charset="0"/>
                <a:hlinkClick r:id="rId3"/>
              </a:rPr>
              <a:t>History and Social Science Standards of Learning</a:t>
            </a:r>
            <a:endParaRPr lang="en-US" sz="2400" i="1" dirty="0">
              <a:solidFill>
                <a:srgbClr val="000000"/>
              </a:solidFill>
              <a:latin typeface="Times New Roman" panose="02020603050405020304" pitchFamily="18" charset="0"/>
              <a:cs typeface="Times New Roman" panose="02020603050405020304" pitchFamily="18" charset="0"/>
            </a:endParaRPr>
          </a:p>
          <a:p>
            <a:pPr marL="228600" indent="0" algn="ctr">
              <a:spcBef>
                <a:spcPts val="0"/>
              </a:spcBef>
              <a:buNone/>
            </a:pPr>
            <a:endParaRPr lang="en-US" sz="2400" b="0" i="1" u="none" strike="noStrike" cap="none" dirty="0">
              <a:solidFill>
                <a:schemeClr val="dk1"/>
              </a:solidFill>
              <a:latin typeface="Times New Roman" panose="02020603050405020304" pitchFamily="18" charset="0"/>
              <a:cs typeface="Times New Roman" panose="02020603050405020304" pitchFamily="18" charset="0"/>
              <a:sym typeface="Arial"/>
            </a:endParaRP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What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do students need to know and understand by the end of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do students need to do during this lesson?</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Which historical thinking skills are best suited for this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other content material should be added to provide historical context and richness to the lesson in order to maximize student understanding of the standard?</a:t>
            </a:r>
          </a:p>
          <a:p>
            <a:pPr marL="514350" indent="-285750"/>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What student learning experiences would be most effective during this lesson?</a:t>
            </a:r>
          </a:p>
          <a:p>
            <a:pPr marL="514350" indent="-285750"/>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How can I check for understanding effectively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and </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accurately to </a:t>
            </a:r>
            <a:r>
              <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rPr>
              <a:t>measure the students’ content knowledge and historical thinking skills</a:t>
            </a:r>
            <a:r>
              <a:rPr lang="en-US" sz="1800" b="0" i="0" u="none" strike="noStrike" cap="none" dirty="0" smtClean="0">
                <a:solidFill>
                  <a:schemeClr val="dk1"/>
                </a:solidFill>
                <a:latin typeface="Times New Roman" panose="02020603050405020304" pitchFamily="18" charset="0"/>
                <a:cs typeface="Times New Roman" panose="02020603050405020304" pitchFamily="18" charset="0"/>
                <a:sym typeface="Arial"/>
              </a:rPr>
              <a:t>?</a:t>
            </a:r>
            <a:endParaRPr lang="en-US" sz="18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669" name="Shape 669"/>
          <p:cNvSpPr txBox="1">
            <a:spLocks noGrp="1"/>
          </p:cNvSpPr>
          <p:nvPr>
            <p:ph type="sldNum" idx="12"/>
          </p:nvPr>
        </p:nvSpPr>
        <p:spPr>
          <a:xfrm>
            <a:off x="8305800" y="6340476"/>
            <a:ext cx="381000" cy="365125"/>
          </a:xfrm>
          <a:prstGeom prst="rect">
            <a:avLst/>
          </a:prstGeom>
          <a:noFill/>
          <a:ln>
            <a:noFill/>
          </a:ln>
        </p:spPr>
        <p:txBody>
          <a:bodyPr lIns="91425" tIns="45700" rIns="91425" bIns="45700" anchor="ctr" anchorCtr="0">
            <a:noAutofit/>
          </a:bodyPr>
          <a:lstStyle/>
          <a:p>
            <a:pPr algn="r">
              <a:buClr>
                <a:srgbClr val="FFFFFF"/>
              </a:buClr>
              <a:buSzPct val="25000"/>
              <a:buFont typeface="Calibri"/>
              <a:buNone/>
            </a:pPr>
            <a:fld id="{00000000-1234-1234-1234-123412341234}" type="slidenum">
              <a:rPr lang="en-US" sz="1200" b="1">
                <a:solidFill>
                  <a:srgbClr val="FFFFFF"/>
                </a:solidFill>
                <a:latin typeface="Calibri"/>
                <a:ea typeface="Calibri"/>
                <a:cs typeface="Calibri"/>
                <a:sym typeface="Calibri"/>
              </a:rPr>
              <a:pPr algn="r">
                <a:buClr>
                  <a:srgbClr val="FFFFFF"/>
                </a:buClr>
                <a:buSzPct val="25000"/>
                <a:buFont typeface="Calibri"/>
                <a:buNone/>
              </a:pPr>
              <a:t>3</a:t>
            </a:fld>
            <a:endParaRPr lang="en-US" sz="1200" b="1">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65277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43150" y="-152400"/>
            <a:ext cx="8229600" cy="1143000"/>
          </a:xfrm>
          <a:prstGeom prst="rect">
            <a:avLst/>
          </a:prstGeom>
        </p:spPr>
        <p:txBody>
          <a:bodyPr lIns="91425" tIns="91425" rIns="91425" bIns="91425" anchor="b" anchorCtr="0">
            <a:noAutofit/>
          </a:bodyPr>
          <a:lstStyle/>
          <a:p>
            <a:pPr lvl="0"/>
            <a:r>
              <a:rPr lang="en-US" dirty="0" smtClean="0"/>
              <a:t>Why Maps?</a:t>
            </a:r>
            <a:endParaRPr lang="en" dirty="0">
              <a:solidFill>
                <a:srgbClr val="000000"/>
              </a:solidFill>
              <a:latin typeface="Calibri" panose="020F0502020204030204" pitchFamily="34" charset="0"/>
            </a:endParaRPr>
          </a:p>
        </p:txBody>
      </p:sp>
      <p:sp>
        <p:nvSpPr>
          <p:cNvPr id="60" name="Shape 60"/>
          <p:cNvSpPr txBox="1">
            <a:spLocks noGrp="1"/>
          </p:cNvSpPr>
          <p:nvPr>
            <p:ph type="body" idx="1"/>
          </p:nvPr>
        </p:nvSpPr>
        <p:spPr>
          <a:xfrm>
            <a:off x="343150" y="1671475"/>
            <a:ext cx="5319900" cy="4967700"/>
          </a:xfrm>
          <a:prstGeom prst="rect">
            <a:avLst/>
          </a:prstGeom>
        </p:spPr>
        <p:txBody>
          <a:bodyPr lIns="91425" tIns="91425" rIns="91425" bIns="91425" anchor="t" anchorCtr="0">
            <a:noAutofit/>
          </a:bodyPr>
          <a:lstStyle/>
          <a:p>
            <a:pPr lvl="0" rtl="0">
              <a:lnSpc>
                <a:spcPct val="114000"/>
              </a:lnSpc>
              <a:spcBef>
                <a:spcPts val="0"/>
              </a:spcBef>
              <a:buFont typeface="Wingdings" panose="05000000000000000000" pitchFamily="2" charset="2"/>
              <a:buChar char="v"/>
            </a:pPr>
            <a:r>
              <a:rPr lang="en" sz="2800" b="0" dirty="0">
                <a:latin typeface="+mn-lt"/>
              </a:rPr>
              <a:t>Make connections</a:t>
            </a:r>
          </a:p>
          <a:p>
            <a:pPr lvl="0" rtl="0">
              <a:lnSpc>
                <a:spcPct val="114000"/>
              </a:lnSpc>
              <a:spcBef>
                <a:spcPts val="0"/>
              </a:spcBef>
              <a:buFont typeface="Wingdings" panose="05000000000000000000" pitchFamily="2" charset="2"/>
              <a:buChar char="v"/>
            </a:pPr>
            <a:r>
              <a:rPr lang="en" sz="2800" b="0" dirty="0">
                <a:latin typeface="+mn-lt"/>
              </a:rPr>
              <a:t>Observe and analyze</a:t>
            </a:r>
          </a:p>
          <a:p>
            <a:pPr lvl="0" rtl="0">
              <a:lnSpc>
                <a:spcPct val="114000"/>
              </a:lnSpc>
              <a:spcBef>
                <a:spcPts val="0"/>
              </a:spcBef>
              <a:buFont typeface="Wingdings" panose="05000000000000000000" pitchFamily="2" charset="2"/>
              <a:buChar char="v"/>
            </a:pPr>
            <a:r>
              <a:rPr lang="en" sz="2800" b="0" dirty="0">
                <a:latin typeface="+mn-lt"/>
              </a:rPr>
              <a:t>Promote inquiry</a:t>
            </a:r>
          </a:p>
          <a:p>
            <a:pPr lvl="0" rtl="0">
              <a:lnSpc>
                <a:spcPct val="114000"/>
              </a:lnSpc>
              <a:spcBef>
                <a:spcPts val="0"/>
              </a:spcBef>
              <a:buFont typeface="Wingdings" panose="05000000000000000000" pitchFamily="2" charset="2"/>
              <a:buChar char="v"/>
            </a:pPr>
            <a:r>
              <a:rPr lang="en" sz="2800" b="0" dirty="0">
                <a:latin typeface="+mn-lt"/>
              </a:rPr>
              <a:t>Draw conclusions</a:t>
            </a:r>
          </a:p>
          <a:p>
            <a:pPr lvl="0" rtl="0">
              <a:lnSpc>
                <a:spcPct val="114000"/>
              </a:lnSpc>
              <a:spcBef>
                <a:spcPts val="0"/>
              </a:spcBef>
              <a:buFont typeface="Wingdings" panose="05000000000000000000" pitchFamily="2" charset="2"/>
              <a:buChar char="v"/>
            </a:pPr>
            <a:r>
              <a:rPr lang="en" sz="2800" b="0" dirty="0">
                <a:latin typeface="+mn-lt"/>
              </a:rPr>
              <a:t>Show change over time</a:t>
            </a:r>
          </a:p>
          <a:p>
            <a:pPr lvl="0" rtl="0">
              <a:lnSpc>
                <a:spcPct val="114000"/>
              </a:lnSpc>
              <a:spcBef>
                <a:spcPts val="0"/>
              </a:spcBef>
              <a:buFont typeface="Wingdings" panose="05000000000000000000" pitchFamily="2" charset="2"/>
              <a:buChar char="v"/>
            </a:pPr>
            <a:r>
              <a:rPr lang="en" sz="2800" b="0" dirty="0">
                <a:latin typeface="+mn-lt"/>
              </a:rPr>
              <a:t>Gain perspective</a:t>
            </a:r>
          </a:p>
          <a:p>
            <a:pPr lvl="0">
              <a:spcBef>
                <a:spcPts val="0"/>
              </a:spcBef>
              <a:buNone/>
            </a:pPr>
            <a:endParaRPr dirty="0"/>
          </a:p>
        </p:txBody>
      </p:sp>
      <p:pic>
        <p:nvPicPr>
          <p:cNvPr id="61" name="Shape 61"/>
          <p:cNvPicPr preferRelativeResize="0"/>
          <p:nvPr/>
        </p:nvPicPr>
        <p:blipFill>
          <a:blip r:embed="rId3">
            <a:alphaModFix/>
          </a:blip>
          <a:stretch>
            <a:fillRect/>
          </a:stretch>
        </p:blipFill>
        <p:spPr>
          <a:xfrm>
            <a:off x="4267200" y="990600"/>
            <a:ext cx="4038802" cy="5267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898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2"/>
            <a:ext cx="8229600" cy="1143000"/>
          </a:xfrm>
          <a:prstGeom prst="rect">
            <a:avLst/>
          </a:prstGeom>
        </p:spPr>
        <p:txBody>
          <a:bodyPr lIns="91425" tIns="91425" rIns="91425" bIns="91425" anchor="b" anchorCtr="0">
            <a:noAutofit/>
          </a:bodyPr>
          <a:lstStyle/>
          <a:p>
            <a:pPr lvl="0" rtl="0">
              <a:spcBef>
                <a:spcPts val="0"/>
              </a:spcBef>
              <a:buNone/>
            </a:pPr>
            <a:r>
              <a:rPr lang="en">
                <a:solidFill>
                  <a:srgbClr val="000000"/>
                </a:solidFill>
              </a:rPr>
              <a:t>Compare and Contrast</a:t>
            </a:r>
          </a:p>
        </p:txBody>
      </p:sp>
      <p:pic>
        <p:nvPicPr>
          <p:cNvPr id="67" name="Shape 67"/>
          <p:cNvPicPr preferRelativeResize="0"/>
          <p:nvPr/>
        </p:nvPicPr>
        <p:blipFill>
          <a:blip r:embed="rId3">
            <a:alphaModFix/>
          </a:blip>
          <a:stretch>
            <a:fillRect/>
          </a:stretch>
        </p:blipFill>
        <p:spPr>
          <a:xfrm>
            <a:off x="2421287" y="1195017"/>
            <a:ext cx="4301425" cy="5052425"/>
          </a:xfrm>
          <a:prstGeom prst="rect">
            <a:avLst/>
          </a:prstGeom>
          <a:ln>
            <a:noFill/>
          </a:ln>
          <a:effectLst>
            <a:outerShdw blurRad="292100" dist="139700" dir="2700000" algn="tl" rotWithShape="0">
              <a:srgbClr val="333333">
                <a:alpha val="65000"/>
              </a:srgbClr>
            </a:outerShdw>
          </a:effectLst>
        </p:spPr>
      </p:pic>
      <p:sp>
        <p:nvSpPr>
          <p:cNvPr id="68" name="Shape 68"/>
          <p:cNvSpPr txBox="1"/>
          <p:nvPr/>
        </p:nvSpPr>
        <p:spPr>
          <a:xfrm>
            <a:off x="381000" y="6299450"/>
            <a:ext cx="6661649" cy="558599"/>
          </a:xfrm>
          <a:prstGeom prst="rect">
            <a:avLst/>
          </a:prstGeom>
          <a:noFill/>
          <a:ln>
            <a:noFill/>
          </a:ln>
        </p:spPr>
        <p:txBody>
          <a:bodyPr lIns="91425" tIns="91425" rIns="91425" bIns="91425" anchor="ctr" anchorCtr="0">
            <a:noAutofit/>
          </a:bodyPr>
          <a:lstStyle/>
          <a:p>
            <a:pPr lvl="0" rtl="0">
              <a:spcBef>
                <a:spcPts val="0"/>
              </a:spcBef>
              <a:buNone/>
            </a:pPr>
            <a:r>
              <a:rPr lang="en" u="sng" dirty="0">
                <a:solidFill>
                  <a:schemeClr val="hlink"/>
                </a:solidFill>
                <a:hlinkClick r:id="rId4"/>
              </a:rPr>
              <a:t>http://www.vahistorical.org/sva2003/sov_southerners.pdf</a:t>
            </a:r>
          </a:p>
        </p:txBody>
      </p:sp>
    </p:spTree>
    <p:extLst>
      <p:ext uri="{BB962C8B-B14F-4D97-AF65-F5344CB8AC3E}">
        <p14:creationId xmlns:p14="http://schemas.microsoft.com/office/powerpoint/2010/main" val="54774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12"/>
            <a:ext cx="8229600" cy="1143000"/>
          </a:xfrm>
          <a:prstGeom prst="rect">
            <a:avLst/>
          </a:prstGeom>
        </p:spPr>
        <p:txBody>
          <a:bodyPr lIns="91425" tIns="91425" rIns="91425" bIns="91425" anchor="b" anchorCtr="0">
            <a:noAutofit/>
          </a:bodyPr>
          <a:lstStyle/>
          <a:p>
            <a:pPr lvl="0">
              <a:spcBef>
                <a:spcPts val="0"/>
              </a:spcBef>
              <a:buNone/>
            </a:pPr>
            <a:r>
              <a:rPr lang="en">
                <a:solidFill>
                  <a:srgbClr val="000000"/>
                </a:solidFill>
              </a:rPr>
              <a:t>Compare and Contrast</a:t>
            </a:r>
          </a:p>
        </p:txBody>
      </p:sp>
      <p:pic>
        <p:nvPicPr>
          <p:cNvPr id="74" name="Shape 74"/>
          <p:cNvPicPr preferRelativeResize="0"/>
          <p:nvPr/>
        </p:nvPicPr>
        <p:blipFill>
          <a:blip r:embed="rId3">
            <a:alphaModFix/>
          </a:blip>
          <a:stretch>
            <a:fillRect/>
          </a:stretch>
        </p:blipFill>
        <p:spPr>
          <a:xfrm>
            <a:off x="304800" y="1210837"/>
            <a:ext cx="7829400" cy="5114375"/>
          </a:xfrm>
          <a:prstGeom prst="rect">
            <a:avLst/>
          </a:prstGeom>
          <a:ln>
            <a:noFill/>
          </a:ln>
          <a:effectLst>
            <a:outerShdw blurRad="292100" dist="139700" dir="2700000" algn="tl" rotWithShape="0">
              <a:srgbClr val="333333">
                <a:alpha val="65000"/>
              </a:srgbClr>
            </a:outerShdw>
          </a:effectLst>
        </p:spPr>
      </p:pic>
      <p:sp>
        <p:nvSpPr>
          <p:cNvPr id="75" name="Shape 75"/>
          <p:cNvSpPr txBox="1"/>
          <p:nvPr/>
        </p:nvSpPr>
        <p:spPr>
          <a:xfrm>
            <a:off x="1819650" y="6133500"/>
            <a:ext cx="5504700" cy="724500"/>
          </a:xfrm>
          <a:prstGeom prst="rect">
            <a:avLst/>
          </a:prstGeom>
          <a:noFill/>
          <a:ln>
            <a:noFill/>
          </a:ln>
        </p:spPr>
        <p:txBody>
          <a:bodyPr lIns="91425" tIns="91425" rIns="91425" bIns="91425" anchor="ctr" anchorCtr="0">
            <a:noAutofit/>
          </a:bodyPr>
          <a:lstStyle/>
          <a:p>
            <a:pPr lvl="0" algn="ctr" rtl="0">
              <a:spcBef>
                <a:spcPts val="0"/>
              </a:spcBef>
              <a:buNone/>
            </a:pPr>
            <a:r>
              <a:rPr lang="en" u="sng">
                <a:solidFill>
                  <a:schemeClr val="hlink"/>
                </a:solidFill>
                <a:hlinkClick r:id="rId4"/>
              </a:rPr>
              <a:t>http://www.vahistorical.org/sva2003/sov_southerners.pdf</a:t>
            </a:r>
          </a:p>
        </p:txBody>
      </p:sp>
    </p:spTree>
    <p:extLst>
      <p:ext uri="{BB962C8B-B14F-4D97-AF65-F5344CB8AC3E}">
        <p14:creationId xmlns:p14="http://schemas.microsoft.com/office/powerpoint/2010/main" val="2362786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Questions to Ask Students</a:t>
            </a:r>
            <a:endParaRPr lang="en-US" dirty="0"/>
          </a:p>
        </p:txBody>
      </p:sp>
      <p:sp>
        <p:nvSpPr>
          <p:cNvPr id="3" name="Content Placeholder 2"/>
          <p:cNvSpPr>
            <a:spLocks noGrp="1"/>
          </p:cNvSpPr>
          <p:nvPr>
            <p:ph idx="1"/>
          </p:nvPr>
        </p:nvSpPr>
        <p:spPr>
          <a:xfrm>
            <a:off x="152400" y="4618037"/>
            <a:ext cx="8382000" cy="1630363"/>
          </a:xfrm>
        </p:spPr>
        <p:txBody>
          <a:bodyPr>
            <a:normAutofit lnSpcReduction="10000"/>
          </a:bodyPr>
          <a:lstStyle/>
          <a:p>
            <a:pPr marL="0" indent="0">
              <a:buNone/>
            </a:pPr>
            <a:r>
              <a:rPr lang="en-US" b="0" dirty="0" smtClean="0">
                <a:latin typeface="+mn-lt"/>
              </a:rPr>
              <a:t>Brainstorm questions to ask students about the similarities and differences between the two maps.</a:t>
            </a:r>
          </a:p>
        </p:txBody>
      </p:sp>
      <p:sp>
        <p:nvSpPr>
          <p:cNvPr id="4" name="Slide Number Placeholder 3"/>
          <p:cNvSpPr>
            <a:spLocks noGrp="1"/>
          </p:cNvSpPr>
          <p:nvPr>
            <p:ph type="sldNum" sz="quarter" idx="12"/>
          </p:nvPr>
        </p:nvSpPr>
        <p:spPr/>
        <p:txBody>
          <a:bodyPr/>
          <a:lstStyle/>
          <a:p>
            <a:fld id="{0E35F3BA-FE8B-4E36-87EF-206F94BD42EB}" type="slidenum">
              <a:rPr lang="en-US" smtClean="0"/>
              <a:pPr/>
              <a:t>33</a:t>
            </a:fld>
            <a:endParaRPr lang="en-US" dirty="0"/>
          </a:p>
        </p:txBody>
      </p:sp>
      <p:pic>
        <p:nvPicPr>
          <p:cNvPr id="5" name="Shape 67"/>
          <p:cNvPicPr preferRelativeResize="0"/>
          <p:nvPr/>
        </p:nvPicPr>
        <p:blipFill>
          <a:blip r:embed="rId2">
            <a:alphaModFix/>
          </a:blip>
          <a:stretch>
            <a:fillRect/>
          </a:stretch>
        </p:blipFill>
        <p:spPr>
          <a:xfrm>
            <a:off x="914400" y="1295400"/>
            <a:ext cx="2438399" cy="2971800"/>
          </a:xfrm>
          <a:prstGeom prst="rect">
            <a:avLst/>
          </a:prstGeom>
          <a:ln>
            <a:noFill/>
          </a:ln>
          <a:effectLst>
            <a:outerShdw blurRad="292100" dist="139700" dir="2700000" algn="tl" rotWithShape="0">
              <a:srgbClr val="333333">
                <a:alpha val="65000"/>
              </a:srgbClr>
            </a:outerShdw>
          </a:effectLst>
        </p:spPr>
      </p:pic>
      <p:pic>
        <p:nvPicPr>
          <p:cNvPr id="6" name="Shape 74"/>
          <p:cNvPicPr preferRelativeResize="0"/>
          <p:nvPr/>
        </p:nvPicPr>
        <p:blipFill>
          <a:blip r:embed="rId3">
            <a:alphaModFix/>
          </a:blip>
          <a:stretch>
            <a:fillRect/>
          </a:stretch>
        </p:blipFill>
        <p:spPr>
          <a:xfrm>
            <a:off x="3962400" y="1713714"/>
            <a:ext cx="4219500" cy="23248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88718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52400" y="-131816"/>
            <a:ext cx="8229600" cy="1143000"/>
          </a:xfrm>
          <a:prstGeom prst="rect">
            <a:avLst/>
          </a:prstGeom>
        </p:spPr>
        <p:txBody>
          <a:bodyPr lIns="91425" tIns="91425" rIns="91425" bIns="91425" anchor="b" anchorCtr="0">
            <a:noAutofit/>
          </a:bodyPr>
          <a:lstStyle/>
          <a:p>
            <a:pPr lvl="0">
              <a:spcBef>
                <a:spcPts val="0"/>
              </a:spcBef>
              <a:buNone/>
            </a:pPr>
            <a:r>
              <a:rPr lang="en" dirty="0">
                <a:solidFill>
                  <a:srgbClr val="000000"/>
                </a:solidFill>
                <a:latin typeface="+mn-lt"/>
              </a:rPr>
              <a:t> Where Do I Find Awesome Maps?</a:t>
            </a:r>
          </a:p>
        </p:txBody>
      </p:sp>
      <p:sp>
        <p:nvSpPr>
          <p:cNvPr id="81" name="Shape 81"/>
          <p:cNvSpPr txBox="1">
            <a:spLocks noGrp="1"/>
          </p:cNvSpPr>
          <p:nvPr>
            <p:ph type="body" idx="1"/>
          </p:nvPr>
        </p:nvSpPr>
        <p:spPr>
          <a:xfrm>
            <a:off x="457200" y="2949350"/>
            <a:ext cx="8229600" cy="3618600"/>
          </a:xfrm>
          <a:prstGeom prst="rect">
            <a:avLst/>
          </a:prstGeom>
        </p:spPr>
        <p:txBody>
          <a:bodyPr lIns="91425" tIns="91425" rIns="91425" bIns="91425" anchor="t" anchorCtr="0">
            <a:noAutofit/>
          </a:bodyPr>
          <a:lstStyle/>
          <a:p>
            <a:pPr lvl="0" rtl="0">
              <a:spcBef>
                <a:spcPts val="0"/>
              </a:spcBef>
              <a:buNone/>
            </a:pPr>
            <a:r>
              <a:rPr lang="en" sz="2400" u="sng" dirty="0">
                <a:solidFill>
                  <a:schemeClr val="hlink"/>
                </a:solidFill>
                <a:hlinkClick r:id="rId3"/>
              </a:rPr>
              <a:t>http://www.virginiamemory.com/online_classroom/</a:t>
            </a:r>
          </a:p>
          <a:p>
            <a:pPr lvl="0" rtl="0">
              <a:spcBef>
                <a:spcPts val="0"/>
              </a:spcBef>
              <a:buNone/>
            </a:pPr>
            <a:endParaRPr sz="2400" dirty="0"/>
          </a:p>
          <a:p>
            <a:pPr lvl="0" rtl="0">
              <a:spcBef>
                <a:spcPts val="0"/>
              </a:spcBef>
              <a:buNone/>
            </a:pPr>
            <a:r>
              <a:rPr lang="en" sz="2400" u="sng" dirty="0">
                <a:solidFill>
                  <a:schemeClr val="hlink"/>
                </a:solidFill>
                <a:hlinkClick r:id="rId4"/>
              </a:rPr>
              <a:t>http://www.encyclopediavirginia.org/</a:t>
            </a:r>
          </a:p>
          <a:p>
            <a:pPr lvl="0" rtl="0">
              <a:spcBef>
                <a:spcPts val="0"/>
              </a:spcBef>
              <a:buNone/>
            </a:pPr>
            <a:endParaRPr sz="2400" dirty="0"/>
          </a:p>
          <a:p>
            <a:pPr lvl="0" rtl="0">
              <a:spcBef>
                <a:spcPts val="0"/>
              </a:spcBef>
              <a:buNone/>
            </a:pPr>
            <a:r>
              <a:rPr lang="en" sz="2400" u="sng" dirty="0">
                <a:solidFill>
                  <a:schemeClr val="hlink"/>
                </a:solidFill>
                <a:hlinkClick r:id="rId5"/>
              </a:rPr>
              <a:t>http://www.loc.gov/topics/maps.php</a:t>
            </a:r>
          </a:p>
          <a:p>
            <a:pPr lvl="0">
              <a:spcBef>
                <a:spcPts val="0"/>
              </a:spcBef>
              <a:buNone/>
            </a:pPr>
            <a:endParaRPr sz="2400" dirty="0"/>
          </a:p>
        </p:txBody>
      </p:sp>
      <p:pic>
        <p:nvPicPr>
          <p:cNvPr id="82" name="Shape 82"/>
          <p:cNvPicPr preferRelativeResize="0"/>
          <p:nvPr/>
        </p:nvPicPr>
        <p:blipFill>
          <a:blip r:embed="rId6">
            <a:alphaModFix/>
          </a:blip>
          <a:stretch>
            <a:fillRect/>
          </a:stretch>
        </p:blipFill>
        <p:spPr>
          <a:xfrm>
            <a:off x="457200" y="1474675"/>
            <a:ext cx="3514725" cy="1143000"/>
          </a:xfrm>
          <a:prstGeom prst="rect">
            <a:avLst/>
          </a:prstGeom>
          <a:ln>
            <a:noFill/>
          </a:ln>
          <a:effectLst>
            <a:outerShdw blurRad="292100" dist="139700" dir="2700000" algn="tl" rotWithShape="0">
              <a:srgbClr val="333333">
                <a:alpha val="65000"/>
              </a:srgbClr>
            </a:outerShdw>
          </a:effectLst>
        </p:spPr>
      </p:pic>
      <p:pic>
        <p:nvPicPr>
          <p:cNvPr id="83" name="Shape 83"/>
          <p:cNvPicPr preferRelativeResize="0"/>
          <p:nvPr/>
        </p:nvPicPr>
        <p:blipFill>
          <a:blip r:embed="rId7">
            <a:alphaModFix/>
          </a:blip>
          <a:stretch>
            <a:fillRect/>
          </a:stretch>
        </p:blipFill>
        <p:spPr>
          <a:xfrm>
            <a:off x="4607257" y="1474675"/>
            <a:ext cx="3514725" cy="1142999"/>
          </a:xfrm>
          <a:prstGeom prst="rect">
            <a:avLst/>
          </a:prstGeom>
          <a:ln>
            <a:noFill/>
          </a:ln>
          <a:effectLst>
            <a:outerShdw blurRad="292100" dist="139700" dir="2700000" algn="tl" rotWithShape="0">
              <a:srgbClr val="333333">
                <a:alpha val="65000"/>
              </a:srgbClr>
            </a:outerShdw>
          </a:effectLst>
        </p:spPr>
      </p:pic>
      <p:pic>
        <p:nvPicPr>
          <p:cNvPr id="84" name="Shape 84"/>
          <p:cNvPicPr preferRelativeResize="0"/>
          <p:nvPr/>
        </p:nvPicPr>
        <p:blipFill>
          <a:blip r:embed="rId8">
            <a:alphaModFix/>
          </a:blip>
          <a:stretch>
            <a:fillRect/>
          </a:stretch>
        </p:blipFill>
        <p:spPr>
          <a:xfrm>
            <a:off x="2673682" y="5209645"/>
            <a:ext cx="3867150" cy="103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263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6200" y="0"/>
            <a:ext cx="8229600" cy="1143000"/>
          </a:xfrm>
          <a:prstGeom prst="rect">
            <a:avLst/>
          </a:prstGeom>
        </p:spPr>
        <p:txBody>
          <a:bodyPr lIns="91425" tIns="91425" rIns="91425" bIns="91425" anchor="b" anchorCtr="0">
            <a:noAutofit/>
          </a:bodyPr>
          <a:lstStyle/>
          <a:p>
            <a:pPr lvl="0">
              <a:spcBef>
                <a:spcPts val="0"/>
              </a:spcBef>
              <a:buNone/>
            </a:pPr>
            <a:r>
              <a:rPr lang="en" dirty="0" smtClean="0">
                <a:solidFill>
                  <a:srgbClr val="000000"/>
                </a:solidFill>
                <a:latin typeface="+mn-lt"/>
              </a:rPr>
              <a:t>Introducing: Map </a:t>
            </a:r>
            <a:r>
              <a:rPr lang="en" dirty="0">
                <a:solidFill>
                  <a:srgbClr val="000000"/>
                </a:solidFill>
                <a:latin typeface="+mn-lt"/>
              </a:rPr>
              <a:t>Puzzles</a:t>
            </a:r>
          </a:p>
        </p:txBody>
      </p:sp>
      <p:pic>
        <p:nvPicPr>
          <p:cNvPr id="102" name="Shape 102"/>
          <p:cNvPicPr preferRelativeResize="0"/>
          <p:nvPr/>
        </p:nvPicPr>
        <p:blipFill>
          <a:blip r:embed="rId3">
            <a:alphaModFix/>
          </a:blip>
          <a:stretch>
            <a:fillRect/>
          </a:stretch>
        </p:blipFill>
        <p:spPr>
          <a:xfrm>
            <a:off x="457200" y="1188720"/>
            <a:ext cx="7493000" cy="499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1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0" y="1218112"/>
            <a:ext cx="4533900" cy="1371600"/>
          </a:xfrm>
          <a:prstGeom prst="rect">
            <a:avLst/>
          </a:prstGeom>
          <a:noFill/>
          <a:ln>
            <a:noFill/>
          </a:ln>
        </p:spPr>
      </p:pic>
      <p:pic>
        <p:nvPicPr>
          <p:cNvPr id="90" name="Shape 90"/>
          <p:cNvPicPr preferRelativeResize="0"/>
          <p:nvPr/>
        </p:nvPicPr>
        <p:blipFill>
          <a:blip r:embed="rId4">
            <a:alphaModFix/>
          </a:blip>
          <a:stretch>
            <a:fillRect/>
          </a:stretch>
        </p:blipFill>
        <p:spPr>
          <a:xfrm>
            <a:off x="1066800" y="2762250"/>
            <a:ext cx="4876800" cy="3486150"/>
          </a:xfrm>
          <a:prstGeom prst="rect">
            <a:avLst/>
          </a:prstGeom>
          <a:ln>
            <a:noFill/>
          </a:ln>
          <a:effectLst>
            <a:outerShdw blurRad="292100" dist="139700" dir="2700000" algn="tl" rotWithShape="0">
              <a:srgbClr val="333333">
                <a:alpha val="65000"/>
              </a:srgbClr>
            </a:outerShdw>
          </a:effectLst>
        </p:spPr>
      </p:pic>
      <p:cxnSp>
        <p:nvCxnSpPr>
          <p:cNvPr id="91" name="Shape 91"/>
          <p:cNvCxnSpPr/>
          <p:nvPr/>
        </p:nvCxnSpPr>
        <p:spPr>
          <a:xfrm>
            <a:off x="598825" y="2466575"/>
            <a:ext cx="1183499" cy="1653899"/>
          </a:xfrm>
          <a:prstGeom prst="straightConnector1">
            <a:avLst/>
          </a:prstGeom>
          <a:noFill/>
          <a:ln w="38100" cap="flat" cmpd="sng">
            <a:solidFill>
              <a:srgbClr val="000000"/>
            </a:solidFill>
            <a:prstDash val="solid"/>
            <a:round/>
            <a:headEnd type="none" w="lg" len="lg"/>
            <a:tailEnd type="triangle" w="lg" len="lg"/>
          </a:ln>
        </p:spPr>
      </p:cxnSp>
      <p:pic>
        <p:nvPicPr>
          <p:cNvPr id="92" name="Shape 92"/>
          <p:cNvPicPr preferRelativeResize="0"/>
          <p:nvPr/>
        </p:nvPicPr>
        <p:blipFill>
          <a:blip r:embed="rId5">
            <a:alphaModFix/>
          </a:blip>
          <a:stretch>
            <a:fillRect/>
          </a:stretch>
        </p:blipFill>
        <p:spPr>
          <a:xfrm>
            <a:off x="6255375" y="1285875"/>
            <a:ext cx="2066925" cy="2362200"/>
          </a:xfrm>
          <a:prstGeom prst="rect">
            <a:avLst/>
          </a:prstGeom>
          <a:ln>
            <a:noFill/>
          </a:ln>
          <a:effectLst>
            <a:outerShdw blurRad="292100" dist="139700" dir="2700000" algn="tl" rotWithShape="0">
              <a:srgbClr val="333333">
                <a:alpha val="65000"/>
              </a:srgbClr>
            </a:outerShdw>
          </a:effectLst>
        </p:spPr>
      </p:pic>
      <p:pic>
        <p:nvPicPr>
          <p:cNvPr id="93" name="Shape 93"/>
          <p:cNvPicPr preferRelativeResize="0"/>
          <p:nvPr/>
        </p:nvPicPr>
        <p:blipFill>
          <a:blip r:embed="rId6">
            <a:alphaModFix/>
          </a:blip>
          <a:stretch>
            <a:fillRect/>
          </a:stretch>
        </p:blipFill>
        <p:spPr>
          <a:xfrm>
            <a:off x="6438900" y="4047300"/>
            <a:ext cx="2705100" cy="2105025"/>
          </a:xfrm>
          <a:prstGeom prst="rect">
            <a:avLst/>
          </a:prstGeom>
          <a:noFill/>
          <a:ln>
            <a:noFill/>
          </a:ln>
        </p:spPr>
      </p:pic>
      <p:sp>
        <p:nvSpPr>
          <p:cNvPr id="94" name="Shape 94"/>
          <p:cNvSpPr txBox="1"/>
          <p:nvPr/>
        </p:nvSpPr>
        <p:spPr>
          <a:xfrm>
            <a:off x="438150" y="370724"/>
            <a:ext cx="6544800" cy="847387"/>
          </a:xfrm>
          <a:prstGeom prst="rect">
            <a:avLst/>
          </a:prstGeom>
          <a:noFill/>
          <a:ln>
            <a:noFill/>
          </a:ln>
        </p:spPr>
        <p:txBody>
          <a:bodyPr lIns="91425" tIns="91425" rIns="91425" bIns="91425" anchor="t" anchorCtr="0">
            <a:noAutofit/>
          </a:bodyPr>
          <a:lstStyle/>
          <a:p>
            <a:pPr lvl="0">
              <a:spcBef>
                <a:spcPts val="0"/>
              </a:spcBef>
              <a:buNone/>
            </a:pPr>
            <a:r>
              <a:rPr lang="en" sz="3600" b="1" dirty="0"/>
              <a:t>Historical Map Investigation</a:t>
            </a:r>
          </a:p>
        </p:txBody>
      </p:sp>
      <p:cxnSp>
        <p:nvCxnSpPr>
          <p:cNvPr id="95" name="Shape 95"/>
          <p:cNvCxnSpPr/>
          <p:nvPr/>
        </p:nvCxnSpPr>
        <p:spPr>
          <a:xfrm rot="10800000">
            <a:off x="7799100" y="2979900"/>
            <a:ext cx="983699" cy="1411499"/>
          </a:xfrm>
          <a:prstGeom prst="straightConnector1">
            <a:avLst/>
          </a:prstGeom>
          <a:noFill/>
          <a:ln w="38100" cap="flat" cmpd="sng">
            <a:solidFill>
              <a:srgbClr val="000000"/>
            </a:solidFill>
            <a:prstDash val="solid"/>
            <a:round/>
            <a:headEnd type="none" w="lg" len="lg"/>
            <a:tailEnd type="triangle" w="lg" len="lg"/>
          </a:ln>
        </p:spPr>
      </p:cxnSp>
      <p:sp>
        <p:nvSpPr>
          <p:cNvPr id="96" name="Shape 96"/>
          <p:cNvSpPr txBox="1"/>
          <p:nvPr/>
        </p:nvSpPr>
        <p:spPr>
          <a:xfrm>
            <a:off x="584575" y="6216400"/>
            <a:ext cx="6198899" cy="457200"/>
          </a:xfrm>
          <a:prstGeom prst="rect">
            <a:avLst/>
          </a:prstGeom>
          <a:noFill/>
          <a:ln>
            <a:noFill/>
          </a:ln>
        </p:spPr>
        <p:txBody>
          <a:bodyPr lIns="91425" tIns="91425" rIns="91425" bIns="91425" anchor="t" anchorCtr="0">
            <a:noAutofit/>
          </a:bodyPr>
          <a:lstStyle/>
          <a:p>
            <a:pPr lvl="0">
              <a:spcBef>
                <a:spcPts val="0"/>
              </a:spcBef>
              <a:buNone/>
            </a:pPr>
            <a:r>
              <a:rPr lang="en" sz="1800" u="sng">
                <a:solidFill>
                  <a:schemeClr val="hlink"/>
                </a:solidFill>
                <a:hlinkClick r:id="rId7"/>
              </a:rPr>
              <a:t>http://www.loc.gov/teachers/primary-source-analysis-tool/</a:t>
            </a:r>
          </a:p>
        </p:txBody>
      </p:sp>
    </p:spTree>
    <p:extLst>
      <p:ext uri="{BB962C8B-B14F-4D97-AF65-F5344CB8AC3E}">
        <p14:creationId xmlns:p14="http://schemas.microsoft.com/office/powerpoint/2010/main" val="229948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dirty="0">
                <a:solidFill>
                  <a:srgbClr val="000000"/>
                </a:solidFill>
                <a:latin typeface="Calibri" panose="020F0502020204030204" pitchFamily="34" charset="0"/>
              </a:rPr>
              <a:t>Map Puzzles</a:t>
            </a:r>
          </a:p>
        </p:txBody>
      </p:sp>
      <p:sp>
        <p:nvSpPr>
          <p:cNvPr id="108" name="Shape 108"/>
          <p:cNvSpPr txBox="1">
            <a:spLocks noGrp="1"/>
          </p:cNvSpPr>
          <p:nvPr>
            <p:ph type="body" idx="1"/>
          </p:nvPr>
        </p:nvSpPr>
        <p:spPr>
          <a:xfrm>
            <a:off x="457200" y="1600200"/>
            <a:ext cx="7543800" cy="4967700"/>
          </a:xfrm>
          <a:prstGeom prst="rect">
            <a:avLst/>
          </a:prstGeom>
        </p:spPr>
        <p:txBody>
          <a:bodyPr lIns="91425" tIns="91425" rIns="91425" bIns="91425" anchor="t" anchorCtr="0">
            <a:noAutofit/>
          </a:bodyPr>
          <a:lstStyle/>
          <a:p>
            <a:pPr marL="742950" lvl="0" indent="-514350" rtl="0">
              <a:lnSpc>
                <a:spcPct val="115000"/>
              </a:lnSpc>
              <a:spcBef>
                <a:spcPts val="0"/>
              </a:spcBef>
              <a:spcAft>
                <a:spcPts val="1000"/>
              </a:spcAft>
              <a:buFont typeface="+mj-lt"/>
              <a:buAutoNum type="arabicPeriod"/>
            </a:pPr>
            <a:r>
              <a:rPr lang="en" sz="2600" b="0" dirty="0">
                <a:latin typeface="+mn-lt"/>
              </a:rPr>
              <a:t>Look at the </a:t>
            </a:r>
            <a:r>
              <a:rPr lang="en" sz="2600" b="0" dirty="0" smtClean="0">
                <a:latin typeface="+mn-lt"/>
              </a:rPr>
              <a:t>LETTER </a:t>
            </a:r>
            <a:r>
              <a:rPr lang="en" sz="2600" b="0" dirty="0">
                <a:latin typeface="+mn-lt"/>
              </a:rPr>
              <a:t>on the back of your map.</a:t>
            </a:r>
          </a:p>
          <a:p>
            <a:pPr marL="742950" lvl="0" indent="-514350" rtl="0">
              <a:lnSpc>
                <a:spcPct val="115000"/>
              </a:lnSpc>
              <a:spcBef>
                <a:spcPts val="0"/>
              </a:spcBef>
              <a:spcAft>
                <a:spcPts val="1000"/>
              </a:spcAft>
              <a:buFont typeface="+mj-lt"/>
              <a:buAutoNum type="arabicPeriod"/>
            </a:pPr>
            <a:r>
              <a:rPr lang="en" sz="2600" b="0" dirty="0">
                <a:latin typeface="+mn-lt"/>
              </a:rPr>
              <a:t>Meet with others who have the same </a:t>
            </a:r>
            <a:r>
              <a:rPr lang="en" sz="2600" b="0" dirty="0" smtClean="0">
                <a:latin typeface="+mn-lt"/>
              </a:rPr>
              <a:t>letter.</a:t>
            </a:r>
            <a:endParaRPr lang="en" sz="2600" b="0" dirty="0">
              <a:latin typeface="+mn-lt"/>
            </a:endParaRPr>
          </a:p>
          <a:p>
            <a:pPr marL="742950" lvl="0" indent="-514350" rtl="0">
              <a:lnSpc>
                <a:spcPct val="115000"/>
              </a:lnSpc>
              <a:spcBef>
                <a:spcPts val="0"/>
              </a:spcBef>
              <a:spcAft>
                <a:spcPts val="1000"/>
              </a:spcAft>
              <a:buFont typeface="+mj-lt"/>
              <a:buAutoNum type="arabicPeriod"/>
            </a:pPr>
            <a:r>
              <a:rPr lang="en" sz="2600" b="0" dirty="0">
                <a:latin typeface="+mn-lt"/>
              </a:rPr>
              <a:t>Record  what you see (Observe), think (Reflect) and wonder (Question) on your Primary Source Analysis Tool.</a:t>
            </a:r>
          </a:p>
          <a:p>
            <a:pPr lvl="0" rtl="0">
              <a:lnSpc>
                <a:spcPct val="115000"/>
              </a:lnSpc>
              <a:spcBef>
                <a:spcPts val="0"/>
              </a:spcBef>
              <a:buNone/>
            </a:pPr>
            <a:endParaRPr dirty="0"/>
          </a:p>
          <a:p>
            <a:pPr lvl="0">
              <a:spcBef>
                <a:spcPts val="0"/>
              </a:spcBef>
              <a:buNone/>
            </a:pPr>
            <a:endParaRPr dirty="0"/>
          </a:p>
        </p:txBody>
      </p:sp>
      <p:pic>
        <p:nvPicPr>
          <p:cNvPr id="2050" name="Picture 2" descr="http://www.freevectors.net/files/large/FreeColorfulPuzzlePie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150" y="4419600"/>
            <a:ext cx="1919700" cy="191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44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52400" y="274637"/>
            <a:ext cx="8229600" cy="1143000"/>
          </a:xfrm>
          <a:prstGeom prst="rect">
            <a:avLst/>
          </a:prstGeom>
        </p:spPr>
        <p:txBody>
          <a:bodyPr lIns="91425" tIns="91425" rIns="91425" bIns="91425" anchor="b" anchorCtr="0">
            <a:noAutofit/>
          </a:bodyPr>
          <a:lstStyle/>
          <a:p>
            <a:pPr lvl="0" rtl="0">
              <a:spcBef>
                <a:spcPts val="0"/>
              </a:spcBef>
              <a:buNone/>
            </a:pPr>
            <a:r>
              <a:rPr lang="en" dirty="0">
                <a:solidFill>
                  <a:srgbClr val="000000"/>
                </a:solidFill>
                <a:latin typeface="+mn-lt"/>
              </a:rPr>
              <a:t>Constructing the Complete Map</a:t>
            </a:r>
          </a:p>
        </p:txBody>
      </p:sp>
      <p:sp>
        <p:nvSpPr>
          <p:cNvPr id="115" name="Shape 115"/>
          <p:cNvSpPr txBox="1">
            <a:spLocks noGrp="1"/>
          </p:cNvSpPr>
          <p:nvPr>
            <p:ph type="body" idx="1"/>
          </p:nvPr>
        </p:nvSpPr>
        <p:spPr>
          <a:xfrm>
            <a:off x="457200" y="1600200"/>
            <a:ext cx="8686800" cy="2514600"/>
          </a:xfrm>
          <a:prstGeom prst="rect">
            <a:avLst/>
          </a:prstGeom>
        </p:spPr>
        <p:txBody>
          <a:bodyPr lIns="91425" tIns="91425" rIns="91425" bIns="91425" anchor="t" anchorCtr="0">
            <a:noAutofit/>
          </a:bodyPr>
          <a:lstStyle/>
          <a:p>
            <a:pPr marL="742950" lvl="0" indent="-514350" rtl="0">
              <a:lnSpc>
                <a:spcPct val="115000"/>
              </a:lnSpc>
              <a:spcBef>
                <a:spcPts val="0"/>
              </a:spcBef>
              <a:spcAft>
                <a:spcPts val="1000"/>
              </a:spcAft>
              <a:buFont typeface="+mj-lt"/>
              <a:buAutoNum type="arabicPeriod"/>
            </a:pPr>
            <a:r>
              <a:rPr lang="en" sz="2600" b="0" dirty="0">
                <a:latin typeface="+mn-lt"/>
              </a:rPr>
              <a:t>Look at the </a:t>
            </a:r>
            <a:r>
              <a:rPr lang="en" sz="2600" b="0" dirty="0" smtClean="0">
                <a:latin typeface="+mn-lt"/>
              </a:rPr>
              <a:t>NUMBER </a:t>
            </a:r>
            <a:r>
              <a:rPr lang="en" sz="2600" b="0" dirty="0">
                <a:latin typeface="+mn-lt"/>
              </a:rPr>
              <a:t>on the back of your map.</a:t>
            </a:r>
          </a:p>
          <a:p>
            <a:pPr marL="742950" lvl="0" indent="-514350" rtl="0">
              <a:lnSpc>
                <a:spcPct val="115000"/>
              </a:lnSpc>
              <a:spcBef>
                <a:spcPts val="0"/>
              </a:spcBef>
              <a:spcAft>
                <a:spcPts val="1000"/>
              </a:spcAft>
              <a:buFont typeface="+mj-lt"/>
              <a:buAutoNum type="arabicPeriod"/>
            </a:pPr>
            <a:r>
              <a:rPr lang="en" sz="2600" b="0" dirty="0">
                <a:latin typeface="+mn-lt"/>
              </a:rPr>
              <a:t>Meet with others who have the same </a:t>
            </a:r>
            <a:r>
              <a:rPr lang="en" sz="2600" b="0" dirty="0" smtClean="0">
                <a:latin typeface="+mn-lt"/>
              </a:rPr>
              <a:t>number.</a:t>
            </a:r>
            <a:endParaRPr lang="en" sz="2600" b="0" dirty="0">
              <a:latin typeface="+mn-lt"/>
            </a:endParaRPr>
          </a:p>
          <a:p>
            <a:pPr marL="742950" lvl="0" indent="-514350" rtl="0">
              <a:lnSpc>
                <a:spcPct val="115000"/>
              </a:lnSpc>
              <a:spcBef>
                <a:spcPts val="0"/>
              </a:spcBef>
              <a:spcAft>
                <a:spcPts val="1000"/>
              </a:spcAft>
              <a:buFont typeface="+mj-lt"/>
              <a:buAutoNum type="arabicPeriod"/>
            </a:pPr>
            <a:r>
              <a:rPr lang="en" sz="2600" b="0" dirty="0">
                <a:latin typeface="+mn-lt"/>
              </a:rPr>
              <a:t>Complete the puzzle.</a:t>
            </a:r>
          </a:p>
          <a:p>
            <a:pPr marL="742950" lvl="0" indent="-514350" rtl="0">
              <a:lnSpc>
                <a:spcPct val="115000"/>
              </a:lnSpc>
              <a:spcBef>
                <a:spcPts val="0"/>
              </a:spcBef>
              <a:buFont typeface="+mj-lt"/>
              <a:buAutoNum type="arabicPeriod"/>
            </a:pPr>
            <a:r>
              <a:rPr lang="en" sz="2600" b="0" dirty="0">
                <a:latin typeface="+mn-lt"/>
              </a:rPr>
              <a:t>Record new information on your graphic organizer.</a:t>
            </a:r>
          </a:p>
          <a:p>
            <a:pPr lvl="0" rtl="0">
              <a:lnSpc>
                <a:spcPct val="115000"/>
              </a:lnSpc>
              <a:spcBef>
                <a:spcPts val="0"/>
              </a:spcBef>
              <a:buNone/>
            </a:pPr>
            <a:endParaRPr dirty="0"/>
          </a:p>
          <a:p>
            <a:pPr lvl="0" rtl="0">
              <a:lnSpc>
                <a:spcPct val="115000"/>
              </a:lnSpc>
              <a:spcBef>
                <a:spcPts val="0"/>
              </a:spcBef>
              <a:buNone/>
            </a:pPr>
            <a:endParaRPr dirty="0"/>
          </a:p>
          <a:p>
            <a:pPr lvl="0" rtl="0">
              <a:spcBef>
                <a:spcPts val="0"/>
              </a:spcBef>
              <a:buNone/>
            </a:pPr>
            <a:endParaRPr dirty="0"/>
          </a:p>
        </p:txBody>
      </p:sp>
      <p:pic>
        <p:nvPicPr>
          <p:cNvPr id="6" name="Picture 2" descr="http://www.freevectors.net/files/large/FreeColorfulPuzzlePie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19600"/>
            <a:ext cx="1919700" cy="191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735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6D52D66-EA59-4AD4-9FEC-BE9F8038848C}" type="slidenum">
              <a:rPr lang="en" smtClean="0"/>
              <a:pPr>
                <a:defRPr/>
              </a:pPr>
              <a:t>39</a:t>
            </a:fld>
            <a:endParaRPr lang="en"/>
          </a:p>
        </p:txBody>
      </p:sp>
      <p:pic>
        <p:nvPicPr>
          <p:cNvPr id="5" name="Picture 4">
            <a:hlinkClick r:id="rId3"/>
          </p:cNvPr>
          <p:cNvPicPr>
            <a:picLocks noChangeAspect="1"/>
          </p:cNvPicPr>
          <p:nvPr/>
        </p:nvPicPr>
        <p:blipFill>
          <a:blip r:embed="rId4"/>
          <a:stretch>
            <a:fillRect/>
          </a:stretch>
        </p:blipFill>
        <p:spPr>
          <a:xfrm>
            <a:off x="533400" y="169334"/>
            <a:ext cx="7543799" cy="58674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33400" y="6248400"/>
            <a:ext cx="2852063" cy="369332"/>
          </a:xfrm>
          <a:prstGeom prst="rect">
            <a:avLst/>
          </a:prstGeom>
        </p:spPr>
        <p:txBody>
          <a:bodyPr wrap="none">
            <a:spAutoFit/>
          </a:bodyPr>
          <a:lstStyle/>
          <a:p>
            <a:r>
              <a:rPr lang="en-US" dirty="0"/>
              <a:t>Image – Library of Congress</a:t>
            </a:r>
          </a:p>
        </p:txBody>
      </p:sp>
    </p:spTree>
    <p:extLst>
      <p:ext uri="{BB962C8B-B14F-4D97-AF65-F5344CB8AC3E}">
        <p14:creationId xmlns:p14="http://schemas.microsoft.com/office/powerpoint/2010/main" val="4035771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 . .</a:t>
            </a: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4</a:t>
            </a:fld>
            <a:endParaRPr lang="en-US" dirty="0">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5736167" cy="41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4939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Calibri" panose="020F0502020204030204" pitchFamily="34" charset="0"/>
              </a:rPr>
              <a:t>Next Level Fun…</a:t>
            </a:r>
            <a:endParaRPr lang="en-US" dirty="0">
              <a:latin typeface="Calibri" panose="020F0502020204030204" pitchFamily="34" charset="0"/>
            </a:endParaRPr>
          </a:p>
        </p:txBody>
      </p:sp>
      <p:pic>
        <p:nvPicPr>
          <p:cNvPr id="4" name="Picture 3" descr="IMG_033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23900"/>
            <a:ext cx="7543800" cy="541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937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Geography Tool </a:t>
            </a:r>
            <a:endParaRPr lang="en-US" dirty="0"/>
          </a:p>
        </p:txBody>
      </p:sp>
      <p:sp>
        <p:nvSpPr>
          <p:cNvPr id="3" name="Text Placeholder 2"/>
          <p:cNvSpPr>
            <a:spLocks noGrp="1"/>
          </p:cNvSpPr>
          <p:nvPr>
            <p:ph type="body" idx="1"/>
          </p:nvPr>
        </p:nvSpPr>
        <p:spPr/>
        <p:txBody>
          <a:bodyPr/>
          <a:lstStyle/>
          <a:p>
            <a:pPr marL="0" indent="0">
              <a:buNone/>
            </a:pPr>
            <a:r>
              <a:rPr lang="en-US" dirty="0" smtClean="0">
                <a:latin typeface="+mn-lt"/>
              </a:rPr>
              <a:t>5 Themes of Geography </a:t>
            </a:r>
          </a:p>
          <a:p>
            <a:pPr lvl="1"/>
            <a:r>
              <a:rPr lang="en-US" dirty="0" smtClean="0">
                <a:latin typeface="+mn-lt"/>
              </a:rPr>
              <a:t>Location</a:t>
            </a:r>
          </a:p>
          <a:p>
            <a:pPr lvl="1"/>
            <a:r>
              <a:rPr lang="en-US" dirty="0" smtClean="0">
                <a:latin typeface="+mn-lt"/>
              </a:rPr>
              <a:t>Place</a:t>
            </a:r>
          </a:p>
          <a:p>
            <a:pPr lvl="1"/>
            <a:r>
              <a:rPr lang="en-US" dirty="0" smtClean="0">
                <a:latin typeface="+mn-lt"/>
              </a:rPr>
              <a:t>Region </a:t>
            </a:r>
          </a:p>
          <a:p>
            <a:pPr lvl="1"/>
            <a:r>
              <a:rPr lang="en-US" dirty="0" smtClean="0">
                <a:latin typeface="+mn-lt"/>
              </a:rPr>
              <a:t>Movement</a:t>
            </a:r>
          </a:p>
          <a:p>
            <a:pPr lvl="1"/>
            <a:r>
              <a:rPr lang="en-US" dirty="0" smtClean="0">
                <a:latin typeface="+mn-lt"/>
              </a:rPr>
              <a:t>Human-Environment Interaction </a:t>
            </a:r>
            <a:endParaRPr lang="en-US" dirty="0">
              <a:latin typeface="+mn-lt"/>
            </a:endParaRPr>
          </a:p>
        </p:txBody>
      </p:sp>
      <p:sp>
        <p:nvSpPr>
          <p:cNvPr id="4" name="Slide Number Placeholder 3"/>
          <p:cNvSpPr>
            <a:spLocks noGrp="1"/>
          </p:cNvSpPr>
          <p:nvPr>
            <p:ph type="sldNum" idx="10"/>
          </p:nvPr>
        </p:nvSpPr>
        <p:spPr/>
        <p:txBody>
          <a:bodyPr/>
          <a:lstStyle/>
          <a:p>
            <a:pPr>
              <a:defRPr/>
            </a:pPr>
            <a:fld id="{06D52D66-EA59-4AD4-9FEC-BE9F8038848C}" type="slidenum">
              <a:rPr lang="en" smtClean="0"/>
              <a:pPr>
                <a:defRPr/>
              </a:pPr>
              <a:t>41</a:t>
            </a:fld>
            <a:endParaRPr lang="en"/>
          </a:p>
        </p:txBody>
      </p:sp>
    </p:spTree>
    <p:extLst>
      <p:ext uri="{BB962C8B-B14F-4D97-AF65-F5344CB8AC3E}">
        <p14:creationId xmlns:p14="http://schemas.microsoft.com/office/powerpoint/2010/main" val="2000976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5" y="264200"/>
            <a:ext cx="8520599" cy="763599"/>
          </a:xfrm>
        </p:spPr>
        <p:txBody>
          <a:bodyPr>
            <a:normAutofit fontScale="90000"/>
          </a:bodyPr>
          <a:lstStyle/>
          <a:p>
            <a:r>
              <a:rPr lang="en-US" dirty="0" smtClean="0"/>
              <a:t>1h Make Economic Decisions</a:t>
            </a:r>
            <a:endParaRPr lang="en-US" dirty="0"/>
          </a:p>
        </p:txBody>
      </p:sp>
      <p:pic>
        <p:nvPicPr>
          <p:cNvPr id="4098" name="Picture 2" descr="http://www.myjive.com/wp-content/uploads/decis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 y="4495800"/>
            <a:ext cx="2971637"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11705" y="1055508"/>
            <a:ext cx="7765495" cy="3749259"/>
          </a:xfrm>
        </p:spPr>
        <p:txBody>
          <a:bodyPr>
            <a:normAutofit/>
          </a:bodyPr>
          <a:lstStyle/>
          <a:p>
            <a:pPr marL="0" indent="0" algn="ctr">
              <a:buNone/>
            </a:pPr>
            <a:r>
              <a:rPr lang="en-US" sz="3200" b="0" dirty="0">
                <a:latin typeface="+mn-lt"/>
              </a:rPr>
              <a:t>The student will demonstrate skills for historical thinking, geographical analysis, economic decision making, and responsible citizenship </a:t>
            </a:r>
            <a:r>
              <a:rPr lang="en-US" sz="3200" b="0" dirty="0" smtClean="0">
                <a:latin typeface="+mn-lt"/>
              </a:rPr>
              <a:t>by…</a:t>
            </a:r>
          </a:p>
          <a:p>
            <a:pPr marL="0" indent="0" algn="ctr">
              <a:buNone/>
            </a:pPr>
            <a:endParaRPr lang="en-US" sz="2000" b="0" dirty="0" smtClean="0">
              <a:latin typeface="+mn-lt"/>
            </a:endParaRPr>
          </a:p>
          <a:p>
            <a:pPr marL="0" indent="0" algn="ctr">
              <a:buNone/>
            </a:pPr>
            <a:r>
              <a:rPr lang="en-US" sz="3200" b="0" dirty="0" smtClean="0">
                <a:latin typeface="+mn-lt"/>
              </a:rPr>
              <a:t>Using a decision-making model to identify costs and benefits of a specific choice made</a:t>
            </a:r>
            <a:endParaRPr lang="en-US" sz="3200" b="0" dirty="0">
              <a:latin typeface="+mn-lt"/>
            </a:endParaRPr>
          </a:p>
        </p:txBody>
      </p:sp>
      <p:pic>
        <p:nvPicPr>
          <p:cNvPr id="4104" name="Picture 8" descr="https://www.pgi.com/wp-content/uploads/2015/02/pros-and-c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065" y="4648200"/>
            <a:ext cx="3088935" cy="2053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 Models</a:t>
            </a:r>
            <a:endParaRPr lang="en-US" dirty="0"/>
          </a:p>
        </p:txBody>
      </p:sp>
      <p:sp>
        <p:nvSpPr>
          <p:cNvPr id="9" name="Content Placeholder 8"/>
          <p:cNvSpPr>
            <a:spLocks noGrp="1"/>
          </p:cNvSpPr>
          <p:nvPr>
            <p:ph idx="1"/>
          </p:nvPr>
        </p:nvSpPr>
        <p:spPr/>
        <p:txBody>
          <a:bodyPr>
            <a:normAutofit/>
          </a:bodyPr>
          <a:lstStyle/>
          <a:p>
            <a:pPr marL="0" indent="0" algn="ctr">
              <a:buNone/>
            </a:pPr>
            <a:r>
              <a:rPr lang="en-US" sz="2800" b="0" dirty="0" smtClean="0"/>
              <a:t>Structures and thought processes people use to make both every day choices and life-changing decisions</a:t>
            </a:r>
          </a:p>
        </p:txBody>
      </p:sp>
      <p:sp>
        <p:nvSpPr>
          <p:cNvPr id="4" name="Slide Number Placeholder 3"/>
          <p:cNvSpPr>
            <a:spLocks noGrp="1"/>
          </p:cNvSpPr>
          <p:nvPr>
            <p:ph type="sldNum" sz="quarter" idx="12"/>
          </p:nvPr>
        </p:nvSpPr>
        <p:spPr>
          <a:xfrm>
            <a:off x="8382000" y="6567619"/>
            <a:ext cx="227595" cy="137982"/>
          </a:xfrm>
        </p:spPr>
        <p:txBody>
          <a:bodyPr/>
          <a:lstStyle/>
          <a:p>
            <a:fld id="{0E35F3BA-FE8B-4E36-87EF-206F94BD42EB}" type="slidenum">
              <a:rPr lang="en-US" smtClean="0"/>
              <a:pPr/>
              <a:t>43</a:t>
            </a:fld>
            <a:endParaRPr lang="en-US" dirty="0"/>
          </a:p>
        </p:txBody>
      </p:sp>
      <p:pic>
        <p:nvPicPr>
          <p:cNvPr id="5" name="Picture 2" descr="http://www.complete-coherence.com/wp-content/uploads/2015/06/Is-business-rational-or-emotio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713409"/>
            <a:ext cx="3203973" cy="2402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https://media.licdn.com/mpr/mpr/shrinknp_800_800/p/4/005/0ac/33e/17dd8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45419"/>
            <a:ext cx="3382233" cy="2138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950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00" y="304800"/>
            <a:ext cx="8520599" cy="763599"/>
          </a:xfrm>
        </p:spPr>
        <p:txBody>
          <a:bodyPr>
            <a:normAutofit fontScale="90000"/>
          </a:bodyPr>
          <a:lstStyle/>
          <a:p>
            <a:r>
              <a:rPr lang="en-US" dirty="0" smtClean="0">
                <a:latin typeface="+mn-lt"/>
              </a:rPr>
              <a:t>Student Activity: A Moment in History</a:t>
            </a:r>
            <a:endParaRPr lang="en-US" dirty="0">
              <a:latin typeface="+mn-lt"/>
            </a:endParaRPr>
          </a:p>
        </p:txBody>
      </p:sp>
      <p:sp>
        <p:nvSpPr>
          <p:cNvPr id="3" name="Text Placeholder 2"/>
          <p:cNvSpPr>
            <a:spLocks noGrp="1"/>
          </p:cNvSpPr>
          <p:nvPr>
            <p:ph type="body" idx="1"/>
          </p:nvPr>
        </p:nvSpPr>
        <p:spPr>
          <a:xfrm>
            <a:off x="228599" y="990600"/>
            <a:ext cx="8229600" cy="4967574"/>
          </a:xfrm>
        </p:spPr>
        <p:txBody>
          <a:bodyPr>
            <a:normAutofit/>
          </a:bodyPr>
          <a:lstStyle/>
          <a:p>
            <a:pPr marL="0" indent="0" algn="ctr">
              <a:buNone/>
            </a:pPr>
            <a:r>
              <a:rPr lang="en-US" sz="3200" i="1" dirty="0" smtClean="0">
                <a:latin typeface="+mn-lt"/>
              </a:rPr>
              <a:t>What is a moment in history in YOUR life that you will never forget?</a:t>
            </a:r>
            <a:endParaRPr lang="en-US" sz="3200" i="1" dirty="0">
              <a:latin typeface="+mn-lt"/>
            </a:endParaRPr>
          </a:p>
        </p:txBody>
      </p:sp>
      <p:pic>
        <p:nvPicPr>
          <p:cNvPr id="2050" name="Picture 2" descr="http://cdn.deseretnews.com/images/top/main/35562/35562.jpg?width=853&amp;height=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37416">
            <a:off x="1186239" y="4468371"/>
            <a:ext cx="2407932" cy="1928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cdn.deseretnews.com/images/top/main/35565/35565.jpg?width=853&amp;height=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320" y="2394467"/>
            <a:ext cx="2007360" cy="19137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cdn.deseretnews.com/images/top/main/35564/35564.jpg?width=853&amp;height=4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5384">
            <a:off x="6241730" y="2159939"/>
            <a:ext cx="2728566" cy="1874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cdn.deseretnews.com/images/top/main/35567/35567.jpg?width=853&amp;height=4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369224"/>
            <a:ext cx="2828584" cy="2293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utoShape 10" descr="Image result for 9/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Image result for 9/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Image result for 9/1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01" y="1918028"/>
            <a:ext cx="2286001" cy="2358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707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520599" cy="763599"/>
          </a:xfrm>
        </p:spPr>
        <p:txBody>
          <a:bodyPr>
            <a:noAutofit/>
          </a:bodyPr>
          <a:lstStyle/>
          <a:p>
            <a:r>
              <a:rPr lang="en-US" dirty="0" smtClean="0">
                <a:latin typeface="+mn-lt"/>
              </a:rPr>
              <a:t>What were the defining moments for some revolutionaries?</a:t>
            </a:r>
            <a:endParaRPr lang="en-US" dirty="0">
              <a:latin typeface="+mn-lt"/>
            </a:endParaRPr>
          </a:p>
        </p:txBody>
      </p:sp>
      <p:sp>
        <p:nvSpPr>
          <p:cNvPr id="3" name="Text Placeholder 2"/>
          <p:cNvSpPr>
            <a:spLocks noGrp="1"/>
          </p:cNvSpPr>
          <p:nvPr>
            <p:ph type="body" idx="1"/>
          </p:nvPr>
        </p:nvSpPr>
        <p:spPr>
          <a:xfrm>
            <a:off x="228600" y="1981200"/>
            <a:ext cx="8291999" cy="4555200"/>
          </a:xfrm>
        </p:spPr>
        <p:txBody>
          <a:bodyPr>
            <a:normAutofit/>
          </a:bodyPr>
          <a:lstStyle/>
          <a:p>
            <a:pPr marL="0" lvl="0" indent="0">
              <a:buNone/>
            </a:pPr>
            <a:r>
              <a:rPr lang="en-US" sz="3200" dirty="0" smtClean="0">
                <a:latin typeface="+mn-lt"/>
              </a:rPr>
              <a:t>Deciding whether or not to…</a:t>
            </a:r>
          </a:p>
          <a:p>
            <a:pPr lvl="1"/>
            <a:r>
              <a:rPr lang="en-US" sz="2800" dirty="0" smtClean="0">
                <a:latin typeface="+mn-lt"/>
              </a:rPr>
              <a:t>assist Thomas Jefferson with the drafting of the Declaration of Independence</a:t>
            </a:r>
          </a:p>
          <a:p>
            <a:pPr lvl="1"/>
            <a:r>
              <a:rPr lang="en-US" sz="2800" dirty="0" smtClean="0">
                <a:latin typeface="+mn-lt"/>
              </a:rPr>
              <a:t>Become one of King George’s colonial governors</a:t>
            </a:r>
          </a:p>
          <a:p>
            <a:pPr lvl="1"/>
            <a:r>
              <a:rPr lang="en-US" sz="2800" dirty="0" smtClean="0">
                <a:latin typeface="+mn-lt"/>
              </a:rPr>
              <a:t>serve next to Deborah Sampson in the Continental Army.  </a:t>
            </a:r>
          </a:p>
          <a:p>
            <a:pPr marL="0" indent="0">
              <a:buNone/>
            </a:pPr>
            <a:endParaRPr lang="en-US" dirty="0"/>
          </a:p>
        </p:txBody>
      </p:sp>
    </p:spTree>
    <p:extLst>
      <p:ext uri="{BB962C8B-B14F-4D97-AF65-F5344CB8AC3E}">
        <p14:creationId xmlns:p14="http://schemas.microsoft.com/office/powerpoint/2010/main" val="415020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543800" cy="1143000"/>
          </a:xfrm>
        </p:spPr>
        <p:txBody>
          <a:bodyPr/>
          <a:lstStyle/>
          <a:p>
            <a:r>
              <a:rPr lang="en-US" dirty="0" smtClean="0"/>
              <a:t>Decision Making Tree</a:t>
            </a: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46</a:t>
            </a:fld>
            <a:endParaRPr lang="en-US" dirty="0"/>
          </a:p>
        </p:txBody>
      </p:sp>
      <p:pic>
        <p:nvPicPr>
          <p:cNvPr id="6" name="Picture 5"/>
          <p:cNvPicPr>
            <a:picLocks noChangeAspect="1"/>
          </p:cNvPicPr>
          <p:nvPr/>
        </p:nvPicPr>
        <p:blipFill>
          <a:blip r:embed="rId3"/>
          <a:stretch>
            <a:fillRect/>
          </a:stretch>
        </p:blipFill>
        <p:spPr>
          <a:xfrm>
            <a:off x="152400" y="1295400"/>
            <a:ext cx="8077200" cy="54195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394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543800" cy="1143000"/>
          </a:xfrm>
        </p:spPr>
        <p:txBody>
          <a:bodyPr/>
          <a:lstStyle/>
          <a:p>
            <a:r>
              <a:rPr lang="en-US" dirty="0" smtClean="0"/>
              <a:t>Decision Making Tree</a:t>
            </a:r>
            <a:endParaRPr lang="en-US" dirty="0"/>
          </a:p>
        </p:txBody>
      </p:sp>
      <p:sp>
        <p:nvSpPr>
          <p:cNvPr id="2" name="Slide Number Placeholder 1"/>
          <p:cNvSpPr>
            <a:spLocks noGrp="1"/>
          </p:cNvSpPr>
          <p:nvPr>
            <p:ph type="sldNum" sz="quarter" idx="12"/>
          </p:nvPr>
        </p:nvSpPr>
        <p:spPr/>
        <p:txBody>
          <a:bodyPr/>
          <a:lstStyle/>
          <a:p>
            <a:fld id="{0E35F3BA-FE8B-4E36-87EF-206F94BD42EB}" type="slidenum">
              <a:rPr lang="en-US" smtClean="0"/>
              <a:pPr/>
              <a:t>47</a:t>
            </a:fld>
            <a:endParaRPr lang="en-US" dirty="0"/>
          </a:p>
        </p:txBody>
      </p:sp>
      <p:pic>
        <p:nvPicPr>
          <p:cNvPr id="5" name="Picture 4"/>
          <p:cNvPicPr>
            <a:picLocks noChangeAspect="1"/>
          </p:cNvPicPr>
          <p:nvPr/>
        </p:nvPicPr>
        <p:blipFill>
          <a:blip r:embed="rId3"/>
          <a:stretch>
            <a:fillRect/>
          </a:stretch>
        </p:blipFill>
        <p:spPr>
          <a:xfrm>
            <a:off x="685800" y="1097280"/>
            <a:ext cx="7467600" cy="5030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72392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1" y="152400"/>
            <a:ext cx="8520599" cy="763599"/>
          </a:xfrm>
        </p:spPr>
        <p:txBody>
          <a:bodyPr>
            <a:normAutofit fontScale="90000"/>
          </a:bodyPr>
          <a:lstStyle/>
          <a:p>
            <a:r>
              <a:rPr lang="en-US" dirty="0" smtClean="0"/>
              <a:t>Additional Ideas for Cost-Benefit Analysis</a:t>
            </a:r>
            <a:endParaRPr lang="en-US" dirty="0"/>
          </a:p>
        </p:txBody>
      </p:sp>
      <p:sp>
        <p:nvSpPr>
          <p:cNvPr id="3" name="Text Placeholder 2"/>
          <p:cNvSpPr>
            <a:spLocks noGrp="1"/>
          </p:cNvSpPr>
          <p:nvPr>
            <p:ph type="body" idx="1"/>
          </p:nvPr>
        </p:nvSpPr>
        <p:spPr>
          <a:xfrm>
            <a:off x="228600" y="762000"/>
            <a:ext cx="7910999" cy="3352800"/>
          </a:xfrm>
        </p:spPr>
        <p:txBody>
          <a:bodyPr>
            <a:normAutofit fontScale="25000" lnSpcReduction="20000"/>
          </a:bodyPr>
          <a:lstStyle/>
          <a:p>
            <a:pPr marL="0" indent="0">
              <a:buNone/>
            </a:pPr>
            <a:endParaRPr lang="en-US" sz="7200" b="0" dirty="0">
              <a:latin typeface="Calibri" panose="020F0502020204030204" pitchFamily="34" charset="0"/>
            </a:endParaRPr>
          </a:p>
          <a:p>
            <a:pPr marL="0" indent="0">
              <a:buNone/>
            </a:pPr>
            <a:r>
              <a:rPr lang="en-US" sz="9600" dirty="0">
                <a:latin typeface="+mn-lt"/>
              </a:rPr>
              <a:t>USI.4a, b Should Europeans explore North America? </a:t>
            </a:r>
            <a:endParaRPr lang="en-US" sz="9600" dirty="0" smtClean="0">
              <a:latin typeface="+mn-lt"/>
            </a:endParaRPr>
          </a:p>
          <a:p>
            <a:pPr marL="0" indent="0">
              <a:buNone/>
            </a:pPr>
            <a:endParaRPr lang="en-US" sz="11200" dirty="0">
              <a:latin typeface="+mn-lt"/>
            </a:endParaRPr>
          </a:p>
          <a:p>
            <a:pPr marL="0" lvl="0" indent="0">
              <a:buNone/>
            </a:pPr>
            <a:r>
              <a:rPr lang="en-US" sz="10800" b="0" u="sng" dirty="0">
                <a:latin typeface="+mn-lt"/>
              </a:rPr>
              <a:t>Benefits:  </a:t>
            </a:r>
            <a:r>
              <a:rPr lang="en-US" sz="10800" b="0" dirty="0">
                <a:latin typeface="+mn-lt"/>
              </a:rPr>
              <a:t>Economic benefits of gold, natural resources, trade and new farming techniques; the opportunity to spread Christianity; gain new lands for their empires and spread their own cultural beliefs; gain new farming techniques</a:t>
            </a:r>
            <a:r>
              <a:rPr lang="en-US" sz="10800" b="0" dirty="0" smtClean="0">
                <a:latin typeface="+mn-lt"/>
              </a:rPr>
              <a:t>.</a:t>
            </a:r>
          </a:p>
          <a:p>
            <a:pPr marL="0" lvl="0" indent="0">
              <a:buNone/>
            </a:pPr>
            <a:endParaRPr lang="en-US" sz="10800" b="0" dirty="0">
              <a:latin typeface="+mn-lt"/>
            </a:endParaRPr>
          </a:p>
          <a:p>
            <a:pPr marL="0" lvl="0" indent="0">
              <a:buNone/>
            </a:pPr>
            <a:r>
              <a:rPr lang="en-US" sz="10800" b="0" u="sng" dirty="0">
                <a:latin typeface="+mn-lt"/>
              </a:rPr>
              <a:t>Costs: </a:t>
            </a:r>
            <a:r>
              <a:rPr lang="en-US" sz="10800" b="0" dirty="0">
                <a:latin typeface="+mn-lt"/>
              </a:rPr>
              <a:t>Potential for their own death by disease and starvation; facing the fear of the unknown; the harm done to Native Americans during exploration including loss of their land, slavery and death. </a:t>
            </a:r>
            <a:endParaRPr lang="en-US" sz="10800" b="0" dirty="0" smtClean="0">
              <a:latin typeface="+mn-lt"/>
            </a:endParaRPr>
          </a:p>
          <a:p>
            <a:pPr marL="0" lvl="0" indent="0">
              <a:buNone/>
            </a:pPr>
            <a:endParaRPr lang="en-US" sz="10800" b="0" dirty="0">
              <a:latin typeface="+mn-lt"/>
            </a:endParaRPr>
          </a:p>
          <a:p>
            <a:pPr marL="0" lvl="0" indent="0">
              <a:buNone/>
            </a:pPr>
            <a:r>
              <a:rPr lang="en-US" sz="10800" b="0" u="sng" dirty="0">
                <a:latin typeface="+mn-lt"/>
              </a:rPr>
              <a:t>Historical decision:  </a:t>
            </a:r>
            <a:r>
              <a:rPr lang="en-US" sz="10800" b="0" dirty="0">
                <a:latin typeface="+mn-lt"/>
              </a:rPr>
              <a:t>Spain, France and England explored regions of North America.  There were positive cultural and economic interactions but also many areas of conflict. </a:t>
            </a:r>
            <a:r>
              <a:rPr lang="en-US" sz="11200" b="0" dirty="0">
                <a:latin typeface="+mn-lt"/>
              </a:rPr>
              <a:t> </a:t>
            </a:r>
          </a:p>
          <a:p>
            <a:pPr marL="0" indent="0">
              <a:buNone/>
            </a:pPr>
            <a:r>
              <a:rPr lang="en-US" sz="11200" b="0" dirty="0">
                <a:latin typeface="Calibri" panose="020F0502020204030204" pitchFamily="34" charset="0"/>
              </a:rPr>
              <a:t> </a:t>
            </a:r>
          </a:p>
        </p:txBody>
      </p:sp>
      <p:sp>
        <p:nvSpPr>
          <p:cNvPr id="4" name="Slide Number Placeholder 3"/>
          <p:cNvSpPr>
            <a:spLocks noGrp="1"/>
          </p:cNvSpPr>
          <p:nvPr>
            <p:ph type="sldNum" idx="10"/>
          </p:nvPr>
        </p:nvSpPr>
        <p:spPr/>
        <p:txBody>
          <a:bodyPr/>
          <a:lstStyle/>
          <a:p>
            <a:pPr>
              <a:defRPr/>
            </a:pPr>
            <a:fld id="{06D52D66-EA59-4AD4-9FEC-BE9F8038848C}" type="slidenum">
              <a:rPr lang="en" smtClean="0"/>
              <a:pPr>
                <a:defRPr/>
              </a:pPr>
              <a:t>48</a:t>
            </a:fld>
            <a:endParaRPr lang="en"/>
          </a:p>
        </p:txBody>
      </p:sp>
    </p:spTree>
    <p:extLst>
      <p:ext uri="{BB962C8B-B14F-4D97-AF65-F5344CB8AC3E}">
        <p14:creationId xmlns:p14="http://schemas.microsoft.com/office/powerpoint/2010/main" val="109176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0"/>
          </p:nvPr>
        </p:nvSpPr>
        <p:spPr/>
        <p:txBody>
          <a:bodyPr/>
          <a:lstStyle/>
          <a:p>
            <a:pPr>
              <a:defRPr/>
            </a:pPr>
            <a:fld id="{06D52D66-EA59-4AD4-9FEC-BE9F8038848C}" type="slidenum">
              <a:rPr lang="en" smtClean="0"/>
              <a:pPr>
                <a:defRPr/>
              </a:pPr>
              <a:t>49</a:t>
            </a:fld>
            <a:endParaRPr lang="en"/>
          </a:p>
        </p:txBody>
      </p:sp>
      <p:sp>
        <p:nvSpPr>
          <p:cNvPr id="5" name="Rectangle 4"/>
          <p:cNvSpPr/>
          <p:nvPr/>
        </p:nvSpPr>
        <p:spPr>
          <a:xfrm>
            <a:off x="304800" y="152400"/>
            <a:ext cx="7772400" cy="7017306"/>
          </a:xfrm>
          <a:prstGeom prst="rect">
            <a:avLst/>
          </a:prstGeom>
        </p:spPr>
        <p:txBody>
          <a:bodyPr wrap="square">
            <a:spAutoFit/>
          </a:bodyPr>
          <a:lstStyle/>
          <a:p>
            <a:r>
              <a:rPr lang="en-US" sz="2400" b="1" dirty="0"/>
              <a:t>USI.9:  Should Abraham Lincoln have used military force to attempt to prevent Confederate states from seceding? </a:t>
            </a:r>
            <a:endParaRPr lang="en-US" sz="2400" b="1" dirty="0" smtClean="0"/>
          </a:p>
          <a:p>
            <a:endParaRPr lang="en-US" sz="2400" b="1" dirty="0"/>
          </a:p>
          <a:p>
            <a:pPr lvl="0"/>
            <a:r>
              <a:rPr lang="en-US" sz="2400" u="sng" dirty="0"/>
              <a:t>Benefits: </a:t>
            </a:r>
            <a:r>
              <a:rPr lang="en-US" sz="2400" dirty="0"/>
              <a:t>Preservation of the Union and the belief that the US was one nation, not a collection of independent states; stopping the spread of slavery (which would become the total abolition of slavery as the war continued); enforcement of the belief that the federal government’s power was supreme over that of the states; </a:t>
            </a:r>
            <a:endParaRPr lang="en-US" sz="2400" dirty="0" smtClean="0"/>
          </a:p>
          <a:p>
            <a:pPr lvl="0"/>
            <a:endParaRPr lang="en-US" sz="2400" dirty="0"/>
          </a:p>
          <a:p>
            <a:pPr lvl="0"/>
            <a:r>
              <a:rPr lang="en-US" sz="2400" u="sng" dirty="0"/>
              <a:t>Costs: </a:t>
            </a:r>
            <a:r>
              <a:rPr lang="en-US" sz="2400" dirty="0"/>
              <a:t>Hundreds of thousands of soldiers dead, </a:t>
            </a:r>
            <a:r>
              <a:rPr lang="en-US" sz="2400" dirty="0" smtClean="0"/>
              <a:t>family </a:t>
            </a:r>
            <a:r>
              <a:rPr lang="en-US" sz="2400" dirty="0"/>
              <a:t>and friends were often pitted against one another; the economic devastation caused by </a:t>
            </a:r>
            <a:r>
              <a:rPr lang="en-US" sz="2400" dirty="0" smtClean="0"/>
              <a:t>war</a:t>
            </a:r>
          </a:p>
          <a:p>
            <a:pPr lvl="0"/>
            <a:endParaRPr lang="en-US" sz="2400" dirty="0"/>
          </a:p>
          <a:p>
            <a:pPr lvl="0"/>
            <a:r>
              <a:rPr lang="en-US" sz="2400" u="sng" dirty="0"/>
              <a:t>Historical Decision: </a:t>
            </a:r>
            <a:r>
              <a:rPr lang="en-US" sz="2400" dirty="0"/>
              <a:t> Southern states seceded and the Union resisted secession with military force.  The economic, political and social effects of the Civil War would be felt into the next century. </a:t>
            </a:r>
          </a:p>
          <a:p>
            <a:endParaRPr lang="en-US" dirty="0"/>
          </a:p>
        </p:txBody>
      </p:sp>
    </p:spTree>
    <p:extLst>
      <p:ext uri="{BB962C8B-B14F-4D97-AF65-F5344CB8AC3E}">
        <p14:creationId xmlns:p14="http://schemas.microsoft.com/office/powerpoint/2010/main" val="391055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solidFill>
                  <a:prstClr val="white"/>
                </a:solidFill>
              </a:rPr>
              <a:pPr/>
              <a:t>5</a:t>
            </a:fld>
            <a:endParaRPr lang="en-US" dirty="0">
              <a:solidFill>
                <a:prstClr val="white"/>
              </a:solidFill>
            </a:endParaRPr>
          </a:p>
        </p:txBody>
      </p:sp>
      <p:pic>
        <p:nvPicPr>
          <p:cNvPr id="3" name="Picture 2" descr="skills - Google Search - Windows Internet Explorer provided by VA IT Infrastructure Partnership"/>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793" t="41081" r="35287" b="12628"/>
          <a:stretch/>
        </p:blipFill>
        <p:spPr>
          <a:xfrm>
            <a:off x="609600" y="1600200"/>
            <a:ext cx="725424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75647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PACED decision-making model</a:t>
            </a:r>
            <a:endParaRPr lang="en-US" dirty="0"/>
          </a:p>
        </p:txBody>
      </p:sp>
      <p:sp>
        <p:nvSpPr>
          <p:cNvPr id="3" name="Content Placeholder 2"/>
          <p:cNvSpPr>
            <a:spLocks noGrp="1"/>
          </p:cNvSpPr>
          <p:nvPr>
            <p:ph idx="1"/>
          </p:nvPr>
        </p:nvSpPr>
        <p:spPr/>
        <p:txBody>
          <a:bodyPr>
            <a:normAutofit fontScale="92500" lnSpcReduction="20000"/>
          </a:bodyPr>
          <a:lstStyle/>
          <a:p>
            <a:pPr marL="0" indent="0" eaLnBrk="0" fontAlgn="base" hangingPunct="0">
              <a:spcBef>
                <a:spcPct val="0"/>
              </a:spcBef>
              <a:spcAft>
                <a:spcPct val="0"/>
              </a:spcAft>
              <a:buNone/>
            </a:pPr>
            <a:r>
              <a:rPr lang="en-US" altLang="en-US" b="0" dirty="0">
                <a:latin typeface="+mn-lt"/>
                <a:ea typeface="Times New Roman" panose="02020603050405020304" pitchFamily="18" charset="0"/>
                <a:cs typeface="Times New Roman" panose="02020603050405020304" pitchFamily="18" charset="0"/>
              </a:rPr>
              <a:t>Use a </a:t>
            </a:r>
            <a:r>
              <a:rPr lang="en-US" altLang="en-US" b="0" dirty="0">
                <a:solidFill>
                  <a:srgbClr val="FF0000"/>
                </a:solidFill>
                <a:latin typeface="+mn-lt"/>
                <a:ea typeface="Times New Roman" panose="02020603050405020304" pitchFamily="18" charset="0"/>
                <a:cs typeface="Times New Roman" panose="02020603050405020304" pitchFamily="18" charset="0"/>
              </a:rPr>
              <a:t>PACED </a:t>
            </a:r>
            <a:r>
              <a:rPr lang="en-US" altLang="en-US" b="0" dirty="0">
                <a:latin typeface="+mn-lt"/>
                <a:ea typeface="Times New Roman" panose="02020603050405020304" pitchFamily="18" charset="0"/>
                <a:cs typeface="Times New Roman" panose="02020603050405020304" pitchFamily="18" charset="0"/>
              </a:rPr>
              <a:t>decision-making model to evaluate decisions made in United States history by analyzing the alternatives, criteria, and the decision made.  </a:t>
            </a:r>
            <a:endParaRPr lang="en-US" altLang="en-US" sz="2700" b="0" dirty="0">
              <a:latin typeface="+mn-lt"/>
            </a:endParaRPr>
          </a:p>
          <a:p>
            <a:pPr marL="0" indent="0" eaLnBrk="0" fontAlgn="base" hangingPunct="0">
              <a:spcBef>
                <a:spcPct val="0"/>
              </a:spcBef>
              <a:spcAft>
                <a:spcPct val="0"/>
              </a:spcAft>
              <a:buNone/>
            </a:pPr>
            <a:endParaRPr lang="en-US" altLang="en-US" b="0" dirty="0" smtClean="0">
              <a:latin typeface="+mn-lt"/>
              <a:ea typeface="Times" panose="02020603050405020304" pitchFamily="18" charset="0"/>
              <a:cs typeface="Times New Roman" panose="02020603050405020304" pitchFamily="18" charset="0"/>
            </a:endParaRPr>
          </a:p>
          <a:p>
            <a:pPr eaLnBrk="0" fontAlgn="base" hangingPunct="0">
              <a:spcBef>
                <a:spcPct val="0"/>
              </a:spcBef>
              <a:spcAft>
                <a:spcPct val="0"/>
              </a:spcAft>
            </a:pPr>
            <a:r>
              <a:rPr lang="en-US" altLang="en-US" sz="3900" b="0" dirty="0" smtClean="0">
                <a:latin typeface="+mn-lt"/>
                <a:ea typeface="Times" panose="02020603050405020304" pitchFamily="18" charset="0"/>
                <a:cs typeface="Times New Roman" panose="02020603050405020304" pitchFamily="18" charset="0"/>
              </a:rPr>
              <a:t>Define </a:t>
            </a:r>
            <a:r>
              <a:rPr lang="en-US" altLang="en-US" sz="3900" b="0" dirty="0">
                <a:latin typeface="+mn-lt"/>
                <a:ea typeface="Times" panose="02020603050405020304" pitchFamily="18" charset="0"/>
                <a:cs typeface="Times New Roman" panose="02020603050405020304" pitchFamily="18" charset="0"/>
              </a:rPr>
              <a:t>the </a:t>
            </a:r>
            <a:r>
              <a:rPr lang="en-US" altLang="en-US" sz="3900" dirty="0">
                <a:solidFill>
                  <a:srgbClr val="FF0000"/>
                </a:solidFill>
                <a:latin typeface="+mn-lt"/>
                <a:ea typeface="Times" panose="02020603050405020304" pitchFamily="18" charset="0"/>
                <a:cs typeface="Times New Roman" panose="02020603050405020304" pitchFamily="18" charset="0"/>
              </a:rPr>
              <a:t>P</a:t>
            </a:r>
            <a:r>
              <a:rPr lang="en-US" altLang="en-US" sz="3900" dirty="0">
                <a:latin typeface="+mn-lt"/>
                <a:ea typeface="Times" panose="02020603050405020304" pitchFamily="18" charset="0"/>
                <a:cs typeface="Times New Roman" panose="02020603050405020304" pitchFamily="18" charset="0"/>
              </a:rPr>
              <a:t>roblem</a:t>
            </a:r>
            <a:endParaRPr lang="en-US" altLang="en-US" sz="3000" dirty="0">
              <a:latin typeface="+mn-lt"/>
            </a:endParaRPr>
          </a:p>
          <a:p>
            <a:pPr eaLnBrk="0" fontAlgn="base" hangingPunct="0">
              <a:spcBef>
                <a:spcPct val="0"/>
              </a:spcBef>
              <a:spcAft>
                <a:spcPct val="0"/>
              </a:spcAft>
            </a:pPr>
            <a:r>
              <a:rPr lang="en-US" altLang="en-US" sz="3900" b="0" dirty="0" smtClean="0">
                <a:latin typeface="+mn-lt"/>
                <a:ea typeface="Times" panose="02020603050405020304" pitchFamily="18" charset="0"/>
                <a:cs typeface="Times New Roman" panose="02020603050405020304" pitchFamily="18" charset="0"/>
              </a:rPr>
              <a:t>List </a:t>
            </a:r>
            <a:r>
              <a:rPr lang="en-US" altLang="en-US" sz="3900" dirty="0">
                <a:solidFill>
                  <a:srgbClr val="FF0000"/>
                </a:solidFill>
                <a:latin typeface="+mn-lt"/>
                <a:ea typeface="Times" panose="02020603050405020304" pitchFamily="18" charset="0"/>
                <a:cs typeface="Times New Roman" panose="02020603050405020304" pitchFamily="18" charset="0"/>
              </a:rPr>
              <a:t>A</a:t>
            </a:r>
            <a:r>
              <a:rPr lang="en-US" altLang="en-US" sz="3900" dirty="0">
                <a:latin typeface="+mn-lt"/>
                <a:ea typeface="Times" panose="02020603050405020304" pitchFamily="18" charset="0"/>
                <a:cs typeface="Times New Roman" panose="02020603050405020304" pitchFamily="18" charset="0"/>
              </a:rPr>
              <a:t>lternatives</a:t>
            </a:r>
            <a:endParaRPr lang="en-US" altLang="en-US" sz="3000" dirty="0">
              <a:latin typeface="+mn-lt"/>
            </a:endParaRPr>
          </a:p>
          <a:p>
            <a:pPr eaLnBrk="0" fontAlgn="base" hangingPunct="0">
              <a:spcBef>
                <a:spcPct val="0"/>
              </a:spcBef>
              <a:spcAft>
                <a:spcPct val="0"/>
              </a:spcAft>
            </a:pPr>
            <a:r>
              <a:rPr lang="en-US" altLang="en-US" sz="3900" b="0" dirty="0">
                <a:latin typeface="+mn-lt"/>
                <a:ea typeface="Times" panose="02020603050405020304" pitchFamily="18" charset="0"/>
                <a:cs typeface="Times New Roman" panose="02020603050405020304" pitchFamily="18" charset="0"/>
              </a:rPr>
              <a:t>Select </a:t>
            </a:r>
            <a:r>
              <a:rPr lang="en-US" altLang="en-US" sz="3900" dirty="0">
                <a:solidFill>
                  <a:srgbClr val="FF0000"/>
                </a:solidFill>
                <a:latin typeface="+mn-lt"/>
                <a:ea typeface="Times" panose="02020603050405020304" pitchFamily="18" charset="0"/>
                <a:cs typeface="Times New Roman" panose="02020603050405020304" pitchFamily="18" charset="0"/>
              </a:rPr>
              <a:t>C</a:t>
            </a:r>
            <a:r>
              <a:rPr lang="en-US" altLang="en-US" sz="3900" dirty="0">
                <a:latin typeface="+mn-lt"/>
                <a:ea typeface="Times" panose="02020603050405020304" pitchFamily="18" charset="0"/>
                <a:cs typeface="Times New Roman" panose="02020603050405020304" pitchFamily="18" charset="0"/>
              </a:rPr>
              <a:t>riteria</a:t>
            </a:r>
            <a:endParaRPr lang="en-US" altLang="en-US" sz="3000" dirty="0">
              <a:latin typeface="+mn-lt"/>
            </a:endParaRPr>
          </a:p>
          <a:p>
            <a:pPr eaLnBrk="0" fontAlgn="base" hangingPunct="0">
              <a:spcBef>
                <a:spcPct val="0"/>
              </a:spcBef>
              <a:spcAft>
                <a:spcPct val="0"/>
              </a:spcAft>
            </a:pPr>
            <a:r>
              <a:rPr lang="en-US" altLang="en-US" sz="3900" dirty="0">
                <a:solidFill>
                  <a:srgbClr val="FF0000"/>
                </a:solidFill>
                <a:latin typeface="+mn-lt"/>
                <a:ea typeface="Times" panose="02020603050405020304" pitchFamily="18" charset="0"/>
                <a:cs typeface="Times New Roman" panose="02020603050405020304" pitchFamily="18" charset="0"/>
              </a:rPr>
              <a:t>E</a:t>
            </a:r>
            <a:r>
              <a:rPr lang="en-US" altLang="en-US" sz="3900" dirty="0">
                <a:latin typeface="+mn-lt"/>
                <a:ea typeface="Times" panose="02020603050405020304" pitchFamily="18" charset="0"/>
                <a:cs typeface="Times New Roman" panose="02020603050405020304" pitchFamily="18" charset="0"/>
              </a:rPr>
              <a:t>valuate</a:t>
            </a:r>
            <a:r>
              <a:rPr lang="en-US" altLang="en-US" sz="3900" b="0" dirty="0">
                <a:latin typeface="+mn-lt"/>
                <a:ea typeface="Times" panose="02020603050405020304" pitchFamily="18" charset="0"/>
                <a:cs typeface="Times New Roman" panose="02020603050405020304" pitchFamily="18" charset="0"/>
              </a:rPr>
              <a:t> the Alternatives</a:t>
            </a:r>
          </a:p>
          <a:p>
            <a:pPr eaLnBrk="0" fontAlgn="base" hangingPunct="0">
              <a:spcBef>
                <a:spcPct val="0"/>
              </a:spcBef>
              <a:spcAft>
                <a:spcPct val="0"/>
              </a:spcAft>
            </a:pPr>
            <a:r>
              <a:rPr lang="en-US" altLang="en-US" sz="3900" dirty="0">
                <a:solidFill>
                  <a:srgbClr val="FF0000"/>
                </a:solidFill>
                <a:latin typeface="+mn-lt"/>
                <a:ea typeface="Times" panose="02020603050405020304" pitchFamily="18" charset="0"/>
                <a:cs typeface="Times New Roman" panose="02020603050405020304" pitchFamily="18" charset="0"/>
              </a:rPr>
              <a:t>D</a:t>
            </a:r>
            <a:r>
              <a:rPr lang="en-US" altLang="en-US" sz="3900" dirty="0">
                <a:latin typeface="+mn-lt"/>
                <a:ea typeface="Times" panose="02020603050405020304" pitchFamily="18" charset="0"/>
                <a:cs typeface="Times New Roman" panose="02020603050405020304" pitchFamily="18" charset="0"/>
              </a:rPr>
              <a:t>ecision</a:t>
            </a:r>
            <a:r>
              <a:rPr lang="en-US" altLang="en-US" sz="3000" dirty="0">
                <a:latin typeface="+mn-lt"/>
              </a:rPr>
              <a:t> </a:t>
            </a:r>
            <a:endParaRPr lang="en-US" altLang="en-US" sz="4300" dirty="0">
              <a:latin typeface="+mn-lt"/>
            </a:endParaRPr>
          </a:p>
          <a:p>
            <a:endParaRPr lang="en-US" dirty="0"/>
          </a:p>
        </p:txBody>
      </p:sp>
    </p:spTree>
    <p:extLst>
      <p:ext uri="{BB962C8B-B14F-4D97-AF65-F5344CB8AC3E}">
        <p14:creationId xmlns:p14="http://schemas.microsoft.com/office/powerpoint/2010/main" val="397482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p:txBody>
          <a:bodyPr>
            <a:normAutofit fontScale="85000" lnSpcReduction="20000"/>
          </a:bodyPr>
          <a:lstStyle/>
          <a:p>
            <a:r>
              <a:rPr lang="en-US" b="0" dirty="0" smtClean="0">
                <a:latin typeface="+mn-lt"/>
              </a:rPr>
              <a:t>It is Monday night and you need to decide what to have for dinner. You have the options of Spaghetti, Chicken and Rice and Oven Baked Pizza.</a:t>
            </a:r>
          </a:p>
          <a:p>
            <a:endParaRPr lang="en-US" b="0" dirty="0">
              <a:latin typeface="+mn-lt"/>
            </a:endParaRPr>
          </a:p>
          <a:p>
            <a:r>
              <a:rPr lang="en-US" b="0" dirty="0" smtClean="0">
                <a:latin typeface="+mn-lt"/>
              </a:rPr>
              <a:t>You will base your decision on the time it takes to make the meal, the nutritional value of the meal and the overall taste of the meal.</a:t>
            </a:r>
          </a:p>
          <a:p>
            <a:endParaRPr lang="en-US" b="0" dirty="0">
              <a:latin typeface="+mn-lt"/>
            </a:endParaRPr>
          </a:p>
          <a:p>
            <a:r>
              <a:rPr lang="en-US" b="0" dirty="0" smtClean="0">
                <a:latin typeface="+mn-lt"/>
              </a:rPr>
              <a:t>How can you come up with a decision?  </a:t>
            </a:r>
            <a:endParaRPr lang="en-US" b="0" dirty="0">
              <a:latin typeface="+mn-lt"/>
            </a:endParaRPr>
          </a:p>
        </p:txBody>
      </p:sp>
    </p:spTree>
    <p:extLst>
      <p:ext uri="{BB962C8B-B14F-4D97-AF65-F5344CB8AC3E}">
        <p14:creationId xmlns:p14="http://schemas.microsoft.com/office/powerpoint/2010/main" val="129810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 for dinner?</a:t>
            </a:r>
            <a:endParaRPr lang="en-US" dirty="0"/>
          </a:p>
        </p:txBody>
      </p:sp>
      <p:graphicFrame>
        <p:nvGraphicFramePr>
          <p:cNvPr id="4" name="Content Placeholder 3"/>
          <p:cNvGraphicFramePr>
            <a:graphicFrameLocks noGrp="1"/>
          </p:cNvGraphicFramePr>
          <p:nvPr>
            <p:ph idx="1"/>
            <p:extLst/>
          </p:nvPr>
        </p:nvGraphicFramePr>
        <p:xfrm>
          <a:off x="628650" y="2046523"/>
          <a:ext cx="7021400" cy="2447854"/>
        </p:xfrm>
        <a:graphic>
          <a:graphicData uri="http://schemas.openxmlformats.org/drawingml/2006/table">
            <a:tbl>
              <a:tblPr firstRow="1" bandRow="1">
                <a:tableStyleId>{5C22544A-7EE6-4342-B048-85BDC9FD1C3A}</a:tableStyleId>
              </a:tblPr>
              <a:tblGrid>
                <a:gridCol w="1755350">
                  <a:extLst>
                    <a:ext uri="{9D8B030D-6E8A-4147-A177-3AD203B41FA5}">
                      <a16:colId xmlns:a16="http://schemas.microsoft.com/office/drawing/2014/main" xmlns="" val="20000"/>
                    </a:ext>
                  </a:extLst>
                </a:gridCol>
                <a:gridCol w="1755350">
                  <a:extLst>
                    <a:ext uri="{9D8B030D-6E8A-4147-A177-3AD203B41FA5}">
                      <a16:colId xmlns:a16="http://schemas.microsoft.com/office/drawing/2014/main" xmlns="" val="20001"/>
                    </a:ext>
                  </a:extLst>
                </a:gridCol>
                <a:gridCol w="1755350">
                  <a:extLst>
                    <a:ext uri="{9D8B030D-6E8A-4147-A177-3AD203B41FA5}">
                      <a16:colId xmlns:a16="http://schemas.microsoft.com/office/drawing/2014/main" xmlns="" val="20002"/>
                    </a:ext>
                  </a:extLst>
                </a:gridCol>
                <a:gridCol w="1755350">
                  <a:extLst>
                    <a:ext uri="{9D8B030D-6E8A-4147-A177-3AD203B41FA5}">
                      <a16:colId xmlns:a16="http://schemas.microsoft.com/office/drawing/2014/main" xmlns="" val="20003"/>
                    </a:ext>
                  </a:extLst>
                </a:gridCol>
              </a:tblGrid>
              <a:tr h="617220">
                <a:tc>
                  <a:txBody>
                    <a:bodyPr/>
                    <a:lstStyle/>
                    <a:p>
                      <a:pPr algn="ctr"/>
                      <a:endParaRPr lang="en-US" sz="1800" dirty="0"/>
                    </a:p>
                  </a:txBody>
                  <a:tcPr marL="68580" marR="68580" marT="34290" marB="34290"/>
                </a:tc>
                <a:tc>
                  <a:txBody>
                    <a:bodyPr/>
                    <a:lstStyle/>
                    <a:p>
                      <a:pPr algn="l"/>
                      <a:r>
                        <a:rPr lang="en-US" sz="1800" dirty="0" smtClean="0"/>
                        <a:t>Time to Make</a:t>
                      </a:r>
                      <a:endParaRPr lang="en-US" sz="1800" dirty="0"/>
                    </a:p>
                  </a:txBody>
                  <a:tcPr marL="68580" marR="68580" marT="34290" marB="34290"/>
                </a:tc>
                <a:tc>
                  <a:txBody>
                    <a:bodyPr/>
                    <a:lstStyle/>
                    <a:p>
                      <a:pPr algn="l"/>
                      <a:r>
                        <a:rPr lang="en-US" sz="1800" dirty="0" smtClean="0"/>
                        <a:t>Nutritional</a:t>
                      </a:r>
                      <a:r>
                        <a:rPr lang="en-US" sz="1800" baseline="0" dirty="0" smtClean="0"/>
                        <a:t> Value</a:t>
                      </a:r>
                      <a:endParaRPr lang="en-US" sz="1800" dirty="0"/>
                    </a:p>
                  </a:txBody>
                  <a:tcPr marL="68580" marR="68580" marT="34290" marB="34290"/>
                </a:tc>
                <a:tc>
                  <a:txBody>
                    <a:bodyPr/>
                    <a:lstStyle/>
                    <a:p>
                      <a:pPr algn="l"/>
                      <a:r>
                        <a:rPr lang="en-US" sz="1800" dirty="0" smtClean="0"/>
                        <a:t>Tasty</a:t>
                      </a:r>
                      <a:endParaRPr lang="en-US" sz="1800" dirty="0"/>
                    </a:p>
                  </a:txBody>
                  <a:tcPr marL="68580" marR="68580" marT="34290" marB="34290"/>
                </a:tc>
                <a:extLst>
                  <a:ext uri="{0D108BD9-81ED-4DB2-BD59-A6C34878D82A}">
                    <a16:rowId xmlns:a16="http://schemas.microsoft.com/office/drawing/2014/main" xmlns="" val="10000"/>
                  </a:ext>
                </a:extLst>
              </a:tr>
              <a:tr h="606707">
                <a:tc>
                  <a:txBody>
                    <a:bodyPr/>
                    <a:lstStyle/>
                    <a:p>
                      <a:pPr algn="ctr"/>
                      <a:r>
                        <a:rPr lang="en-US" sz="1800" dirty="0" smtClean="0"/>
                        <a:t>Spaghetti</a:t>
                      </a:r>
                      <a:endParaRPr lang="en-US" sz="1800" dirty="0"/>
                    </a:p>
                  </a:txBody>
                  <a:tcPr marL="68580" marR="68580" marT="34290" marB="34290"/>
                </a:tc>
                <a:tc>
                  <a:txBody>
                    <a:bodyPr/>
                    <a:lstStyle/>
                    <a:p>
                      <a:pPr algn="ctr"/>
                      <a:endParaRPr lang="en-US" sz="1800" dirty="0"/>
                    </a:p>
                  </a:txBody>
                  <a:tcPr marL="68580" marR="68580" marT="34290" marB="34290"/>
                </a:tc>
                <a:tc>
                  <a:txBody>
                    <a:bodyPr/>
                    <a:lstStyle/>
                    <a:p>
                      <a:pPr algn="ctr"/>
                      <a:endParaRPr lang="en-US" sz="180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xmlns="" val="10001"/>
                  </a:ext>
                </a:extLst>
              </a:tr>
              <a:tr h="617220">
                <a:tc>
                  <a:txBody>
                    <a:bodyPr/>
                    <a:lstStyle/>
                    <a:p>
                      <a:pPr algn="ctr"/>
                      <a:r>
                        <a:rPr lang="en-US" sz="1800" dirty="0" smtClean="0"/>
                        <a:t>Chicken</a:t>
                      </a:r>
                      <a:r>
                        <a:rPr lang="en-US" sz="1800" baseline="0" dirty="0" smtClean="0"/>
                        <a:t> and Rice</a:t>
                      </a:r>
                      <a:endParaRPr lang="en-US" sz="1800" dirty="0"/>
                    </a:p>
                  </a:txBody>
                  <a:tcPr marL="68580" marR="68580" marT="34290" marB="34290"/>
                </a:tc>
                <a:tc>
                  <a:txBody>
                    <a:bodyPr/>
                    <a:lstStyle/>
                    <a:p>
                      <a:pPr algn="ctr"/>
                      <a:endParaRPr lang="en-US" sz="1800"/>
                    </a:p>
                  </a:txBody>
                  <a:tcPr marL="68580" marR="68580" marT="34290" marB="34290"/>
                </a:tc>
                <a:tc>
                  <a:txBody>
                    <a:bodyPr/>
                    <a:lstStyle/>
                    <a:p>
                      <a:pPr algn="ctr"/>
                      <a:endParaRPr lang="en-US" sz="180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xmlns="" val="10002"/>
                  </a:ext>
                </a:extLst>
              </a:tr>
              <a:tr h="606707">
                <a:tc>
                  <a:txBody>
                    <a:bodyPr/>
                    <a:lstStyle/>
                    <a:p>
                      <a:pPr algn="ctr"/>
                      <a:r>
                        <a:rPr lang="en-US" sz="1800" dirty="0" smtClean="0"/>
                        <a:t>Oven Bake Pizza</a:t>
                      </a:r>
                      <a:endParaRPr lang="en-US" sz="1800" dirty="0"/>
                    </a:p>
                  </a:txBody>
                  <a:tcPr marL="68580" marR="68580" marT="34290" marB="34290"/>
                </a:tc>
                <a:tc>
                  <a:txBody>
                    <a:bodyPr/>
                    <a:lstStyle/>
                    <a:p>
                      <a:pPr algn="ctr"/>
                      <a:endParaRPr lang="en-US" sz="1800"/>
                    </a:p>
                  </a:txBody>
                  <a:tcPr marL="68580" marR="68580" marT="34290" marB="34290"/>
                </a:tc>
                <a:tc>
                  <a:txBody>
                    <a:bodyPr/>
                    <a:lstStyle/>
                    <a:p>
                      <a:pPr algn="ctr"/>
                      <a:endParaRPr lang="en-US" sz="1800"/>
                    </a:p>
                  </a:txBody>
                  <a:tcPr marL="68580" marR="68580" marT="34290" marB="34290"/>
                </a:tc>
                <a:tc>
                  <a:txBody>
                    <a:bodyPr/>
                    <a:lstStyle/>
                    <a:p>
                      <a:pPr algn="ctr"/>
                      <a:endParaRPr lang="en-US" sz="1800" dirty="0"/>
                    </a:p>
                  </a:txBody>
                  <a:tcPr marL="68580" marR="68580" marT="34290" marB="34290"/>
                </a:tc>
                <a:extLst>
                  <a:ext uri="{0D108BD9-81ED-4DB2-BD59-A6C34878D82A}">
                    <a16:rowId xmlns:a16="http://schemas.microsoft.com/office/drawing/2014/main" xmlns="" val="10003"/>
                  </a:ext>
                </a:extLst>
              </a:tr>
            </a:tbl>
          </a:graphicData>
        </a:graphic>
      </p:graphicFrame>
      <p:sp>
        <p:nvSpPr>
          <p:cNvPr id="5" name="Right Arrow 4"/>
          <p:cNvSpPr/>
          <p:nvPr/>
        </p:nvSpPr>
        <p:spPr>
          <a:xfrm flipH="1">
            <a:off x="6956770" y="423078"/>
            <a:ext cx="1883535"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flipH="1">
            <a:off x="6643890" y="1886788"/>
            <a:ext cx="1353892"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rot="5400000" flipH="1">
            <a:off x="711655" y="4532461"/>
            <a:ext cx="1245837"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940908" y="2076698"/>
            <a:ext cx="1748307" cy="300082"/>
          </a:xfrm>
          <a:prstGeom prst="rect">
            <a:avLst/>
          </a:prstGeom>
          <a:noFill/>
        </p:spPr>
        <p:txBody>
          <a:bodyPr wrap="square" rtlCol="0">
            <a:spAutoFit/>
          </a:bodyPr>
          <a:lstStyle/>
          <a:p>
            <a:r>
              <a:rPr lang="en-US" sz="1350" dirty="0"/>
              <a:t>Criteria</a:t>
            </a:r>
          </a:p>
        </p:txBody>
      </p:sp>
      <p:sp>
        <p:nvSpPr>
          <p:cNvPr id="9" name="TextBox 8"/>
          <p:cNvSpPr txBox="1"/>
          <p:nvPr/>
        </p:nvSpPr>
        <p:spPr>
          <a:xfrm>
            <a:off x="7547533" y="609600"/>
            <a:ext cx="1748307" cy="300082"/>
          </a:xfrm>
          <a:prstGeom prst="rect">
            <a:avLst/>
          </a:prstGeom>
          <a:noFill/>
        </p:spPr>
        <p:txBody>
          <a:bodyPr wrap="square" rtlCol="0">
            <a:spAutoFit/>
          </a:bodyPr>
          <a:lstStyle/>
          <a:p>
            <a:r>
              <a:rPr lang="en-US" sz="1350" dirty="0"/>
              <a:t>Problem</a:t>
            </a:r>
          </a:p>
        </p:txBody>
      </p:sp>
      <p:sp>
        <p:nvSpPr>
          <p:cNvPr id="10" name="TextBox 9"/>
          <p:cNvSpPr txBox="1"/>
          <p:nvPr/>
        </p:nvSpPr>
        <p:spPr>
          <a:xfrm rot="5400000">
            <a:off x="460420" y="5197464"/>
            <a:ext cx="1748307" cy="300082"/>
          </a:xfrm>
          <a:prstGeom prst="rect">
            <a:avLst/>
          </a:prstGeom>
          <a:noFill/>
        </p:spPr>
        <p:txBody>
          <a:bodyPr wrap="square" rtlCol="0">
            <a:spAutoFit/>
          </a:bodyPr>
          <a:lstStyle/>
          <a:p>
            <a:r>
              <a:rPr lang="en-US" sz="1350" dirty="0"/>
              <a:t>Alternatives</a:t>
            </a:r>
          </a:p>
        </p:txBody>
      </p:sp>
    </p:spTree>
    <p:extLst>
      <p:ext uri="{BB962C8B-B14F-4D97-AF65-F5344CB8AC3E}">
        <p14:creationId xmlns:p14="http://schemas.microsoft.com/office/powerpoint/2010/main" val="4015640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eat for dinner?</a:t>
            </a:r>
            <a:endParaRPr lang="en-US" dirty="0"/>
          </a:p>
        </p:txBody>
      </p:sp>
      <p:graphicFrame>
        <p:nvGraphicFramePr>
          <p:cNvPr id="4" name="Content Placeholder 3"/>
          <p:cNvGraphicFramePr>
            <a:graphicFrameLocks noGrp="1"/>
          </p:cNvGraphicFramePr>
          <p:nvPr>
            <p:ph idx="1"/>
            <p:extLst/>
          </p:nvPr>
        </p:nvGraphicFramePr>
        <p:xfrm>
          <a:off x="628650" y="2046523"/>
          <a:ext cx="7021400" cy="2447854"/>
        </p:xfrm>
        <a:graphic>
          <a:graphicData uri="http://schemas.openxmlformats.org/drawingml/2006/table">
            <a:tbl>
              <a:tblPr firstRow="1" bandRow="1">
                <a:tableStyleId>{5C22544A-7EE6-4342-B048-85BDC9FD1C3A}</a:tableStyleId>
              </a:tblPr>
              <a:tblGrid>
                <a:gridCol w="1755350">
                  <a:extLst>
                    <a:ext uri="{9D8B030D-6E8A-4147-A177-3AD203B41FA5}">
                      <a16:colId xmlns:a16="http://schemas.microsoft.com/office/drawing/2014/main" xmlns="" val="20000"/>
                    </a:ext>
                  </a:extLst>
                </a:gridCol>
                <a:gridCol w="1755350">
                  <a:extLst>
                    <a:ext uri="{9D8B030D-6E8A-4147-A177-3AD203B41FA5}">
                      <a16:colId xmlns:a16="http://schemas.microsoft.com/office/drawing/2014/main" xmlns="" val="20001"/>
                    </a:ext>
                  </a:extLst>
                </a:gridCol>
                <a:gridCol w="1755350">
                  <a:extLst>
                    <a:ext uri="{9D8B030D-6E8A-4147-A177-3AD203B41FA5}">
                      <a16:colId xmlns:a16="http://schemas.microsoft.com/office/drawing/2014/main" xmlns="" val="20002"/>
                    </a:ext>
                  </a:extLst>
                </a:gridCol>
                <a:gridCol w="1755350">
                  <a:extLst>
                    <a:ext uri="{9D8B030D-6E8A-4147-A177-3AD203B41FA5}">
                      <a16:colId xmlns:a16="http://schemas.microsoft.com/office/drawing/2014/main" xmlns="" val="20003"/>
                    </a:ext>
                  </a:extLst>
                </a:gridCol>
              </a:tblGrid>
              <a:tr h="617220">
                <a:tc>
                  <a:txBody>
                    <a:bodyPr/>
                    <a:lstStyle/>
                    <a:p>
                      <a:pPr algn="ctr"/>
                      <a:endParaRPr lang="en-US" sz="1800" dirty="0"/>
                    </a:p>
                  </a:txBody>
                  <a:tcPr marL="68580" marR="68580" marT="34290" marB="34290"/>
                </a:tc>
                <a:tc>
                  <a:txBody>
                    <a:bodyPr/>
                    <a:lstStyle/>
                    <a:p>
                      <a:pPr algn="l"/>
                      <a:r>
                        <a:rPr lang="en-US" sz="1800" dirty="0" smtClean="0"/>
                        <a:t>Difficulty in making</a:t>
                      </a:r>
                      <a:endParaRPr lang="en-US" sz="1800" dirty="0"/>
                    </a:p>
                  </a:txBody>
                  <a:tcPr marL="68580" marR="68580" marT="34290" marB="34290"/>
                </a:tc>
                <a:tc>
                  <a:txBody>
                    <a:bodyPr/>
                    <a:lstStyle/>
                    <a:p>
                      <a:pPr algn="l"/>
                      <a:r>
                        <a:rPr lang="en-US" sz="1800" dirty="0" smtClean="0"/>
                        <a:t>Nutritional</a:t>
                      </a:r>
                      <a:r>
                        <a:rPr lang="en-US" sz="1800" baseline="0" dirty="0" smtClean="0"/>
                        <a:t> Value</a:t>
                      </a:r>
                      <a:endParaRPr lang="en-US" sz="1800" dirty="0"/>
                    </a:p>
                  </a:txBody>
                  <a:tcPr marL="68580" marR="68580" marT="34290" marB="34290"/>
                </a:tc>
                <a:tc>
                  <a:txBody>
                    <a:bodyPr/>
                    <a:lstStyle/>
                    <a:p>
                      <a:pPr algn="l"/>
                      <a:r>
                        <a:rPr lang="en-US" sz="1800" dirty="0" smtClean="0"/>
                        <a:t>Tasty</a:t>
                      </a:r>
                      <a:endParaRPr lang="en-US" sz="1800" dirty="0"/>
                    </a:p>
                  </a:txBody>
                  <a:tcPr marL="68580" marR="68580" marT="34290" marB="34290"/>
                </a:tc>
                <a:extLst>
                  <a:ext uri="{0D108BD9-81ED-4DB2-BD59-A6C34878D82A}">
                    <a16:rowId xmlns:a16="http://schemas.microsoft.com/office/drawing/2014/main" xmlns="" val="10000"/>
                  </a:ext>
                </a:extLst>
              </a:tr>
              <a:tr h="606707">
                <a:tc>
                  <a:txBody>
                    <a:bodyPr/>
                    <a:lstStyle/>
                    <a:p>
                      <a:pPr algn="ctr"/>
                      <a:r>
                        <a:rPr lang="en-US" sz="1800" dirty="0" smtClean="0"/>
                        <a:t>Spaghetti</a:t>
                      </a:r>
                      <a:endParaRPr lang="en-US" sz="1800" dirty="0"/>
                    </a:p>
                  </a:txBody>
                  <a:tcPr marL="68580" marR="68580" marT="34290" marB="34290"/>
                </a:tc>
                <a:tc>
                  <a:txBody>
                    <a:bodyPr/>
                    <a:lstStyle/>
                    <a:p>
                      <a:pPr algn="ctr"/>
                      <a:r>
                        <a:rPr lang="en-US" sz="1800" dirty="0" smtClean="0"/>
                        <a:t>1</a:t>
                      </a:r>
                      <a:endParaRPr lang="en-US" sz="1800" dirty="0"/>
                    </a:p>
                  </a:txBody>
                  <a:tcPr marL="68580" marR="68580" marT="34290" marB="34290"/>
                </a:tc>
                <a:tc>
                  <a:txBody>
                    <a:bodyPr/>
                    <a:lstStyle/>
                    <a:p>
                      <a:pPr algn="ctr"/>
                      <a:r>
                        <a:rPr lang="en-US" sz="1800" dirty="0" smtClean="0"/>
                        <a:t>2</a:t>
                      </a:r>
                      <a:endParaRPr lang="en-US" sz="1800" dirty="0"/>
                    </a:p>
                  </a:txBody>
                  <a:tcPr marL="68580" marR="68580" marT="34290" marB="34290"/>
                </a:tc>
                <a:tc>
                  <a:txBody>
                    <a:bodyPr/>
                    <a:lstStyle/>
                    <a:p>
                      <a:pPr algn="ctr"/>
                      <a:r>
                        <a:rPr lang="en-US" sz="1800" dirty="0" smtClean="0"/>
                        <a:t>2</a:t>
                      </a:r>
                      <a:endParaRPr lang="en-US" sz="1800" dirty="0"/>
                    </a:p>
                  </a:txBody>
                  <a:tcPr marL="68580" marR="68580" marT="34290" marB="34290"/>
                </a:tc>
                <a:extLst>
                  <a:ext uri="{0D108BD9-81ED-4DB2-BD59-A6C34878D82A}">
                    <a16:rowId xmlns:a16="http://schemas.microsoft.com/office/drawing/2014/main" xmlns="" val="10001"/>
                  </a:ext>
                </a:extLst>
              </a:tr>
              <a:tr h="617220">
                <a:tc>
                  <a:txBody>
                    <a:bodyPr/>
                    <a:lstStyle/>
                    <a:p>
                      <a:pPr algn="ctr"/>
                      <a:r>
                        <a:rPr lang="en-US" sz="1800" dirty="0" smtClean="0"/>
                        <a:t>Chicken</a:t>
                      </a:r>
                      <a:r>
                        <a:rPr lang="en-US" sz="1800" baseline="0" dirty="0" smtClean="0"/>
                        <a:t> and Rice</a:t>
                      </a:r>
                      <a:endParaRPr lang="en-US" sz="1800" dirty="0"/>
                    </a:p>
                  </a:txBody>
                  <a:tcPr marL="68580" marR="68580" marT="34290" marB="34290"/>
                </a:tc>
                <a:tc>
                  <a:txBody>
                    <a:bodyPr/>
                    <a:lstStyle/>
                    <a:p>
                      <a:pPr algn="ctr"/>
                      <a:r>
                        <a:rPr lang="en-US" sz="1800" dirty="0" smtClean="0"/>
                        <a:t>2</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1</a:t>
                      </a:r>
                      <a:endParaRPr lang="en-US" sz="1800" dirty="0"/>
                    </a:p>
                  </a:txBody>
                  <a:tcPr marL="68580" marR="68580" marT="34290" marB="34290"/>
                </a:tc>
                <a:extLst>
                  <a:ext uri="{0D108BD9-81ED-4DB2-BD59-A6C34878D82A}">
                    <a16:rowId xmlns:a16="http://schemas.microsoft.com/office/drawing/2014/main" xmlns="" val="10002"/>
                  </a:ext>
                </a:extLst>
              </a:tr>
              <a:tr h="606707">
                <a:tc>
                  <a:txBody>
                    <a:bodyPr/>
                    <a:lstStyle/>
                    <a:p>
                      <a:pPr algn="ctr"/>
                      <a:r>
                        <a:rPr lang="en-US" sz="1800" dirty="0" smtClean="0"/>
                        <a:t>Oven Bake Pizza</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0</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extLst>
                  <a:ext uri="{0D108BD9-81ED-4DB2-BD59-A6C34878D82A}">
                    <a16:rowId xmlns:a16="http://schemas.microsoft.com/office/drawing/2014/main" xmlns="" val="10003"/>
                  </a:ext>
                </a:extLst>
              </a:tr>
            </a:tbl>
          </a:graphicData>
        </a:graphic>
      </p:graphicFrame>
      <p:sp>
        <p:nvSpPr>
          <p:cNvPr id="5" name="Right Arrow 4"/>
          <p:cNvSpPr/>
          <p:nvPr/>
        </p:nvSpPr>
        <p:spPr>
          <a:xfrm flipH="1">
            <a:off x="7155824" y="532143"/>
            <a:ext cx="1883535"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flipH="1">
            <a:off x="6643890" y="1886788"/>
            <a:ext cx="1353892"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rot="5400000" flipH="1">
            <a:off x="711655" y="4532461"/>
            <a:ext cx="1245837"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940908" y="2076698"/>
            <a:ext cx="1748307" cy="300082"/>
          </a:xfrm>
          <a:prstGeom prst="rect">
            <a:avLst/>
          </a:prstGeom>
          <a:noFill/>
        </p:spPr>
        <p:txBody>
          <a:bodyPr wrap="square" rtlCol="0">
            <a:spAutoFit/>
          </a:bodyPr>
          <a:lstStyle/>
          <a:p>
            <a:r>
              <a:rPr lang="en-US" sz="1350" dirty="0"/>
              <a:t>Criteria</a:t>
            </a:r>
          </a:p>
        </p:txBody>
      </p:sp>
      <p:sp>
        <p:nvSpPr>
          <p:cNvPr id="9" name="TextBox 8"/>
          <p:cNvSpPr txBox="1"/>
          <p:nvPr/>
        </p:nvSpPr>
        <p:spPr>
          <a:xfrm>
            <a:off x="7646026" y="696097"/>
            <a:ext cx="1748307" cy="300082"/>
          </a:xfrm>
          <a:prstGeom prst="rect">
            <a:avLst/>
          </a:prstGeom>
          <a:noFill/>
        </p:spPr>
        <p:txBody>
          <a:bodyPr wrap="square" rtlCol="0">
            <a:spAutoFit/>
          </a:bodyPr>
          <a:lstStyle/>
          <a:p>
            <a:r>
              <a:rPr lang="en-US" sz="1350" dirty="0"/>
              <a:t>Problem</a:t>
            </a:r>
          </a:p>
        </p:txBody>
      </p:sp>
      <p:sp>
        <p:nvSpPr>
          <p:cNvPr id="10" name="TextBox 9"/>
          <p:cNvSpPr txBox="1"/>
          <p:nvPr/>
        </p:nvSpPr>
        <p:spPr>
          <a:xfrm rot="5400000">
            <a:off x="460420" y="5197464"/>
            <a:ext cx="1748307" cy="300082"/>
          </a:xfrm>
          <a:prstGeom prst="rect">
            <a:avLst/>
          </a:prstGeom>
          <a:noFill/>
        </p:spPr>
        <p:txBody>
          <a:bodyPr wrap="square" rtlCol="0">
            <a:spAutoFit/>
          </a:bodyPr>
          <a:lstStyle/>
          <a:p>
            <a:r>
              <a:rPr lang="en-US" sz="1350" dirty="0"/>
              <a:t>Alternatives</a:t>
            </a:r>
          </a:p>
        </p:txBody>
      </p:sp>
      <p:sp>
        <p:nvSpPr>
          <p:cNvPr id="3" name="Oval 2"/>
          <p:cNvSpPr/>
          <p:nvPr/>
        </p:nvSpPr>
        <p:spPr>
          <a:xfrm>
            <a:off x="231820" y="3651745"/>
            <a:ext cx="8234832" cy="10045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4306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en-US" sz="5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But what if you were a super healthy family?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54</a:t>
            </a:fld>
            <a:endParaRPr lang="en-US" dirty="0"/>
          </a:p>
        </p:txBody>
      </p:sp>
    </p:spTree>
    <p:extLst>
      <p:ext uri="{BB962C8B-B14F-4D97-AF65-F5344CB8AC3E}">
        <p14:creationId xmlns:p14="http://schemas.microsoft.com/office/powerpoint/2010/main" val="1665441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50" y="876112"/>
            <a:ext cx="7543800" cy="1143000"/>
          </a:xfrm>
        </p:spPr>
        <p:txBody>
          <a:bodyPr/>
          <a:lstStyle/>
          <a:p>
            <a:r>
              <a:rPr lang="en-US" dirty="0" smtClean="0"/>
              <a:t>What to eat for dinner?</a:t>
            </a:r>
            <a:endParaRPr lang="en-US" dirty="0"/>
          </a:p>
        </p:txBody>
      </p:sp>
      <p:graphicFrame>
        <p:nvGraphicFramePr>
          <p:cNvPr id="4" name="Content Placeholder 3"/>
          <p:cNvGraphicFramePr>
            <a:graphicFrameLocks noGrp="1"/>
          </p:cNvGraphicFramePr>
          <p:nvPr>
            <p:ph idx="1"/>
            <p:extLst/>
          </p:nvPr>
        </p:nvGraphicFramePr>
        <p:xfrm>
          <a:off x="628650" y="2046523"/>
          <a:ext cx="7021400" cy="2447854"/>
        </p:xfrm>
        <a:graphic>
          <a:graphicData uri="http://schemas.openxmlformats.org/drawingml/2006/table">
            <a:tbl>
              <a:tblPr firstRow="1" bandRow="1">
                <a:tableStyleId>{5C22544A-7EE6-4342-B048-85BDC9FD1C3A}</a:tableStyleId>
              </a:tblPr>
              <a:tblGrid>
                <a:gridCol w="1755350">
                  <a:extLst>
                    <a:ext uri="{9D8B030D-6E8A-4147-A177-3AD203B41FA5}">
                      <a16:colId xmlns:a16="http://schemas.microsoft.com/office/drawing/2014/main" xmlns="" val="20000"/>
                    </a:ext>
                  </a:extLst>
                </a:gridCol>
                <a:gridCol w="1755350">
                  <a:extLst>
                    <a:ext uri="{9D8B030D-6E8A-4147-A177-3AD203B41FA5}">
                      <a16:colId xmlns:a16="http://schemas.microsoft.com/office/drawing/2014/main" xmlns="" val="20001"/>
                    </a:ext>
                  </a:extLst>
                </a:gridCol>
                <a:gridCol w="1755350">
                  <a:extLst>
                    <a:ext uri="{9D8B030D-6E8A-4147-A177-3AD203B41FA5}">
                      <a16:colId xmlns:a16="http://schemas.microsoft.com/office/drawing/2014/main" xmlns="" val="20002"/>
                    </a:ext>
                  </a:extLst>
                </a:gridCol>
                <a:gridCol w="1755350">
                  <a:extLst>
                    <a:ext uri="{9D8B030D-6E8A-4147-A177-3AD203B41FA5}">
                      <a16:colId xmlns:a16="http://schemas.microsoft.com/office/drawing/2014/main" xmlns="" val="20003"/>
                    </a:ext>
                  </a:extLst>
                </a:gridCol>
              </a:tblGrid>
              <a:tr h="617220">
                <a:tc>
                  <a:txBody>
                    <a:bodyPr/>
                    <a:lstStyle/>
                    <a:p>
                      <a:pPr algn="ctr"/>
                      <a:endParaRPr lang="en-US" sz="1800" dirty="0"/>
                    </a:p>
                  </a:txBody>
                  <a:tcPr marL="68580" marR="68580" marT="34290" marB="34290"/>
                </a:tc>
                <a:tc>
                  <a:txBody>
                    <a:bodyPr/>
                    <a:lstStyle/>
                    <a:p>
                      <a:pPr algn="l"/>
                      <a:r>
                        <a:rPr lang="en-US" sz="1800" dirty="0" smtClean="0"/>
                        <a:t>Difficulty in making</a:t>
                      </a:r>
                      <a:endParaRPr lang="en-US" sz="1800" dirty="0"/>
                    </a:p>
                  </a:txBody>
                  <a:tcPr marL="68580" marR="68580" marT="34290" marB="34290"/>
                </a:tc>
                <a:tc>
                  <a:txBody>
                    <a:bodyPr/>
                    <a:lstStyle/>
                    <a:p>
                      <a:pPr algn="l"/>
                      <a:r>
                        <a:rPr lang="en-US" sz="1800" dirty="0" smtClean="0"/>
                        <a:t>Nutritional</a:t>
                      </a:r>
                      <a:r>
                        <a:rPr lang="en-US" sz="1800" baseline="0" dirty="0" smtClean="0"/>
                        <a:t> Value</a:t>
                      </a:r>
                      <a:endParaRPr lang="en-US" sz="1800" dirty="0"/>
                    </a:p>
                  </a:txBody>
                  <a:tcPr marL="68580" marR="68580" marT="34290" marB="34290"/>
                </a:tc>
                <a:tc>
                  <a:txBody>
                    <a:bodyPr/>
                    <a:lstStyle/>
                    <a:p>
                      <a:pPr algn="l"/>
                      <a:r>
                        <a:rPr lang="en-US" sz="1800" dirty="0" smtClean="0"/>
                        <a:t>Tasty</a:t>
                      </a:r>
                      <a:endParaRPr lang="en-US" sz="1800" dirty="0"/>
                    </a:p>
                  </a:txBody>
                  <a:tcPr marL="68580" marR="68580" marT="34290" marB="34290"/>
                </a:tc>
                <a:extLst>
                  <a:ext uri="{0D108BD9-81ED-4DB2-BD59-A6C34878D82A}">
                    <a16:rowId xmlns:a16="http://schemas.microsoft.com/office/drawing/2014/main" xmlns="" val="10000"/>
                  </a:ext>
                </a:extLst>
              </a:tr>
              <a:tr h="606707">
                <a:tc>
                  <a:txBody>
                    <a:bodyPr/>
                    <a:lstStyle/>
                    <a:p>
                      <a:pPr algn="ctr"/>
                      <a:r>
                        <a:rPr lang="en-US" sz="1800" dirty="0" smtClean="0"/>
                        <a:t>Spaghetti</a:t>
                      </a:r>
                      <a:endParaRPr lang="en-US" sz="1800" dirty="0"/>
                    </a:p>
                  </a:txBody>
                  <a:tcPr marL="68580" marR="68580" marT="34290" marB="34290"/>
                </a:tc>
                <a:tc>
                  <a:txBody>
                    <a:bodyPr/>
                    <a:lstStyle/>
                    <a:p>
                      <a:pPr algn="ctr"/>
                      <a:r>
                        <a:rPr lang="en-US" sz="1800" dirty="0" smtClean="0"/>
                        <a:t>1</a:t>
                      </a:r>
                      <a:endParaRPr lang="en-US" sz="1800" dirty="0"/>
                    </a:p>
                  </a:txBody>
                  <a:tcPr marL="68580" marR="68580" marT="34290" marB="34290"/>
                </a:tc>
                <a:tc>
                  <a:txBody>
                    <a:bodyPr/>
                    <a:lstStyle/>
                    <a:p>
                      <a:pPr algn="ctr"/>
                      <a:r>
                        <a:rPr lang="en-US" sz="1800" dirty="0" smtClean="0"/>
                        <a:t>2 (x2)</a:t>
                      </a:r>
                      <a:endParaRPr lang="en-US" sz="1800" dirty="0"/>
                    </a:p>
                  </a:txBody>
                  <a:tcPr marL="68580" marR="68580" marT="34290" marB="34290"/>
                </a:tc>
                <a:tc>
                  <a:txBody>
                    <a:bodyPr/>
                    <a:lstStyle/>
                    <a:p>
                      <a:pPr algn="ctr"/>
                      <a:r>
                        <a:rPr lang="en-US" sz="1800" dirty="0" smtClean="0"/>
                        <a:t>2</a:t>
                      </a:r>
                      <a:endParaRPr lang="en-US" sz="1800" dirty="0"/>
                    </a:p>
                  </a:txBody>
                  <a:tcPr marL="68580" marR="68580" marT="34290" marB="34290"/>
                </a:tc>
                <a:extLst>
                  <a:ext uri="{0D108BD9-81ED-4DB2-BD59-A6C34878D82A}">
                    <a16:rowId xmlns:a16="http://schemas.microsoft.com/office/drawing/2014/main" xmlns="" val="10001"/>
                  </a:ext>
                </a:extLst>
              </a:tr>
              <a:tr h="617220">
                <a:tc>
                  <a:txBody>
                    <a:bodyPr/>
                    <a:lstStyle/>
                    <a:p>
                      <a:pPr algn="ctr"/>
                      <a:r>
                        <a:rPr lang="en-US" sz="1800" dirty="0" smtClean="0"/>
                        <a:t>Chicken</a:t>
                      </a:r>
                      <a:r>
                        <a:rPr lang="en-US" sz="1800" baseline="0" dirty="0" smtClean="0"/>
                        <a:t> and Rice</a:t>
                      </a:r>
                      <a:endParaRPr lang="en-US" sz="1800" dirty="0"/>
                    </a:p>
                  </a:txBody>
                  <a:tcPr marL="68580" marR="68580" marT="34290" marB="34290"/>
                </a:tc>
                <a:tc>
                  <a:txBody>
                    <a:bodyPr/>
                    <a:lstStyle/>
                    <a:p>
                      <a:pPr algn="ctr"/>
                      <a:r>
                        <a:rPr lang="en-US" sz="1800" dirty="0" smtClean="0"/>
                        <a:t>2</a:t>
                      </a:r>
                      <a:endParaRPr lang="en-US" sz="1800" dirty="0"/>
                    </a:p>
                  </a:txBody>
                  <a:tcPr marL="68580" marR="68580" marT="34290" marB="34290"/>
                </a:tc>
                <a:tc>
                  <a:txBody>
                    <a:bodyPr/>
                    <a:lstStyle/>
                    <a:p>
                      <a:pPr algn="ctr"/>
                      <a:r>
                        <a:rPr lang="en-US" sz="1800" dirty="0" smtClean="0"/>
                        <a:t>3 (x2)</a:t>
                      </a:r>
                      <a:endParaRPr lang="en-US" sz="1800" dirty="0"/>
                    </a:p>
                  </a:txBody>
                  <a:tcPr marL="68580" marR="68580" marT="34290" marB="34290"/>
                </a:tc>
                <a:tc>
                  <a:txBody>
                    <a:bodyPr/>
                    <a:lstStyle/>
                    <a:p>
                      <a:pPr algn="ctr"/>
                      <a:r>
                        <a:rPr lang="en-US" sz="1800" dirty="0" smtClean="0"/>
                        <a:t>1</a:t>
                      </a:r>
                      <a:endParaRPr lang="en-US" sz="1800" dirty="0"/>
                    </a:p>
                  </a:txBody>
                  <a:tcPr marL="68580" marR="68580" marT="34290" marB="34290"/>
                </a:tc>
                <a:extLst>
                  <a:ext uri="{0D108BD9-81ED-4DB2-BD59-A6C34878D82A}">
                    <a16:rowId xmlns:a16="http://schemas.microsoft.com/office/drawing/2014/main" xmlns="" val="10002"/>
                  </a:ext>
                </a:extLst>
              </a:tr>
              <a:tr h="606707">
                <a:tc>
                  <a:txBody>
                    <a:bodyPr/>
                    <a:lstStyle/>
                    <a:p>
                      <a:pPr algn="ctr"/>
                      <a:r>
                        <a:rPr lang="en-US" sz="1800" dirty="0" smtClean="0"/>
                        <a:t>Oven Bake Pizza</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tc>
                  <a:txBody>
                    <a:bodyPr/>
                    <a:lstStyle/>
                    <a:p>
                      <a:pPr algn="ctr"/>
                      <a:r>
                        <a:rPr lang="en-US" sz="1800" dirty="0" smtClean="0"/>
                        <a:t>0 (x2)</a:t>
                      </a:r>
                      <a:endParaRPr lang="en-US" sz="1800" dirty="0"/>
                    </a:p>
                  </a:txBody>
                  <a:tcPr marL="68580" marR="68580" marT="34290" marB="34290"/>
                </a:tc>
                <a:tc>
                  <a:txBody>
                    <a:bodyPr/>
                    <a:lstStyle/>
                    <a:p>
                      <a:pPr algn="ctr"/>
                      <a:r>
                        <a:rPr lang="en-US" sz="1800" dirty="0" smtClean="0"/>
                        <a:t>3</a:t>
                      </a:r>
                      <a:endParaRPr lang="en-US" sz="1800" dirty="0"/>
                    </a:p>
                  </a:txBody>
                  <a:tcPr marL="68580" marR="68580" marT="34290" marB="34290"/>
                </a:tc>
                <a:extLst>
                  <a:ext uri="{0D108BD9-81ED-4DB2-BD59-A6C34878D82A}">
                    <a16:rowId xmlns:a16="http://schemas.microsoft.com/office/drawing/2014/main" xmlns="" val="10003"/>
                  </a:ext>
                </a:extLst>
              </a:tr>
            </a:tbl>
          </a:graphicData>
        </a:graphic>
      </p:graphicFrame>
      <p:sp>
        <p:nvSpPr>
          <p:cNvPr id="5" name="Right Arrow 4"/>
          <p:cNvSpPr/>
          <p:nvPr/>
        </p:nvSpPr>
        <p:spPr>
          <a:xfrm flipH="1">
            <a:off x="6805680" y="1085060"/>
            <a:ext cx="1883535"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flipH="1">
            <a:off x="6643890" y="1886788"/>
            <a:ext cx="1353892"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ight Arrow 6"/>
          <p:cNvSpPr/>
          <p:nvPr/>
        </p:nvSpPr>
        <p:spPr>
          <a:xfrm rot="5400000" flipH="1">
            <a:off x="711655" y="4532461"/>
            <a:ext cx="1245837" cy="65682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940908" y="2076698"/>
            <a:ext cx="1748307" cy="300082"/>
          </a:xfrm>
          <a:prstGeom prst="rect">
            <a:avLst/>
          </a:prstGeom>
          <a:noFill/>
        </p:spPr>
        <p:txBody>
          <a:bodyPr wrap="square" rtlCol="0">
            <a:spAutoFit/>
          </a:bodyPr>
          <a:lstStyle/>
          <a:p>
            <a:r>
              <a:rPr lang="en-US" sz="1350" dirty="0"/>
              <a:t>Criteria</a:t>
            </a:r>
          </a:p>
        </p:txBody>
      </p:sp>
      <p:sp>
        <p:nvSpPr>
          <p:cNvPr id="9" name="TextBox 8"/>
          <p:cNvSpPr txBox="1"/>
          <p:nvPr/>
        </p:nvSpPr>
        <p:spPr>
          <a:xfrm>
            <a:off x="7320836" y="1263430"/>
            <a:ext cx="1748307" cy="300082"/>
          </a:xfrm>
          <a:prstGeom prst="rect">
            <a:avLst/>
          </a:prstGeom>
          <a:noFill/>
        </p:spPr>
        <p:txBody>
          <a:bodyPr wrap="square" rtlCol="0">
            <a:spAutoFit/>
          </a:bodyPr>
          <a:lstStyle/>
          <a:p>
            <a:r>
              <a:rPr lang="en-US" sz="1350" dirty="0"/>
              <a:t>Problem</a:t>
            </a:r>
          </a:p>
        </p:txBody>
      </p:sp>
      <p:sp>
        <p:nvSpPr>
          <p:cNvPr id="10" name="TextBox 9"/>
          <p:cNvSpPr txBox="1"/>
          <p:nvPr/>
        </p:nvSpPr>
        <p:spPr>
          <a:xfrm rot="5400000">
            <a:off x="460420" y="5197464"/>
            <a:ext cx="1748307" cy="300082"/>
          </a:xfrm>
          <a:prstGeom prst="rect">
            <a:avLst/>
          </a:prstGeom>
          <a:noFill/>
        </p:spPr>
        <p:txBody>
          <a:bodyPr wrap="square" rtlCol="0">
            <a:spAutoFit/>
          </a:bodyPr>
          <a:lstStyle/>
          <a:p>
            <a:r>
              <a:rPr lang="en-US" sz="1350" dirty="0"/>
              <a:t>Alternatives</a:t>
            </a:r>
          </a:p>
        </p:txBody>
      </p:sp>
      <p:sp>
        <p:nvSpPr>
          <p:cNvPr id="11" name="Oval 10"/>
          <p:cNvSpPr/>
          <p:nvPr/>
        </p:nvSpPr>
        <p:spPr>
          <a:xfrm>
            <a:off x="283134" y="3142521"/>
            <a:ext cx="8234832" cy="8386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5510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1a  </a:t>
            </a:r>
            <a:r>
              <a:rPr lang="en-US" dirty="0"/>
              <a:t>Using informational sources</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56</a:t>
            </a:fld>
            <a:endParaRPr lang="en-US" dirty="0">
              <a:solidFill>
                <a:prstClr val="white"/>
              </a:solidFill>
            </a:endParaRPr>
          </a:p>
        </p:txBody>
      </p:sp>
      <p:sp>
        <p:nvSpPr>
          <p:cNvPr id="6" name="Rectangle 5"/>
          <p:cNvSpPr/>
          <p:nvPr/>
        </p:nvSpPr>
        <p:spPr>
          <a:xfrm>
            <a:off x="838200" y="1295400"/>
            <a:ext cx="6934200" cy="4154984"/>
          </a:xfrm>
          <a:prstGeom prst="rect">
            <a:avLst/>
          </a:prstGeom>
        </p:spPr>
        <p:txBody>
          <a:bodyPr wrap="square">
            <a:spAutoFit/>
          </a:bodyPr>
          <a:lstStyle/>
          <a:p>
            <a:r>
              <a:rPr lang="en-US" sz="4400" b="1" dirty="0">
                <a:solidFill>
                  <a:srgbClr val="000000"/>
                </a:solidFill>
              </a:rPr>
              <a:t>Analyze and interpret artifacts and primary and secondary sources to understand events in US History.</a:t>
            </a:r>
          </a:p>
          <a:p>
            <a:endParaRPr lang="en-US" sz="4400" dirty="0">
              <a:solidFill>
                <a:prstClr val="black"/>
              </a:solidFill>
            </a:endParaRPr>
          </a:p>
        </p:txBody>
      </p:sp>
    </p:spTree>
    <p:extLst>
      <p:ext uri="{BB962C8B-B14F-4D97-AF65-F5344CB8AC3E}">
        <p14:creationId xmlns:p14="http://schemas.microsoft.com/office/powerpoint/2010/main" val="28906839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Analysis Tool</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57</a:t>
            </a:fld>
            <a:endParaRPr lang="en-US" dirty="0">
              <a:solidFill>
                <a:prstClr val="white"/>
              </a:solidFill>
            </a:endParaRPr>
          </a:p>
        </p:txBody>
      </p:sp>
      <p:sp>
        <p:nvSpPr>
          <p:cNvPr id="4" name="TextBox 3"/>
          <p:cNvSpPr txBox="1"/>
          <p:nvPr/>
        </p:nvSpPr>
        <p:spPr>
          <a:xfrm>
            <a:off x="152400" y="1427016"/>
            <a:ext cx="6019800" cy="400110"/>
          </a:xfrm>
          <a:prstGeom prst="rect">
            <a:avLst/>
          </a:prstGeom>
          <a:noFill/>
        </p:spPr>
        <p:txBody>
          <a:bodyPr wrap="square" rtlCol="0">
            <a:spAutoFit/>
          </a:bodyPr>
          <a:lstStyle/>
          <a:p>
            <a:r>
              <a:rPr lang="en-US" sz="2000" b="1" dirty="0">
                <a:solidFill>
                  <a:prstClr val="black"/>
                </a:solidFill>
              </a:rPr>
              <a:t>Title of Informational Source: ________________ </a:t>
            </a:r>
          </a:p>
        </p:txBody>
      </p:sp>
      <p:graphicFrame>
        <p:nvGraphicFramePr>
          <p:cNvPr id="5" name="Table 4"/>
          <p:cNvGraphicFramePr>
            <a:graphicFrameLocks noGrp="1"/>
          </p:cNvGraphicFramePr>
          <p:nvPr>
            <p:extLst>
              <p:ext uri="{D42A27DB-BD31-4B8C-83A1-F6EECF244321}">
                <p14:modId xmlns:p14="http://schemas.microsoft.com/office/powerpoint/2010/main" val="2785368804"/>
              </p:ext>
            </p:extLst>
          </p:nvPr>
        </p:nvGraphicFramePr>
        <p:xfrm>
          <a:off x="342900" y="1939619"/>
          <a:ext cx="7962900" cy="4603751"/>
        </p:xfrm>
        <a:graphic>
          <a:graphicData uri="http://schemas.openxmlformats.org/drawingml/2006/table">
            <a:tbl>
              <a:tblPr firstRow="1" bandRow="1">
                <a:tableStyleId>{22838BEF-8BB2-4498-84A7-C5851F593DF1}</a:tableStyleId>
              </a:tblPr>
              <a:tblGrid>
                <a:gridCol w="3981450">
                  <a:extLst>
                    <a:ext uri="{9D8B030D-6E8A-4147-A177-3AD203B41FA5}">
                      <a16:colId xmlns:a16="http://schemas.microsoft.com/office/drawing/2014/main" xmlns="" val="977967949"/>
                    </a:ext>
                  </a:extLst>
                </a:gridCol>
                <a:gridCol w="3981450">
                  <a:extLst>
                    <a:ext uri="{9D8B030D-6E8A-4147-A177-3AD203B41FA5}">
                      <a16:colId xmlns:a16="http://schemas.microsoft.com/office/drawing/2014/main" xmlns="" val="630410565"/>
                    </a:ext>
                  </a:extLst>
                </a:gridCol>
              </a:tblGrid>
              <a:tr h="651480">
                <a:tc>
                  <a:txBody>
                    <a:bodyPr/>
                    <a:lstStyle/>
                    <a:p>
                      <a:r>
                        <a:rPr lang="en-US" b="0" dirty="0"/>
                        <a:t>Key Elements</a:t>
                      </a:r>
                    </a:p>
                  </a:txBody>
                  <a:tcPr/>
                </a:tc>
                <a:tc>
                  <a:txBody>
                    <a:bodyPr/>
                    <a:lstStyle/>
                    <a:p>
                      <a:pPr algn="ctr"/>
                      <a:r>
                        <a:rPr lang="en-US" b="0" dirty="0"/>
                        <a:t>Evidence</a:t>
                      </a:r>
                    </a:p>
                    <a:p>
                      <a:pPr algn="ctr"/>
                      <a:endParaRPr lang="en-US" b="0" dirty="0"/>
                    </a:p>
                  </a:txBody>
                  <a:tcPr/>
                </a:tc>
                <a:extLst>
                  <a:ext uri="{0D108BD9-81ED-4DB2-BD59-A6C34878D82A}">
                    <a16:rowId xmlns:a16="http://schemas.microsoft.com/office/drawing/2014/main" xmlns="" val="86714495"/>
                  </a:ext>
                </a:extLst>
              </a:tr>
              <a:tr h="651480">
                <a:tc>
                  <a:txBody>
                    <a:bodyPr/>
                    <a:lstStyle/>
                    <a:p>
                      <a:r>
                        <a:rPr lang="en-US" dirty="0"/>
                        <a:t>Observation: What do  you see?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Evidence</a:t>
                      </a:r>
                    </a:p>
                    <a:p>
                      <a:pPr algn="ctr"/>
                      <a:endParaRPr lang="en-US" dirty="0"/>
                    </a:p>
                  </a:txBody>
                  <a:tcPr/>
                </a:tc>
                <a:extLst>
                  <a:ext uri="{0D108BD9-81ED-4DB2-BD59-A6C34878D82A}">
                    <a16:rowId xmlns:a16="http://schemas.microsoft.com/office/drawing/2014/main" xmlns="" val="1494304468"/>
                  </a:ext>
                </a:extLst>
              </a:tr>
              <a:tr h="651480">
                <a:tc>
                  <a:txBody>
                    <a:bodyPr/>
                    <a:lstStyle/>
                    <a:p>
                      <a:r>
                        <a:rPr lang="en-US" dirty="0"/>
                        <a:t>Source: Who created the source?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Evidence</a:t>
                      </a:r>
                    </a:p>
                    <a:p>
                      <a:pPr algn="ctr"/>
                      <a:endParaRPr lang="en-US" dirty="0"/>
                    </a:p>
                  </a:txBody>
                  <a:tcPr/>
                </a:tc>
                <a:extLst>
                  <a:ext uri="{0D108BD9-81ED-4DB2-BD59-A6C34878D82A}">
                    <a16:rowId xmlns:a16="http://schemas.microsoft.com/office/drawing/2014/main" xmlns="" val="1215508132"/>
                  </a:ext>
                </a:extLst>
              </a:tr>
              <a:tr h="930686">
                <a:tc>
                  <a:txBody>
                    <a:bodyPr/>
                    <a:lstStyle/>
                    <a:p>
                      <a:r>
                        <a:rPr lang="en-US" dirty="0"/>
                        <a:t>Context:</a:t>
                      </a:r>
                      <a:r>
                        <a:rPr lang="en-US" baseline="0" dirty="0"/>
                        <a:t> Where is the source located in terms of time and place?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Evidence</a:t>
                      </a:r>
                    </a:p>
                    <a:p>
                      <a:pPr algn="ctr"/>
                      <a:endParaRPr lang="en-US" dirty="0"/>
                    </a:p>
                  </a:txBody>
                  <a:tcPr/>
                </a:tc>
                <a:extLst>
                  <a:ext uri="{0D108BD9-81ED-4DB2-BD59-A6C34878D82A}">
                    <a16:rowId xmlns:a16="http://schemas.microsoft.com/office/drawing/2014/main" xmlns="" val="1986315491"/>
                  </a:ext>
                </a:extLst>
              </a:tr>
              <a:tr h="971397">
                <a:tc>
                  <a:txBody>
                    <a:bodyPr/>
                    <a:lstStyle/>
                    <a:p>
                      <a:r>
                        <a:rPr lang="en-US" dirty="0"/>
                        <a:t>Historical Perspective:</a:t>
                      </a:r>
                      <a:r>
                        <a:rPr lang="en-US" baseline="0" dirty="0"/>
                        <a:t> Whose point of view does the source represent?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Evidence</a:t>
                      </a:r>
                    </a:p>
                    <a:p>
                      <a:pPr algn="ctr"/>
                      <a:endParaRPr lang="en-US" dirty="0"/>
                    </a:p>
                  </a:txBody>
                  <a:tcPr/>
                </a:tc>
                <a:extLst>
                  <a:ext uri="{0D108BD9-81ED-4DB2-BD59-A6C34878D82A}">
                    <a16:rowId xmlns:a16="http://schemas.microsoft.com/office/drawing/2014/main" xmlns="" val="3495608531"/>
                  </a:ext>
                </a:extLst>
              </a:tr>
              <a:tr h="747228">
                <a:tc>
                  <a:txBody>
                    <a:bodyPr/>
                    <a:lstStyle/>
                    <a:p>
                      <a:r>
                        <a:rPr lang="en-US" dirty="0"/>
                        <a:t>Analysis:</a:t>
                      </a:r>
                      <a:r>
                        <a:rPr lang="en-US" baseline="0" dirty="0"/>
                        <a:t> What is the source’s impact on history?</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Evidence</a:t>
                      </a:r>
                    </a:p>
                    <a:p>
                      <a:pPr algn="ctr"/>
                      <a:endParaRPr lang="en-US" dirty="0"/>
                    </a:p>
                  </a:txBody>
                  <a:tcPr/>
                </a:tc>
                <a:extLst>
                  <a:ext uri="{0D108BD9-81ED-4DB2-BD59-A6C34878D82A}">
                    <a16:rowId xmlns:a16="http://schemas.microsoft.com/office/drawing/2014/main" xmlns="" val="2128827785"/>
                  </a:ext>
                </a:extLst>
              </a:tr>
            </a:tbl>
          </a:graphicData>
        </a:graphic>
      </p:graphicFrame>
    </p:spTree>
    <p:extLst>
      <p:ext uri="{BB962C8B-B14F-4D97-AF65-F5344CB8AC3E}">
        <p14:creationId xmlns:p14="http://schemas.microsoft.com/office/powerpoint/2010/main" val="2796703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smtClean="0"/>
              <a:t>1b  </a:t>
            </a:r>
            <a:r>
              <a:rPr lang="en-US" dirty="0"/>
              <a:t>Applying geographic skills</a:t>
            </a:r>
            <a:r>
              <a:rPr lang="en-US" b="0" dirty="0"/>
              <a:t/>
            </a:r>
            <a:br>
              <a:rPr lang="en-US" b="0"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58</a:t>
            </a:fld>
            <a:endParaRPr lang="en-US" dirty="0">
              <a:solidFill>
                <a:prstClr val="white"/>
              </a:solidFill>
            </a:endParaRPr>
          </a:p>
        </p:txBody>
      </p:sp>
      <p:sp>
        <p:nvSpPr>
          <p:cNvPr id="4" name="TextBox 3"/>
          <p:cNvSpPr txBox="1"/>
          <p:nvPr/>
        </p:nvSpPr>
        <p:spPr>
          <a:xfrm>
            <a:off x="838200" y="1371600"/>
            <a:ext cx="7239000" cy="3785652"/>
          </a:xfrm>
          <a:prstGeom prst="rect">
            <a:avLst/>
          </a:prstGeom>
          <a:noFill/>
        </p:spPr>
        <p:txBody>
          <a:bodyPr wrap="square" rtlCol="0">
            <a:spAutoFit/>
          </a:bodyPr>
          <a:lstStyle/>
          <a:p>
            <a:r>
              <a:rPr lang="en-US" sz="4800" b="1" dirty="0">
                <a:solidFill>
                  <a:prstClr val="black"/>
                </a:solidFill>
              </a:rPr>
              <a:t>Analyze and interpret geographic information </a:t>
            </a:r>
          </a:p>
          <a:p>
            <a:r>
              <a:rPr lang="en-US" sz="4800" b="1" dirty="0">
                <a:solidFill>
                  <a:prstClr val="black"/>
                </a:solidFill>
              </a:rPr>
              <a:t>to determine patterns and trends in </a:t>
            </a:r>
            <a:r>
              <a:rPr lang="en-US" sz="4800" b="1" dirty="0" smtClean="0">
                <a:solidFill>
                  <a:prstClr val="black"/>
                </a:solidFill>
              </a:rPr>
              <a:t>United </a:t>
            </a:r>
            <a:r>
              <a:rPr lang="en-US" sz="4800" b="1" dirty="0">
                <a:solidFill>
                  <a:prstClr val="black"/>
                </a:solidFill>
              </a:rPr>
              <a:t>States history.</a:t>
            </a:r>
            <a:endParaRPr lang="en-US" sz="4800" dirty="0">
              <a:solidFill>
                <a:prstClr val="black"/>
              </a:solidFill>
            </a:endParaRPr>
          </a:p>
        </p:txBody>
      </p:sp>
    </p:spTree>
    <p:extLst>
      <p:ext uri="{BB962C8B-B14F-4D97-AF65-F5344CB8AC3E}">
        <p14:creationId xmlns:p14="http://schemas.microsoft.com/office/powerpoint/2010/main" val="22703618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
            <a:ext cx="7543800" cy="1143000"/>
          </a:xfrm>
        </p:spPr>
        <p:txBody>
          <a:bodyPr/>
          <a:lstStyle/>
          <a:p>
            <a:r>
              <a:rPr lang="en-US" dirty="0"/>
              <a:t>5 Themes of Geography</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59</a:t>
            </a:fld>
            <a:endParaRPr lang="en-US" dirty="0">
              <a:solidFill>
                <a:prstClr val="white"/>
              </a:solidFill>
            </a:endParaRPr>
          </a:p>
        </p:txBody>
      </p:sp>
      <p:sp>
        <p:nvSpPr>
          <p:cNvPr id="4" name="TextBox 3"/>
          <p:cNvSpPr txBox="1"/>
          <p:nvPr/>
        </p:nvSpPr>
        <p:spPr>
          <a:xfrm>
            <a:off x="457200" y="990600"/>
            <a:ext cx="7543800" cy="5509200"/>
          </a:xfrm>
          <a:prstGeom prst="rect">
            <a:avLst/>
          </a:prstGeom>
          <a:noFill/>
        </p:spPr>
        <p:txBody>
          <a:bodyPr wrap="square" rtlCol="0">
            <a:spAutoFit/>
          </a:bodyPr>
          <a:lstStyle/>
          <a:p>
            <a:r>
              <a:rPr lang="en-US" sz="2200" b="1" u="sng" dirty="0">
                <a:solidFill>
                  <a:prstClr val="black"/>
                </a:solidFill>
              </a:rPr>
              <a:t>Location:</a:t>
            </a:r>
            <a:r>
              <a:rPr lang="en-US" sz="2200" dirty="0">
                <a:solidFill>
                  <a:prstClr val="black"/>
                </a:solidFill>
              </a:rPr>
              <a:t>  </a:t>
            </a:r>
          </a:p>
          <a:p>
            <a:r>
              <a:rPr lang="en-US" sz="2200" dirty="0">
                <a:solidFill>
                  <a:prstClr val="black"/>
                </a:solidFill>
              </a:rPr>
              <a:t>Defined according to its position on Earth.  Where is it?</a:t>
            </a:r>
          </a:p>
          <a:p>
            <a:endParaRPr lang="en-US" sz="2200" dirty="0">
              <a:solidFill>
                <a:prstClr val="black"/>
              </a:solidFill>
            </a:endParaRPr>
          </a:p>
          <a:p>
            <a:r>
              <a:rPr lang="en-US" sz="2200" b="1" u="sng" dirty="0">
                <a:solidFill>
                  <a:prstClr val="black"/>
                </a:solidFill>
              </a:rPr>
              <a:t>Place: </a:t>
            </a:r>
          </a:p>
          <a:p>
            <a:r>
              <a:rPr lang="en-US" sz="2200" dirty="0">
                <a:solidFill>
                  <a:prstClr val="black"/>
                </a:solidFill>
              </a:rPr>
              <a:t>Locations having distinction features that give them meaning and character that differ from other locations.</a:t>
            </a:r>
          </a:p>
          <a:p>
            <a:endParaRPr lang="en-US" sz="2200" dirty="0">
              <a:solidFill>
                <a:prstClr val="black"/>
              </a:solidFill>
            </a:endParaRPr>
          </a:p>
          <a:p>
            <a:r>
              <a:rPr lang="en-US" sz="2200" b="1" u="sng" dirty="0">
                <a:solidFill>
                  <a:prstClr val="black"/>
                </a:solidFill>
              </a:rPr>
              <a:t>Region:  </a:t>
            </a:r>
          </a:p>
          <a:p>
            <a:r>
              <a:rPr lang="en-US" sz="2200" dirty="0">
                <a:solidFill>
                  <a:prstClr val="black"/>
                </a:solidFill>
              </a:rPr>
              <a:t>Unifying characteristics.  How are the places similar?</a:t>
            </a:r>
            <a:endParaRPr lang="en-US" sz="2200" b="1" u="sng" dirty="0">
              <a:solidFill>
                <a:prstClr val="black"/>
              </a:solidFill>
            </a:endParaRPr>
          </a:p>
          <a:p>
            <a:endParaRPr lang="en-US" sz="2200" dirty="0">
              <a:solidFill>
                <a:prstClr val="black"/>
              </a:solidFill>
            </a:endParaRPr>
          </a:p>
          <a:p>
            <a:r>
              <a:rPr lang="en-US" sz="2200" b="1" u="sng" dirty="0">
                <a:solidFill>
                  <a:prstClr val="black"/>
                </a:solidFill>
              </a:rPr>
              <a:t>Movement:</a:t>
            </a:r>
            <a:r>
              <a:rPr lang="en-US" sz="2200" dirty="0">
                <a:solidFill>
                  <a:prstClr val="black"/>
                </a:solidFill>
              </a:rPr>
              <a:t>  </a:t>
            </a:r>
          </a:p>
          <a:p>
            <a:r>
              <a:rPr lang="en-US" sz="2200" dirty="0">
                <a:solidFill>
                  <a:prstClr val="black"/>
                </a:solidFill>
              </a:rPr>
              <a:t>The way people, products move from one place to another</a:t>
            </a:r>
            <a:endParaRPr lang="en-US" sz="2200" b="1" u="sng" dirty="0">
              <a:solidFill>
                <a:prstClr val="black"/>
              </a:solidFill>
            </a:endParaRPr>
          </a:p>
          <a:p>
            <a:endParaRPr lang="en-US" sz="2200" dirty="0">
              <a:solidFill>
                <a:prstClr val="black"/>
              </a:solidFill>
            </a:endParaRPr>
          </a:p>
          <a:p>
            <a:r>
              <a:rPr lang="en-US" sz="2200" b="1" u="sng" dirty="0">
                <a:solidFill>
                  <a:prstClr val="black"/>
                </a:solidFill>
              </a:rPr>
              <a:t>Human: </a:t>
            </a:r>
          </a:p>
          <a:p>
            <a:r>
              <a:rPr lang="en-US" sz="2200" dirty="0">
                <a:solidFill>
                  <a:prstClr val="black"/>
                </a:solidFill>
              </a:rPr>
              <a:t>Environment Interaction – The relationship between people and their environment.</a:t>
            </a:r>
          </a:p>
        </p:txBody>
      </p:sp>
    </p:spTree>
    <p:extLst>
      <p:ext uri="{BB962C8B-B14F-4D97-AF65-F5344CB8AC3E}">
        <p14:creationId xmlns:p14="http://schemas.microsoft.com/office/powerpoint/2010/main" val="13175150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6</a:t>
            </a:fld>
            <a:endParaRPr lang="en-US" dirty="0"/>
          </a:p>
        </p:txBody>
      </p:sp>
      <p:pic>
        <p:nvPicPr>
          <p:cNvPr id="5" name="Picture 4"/>
          <p:cNvPicPr>
            <a:picLocks noChangeAspect="1"/>
          </p:cNvPicPr>
          <p:nvPr/>
        </p:nvPicPr>
        <p:blipFill>
          <a:blip r:embed="rId3"/>
          <a:stretch>
            <a:fillRect/>
          </a:stretch>
        </p:blipFill>
        <p:spPr>
          <a:xfrm>
            <a:off x="228600" y="1289050"/>
            <a:ext cx="8146981" cy="5568950"/>
          </a:xfrm>
          <a:prstGeom prst="rect">
            <a:avLst/>
          </a:prstGeom>
        </p:spPr>
      </p:pic>
    </p:spTree>
    <p:extLst>
      <p:ext uri="{BB962C8B-B14F-4D97-AF65-F5344CB8AC3E}">
        <p14:creationId xmlns:p14="http://schemas.microsoft.com/office/powerpoint/2010/main" val="22730389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543800" cy="1143000"/>
          </a:xfrm>
        </p:spPr>
        <p:txBody>
          <a:bodyPr>
            <a:normAutofit fontScale="90000"/>
          </a:bodyPr>
          <a:lstStyle/>
          <a:p>
            <a:r>
              <a:rPr lang="en-US" dirty="0"/>
              <a:t/>
            </a:r>
            <a:br>
              <a:rPr lang="en-US" dirty="0"/>
            </a:br>
            <a:r>
              <a:rPr lang="en-US" dirty="0"/>
              <a:t/>
            </a:r>
            <a:br>
              <a:rPr lang="en-US" dirty="0"/>
            </a:br>
            <a:r>
              <a:rPr lang="en-US" dirty="0" smtClean="0"/>
              <a:t>1e Comparing </a:t>
            </a:r>
            <a:r>
              <a:rPr lang="en-US" dirty="0"/>
              <a:t>and Contrasting</a:t>
            </a:r>
            <a:r>
              <a:rPr lang="en-US" b="0" dirty="0"/>
              <a:t/>
            </a:r>
            <a:br>
              <a:rPr lang="en-US" b="0"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60</a:t>
            </a:fld>
            <a:endParaRPr lang="en-US" dirty="0">
              <a:solidFill>
                <a:prstClr val="white"/>
              </a:solidFill>
            </a:endParaRPr>
          </a:p>
        </p:txBody>
      </p:sp>
      <p:sp>
        <p:nvSpPr>
          <p:cNvPr id="4" name="TextBox 3"/>
          <p:cNvSpPr txBox="1"/>
          <p:nvPr/>
        </p:nvSpPr>
        <p:spPr>
          <a:xfrm>
            <a:off x="762000" y="1676400"/>
            <a:ext cx="7162800" cy="2800767"/>
          </a:xfrm>
          <a:prstGeom prst="rect">
            <a:avLst/>
          </a:prstGeom>
          <a:noFill/>
        </p:spPr>
        <p:txBody>
          <a:bodyPr wrap="square" rtlCol="0">
            <a:spAutoFit/>
          </a:bodyPr>
          <a:lstStyle/>
          <a:p>
            <a:r>
              <a:rPr lang="en-US" sz="4400" b="1" dirty="0">
                <a:solidFill>
                  <a:prstClr val="black"/>
                </a:solidFill>
              </a:rPr>
              <a:t>Compare and contrast historical, cultural, and political perspectives in United States history.</a:t>
            </a:r>
            <a:endParaRPr lang="en-US" sz="4400" dirty="0">
              <a:solidFill>
                <a:prstClr val="black"/>
              </a:solidFill>
            </a:endParaRPr>
          </a:p>
        </p:txBody>
      </p:sp>
    </p:spTree>
    <p:extLst>
      <p:ext uri="{BB962C8B-B14F-4D97-AF65-F5344CB8AC3E}">
        <p14:creationId xmlns:p14="http://schemas.microsoft.com/office/powerpoint/2010/main" val="17679223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61</a:t>
            </a:fld>
            <a:endParaRPr lang="en-US"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81482912"/>
              </p:ext>
            </p:extLst>
          </p:nvPr>
        </p:nvGraphicFramePr>
        <p:xfrm>
          <a:off x="304800" y="304800"/>
          <a:ext cx="7696200" cy="5288280"/>
        </p:xfrm>
        <a:graphic>
          <a:graphicData uri="http://schemas.openxmlformats.org/drawingml/2006/table">
            <a:tbl>
              <a:tblPr firstRow="1" bandRow="1">
                <a:tableStyleId>{08FB837D-C827-4EFA-A057-4D05807E0F7C}</a:tableStyleId>
              </a:tblPr>
              <a:tblGrid>
                <a:gridCol w="1219200">
                  <a:extLst>
                    <a:ext uri="{9D8B030D-6E8A-4147-A177-3AD203B41FA5}">
                      <a16:colId xmlns:a16="http://schemas.microsoft.com/office/drawing/2014/main" xmlns="" val="2368993276"/>
                    </a:ext>
                  </a:extLst>
                </a:gridCol>
                <a:gridCol w="1295400">
                  <a:extLst>
                    <a:ext uri="{9D8B030D-6E8A-4147-A177-3AD203B41FA5}">
                      <a16:colId xmlns:a16="http://schemas.microsoft.com/office/drawing/2014/main" xmlns="" val="828747737"/>
                    </a:ext>
                  </a:extLst>
                </a:gridCol>
                <a:gridCol w="1143000">
                  <a:extLst>
                    <a:ext uri="{9D8B030D-6E8A-4147-A177-3AD203B41FA5}">
                      <a16:colId xmlns:a16="http://schemas.microsoft.com/office/drawing/2014/main" xmlns="" val="3202243848"/>
                    </a:ext>
                  </a:extLst>
                </a:gridCol>
                <a:gridCol w="1447800">
                  <a:extLst>
                    <a:ext uri="{9D8B030D-6E8A-4147-A177-3AD203B41FA5}">
                      <a16:colId xmlns:a16="http://schemas.microsoft.com/office/drawing/2014/main" xmlns="" val="3230388613"/>
                    </a:ext>
                  </a:extLst>
                </a:gridCol>
                <a:gridCol w="1295400">
                  <a:extLst>
                    <a:ext uri="{9D8B030D-6E8A-4147-A177-3AD203B41FA5}">
                      <a16:colId xmlns:a16="http://schemas.microsoft.com/office/drawing/2014/main" xmlns="" val="112713295"/>
                    </a:ext>
                  </a:extLst>
                </a:gridCol>
                <a:gridCol w="1295400">
                  <a:extLst>
                    <a:ext uri="{9D8B030D-6E8A-4147-A177-3AD203B41FA5}">
                      <a16:colId xmlns:a16="http://schemas.microsoft.com/office/drawing/2014/main" xmlns="" val="1794585847"/>
                    </a:ext>
                  </a:extLst>
                </a:gridCol>
              </a:tblGrid>
              <a:tr h="1413933">
                <a:tc>
                  <a:txBody>
                    <a:bodyPr/>
                    <a:lstStyle/>
                    <a:p>
                      <a:r>
                        <a:rPr lang="en-US" dirty="0">
                          <a:solidFill>
                            <a:schemeClr val="tx2">
                              <a:lumMod val="50000"/>
                            </a:schemeClr>
                          </a:solidFill>
                        </a:rPr>
                        <a:t>Topic:</a:t>
                      </a:r>
                      <a:br>
                        <a:rPr lang="en-US" dirty="0">
                          <a:solidFill>
                            <a:schemeClr val="tx2">
                              <a:lumMod val="50000"/>
                            </a:schemeClr>
                          </a:solidFill>
                        </a:rPr>
                      </a:br>
                      <a:r>
                        <a:rPr lang="en-US" dirty="0" err="1">
                          <a:solidFill>
                            <a:schemeClr val="tx2">
                              <a:lumMod val="50000"/>
                            </a:schemeClr>
                          </a:solidFill>
                        </a:rPr>
                        <a:t>Shays’s</a:t>
                      </a:r>
                      <a:r>
                        <a:rPr lang="en-US" baseline="0" dirty="0">
                          <a:solidFill>
                            <a:schemeClr val="tx2">
                              <a:lumMod val="50000"/>
                            </a:schemeClr>
                          </a:solidFill>
                        </a:rPr>
                        <a:t> Rebellion</a:t>
                      </a:r>
                      <a:endParaRPr lang="en-US" dirty="0">
                        <a:solidFill>
                          <a:schemeClr val="tx2">
                            <a:lumMod val="50000"/>
                          </a:schemeClr>
                        </a:solidFill>
                      </a:endParaRPr>
                    </a:p>
                  </a:txBody>
                  <a:tcPr/>
                </a:tc>
                <a:tc>
                  <a:txBody>
                    <a:bodyPr/>
                    <a:lstStyle/>
                    <a:p>
                      <a:r>
                        <a:rPr lang="en-US" dirty="0">
                          <a:solidFill>
                            <a:schemeClr val="tx2">
                              <a:lumMod val="50000"/>
                            </a:schemeClr>
                          </a:solidFill>
                        </a:rPr>
                        <a:t>Reasons for Rebellion</a:t>
                      </a:r>
                    </a:p>
                  </a:txBody>
                  <a:tcPr/>
                </a:tc>
                <a:tc>
                  <a:txBody>
                    <a:bodyPr/>
                    <a:lstStyle/>
                    <a:p>
                      <a:r>
                        <a:rPr lang="en-US" dirty="0">
                          <a:solidFill>
                            <a:schemeClr val="tx2">
                              <a:lumMod val="50000"/>
                            </a:schemeClr>
                          </a:solidFill>
                        </a:rPr>
                        <a:t>People Involved </a:t>
                      </a:r>
                    </a:p>
                  </a:txBody>
                  <a:tcPr/>
                </a:tc>
                <a:tc>
                  <a:txBody>
                    <a:bodyPr/>
                    <a:lstStyle/>
                    <a:p>
                      <a:r>
                        <a:rPr lang="en-US" dirty="0">
                          <a:solidFill>
                            <a:schemeClr val="tx2">
                              <a:lumMod val="50000"/>
                            </a:schemeClr>
                          </a:solidFill>
                        </a:rPr>
                        <a:t>Reactions from Government</a:t>
                      </a:r>
                    </a:p>
                  </a:txBody>
                  <a:tcPr/>
                </a:tc>
                <a:tc>
                  <a:txBody>
                    <a:bodyPr/>
                    <a:lstStyle/>
                    <a:p>
                      <a:r>
                        <a:rPr lang="en-US" dirty="0">
                          <a:solidFill>
                            <a:schemeClr val="tx2">
                              <a:lumMod val="50000"/>
                            </a:schemeClr>
                          </a:solidFill>
                        </a:rPr>
                        <a:t>Results</a:t>
                      </a:r>
                    </a:p>
                  </a:txBody>
                  <a:tcPr/>
                </a:tc>
                <a:tc>
                  <a:txBody>
                    <a:bodyPr/>
                    <a:lstStyle/>
                    <a:p>
                      <a:r>
                        <a:rPr lang="en-US" dirty="0">
                          <a:solidFill>
                            <a:schemeClr val="tx2">
                              <a:lumMod val="50000"/>
                            </a:schemeClr>
                          </a:solidFill>
                        </a:rPr>
                        <a:t>Other differences</a:t>
                      </a:r>
                    </a:p>
                  </a:txBody>
                  <a:tcPr/>
                </a:tc>
                <a:extLst>
                  <a:ext uri="{0D108BD9-81ED-4DB2-BD59-A6C34878D82A}">
                    <a16:rowId xmlns:a16="http://schemas.microsoft.com/office/drawing/2014/main" xmlns="" val="1270475075"/>
                  </a:ext>
                </a:extLst>
              </a:tr>
              <a:tr h="1862667">
                <a:tc>
                  <a:txBody>
                    <a:bodyPr/>
                    <a:lstStyle/>
                    <a:p>
                      <a:r>
                        <a:rPr lang="en-US" b="1" u="sng" dirty="0"/>
                        <a:t>Source 1:</a:t>
                      </a:r>
                    </a:p>
                    <a:p>
                      <a:r>
                        <a:rPr lang="en-US" dirty="0"/>
                        <a:t>Howard Zinn</a:t>
                      </a:r>
                    </a:p>
                    <a:p>
                      <a:r>
                        <a:rPr lang="en-US" dirty="0"/>
                        <a:t> Farmers</a:t>
                      </a:r>
                    </a:p>
                    <a:p>
                      <a:r>
                        <a:rPr lang="en-US" dirty="0"/>
                        <a:t>In Revolt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076660056"/>
                  </a:ext>
                </a:extLst>
              </a:tr>
              <a:tr h="1413933">
                <a:tc>
                  <a:txBody>
                    <a:bodyPr/>
                    <a:lstStyle/>
                    <a:p>
                      <a:r>
                        <a:rPr lang="en-US" b="1" u="sng" dirty="0"/>
                        <a:t>Source 2:</a:t>
                      </a:r>
                    </a:p>
                    <a:p>
                      <a:r>
                        <a:rPr lang="en-US" dirty="0"/>
                        <a:t>Paul Jackson’s </a:t>
                      </a:r>
                    </a:p>
                    <a:p>
                      <a:r>
                        <a:rPr lang="en-US" dirty="0"/>
                        <a:t>A History</a:t>
                      </a:r>
                      <a:r>
                        <a:rPr lang="en-US" baseline="0" dirty="0"/>
                        <a:t> of the American People</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047949369"/>
                  </a:ext>
                </a:extLst>
              </a:tr>
            </a:tbl>
          </a:graphicData>
        </a:graphic>
      </p:graphicFrame>
      <p:sp>
        <p:nvSpPr>
          <p:cNvPr id="6" name="TextBox 5"/>
          <p:cNvSpPr txBox="1"/>
          <p:nvPr/>
        </p:nvSpPr>
        <p:spPr>
          <a:xfrm>
            <a:off x="304800" y="5657671"/>
            <a:ext cx="5562600" cy="1200329"/>
          </a:xfrm>
          <a:prstGeom prst="rect">
            <a:avLst/>
          </a:prstGeom>
          <a:noFill/>
        </p:spPr>
        <p:txBody>
          <a:bodyPr wrap="square" rtlCol="0">
            <a:spAutoFit/>
          </a:bodyPr>
          <a:lstStyle/>
          <a:p>
            <a:r>
              <a:rPr lang="en-US" b="1" u="sng" dirty="0">
                <a:solidFill>
                  <a:prstClr val="black"/>
                </a:solidFill>
              </a:rPr>
              <a:t>Conclusions:</a:t>
            </a:r>
          </a:p>
          <a:p>
            <a:pPr marL="285750" indent="-285750">
              <a:buFont typeface="Arial" panose="020B0604020202020204" pitchFamily="34" charset="0"/>
              <a:buChar char="•"/>
            </a:pPr>
            <a:r>
              <a:rPr lang="en-US" b="1" dirty="0">
                <a:solidFill>
                  <a:prstClr val="black"/>
                </a:solidFill>
              </a:rPr>
              <a:t>What were some major differences that you found?</a:t>
            </a:r>
          </a:p>
          <a:p>
            <a:pPr marL="285750" indent="-285750">
              <a:buFont typeface="Arial" panose="020B0604020202020204" pitchFamily="34" charset="0"/>
              <a:buChar char="•"/>
            </a:pPr>
            <a:r>
              <a:rPr lang="en-US" b="1" dirty="0">
                <a:solidFill>
                  <a:prstClr val="black"/>
                </a:solidFill>
              </a:rPr>
              <a:t>What do you think the reasons were for these differences?</a:t>
            </a:r>
          </a:p>
        </p:txBody>
      </p:sp>
    </p:spTree>
    <p:extLst>
      <p:ext uri="{BB962C8B-B14F-4D97-AF65-F5344CB8AC3E}">
        <p14:creationId xmlns:p14="http://schemas.microsoft.com/office/powerpoint/2010/main" val="385914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62</a:t>
            </a:fld>
            <a:endParaRPr lang="en-US" dirty="0">
              <a:solidFill>
                <a:prstClr val="white"/>
              </a:solidFill>
            </a:endParaRPr>
          </a:p>
        </p:txBody>
      </p:sp>
      <p:pic>
        <p:nvPicPr>
          <p:cNvPr id="5122" name="Picture 2" descr="http://aplg-planetariums.org/wp-content/uploads/2016/05/venn-diagram-template-aocyo8z5.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34" b="12123"/>
          <a:stretch/>
        </p:blipFill>
        <p:spPr bwMode="auto">
          <a:xfrm>
            <a:off x="838200" y="472439"/>
            <a:ext cx="6858000" cy="577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16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63</a:t>
            </a:fld>
            <a:endParaRPr lang="en-US" dirty="0">
              <a:solidFill>
                <a:prstClr val="white"/>
              </a:solidFill>
            </a:endParaRPr>
          </a:p>
        </p:txBody>
      </p:sp>
      <p:pic>
        <p:nvPicPr>
          <p:cNvPr id="5124" name="Picture 4" descr="http://4.bp.blogspot.com/_KFH_y9kuYCw/TK0Ix-3vsuI/AAAAAAAAFos/X_ARtVZ87qY/s1600/venn%2Bdiagr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31" y="152400"/>
            <a:ext cx="9181369"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0520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smtClean="0"/>
              <a:t>1h  </a:t>
            </a:r>
            <a:r>
              <a:rPr lang="en-US" dirty="0"/>
              <a:t>Making economic decisions</a:t>
            </a:r>
            <a:r>
              <a:rPr lang="en-US" b="0" dirty="0"/>
              <a:t/>
            </a:r>
            <a:br>
              <a:rPr lang="en-US" b="0"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64</a:t>
            </a:fld>
            <a:endParaRPr lang="en-US" dirty="0">
              <a:solidFill>
                <a:prstClr val="white"/>
              </a:solidFill>
            </a:endParaRPr>
          </a:p>
        </p:txBody>
      </p:sp>
      <p:sp>
        <p:nvSpPr>
          <p:cNvPr id="4" name="TextBox 3"/>
          <p:cNvSpPr txBox="1"/>
          <p:nvPr/>
        </p:nvSpPr>
        <p:spPr>
          <a:xfrm>
            <a:off x="1143000" y="1425844"/>
            <a:ext cx="6629400" cy="3170099"/>
          </a:xfrm>
          <a:prstGeom prst="rect">
            <a:avLst/>
          </a:prstGeom>
          <a:noFill/>
        </p:spPr>
        <p:txBody>
          <a:bodyPr wrap="square" rtlCol="0">
            <a:spAutoFit/>
          </a:bodyPr>
          <a:lstStyle/>
          <a:p>
            <a:r>
              <a:rPr lang="en-US" sz="5000" b="1" dirty="0">
                <a:solidFill>
                  <a:prstClr val="black"/>
                </a:solidFill>
              </a:rPr>
              <a:t>Use a decision-making model to identify the costs and benefits of a specific choice made.</a:t>
            </a:r>
            <a:endParaRPr lang="en-US" sz="5000" dirty="0">
              <a:solidFill>
                <a:prstClr val="black"/>
              </a:solidFill>
            </a:endParaRPr>
          </a:p>
        </p:txBody>
      </p:sp>
    </p:spTree>
    <p:extLst>
      <p:ext uri="{BB962C8B-B14F-4D97-AF65-F5344CB8AC3E}">
        <p14:creationId xmlns:p14="http://schemas.microsoft.com/office/powerpoint/2010/main" val="4056314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 Benefit Analysis </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65</a:t>
            </a:fld>
            <a:endParaRPr lang="en-US" dirty="0">
              <a:solidFill>
                <a:prstClr val="white"/>
              </a:solidFill>
            </a:endParaRPr>
          </a:p>
        </p:txBody>
      </p:sp>
      <p:sp>
        <p:nvSpPr>
          <p:cNvPr id="4" name="TextBox 3"/>
          <p:cNvSpPr txBox="1"/>
          <p:nvPr/>
        </p:nvSpPr>
        <p:spPr>
          <a:xfrm>
            <a:off x="228600" y="1524000"/>
            <a:ext cx="8153400" cy="461665"/>
          </a:xfrm>
          <a:prstGeom prst="rect">
            <a:avLst/>
          </a:prstGeom>
          <a:noFill/>
        </p:spPr>
        <p:txBody>
          <a:bodyPr wrap="square" rtlCol="0">
            <a:spAutoFit/>
          </a:bodyPr>
          <a:lstStyle/>
          <a:p>
            <a:r>
              <a:rPr lang="en-US" sz="2400" b="1" dirty="0">
                <a:solidFill>
                  <a:prstClr val="black"/>
                </a:solidFill>
              </a:rPr>
              <a:t>Note: </a:t>
            </a:r>
            <a:r>
              <a:rPr lang="en-US" sz="2200" dirty="0">
                <a:solidFill>
                  <a:prstClr val="black"/>
                </a:solidFill>
              </a:rPr>
              <a:t>Consider both short-term </a:t>
            </a:r>
            <a:r>
              <a:rPr lang="en-US" sz="2200" i="1" u="sng" dirty="0">
                <a:solidFill>
                  <a:prstClr val="black"/>
                </a:solidFill>
              </a:rPr>
              <a:t>and </a:t>
            </a:r>
            <a:r>
              <a:rPr lang="en-US" sz="2200" dirty="0">
                <a:solidFill>
                  <a:prstClr val="black"/>
                </a:solidFill>
              </a:rPr>
              <a:t>long-term while brainstorming.</a:t>
            </a:r>
          </a:p>
        </p:txBody>
      </p:sp>
      <p:graphicFrame>
        <p:nvGraphicFramePr>
          <p:cNvPr id="5" name="Table 4"/>
          <p:cNvGraphicFramePr>
            <a:graphicFrameLocks noGrp="1"/>
          </p:cNvGraphicFramePr>
          <p:nvPr>
            <p:extLst>
              <p:ext uri="{D42A27DB-BD31-4B8C-83A1-F6EECF244321}">
                <p14:modId xmlns:p14="http://schemas.microsoft.com/office/powerpoint/2010/main" val="1619660969"/>
              </p:ext>
            </p:extLst>
          </p:nvPr>
        </p:nvGraphicFramePr>
        <p:xfrm>
          <a:off x="990600" y="2362200"/>
          <a:ext cx="6858000" cy="3352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166740268"/>
                    </a:ext>
                  </a:extLst>
                </a:gridCol>
                <a:gridCol w="3429000">
                  <a:extLst>
                    <a:ext uri="{9D8B030D-6E8A-4147-A177-3AD203B41FA5}">
                      <a16:colId xmlns:a16="http://schemas.microsoft.com/office/drawing/2014/main" xmlns="" val="4151618481"/>
                    </a:ext>
                  </a:extLst>
                </a:gridCol>
              </a:tblGrid>
              <a:tr h="370840">
                <a:tc>
                  <a:txBody>
                    <a:bodyPr/>
                    <a:lstStyle/>
                    <a:p>
                      <a:pPr algn="ctr"/>
                      <a:r>
                        <a:rPr lang="en-US" sz="2400" dirty="0">
                          <a:solidFill>
                            <a:srgbClr val="FFFF00"/>
                          </a:solidFill>
                        </a:rPr>
                        <a:t>COSTS</a:t>
                      </a:r>
                    </a:p>
                    <a:p>
                      <a:pPr algn="ctr"/>
                      <a:r>
                        <a:rPr lang="en-US" sz="2000" dirty="0"/>
                        <a:t>(things</a:t>
                      </a:r>
                      <a:r>
                        <a:rPr lang="en-US" sz="2000" baseline="0" dirty="0"/>
                        <a:t> given up)</a:t>
                      </a:r>
                      <a:endParaRPr lang="en-US" sz="2000" dirty="0"/>
                    </a:p>
                  </a:txBody>
                  <a:tcPr/>
                </a:tc>
                <a:tc>
                  <a:txBody>
                    <a:bodyPr/>
                    <a:lstStyle/>
                    <a:p>
                      <a:pPr algn="ctr"/>
                      <a:r>
                        <a:rPr lang="en-US" sz="2400" dirty="0">
                          <a:solidFill>
                            <a:srgbClr val="FFFF00"/>
                          </a:solidFill>
                        </a:rPr>
                        <a:t>BENEFITS</a:t>
                      </a:r>
                    </a:p>
                    <a:p>
                      <a:pPr algn="ctr"/>
                      <a:r>
                        <a:rPr lang="en-US" sz="2000" dirty="0"/>
                        <a:t>(positive things</a:t>
                      </a:r>
                      <a:r>
                        <a:rPr lang="en-US" sz="2000" baseline="0" dirty="0"/>
                        <a:t> gained)</a:t>
                      </a:r>
                    </a:p>
                    <a:p>
                      <a:pPr algn="ctr"/>
                      <a:endParaRPr lang="en-US" sz="2000" dirty="0"/>
                    </a:p>
                  </a:txBody>
                  <a:tcPr/>
                </a:tc>
                <a:extLst>
                  <a:ext uri="{0D108BD9-81ED-4DB2-BD59-A6C34878D82A}">
                    <a16:rowId xmlns:a16="http://schemas.microsoft.com/office/drawing/2014/main" xmlns="" val="1789642196"/>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xmlns="" val="2548306127"/>
                  </a:ext>
                </a:extLst>
              </a:tr>
            </a:tbl>
          </a:graphicData>
        </a:graphic>
      </p:graphicFrame>
    </p:spTree>
    <p:extLst>
      <p:ext uri="{BB962C8B-B14F-4D97-AF65-F5344CB8AC3E}">
        <p14:creationId xmlns:p14="http://schemas.microsoft.com/office/powerpoint/2010/main" val="382011664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Learning Experiences…</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66</a:t>
            </a:fld>
            <a:endParaRPr lang="en-US" dirty="0">
              <a:solidFill>
                <a:prstClr val="white"/>
              </a:solidFill>
            </a:endParaRPr>
          </a:p>
        </p:txBody>
      </p:sp>
    </p:spTree>
    <p:extLst>
      <p:ext uri="{BB962C8B-B14F-4D97-AF65-F5344CB8AC3E}">
        <p14:creationId xmlns:p14="http://schemas.microsoft.com/office/powerpoint/2010/main" val="18774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Investigate the Boston Massacre</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67</a:t>
            </a:fld>
            <a:endParaRPr lang="en-US" dirty="0">
              <a:solidFill>
                <a:prstClr val="white"/>
              </a:solidFill>
            </a:endParaRPr>
          </a:p>
        </p:txBody>
      </p:sp>
      <p:sp>
        <p:nvSpPr>
          <p:cNvPr id="4" name="TextBox 3"/>
          <p:cNvSpPr txBox="1"/>
          <p:nvPr/>
        </p:nvSpPr>
        <p:spPr>
          <a:xfrm>
            <a:off x="533400" y="1447800"/>
            <a:ext cx="7467600" cy="4308872"/>
          </a:xfrm>
          <a:prstGeom prst="rect">
            <a:avLst/>
          </a:prstGeom>
          <a:noFill/>
        </p:spPr>
        <p:txBody>
          <a:bodyPr wrap="square" rtlCol="0">
            <a:spAutoFit/>
          </a:bodyPr>
          <a:lstStyle/>
          <a:p>
            <a:pPr marL="457200" indent="-457200" fontAlgn="base">
              <a:buFont typeface="Arial" panose="020B0604020202020204" pitchFamily="34" charset="0"/>
              <a:buChar char="•"/>
            </a:pPr>
            <a:r>
              <a:rPr lang="en-US" sz="3200" dirty="0">
                <a:solidFill>
                  <a:prstClr val="black"/>
                </a:solidFill>
              </a:rPr>
              <a:t>Break students up into station groups</a:t>
            </a:r>
          </a:p>
          <a:p>
            <a:pPr marL="457200" indent="-457200" fontAlgn="base">
              <a:buFont typeface="Arial" panose="020B0604020202020204" pitchFamily="34" charset="0"/>
              <a:buChar char="•"/>
            </a:pPr>
            <a:r>
              <a:rPr lang="en-US" sz="3200" dirty="0">
                <a:solidFill>
                  <a:prstClr val="black"/>
                </a:solidFill>
              </a:rPr>
              <a:t>Each student gets a “police report” for each document</a:t>
            </a:r>
          </a:p>
          <a:p>
            <a:pPr marL="457200" indent="-457200" fontAlgn="base">
              <a:buFont typeface="Arial" panose="020B0604020202020204" pitchFamily="34" charset="0"/>
              <a:buChar char="•"/>
            </a:pPr>
            <a:r>
              <a:rPr lang="en-US" sz="3200" dirty="0">
                <a:solidFill>
                  <a:prstClr val="black"/>
                </a:solidFill>
              </a:rPr>
              <a:t>Students will rotate to each station and complete the questions on their police report </a:t>
            </a:r>
          </a:p>
          <a:p>
            <a:pPr marL="457200" indent="-457200" fontAlgn="base">
              <a:buFont typeface="Arial" panose="020B0604020202020204" pitchFamily="34" charset="0"/>
              <a:buChar char="•"/>
            </a:pPr>
            <a:r>
              <a:rPr lang="en-US" sz="3200" dirty="0" smtClean="0">
                <a:solidFill>
                  <a:prstClr val="black"/>
                </a:solidFill>
              </a:rPr>
              <a:t>Post </a:t>
            </a:r>
            <a:r>
              <a:rPr lang="en-US" sz="3200" dirty="0">
                <a:solidFill>
                  <a:prstClr val="black"/>
                </a:solidFill>
              </a:rPr>
              <a:t>reflection questions at the end for students to discuss and share out.</a:t>
            </a:r>
          </a:p>
          <a:p>
            <a:endParaRPr lang="en-US" dirty="0">
              <a:solidFill>
                <a:prstClr val="black"/>
              </a:solidFill>
            </a:endParaRPr>
          </a:p>
        </p:txBody>
      </p:sp>
    </p:spTree>
    <p:extLst>
      <p:ext uri="{BB962C8B-B14F-4D97-AF65-F5344CB8AC3E}">
        <p14:creationId xmlns:p14="http://schemas.microsoft.com/office/powerpoint/2010/main" val="13032228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68</a:t>
            </a:fld>
            <a:endParaRPr lang="en-US" dirty="0">
              <a:solidFill>
                <a:prstClr val="white"/>
              </a:solidFill>
            </a:endParaRPr>
          </a:p>
        </p:txBody>
      </p:sp>
      <p:sp>
        <p:nvSpPr>
          <p:cNvPr id="4" name="Rectangle 1"/>
          <p:cNvSpPr>
            <a:spLocks noChangeArrowheads="1"/>
          </p:cNvSpPr>
          <p:nvPr/>
        </p:nvSpPr>
        <p:spPr bwMode="auto">
          <a:xfrm>
            <a:off x="236464" y="2300550"/>
            <a:ext cx="7993136" cy="39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2000" b="1" i="1" dirty="0">
                <a:solidFill>
                  <a:srgbClr val="000000"/>
                </a:solidFill>
                <a:cs typeface="Arial" panose="020B0604020202020204" pitchFamily="34" charset="0"/>
              </a:rPr>
              <a:t>Your task:</a:t>
            </a:r>
            <a:endParaRPr lang="en-US" altLang="en-US" sz="1100" b="1" dirty="0">
              <a:solidFill>
                <a:prstClr val="black"/>
              </a:solidFill>
            </a:endParaRPr>
          </a:p>
          <a:p>
            <a:pPr eaLnBrk="0" fontAlgn="base" hangingPunct="0">
              <a:spcBef>
                <a:spcPct val="0"/>
              </a:spcBef>
              <a:spcAft>
                <a:spcPct val="0"/>
              </a:spcAft>
            </a:pPr>
            <a:endParaRPr lang="en-US" altLang="en-US" sz="2400" dirty="0">
              <a:solidFill>
                <a:prstClr val="black"/>
              </a:solidFill>
            </a:endParaRPr>
          </a:p>
          <a:p>
            <a:pPr eaLnBrk="0" fontAlgn="base" hangingPunct="0">
              <a:spcBef>
                <a:spcPct val="0"/>
              </a:spcBef>
              <a:spcAft>
                <a:spcPct val="0"/>
              </a:spcAft>
            </a:pPr>
            <a:r>
              <a:rPr lang="en-US" altLang="en-US" dirty="0">
                <a:solidFill>
                  <a:srgbClr val="000000"/>
                </a:solidFill>
                <a:cs typeface="Arial" panose="020B0604020202020204" pitchFamily="34" charset="0"/>
              </a:rPr>
              <a:t>Your task is to sort through all the evidence and decide who was responsible.  As you read the accounts as well as look at the art, please remember that the people and artists have bias, which means that they were on one side or the other.  Their perception of the event might change what they see or they may even be willing to lie about the incident</a:t>
            </a:r>
            <a:r>
              <a:rPr lang="en-US" altLang="en-US" dirty="0" smtClean="0">
                <a:solidFill>
                  <a:srgbClr val="000000"/>
                </a:solidFill>
                <a:cs typeface="Arial" panose="020B0604020202020204" pitchFamily="34" charset="0"/>
              </a:rPr>
              <a:t>.</a:t>
            </a:r>
          </a:p>
          <a:p>
            <a:pPr eaLnBrk="0" fontAlgn="base" hangingPunct="0">
              <a:spcBef>
                <a:spcPct val="0"/>
              </a:spcBef>
              <a:spcAft>
                <a:spcPct val="0"/>
              </a:spcAft>
            </a:pPr>
            <a:endParaRPr lang="en-US" altLang="en-US" sz="1050" dirty="0">
              <a:solidFill>
                <a:prstClr val="black"/>
              </a:solidFill>
            </a:endParaRPr>
          </a:p>
          <a:p>
            <a:pPr eaLnBrk="0" fontAlgn="base" hangingPunct="0">
              <a:spcBef>
                <a:spcPct val="0"/>
              </a:spcBef>
              <a:spcAft>
                <a:spcPct val="0"/>
              </a:spcAft>
            </a:pPr>
            <a:r>
              <a:rPr lang="en-US" altLang="en-US" dirty="0">
                <a:solidFill>
                  <a:srgbClr val="000000"/>
                </a:solidFill>
                <a:cs typeface="Arial" panose="020B0604020202020204" pitchFamily="34" charset="0"/>
              </a:rPr>
              <a:t>Your job is to sort through all the evidence and try to determine the facts. The people of Boston are extremely angry right now and we want to make sure we do a good job of truly studying the evidence.  As you find important information, write it appropriately in your detective notebook.  </a:t>
            </a:r>
            <a:endParaRPr lang="en-US" altLang="en-US" dirty="0" smtClean="0">
              <a:solidFill>
                <a:srgbClr val="000000"/>
              </a:solidFill>
              <a:cs typeface="Arial" panose="020B0604020202020204" pitchFamily="34" charset="0"/>
            </a:endParaRPr>
          </a:p>
          <a:p>
            <a:pPr eaLnBrk="0" fontAlgn="base" hangingPunct="0">
              <a:spcBef>
                <a:spcPct val="0"/>
              </a:spcBef>
              <a:spcAft>
                <a:spcPct val="0"/>
              </a:spcAft>
            </a:pPr>
            <a:endParaRPr lang="en-US" altLang="en-US" dirty="0">
              <a:solidFill>
                <a:srgbClr val="000000"/>
              </a:solidFill>
              <a:cs typeface="Arial" panose="020B0604020202020204" pitchFamily="34" charset="0"/>
            </a:endParaRPr>
          </a:p>
          <a:p>
            <a:pPr eaLnBrk="0" fontAlgn="base" hangingPunct="0">
              <a:spcBef>
                <a:spcPct val="0"/>
              </a:spcBef>
              <a:spcAft>
                <a:spcPct val="0"/>
              </a:spcAft>
            </a:pPr>
            <a:r>
              <a:rPr lang="en-US" altLang="en-US" dirty="0">
                <a:solidFill>
                  <a:srgbClr val="000000"/>
                </a:solidFill>
                <a:cs typeface="Arial" panose="020B0604020202020204" pitchFamily="34" charset="0"/>
              </a:rPr>
              <a:t>Good luck... this might be the hardest case you will ever try to solve.</a:t>
            </a:r>
            <a:r>
              <a:rPr lang="en-US" altLang="en-US" sz="1050" dirty="0">
                <a:solidFill>
                  <a:prstClr val="black"/>
                </a:solidFill>
              </a:rPr>
              <a:t> </a:t>
            </a:r>
            <a:endParaRPr lang="en-US" altLang="en-US" sz="11500" dirty="0">
              <a:solidFill>
                <a:prstClr val="black"/>
              </a:solidFill>
            </a:endParaRPr>
          </a:p>
        </p:txBody>
      </p:sp>
      <p:pic>
        <p:nvPicPr>
          <p:cNvPr id="1026" name="Picture 2" descr="https://encrypted-tbn1.gstatic.com/images?q=tbn:ANd9GcQU1whAjbElCfqqpDoJwRavLQJA8WqC6gmueF39MODpwCThNRJt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5065"/>
            <a:ext cx="2752725" cy="1594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sl.texas.gov/sites/default/files/public/tslac/ld/projects/ttr/2008/manual/images/who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821" y="127850"/>
            <a:ext cx="3352800" cy="2227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2936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772400" cy="1143000"/>
          </a:xfrm>
        </p:spPr>
        <p:txBody>
          <a:bodyPr>
            <a:noAutofit/>
          </a:bodyPr>
          <a:lstStyle/>
          <a:p>
            <a:r>
              <a:rPr lang="en-US" sz="4400" dirty="0"/>
              <a:t>Are you a Patriot or a Loyalist? </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69</a:t>
            </a:fld>
            <a:endParaRPr lang="en-US" dirty="0">
              <a:solidFill>
                <a:prstClr val="white"/>
              </a:solidFill>
            </a:endParaRPr>
          </a:p>
        </p:txBody>
      </p:sp>
      <p:sp>
        <p:nvSpPr>
          <p:cNvPr id="4" name="TextBox 3"/>
          <p:cNvSpPr txBox="1"/>
          <p:nvPr/>
        </p:nvSpPr>
        <p:spPr>
          <a:xfrm>
            <a:off x="304800" y="1417638"/>
            <a:ext cx="7924800" cy="4062651"/>
          </a:xfrm>
          <a:prstGeom prst="rect">
            <a:avLst/>
          </a:prstGeom>
          <a:noFill/>
        </p:spPr>
        <p:txBody>
          <a:bodyPr wrap="square" rtlCol="0">
            <a:spAutoFit/>
          </a:bodyPr>
          <a:lstStyle/>
          <a:p>
            <a:pPr marL="457200" indent="-457200" fontAlgn="base">
              <a:buFont typeface="Arial" panose="020B0604020202020204" pitchFamily="34" charset="0"/>
              <a:buChar char="•"/>
            </a:pPr>
            <a:r>
              <a:rPr lang="en-US" sz="3000" dirty="0">
                <a:solidFill>
                  <a:prstClr val="black"/>
                </a:solidFill>
              </a:rPr>
              <a:t>Have the students find all the evidence that they have complied over the past class periods for both Patriot and Loyalist</a:t>
            </a:r>
          </a:p>
          <a:p>
            <a:pPr marL="457200" indent="-457200" fontAlgn="base">
              <a:buFont typeface="Arial" panose="020B0604020202020204" pitchFamily="34" charset="0"/>
              <a:buChar char="•"/>
            </a:pPr>
            <a:r>
              <a:rPr lang="en-US" sz="3000" dirty="0">
                <a:solidFill>
                  <a:prstClr val="black"/>
                </a:solidFill>
              </a:rPr>
              <a:t>Hand out the decision chart and documents that you want them to analyze</a:t>
            </a:r>
          </a:p>
          <a:p>
            <a:pPr marL="457200" indent="-457200" fontAlgn="base">
              <a:buFont typeface="Arial" panose="020B0604020202020204" pitchFamily="34" charset="0"/>
              <a:buChar char="•"/>
            </a:pPr>
            <a:r>
              <a:rPr lang="en-US" sz="3000" dirty="0">
                <a:solidFill>
                  <a:prstClr val="black"/>
                </a:solidFill>
              </a:rPr>
              <a:t>Students work individually or in groups to complete the PACED grid to figure out if they would have been a Loyalist or a Patriot. </a:t>
            </a:r>
          </a:p>
          <a:p>
            <a:endParaRPr lang="en-US" dirty="0">
              <a:solidFill>
                <a:prstClr val="black"/>
              </a:solidFill>
            </a:endParaRPr>
          </a:p>
        </p:txBody>
      </p:sp>
    </p:spTree>
    <p:extLst>
      <p:ext uri="{BB962C8B-B14F-4D97-AF65-F5344CB8AC3E}">
        <p14:creationId xmlns:p14="http://schemas.microsoft.com/office/powerpoint/2010/main" val="12311689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2015 SOL Skill Progression </a:t>
            </a:r>
          </a:p>
        </p:txBody>
      </p:sp>
      <p:sp>
        <p:nvSpPr>
          <p:cNvPr id="4" name="Slide Number Placeholder 3"/>
          <p:cNvSpPr>
            <a:spLocks noGrp="1"/>
          </p:cNvSpPr>
          <p:nvPr>
            <p:ph type="sldNum" sz="quarter" idx="12"/>
          </p:nvPr>
        </p:nvSpPr>
        <p:spPr/>
        <p:txBody>
          <a:bodyPr/>
          <a:lstStyle/>
          <a:p>
            <a:fld id="{0E35F3BA-FE8B-4E36-87EF-206F94BD42EB}"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228600" y="1676400"/>
            <a:ext cx="8153400" cy="5181600"/>
          </a:xfrm>
          <a:prstGeom prst="rect">
            <a:avLst/>
          </a:prstGeom>
        </p:spPr>
      </p:pic>
      <p:sp>
        <p:nvSpPr>
          <p:cNvPr id="8" name="Up Arrow Callout 7"/>
          <p:cNvSpPr/>
          <p:nvPr/>
        </p:nvSpPr>
        <p:spPr>
          <a:xfrm>
            <a:off x="2209800" y="1143000"/>
            <a:ext cx="4267200" cy="3886200"/>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kern="0" dirty="0">
                <a:solidFill>
                  <a:srgbClr val="FFFFFF"/>
                </a:solidFill>
                <a:sym typeface="Arial"/>
              </a:rPr>
              <a:t>2008 Standards: </a:t>
            </a:r>
            <a:endParaRPr lang="en-US" sz="2600" kern="0" dirty="0" smtClean="0">
              <a:solidFill>
                <a:srgbClr val="FFFFFF"/>
              </a:solidFill>
              <a:sym typeface="Arial"/>
            </a:endParaRPr>
          </a:p>
          <a:p>
            <a:pPr algn="ctr"/>
            <a:r>
              <a:rPr lang="en-US" sz="2600" kern="0" dirty="0" smtClean="0">
                <a:solidFill>
                  <a:srgbClr val="FFFFFF"/>
                </a:solidFill>
                <a:sym typeface="Arial"/>
              </a:rPr>
              <a:t>Understand </a:t>
            </a:r>
            <a:r>
              <a:rPr lang="en-US" sz="2600" kern="0" dirty="0">
                <a:solidFill>
                  <a:srgbClr val="FFFFFF"/>
                </a:solidFill>
                <a:sym typeface="Arial"/>
              </a:rPr>
              <a:t>content</a:t>
            </a:r>
          </a:p>
          <a:p>
            <a:pPr algn="ctr"/>
            <a:endParaRPr lang="en-US" sz="2600" kern="0" dirty="0">
              <a:solidFill>
                <a:srgbClr val="FFFFFF"/>
              </a:solidFill>
              <a:sym typeface="Arial"/>
            </a:endParaRPr>
          </a:p>
          <a:p>
            <a:pPr algn="ctr"/>
            <a:r>
              <a:rPr lang="en-US" sz="2600" kern="0" dirty="0">
                <a:solidFill>
                  <a:srgbClr val="FFFFFF"/>
                </a:solidFill>
                <a:sym typeface="Arial"/>
              </a:rPr>
              <a:t>2015 Standards: </a:t>
            </a:r>
            <a:endParaRPr lang="en-US" sz="2600" kern="0" dirty="0" smtClean="0">
              <a:solidFill>
                <a:srgbClr val="FFFFFF"/>
              </a:solidFill>
              <a:sym typeface="Arial"/>
            </a:endParaRPr>
          </a:p>
          <a:p>
            <a:pPr algn="ctr"/>
            <a:r>
              <a:rPr lang="en-US" sz="2600" kern="0" dirty="0" smtClean="0">
                <a:solidFill>
                  <a:srgbClr val="FFFFFF"/>
                </a:solidFill>
                <a:sym typeface="Arial"/>
              </a:rPr>
              <a:t>Understand </a:t>
            </a:r>
            <a:r>
              <a:rPr lang="en-US" sz="2600" kern="0" dirty="0">
                <a:solidFill>
                  <a:srgbClr val="FFFFFF"/>
                </a:solidFill>
                <a:sym typeface="Arial"/>
              </a:rPr>
              <a:t>content </a:t>
            </a:r>
            <a:r>
              <a:rPr lang="en-US" sz="2600" kern="0" dirty="0" smtClean="0">
                <a:solidFill>
                  <a:srgbClr val="FFFFFF"/>
                </a:solidFill>
                <a:sym typeface="Arial"/>
              </a:rPr>
              <a:t>by applying the skill.</a:t>
            </a:r>
            <a:endParaRPr lang="en-US" sz="2600" kern="0" dirty="0">
              <a:solidFill>
                <a:srgbClr val="FFFFFF"/>
              </a:solidFill>
              <a:sym typeface="Arial"/>
            </a:endParaRPr>
          </a:p>
        </p:txBody>
      </p:sp>
      <p:sp>
        <p:nvSpPr>
          <p:cNvPr id="9" name="TextBox 8"/>
          <p:cNvSpPr txBox="1"/>
          <p:nvPr/>
        </p:nvSpPr>
        <p:spPr>
          <a:xfrm>
            <a:off x="762000" y="5410200"/>
            <a:ext cx="6781798" cy="523220"/>
          </a:xfrm>
          <a:prstGeom prst="rect">
            <a:avLst/>
          </a:prstGeom>
          <a:noFill/>
        </p:spPr>
        <p:txBody>
          <a:bodyPr wrap="square" rtlCol="0">
            <a:spAutoFit/>
          </a:bodyPr>
          <a:lstStyle/>
          <a:p>
            <a:r>
              <a:rPr lang="en-US" sz="2800" kern="0" dirty="0">
                <a:solidFill>
                  <a:srgbClr val="000000"/>
                </a:solidFill>
                <a:latin typeface="Iowan Old Style Black"/>
                <a:cs typeface="Iowan Old Style Black"/>
                <a:sym typeface="Arial"/>
              </a:rPr>
              <a:t>Skills are aligned with English </a:t>
            </a:r>
            <a:r>
              <a:rPr lang="en-US" sz="2800" kern="0" dirty="0" smtClean="0">
                <a:solidFill>
                  <a:srgbClr val="000000"/>
                </a:solidFill>
                <a:latin typeface="Iowan Old Style Black"/>
                <a:cs typeface="Iowan Old Style Black"/>
                <a:sym typeface="Arial"/>
              </a:rPr>
              <a:t>Standards</a:t>
            </a:r>
            <a:endParaRPr lang="en-US" sz="2800" kern="0" dirty="0">
              <a:solidFill>
                <a:srgbClr val="000000"/>
              </a:solidFill>
              <a:latin typeface="Iowan Old Style Black"/>
              <a:cs typeface="Iowan Old Style Black"/>
              <a:sym typeface="Arial"/>
            </a:endParaRPr>
          </a:p>
        </p:txBody>
      </p:sp>
    </p:spTree>
    <p:extLst>
      <p:ext uri="{BB962C8B-B14F-4D97-AF65-F5344CB8AC3E}">
        <p14:creationId xmlns:p14="http://schemas.microsoft.com/office/powerpoint/2010/main" val="143800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163762"/>
          </a:xfrm>
        </p:spPr>
        <p:txBody>
          <a:bodyPr>
            <a:normAutofit fontScale="90000"/>
          </a:bodyPr>
          <a:lstStyle/>
          <a:p>
            <a:r>
              <a:rPr lang="en-US" sz="4900" dirty="0"/>
              <a:t>PACED</a:t>
            </a:r>
            <a:r>
              <a:rPr lang="en-US" dirty="0"/>
              <a:t/>
            </a:r>
            <a:br>
              <a:rPr lang="en-US" dirty="0"/>
            </a:br>
            <a:r>
              <a:rPr lang="en-US" sz="2400" dirty="0"/>
              <a:t>P</a:t>
            </a:r>
            <a:r>
              <a:rPr lang="en-US" sz="2400" dirty="0">
                <a:solidFill>
                  <a:schemeClr val="tx1"/>
                </a:solidFill>
              </a:rPr>
              <a:t>roblem</a:t>
            </a:r>
            <a:r>
              <a:rPr lang="en-US" sz="2400" dirty="0"/>
              <a:t/>
            </a:r>
            <a:br>
              <a:rPr lang="en-US" sz="2400" dirty="0"/>
            </a:br>
            <a:r>
              <a:rPr lang="en-US" sz="2400" dirty="0"/>
              <a:t>A</a:t>
            </a:r>
            <a:r>
              <a:rPr lang="en-US" sz="2400" dirty="0">
                <a:solidFill>
                  <a:schemeClr val="tx1"/>
                </a:solidFill>
              </a:rPr>
              <a:t>lternatives</a:t>
            </a:r>
            <a:r>
              <a:rPr lang="en-US" sz="2400" dirty="0"/>
              <a:t/>
            </a:r>
            <a:br>
              <a:rPr lang="en-US" sz="2400" dirty="0"/>
            </a:br>
            <a:r>
              <a:rPr lang="en-US" sz="2400" dirty="0"/>
              <a:t>C</a:t>
            </a:r>
            <a:r>
              <a:rPr lang="en-US" sz="2400" dirty="0">
                <a:solidFill>
                  <a:schemeClr val="tx1"/>
                </a:solidFill>
              </a:rPr>
              <a:t>riteria</a:t>
            </a:r>
            <a:r>
              <a:rPr lang="en-US" sz="2400" dirty="0"/>
              <a:t/>
            </a:r>
            <a:br>
              <a:rPr lang="en-US" sz="2400" dirty="0"/>
            </a:br>
            <a:r>
              <a:rPr lang="en-US" sz="2400" dirty="0"/>
              <a:t>E</a:t>
            </a:r>
            <a:r>
              <a:rPr lang="en-US" sz="2400" dirty="0">
                <a:solidFill>
                  <a:schemeClr val="tx1"/>
                </a:solidFill>
              </a:rPr>
              <a:t>valuate</a:t>
            </a:r>
            <a:br>
              <a:rPr lang="en-US" sz="2400" dirty="0">
                <a:solidFill>
                  <a:schemeClr val="tx1"/>
                </a:solidFill>
              </a:rPr>
            </a:br>
            <a:r>
              <a:rPr lang="en-US" sz="2400" dirty="0"/>
              <a:t>D</a:t>
            </a:r>
            <a:r>
              <a:rPr lang="en-US" sz="2400" dirty="0">
                <a:solidFill>
                  <a:schemeClr val="tx1"/>
                </a:solidFill>
              </a:rPr>
              <a:t>ecide</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70</a:t>
            </a:fld>
            <a:endParaRPr lang="en-US" dirty="0">
              <a:solidFill>
                <a:prstClr val="white"/>
              </a:solidFill>
            </a:endParaRPr>
          </a:p>
        </p:txBody>
      </p:sp>
      <p:sp>
        <p:nvSpPr>
          <p:cNvPr id="4" name="TextBox 3"/>
          <p:cNvSpPr txBox="1"/>
          <p:nvPr/>
        </p:nvSpPr>
        <p:spPr>
          <a:xfrm>
            <a:off x="2470052" y="3105304"/>
            <a:ext cx="4267200" cy="400110"/>
          </a:xfrm>
          <a:prstGeom prst="rect">
            <a:avLst/>
          </a:prstGeom>
          <a:noFill/>
        </p:spPr>
        <p:txBody>
          <a:bodyPr wrap="square" rtlCol="0">
            <a:spAutoFit/>
          </a:bodyPr>
          <a:lstStyle/>
          <a:p>
            <a:r>
              <a:rPr lang="en-US" sz="2000" b="1" dirty="0">
                <a:solidFill>
                  <a:prstClr val="black"/>
                </a:solidFill>
              </a:rPr>
              <a:t>Criteria – What’s Important to me?</a:t>
            </a:r>
          </a:p>
        </p:txBody>
      </p:sp>
      <p:graphicFrame>
        <p:nvGraphicFramePr>
          <p:cNvPr id="5" name="Table 4"/>
          <p:cNvGraphicFramePr>
            <a:graphicFrameLocks noGrp="1"/>
          </p:cNvGraphicFramePr>
          <p:nvPr>
            <p:extLst>
              <p:ext uri="{D42A27DB-BD31-4B8C-83A1-F6EECF244321}">
                <p14:modId xmlns:p14="http://schemas.microsoft.com/office/powerpoint/2010/main" val="2568266195"/>
              </p:ext>
            </p:extLst>
          </p:nvPr>
        </p:nvGraphicFramePr>
        <p:xfrm>
          <a:off x="152400" y="3505414"/>
          <a:ext cx="8077200" cy="2397760"/>
        </p:xfrm>
        <a:graphic>
          <a:graphicData uri="http://schemas.openxmlformats.org/drawingml/2006/table">
            <a:tbl>
              <a:tblPr firstRow="1" bandRow="1">
                <a:tableStyleId>{3C2FFA5D-87B4-456A-9821-1D502468CF0F}</a:tableStyleId>
              </a:tblPr>
              <a:tblGrid>
                <a:gridCol w="1615440">
                  <a:extLst>
                    <a:ext uri="{9D8B030D-6E8A-4147-A177-3AD203B41FA5}">
                      <a16:colId xmlns:a16="http://schemas.microsoft.com/office/drawing/2014/main" xmlns="" val="3588002204"/>
                    </a:ext>
                  </a:extLst>
                </a:gridCol>
                <a:gridCol w="1615440">
                  <a:extLst>
                    <a:ext uri="{9D8B030D-6E8A-4147-A177-3AD203B41FA5}">
                      <a16:colId xmlns:a16="http://schemas.microsoft.com/office/drawing/2014/main" xmlns="" val="2543345499"/>
                    </a:ext>
                  </a:extLst>
                </a:gridCol>
                <a:gridCol w="1615440">
                  <a:extLst>
                    <a:ext uri="{9D8B030D-6E8A-4147-A177-3AD203B41FA5}">
                      <a16:colId xmlns:a16="http://schemas.microsoft.com/office/drawing/2014/main" xmlns="" val="1659913916"/>
                    </a:ext>
                  </a:extLst>
                </a:gridCol>
                <a:gridCol w="1615440">
                  <a:extLst>
                    <a:ext uri="{9D8B030D-6E8A-4147-A177-3AD203B41FA5}">
                      <a16:colId xmlns:a16="http://schemas.microsoft.com/office/drawing/2014/main" xmlns="" val="439833819"/>
                    </a:ext>
                  </a:extLst>
                </a:gridCol>
                <a:gridCol w="1615440">
                  <a:extLst>
                    <a:ext uri="{9D8B030D-6E8A-4147-A177-3AD203B41FA5}">
                      <a16:colId xmlns:a16="http://schemas.microsoft.com/office/drawing/2014/main" xmlns="" val="1929020596"/>
                    </a:ext>
                  </a:extLst>
                </a:gridCol>
              </a:tblGrid>
              <a:tr h="370840">
                <a:tc>
                  <a:txBody>
                    <a:bodyPr/>
                    <a:lstStyle/>
                    <a:p>
                      <a:r>
                        <a:rPr lang="en-US" dirty="0"/>
                        <a:t>(Choices)</a:t>
                      </a:r>
                    </a:p>
                    <a:p>
                      <a:endParaRPr lang="en-US" dirty="0"/>
                    </a:p>
                    <a:p>
                      <a:endParaRPr lang="en-US" dirty="0"/>
                    </a:p>
                  </a:txBody>
                  <a:tcPr/>
                </a:tc>
                <a:tc>
                  <a:txBody>
                    <a:bodyPr/>
                    <a:lstStyle/>
                    <a:p>
                      <a:endParaRPr lang="en-US" dirty="0"/>
                    </a:p>
                    <a:p>
                      <a:endParaRPr lang="en-US" dirty="0"/>
                    </a:p>
                    <a:p>
                      <a:r>
                        <a:rPr lang="en-US" dirty="0"/>
                        <a:t>Criteria 1</a:t>
                      </a:r>
                    </a:p>
                  </a:txBody>
                  <a:tcPr/>
                </a:tc>
                <a:tc>
                  <a:txBody>
                    <a:bodyPr/>
                    <a:lstStyle/>
                    <a:p>
                      <a:endParaRPr lang="en-US" dirty="0"/>
                    </a:p>
                    <a:p>
                      <a:endParaRPr lang="en-US" dirty="0"/>
                    </a:p>
                    <a:p>
                      <a:r>
                        <a:rPr lang="en-US" dirty="0"/>
                        <a:t>Criteria 2</a:t>
                      </a:r>
                    </a:p>
                  </a:txBody>
                  <a:tcPr/>
                </a:tc>
                <a:tc>
                  <a:txBody>
                    <a:bodyPr/>
                    <a:lstStyle/>
                    <a:p>
                      <a:endParaRPr lang="en-US" dirty="0"/>
                    </a:p>
                    <a:p>
                      <a:endParaRPr lang="en-US" dirty="0"/>
                    </a:p>
                    <a:p>
                      <a:r>
                        <a:rPr lang="en-US" dirty="0"/>
                        <a:t>Criteria</a:t>
                      </a:r>
                      <a:r>
                        <a:rPr lang="en-US" baseline="0" dirty="0"/>
                        <a:t> 3</a:t>
                      </a:r>
                      <a:endParaRPr lang="en-US" dirty="0"/>
                    </a:p>
                  </a:txBody>
                  <a:tcPr/>
                </a:tc>
                <a:tc>
                  <a:txBody>
                    <a:bodyPr/>
                    <a:lstStyle/>
                    <a:p>
                      <a:endParaRPr lang="en-US" dirty="0"/>
                    </a:p>
                    <a:p>
                      <a:endParaRPr lang="en-US" dirty="0"/>
                    </a:p>
                    <a:p>
                      <a:r>
                        <a:rPr lang="en-US" dirty="0"/>
                        <a:t>Criteria 4</a:t>
                      </a:r>
                    </a:p>
                  </a:txBody>
                  <a:tcPr/>
                </a:tc>
                <a:extLst>
                  <a:ext uri="{0D108BD9-81ED-4DB2-BD59-A6C34878D82A}">
                    <a16:rowId xmlns:a16="http://schemas.microsoft.com/office/drawing/2014/main" xmlns="" val="367257166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610743750"/>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95604774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3360124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302220247"/>
                  </a:ext>
                </a:extLst>
              </a:tr>
            </a:tbl>
          </a:graphicData>
        </a:graphic>
      </p:graphicFrame>
      <p:sp>
        <p:nvSpPr>
          <p:cNvPr id="6" name="Down Arrow 5"/>
          <p:cNvSpPr/>
          <p:nvPr/>
        </p:nvSpPr>
        <p:spPr>
          <a:xfrm>
            <a:off x="1371600" y="3962400"/>
            <a:ext cx="228600" cy="30480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cxnSp>
        <p:nvCxnSpPr>
          <p:cNvPr id="8" name="Straight Connector 7"/>
          <p:cNvCxnSpPr/>
          <p:nvPr/>
        </p:nvCxnSpPr>
        <p:spPr>
          <a:xfrm>
            <a:off x="1752600" y="3505414"/>
            <a:ext cx="0" cy="990386"/>
          </a:xfrm>
          <a:prstGeom prst="line">
            <a:avLst/>
          </a:prstGeom>
        </p:spPr>
        <p:style>
          <a:lnRef idx="1">
            <a:schemeClr val="dk1"/>
          </a:lnRef>
          <a:fillRef idx="0">
            <a:schemeClr val="dk1"/>
          </a:fillRef>
          <a:effectRef idx="0">
            <a:schemeClr val="dk1"/>
          </a:effectRef>
          <a:fontRef idx="minor">
            <a:schemeClr val="tx1"/>
          </a:fontRef>
        </p:style>
      </p:cxnSp>
      <p:pic>
        <p:nvPicPr>
          <p:cNvPr id="4098" name="Picture 2" descr="http://4.bp.blogspot.com/-612WfjYEdJs/Ug2DIr7Z1PI/AAAAAAAAAPA/QtzbSti9Umw/s1600/choo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274638"/>
            <a:ext cx="1651000" cy="1704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36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sz="5300" dirty="0"/>
              <a:t>Student Reflection</a:t>
            </a:r>
            <a:r>
              <a:rPr lang="en-US" b="0" dirty="0"/>
              <a:t/>
            </a:r>
            <a:br>
              <a:rPr lang="en-US" b="0"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71</a:t>
            </a:fld>
            <a:endParaRPr lang="en-US" dirty="0">
              <a:solidFill>
                <a:prstClr val="white"/>
              </a:solidFill>
            </a:endParaRPr>
          </a:p>
        </p:txBody>
      </p:sp>
      <p:sp>
        <p:nvSpPr>
          <p:cNvPr id="5" name="Rectangle 4"/>
          <p:cNvSpPr/>
          <p:nvPr/>
        </p:nvSpPr>
        <p:spPr>
          <a:xfrm>
            <a:off x="457200" y="1524000"/>
            <a:ext cx="7239000" cy="3629199"/>
          </a:xfrm>
          <a:prstGeom prst="rect">
            <a:avLst/>
          </a:prstGeom>
        </p:spPr>
        <p:txBody>
          <a:bodyPr wrap="square">
            <a:spAutoFit/>
          </a:bodyPr>
          <a:lstStyle/>
          <a:p>
            <a:pPr marL="457200" indent="-457200" fontAlgn="base">
              <a:buFont typeface="Arial" panose="020B0604020202020204" pitchFamily="34" charset="0"/>
              <a:buChar char="•"/>
            </a:pPr>
            <a:r>
              <a:rPr lang="en-US" sz="3200" dirty="0">
                <a:solidFill>
                  <a:srgbClr val="000000"/>
                </a:solidFill>
              </a:rPr>
              <a:t>Explain which side your table decided to join? Was your table divided? Why?</a:t>
            </a:r>
          </a:p>
          <a:p>
            <a:pPr marL="457200" indent="-457200" fontAlgn="base">
              <a:spcBef>
                <a:spcPts val="666"/>
              </a:spcBef>
              <a:buFont typeface="Arial" panose="020B0604020202020204" pitchFamily="34" charset="0"/>
              <a:buChar char="•"/>
            </a:pPr>
            <a:r>
              <a:rPr lang="en-US" sz="3200" dirty="0">
                <a:solidFill>
                  <a:srgbClr val="000000"/>
                </a:solidFill>
              </a:rPr>
              <a:t>What worked or didn’t work within your group? </a:t>
            </a:r>
          </a:p>
          <a:p>
            <a:pPr marL="457200" indent="-457200" fontAlgn="base">
              <a:buFont typeface="Arial" panose="020B0604020202020204" pitchFamily="34" charset="0"/>
              <a:buChar char="•"/>
            </a:pPr>
            <a:r>
              <a:rPr lang="en-US" sz="3200" dirty="0">
                <a:solidFill>
                  <a:srgbClr val="000000"/>
                </a:solidFill>
              </a:rPr>
              <a:t>In what other unit topics or ways would you find this useful in supporting students experiencing the content?</a:t>
            </a:r>
          </a:p>
        </p:txBody>
      </p:sp>
    </p:spTree>
    <p:extLst>
      <p:ext uri="{BB962C8B-B14F-4D97-AF65-F5344CB8AC3E}">
        <p14:creationId xmlns:p14="http://schemas.microsoft.com/office/powerpoint/2010/main" val="31325964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the Road to War!</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72</a:t>
            </a:fld>
            <a:endParaRPr lang="en-US" dirty="0">
              <a:solidFill>
                <a:prstClr val="white"/>
              </a:solidFill>
            </a:endParaRPr>
          </a:p>
        </p:txBody>
      </p:sp>
      <p:pic>
        <p:nvPicPr>
          <p:cNvPr id="5" name="Picture 4" descr="C:\Users\kmoore2\Downloads\new doc 1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447800"/>
            <a:ext cx="5838825" cy="4325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7229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the Road to War!</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73</a:t>
            </a:fld>
            <a:endParaRPr lang="en-US" dirty="0">
              <a:solidFill>
                <a:prstClr val="white"/>
              </a:solidFill>
            </a:endParaRPr>
          </a:p>
        </p:txBody>
      </p:sp>
      <p:sp>
        <p:nvSpPr>
          <p:cNvPr id="4" name="Rectangle 3"/>
          <p:cNvSpPr/>
          <p:nvPr/>
        </p:nvSpPr>
        <p:spPr>
          <a:xfrm>
            <a:off x="2286000" y="2743200"/>
            <a:ext cx="2407187" cy="369332"/>
          </a:xfrm>
          <a:prstGeom prst="rect">
            <a:avLst/>
          </a:prstGeom>
        </p:spPr>
        <p:txBody>
          <a:bodyPr wrap="square">
            <a:spAutoFit/>
          </a:bodyPr>
          <a:lstStyle/>
          <a:p>
            <a:r>
              <a:rPr lang="en-US" dirty="0">
                <a:solidFill>
                  <a:prstClr val="black"/>
                </a:solidFill>
              </a:rPr>
              <a:t> </a:t>
            </a:r>
          </a:p>
        </p:txBody>
      </p:sp>
      <p:sp>
        <p:nvSpPr>
          <p:cNvPr id="10" name="Rectangle 9"/>
          <p:cNvSpPr/>
          <p:nvPr/>
        </p:nvSpPr>
        <p:spPr>
          <a:xfrm>
            <a:off x="4450813" y="3244334"/>
            <a:ext cx="242374" cy="369332"/>
          </a:xfrm>
          <a:prstGeom prst="rect">
            <a:avLst/>
          </a:prstGeom>
        </p:spPr>
        <p:txBody>
          <a:bodyPr wrap="none">
            <a:spAutoFit/>
          </a:bodyPr>
          <a:lstStyle/>
          <a:p>
            <a:r>
              <a:rPr lang="en-US" dirty="0">
                <a:solidFill>
                  <a:prstClr val="black"/>
                </a:solidFill>
              </a:rPr>
              <a:t> </a:t>
            </a:r>
          </a:p>
        </p:txBody>
      </p:sp>
      <p:sp>
        <p:nvSpPr>
          <p:cNvPr id="11" name="Rectangle 10"/>
          <p:cNvSpPr/>
          <p:nvPr/>
        </p:nvSpPr>
        <p:spPr>
          <a:xfrm>
            <a:off x="602713" y="1295400"/>
            <a:ext cx="7696200" cy="4816703"/>
          </a:xfrm>
          <a:prstGeom prst="rect">
            <a:avLst/>
          </a:prstGeom>
        </p:spPr>
        <p:txBody>
          <a:bodyPr wrap="square">
            <a:spAutoFit/>
          </a:bodyPr>
          <a:lstStyle/>
          <a:p>
            <a:pPr marL="457200" indent="-457200">
              <a:spcBef>
                <a:spcPts val="640"/>
              </a:spcBef>
              <a:buFont typeface="Arial" panose="020B0604020202020204" pitchFamily="34" charset="0"/>
              <a:buChar char="•"/>
            </a:pPr>
            <a:r>
              <a:rPr lang="en-US" sz="3200" dirty="0">
                <a:solidFill>
                  <a:srgbClr val="000000"/>
                </a:solidFill>
              </a:rPr>
              <a:t>Based on this map and what you already know about the issues between the Patriots and the British, predict the outcome of the war. </a:t>
            </a:r>
          </a:p>
          <a:p>
            <a:pPr marL="457200" indent="-457200">
              <a:spcBef>
                <a:spcPts val="640"/>
              </a:spcBef>
              <a:buFont typeface="Arial" panose="020B0604020202020204" pitchFamily="34" charset="0"/>
              <a:buChar char="•"/>
            </a:pPr>
            <a:r>
              <a:rPr lang="en-US" sz="3200" dirty="0">
                <a:solidFill>
                  <a:srgbClr val="000000"/>
                </a:solidFill>
              </a:rPr>
              <a:t>Who will win? </a:t>
            </a:r>
          </a:p>
          <a:p>
            <a:pPr marL="457200" indent="-457200">
              <a:spcBef>
                <a:spcPts val="640"/>
              </a:spcBef>
              <a:buFont typeface="Arial" panose="020B0604020202020204" pitchFamily="34" charset="0"/>
              <a:buChar char="•"/>
            </a:pPr>
            <a:r>
              <a:rPr lang="en-US" sz="3200" dirty="0">
                <a:solidFill>
                  <a:srgbClr val="000000"/>
                </a:solidFill>
              </a:rPr>
              <a:t>Why do you feel this way?</a:t>
            </a:r>
          </a:p>
          <a:p>
            <a:pPr marL="457200" indent="-457200">
              <a:spcBef>
                <a:spcPts val="640"/>
              </a:spcBef>
              <a:buFont typeface="Arial" panose="020B0604020202020204" pitchFamily="34" charset="0"/>
              <a:buChar char="•"/>
            </a:pPr>
            <a:r>
              <a:rPr lang="en-US" sz="3200" dirty="0">
                <a:solidFill>
                  <a:srgbClr val="000000"/>
                </a:solidFill>
              </a:rPr>
              <a:t>How did the map help make your decision? </a:t>
            </a:r>
            <a:endParaRPr lang="en-US" sz="32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2463578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305800" cy="1325562"/>
          </a:xfrm>
        </p:spPr>
        <p:txBody>
          <a:bodyPr>
            <a:normAutofit/>
          </a:bodyPr>
          <a:lstStyle/>
          <a:p>
            <a:r>
              <a:rPr lang="en-US" dirty="0"/>
              <a:t>To Declare or  Not….</a:t>
            </a:r>
            <a:br>
              <a:rPr lang="en-US" dirty="0"/>
            </a:br>
            <a:r>
              <a:rPr lang="en-US" dirty="0"/>
              <a:t>That is the Question!</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74</a:t>
            </a:fld>
            <a:endParaRPr lang="en-US" dirty="0">
              <a:solidFill>
                <a:prstClr val="white"/>
              </a:solidFill>
            </a:endParaRPr>
          </a:p>
        </p:txBody>
      </p:sp>
      <p:sp>
        <p:nvSpPr>
          <p:cNvPr id="4" name="TextBox 3"/>
          <p:cNvSpPr txBox="1"/>
          <p:nvPr/>
        </p:nvSpPr>
        <p:spPr>
          <a:xfrm>
            <a:off x="1219200" y="1828800"/>
            <a:ext cx="6248400" cy="1846659"/>
          </a:xfrm>
          <a:prstGeom prst="rect">
            <a:avLst/>
          </a:prstGeom>
          <a:noFill/>
        </p:spPr>
        <p:txBody>
          <a:bodyPr wrap="square" rtlCol="0">
            <a:spAutoFit/>
          </a:bodyPr>
          <a:lstStyle/>
          <a:p>
            <a:r>
              <a:rPr lang="en-US" sz="2400" dirty="0">
                <a:solidFill>
                  <a:prstClr val="black"/>
                </a:solidFill>
              </a:rPr>
              <a:t>Using the Declaration of Independence, read over the colonists list of grievances against King George III  (Part 3) and decide if declaring war is justifiable.</a:t>
            </a:r>
          </a:p>
          <a:p>
            <a:endParaRPr lang="en-US"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85992961"/>
              </p:ext>
            </p:extLst>
          </p:nvPr>
        </p:nvGraphicFramePr>
        <p:xfrm>
          <a:off x="381000" y="3477339"/>
          <a:ext cx="7924800" cy="2804160"/>
        </p:xfrm>
        <a:graphic>
          <a:graphicData uri="http://schemas.openxmlformats.org/drawingml/2006/table">
            <a:tbl>
              <a:tblPr firstRow="1" bandRow="1">
                <a:tableStyleId>{5C22544A-7EE6-4342-B048-85BDC9FD1C3A}</a:tableStyleId>
              </a:tblPr>
              <a:tblGrid>
                <a:gridCol w="3748216">
                  <a:extLst>
                    <a:ext uri="{9D8B030D-6E8A-4147-A177-3AD203B41FA5}">
                      <a16:colId xmlns:a16="http://schemas.microsoft.com/office/drawing/2014/main" xmlns="" val="166740268"/>
                    </a:ext>
                  </a:extLst>
                </a:gridCol>
                <a:gridCol w="4176584">
                  <a:extLst>
                    <a:ext uri="{9D8B030D-6E8A-4147-A177-3AD203B41FA5}">
                      <a16:colId xmlns:a16="http://schemas.microsoft.com/office/drawing/2014/main" xmlns="" val="4151618481"/>
                    </a:ext>
                  </a:extLst>
                </a:gridCol>
              </a:tblGrid>
              <a:tr h="703118">
                <a:tc>
                  <a:txBody>
                    <a:bodyPr/>
                    <a:lstStyle/>
                    <a:p>
                      <a:pPr algn="ctr"/>
                      <a:r>
                        <a:rPr lang="en-US" sz="2400" dirty="0">
                          <a:solidFill>
                            <a:srgbClr val="FFFF00"/>
                          </a:solidFill>
                        </a:rPr>
                        <a:t>COSTS</a:t>
                      </a:r>
                    </a:p>
                    <a:p>
                      <a:pPr algn="ctr"/>
                      <a:r>
                        <a:rPr lang="en-US" sz="2000" dirty="0"/>
                        <a:t>(things</a:t>
                      </a:r>
                      <a:r>
                        <a:rPr lang="en-US" sz="2000" baseline="0" dirty="0"/>
                        <a:t> given up)</a:t>
                      </a:r>
                      <a:endParaRPr lang="en-US" sz="2000" dirty="0"/>
                    </a:p>
                  </a:txBody>
                  <a:tcPr/>
                </a:tc>
                <a:tc>
                  <a:txBody>
                    <a:bodyPr/>
                    <a:lstStyle/>
                    <a:p>
                      <a:pPr algn="ctr"/>
                      <a:r>
                        <a:rPr lang="en-US" sz="2400" dirty="0">
                          <a:solidFill>
                            <a:srgbClr val="FFFF00"/>
                          </a:solidFill>
                        </a:rPr>
                        <a:t>BENEFITS</a:t>
                      </a:r>
                    </a:p>
                    <a:p>
                      <a:pPr algn="ctr"/>
                      <a:r>
                        <a:rPr lang="en-US" sz="2000" dirty="0"/>
                        <a:t>(positive things</a:t>
                      </a:r>
                      <a:r>
                        <a:rPr lang="en-US" sz="2000" baseline="0" dirty="0"/>
                        <a:t> gained)</a:t>
                      </a:r>
                    </a:p>
                    <a:p>
                      <a:pPr algn="ctr"/>
                      <a:endParaRPr lang="en-US" sz="2000" dirty="0"/>
                    </a:p>
                  </a:txBody>
                  <a:tcPr/>
                </a:tc>
                <a:extLst>
                  <a:ext uri="{0D108BD9-81ED-4DB2-BD59-A6C34878D82A}">
                    <a16:rowId xmlns:a16="http://schemas.microsoft.com/office/drawing/2014/main" xmlns="" val="1789642196"/>
                  </a:ext>
                </a:extLst>
              </a:tr>
              <a:tr h="1506681">
                <a:tc>
                  <a:txBody>
                    <a:bodyPr/>
                    <a:lstStyle/>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xmlns="" val="2548306127"/>
                  </a:ext>
                </a:extLst>
              </a:tr>
            </a:tbl>
          </a:graphicData>
        </a:graphic>
      </p:graphicFrame>
    </p:spTree>
    <p:extLst>
      <p:ext uri="{BB962C8B-B14F-4D97-AF65-F5344CB8AC3E}">
        <p14:creationId xmlns:p14="http://schemas.microsoft.com/office/powerpoint/2010/main" val="30631522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Declare or  Not….</a:t>
            </a:r>
            <a:br>
              <a:rPr lang="en-US" dirty="0"/>
            </a:br>
            <a:r>
              <a:rPr lang="en-US" dirty="0"/>
              <a:t>That is the Question!</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75</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8593287"/>
              </p:ext>
            </p:extLst>
          </p:nvPr>
        </p:nvGraphicFramePr>
        <p:xfrm>
          <a:off x="990600" y="1828800"/>
          <a:ext cx="6858000" cy="335280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166740268"/>
                    </a:ext>
                  </a:extLst>
                </a:gridCol>
                <a:gridCol w="3429000">
                  <a:extLst>
                    <a:ext uri="{9D8B030D-6E8A-4147-A177-3AD203B41FA5}">
                      <a16:colId xmlns:a16="http://schemas.microsoft.com/office/drawing/2014/main" xmlns="" val="4151618481"/>
                    </a:ext>
                  </a:extLst>
                </a:gridCol>
              </a:tblGrid>
              <a:tr h="370840">
                <a:tc>
                  <a:txBody>
                    <a:bodyPr/>
                    <a:lstStyle/>
                    <a:p>
                      <a:pPr algn="ctr"/>
                      <a:r>
                        <a:rPr lang="en-US" sz="2400" dirty="0">
                          <a:solidFill>
                            <a:srgbClr val="FFFF00"/>
                          </a:solidFill>
                        </a:rPr>
                        <a:t>COSTS</a:t>
                      </a:r>
                    </a:p>
                    <a:p>
                      <a:pPr algn="ctr"/>
                      <a:r>
                        <a:rPr lang="en-US" sz="2000" dirty="0"/>
                        <a:t>(things</a:t>
                      </a:r>
                      <a:r>
                        <a:rPr lang="en-US" sz="2000" baseline="0" dirty="0"/>
                        <a:t> given up)</a:t>
                      </a:r>
                      <a:endParaRPr lang="en-US" sz="2000" dirty="0"/>
                    </a:p>
                  </a:txBody>
                  <a:tcPr/>
                </a:tc>
                <a:tc>
                  <a:txBody>
                    <a:bodyPr/>
                    <a:lstStyle/>
                    <a:p>
                      <a:pPr algn="ctr"/>
                      <a:r>
                        <a:rPr lang="en-US" sz="2400" dirty="0">
                          <a:solidFill>
                            <a:srgbClr val="FFFF00"/>
                          </a:solidFill>
                        </a:rPr>
                        <a:t>BENEFITS</a:t>
                      </a:r>
                    </a:p>
                    <a:p>
                      <a:pPr algn="ctr"/>
                      <a:r>
                        <a:rPr lang="en-US" sz="2000" dirty="0"/>
                        <a:t>(positive things</a:t>
                      </a:r>
                      <a:r>
                        <a:rPr lang="en-US" sz="2000" baseline="0" dirty="0"/>
                        <a:t> gained)</a:t>
                      </a:r>
                    </a:p>
                    <a:p>
                      <a:pPr algn="ctr"/>
                      <a:endParaRPr lang="en-US" sz="2000" dirty="0"/>
                    </a:p>
                  </a:txBody>
                  <a:tcPr/>
                </a:tc>
                <a:extLst>
                  <a:ext uri="{0D108BD9-81ED-4DB2-BD59-A6C34878D82A}">
                    <a16:rowId xmlns:a16="http://schemas.microsoft.com/office/drawing/2014/main" xmlns="" val="1789642196"/>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xmlns="" val="2548306127"/>
                  </a:ext>
                </a:extLst>
              </a:tr>
            </a:tbl>
          </a:graphicData>
        </a:graphic>
      </p:graphicFrame>
      <p:sp>
        <p:nvSpPr>
          <p:cNvPr id="5" name="TextBox 4"/>
          <p:cNvSpPr txBox="1"/>
          <p:nvPr/>
        </p:nvSpPr>
        <p:spPr>
          <a:xfrm>
            <a:off x="457200" y="5334000"/>
            <a:ext cx="7086600" cy="1200329"/>
          </a:xfrm>
          <a:prstGeom prst="rect">
            <a:avLst/>
          </a:prstGeom>
          <a:noFill/>
        </p:spPr>
        <p:txBody>
          <a:bodyPr wrap="square" rtlCol="0">
            <a:spAutoFit/>
          </a:bodyPr>
          <a:lstStyle/>
          <a:p>
            <a:r>
              <a:rPr lang="en-US" b="1" dirty="0">
                <a:solidFill>
                  <a:prstClr val="black"/>
                </a:solidFill>
              </a:rPr>
              <a:t>Actual Decision Made: _______________________________________</a:t>
            </a:r>
          </a:p>
          <a:p>
            <a:endParaRPr lang="en-US" b="1" dirty="0">
              <a:solidFill>
                <a:prstClr val="black"/>
              </a:solidFill>
            </a:endParaRPr>
          </a:p>
          <a:p>
            <a:r>
              <a:rPr lang="en-US" b="1" dirty="0">
                <a:solidFill>
                  <a:prstClr val="black"/>
                </a:solidFill>
              </a:rPr>
              <a:t>Alternative Decisions: ________________________________________</a:t>
            </a:r>
          </a:p>
          <a:p>
            <a:endParaRPr lang="en-US" dirty="0">
              <a:solidFill>
                <a:prstClr val="black"/>
              </a:solidFill>
            </a:endParaRPr>
          </a:p>
        </p:txBody>
      </p:sp>
    </p:spTree>
    <p:extLst>
      <p:ext uri="{BB962C8B-B14F-4D97-AF65-F5344CB8AC3E}">
        <p14:creationId xmlns:p14="http://schemas.microsoft.com/office/powerpoint/2010/main" val="190952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Now it’s your turn… </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76</a:t>
            </a:fld>
            <a:endParaRPr lang="en-US" dirty="0">
              <a:solidFill>
                <a:prstClr val="white"/>
              </a:solidFill>
            </a:endParaRPr>
          </a:p>
        </p:txBody>
      </p:sp>
      <p:sp>
        <p:nvSpPr>
          <p:cNvPr id="4" name="TextBox 3"/>
          <p:cNvSpPr txBox="1"/>
          <p:nvPr/>
        </p:nvSpPr>
        <p:spPr>
          <a:xfrm>
            <a:off x="457200" y="1417638"/>
            <a:ext cx="7696200" cy="5632311"/>
          </a:xfrm>
          <a:prstGeom prst="rect">
            <a:avLst/>
          </a:prstGeom>
          <a:noFill/>
        </p:spPr>
        <p:txBody>
          <a:bodyPr wrap="square" rtlCol="0">
            <a:spAutoFit/>
          </a:bodyPr>
          <a:lstStyle/>
          <a:p>
            <a:r>
              <a:rPr lang="en-US" sz="3600" b="1" dirty="0">
                <a:solidFill>
                  <a:prstClr val="black"/>
                </a:solidFill>
              </a:rPr>
              <a:t>Choose a unit using the new 2015 standards to begin planning for your school year.</a:t>
            </a:r>
          </a:p>
          <a:p>
            <a:r>
              <a:rPr lang="en-US" sz="4000" dirty="0">
                <a:solidFill>
                  <a:prstClr val="black"/>
                </a:solidFill>
              </a:rPr>
              <a:t/>
            </a:r>
            <a:br>
              <a:rPr lang="en-US" sz="4000" dirty="0">
                <a:solidFill>
                  <a:prstClr val="black"/>
                </a:solidFill>
              </a:rPr>
            </a:br>
            <a:r>
              <a:rPr lang="en-US" sz="3600" b="1" dirty="0">
                <a:solidFill>
                  <a:prstClr val="black"/>
                </a:solidFill>
              </a:rPr>
              <a:t>Work with table mates to plan learning experiences </a:t>
            </a:r>
            <a:r>
              <a:rPr lang="en-US" sz="3600" b="1" dirty="0" smtClean="0">
                <a:solidFill>
                  <a:prstClr val="black"/>
                </a:solidFill>
              </a:rPr>
              <a:t>that </a:t>
            </a:r>
            <a:r>
              <a:rPr lang="en-US" sz="3600" b="1" dirty="0">
                <a:solidFill>
                  <a:prstClr val="black"/>
                </a:solidFill>
              </a:rPr>
              <a:t>each of the 4 standards. </a:t>
            </a:r>
          </a:p>
          <a:p>
            <a:endParaRPr lang="en-US" sz="3600" b="1" dirty="0">
              <a:solidFill>
                <a:prstClr val="black"/>
              </a:solidFill>
            </a:endParaRPr>
          </a:p>
          <a:p>
            <a:r>
              <a:rPr lang="en-US" sz="2800" b="1" dirty="0">
                <a:solidFill>
                  <a:srgbClr val="F79646">
                    <a:lumMod val="75000"/>
                  </a:srgbClr>
                </a:solidFill>
              </a:rPr>
              <a:t>Today we used: 1a, 1b, 1e, and 1h </a:t>
            </a:r>
            <a:endParaRPr lang="en-US" sz="4000" dirty="0">
              <a:solidFill>
                <a:srgbClr val="F79646">
                  <a:lumMod val="75000"/>
                </a:srgbClr>
              </a:solidFill>
            </a:endParaRPr>
          </a:p>
          <a:p>
            <a:endParaRPr lang="en-US" sz="4000" dirty="0">
              <a:solidFill>
                <a:prstClr val="black"/>
              </a:solidFill>
            </a:endParaRPr>
          </a:p>
        </p:txBody>
      </p:sp>
    </p:spTree>
    <p:extLst>
      <p:ext uri="{BB962C8B-B14F-4D97-AF65-F5344CB8AC3E}">
        <p14:creationId xmlns:p14="http://schemas.microsoft.com/office/powerpoint/2010/main" val="3664549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390"/>
            <a:ext cx="7543800" cy="1143000"/>
          </a:xfrm>
        </p:spPr>
        <p:txBody>
          <a:bodyPr>
            <a:normAutofit fontScale="90000"/>
          </a:bodyPr>
          <a:lstStyle/>
          <a:p>
            <a:r>
              <a:rPr lang="en-US" dirty="0"/>
              <a:t>Resources for further development</a:t>
            </a:r>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77</a:t>
            </a:fld>
            <a:endParaRPr lang="en-US" dirty="0">
              <a:solidFill>
                <a:prstClr val="white"/>
              </a:solidFill>
            </a:endParaRPr>
          </a:p>
        </p:txBody>
      </p:sp>
      <p:sp>
        <p:nvSpPr>
          <p:cNvPr id="4" name="TextBox 3"/>
          <p:cNvSpPr txBox="1"/>
          <p:nvPr/>
        </p:nvSpPr>
        <p:spPr>
          <a:xfrm>
            <a:off x="381000" y="1299390"/>
            <a:ext cx="7620000" cy="3200876"/>
          </a:xfrm>
          <a:prstGeom prst="rect">
            <a:avLst/>
          </a:prstGeom>
          <a:noFill/>
        </p:spPr>
        <p:txBody>
          <a:bodyPr wrap="square" rtlCol="0">
            <a:spAutoFit/>
          </a:bodyPr>
          <a:lstStyle/>
          <a:p>
            <a:r>
              <a:rPr lang="en-US" sz="2800" b="1" u="sng" dirty="0">
                <a:solidFill>
                  <a:prstClr val="black"/>
                </a:solidFill>
              </a:rPr>
              <a:t>Visit: </a:t>
            </a:r>
          </a:p>
          <a:p>
            <a:pPr marL="285750" indent="-285750">
              <a:buFont typeface="Arial" panose="020B0604020202020204" pitchFamily="34" charset="0"/>
              <a:buChar char="•"/>
            </a:pPr>
            <a:r>
              <a:rPr lang="en-US" sz="2000" dirty="0">
                <a:solidFill>
                  <a:prstClr val="black"/>
                </a:solidFill>
              </a:rPr>
              <a:t>Stanford History Education website</a:t>
            </a:r>
          </a:p>
          <a:p>
            <a:pPr marL="285750" indent="-285750">
              <a:buFont typeface="Arial" panose="020B0604020202020204" pitchFamily="34" charset="0"/>
              <a:buChar char="•"/>
            </a:pPr>
            <a:r>
              <a:rPr lang="en-US" sz="2000" dirty="0">
                <a:solidFill>
                  <a:prstClr val="black"/>
                </a:solidFill>
              </a:rPr>
              <a:t>Virginia Geography Alliance website</a:t>
            </a:r>
          </a:p>
          <a:p>
            <a:pPr marL="285750" indent="-285750">
              <a:buFont typeface="Arial" panose="020B0604020202020204" pitchFamily="34" charset="0"/>
              <a:buChar char="•"/>
            </a:pPr>
            <a:r>
              <a:rPr lang="en-US" sz="2000" dirty="0" smtClean="0">
                <a:solidFill>
                  <a:prstClr val="black"/>
                </a:solidFill>
                <a:hlinkClick r:id="rId2"/>
              </a:rPr>
              <a:t>www.teachinghistory.org</a:t>
            </a:r>
            <a:endParaRPr lang="en-US" sz="2000" dirty="0" smtClean="0">
              <a:solidFill>
                <a:prstClr val="black"/>
              </a:solidFill>
            </a:endParaRPr>
          </a:p>
          <a:p>
            <a:pPr marL="285750" indent="-285750">
              <a:buFont typeface="Arial" panose="020B0604020202020204" pitchFamily="34" charset="0"/>
              <a:buChar char="•"/>
            </a:pPr>
            <a:r>
              <a:rPr lang="en-US" sz="2000" dirty="0" smtClean="0">
                <a:solidFill>
                  <a:prstClr val="black"/>
                </a:solidFill>
              </a:rPr>
              <a:t>Library </a:t>
            </a:r>
            <a:r>
              <a:rPr lang="en-US" sz="2000" dirty="0">
                <a:solidFill>
                  <a:prstClr val="black"/>
                </a:solidFill>
              </a:rPr>
              <a:t>of Congress (Primary/Secondary sources)  </a:t>
            </a:r>
            <a:r>
              <a:rPr lang="en-US" sz="2000" dirty="0" smtClean="0">
                <a:solidFill>
                  <a:prstClr val="black"/>
                </a:solidFill>
                <a:hlinkClick r:id="rId3"/>
              </a:rPr>
              <a:t>www.loc.gov</a:t>
            </a:r>
            <a:endParaRPr lang="en-US" sz="2000" dirty="0" smtClean="0">
              <a:solidFill>
                <a:prstClr val="black"/>
              </a:solidFill>
            </a:endParaRPr>
          </a:p>
          <a:p>
            <a:pPr marL="285750" indent="-285750">
              <a:buFont typeface="Arial" panose="020B0604020202020204" pitchFamily="34" charset="0"/>
              <a:buChar char="•"/>
            </a:pPr>
            <a:r>
              <a:rPr lang="en-US" sz="2000" dirty="0" smtClean="0">
                <a:solidFill>
                  <a:prstClr val="black"/>
                </a:solidFill>
              </a:rPr>
              <a:t>Virginia </a:t>
            </a:r>
            <a:r>
              <a:rPr lang="en-US" sz="2000" dirty="0">
                <a:solidFill>
                  <a:prstClr val="black"/>
                </a:solidFill>
              </a:rPr>
              <a:t>Council on Economic Education: </a:t>
            </a:r>
            <a:r>
              <a:rPr lang="en-US" sz="2000" dirty="0" smtClean="0">
                <a:solidFill>
                  <a:prstClr val="black"/>
                </a:solidFill>
              </a:rPr>
              <a:t>vcee.org</a:t>
            </a:r>
          </a:p>
          <a:p>
            <a:endParaRPr lang="en-US" sz="2000"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5" name="TextBox 4"/>
          <p:cNvSpPr txBox="1"/>
          <p:nvPr/>
        </p:nvSpPr>
        <p:spPr>
          <a:xfrm>
            <a:off x="228600" y="4038601"/>
            <a:ext cx="7772400" cy="1828800"/>
          </a:xfrm>
          <a:prstGeom prst="rect">
            <a:avLst/>
          </a:prstGeom>
          <a:noFill/>
        </p:spPr>
        <p:txBody>
          <a:bodyPr wrap="square" rtlCol="0">
            <a:spAutoFit/>
          </a:bodyPr>
          <a:lstStyle/>
          <a:p>
            <a:r>
              <a:rPr lang="en-US" sz="3200" b="1" dirty="0">
                <a:solidFill>
                  <a:srgbClr val="00CC00"/>
                </a:solidFill>
              </a:rPr>
              <a:t>And remember……</a:t>
            </a:r>
          </a:p>
          <a:p>
            <a:r>
              <a:rPr lang="en-US" sz="3200" b="1" dirty="0">
                <a:solidFill>
                  <a:srgbClr val="00CC00"/>
                </a:solidFill>
              </a:rPr>
              <a:t>Introduce what historical thinking is, looks like, and sounds like in the classroom. </a:t>
            </a:r>
            <a:endParaRPr lang="en-US" sz="3200" dirty="0">
              <a:solidFill>
                <a:srgbClr val="00CC00"/>
              </a:solidFill>
            </a:endParaRPr>
          </a:p>
          <a:p>
            <a:endParaRPr lang="en-US" dirty="0">
              <a:solidFill>
                <a:prstClr val="black"/>
              </a:solidFill>
            </a:endParaRPr>
          </a:p>
        </p:txBody>
      </p:sp>
    </p:spTree>
    <p:extLst>
      <p:ext uri="{BB962C8B-B14F-4D97-AF65-F5344CB8AC3E}">
        <p14:creationId xmlns:p14="http://schemas.microsoft.com/office/powerpoint/2010/main" val="414677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0401"/>
            <a:ext cx="8520599" cy="763599"/>
          </a:xfrm>
        </p:spPr>
        <p:txBody>
          <a:bodyPr>
            <a:noAutofit/>
          </a:bodyPr>
          <a:lstStyle/>
          <a:p>
            <a:r>
              <a:rPr lang="en-US" sz="4400" dirty="0" smtClean="0"/>
              <a:t>Debrief – Last one!</a:t>
            </a:r>
            <a:endParaRPr lang="en-US" sz="4400" dirty="0"/>
          </a:p>
        </p:txBody>
      </p:sp>
      <p:sp>
        <p:nvSpPr>
          <p:cNvPr id="3" name="Text Placeholder 2"/>
          <p:cNvSpPr>
            <a:spLocks noGrp="1"/>
          </p:cNvSpPr>
          <p:nvPr>
            <p:ph type="body" idx="1"/>
          </p:nvPr>
        </p:nvSpPr>
        <p:spPr>
          <a:xfrm>
            <a:off x="727357" y="1690747"/>
            <a:ext cx="6892644" cy="4555200"/>
          </a:xfrm>
        </p:spPr>
        <p:txBody>
          <a:bodyPr>
            <a:normAutofit/>
          </a:bodyPr>
          <a:lstStyle/>
          <a:p>
            <a:pPr marL="0" indent="0" algn="ctr">
              <a:buNone/>
            </a:pPr>
            <a:r>
              <a:rPr lang="en-US" sz="4400" b="0" dirty="0" smtClean="0">
                <a:latin typeface="+mn-lt"/>
              </a:rPr>
              <a:t>Meet with your content area to discuss where you plan to use a Decision Making Model in upcoming units!</a:t>
            </a:r>
            <a:endParaRPr lang="en-US" sz="4400" b="0" dirty="0">
              <a:latin typeface="+mn-lt"/>
            </a:endParaRPr>
          </a:p>
        </p:txBody>
      </p:sp>
      <p:sp>
        <p:nvSpPr>
          <p:cNvPr id="4" name="Slide Number Placeholder 3"/>
          <p:cNvSpPr>
            <a:spLocks noGrp="1"/>
          </p:cNvSpPr>
          <p:nvPr>
            <p:ph type="sldNum" idx="10"/>
          </p:nvPr>
        </p:nvSpPr>
        <p:spPr/>
        <p:txBody>
          <a:bodyPr/>
          <a:lstStyle/>
          <a:p>
            <a:pPr>
              <a:defRPr/>
            </a:pPr>
            <a:fld id="{06D52D66-EA59-4AD4-9FEC-BE9F8038848C}" type="slidenum">
              <a:rPr lang="en" smtClean="0"/>
              <a:pPr>
                <a:defRPr/>
              </a:pPr>
              <a:t>78</a:t>
            </a:fld>
            <a:endParaRPr lang="en"/>
          </a:p>
        </p:txBody>
      </p:sp>
    </p:spTree>
    <p:extLst>
      <p:ext uri="{BB962C8B-B14F-4D97-AF65-F5344CB8AC3E}">
        <p14:creationId xmlns:p14="http://schemas.microsoft.com/office/powerpoint/2010/main" val="3348188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609600" y="397402"/>
            <a:ext cx="7053542" cy="1050398"/>
          </a:xfrm>
          <a:prstGeom prst="rect">
            <a:avLst/>
          </a:prstGeom>
          <a:noFill/>
          <a:ln>
            <a:noFill/>
          </a:ln>
        </p:spPr>
        <p:txBody>
          <a:bodyPr vert="horz" lIns="68569" tIns="34275" rIns="68569" bIns="34275" rtlCol="0" anchor="t" anchorCtr="0">
            <a:noAutofit/>
          </a:bodyPr>
          <a:lstStyle/>
          <a:p>
            <a:pPr>
              <a:spcBef>
                <a:spcPts val="0"/>
              </a:spcBef>
              <a:buClr>
                <a:schemeClr val="lt2"/>
              </a:buClr>
              <a:buSzPct val="25000"/>
            </a:pPr>
            <a:r>
              <a:rPr lang="en-US" sz="4050" dirty="0">
                <a:solidFill>
                  <a:schemeClr val="tx1"/>
                </a:solidFill>
                <a:ea typeface="Questrial"/>
                <a:sym typeface="Questrial"/>
              </a:rPr>
              <a:t>Writing to Learn</a:t>
            </a:r>
          </a:p>
        </p:txBody>
      </p:sp>
      <p:sp>
        <p:nvSpPr>
          <p:cNvPr id="406" name="Shape 406"/>
          <p:cNvSpPr txBox="1">
            <a:spLocks noGrp="1"/>
          </p:cNvSpPr>
          <p:nvPr>
            <p:ph type="body" idx="1"/>
          </p:nvPr>
        </p:nvSpPr>
        <p:spPr>
          <a:xfrm>
            <a:off x="152400" y="1295400"/>
            <a:ext cx="4038600" cy="4455406"/>
          </a:xfrm>
          <a:prstGeom prst="rect">
            <a:avLst/>
          </a:prstGeom>
          <a:noFill/>
          <a:ln>
            <a:noFill/>
          </a:ln>
        </p:spPr>
        <p:txBody>
          <a:bodyPr vert="horz" lIns="68569" tIns="34275" rIns="68569" bIns="34275" rtlCol="0" anchor="t" anchorCtr="0">
            <a:noAutofit/>
          </a:bodyPr>
          <a:lstStyle/>
          <a:p>
            <a:pPr marL="257175" indent="-257175">
              <a:spcBef>
                <a:spcPts val="0"/>
              </a:spcBef>
              <a:buSzPct val="80000"/>
              <a:buFont typeface="Noto Sans Symbols"/>
              <a:buChar char="●"/>
            </a:pPr>
            <a:r>
              <a:rPr lang="en-US" sz="3200" b="0" dirty="0">
                <a:latin typeface="Times New Roman" panose="02020603050405020304" pitchFamily="18" charset="0"/>
                <a:ea typeface="Questrial"/>
                <a:cs typeface="Times New Roman" panose="02020603050405020304" pitchFamily="18" charset="0"/>
                <a:sym typeface="Questrial"/>
              </a:rPr>
              <a:t>Not graded</a:t>
            </a:r>
          </a:p>
          <a:p>
            <a:pPr marL="0" indent="0">
              <a:spcBef>
                <a:spcPts val="0"/>
              </a:spcBef>
              <a:buSzPct val="80000"/>
              <a:buNone/>
            </a:pPr>
            <a:endParaRPr lang="en-US" sz="1600" b="0" dirty="0" smtClean="0">
              <a:latin typeface="Times New Roman" panose="02020603050405020304" pitchFamily="18" charset="0"/>
              <a:ea typeface="Questrial"/>
              <a:cs typeface="Times New Roman" panose="02020603050405020304" pitchFamily="18" charset="0"/>
              <a:sym typeface="Questrial"/>
            </a:endParaRPr>
          </a:p>
          <a:p>
            <a:pPr marL="257175" indent="-257175">
              <a:spcBef>
                <a:spcPts val="0"/>
              </a:spcBef>
              <a:buSzPct val="80000"/>
              <a:buFont typeface="Noto Sans Symbols"/>
              <a:buChar char="●"/>
            </a:pPr>
            <a:r>
              <a:rPr lang="en-US" sz="3200" b="0" dirty="0" smtClean="0">
                <a:latin typeface="Times New Roman" panose="02020603050405020304" pitchFamily="18" charset="0"/>
                <a:ea typeface="Questrial"/>
                <a:cs typeface="Times New Roman" panose="02020603050405020304" pitchFamily="18" charset="0"/>
                <a:sym typeface="Questrial"/>
              </a:rPr>
              <a:t>Prior </a:t>
            </a:r>
            <a:r>
              <a:rPr lang="en-US" sz="3200" b="0" dirty="0">
                <a:latin typeface="Times New Roman" panose="02020603050405020304" pitchFamily="18" charset="0"/>
                <a:ea typeface="Questrial"/>
                <a:cs typeface="Times New Roman" panose="02020603050405020304" pitchFamily="18" charset="0"/>
                <a:sym typeface="Questrial"/>
              </a:rPr>
              <a:t>to lesson</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Assess </a:t>
            </a:r>
            <a:r>
              <a:rPr lang="en-US" sz="2800" dirty="0" smtClean="0">
                <a:solidFill>
                  <a:schemeClr val="tx1"/>
                </a:solidFill>
                <a:latin typeface="Times New Roman" panose="02020603050405020304" pitchFamily="18" charset="0"/>
                <a:ea typeface="Questrial"/>
                <a:cs typeface="Times New Roman" panose="02020603050405020304" pitchFamily="18" charset="0"/>
                <a:sym typeface="Questrial"/>
              </a:rPr>
              <a:t>student background knowledge</a:t>
            </a:r>
          </a:p>
          <a:p>
            <a:pPr marL="342900" lvl="1" indent="0">
              <a:spcBef>
                <a:spcPts val="0"/>
              </a:spcBef>
              <a:buSzPct val="79999"/>
              <a:buNone/>
            </a:pPr>
            <a:endParaRPr lang="en-US" sz="1600" dirty="0">
              <a:solidFill>
                <a:schemeClr val="tx1"/>
              </a:solidFill>
              <a:latin typeface="Times New Roman" panose="02020603050405020304" pitchFamily="18" charset="0"/>
              <a:ea typeface="Questrial"/>
              <a:cs typeface="Times New Roman" panose="02020603050405020304" pitchFamily="18" charset="0"/>
              <a:sym typeface="Questrial"/>
            </a:endParaRPr>
          </a:p>
          <a:p>
            <a:pPr marL="257175" indent="-257175">
              <a:spcBef>
                <a:spcPts val="0"/>
              </a:spcBef>
              <a:buSzPct val="79999"/>
              <a:buFont typeface="Noto Sans Symbols"/>
              <a:buChar char="●"/>
            </a:pPr>
            <a:r>
              <a:rPr lang="en-US" sz="3200" b="0" dirty="0">
                <a:latin typeface="Times New Roman" panose="02020603050405020304" pitchFamily="18" charset="0"/>
                <a:ea typeface="Questrial"/>
                <a:cs typeface="Times New Roman" panose="02020603050405020304" pitchFamily="18" charset="0"/>
                <a:sym typeface="Questrial"/>
              </a:rPr>
              <a:t>End of lesson</a:t>
            </a:r>
          </a:p>
          <a:p>
            <a:pPr marL="557213" lvl="1" indent="-214313">
              <a:spcBef>
                <a:spcPts val="0"/>
              </a:spcBef>
              <a:buSzPct val="80000"/>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Check understanding</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Make Connections</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Answer BIG QUESTION</a:t>
            </a:r>
          </a:p>
          <a:p>
            <a:pPr marL="557213" lvl="1" indent="-214313">
              <a:spcBef>
                <a:spcPts val="0"/>
              </a:spcBef>
              <a:buSzPct val="79999"/>
              <a:buFont typeface="Noto Sans Symbols"/>
              <a:buChar char="●"/>
            </a:pPr>
            <a:r>
              <a:rPr lang="en-US" sz="2800" dirty="0">
                <a:solidFill>
                  <a:schemeClr val="tx1"/>
                </a:solidFill>
                <a:latin typeface="Times New Roman" panose="02020603050405020304" pitchFamily="18" charset="0"/>
                <a:ea typeface="Questrial"/>
                <a:cs typeface="Times New Roman" panose="02020603050405020304" pitchFamily="18" charset="0"/>
                <a:sym typeface="Questrial"/>
              </a:rPr>
              <a:t>Free-write </a:t>
            </a:r>
          </a:p>
          <a:p>
            <a:pPr marL="0" indent="0">
              <a:spcBef>
                <a:spcPts val="750"/>
              </a:spcBef>
              <a:buClr>
                <a:schemeClr val="accent1"/>
              </a:buClr>
              <a:buSzPct val="25000"/>
              <a:buNone/>
            </a:pPr>
            <a:endParaRPr sz="2100" b="0" dirty="0">
              <a:latin typeface="Questrial"/>
              <a:ea typeface="Questrial"/>
              <a:cs typeface="Questrial"/>
              <a:sym typeface="Questrial"/>
            </a:endParaRPr>
          </a:p>
          <a:p>
            <a:pPr marL="257175" indent="-257175">
              <a:spcBef>
                <a:spcPts val="750"/>
              </a:spcBef>
              <a:buClr>
                <a:schemeClr val="accent1"/>
              </a:buClr>
              <a:buSzPct val="80000"/>
              <a:buNone/>
            </a:pPr>
            <a:endParaRPr sz="2100" b="0" dirty="0">
              <a:solidFill>
                <a:schemeClr val="lt1"/>
              </a:solidFill>
              <a:latin typeface="Questrial"/>
              <a:ea typeface="Questrial"/>
              <a:cs typeface="Questrial"/>
              <a:sym typeface="Quest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594" t="9989" r="9425" b="27346"/>
          <a:stretch/>
        </p:blipFill>
        <p:spPr>
          <a:xfrm>
            <a:off x="4191000" y="1664677"/>
            <a:ext cx="4827588" cy="2801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4015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Experiences for Essential Skills</a:t>
            </a:r>
            <a:endParaRPr lang="en-US" dirty="0">
              <a:solidFill>
                <a:schemeClr val="tx1"/>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Slide Number Placeholder 2"/>
          <p:cNvSpPr>
            <a:spLocks noGrp="1"/>
          </p:cNvSpPr>
          <p:nvPr>
            <p:ph type="sldNum" sz="quarter" idx="12"/>
          </p:nvPr>
        </p:nvSpPr>
        <p:spPr/>
        <p:txBody>
          <a:bodyPr/>
          <a:lstStyle/>
          <a:p>
            <a:pPr>
              <a:defRPr/>
            </a:pPr>
            <a:fld id="{3401E261-CCB0-49C5-A0AF-9D10FC252207}" type="slidenum">
              <a:rPr lang="en-US" smtClean="0">
                <a:solidFill>
                  <a:prstClr val="white"/>
                </a:solidFill>
              </a:rPr>
              <a:pPr>
                <a:defRPr/>
              </a:pPr>
              <a:t>8</a:t>
            </a:fld>
            <a:endParaRPr lang="en-US" dirty="0">
              <a:solidFill>
                <a:prstClr val="white"/>
              </a:solidFill>
            </a:endParaRPr>
          </a:p>
        </p:txBody>
      </p:sp>
      <p:pic>
        <p:nvPicPr>
          <p:cNvPr id="7" name="Picture 6" descr="http://www.doe.virginia.gov/testing/sol/frameworks/history_socialscience_framewks/2015/framewks - Windows Internet Explorer pro"/>
          <p:cNvPicPr>
            <a:picLocks noChangeAspect="1"/>
          </p:cNvPicPr>
          <p:nvPr/>
        </p:nvPicPr>
        <p:blipFill rotWithShape="1">
          <a:blip r:embed="rId3">
            <a:extLst>
              <a:ext uri="{28A0092B-C50C-407E-A947-70E740481C1C}">
                <a14:useLocalDpi xmlns:a14="http://schemas.microsoft.com/office/drawing/2010/main" val="0"/>
              </a:ext>
            </a:extLst>
          </a:blip>
          <a:srcRect l="21000" t="16875" r="22167" b="2942"/>
          <a:stretch/>
        </p:blipFill>
        <p:spPr>
          <a:xfrm>
            <a:off x="685800" y="1323109"/>
            <a:ext cx="7086600" cy="538249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7000" y="3810000"/>
            <a:ext cx="6019800" cy="2123658"/>
          </a:xfrm>
          <a:prstGeom prst="rect">
            <a:avLst/>
          </a:prstGeom>
          <a:solidFill>
            <a:srgbClr val="FFFF00"/>
          </a:solidFill>
          <a:ln>
            <a:solidFill>
              <a:schemeClr val="tx1"/>
            </a:solidFill>
          </a:ln>
        </p:spPr>
        <p:txBody>
          <a:bodyPr wrap="square" rtlCol="0">
            <a:spAutoFit/>
          </a:bodyPr>
          <a:lstStyle/>
          <a:p>
            <a:pPr algn="ctr"/>
            <a:r>
              <a:rPr lang="en-US" sz="6600" kern="0" dirty="0">
                <a:solidFill>
                  <a:srgbClr val="000000"/>
                </a:solidFill>
                <a:latin typeface="Batang" panose="02030600000101010101" pitchFamily="18" charset="-127"/>
                <a:ea typeface="Batang" panose="02030600000101010101" pitchFamily="18" charset="-127"/>
                <a:cs typeface="Arial"/>
                <a:sym typeface="Arial"/>
              </a:rPr>
              <a:t>What are Experiences?</a:t>
            </a:r>
          </a:p>
        </p:txBody>
      </p:sp>
    </p:spTree>
    <p:extLst>
      <p:ext uri="{BB962C8B-B14F-4D97-AF65-F5344CB8AC3E}">
        <p14:creationId xmlns:p14="http://schemas.microsoft.com/office/powerpoint/2010/main" val="6465152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274638"/>
            <a:ext cx="8229600" cy="655637"/>
          </a:xfrm>
          <a:prstGeom prst="rect">
            <a:avLst/>
          </a:prstGeom>
          <a:noFill/>
          <a:ln>
            <a:noFill/>
          </a:ln>
          <a:extLst/>
        </p:spPr>
        <p:txBody>
          <a:bodyPr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a:lstStyle>
          <a:p>
            <a:pPr>
              <a:defRPr/>
            </a:pPr>
            <a:endParaRPr lang="en-US" b="1" kern="0" dirty="0">
              <a:solidFill>
                <a:srgbClr val="1F497D"/>
              </a:solidFill>
              <a:effectLst>
                <a:outerShdw blurRad="38100" dist="38100" dir="2700000" algn="tl">
                  <a:srgbClr val="000000">
                    <a:alpha val="43137"/>
                  </a:srgbClr>
                </a:outerShdw>
              </a:effectLst>
            </a:endParaRPr>
          </a:p>
        </p:txBody>
      </p:sp>
      <p:pic>
        <p:nvPicPr>
          <p:cNvPr id="78850" name="Picture 2" descr="http://cdn2.hubspot.net/hub/360031/file-2474116830-jpg/next_steps_road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429000"/>
            <a:ext cx="4801159" cy="3144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076" y="602456"/>
            <a:ext cx="8534400" cy="2554545"/>
          </a:xfrm>
          <a:prstGeom prst="rect">
            <a:avLst/>
          </a:prstGeom>
          <a:noFill/>
        </p:spPr>
        <p:txBody>
          <a:bodyPr wrap="square" rtlCol="0">
            <a:spAutoFit/>
          </a:bodyPr>
          <a:lstStyle/>
          <a:p>
            <a:pPr algn="ctr"/>
            <a:r>
              <a:rPr lang="en-US" sz="3200" dirty="0" smtClean="0">
                <a:solidFill>
                  <a:prstClr val="black"/>
                </a:solidFill>
                <a:latin typeface="Times New Roman" panose="02020603050405020304" pitchFamily="18" charset="0"/>
                <a:cs typeface="Times New Roman" panose="02020603050405020304" pitchFamily="18" charset="0"/>
              </a:rPr>
              <a:t>How can you </a:t>
            </a:r>
            <a:r>
              <a:rPr lang="en-US" sz="3200" b="1" dirty="0" smtClean="0">
                <a:solidFill>
                  <a:prstClr val="black"/>
                </a:solidFill>
                <a:latin typeface="Times New Roman" panose="02020603050405020304" pitchFamily="18" charset="0"/>
                <a:cs typeface="Times New Roman" panose="02020603050405020304" pitchFamily="18" charset="0"/>
              </a:rPr>
              <a:t>begin to support teachers </a:t>
            </a:r>
          </a:p>
          <a:p>
            <a:pPr algn="ctr"/>
            <a:r>
              <a:rPr lang="en-US" sz="3200" b="1" dirty="0" smtClean="0">
                <a:solidFill>
                  <a:prstClr val="black"/>
                </a:solidFill>
                <a:latin typeface="Times New Roman" panose="02020603050405020304" pitchFamily="18" charset="0"/>
                <a:cs typeface="Times New Roman" panose="02020603050405020304" pitchFamily="18" charset="0"/>
              </a:rPr>
              <a:t>NOW</a:t>
            </a:r>
            <a:r>
              <a:rPr lang="en-US" sz="3200" dirty="0" smtClean="0">
                <a:solidFill>
                  <a:prstClr val="black"/>
                </a:solidFill>
                <a:latin typeface="Times New Roman" panose="02020603050405020304" pitchFamily="18" charset="0"/>
                <a:cs typeface="Times New Roman" panose="02020603050405020304" pitchFamily="18" charset="0"/>
              </a:rPr>
              <a:t>, as they begin thinking about next year?</a:t>
            </a:r>
          </a:p>
          <a:p>
            <a:pPr algn="ctr"/>
            <a:endParaRPr lang="en-US" sz="3200" dirty="0">
              <a:solidFill>
                <a:prstClr val="black"/>
              </a:solidFill>
              <a:latin typeface="Times New Roman" panose="02020603050405020304" pitchFamily="18" charset="0"/>
              <a:cs typeface="Times New Roman" panose="02020603050405020304" pitchFamily="18" charset="0"/>
            </a:endParaRPr>
          </a:p>
          <a:p>
            <a:pPr algn="ctr"/>
            <a:r>
              <a:rPr lang="en-US" sz="3200" dirty="0" smtClean="0">
                <a:solidFill>
                  <a:prstClr val="black"/>
                </a:solidFill>
                <a:latin typeface="Times New Roman" panose="02020603050405020304" pitchFamily="18" charset="0"/>
                <a:cs typeface="Times New Roman" panose="02020603050405020304" pitchFamily="18" charset="0"/>
              </a:rPr>
              <a:t>What should </a:t>
            </a:r>
            <a:r>
              <a:rPr lang="en-US" sz="3200" b="1" dirty="0" smtClean="0">
                <a:solidFill>
                  <a:prstClr val="black"/>
                </a:solidFill>
                <a:latin typeface="Times New Roman" panose="02020603050405020304" pitchFamily="18" charset="0"/>
                <a:cs typeface="Times New Roman" panose="02020603050405020304" pitchFamily="18" charset="0"/>
              </a:rPr>
              <a:t>your role </a:t>
            </a:r>
            <a:r>
              <a:rPr lang="en-US" sz="3200" dirty="0" smtClean="0">
                <a:solidFill>
                  <a:prstClr val="black"/>
                </a:solidFill>
                <a:latin typeface="Times New Roman" panose="02020603050405020304" pitchFamily="18" charset="0"/>
                <a:cs typeface="Times New Roman" panose="02020603050405020304" pitchFamily="18" charset="0"/>
              </a:rPr>
              <a:t>be in regards to successful implementation of new standards/thinking skills?</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729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tx1"/>
                </a:solidFill>
                <a:effectLst>
                  <a:outerShdw blurRad="38100" dist="38100" dir="2700000" algn="tl">
                    <a:srgbClr val="000000">
                      <a:alpha val="43137"/>
                    </a:srgbClr>
                  </a:outerShdw>
                </a:effectLst>
                <a:latin typeface="Calibri" panose="020F0502020204030204" pitchFamily="34" charset="0"/>
                <a:ea typeface="Batang" panose="02030600000101010101" pitchFamily="18" charset="-127"/>
              </a:rPr>
              <a:t>Questions?</a:t>
            </a:r>
            <a:endParaRPr lang="en-US" sz="6000" dirty="0">
              <a:solidFill>
                <a:schemeClr val="tx1"/>
              </a:solidFill>
              <a:effectLst>
                <a:outerShdw blurRad="38100" dist="38100" dir="2700000" algn="tl">
                  <a:srgbClr val="000000">
                    <a:alpha val="43137"/>
                  </a:srgbClr>
                </a:outerShdw>
              </a:effectLst>
              <a:latin typeface="Calibri" panose="020F0502020204030204" pitchFamily="34" charset="0"/>
              <a:ea typeface="Batang" panose="02030600000101010101" pitchFamily="18" charset="-127"/>
            </a:endParaRPr>
          </a:p>
        </p:txBody>
      </p:sp>
      <p:sp>
        <p:nvSpPr>
          <p:cNvPr id="3" name="Slide Number Placeholder 2"/>
          <p:cNvSpPr>
            <a:spLocks noGrp="1"/>
          </p:cNvSpPr>
          <p:nvPr>
            <p:ph type="sldNum" sz="quarter" idx="12"/>
          </p:nvPr>
        </p:nvSpPr>
        <p:spPr/>
        <p:txBody>
          <a:bodyPr/>
          <a:lstStyle/>
          <a:p>
            <a:fld id="{0E35F3BA-FE8B-4E36-87EF-206F94BD42EB}" type="slidenum">
              <a:rPr lang="en-US" smtClean="0"/>
              <a:pPr/>
              <a:t>81</a:t>
            </a:fld>
            <a:endParaRPr lang="en-US" dirty="0"/>
          </a:p>
        </p:txBody>
      </p:sp>
      <p:pic>
        <p:nvPicPr>
          <p:cNvPr id="4" name="Picture 3" descr="C:\Users\christonya.brown@doe.virginia.gov\AppData\Local\Microsoft\Windows\Temporary Internet Files\Content.IE5\385NU2DS\MC900434411[1].wmf"/>
          <p:cNvPicPr>
            <a:picLocks noChangeAspect="1" noChangeArrowheads="1"/>
          </p:cNvPicPr>
          <p:nvPr/>
        </p:nvPicPr>
        <p:blipFill>
          <a:blip r:embed="rId3" cstate="print"/>
          <a:srcRect/>
          <a:stretch>
            <a:fillRect/>
          </a:stretch>
        </p:blipFill>
        <p:spPr bwMode="auto">
          <a:xfrm>
            <a:off x="1814286" y="1371600"/>
            <a:ext cx="4419600" cy="4972050"/>
          </a:xfrm>
          <a:prstGeom prst="rect">
            <a:avLst/>
          </a:prstGeom>
          <a:noFill/>
        </p:spPr>
      </p:pic>
    </p:spTree>
    <p:extLst>
      <p:ext uri="{BB962C8B-B14F-4D97-AF65-F5344CB8AC3E}">
        <p14:creationId xmlns:p14="http://schemas.microsoft.com/office/powerpoint/2010/main" val="362011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35F3BA-FE8B-4E36-87EF-206F94BD42EB}" type="slidenum">
              <a:rPr lang="en-US" smtClean="0"/>
              <a:pPr/>
              <a:t>82</a:t>
            </a:fld>
            <a:endParaRPr lang="en-US" dirty="0"/>
          </a:p>
        </p:txBody>
      </p:sp>
      <p:pic>
        <p:nvPicPr>
          <p:cNvPr id="4" name="Picture 2" descr="C:\Users\christonya.brown@doe.virginia.gov\Desktop\National_Thank_You_D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762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6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 Presenters</a:t>
            </a:r>
            <a:endParaRPr lang="en-US"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83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21816437"/>
              </p:ext>
            </p:extLst>
          </p:nvPr>
        </p:nvGraphicFramePr>
        <p:xfrm>
          <a:off x="228600" y="1219200"/>
          <a:ext cx="8153400" cy="4342660"/>
        </p:xfrm>
        <a:graphic>
          <a:graphicData uri="http://schemas.openxmlformats.org/drawingml/2006/table">
            <a:tbl>
              <a:tblPr firstRow="1" firstCol="1" bandRow="1">
                <a:tableStyleId>{5940675A-B579-460E-94D1-54222C63F5DA}</a:tableStyleId>
              </a:tblPr>
              <a:tblGrid>
                <a:gridCol w="2508739"/>
                <a:gridCol w="1987061"/>
                <a:gridCol w="3657600"/>
              </a:tblGrid>
              <a:tr h="655691">
                <a:tc>
                  <a:txBody>
                    <a:bodyPr/>
                    <a:lstStyle/>
                    <a:p>
                      <a:pPr marL="0" marR="0">
                        <a:lnSpc>
                          <a:spcPct val="115000"/>
                        </a:lnSpc>
                        <a:spcBef>
                          <a:spcPts val="0"/>
                        </a:spcBef>
                        <a:spcAft>
                          <a:spcPts val="0"/>
                        </a:spcAft>
                      </a:pPr>
                      <a:r>
                        <a:rPr lang="en-US" sz="2000" dirty="0">
                          <a:effectLst/>
                        </a:rPr>
                        <a:t>Katherine Moore</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a:effectLst/>
                        </a:rPr>
                        <a:t>Richmond City</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dirty="0">
                          <a:effectLst/>
                          <a:hlinkClick r:id="rId2"/>
                        </a:rPr>
                        <a:t>kmoore2@richmond.k12.va.us</a:t>
                      </a:r>
                      <a:endParaRPr lang="en-US" sz="1600" dirty="0">
                        <a:effectLst/>
                        <a:latin typeface="Calibri"/>
                        <a:ea typeface="Calibri"/>
                        <a:cs typeface="Times New Roman"/>
                      </a:endParaRPr>
                    </a:p>
                  </a:txBody>
                  <a:tcPr marL="68580" marR="68580" marT="0" marB="0" anchor="ctr"/>
                </a:tc>
              </a:tr>
              <a:tr h="655691">
                <a:tc>
                  <a:txBody>
                    <a:bodyPr/>
                    <a:lstStyle/>
                    <a:p>
                      <a:pPr marL="0" marR="0">
                        <a:lnSpc>
                          <a:spcPct val="115000"/>
                        </a:lnSpc>
                        <a:spcBef>
                          <a:spcPts val="0"/>
                        </a:spcBef>
                        <a:spcAft>
                          <a:spcPts val="0"/>
                        </a:spcAft>
                      </a:pPr>
                      <a:r>
                        <a:rPr lang="en-US" sz="2000">
                          <a:effectLst/>
                        </a:rPr>
                        <a:t>Melissa Viola-Askey</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a:effectLst/>
                        </a:rPr>
                        <a:t>Prince William County</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a:effectLst/>
                          <a:hlinkClick r:id="rId3"/>
                        </a:rPr>
                        <a:t>ViolaMA@pwcs.edu</a:t>
                      </a:r>
                      <a:endParaRPr lang="en-US" sz="1600">
                        <a:effectLst/>
                        <a:latin typeface="Calibri"/>
                        <a:ea typeface="Calibri"/>
                        <a:cs typeface="Times New Roman"/>
                      </a:endParaRPr>
                    </a:p>
                  </a:txBody>
                  <a:tcPr marL="68580" marR="68580" marT="0" marB="0" anchor="ctr"/>
                </a:tc>
              </a:tr>
              <a:tr h="655691">
                <a:tc>
                  <a:txBody>
                    <a:bodyPr/>
                    <a:lstStyle/>
                    <a:p>
                      <a:pPr marL="0" marR="0">
                        <a:lnSpc>
                          <a:spcPct val="115000"/>
                        </a:lnSpc>
                        <a:spcBef>
                          <a:spcPts val="0"/>
                        </a:spcBef>
                        <a:spcAft>
                          <a:spcPts val="0"/>
                        </a:spcAft>
                      </a:pPr>
                      <a:r>
                        <a:rPr lang="en-US" sz="2000">
                          <a:effectLst/>
                        </a:rPr>
                        <a:t>Beth Davenport</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a:effectLst/>
                        </a:rPr>
                        <a:t>Stafford County</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dirty="0">
                          <a:effectLst/>
                          <a:hlinkClick r:id="rId4"/>
                        </a:rPr>
                        <a:t>teachreadcoach75@gmail.com</a:t>
                      </a:r>
                      <a:endParaRPr lang="en-US" sz="1600" dirty="0">
                        <a:effectLst/>
                        <a:latin typeface="Calibri"/>
                        <a:ea typeface="Calibri"/>
                        <a:cs typeface="Times New Roman"/>
                      </a:endParaRPr>
                    </a:p>
                  </a:txBody>
                  <a:tcPr marL="68580" marR="68580" marT="0" marB="0" anchor="ctr"/>
                </a:tc>
              </a:tr>
              <a:tr h="484229">
                <a:tc>
                  <a:txBody>
                    <a:bodyPr/>
                    <a:lstStyle/>
                    <a:p>
                      <a:pPr marL="0" marR="0">
                        <a:lnSpc>
                          <a:spcPct val="115000"/>
                        </a:lnSpc>
                        <a:spcBef>
                          <a:spcPts val="0"/>
                        </a:spcBef>
                        <a:spcAft>
                          <a:spcPts val="0"/>
                        </a:spcAft>
                      </a:pPr>
                      <a:r>
                        <a:rPr lang="en-US" sz="2000" dirty="0">
                          <a:effectLst/>
                        </a:rPr>
                        <a:t>Nicole Bennett</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a:effectLst/>
                        </a:rPr>
                        <a:t>Fairfax</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a:effectLst/>
                          <a:hlinkClick r:id="rId5"/>
                        </a:rPr>
                        <a:t>NMBennett1@fcps.edu</a:t>
                      </a:r>
                      <a:endParaRPr lang="en-US" sz="1600">
                        <a:effectLst/>
                        <a:latin typeface="Calibri"/>
                        <a:ea typeface="Calibri"/>
                        <a:cs typeface="Times New Roman"/>
                      </a:endParaRPr>
                    </a:p>
                  </a:txBody>
                  <a:tcPr marL="68580" marR="68580" marT="0" marB="0" anchor="ctr"/>
                </a:tc>
              </a:tr>
              <a:tr h="655691">
                <a:tc>
                  <a:txBody>
                    <a:bodyPr/>
                    <a:lstStyle/>
                    <a:p>
                      <a:pPr marL="0" marR="0">
                        <a:lnSpc>
                          <a:spcPct val="115000"/>
                        </a:lnSpc>
                        <a:spcBef>
                          <a:spcPts val="0"/>
                        </a:spcBef>
                        <a:spcAft>
                          <a:spcPts val="0"/>
                        </a:spcAft>
                      </a:pPr>
                      <a:r>
                        <a:rPr lang="en-US" sz="2000">
                          <a:effectLst/>
                        </a:rPr>
                        <a:t>Meagan Gilliam</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dirty="0" smtClean="0">
                          <a:effectLst/>
                          <a:latin typeface="+mn-lt"/>
                          <a:ea typeface="+mn-ea"/>
                          <a:cs typeface="+mn-cs"/>
                        </a:rPr>
                        <a:t>Buckingham</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dirty="0" smtClean="0">
                          <a:effectLst/>
                          <a:latin typeface="+mn-lt"/>
                          <a:ea typeface="+mn-ea"/>
                          <a:cs typeface="+mn-cs"/>
                          <a:hlinkClick r:id="rId6"/>
                        </a:rPr>
                        <a:t>mgilliam@bcpschools.org</a:t>
                      </a:r>
                      <a:r>
                        <a:rPr lang="en-US" sz="1600" u="sng" baseline="0" dirty="0" smtClean="0">
                          <a:effectLst/>
                          <a:latin typeface="+mn-lt"/>
                          <a:ea typeface="+mn-ea"/>
                          <a:cs typeface="+mn-cs"/>
                        </a:rPr>
                        <a:t> </a:t>
                      </a:r>
                      <a:endParaRPr lang="en-US" sz="1600" dirty="0">
                        <a:effectLst/>
                        <a:latin typeface="Calibri"/>
                        <a:ea typeface="Calibri"/>
                        <a:cs typeface="Times New Roman"/>
                      </a:endParaRPr>
                    </a:p>
                  </a:txBody>
                  <a:tcPr marL="68580" marR="68580" marT="0" marB="0" anchor="ctr"/>
                </a:tc>
              </a:tr>
              <a:tr h="534627">
                <a:tc>
                  <a:txBody>
                    <a:bodyPr/>
                    <a:lstStyle/>
                    <a:p>
                      <a:pPr marL="0" marR="0">
                        <a:lnSpc>
                          <a:spcPct val="115000"/>
                        </a:lnSpc>
                        <a:spcBef>
                          <a:spcPts val="0"/>
                        </a:spcBef>
                        <a:spcAft>
                          <a:spcPts val="0"/>
                        </a:spcAft>
                      </a:pPr>
                      <a:r>
                        <a:rPr lang="en-US" sz="2000">
                          <a:effectLst/>
                        </a:rPr>
                        <a:t>Jenna Sprinkle</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a:effectLst/>
                        </a:rPr>
                        <a:t>Roanoke County</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a:effectLst/>
                          <a:hlinkClick r:id="rId7"/>
                        </a:rPr>
                        <a:t>jsprinkle@rcs.k12.va.us</a:t>
                      </a:r>
                      <a:endParaRPr lang="en-US" sz="1600">
                        <a:effectLst/>
                        <a:latin typeface="Calibri"/>
                        <a:ea typeface="Calibri"/>
                        <a:cs typeface="Times New Roman"/>
                      </a:endParaRPr>
                    </a:p>
                  </a:txBody>
                  <a:tcPr marL="68580" marR="68580" marT="0" marB="0" anchor="ctr"/>
                </a:tc>
              </a:tr>
              <a:tr h="655691">
                <a:tc>
                  <a:txBody>
                    <a:bodyPr/>
                    <a:lstStyle/>
                    <a:p>
                      <a:pPr marL="0" marR="0">
                        <a:lnSpc>
                          <a:spcPct val="115000"/>
                        </a:lnSpc>
                        <a:spcBef>
                          <a:spcPts val="0"/>
                        </a:spcBef>
                        <a:spcAft>
                          <a:spcPts val="0"/>
                        </a:spcAft>
                      </a:pPr>
                      <a:r>
                        <a:rPr lang="en-US" sz="2000">
                          <a:effectLst/>
                        </a:rPr>
                        <a:t>Jessica Zumbrum</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2000">
                          <a:effectLst/>
                        </a:rPr>
                        <a:t>Lee County</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600" u="sng" dirty="0">
                          <a:effectLst/>
                          <a:hlinkClick r:id="rId8"/>
                        </a:rPr>
                        <a:t>Jessica.zumbrum@leecountyschools.net</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368691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sldNum" idx="12"/>
          </p:nvPr>
        </p:nvSpPr>
        <p:spPr>
          <a:xfrm>
            <a:off x="8382000" y="6356351"/>
            <a:ext cx="381000" cy="349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Times New Roman"/>
                <a:ea typeface="Times New Roman"/>
                <a:cs typeface="Times New Roman"/>
                <a:sym typeface="Times New Roman"/>
              </a:rPr>
              <a:t>84</a:t>
            </a:fld>
            <a:endParaRPr lang="en-US" sz="1200">
              <a:solidFill>
                <a:schemeClr val="lt1"/>
              </a:solidFill>
              <a:latin typeface="Times New Roman"/>
              <a:ea typeface="Times New Roman"/>
              <a:cs typeface="Times New Roman"/>
              <a:sym typeface="Times New Roman"/>
            </a:endParaRPr>
          </a:p>
        </p:txBody>
      </p:sp>
      <p:sp>
        <p:nvSpPr>
          <p:cNvPr id="293" name="Shape 293"/>
          <p:cNvSpPr/>
          <p:nvPr/>
        </p:nvSpPr>
        <p:spPr>
          <a:xfrm>
            <a:off x="228600" y="2140802"/>
            <a:ext cx="8458200"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400">
                <a:solidFill>
                  <a:srgbClr val="000000"/>
                </a:solidFill>
                <a:latin typeface="Times New Roman"/>
                <a:ea typeface="Times New Roman"/>
                <a:cs typeface="Times New Roman"/>
                <a:sym typeface="Times New Roman"/>
              </a:rPr>
              <a:t>Christonya Brown, K-12, History and Social Science Coordinator </a:t>
            </a:r>
          </a:p>
          <a:p>
            <a:pPr marL="0" marR="0" lvl="0" indent="0" algn="l" rtl="0">
              <a:spcBef>
                <a:spcPts val="0"/>
              </a:spcBef>
              <a:spcAft>
                <a:spcPts val="0"/>
              </a:spcAft>
              <a:buClr>
                <a:srgbClr val="000000"/>
              </a:buClr>
              <a:buSzPct val="25000"/>
              <a:buFont typeface="Arial"/>
              <a:buNone/>
            </a:pPr>
            <a:r>
              <a:rPr lang="en-US" sz="2400">
                <a:solidFill>
                  <a:srgbClr val="000000"/>
                </a:solidFill>
                <a:latin typeface="Times New Roman"/>
                <a:ea typeface="Times New Roman"/>
                <a:cs typeface="Times New Roman"/>
                <a:sym typeface="Times New Roman"/>
              </a:rPr>
              <a:t>E-mail: </a:t>
            </a:r>
            <a:r>
              <a:rPr lang="en-US" sz="2400" u="sng">
                <a:solidFill>
                  <a:schemeClr val="hlink"/>
                </a:solidFill>
                <a:latin typeface="Times New Roman"/>
                <a:ea typeface="Times New Roman"/>
                <a:cs typeface="Times New Roman"/>
                <a:sym typeface="Times New Roman"/>
                <a:hlinkClick r:id="rId3"/>
              </a:rPr>
              <a:t>Christonya.Brown@doe.virginia.gov</a:t>
            </a:r>
            <a:r>
              <a:rPr lang="en-US" sz="2400">
                <a:solidFill>
                  <a:srgbClr val="000000"/>
                </a:solidFill>
                <a:latin typeface="Times New Roman"/>
                <a:ea typeface="Times New Roman"/>
                <a:cs typeface="Times New Roman"/>
                <a:sym typeface="Times New Roman"/>
              </a:rPr>
              <a:t> </a:t>
            </a:r>
          </a:p>
        </p:txBody>
      </p:sp>
      <p:sp>
        <p:nvSpPr>
          <p:cNvPr id="294" name="Shape 294"/>
          <p:cNvSpPr/>
          <p:nvPr/>
        </p:nvSpPr>
        <p:spPr>
          <a:xfrm>
            <a:off x="228600" y="3105833"/>
            <a:ext cx="8305799"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400" dirty="0">
                <a:solidFill>
                  <a:srgbClr val="000000"/>
                </a:solidFill>
                <a:latin typeface="Times New Roman"/>
                <a:ea typeface="Times New Roman"/>
                <a:cs typeface="Times New Roman"/>
                <a:sym typeface="Times New Roman"/>
              </a:rPr>
              <a:t>Betsy Barton, Elementary, History and Social Science </a:t>
            </a:r>
            <a:r>
              <a:rPr lang="en-US" sz="2400" dirty="0" smtClean="0">
                <a:solidFill>
                  <a:srgbClr val="000000"/>
                </a:solidFill>
                <a:latin typeface="Times New Roman"/>
                <a:ea typeface="Times New Roman"/>
                <a:cs typeface="Times New Roman"/>
                <a:sym typeface="Times New Roman"/>
              </a:rPr>
              <a:t>Specialist</a:t>
            </a:r>
          </a:p>
          <a:p>
            <a:pPr marL="0" marR="0" lvl="0" indent="0" algn="l" rtl="0">
              <a:spcBef>
                <a:spcPts val="0"/>
              </a:spcBef>
              <a:spcAft>
                <a:spcPts val="0"/>
              </a:spcAft>
              <a:buClr>
                <a:srgbClr val="000000"/>
              </a:buClr>
              <a:buSzPct val="25000"/>
              <a:buFont typeface="Arial"/>
              <a:buNone/>
            </a:pPr>
            <a:r>
              <a:rPr lang="en-US" sz="2400" dirty="0" smtClean="0">
                <a:latin typeface="Times New Roman"/>
                <a:ea typeface="Times New Roman"/>
                <a:cs typeface="Times New Roman"/>
                <a:sym typeface="Times New Roman"/>
              </a:rPr>
              <a:t>Email: </a:t>
            </a:r>
            <a:r>
              <a:rPr lang="en-US" sz="2400" dirty="0" smtClean="0">
                <a:latin typeface="Times New Roman"/>
                <a:ea typeface="Times New Roman"/>
                <a:cs typeface="Times New Roman"/>
                <a:sym typeface="Times New Roman"/>
                <a:hlinkClick r:id="rId4"/>
              </a:rPr>
              <a:t>Betsy.Barton@doe.virginia.gov</a:t>
            </a:r>
            <a:endParaRPr lang="en-US" sz="2400" dirty="0" smtClean="0">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dirty="0" smtClean="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r>
              <a:rPr lang="en-US" sz="2400" dirty="0" smtClean="0">
                <a:latin typeface="Times New Roman"/>
                <a:ea typeface="Times New Roman"/>
                <a:cs typeface="Times New Roman"/>
                <a:sym typeface="Times New Roman"/>
              </a:rPr>
              <a:t>Jill Nogueras, English &amp; History and Social Science Specialist</a:t>
            </a:r>
          </a:p>
          <a:p>
            <a:pPr marL="0" marR="0" lvl="0" indent="0" algn="l" rtl="0">
              <a:spcBef>
                <a:spcPts val="0"/>
              </a:spcBef>
              <a:spcAft>
                <a:spcPts val="0"/>
              </a:spcAft>
              <a:buClr>
                <a:srgbClr val="000000"/>
              </a:buClr>
              <a:buSzPct val="25000"/>
              <a:buFont typeface="Arial"/>
              <a:buNone/>
            </a:pPr>
            <a:r>
              <a:rPr lang="en-US" sz="2400" dirty="0" smtClean="0">
                <a:solidFill>
                  <a:srgbClr val="000000"/>
                </a:solidFill>
                <a:latin typeface="Times New Roman"/>
                <a:ea typeface="Times New Roman"/>
                <a:cs typeface="Times New Roman"/>
                <a:sym typeface="Times New Roman"/>
              </a:rPr>
              <a:t>Email: </a:t>
            </a:r>
            <a:r>
              <a:rPr lang="en-US" sz="2400" dirty="0" smtClean="0">
                <a:solidFill>
                  <a:srgbClr val="000000"/>
                </a:solidFill>
                <a:latin typeface="Times New Roman"/>
                <a:ea typeface="Times New Roman"/>
                <a:cs typeface="Times New Roman"/>
                <a:sym typeface="Times New Roman"/>
                <a:hlinkClick r:id="rId5"/>
              </a:rPr>
              <a:t>Jill.Nogueras@doe.virginia.gov</a:t>
            </a:r>
            <a:endParaRPr lang="en-US" sz="2400" dirty="0" smtClean="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dirty="0">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00"/>
              </a:buClr>
              <a:buSzPct val="25000"/>
              <a:buFont typeface="Arial"/>
              <a:buNone/>
            </a:pPr>
            <a:endParaRPr lang="en-US" sz="2400" u="sng" dirty="0" smtClean="0">
              <a:solidFill>
                <a:schemeClr val="hlink"/>
              </a:solidFill>
              <a:latin typeface="Times New Roman"/>
              <a:ea typeface="Times New Roman"/>
              <a:cs typeface="Times New Roman"/>
              <a:sym typeface="Times New Roman"/>
              <a:hlinkClick r:id="rId4"/>
            </a:endParaRPr>
          </a:p>
          <a:p>
            <a:pPr marL="0" marR="0" lvl="0" indent="0" algn="l" rtl="0">
              <a:spcBef>
                <a:spcPts val="0"/>
              </a:spcBef>
              <a:spcAft>
                <a:spcPts val="0"/>
              </a:spcAft>
              <a:buClr>
                <a:srgbClr val="000000"/>
              </a:buClr>
              <a:buSzPct val="25000"/>
              <a:buFont typeface="Arial"/>
              <a:buNone/>
            </a:pPr>
            <a:endParaRPr lang="en-US" sz="2400" u="sng" dirty="0">
              <a:solidFill>
                <a:schemeClr val="hlink"/>
              </a:solidFill>
              <a:latin typeface="Times New Roman"/>
              <a:ea typeface="Times New Roman"/>
              <a:cs typeface="Times New Roman"/>
              <a:sym typeface="Times New Roman"/>
              <a:hlinkClick r:id=""/>
            </a:endParaRPr>
          </a:p>
          <a:p>
            <a:pPr marL="0" marR="0" lvl="0" indent="0" algn="l" rtl="0">
              <a:spcBef>
                <a:spcPts val="0"/>
              </a:spcBef>
              <a:spcAft>
                <a:spcPts val="0"/>
              </a:spcAft>
              <a:buClr>
                <a:srgbClr val="000000"/>
              </a:buClr>
              <a:buSzPct val="25000"/>
              <a:buFont typeface="Arial"/>
              <a:buNone/>
            </a:pPr>
            <a:endParaRPr lang="en-US" sz="2400" u="sng" dirty="0">
              <a:solidFill>
                <a:schemeClr val="hlink"/>
              </a:solidFill>
              <a:latin typeface="Times New Roman"/>
              <a:ea typeface="Times New Roman"/>
              <a:cs typeface="Times New Roman"/>
              <a:sym typeface="Times New Roman"/>
              <a:hlinkClick r:id=""/>
            </a:endParaRPr>
          </a:p>
        </p:txBody>
      </p:sp>
      <p:sp>
        <p:nvSpPr>
          <p:cNvPr id="295" name="Shape 295"/>
          <p:cNvSpPr/>
          <p:nvPr/>
        </p:nvSpPr>
        <p:spPr>
          <a:xfrm>
            <a:off x="457200" y="381000"/>
            <a:ext cx="7696199" cy="120032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00"/>
              </a:buClr>
              <a:buSzPct val="25000"/>
              <a:buFont typeface="Arial"/>
              <a:buNone/>
            </a:pPr>
            <a:r>
              <a:rPr lang="en-US" sz="3200" dirty="0" smtClean="0">
                <a:solidFill>
                  <a:srgbClr val="000000"/>
                </a:solidFill>
                <a:latin typeface="Times New Roman"/>
                <a:ea typeface="Times New Roman"/>
                <a:cs typeface="Times New Roman"/>
                <a:sym typeface="Times New Roman"/>
              </a:rPr>
              <a:t> </a:t>
            </a:r>
            <a:endParaRPr lang="en-US" sz="3200" dirty="0">
              <a:solidFill>
                <a:srgbClr val="000000"/>
              </a:solidFill>
              <a:latin typeface="Times New Roman"/>
              <a:ea typeface="Times New Roman"/>
              <a:cs typeface="Times New Roman"/>
              <a:sym typeface="Times New Roman"/>
            </a:endParaRPr>
          </a:p>
          <a:p>
            <a:pPr marL="0" marR="0" lvl="0" indent="0" algn="ctr" rtl="0">
              <a:spcBef>
                <a:spcPts val="0"/>
              </a:spcBef>
              <a:spcAft>
                <a:spcPts val="0"/>
              </a:spcAft>
              <a:buClr>
                <a:srgbClr val="000000"/>
              </a:buClr>
              <a:buSzPct val="25000"/>
              <a:buFont typeface="Arial"/>
              <a:buNone/>
            </a:pPr>
            <a:r>
              <a:rPr lang="en-US" sz="4000" b="1" dirty="0">
                <a:solidFill>
                  <a:srgbClr val="000000"/>
                </a:solidFill>
                <a:latin typeface="Times New Roman"/>
                <a:ea typeface="Times New Roman"/>
                <a:cs typeface="Times New Roman"/>
                <a:sym typeface="Times New Roman"/>
              </a:rPr>
              <a:t>Virginia Department of Education</a:t>
            </a:r>
          </a:p>
        </p:txBody>
      </p:sp>
    </p:spTree>
    <p:extLst>
      <p:ext uri="{BB962C8B-B14F-4D97-AF65-F5344CB8AC3E}">
        <p14:creationId xmlns:p14="http://schemas.microsoft.com/office/powerpoint/2010/main" val="231611388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543800" cy="4525963"/>
          </a:xfrm>
        </p:spPr>
        <p:txBody>
          <a:bodyPr>
            <a:normAutofit/>
          </a:bodyPr>
          <a:lstStyle/>
          <a:p>
            <a:pPr marL="0" indent="0">
              <a:buNone/>
            </a:pPr>
            <a:r>
              <a:rPr lang="en-US" dirty="0" smtClean="0">
                <a:latin typeface="Calibri" panose="020F0502020204030204" pitchFamily="34" charset="0"/>
              </a:rPr>
              <a:t>The experiences should be –</a:t>
            </a:r>
          </a:p>
          <a:p>
            <a:r>
              <a:rPr lang="en-US" b="0" dirty="0" smtClean="0">
                <a:latin typeface="Calibri" panose="020F0502020204030204" pitchFamily="34" charset="0"/>
              </a:rPr>
              <a:t>engaging, </a:t>
            </a:r>
          </a:p>
          <a:p>
            <a:r>
              <a:rPr lang="en-US" b="0" dirty="0" smtClean="0">
                <a:latin typeface="Calibri" panose="020F0502020204030204" pitchFamily="34" charset="0"/>
              </a:rPr>
              <a:t>rigorous with higher level thinking questions, </a:t>
            </a:r>
          </a:p>
          <a:p>
            <a:r>
              <a:rPr lang="en-US" b="0" dirty="0" smtClean="0">
                <a:latin typeface="Calibri" panose="020F0502020204030204" pitchFamily="34" charset="0"/>
              </a:rPr>
              <a:t>relevant                                       (connecting time periods, places, and events to the present day).</a:t>
            </a:r>
            <a:endParaRPr lang="en-US" b="0" dirty="0">
              <a:latin typeface="Calibri" panose="020F0502020204030204" pitchFamily="34" charset="0"/>
            </a:endParaRPr>
          </a:p>
        </p:txBody>
      </p:sp>
    </p:spTree>
    <p:extLst>
      <p:ext uri="{BB962C8B-B14F-4D97-AF65-F5344CB8AC3E}">
        <p14:creationId xmlns:p14="http://schemas.microsoft.com/office/powerpoint/2010/main" val="39871013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53951</TotalTime>
  <Words>2924</Words>
  <Application>Microsoft Office PowerPoint</Application>
  <PresentationFormat>On-screen Show (4:3)</PresentationFormat>
  <Paragraphs>599</Paragraphs>
  <Slides>84</Slides>
  <Notes>48</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Office Theme</vt:lpstr>
      <vt:lpstr>1_Office Theme</vt:lpstr>
      <vt:lpstr>9_Office Theme</vt:lpstr>
      <vt:lpstr>2_Office Theme</vt:lpstr>
      <vt:lpstr>United States History to 1865</vt:lpstr>
      <vt:lpstr>Disclaimer</vt:lpstr>
      <vt:lpstr>Questions to Ask During Planning</vt:lpstr>
      <vt:lpstr>It starts with the . . .</vt:lpstr>
      <vt:lpstr>PowerPoint Presentation</vt:lpstr>
      <vt:lpstr>2015 SOL Skill Progression </vt:lpstr>
      <vt:lpstr>2015 SOL Skill Progression </vt:lpstr>
      <vt:lpstr>Experiences for Essential Skills</vt:lpstr>
      <vt:lpstr>PowerPoint Presentation</vt:lpstr>
      <vt:lpstr>Experiences</vt:lpstr>
      <vt:lpstr>PowerPoint Presentation</vt:lpstr>
      <vt:lpstr>Overview of Revisions</vt:lpstr>
      <vt:lpstr>What does this mean for our teaching?</vt:lpstr>
      <vt:lpstr>Essential Skills</vt:lpstr>
      <vt:lpstr>1a – Using Information Sources</vt:lpstr>
      <vt:lpstr>What are Primary Sources?</vt:lpstr>
      <vt:lpstr>Introducing Primary Sources: Library of Congress</vt:lpstr>
      <vt:lpstr>Visible Thinking</vt:lpstr>
      <vt:lpstr>PowerPoint Presentation</vt:lpstr>
      <vt:lpstr>See-Think-Wonder  OR  Observe-Reflect-Question</vt:lpstr>
      <vt:lpstr>Paul Revere’s  Engraving:  News report or Propaganda?</vt:lpstr>
      <vt:lpstr>Take it up a notch…</vt:lpstr>
      <vt:lpstr>PowerPoint Presentation</vt:lpstr>
      <vt:lpstr>PowerPoint Presentation</vt:lpstr>
      <vt:lpstr>Paul Revere’s Engraving</vt:lpstr>
      <vt:lpstr>Bufford’s Chromolithograph (1856)</vt:lpstr>
      <vt:lpstr>Take a Stand:  What do YOU think happened?</vt:lpstr>
      <vt:lpstr>How can you apply this in your classroom?</vt:lpstr>
      <vt:lpstr>1b. Applying Geographical Skills</vt:lpstr>
      <vt:lpstr>Why Maps?</vt:lpstr>
      <vt:lpstr>Compare and Contrast</vt:lpstr>
      <vt:lpstr>Compare and Contrast</vt:lpstr>
      <vt:lpstr>Possible Questions to Ask Students</vt:lpstr>
      <vt:lpstr> Where Do I Find Awesome Maps?</vt:lpstr>
      <vt:lpstr>Introducing: Map Puzzles</vt:lpstr>
      <vt:lpstr>PowerPoint Presentation</vt:lpstr>
      <vt:lpstr>Map Puzzles</vt:lpstr>
      <vt:lpstr>Constructing the Complete Map</vt:lpstr>
      <vt:lpstr>PowerPoint Presentation</vt:lpstr>
      <vt:lpstr>Next Level Fun…</vt:lpstr>
      <vt:lpstr>Another Geography Tool </vt:lpstr>
      <vt:lpstr>1h Make Economic Decisions</vt:lpstr>
      <vt:lpstr>Decision Making Models</vt:lpstr>
      <vt:lpstr>Student Activity: A Moment in History</vt:lpstr>
      <vt:lpstr>What were the defining moments for some revolutionaries?</vt:lpstr>
      <vt:lpstr>Decision Making Tree</vt:lpstr>
      <vt:lpstr>Decision Making Tree</vt:lpstr>
      <vt:lpstr>Additional Ideas for Cost-Benefit Analysis</vt:lpstr>
      <vt:lpstr>PowerPoint Presentation</vt:lpstr>
      <vt:lpstr>PACED decision-making model</vt:lpstr>
      <vt:lpstr>For Example</vt:lpstr>
      <vt:lpstr>What to eat for dinner?</vt:lpstr>
      <vt:lpstr>What to eat for dinner?</vt:lpstr>
      <vt:lpstr>PowerPoint Presentation</vt:lpstr>
      <vt:lpstr>What to eat for dinner?</vt:lpstr>
      <vt:lpstr>1a  Using informational sources</vt:lpstr>
      <vt:lpstr>Sample Analysis Tool</vt:lpstr>
      <vt:lpstr>  1b  Applying geographic skills  </vt:lpstr>
      <vt:lpstr>5 Themes of Geography</vt:lpstr>
      <vt:lpstr>  1e Comparing and Contrasting  </vt:lpstr>
      <vt:lpstr>PowerPoint Presentation</vt:lpstr>
      <vt:lpstr>PowerPoint Presentation</vt:lpstr>
      <vt:lpstr>PowerPoint Presentation</vt:lpstr>
      <vt:lpstr>  1h  Making economic decisions  </vt:lpstr>
      <vt:lpstr>Cost – Benefit Analysis </vt:lpstr>
      <vt:lpstr>Student Learning Experiences…</vt:lpstr>
      <vt:lpstr>Investigate the Boston Massacre</vt:lpstr>
      <vt:lpstr>PowerPoint Presentation</vt:lpstr>
      <vt:lpstr>Are you a Patriot or a Loyalist? </vt:lpstr>
      <vt:lpstr>PACED Problem Alternatives Criteria Evaluate Decide</vt:lpstr>
      <vt:lpstr>  Student Reflection  </vt:lpstr>
      <vt:lpstr>Mapping the Road to War!</vt:lpstr>
      <vt:lpstr>Mapping the Road to War!</vt:lpstr>
      <vt:lpstr>To Declare or  Not…. That is the Question!</vt:lpstr>
      <vt:lpstr>To Declare or  Not…. That is the Question!</vt:lpstr>
      <vt:lpstr>Now it’s your turn… </vt:lpstr>
      <vt:lpstr>Resources for further development</vt:lpstr>
      <vt:lpstr>Debrief – Last one!</vt:lpstr>
      <vt:lpstr>Writing to Learn</vt:lpstr>
      <vt:lpstr>PowerPoint Presentation</vt:lpstr>
      <vt:lpstr>Questions?</vt:lpstr>
      <vt:lpstr>PowerPoint Presentation</vt:lpstr>
      <vt:lpstr>USI Presenters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Committee</dc:title>
  <dc:creator>Owner</dc:creator>
  <cp:lastModifiedBy>qjx57867</cp:lastModifiedBy>
  <cp:revision>514</cp:revision>
  <cp:lastPrinted>2017-01-05T13:59:38Z</cp:lastPrinted>
  <dcterms:created xsi:type="dcterms:W3CDTF">2014-09-27T11:01:48Z</dcterms:created>
  <dcterms:modified xsi:type="dcterms:W3CDTF">2017-01-27T19:52:04Z</dcterms:modified>
</cp:coreProperties>
</file>