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79" r:id="rId2"/>
  </p:sldMasterIdLst>
  <p:notesMasterIdLst>
    <p:notesMasterId r:id="rId70"/>
  </p:notesMasterIdLst>
  <p:handoutMasterIdLst>
    <p:handoutMasterId r:id="rId71"/>
  </p:handoutMasterIdLst>
  <p:sldIdLst>
    <p:sldId id="259" r:id="rId3"/>
    <p:sldId id="464" r:id="rId4"/>
    <p:sldId id="503" r:id="rId5"/>
    <p:sldId id="504" r:id="rId6"/>
    <p:sldId id="505" r:id="rId7"/>
    <p:sldId id="506" r:id="rId8"/>
    <p:sldId id="507" r:id="rId9"/>
    <p:sldId id="508" r:id="rId10"/>
    <p:sldId id="509" r:id="rId11"/>
    <p:sldId id="510" r:id="rId12"/>
    <p:sldId id="511" r:id="rId13"/>
    <p:sldId id="512" r:id="rId14"/>
    <p:sldId id="513" r:id="rId15"/>
    <p:sldId id="514" r:id="rId16"/>
    <p:sldId id="515" r:id="rId17"/>
    <p:sldId id="516" r:id="rId18"/>
    <p:sldId id="258" r:id="rId19"/>
    <p:sldId id="409" r:id="rId20"/>
    <p:sldId id="326" r:id="rId21"/>
    <p:sldId id="372" r:id="rId22"/>
    <p:sldId id="472" r:id="rId23"/>
    <p:sldId id="473" r:id="rId24"/>
    <p:sldId id="474" r:id="rId25"/>
    <p:sldId id="475" r:id="rId26"/>
    <p:sldId id="476" r:id="rId27"/>
    <p:sldId id="477" r:id="rId28"/>
    <p:sldId id="478" r:id="rId29"/>
    <p:sldId id="479" r:id="rId30"/>
    <p:sldId id="480" r:id="rId31"/>
    <p:sldId id="481" r:id="rId32"/>
    <p:sldId id="482" r:id="rId33"/>
    <p:sldId id="336" r:id="rId34"/>
    <p:sldId id="319" r:id="rId35"/>
    <p:sldId id="411" r:id="rId36"/>
    <p:sldId id="412" r:id="rId37"/>
    <p:sldId id="413" r:id="rId38"/>
    <p:sldId id="414" r:id="rId39"/>
    <p:sldId id="415" r:id="rId40"/>
    <p:sldId id="416" r:id="rId41"/>
    <p:sldId id="460" r:id="rId42"/>
    <p:sldId id="417" r:id="rId43"/>
    <p:sldId id="418" r:id="rId44"/>
    <p:sldId id="462" r:id="rId45"/>
    <p:sldId id="461" r:id="rId46"/>
    <p:sldId id="419" r:id="rId47"/>
    <p:sldId id="420" r:id="rId48"/>
    <p:sldId id="490" r:id="rId49"/>
    <p:sldId id="491" r:id="rId50"/>
    <p:sldId id="492" r:id="rId51"/>
    <p:sldId id="493" r:id="rId52"/>
    <p:sldId id="494" r:id="rId53"/>
    <p:sldId id="484" r:id="rId54"/>
    <p:sldId id="485" r:id="rId55"/>
    <p:sldId id="486" r:id="rId56"/>
    <p:sldId id="487" r:id="rId57"/>
    <p:sldId id="488" r:id="rId58"/>
    <p:sldId id="421" r:id="rId59"/>
    <p:sldId id="495" r:id="rId60"/>
    <p:sldId id="496" r:id="rId61"/>
    <p:sldId id="497" r:id="rId62"/>
    <p:sldId id="498" r:id="rId63"/>
    <p:sldId id="499" r:id="rId64"/>
    <p:sldId id="500" r:id="rId65"/>
    <p:sldId id="517" r:id="rId66"/>
    <p:sldId id="518" r:id="rId67"/>
    <p:sldId id="501" r:id="rId68"/>
    <p:sldId id="50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5204" autoAdjust="0"/>
  </p:normalViewPr>
  <p:slideViewPr>
    <p:cSldViewPr>
      <p:cViewPr>
        <p:scale>
          <a:sx n="81" d="100"/>
          <a:sy n="81" d="100"/>
        </p:scale>
        <p:origin x="-6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82"/>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384828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33</a:t>
            </a:fld>
            <a:endParaRPr lang="en-US"/>
          </a:p>
        </p:txBody>
      </p:sp>
    </p:spTree>
    <p:extLst>
      <p:ext uri="{BB962C8B-B14F-4D97-AF65-F5344CB8AC3E}">
        <p14:creationId xmlns:p14="http://schemas.microsoft.com/office/powerpoint/2010/main" val="191953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is hidden, the idea of how to extend the lesson to include the cause and effect skill will be briefly shared.</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46</a:t>
            </a:fld>
            <a:endParaRPr lang="en-US"/>
          </a:p>
        </p:txBody>
      </p:sp>
    </p:spTree>
    <p:extLst>
      <p:ext uri="{BB962C8B-B14F-4D97-AF65-F5344CB8AC3E}">
        <p14:creationId xmlns:p14="http://schemas.microsoft.com/office/powerpoint/2010/main" val="255160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As a whole group we will read “Our great big backyard” by Laura Bush. Participants will (think/pair/share) select two national parks and discuss the climate, how people adapt their clothing to meet their needs while on vacation. Participants will receive a map of the various national parks in the United States along with a small piece of playdough and some toothpicks to pin a park in the area of the Powhatan/Eastern Woodland, the Pueblo and the Southwest Indians.</a:t>
            </a: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Using the playdough and toothpicks, participants will plot a park in each area where the Indians lives. They will discuss the climate of each area and select one area to create a paper doll who is dressed appropriately for the selected park.</a:t>
            </a: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57</a:t>
            </a:fld>
            <a:endParaRPr lang="en-US"/>
          </a:p>
        </p:txBody>
      </p:sp>
    </p:spTree>
    <p:extLst>
      <p:ext uri="{BB962C8B-B14F-4D97-AF65-F5344CB8AC3E}">
        <p14:creationId xmlns:p14="http://schemas.microsoft.com/office/powerpoint/2010/main" val="852471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 share</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58</a:t>
            </a:fld>
            <a:endParaRPr lang="en-US"/>
          </a:p>
        </p:txBody>
      </p:sp>
    </p:spTree>
    <p:extLst>
      <p:ext uri="{BB962C8B-B14F-4D97-AF65-F5344CB8AC3E}">
        <p14:creationId xmlns:p14="http://schemas.microsoft.com/office/powerpoint/2010/main" val="40536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60</a:t>
            </a:fld>
            <a:endParaRPr lang="en-US" dirty="0"/>
          </a:p>
        </p:txBody>
      </p:sp>
    </p:spTree>
    <p:extLst>
      <p:ext uri="{BB962C8B-B14F-4D97-AF65-F5344CB8AC3E}">
        <p14:creationId xmlns:p14="http://schemas.microsoft.com/office/powerpoint/2010/main" val="378239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1400" b="1">
                <a:latin typeface="Calibri"/>
                <a:ea typeface="Calibri"/>
                <a:cs typeface="Calibri"/>
                <a:sym typeface="Calibri"/>
              </a:defRPr>
            </a:pPr>
            <a:r>
              <a:t>Teachers will personally reflect then turn and talk to pair-share</a:t>
            </a:r>
          </a:p>
          <a:p>
            <a:pPr>
              <a:defRPr sz="1400" b="1">
                <a:latin typeface="Calibri"/>
                <a:ea typeface="Calibri"/>
                <a:cs typeface="Calibri"/>
                <a:sym typeface="Calibri"/>
              </a:defRPr>
            </a:pPr>
            <a:endParaRPr/>
          </a:p>
          <a:p>
            <a:pPr>
              <a:defRPr sz="1400" b="1">
                <a:latin typeface="Calibri"/>
                <a:ea typeface="Calibri"/>
                <a:cs typeface="Calibri"/>
                <a:sym typeface="Calibri"/>
              </a:defRPr>
            </a:pPr>
            <a:r>
              <a:t>5-10 minutes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the parking</a:t>
            </a:r>
            <a:r>
              <a:rPr lang="en-US" baseline="0" dirty="0" smtClean="0"/>
              <a:t> lot questions that have been posted in each room.</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63</a:t>
            </a:fld>
            <a:endParaRPr lang="en-US" dirty="0"/>
          </a:p>
        </p:txBody>
      </p:sp>
    </p:spTree>
    <p:extLst>
      <p:ext uri="{BB962C8B-B14F-4D97-AF65-F5344CB8AC3E}">
        <p14:creationId xmlns:p14="http://schemas.microsoft.com/office/powerpoint/2010/main" val="25306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Good practice: Use of aim/objective to give students a</a:t>
            </a:r>
            <a:r>
              <a:rPr lang="en-US" baseline="0" dirty="0"/>
              <a:t> concrete goal for the lesson.  “By the end of class/end of unit/etc., you should be able to…”</a:t>
            </a:r>
            <a:endParaRPr dirty="0"/>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0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we are going to take some time to explore some possible learning experiences for students that will help teachers grasp ways to embed skills from Standard 1 into content.  As we look at and model each lesson idea, be thinking about ways to raise the rigor of social studies instruction and make literacy connections through these skills. Think about how the experience can be expanded to other grade levels. </a:t>
            </a: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32</a:t>
            </a:fld>
            <a:endParaRPr lang="en-US"/>
          </a:p>
        </p:txBody>
      </p:sp>
    </p:spTree>
    <p:extLst>
      <p:ext uri="{BB962C8B-B14F-4D97-AF65-F5344CB8AC3E}">
        <p14:creationId xmlns:p14="http://schemas.microsoft.com/office/powerpoint/2010/main" val="272068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3" y="838200"/>
            <a:ext cx="4953000" cy="2133600"/>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2895603" y="3124200"/>
            <a:ext cx="4724400" cy="1371600"/>
          </a:xfrm>
        </p:spPr>
        <p:txBody>
          <a:bodyPr/>
          <a:lstStyle>
            <a:lvl1pPr marL="0" indent="0" algn="l">
              <a:spcBef>
                <a:spcPts val="0"/>
              </a:spcBef>
              <a:buNone/>
              <a:defRPr>
                <a:solidFill>
                  <a:srgbClr val="1ED434"/>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a:t>Click to edit Master </a:t>
            </a:r>
          </a:p>
          <a:p>
            <a:r>
              <a:rPr lang="en-US" dirty="0"/>
              <a:t>subtitle style</a:t>
            </a:r>
          </a:p>
        </p:txBody>
      </p:sp>
      <p:sp>
        <p:nvSpPr>
          <p:cNvPr id="4" name="Date Placeholder 3"/>
          <p:cNvSpPr>
            <a:spLocks noGrp="1"/>
          </p:cNvSpPr>
          <p:nvPr>
            <p:ph type="dt" sz="half" idx="10"/>
          </p:nvPr>
        </p:nvSpPr>
        <p:spPr/>
        <p:txBody>
          <a:bodyPr/>
          <a:lstStyle>
            <a:lvl1pPr>
              <a:defRPr b="1"/>
            </a:lvl1pPr>
          </a:lstStyle>
          <a:p>
            <a:pPr>
              <a:defRPr/>
            </a:pPr>
            <a:fld id="{32EB5FEE-8DFE-4D44-869B-F97A84297B4E}"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A74A4744-C03F-41D6-9904-C678D9B9DB9D}" type="slidenum">
              <a:rPr lang="en-US"/>
              <a:pPr>
                <a:defRPr/>
              </a:pPr>
              <a:t>‹#›</a:t>
            </a:fld>
            <a:endParaRPr lang="en-US"/>
          </a:p>
        </p:txBody>
      </p:sp>
    </p:spTree>
    <p:extLst>
      <p:ext uri="{BB962C8B-B14F-4D97-AF65-F5344CB8AC3E}">
        <p14:creationId xmlns:p14="http://schemas.microsoft.com/office/powerpoint/2010/main" val="43433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4A35F74D-C7E6-4C2E-B8FC-E6E1AEB6D6C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B859BA1-1647-4A93-9034-9C4E12BD2ABB}" type="slidenum">
              <a:rPr lang="en-US"/>
              <a:pPr>
                <a:defRPr/>
              </a:pPr>
              <a:t>‹#›</a:t>
            </a:fld>
            <a:endParaRPr lang="en-US"/>
          </a:p>
        </p:txBody>
      </p:sp>
    </p:spTree>
    <p:extLst>
      <p:ext uri="{BB962C8B-B14F-4D97-AF65-F5344CB8AC3E}">
        <p14:creationId xmlns:p14="http://schemas.microsoft.com/office/powerpoint/2010/main" val="22447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1160D90D-26AB-4A7B-A7CE-D866B7746DB5}"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4DDF6C4-F3B7-4374-A97C-B1841299CAD2}" type="slidenum">
              <a:rPr lang="en-US"/>
              <a:pPr>
                <a:defRPr/>
              </a:pPr>
              <a:t>‹#›</a:t>
            </a:fld>
            <a:endParaRPr lang="en-US"/>
          </a:p>
        </p:txBody>
      </p:sp>
    </p:spTree>
    <p:extLst>
      <p:ext uri="{BB962C8B-B14F-4D97-AF65-F5344CB8AC3E}">
        <p14:creationId xmlns:p14="http://schemas.microsoft.com/office/powerpoint/2010/main" val="31922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04666F69-E9FC-4724-BCD8-AC0A3E16CED4}"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1D97AFE-FFD9-4940-8CA0-B8D0F5DCD861}" type="slidenum">
              <a:rPr lang="en-US"/>
              <a:pPr>
                <a:defRPr/>
              </a:pPr>
              <a:t>‹#›</a:t>
            </a:fld>
            <a:endParaRPr lang="en-US"/>
          </a:p>
        </p:txBody>
      </p:sp>
    </p:spTree>
    <p:extLst>
      <p:ext uri="{BB962C8B-B14F-4D97-AF65-F5344CB8AC3E}">
        <p14:creationId xmlns:p14="http://schemas.microsoft.com/office/powerpoint/2010/main" val="78687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528882E2-7EC3-4B22-9905-DFC3CC0BBAEF}"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76648929-5F20-4A2B-AF54-0BA5B5E25AA6}" type="slidenum">
              <a:rPr lang="en-US"/>
              <a:pPr>
                <a:defRPr/>
              </a:pPr>
              <a:t>‹#›</a:t>
            </a:fld>
            <a:endParaRPr lang="en-US"/>
          </a:p>
        </p:txBody>
      </p:sp>
    </p:spTree>
    <p:extLst>
      <p:ext uri="{BB962C8B-B14F-4D97-AF65-F5344CB8AC3E}">
        <p14:creationId xmlns:p14="http://schemas.microsoft.com/office/powerpoint/2010/main" val="3057961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32B67A5-DA8F-4F1D-80C8-FE7CAD95957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9BFF3BDB-E6E4-45EB-A386-8373AA769195}" type="slidenum">
              <a:rPr lang="en-US"/>
              <a:pPr>
                <a:defRPr/>
              </a:pPr>
              <a:t>‹#›</a:t>
            </a:fld>
            <a:endParaRPr lang="en-US"/>
          </a:p>
        </p:txBody>
      </p:sp>
    </p:spTree>
    <p:extLst>
      <p:ext uri="{BB962C8B-B14F-4D97-AF65-F5344CB8AC3E}">
        <p14:creationId xmlns:p14="http://schemas.microsoft.com/office/powerpoint/2010/main" val="88374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E6164542-635B-403A-8CC9-D852D34B376D}"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691B874-D5E4-4B4E-B136-8D5055F2B7A4}" type="slidenum">
              <a:rPr lang="en-US"/>
              <a:pPr>
                <a:defRPr/>
              </a:pPr>
              <a:t>‹#›</a:t>
            </a:fld>
            <a:endParaRPr lang="en-US"/>
          </a:p>
        </p:txBody>
      </p:sp>
    </p:spTree>
    <p:extLst>
      <p:ext uri="{BB962C8B-B14F-4D97-AF65-F5344CB8AC3E}">
        <p14:creationId xmlns:p14="http://schemas.microsoft.com/office/powerpoint/2010/main" val="733429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20DDB98-AD57-4879-9903-089ECFA8582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8B2F914-C9E2-4D69-9B5C-EB037A5D0D2E}" type="slidenum">
              <a:rPr lang="en-US"/>
              <a:pPr>
                <a:defRPr/>
              </a:pPr>
              <a:t>‹#›</a:t>
            </a:fld>
            <a:endParaRPr lang="en-US"/>
          </a:p>
        </p:txBody>
      </p:sp>
    </p:spTree>
    <p:extLst>
      <p:ext uri="{BB962C8B-B14F-4D97-AF65-F5344CB8AC3E}">
        <p14:creationId xmlns:p14="http://schemas.microsoft.com/office/powerpoint/2010/main" val="241289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181600"/>
            <a:ext cx="1590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b="1"/>
            </a:lvl1pPr>
          </a:lstStyle>
          <a:p>
            <a:pPr>
              <a:defRPr/>
            </a:pPr>
            <a:fld id="{A56240D4-6718-4BE3-BC0C-9F671684E1B5}"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76052BA3-6CEB-4F31-8ACB-60FA4CCDBBD0}" type="slidenum">
              <a:rPr lang="en-US"/>
              <a:pPr>
                <a:defRPr/>
              </a:pPr>
              <a:t>‹#›</a:t>
            </a:fld>
            <a:endParaRPr lang="en-US"/>
          </a:p>
        </p:txBody>
      </p:sp>
    </p:spTree>
    <p:extLst>
      <p:ext uri="{BB962C8B-B14F-4D97-AF65-F5344CB8AC3E}">
        <p14:creationId xmlns:p14="http://schemas.microsoft.com/office/powerpoint/2010/main" val="25161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lvl1pPr>
          </a:lstStyle>
          <a:p>
            <a:pPr>
              <a:defRPr/>
            </a:pPr>
            <a:fld id="{1E19AA33-9FC7-4072-BA90-9115550C0D93}" type="datetimeFigureOut">
              <a:rPr lang="en-US"/>
              <a:pPr>
                <a:defRPr/>
              </a:pPr>
              <a:t>1/17/2017</a:t>
            </a:fld>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5D729303-159F-477D-90B0-2A6B1C0D9CA4}" type="slidenum">
              <a:rPr lang="en-US"/>
              <a:pPr>
                <a:defRPr/>
              </a:pPr>
              <a:t>‹#›</a:t>
            </a:fld>
            <a:endParaRPr lang="en-US"/>
          </a:p>
        </p:txBody>
      </p:sp>
    </p:spTree>
    <p:extLst>
      <p:ext uri="{BB962C8B-B14F-4D97-AF65-F5344CB8AC3E}">
        <p14:creationId xmlns:p14="http://schemas.microsoft.com/office/powerpoint/2010/main" val="109448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447800" y="1600201"/>
            <a:ext cx="73152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62B32D6D-024D-4D13-B010-9B1FA558B7B8}"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DCDB2DC-F810-4265-BD29-60AA28CA27EC}" type="slidenum">
              <a:rPr lang="en-US"/>
              <a:pPr>
                <a:defRPr/>
              </a:pPr>
              <a:t>‹#›</a:t>
            </a:fld>
            <a:endParaRPr lang="en-US"/>
          </a:p>
        </p:txBody>
      </p:sp>
    </p:spTree>
    <p:extLst>
      <p:ext uri="{BB962C8B-B14F-4D97-AF65-F5344CB8AC3E}">
        <p14:creationId xmlns:p14="http://schemas.microsoft.com/office/powerpoint/2010/main" val="76046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extLst/>
          </a:lstStyle>
          <a:p>
            <a:pPr>
              <a:defRPr/>
            </a:pPr>
            <a:fld id="{49D87EC6-1DF9-48B8-93EE-A31A166B3630}" type="datetimeFigureOut">
              <a:rPr lang="en-US"/>
              <a:pPr>
                <a:defRPr/>
              </a:pPr>
              <a:t>1/17/2017</a:t>
            </a:fld>
            <a:endParaRPr lang="en-US"/>
          </a:p>
        </p:txBody>
      </p:sp>
      <p:sp>
        <p:nvSpPr>
          <p:cNvPr id="3" name="Footer Placeholder 2"/>
          <p:cNvSpPr>
            <a:spLocks noGrp="1"/>
          </p:cNvSpPr>
          <p:nvPr>
            <p:ph type="ftr" sz="quarter" idx="11"/>
          </p:nvPr>
        </p:nvSpPr>
        <p:spPr/>
        <p:txBody>
          <a:bodyPr/>
          <a:lstStyle>
            <a:lvl1pPr>
              <a:defRPr b="1"/>
            </a:lvl1pPr>
            <a:extLst/>
          </a:lstStyle>
          <a:p>
            <a:pPr>
              <a:defRPr/>
            </a:pPr>
            <a:endParaRPr lang="en-US"/>
          </a:p>
        </p:txBody>
      </p:sp>
      <p:sp>
        <p:nvSpPr>
          <p:cNvPr id="4" name="Slide Number Placeholder 3"/>
          <p:cNvSpPr>
            <a:spLocks noGrp="1"/>
          </p:cNvSpPr>
          <p:nvPr>
            <p:ph type="sldNum" sz="quarter" idx="12"/>
          </p:nvPr>
        </p:nvSpPr>
        <p:spPr/>
        <p:txBody>
          <a:bodyPr/>
          <a:lstStyle>
            <a:lvl1pPr>
              <a:defRPr b="1"/>
            </a:lvl1pPr>
            <a:extLst/>
          </a:lstStyle>
          <a:p>
            <a:pPr>
              <a:defRPr/>
            </a:pPr>
            <a:fld id="{FE12CD98-7D76-4912-B60D-DF9CE6256ABC}" type="slidenum">
              <a:rPr lang="en-US"/>
              <a:pPr>
                <a:defRPr/>
              </a:pPr>
              <a:t>‹#›</a:t>
            </a:fld>
            <a:endParaRPr lang="en-US"/>
          </a:p>
        </p:txBody>
      </p:sp>
    </p:spTree>
    <p:extLst>
      <p:ext uri="{BB962C8B-B14F-4D97-AF65-F5344CB8AC3E}">
        <p14:creationId xmlns:p14="http://schemas.microsoft.com/office/powerpoint/2010/main" val="176793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itchFamily="34" charset="0"/>
                <a:ea typeface="+mn-ea"/>
                <a:cs typeface="+mn-cs"/>
              </a:rPr>
              <a:t/>
            </a:r>
            <a:br>
              <a:rPr lang="en-US" dirty="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a:t>Click to edit Master title style</a:t>
            </a:r>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Blank 2</a:t>
            </a:r>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1/17/2017</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Ls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447800" y="274638"/>
            <a:ext cx="736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1752600" y="16002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7" tIns="45717" rIns="91437" bIns="45717"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EC7D306B-EEDC-45BA-A2C2-3DD140013697}" type="datetimeFigureOut">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7" tIns="45717" rIns="91437" bIns="45717"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7" tIns="45717" rIns="91437" bIns="45717" rtlCol="0" anchor="ctr"/>
          <a:lstStyle>
            <a:lvl1pPr algn="r" fontAlgn="auto">
              <a:spcBef>
                <a:spcPts val="0"/>
              </a:spcBef>
              <a:spcAft>
                <a:spcPts val="0"/>
              </a:spcAft>
              <a:defRPr sz="1200" b="0">
                <a:solidFill>
                  <a:prstClr val="black">
                    <a:tint val="75000"/>
                  </a:prstClr>
                </a:solidFill>
                <a:latin typeface="+mn-lt"/>
                <a:cs typeface="+mn-cs"/>
              </a:defRPr>
            </a:lvl1pPr>
          </a:lstStyle>
          <a:p>
            <a:pPr>
              <a:defRPr/>
            </a:pPr>
            <a:fld id="{017237D7-68A1-4F97-A02D-18600AD59738}" type="slidenum">
              <a:rPr lang="en-US"/>
              <a:pPr>
                <a:defRPr/>
              </a:pPr>
              <a:t>‹#›</a:t>
            </a:fld>
            <a:endParaRPr lang="en-US"/>
          </a:p>
        </p:txBody>
      </p:sp>
    </p:spTree>
    <p:extLst>
      <p:ext uri="{BB962C8B-B14F-4D97-AF65-F5344CB8AC3E}">
        <p14:creationId xmlns:p14="http://schemas.microsoft.com/office/powerpoint/2010/main" val="12623650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2800" b="1" kern="1200">
          <a:solidFill>
            <a:srgbClr val="0070C0"/>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187" algn="l" rtl="0" fontAlgn="base">
        <a:spcBef>
          <a:spcPct val="0"/>
        </a:spcBef>
        <a:spcAft>
          <a:spcPct val="0"/>
        </a:spcAft>
        <a:defRPr sz="2800" b="1">
          <a:solidFill>
            <a:srgbClr val="0070C0"/>
          </a:solidFill>
          <a:latin typeface="Arial" charset="0"/>
          <a:cs typeface="Arial" charset="0"/>
        </a:defRPr>
      </a:lvl6pPr>
      <a:lvl7pPr marL="914373" algn="l" rtl="0" fontAlgn="base">
        <a:spcBef>
          <a:spcPct val="0"/>
        </a:spcBef>
        <a:spcAft>
          <a:spcPct val="0"/>
        </a:spcAft>
        <a:defRPr sz="2800" b="1">
          <a:solidFill>
            <a:srgbClr val="0070C0"/>
          </a:solidFill>
          <a:latin typeface="Arial" charset="0"/>
          <a:cs typeface="Arial" charset="0"/>
        </a:defRPr>
      </a:lvl7pPr>
      <a:lvl8pPr marL="1371560" algn="l" rtl="0" fontAlgn="base">
        <a:spcBef>
          <a:spcPct val="0"/>
        </a:spcBef>
        <a:spcAft>
          <a:spcPct val="0"/>
        </a:spcAft>
        <a:defRPr sz="2800" b="1">
          <a:solidFill>
            <a:srgbClr val="0070C0"/>
          </a:solidFill>
          <a:latin typeface="Arial" charset="0"/>
          <a:cs typeface="Arial" charset="0"/>
        </a:defRPr>
      </a:lvl8pPr>
      <a:lvl9pPr marL="1828746" algn="l" rtl="0" fontAlgn="base">
        <a:spcBef>
          <a:spcPct val="0"/>
        </a:spcBef>
        <a:spcAft>
          <a:spcPct val="0"/>
        </a:spcAft>
        <a:defRPr sz="2800" b="1">
          <a:solidFill>
            <a:srgbClr val="0070C0"/>
          </a:solidFill>
          <a:latin typeface="Arial" charset="0"/>
          <a:cs typeface="Arial" charset="0"/>
        </a:defRPr>
      </a:lvl9pPr>
    </p:titleStyle>
    <p:bodyStyle>
      <a:lvl1pPr marL="228600" indent="-228600" algn="l" rtl="0" eaLnBrk="0" fontAlgn="base" hangingPunct="0">
        <a:spcBef>
          <a:spcPct val="20000"/>
        </a:spcBef>
        <a:spcAft>
          <a:spcPct val="0"/>
        </a:spcAft>
        <a:buClr>
          <a:srgbClr val="F3C51D"/>
        </a:buClr>
        <a:buFont typeface="Wingdings" pitchFamily="2" charset="2"/>
        <a:buChar char="§"/>
        <a:defRPr sz="2400" b="1" kern="1200">
          <a:solidFill>
            <a:schemeClr val="tx1"/>
          </a:solidFill>
          <a:latin typeface="Arial" pitchFamily="34" charset="0"/>
          <a:ea typeface="+mn-ea"/>
          <a:cs typeface="Arial" pitchFamily="34" charset="0"/>
        </a:defRPr>
      </a:lvl1pPr>
      <a:lvl2pPr marL="512763" indent="-282575" algn="l" rtl="0" eaLnBrk="0" fontAlgn="base" hangingPunct="0">
        <a:spcBef>
          <a:spcPct val="20000"/>
        </a:spcBef>
        <a:spcAft>
          <a:spcPct val="0"/>
        </a:spcAft>
        <a:buClr>
          <a:srgbClr val="FF0000"/>
        </a:buClr>
        <a:buFont typeface="Arial" pitchFamily="34" charset="0"/>
        <a:buChar char="–"/>
        <a:defRPr sz="2000" b="1" kern="1200">
          <a:solidFill>
            <a:srgbClr val="595959"/>
          </a:solidFill>
          <a:latin typeface="Arial" pitchFamily="34" charset="0"/>
          <a:ea typeface="+mn-ea"/>
          <a:cs typeface="Arial" pitchFamily="34" charset="0"/>
        </a:defRPr>
      </a:lvl2pPr>
      <a:lvl3pPr marL="682625" indent="-168275" algn="l" rtl="0" eaLnBrk="0" fontAlgn="base" hangingPunct="0">
        <a:spcBef>
          <a:spcPct val="20000"/>
        </a:spcBef>
        <a:spcAft>
          <a:spcPct val="0"/>
        </a:spcAft>
        <a:buClr>
          <a:srgbClr val="00B050"/>
        </a:buClr>
        <a:buFont typeface="Wingdings" pitchFamily="2" charset="2"/>
        <a:buChar char="§"/>
        <a:defRPr b="1" kern="1200">
          <a:solidFill>
            <a:srgbClr val="7F7F7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5pPr>
      <a:lvl6pPr marL="2514525"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11"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7"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83"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6"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19" algn="l" defTabSz="914373" rtl="0" eaLnBrk="1" latinLnBrk="0" hangingPunct="1">
        <a:defRPr sz="1800" kern="1200">
          <a:solidFill>
            <a:schemeClr val="tx1"/>
          </a:solidFill>
          <a:latin typeface="+mn-lt"/>
          <a:ea typeface="+mn-ea"/>
          <a:cs typeface="+mn-cs"/>
        </a:defRPr>
      </a:lvl7pPr>
      <a:lvl8pPr marL="3200304" algn="l" defTabSz="914373" rtl="0" eaLnBrk="1" latinLnBrk="0" hangingPunct="1">
        <a:defRPr sz="1800" kern="1200">
          <a:solidFill>
            <a:schemeClr val="tx1"/>
          </a:solidFill>
          <a:latin typeface="+mn-lt"/>
          <a:ea typeface="+mn-ea"/>
          <a:cs typeface="+mn-cs"/>
        </a:defRPr>
      </a:lvl8pPr>
      <a:lvl9pPr marL="3657489" algn="l" defTabSz="9143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vgaplaces.weebly.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moIu4xf7NAhWDHB4KHTbIDqUQjRwIBw&amp;url=http://danview.net/sharing-caring/&amp;bvm=bv.127178174,d.eWE&amp;psig=AFQjCNF_JEmx9gHhox_nFC6S4NsDRRARhQ&amp;ust=1468983837735612"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hyperlink" Target="http://www.doe.virginia.gov/administrators/superintendents_memos/2015/163-15.shtml" TargetMode="External"/><Relationship Id="rId2" Type="http://schemas.openxmlformats.org/officeDocument/2006/relationships/hyperlink" Target="http://www.doe.virginia.gov/testing/sol/standards_docs/history_socialscience/index.shtml" TargetMode="External"/><Relationship Id="rId1" Type="http://schemas.openxmlformats.org/officeDocument/2006/relationships/slideLayout" Target="../slideLayouts/slideLayout2.xml"/><Relationship Id="rId4" Type="http://schemas.openxmlformats.org/officeDocument/2006/relationships/hyperlink" Target="http://www.doe.virginia.gov/administrators/superintendents_memos/2015/163-15a.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hyperlink" Target="mailto:Knealon@fcps.edu" TargetMode="External"/><Relationship Id="rId3" Type="http://schemas.openxmlformats.org/officeDocument/2006/relationships/hyperlink" Target="mailto:awynter@richmond.k12.va.us" TargetMode="External"/><Relationship Id="rId7" Type="http://schemas.openxmlformats.org/officeDocument/2006/relationships/hyperlink" Target="mailto:jennifer.burgin@apsva.us" TargetMode="External"/><Relationship Id="rId2" Type="http://schemas.openxmlformats.org/officeDocument/2006/relationships/hyperlink" Target="mailto:carla.crump@powhatan.k12.va.us" TargetMode="External"/><Relationship Id="rId1" Type="http://schemas.openxmlformats.org/officeDocument/2006/relationships/slideLayout" Target="../slideLayouts/slideLayout3.xml"/><Relationship Id="rId6" Type="http://schemas.openxmlformats.org/officeDocument/2006/relationships/hyperlink" Target="mailto:bushme@staffordschools.net" TargetMode="External"/><Relationship Id="rId5" Type="http://schemas.openxmlformats.org/officeDocument/2006/relationships/hyperlink" Target="mailto:melissa.mygas@nn.k12.va.us" TargetMode="External"/><Relationship Id="rId4" Type="http://schemas.openxmlformats.org/officeDocument/2006/relationships/hyperlink" Target="mailto:Quoteshia.Hargett@pps.k12.va.us" TargetMode="External"/><Relationship Id="rId9" Type="http://schemas.openxmlformats.org/officeDocument/2006/relationships/hyperlink" Target="mailto:smayo@mcpsva.or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mailto:tgreen@bcpschools.org" TargetMode="External"/><Relationship Id="rId3" Type="http://schemas.openxmlformats.org/officeDocument/2006/relationships/hyperlink" Target="mailto:acash@augusta.k12.va.us" TargetMode="External"/><Relationship Id="rId7" Type="http://schemas.openxmlformats.org/officeDocument/2006/relationships/hyperlink" Target="mailto:bcollins@tazewell.k12.va.us" TargetMode="External"/><Relationship Id="rId2" Type="http://schemas.openxmlformats.org/officeDocument/2006/relationships/hyperlink" Target="mailto:jkettelkamp@harrisonburg.k12.va.us" TargetMode="External"/><Relationship Id="rId1" Type="http://schemas.openxmlformats.org/officeDocument/2006/relationships/slideLayout" Target="../slideLayouts/slideLayout7.xml"/><Relationship Id="rId6" Type="http://schemas.openxmlformats.org/officeDocument/2006/relationships/hyperlink" Target="mailto:mjeffers@wcs.k12.va.us" TargetMode="External"/><Relationship Id="rId5" Type="http://schemas.openxmlformats.org/officeDocument/2006/relationships/hyperlink" Target="mailto:heathk@floyd.k12.va.us" TargetMode="External"/><Relationship Id="rId4" Type="http://schemas.openxmlformats.org/officeDocument/2006/relationships/hyperlink" Target="mailto:dtoole@martinsville.k12.va.us" TargetMode="External"/><Relationship Id="rId9" Type="http://schemas.openxmlformats.org/officeDocument/2006/relationships/hyperlink" Target="mailto:vmason@halifax.k12.va.u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mailto:Betsy.Barton@doe.virginia.gov" TargetMode="External"/><Relationship Id="rId2" Type="http://schemas.openxmlformats.org/officeDocument/2006/relationships/hyperlink" Target="mailto:Christonya.Brown@doe.virginia.gov" TargetMode="External"/><Relationship Id="rId1" Type="http://schemas.openxmlformats.org/officeDocument/2006/relationships/slideLayout" Target="../slideLayouts/slideLayout7.xml"/><Relationship Id="rId4" Type="http://schemas.openxmlformats.org/officeDocument/2006/relationships/hyperlink" Target="mailto:Jill.Nogueras@doe.virgini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5" name="Shape 227"/>
          <p:cNvSpPr txBox="1">
            <a:spLocks/>
          </p:cNvSpPr>
          <p:nvPr/>
        </p:nvSpPr>
        <p:spPr>
          <a:xfrm>
            <a:off x="1752600" y="2247900"/>
            <a:ext cx="6400799" cy="1790700"/>
          </a:xfrm>
          <a:prstGeom prst="rect">
            <a:avLst/>
          </a:prstGeom>
        </p:spPr>
        <p:txBody>
          <a:bodyPr vert="horz" lIns="45699" tIns="45699" rIns="45699" bIns="45699" rtlCol="0" anchor="ctr">
            <a:noAutofit/>
          </a:bodyPr>
          <a:lstStyle>
            <a:lvl1pPr algn="ctr" defTabSz="914400" rtl="0" eaLnBrk="1" latinLnBrk="0" hangingPunct="1">
              <a:spcBef>
                <a:spcPct val="0"/>
              </a:spcBef>
              <a:buNone/>
              <a:defRPr lang="en-US" sz="4400" b="1" kern="1200">
                <a:solidFill>
                  <a:srgbClr val="0070C0"/>
                </a:solidFill>
                <a:latin typeface="Times New Roman" panose="02020603050405020304" pitchFamily="18" charset="0"/>
                <a:ea typeface="+mj-ea"/>
                <a:cs typeface="Times New Roman" panose="02020603050405020304" pitchFamily="18" charset="0"/>
              </a:defRPr>
            </a:lvl1pPr>
          </a:lstStyle>
          <a:p>
            <a:r>
              <a:rPr lang="en-US" smtClean="0">
                <a:latin typeface="Batang" panose="02030600000101010101" pitchFamily="18" charset="-127"/>
                <a:ea typeface="Batang" panose="02030600000101010101" pitchFamily="18" charset="-127"/>
              </a:rPr>
              <a:t>Grade </a:t>
            </a:r>
            <a:r>
              <a:rPr lang="en-US" smtClean="0">
                <a:latin typeface="Batang" panose="02030600000101010101" pitchFamily="18" charset="-127"/>
                <a:ea typeface="Batang" panose="02030600000101010101" pitchFamily="18" charset="-127"/>
              </a:rPr>
              <a:t>Two</a:t>
            </a:r>
            <a:endParaRPr lang="en-US" dirty="0" smtClean="0">
              <a:latin typeface="Batang" panose="02030600000101010101" pitchFamily="18" charset="-127"/>
              <a:ea typeface="Batang" panose="02030600000101010101" pitchFamily="18" charset="-127"/>
            </a:endParaRPr>
          </a:p>
        </p:txBody>
      </p:sp>
      <p:sp>
        <p:nvSpPr>
          <p:cNvPr id="7" name="Text Placeholder 2"/>
          <p:cNvSpPr txBox="1">
            <a:spLocks/>
          </p:cNvSpPr>
          <p:nvPr/>
        </p:nvSpPr>
        <p:spPr>
          <a:xfrm>
            <a:off x="2286000" y="4419600"/>
            <a:ext cx="5169879" cy="138747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j-lt"/>
                <a:ea typeface="+mn-ea"/>
                <a:cs typeface="Lucida Bright" pitchFamily="18" charset="0"/>
              </a:defRPr>
            </a:lvl1pPr>
            <a:lvl2pPr marL="45720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n-ea"/>
                <a:cs typeface="Lucida Bright" pitchFamily="18" charset="0"/>
              </a:defRPr>
            </a:lvl2pPr>
            <a:lvl3pPr marL="9144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n-ea"/>
                <a:cs typeface="Lucida Bright"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Lucida Bright" pitchFamily="18"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Lucida Bright"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mtClean="0">
                <a:solidFill>
                  <a:schemeClr val="tx1"/>
                </a:solidFill>
              </a:rPr>
              <a:t>History and Social Science </a:t>
            </a:r>
          </a:p>
          <a:p>
            <a:r>
              <a:rPr lang="en-US" sz="2800" smtClean="0">
                <a:solidFill>
                  <a:schemeClr val="tx1"/>
                </a:solidFill>
              </a:rPr>
              <a:t>Fall Institute</a:t>
            </a:r>
          </a:p>
          <a:p>
            <a:r>
              <a:rPr lang="en-US" sz="2800" smtClean="0">
                <a:solidFill>
                  <a:schemeClr val="tx1"/>
                </a:solidFill>
              </a:rPr>
              <a:t>2016</a:t>
            </a:r>
            <a:endParaRPr lang="en-US" sz="2800" dirty="0">
              <a:solidFill>
                <a:schemeClr val="tx1"/>
              </a:solidFill>
            </a:endParaRPr>
          </a:p>
        </p:txBody>
      </p:sp>
    </p:spTree>
    <p:extLst>
      <p:ext uri="{BB962C8B-B14F-4D97-AF65-F5344CB8AC3E}">
        <p14:creationId xmlns:p14="http://schemas.microsoft.com/office/powerpoint/2010/main" val="139711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18139947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a:xfrm>
            <a:off x="4648200" y="1600200"/>
            <a:ext cx="3623185" cy="4525963"/>
          </a:xfrm>
        </p:spPr>
        <p:txBody>
          <a:bodyPr>
            <a:normAutofit fontScale="925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11</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4440563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84583" y="452718"/>
            <a:ext cx="7053542"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endParaRPr sz="4200" b="1" i="1" u="none" strike="noStrike" cap="none">
              <a:solidFill>
                <a:schemeClr val="lt2"/>
              </a:solidFill>
              <a:latin typeface="Questrial"/>
              <a:ea typeface="Questrial"/>
              <a:cs typeface="Questrial"/>
              <a:sym typeface="Questrial"/>
            </a:endParaRPr>
          </a:p>
        </p:txBody>
      </p:sp>
      <p:pic>
        <p:nvPicPr>
          <p:cNvPr id="192" name="Shape 192"/>
          <p:cNvPicPr preferRelativeResize="0"/>
          <p:nvPr/>
        </p:nvPicPr>
        <p:blipFill rotWithShape="1">
          <a:blip r:embed="rId3">
            <a:alphaModFix/>
          </a:blip>
          <a:srcRect/>
          <a:stretch/>
        </p:blipFill>
        <p:spPr>
          <a:xfrm>
            <a:off x="0" y="0"/>
            <a:ext cx="9372600" cy="6857999"/>
          </a:xfrm>
          <a:prstGeom prst="rect">
            <a:avLst/>
          </a:prstGeom>
          <a:noFill/>
          <a:ln>
            <a:noFill/>
          </a:ln>
        </p:spPr>
      </p:pic>
      <p:sp>
        <p:nvSpPr>
          <p:cNvPr id="193" name="Shape 193"/>
          <p:cNvSpPr txBox="1">
            <a:spLocks noGrp="1"/>
          </p:cNvSpPr>
          <p:nvPr>
            <p:ph idx="1"/>
          </p:nvPr>
        </p:nvSpPr>
        <p:spPr>
          <a:xfrm>
            <a:off x="228600" y="4325063"/>
            <a:ext cx="9144000" cy="1784791"/>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accent1"/>
              </a:buClr>
              <a:buSzPct val="25000"/>
              <a:buFont typeface="Noto Sans Symbols"/>
              <a:buNone/>
            </a:pPr>
            <a:r>
              <a:rPr lang="en-US" b="1" i="1" u="none" strike="noStrike" cap="none" dirty="0">
                <a:solidFill>
                  <a:schemeClr val="lt1"/>
                </a:solidFill>
                <a:latin typeface="Architects Daughter"/>
                <a:ea typeface="Architects Daughter"/>
                <a:cs typeface="Architects Daughter"/>
                <a:sym typeface="Architects Daughter"/>
              </a:rPr>
              <a:t>How can </a:t>
            </a:r>
            <a:r>
              <a:rPr lang="en-US" i="1" dirty="0">
                <a:solidFill>
                  <a:schemeClr val="lt1"/>
                </a:solidFill>
                <a:latin typeface="Architects Daughter"/>
                <a:ea typeface="Architects Daughter"/>
                <a:cs typeface="Architects Daughter"/>
                <a:sym typeface="Architects Daughter"/>
              </a:rPr>
              <a:t>G</a:t>
            </a:r>
            <a:r>
              <a:rPr lang="en-US" i="1" dirty="0" smtClean="0">
                <a:solidFill>
                  <a:schemeClr val="lt1"/>
                </a:solidFill>
                <a:latin typeface="Architects Daughter"/>
                <a:ea typeface="Architects Daughter"/>
                <a:cs typeface="Architects Daughter"/>
                <a:sym typeface="Architects Daughter"/>
              </a:rPr>
              <a:t>rade </a:t>
            </a:r>
            <a:r>
              <a:rPr lang="en-US" i="1" dirty="0">
                <a:solidFill>
                  <a:schemeClr val="lt1"/>
                </a:solidFill>
                <a:latin typeface="Architects Daughter"/>
                <a:ea typeface="Architects Daughter"/>
                <a:cs typeface="Architects Daughter"/>
                <a:sym typeface="Architects Daughter"/>
              </a:rPr>
              <a:t>T</a:t>
            </a:r>
            <a:r>
              <a:rPr lang="en-US" i="1" dirty="0" smtClean="0">
                <a:solidFill>
                  <a:schemeClr val="lt1"/>
                </a:solidFill>
                <a:latin typeface="Architects Daughter"/>
                <a:ea typeface="Architects Daughter"/>
                <a:cs typeface="Architects Daughter"/>
                <a:sym typeface="Architects Daughter"/>
              </a:rPr>
              <a:t>wo</a:t>
            </a:r>
            <a:r>
              <a:rPr lang="en-US" b="1" i="1" u="none" strike="noStrike" cap="none" dirty="0" smtClean="0">
                <a:solidFill>
                  <a:schemeClr val="lt1"/>
                </a:solidFill>
                <a:latin typeface="Architects Daughter"/>
                <a:ea typeface="Architects Daughter"/>
                <a:cs typeface="Architects Daughter"/>
                <a:sym typeface="Architects Daughter"/>
              </a:rPr>
              <a:t> history &amp; social science skills </a:t>
            </a:r>
            <a:r>
              <a:rPr lang="en-US" b="1" i="1" u="none" strike="noStrike" cap="none" dirty="0">
                <a:solidFill>
                  <a:schemeClr val="lt1"/>
                </a:solidFill>
                <a:latin typeface="Architects Daughter"/>
                <a:ea typeface="Architects Daughter"/>
                <a:cs typeface="Architects Daughter"/>
                <a:sym typeface="Architects Daughter"/>
              </a:rPr>
              <a:t>be incorporated into </a:t>
            </a:r>
            <a:r>
              <a:rPr lang="en-US" b="1" i="1" u="none" strike="noStrike" cap="none" dirty="0" smtClean="0">
                <a:solidFill>
                  <a:schemeClr val="lt1"/>
                </a:solidFill>
                <a:latin typeface="Architects Daughter"/>
                <a:ea typeface="Architects Daughter"/>
                <a:cs typeface="Architects Daughter"/>
                <a:sym typeface="Architects Daughter"/>
              </a:rPr>
              <a:t> standards-based </a:t>
            </a:r>
            <a:r>
              <a:rPr lang="en-US" b="1" i="1" u="none" strike="noStrike" cap="none" dirty="0">
                <a:solidFill>
                  <a:schemeClr val="lt1"/>
                </a:solidFill>
                <a:latin typeface="Architects Daughter"/>
                <a:ea typeface="Architects Daughter"/>
                <a:cs typeface="Architects Daughter"/>
                <a:sym typeface="Architects Daughter"/>
              </a:rPr>
              <a:t>lessons?</a:t>
            </a:r>
          </a:p>
        </p:txBody>
      </p:sp>
    </p:spTree>
    <p:extLst>
      <p:ext uri="{BB962C8B-B14F-4D97-AF65-F5344CB8AC3E}">
        <p14:creationId xmlns:p14="http://schemas.microsoft.com/office/powerpoint/2010/main" val="363617701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a:t>
            </a:r>
          </a:p>
        </p:txBody>
      </p:sp>
      <p:sp>
        <p:nvSpPr>
          <p:cNvPr id="3" name="Content Placeholder 2"/>
          <p:cNvSpPr>
            <a:spLocks noGrp="1"/>
          </p:cNvSpPr>
          <p:nvPr>
            <p:ph idx="1"/>
          </p:nvPr>
        </p:nvSpPr>
        <p:spPr/>
        <p:txBody>
          <a:bodyPr/>
          <a:lstStyle/>
          <a:p>
            <a:pPr marL="0" lvl="0" indent="0">
              <a:buNone/>
            </a:pPr>
            <a:r>
              <a:rPr lang="en-US" dirty="0">
                <a:latin typeface="+mn-lt"/>
              </a:rPr>
              <a:t>Use of aim/objective to give students a concrete goal for the lesson.  </a:t>
            </a:r>
            <a:endParaRPr lang="en-US" dirty="0" smtClean="0">
              <a:latin typeface="+mn-lt"/>
            </a:endParaRPr>
          </a:p>
          <a:p>
            <a:pPr marL="0" lvl="0" indent="0">
              <a:buNone/>
            </a:pPr>
            <a:endParaRPr lang="en-US" dirty="0">
              <a:latin typeface="+mn-lt"/>
            </a:endParaRPr>
          </a:p>
          <a:p>
            <a:pPr marL="0" lvl="0" indent="0" algn="ctr">
              <a:buNone/>
            </a:pPr>
            <a:r>
              <a:rPr lang="en-US" dirty="0" smtClean="0">
                <a:latin typeface="+mn-lt"/>
              </a:rPr>
              <a:t>“</a:t>
            </a:r>
            <a:r>
              <a:rPr lang="en-US" dirty="0">
                <a:latin typeface="+mn-lt"/>
              </a:rPr>
              <a:t>By the end of class/end of unit/etc., you should be able to</a:t>
            </a:r>
            <a:r>
              <a:rPr lang="en-US" dirty="0" smtClean="0">
                <a:latin typeface="+mn-lt"/>
              </a:rPr>
              <a:t>…”</a:t>
            </a:r>
            <a:endParaRPr lang="en-US" dirty="0">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2529330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p.vcu.edu/enochhale/wp-content/uploads/sites/4392/2015/07/chalk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latin typeface="Lucida Handwriting" panose="03010101010101010101" pitchFamily="66" charset="0"/>
              </a:rPr>
              <a:t>Today we will . . .</a:t>
            </a:r>
          </a:p>
        </p:txBody>
      </p:sp>
      <p:sp>
        <p:nvSpPr>
          <p:cNvPr id="3" name="Content Placeholder 2"/>
          <p:cNvSpPr>
            <a:spLocks noGrp="1"/>
          </p:cNvSpPr>
          <p:nvPr>
            <p:ph idx="1"/>
          </p:nvPr>
        </p:nvSpPr>
        <p:spPr>
          <a:xfrm>
            <a:off x="609600" y="1524000"/>
            <a:ext cx="6172200" cy="4525963"/>
          </a:xfrm>
        </p:spPr>
        <p:txBody>
          <a:bodyPr/>
          <a:lstStyle/>
          <a:p>
            <a:r>
              <a:rPr lang="en-US" dirty="0">
                <a:solidFill>
                  <a:schemeClr val="bg1"/>
                </a:solidFill>
                <a:latin typeface="Lucida Handwriting" panose="03010101010101010101" pitchFamily="66" charset="0"/>
              </a:rPr>
              <a:t>Practice strategies to incorporate new standards-based           skills  into  daily lessons to teach             and </a:t>
            </a:r>
            <a:r>
              <a:rPr lang="en-US" dirty="0" smtClean="0">
                <a:solidFill>
                  <a:schemeClr val="bg1"/>
                </a:solidFill>
                <a:latin typeface="Lucida Handwriting" panose="03010101010101010101" pitchFamily="66" charset="0"/>
              </a:rPr>
              <a:t>check for understanding of content</a:t>
            </a:r>
            <a:endParaRPr lang="en-US" dirty="0">
              <a:solidFill>
                <a:schemeClr val="bg1"/>
              </a:solidFill>
              <a:latin typeface="Lucida Handwriting" panose="03010101010101010101" pitchFamily="66" charset="0"/>
            </a:endParaRPr>
          </a:p>
          <a:p>
            <a:endParaRPr lang="en-US" dirty="0">
              <a:solidFill>
                <a:schemeClr val="bg1"/>
              </a:solidFill>
              <a:latin typeface="Lucida Handwriting" panose="03010101010101010101" pitchFamily="66"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14</a:t>
            </a:fld>
            <a:endParaRPr lang="en-US" dirty="0"/>
          </a:p>
        </p:txBody>
      </p:sp>
    </p:spTree>
    <p:extLst>
      <p:ext uri="{BB962C8B-B14F-4D97-AF65-F5344CB8AC3E}">
        <p14:creationId xmlns:p14="http://schemas.microsoft.com/office/powerpoint/2010/main" val="13513035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905000"/>
          </a:xfrm>
        </p:spPr>
        <p:txBody>
          <a:bodyPr>
            <a:normAutofit fontScale="90000"/>
          </a:bodyPr>
          <a:lstStyle/>
          <a:p>
            <a:r>
              <a:rPr lang="en-US" sz="4900" i="1" dirty="0">
                <a:latin typeface="Calibri" panose="020F0502020204030204" pitchFamily="34" charset="0"/>
              </a:rPr>
              <a:t>History and Social Science </a:t>
            </a:r>
            <a:br>
              <a:rPr lang="en-US" sz="4900" i="1" dirty="0">
                <a:latin typeface="Calibri" panose="020F0502020204030204" pitchFamily="34" charset="0"/>
              </a:rPr>
            </a:br>
            <a:r>
              <a:rPr lang="en-US" sz="4900" i="1" dirty="0">
                <a:latin typeface="Calibri" panose="020F0502020204030204" pitchFamily="34" charset="0"/>
              </a:rPr>
              <a:t>Standards of Learning                                           </a:t>
            </a:r>
            <a:r>
              <a:rPr lang="en-US" dirty="0">
                <a:latin typeface="Calibri" panose="020F0502020204030204" pitchFamily="34" charset="0"/>
              </a:rPr>
              <a:t>2016 Fall Institute </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15</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457200" y="2362199"/>
            <a:ext cx="7467600" cy="39782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rPr>
              <a:t>Welcome</a:t>
            </a:r>
          </a:p>
          <a:p>
            <a:r>
              <a:rPr lang="en-US" sz="2400" dirty="0" smtClean="0">
                <a:latin typeface="Calibri" panose="020F0502020204030204" pitchFamily="34" charset="0"/>
              </a:rPr>
              <a:t>Meet-and-Greet</a:t>
            </a:r>
            <a:endParaRPr lang="en-US" sz="2400" dirty="0">
              <a:latin typeface="Calibri" panose="020F0502020204030204" pitchFamily="34" charset="0"/>
            </a:endParaRPr>
          </a:p>
          <a:p>
            <a:r>
              <a:rPr lang="en-US" sz="2400" dirty="0">
                <a:latin typeface="Calibri" panose="020F0502020204030204" pitchFamily="34" charset="0"/>
              </a:rPr>
              <a:t>Agenda for the day</a:t>
            </a:r>
          </a:p>
          <a:p>
            <a:pPr lvl="1"/>
            <a:r>
              <a:rPr lang="en-US" sz="2400" b="1" dirty="0">
                <a:latin typeface="Calibri" panose="020F0502020204030204" pitchFamily="34" charset="0"/>
              </a:rPr>
              <a:t>Presentation of Learning Experiences</a:t>
            </a:r>
          </a:p>
          <a:p>
            <a:pPr lvl="1"/>
            <a:r>
              <a:rPr lang="en-US" sz="2400" b="1" dirty="0">
                <a:latin typeface="Calibri" panose="020F0502020204030204" pitchFamily="34" charset="0"/>
              </a:rPr>
              <a:t>Creating Skill Experiences</a:t>
            </a:r>
            <a:endParaRPr lang="en-US" sz="2800" b="1" dirty="0">
              <a:latin typeface="Calibri" panose="020F0502020204030204" pitchFamily="34" charset="0"/>
            </a:endParaRPr>
          </a:p>
          <a:p>
            <a:r>
              <a:rPr lang="en-US" sz="2400" dirty="0">
                <a:latin typeface="Calibri" panose="020F0502020204030204" pitchFamily="34" charset="0"/>
              </a:rPr>
              <a:t>Questions</a:t>
            </a:r>
          </a:p>
        </p:txBody>
      </p:sp>
    </p:spTree>
    <p:extLst>
      <p:ext uri="{BB962C8B-B14F-4D97-AF65-F5344CB8AC3E}">
        <p14:creationId xmlns:p14="http://schemas.microsoft.com/office/powerpoint/2010/main" val="141941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Today’s Working Norms</a:t>
            </a:r>
          </a:p>
        </p:txBody>
      </p:sp>
      <p:sp>
        <p:nvSpPr>
          <p:cNvPr id="3" name="Content Placeholder 2"/>
          <p:cNvSpPr>
            <a:spLocks noGrp="1"/>
          </p:cNvSpPr>
          <p:nvPr>
            <p:ph idx="1"/>
          </p:nvPr>
        </p:nvSpPr>
        <p:spPr/>
        <p:txBody>
          <a:bodyPr/>
          <a:lstStyle/>
          <a:p>
            <a:r>
              <a:rPr lang="en-US" dirty="0">
                <a:latin typeface="Calibri" panose="020F0502020204030204" pitchFamily="34" charset="0"/>
              </a:rPr>
              <a:t>Be engaged</a:t>
            </a:r>
          </a:p>
          <a:p>
            <a:r>
              <a:rPr lang="en-US" dirty="0">
                <a:latin typeface="Calibri" panose="020F0502020204030204" pitchFamily="34" charset="0"/>
              </a:rPr>
              <a:t>Be open to new ideas</a:t>
            </a:r>
          </a:p>
          <a:p>
            <a:r>
              <a:rPr lang="en-US" dirty="0">
                <a:latin typeface="Calibri" panose="020F0502020204030204" pitchFamily="34" charset="0"/>
              </a:rPr>
              <a:t>Limit sidebar conversations</a:t>
            </a:r>
          </a:p>
          <a:p>
            <a:r>
              <a:rPr lang="en-US" dirty="0">
                <a:latin typeface="Calibri" panose="020F0502020204030204" pitchFamily="34" charset="0"/>
              </a:rPr>
              <a:t>Laptop/Cell phone use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1537022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905000"/>
          </a:xfrm>
        </p:spPr>
        <p:txBody>
          <a:bodyPr>
            <a:normAutofit fontScale="90000"/>
          </a:bodyPr>
          <a:lstStyle/>
          <a:p>
            <a:r>
              <a:rPr lang="en-US" sz="4900" i="1" dirty="0">
                <a:latin typeface="Calibri" panose="020F0502020204030204" pitchFamily="34" charset="0"/>
              </a:rPr>
              <a:t>History and Social Science </a:t>
            </a:r>
            <a:br>
              <a:rPr lang="en-US" sz="4900" i="1" dirty="0">
                <a:latin typeface="Calibri" panose="020F0502020204030204" pitchFamily="34" charset="0"/>
              </a:rPr>
            </a:br>
            <a:r>
              <a:rPr lang="en-US" sz="4900" i="1" dirty="0">
                <a:latin typeface="Calibri" panose="020F0502020204030204" pitchFamily="34" charset="0"/>
              </a:rPr>
              <a:t>Standards of Learning                                           </a:t>
            </a:r>
            <a:r>
              <a:rPr lang="en-US" dirty="0">
                <a:latin typeface="Calibri" panose="020F0502020204030204" pitchFamily="34" charset="0"/>
              </a:rPr>
              <a:t>2016 Fall Institute </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17</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457200" y="2362199"/>
            <a:ext cx="7467600" cy="39782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rPr>
              <a:t>Welcome</a:t>
            </a:r>
          </a:p>
          <a:p>
            <a:r>
              <a:rPr lang="en-US" sz="2400" dirty="0" smtClean="0">
                <a:latin typeface="Calibri" panose="020F0502020204030204" pitchFamily="34" charset="0"/>
              </a:rPr>
              <a:t>Meet-and-Greet</a:t>
            </a:r>
            <a:endParaRPr lang="en-US" sz="2400" dirty="0">
              <a:latin typeface="Calibri" panose="020F0502020204030204" pitchFamily="34" charset="0"/>
            </a:endParaRPr>
          </a:p>
          <a:p>
            <a:r>
              <a:rPr lang="en-US" sz="2400" dirty="0">
                <a:latin typeface="Calibri" panose="020F0502020204030204" pitchFamily="34" charset="0"/>
              </a:rPr>
              <a:t>Agenda for the day</a:t>
            </a:r>
          </a:p>
          <a:p>
            <a:pPr lvl="1"/>
            <a:r>
              <a:rPr lang="en-US" sz="2400" b="1" dirty="0">
                <a:latin typeface="Calibri" panose="020F0502020204030204" pitchFamily="34" charset="0"/>
              </a:rPr>
              <a:t>Presentation of Learning Experiences</a:t>
            </a:r>
          </a:p>
          <a:p>
            <a:pPr lvl="1"/>
            <a:r>
              <a:rPr lang="en-US" sz="2400" b="1" dirty="0">
                <a:latin typeface="Calibri" panose="020F0502020204030204" pitchFamily="34" charset="0"/>
              </a:rPr>
              <a:t>Creating Skill Experiences</a:t>
            </a:r>
            <a:endParaRPr lang="en-US" sz="2800" b="1" dirty="0">
              <a:latin typeface="Calibri" panose="020F0502020204030204" pitchFamily="34" charset="0"/>
            </a:endParaRPr>
          </a:p>
          <a:p>
            <a:r>
              <a:rPr lang="en-US" sz="2400" dirty="0">
                <a:latin typeface="Calibri" panose="020F0502020204030204" pitchFamily="34" charset="0"/>
              </a:rPr>
              <a:t>Questions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Today’s Working Norms</a:t>
            </a:r>
          </a:p>
        </p:txBody>
      </p:sp>
      <p:sp>
        <p:nvSpPr>
          <p:cNvPr id="3" name="Content Placeholder 2"/>
          <p:cNvSpPr>
            <a:spLocks noGrp="1"/>
          </p:cNvSpPr>
          <p:nvPr>
            <p:ph idx="1"/>
          </p:nvPr>
        </p:nvSpPr>
        <p:spPr/>
        <p:txBody>
          <a:bodyPr/>
          <a:lstStyle/>
          <a:p>
            <a:r>
              <a:rPr lang="en-US" dirty="0">
                <a:latin typeface="Calibri" panose="020F0502020204030204" pitchFamily="34" charset="0"/>
              </a:rPr>
              <a:t>Be engaged</a:t>
            </a:r>
          </a:p>
          <a:p>
            <a:r>
              <a:rPr lang="en-US" dirty="0">
                <a:latin typeface="Calibri" panose="020F0502020204030204" pitchFamily="34" charset="0"/>
              </a:rPr>
              <a:t>Be open to new ideas</a:t>
            </a:r>
          </a:p>
          <a:p>
            <a:r>
              <a:rPr lang="en-US" dirty="0">
                <a:latin typeface="Calibri" panose="020F0502020204030204" pitchFamily="34" charset="0"/>
              </a:rPr>
              <a:t>Limit sidebar conversations</a:t>
            </a:r>
          </a:p>
          <a:p>
            <a:r>
              <a:rPr lang="en-US" dirty="0">
                <a:latin typeface="Calibri" panose="020F0502020204030204" pitchFamily="34" charset="0"/>
              </a:rPr>
              <a:t>Laptop/Cell phone use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18</a:t>
            </a:fld>
            <a:endParaRPr lang="en-US" dirty="0"/>
          </a:p>
        </p:txBody>
      </p:sp>
    </p:spTree>
    <p:extLst>
      <p:ext uri="{BB962C8B-B14F-4D97-AF65-F5344CB8AC3E}">
        <p14:creationId xmlns:p14="http://schemas.microsoft.com/office/powerpoint/2010/main" val="1213638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58" y="186908"/>
            <a:ext cx="7543800" cy="1143000"/>
          </a:xfrm>
        </p:spPr>
        <p:txBody>
          <a:bodyPr>
            <a:normAutofit fontScale="90000"/>
          </a:bodyPr>
          <a:lstStyle/>
          <a:p>
            <a:r>
              <a:rPr lang="en-US" sz="6000" dirty="0">
                <a:latin typeface="Calibri" panose="020F0502020204030204" pitchFamily="34" charset="0"/>
              </a:rPr>
              <a:t>Grounding:</a:t>
            </a:r>
            <a:r>
              <a:rPr lang="en-US" sz="4900" dirty="0">
                <a:latin typeface="Calibri" panose="020F0502020204030204" pitchFamily="34" charset="0"/>
              </a:rPr>
              <a:t> </a:t>
            </a:r>
            <a:br>
              <a:rPr lang="en-US" sz="4900" dirty="0">
                <a:latin typeface="Calibri" panose="020F0502020204030204" pitchFamily="34" charset="0"/>
              </a:rPr>
            </a:br>
            <a:r>
              <a:rPr lang="en-US" i="1" dirty="0">
                <a:latin typeface="Calibri" panose="020F0502020204030204" pitchFamily="34" charset="0"/>
              </a:rPr>
              <a:t>Who Are We?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19</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830451" y="1745872"/>
            <a:ext cx="7467600"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latin typeface="Calibri" panose="020F0502020204030204" pitchFamily="34" charset="0"/>
              </a:rPr>
              <a:t>Introduce yourself to a shoulder partner</a:t>
            </a:r>
          </a:p>
          <a:p>
            <a:pPr lvl="1"/>
            <a:r>
              <a:rPr lang="en-US" sz="2800" dirty="0">
                <a:latin typeface="Calibri" panose="020F0502020204030204" pitchFamily="34" charset="0"/>
              </a:rPr>
              <a:t>Name, position, school/location you teach</a:t>
            </a:r>
          </a:p>
          <a:p>
            <a:pPr lvl="1"/>
            <a:r>
              <a:rPr lang="en-US" sz="2800" dirty="0">
                <a:latin typeface="Calibri" panose="020F0502020204030204" pitchFamily="34" charset="0"/>
              </a:rPr>
              <a:t>What is your </a:t>
            </a:r>
            <a:r>
              <a:rPr lang="en-US" sz="2800" i="1" u="sng" dirty="0">
                <a:latin typeface="Calibri" panose="020F0502020204030204" pitchFamily="34" charset="0"/>
              </a:rPr>
              <a:t>favorite</a:t>
            </a:r>
            <a:r>
              <a:rPr lang="en-US" sz="2800" dirty="0">
                <a:latin typeface="Calibri" panose="020F0502020204030204" pitchFamily="34" charset="0"/>
              </a:rPr>
              <a:t> unit/topic to teach in Social Studies?  Why?</a:t>
            </a:r>
          </a:p>
          <a:p>
            <a:pPr lvl="1"/>
            <a:endParaRPr lang="en-US" sz="2800" dirty="0">
              <a:latin typeface="Calibri" panose="020F0502020204030204" pitchFamily="34" charset="0"/>
            </a:endParaRPr>
          </a:p>
          <a:p>
            <a:pPr marL="457200" lvl="1" indent="0">
              <a:buNone/>
            </a:pPr>
            <a:endParaRPr lang="en-US" sz="2800" b="0" dirty="0">
              <a:latin typeface="Calibri" panose="020F0502020204030204" pitchFamily="34"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5477">
            <a:off x="6787882" y="298491"/>
            <a:ext cx="2121435" cy="122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2513" y="4122439"/>
            <a:ext cx="1976033"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Geography</a:t>
            </a:r>
          </a:p>
        </p:txBody>
      </p:sp>
      <p:sp>
        <p:nvSpPr>
          <p:cNvPr id="9" name="Oval 8"/>
          <p:cNvSpPr/>
          <p:nvPr/>
        </p:nvSpPr>
        <p:spPr>
          <a:xfrm>
            <a:off x="2811651" y="5610046"/>
            <a:ext cx="17526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Civics</a:t>
            </a:r>
          </a:p>
        </p:txBody>
      </p:sp>
      <p:sp>
        <p:nvSpPr>
          <p:cNvPr id="10" name="Oval 9"/>
          <p:cNvSpPr/>
          <p:nvPr/>
        </p:nvSpPr>
        <p:spPr>
          <a:xfrm>
            <a:off x="4768438" y="5152846"/>
            <a:ext cx="1888210" cy="914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Famous Americans</a:t>
            </a:r>
          </a:p>
        </p:txBody>
      </p:sp>
      <p:sp>
        <p:nvSpPr>
          <p:cNvPr id="11" name="Oval 10"/>
          <p:cNvSpPr/>
          <p:nvPr/>
        </p:nvSpPr>
        <p:spPr>
          <a:xfrm>
            <a:off x="3397404" y="4081494"/>
            <a:ext cx="1752600" cy="9144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American Indians</a:t>
            </a:r>
          </a:p>
        </p:txBody>
      </p:sp>
      <p:sp>
        <p:nvSpPr>
          <p:cNvPr id="12" name="Oval 11"/>
          <p:cNvSpPr/>
          <p:nvPr/>
        </p:nvSpPr>
        <p:spPr>
          <a:xfrm>
            <a:off x="272513" y="5610046"/>
            <a:ext cx="2174928" cy="1041103"/>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History</a:t>
            </a:r>
          </a:p>
        </p:txBody>
      </p:sp>
      <p:sp>
        <p:nvSpPr>
          <p:cNvPr id="13" name="Oval 12"/>
          <p:cNvSpPr/>
          <p:nvPr/>
        </p:nvSpPr>
        <p:spPr>
          <a:xfrm>
            <a:off x="6362329" y="4132691"/>
            <a:ext cx="2578496" cy="9144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Ancient Cultures</a:t>
            </a:r>
            <a:endParaRPr lang="en-US" b="1" dirty="0">
              <a:latin typeface="Calibri" panose="020F0502020204030204" pitchFamily="34" charset="0"/>
            </a:endParaRPr>
          </a:p>
        </p:txBody>
      </p:sp>
      <p:sp>
        <p:nvSpPr>
          <p:cNvPr id="15" name="Oval 14"/>
          <p:cNvSpPr/>
          <p:nvPr/>
        </p:nvSpPr>
        <p:spPr>
          <a:xfrm>
            <a:off x="6637794" y="5673397"/>
            <a:ext cx="2303031" cy="1121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Economics</a:t>
            </a:r>
          </a:p>
        </p:txBody>
      </p:sp>
    </p:spTree>
    <p:extLst>
      <p:ext uri="{BB962C8B-B14F-4D97-AF65-F5344CB8AC3E}">
        <p14:creationId xmlns:p14="http://schemas.microsoft.com/office/powerpoint/2010/main" val="51749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a:t>
            </a:r>
            <a:r>
              <a:rPr lang="en-US" smtClean="0"/>
              <a:t>or              non-commercial </a:t>
            </a:r>
            <a:r>
              <a:rPr lang="en-US" dirty="0" smtClean="0"/>
              <a:t>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181387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Just Like Me</a:t>
            </a:r>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rPr>
              <a:t>When you hear something that applies to you-</a:t>
            </a:r>
          </a:p>
          <a:p>
            <a:pPr marL="0" indent="0">
              <a:buNone/>
            </a:pPr>
            <a:r>
              <a:rPr lang="en-US" dirty="0">
                <a:latin typeface="Calibri" panose="020F0502020204030204" pitchFamily="34" charset="0"/>
              </a:rPr>
              <a:t>	Stand up and say…</a:t>
            </a:r>
          </a:p>
          <a:p>
            <a:pPr marL="0" indent="0">
              <a:buNone/>
            </a:pPr>
            <a:r>
              <a:rPr lang="en-US" dirty="0"/>
              <a:t>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20</a:t>
            </a:fld>
            <a:endParaRPr lang="en-US" dirty="0"/>
          </a:p>
        </p:txBody>
      </p:sp>
      <p:sp>
        <p:nvSpPr>
          <p:cNvPr id="6" name="TextBox 5"/>
          <p:cNvSpPr txBox="1"/>
          <p:nvPr/>
        </p:nvSpPr>
        <p:spPr>
          <a:xfrm>
            <a:off x="5029200" y="3657600"/>
            <a:ext cx="2438400" cy="584775"/>
          </a:xfrm>
          <a:prstGeom prst="rect">
            <a:avLst/>
          </a:prstGeom>
          <a:noFill/>
        </p:spPr>
        <p:txBody>
          <a:bodyPr wrap="square" rtlCol="0">
            <a:spAutoFit/>
          </a:bodyPr>
          <a:lstStyle/>
          <a:p>
            <a:r>
              <a:rPr lang="en-US" sz="3200" b="1" dirty="0">
                <a:latin typeface="Calibri" panose="020F0502020204030204" pitchFamily="34" charset="0"/>
              </a:rPr>
              <a:t>Just like me!</a:t>
            </a:r>
          </a:p>
        </p:txBody>
      </p:sp>
      <p:sp>
        <p:nvSpPr>
          <p:cNvPr id="7" name="Oval Callout 6"/>
          <p:cNvSpPr/>
          <p:nvPr/>
        </p:nvSpPr>
        <p:spPr>
          <a:xfrm>
            <a:off x="4648200" y="3114020"/>
            <a:ext cx="3124200" cy="18288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nealon\AppData\Local\Microsoft\Windows\Temporary Internet Files\Content.IE5\FUWBXBTD\large-stick-figure-surprised-33.3-11586[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668" y="4648200"/>
            <a:ext cx="1643063" cy="198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19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Implementing the new Social Studies Curriculum!</a:t>
            </a:r>
            <a:endParaRPr lang="en-US" dirty="0">
              <a:latin typeface="Calibri" panose="020F0502020204030204" pitchFamily="34" charset="0"/>
            </a:endParaRPr>
          </a:p>
        </p:txBody>
      </p:sp>
      <p:sp>
        <p:nvSpPr>
          <p:cNvPr id="3" name="Subtitle 2"/>
          <p:cNvSpPr>
            <a:spLocks noGrp="1"/>
          </p:cNvSpPr>
          <p:nvPr>
            <p:ph type="subTitle" idx="1"/>
          </p:nvPr>
        </p:nvSpPr>
        <p:spPr>
          <a:xfrm>
            <a:off x="914400" y="3886200"/>
            <a:ext cx="6934200" cy="1752600"/>
          </a:xfrm>
        </p:spPr>
        <p:txBody>
          <a:bodyPr/>
          <a:lstStyle/>
          <a:p>
            <a:r>
              <a:rPr lang="en-US" dirty="0" smtClean="0">
                <a:solidFill>
                  <a:schemeClr val="tx1"/>
                </a:solidFill>
                <a:latin typeface="Calibri" panose="020F0502020204030204" pitchFamily="34" charset="0"/>
              </a:rPr>
              <a:t>Getting Ready for 2017-2018</a:t>
            </a:r>
          </a:p>
          <a:p>
            <a:endParaRPr lang="en-US" dirty="0">
              <a:solidFill>
                <a:schemeClr val="tx1"/>
              </a:solidFill>
            </a:endParaRPr>
          </a:p>
        </p:txBody>
      </p:sp>
    </p:spTree>
    <p:extLst>
      <p:ext uri="{BB962C8B-B14F-4D97-AF65-F5344CB8AC3E}">
        <p14:creationId xmlns:p14="http://schemas.microsoft.com/office/powerpoint/2010/main" val="1807056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What are these experiences teachers are to provide for the students?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27683236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How do I plan for these experiences?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When planning for these experiences you should think about how we learn about the past.</a:t>
            </a:r>
          </a:p>
          <a:p>
            <a:pPr lvl="2"/>
            <a:r>
              <a:rPr lang="en-US" sz="2600" dirty="0" smtClean="0">
                <a:solidFill>
                  <a:schemeClr val="tx1"/>
                </a:solidFill>
                <a:latin typeface="Calibri" panose="020F0502020204030204" pitchFamily="34" charset="0"/>
              </a:rPr>
              <a:t>Asking questions.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Gathering the </a:t>
            </a:r>
            <a:r>
              <a:rPr lang="en-US" sz="2600" dirty="0">
                <a:solidFill>
                  <a:schemeClr val="tx1"/>
                </a:solidFill>
                <a:latin typeface="Calibri" panose="020F0502020204030204" pitchFamily="34" charset="0"/>
              </a:rPr>
              <a:t>sources, organize them, and evaluate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Drawing conclusions </a:t>
            </a:r>
            <a:r>
              <a:rPr lang="en-US" sz="2600" dirty="0">
                <a:solidFill>
                  <a:schemeClr val="tx1"/>
                </a:solidFill>
                <a:latin typeface="Calibri" panose="020F0502020204030204" pitchFamily="34" charset="0"/>
              </a:rPr>
              <a:t>that are supported by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4"/>
            <a:endParaRPr lang="en-US" dirty="0" smtClean="0"/>
          </a:p>
        </p:txBody>
      </p:sp>
    </p:spTree>
    <p:extLst>
      <p:ext uri="{BB962C8B-B14F-4D97-AF65-F5344CB8AC3E}">
        <p14:creationId xmlns:p14="http://schemas.microsoft.com/office/powerpoint/2010/main" val="990397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 Questions to ask about the past….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How?</a:t>
            </a:r>
          </a:p>
          <a:p>
            <a:r>
              <a:rPr lang="en-US" dirty="0" smtClean="0">
                <a:latin typeface="Calibri" panose="020F0502020204030204" pitchFamily="34" charset="0"/>
              </a:rPr>
              <a:t>What?</a:t>
            </a:r>
          </a:p>
          <a:p>
            <a:r>
              <a:rPr lang="en-US" dirty="0" smtClean="0">
                <a:latin typeface="Calibri" panose="020F0502020204030204" pitchFamily="34" charset="0"/>
              </a:rPr>
              <a:t>When?</a:t>
            </a:r>
          </a:p>
          <a:p>
            <a:r>
              <a:rPr lang="en-US" dirty="0" smtClean="0">
                <a:latin typeface="Calibri" panose="020F0502020204030204" pitchFamily="34" charset="0"/>
              </a:rPr>
              <a:t>Where?</a:t>
            </a:r>
          </a:p>
          <a:p>
            <a:r>
              <a:rPr lang="en-US" dirty="0" smtClean="0">
                <a:latin typeface="Calibri" panose="020F0502020204030204" pitchFamily="34" charset="0"/>
              </a:rPr>
              <a:t>Who?</a:t>
            </a:r>
          </a:p>
          <a:p>
            <a:endParaRPr lang="en-US" dirty="0" smtClean="0"/>
          </a:p>
        </p:txBody>
      </p:sp>
    </p:spTree>
    <p:extLst>
      <p:ext uri="{BB962C8B-B14F-4D97-AF65-F5344CB8AC3E}">
        <p14:creationId xmlns:p14="http://schemas.microsoft.com/office/powerpoint/2010/main" val="812366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49187"/>
            <a:ext cx="4863935" cy="4049889"/>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228600" y="1371600"/>
            <a:ext cx="8077200" cy="1828800"/>
          </a:xfrm>
        </p:spPr>
        <p:txBody>
          <a:bodyPr>
            <a:normAutofit/>
          </a:bodyPr>
          <a:lstStyle/>
          <a:p>
            <a:pPr marL="0" indent="0">
              <a:buNone/>
            </a:pPr>
            <a:r>
              <a:rPr lang="en-US" sz="2800" b="1" dirty="0" smtClean="0">
                <a:latin typeface="Calibri" panose="020F0502020204030204" pitchFamily="34" charset="0"/>
              </a:rPr>
              <a:t>Cause and Effect</a:t>
            </a:r>
            <a:r>
              <a:rPr lang="en-US" sz="2800" dirty="0" smtClean="0">
                <a:latin typeface="Calibri" panose="020F0502020204030204" pitchFamily="34" charset="0"/>
              </a:rPr>
              <a:t>- </a:t>
            </a:r>
            <a:r>
              <a:rPr lang="en-US" sz="2800" b="0" dirty="0" smtClean="0">
                <a:latin typeface="Calibri" panose="020F0502020204030204" pitchFamily="34" charset="0"/>
              </a:rPr>
              <a:t>events from the past have a short term and long term (often times unforeseen) effects on the development of societies. </a:t>
            </a:r>
          </a:p>
          <a:p>
            <a:pPr marL="0" indent="0">
              <a:buNone/>
            </a:pPr>
            <a:endParaRPr lang="en-US" dirty="0" smtClean="0"/>
          </a:p>
        </p:txBody>
      </p:sp>
    </p:spTree>
    <p:extLst>
      <p:ext uri="{BB962C8B-B14F-4D97-AF65-F5344CB8AC3E}">
        <p14:creationId xmlns:p14="http://schemas.microsoft.com/office/powerpoint/2010/main" val="179206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457200" y="1643902"/>
            <a:ext cx="7886700" cy="3263504"/>
          </a:xfrm>
        </p:spPr>
        <p:txBody>
          <a:bodyPr>
            <a:normAutofit lnSpcReduction="10000"/>
          </a:bodyPr>
          <a:lstStyle/>
          <a:p>
            <a:pPr marL="0" indent="0">
              <a:buNone/>
            </a:pPr>
            <a:r>
              <a:rPr lang="en-US" b="1" dirty="0" smtClean="0">
                <a:latin typeface="Calibri" panose="020F0502020204030204" pitchFamily="34" charset="0"/>
              </a:rPr>
              <a:t>Change and Continuity- </a:t>
            </a:r>
            <a:r>
              <a:rPr lang="en-US" b="0" dirty="0" smtClean="0">
                <a:latin typeface="Calibri" panose="020F0502020204030204" pitchFamily="34" charset="0"/>
              </a:rPr>
              <a:t>focus on change over time; understanding what changed and what remained the same, fosters a deeper understanding of the uneven pace for which events unfolded throughout history. </a:t>
            </a:r>
          </a:p>
          <a:p>
            <a:pPr marL="0" indent="0">
              <a:buNone/>
            </a:pPr>
            <a:endParaRPr lang="en-US" b="0" dirty="0"/>
          </a:p>
        </p:txBody>
      </p:sp>
    </p:spTree>
    <p:extLst>
      <p:ext uri="{BB962C8B-B14F-4D97-AF65-F5344CB8AC3E}">
        <p14:creationId xmlns:p14="http://schemas.microsoft.com/office/powerpoint/2010/main" val="1640255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Turning Points</a:t>
            </a:r>
            <a:r>
              <a:rPr lang="en-US" dirty="0" smtClean="0">
                <a:latin typeface="Calibri" panose="020F0502020204030204" pitchFamily="34" charset="0"/>
              </a:rPr>
              <a:t>- </a:t>
            </a:r>
            <a:r>
              <a:rPr lang="en-US" b="0" dirty="0" smtClean="0">
                <a:latin typeface="Calibri" panose="020F0502020204030204" pitchFamily="34" charset="0"/>
              </a:rPr>
              <a:t>focuses on events of great significance that caused individual experiences and societal developments to go in a different direction.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572000"/>
            <a:ext cx="5714285" cy="1482197"/>
          </a:xfrm>
          <a:prstGeom prst="rect">
            <a:avLst/>
          </a:prstGeom>
        </p:spPr>
      </p:pic>
    </p:spTree>
    <p:extLst>
      <p:ext uri="{BB962C8B-B14F-4D97-AF65-F5344CB8AC3E}">
        <p14:creationId xmlns:p14="http://schemas.microsoft.com/office/powerpoint/2010/main" val="490538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Using the Past</a:t>
            </a:r>
            <a:r>
              <a:rPr lang="en-US" dirty="0" smtClean="0">
                <a:latin typeface="Calibri" panose="020F0502020204030204" pitchFamily="34" charset="0"/>
              </a:rPr>
              <a:t>- </a:t>
            </a:r>
            <a:r>
              <a:rPr lang="en-US" sz="3200" b="0" dirty="0" smtClean="0">
                <a:latin typeface="Calibri" panose="020F0502020204030204" pitchFamily="34" charset="0"/>
              </a:rPr>
              <a:t>finding the usable past and using it to better understand events from that time frame and how it relates to the present. This makes history relevant and gives history meaning.</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419600"/>
            <a:ext cx="5714285" cy="1175024"/>
          </a:xfrm>
          <a:prstGeom prst="rect">
            <a:avLst/>
          </a:prstGeom>
        </p:spPr>
      </p:pic>
    </p:spTree>
    <p:extLst>
      <p:ext uri="{BB962C8B-B14F-4D97-AF65-F5344CB8AC3E}">
        <p14:creationId xmlns:p14="http://schemas.microsoft.com/office/powerpoint/2010/main" val="26586407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219200" y="5334000"/>
            <a:ext cx="3813379" cy="1284906"/>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5" name="Content Placeholder 4"/>
          <p:cNvSpPr>
            <a:spLocks noGrp="1"/>
          </p:cNvSpPr>
          <p:nvPr>
            <p:ph idx="1"/>
          </p:nvPr>
        </p:nvSpPr>
        <p:spPr>
          <a:xfrm>
            <a:off x="457200" y="1600200"/>
            <a:ext cx="7543800" cy="5018706"/>
          </a:xfrm>
        </p:spPr>
        <p:txBody>
          <a:bodyPr/>
          <a:lstStyle/>
          <a:p>
            <a:pPr marL="0" indent="0">
              <a:buNone/>
            </a:pPr>
            <a:r>
              <a:rPr lang="en-US" b="1" dirty="0" smtClean="0">
                <a:latin typeface="Calibri" panose="020F0502020204030204" pitchFamily="34" charset="0"/>
              </a:rPr>
              <a:t>Through their Eyes</a:t>
            </a:r>
            <a:r>
              <a:rPr lang="en-US" dirty="0" smtClean="0">
                <a:latin typeface="Calibri" panose="020F0502020204030204" pitchFamily="34" charset="0"/>
              </a:rPr>
              <a:t>- </a:t>
            </a:r>
            <a:r>
              <a:rPr lang="en-US" b="0" dirty="0" smtClean="0">
                <a:latin typeface="Calibri" panose="020F0502020204030204" pitchFamily="34" charset="0"/>
              </a:rPr>
              <a:t>We need to see the world as they saw it in order to get a deeper understanding of why people thought and acted the way they did and the reasoning for the choices they made.</a:t>
            </a:r>
          </a:p>
          <a:p>
            <a:pPr marL="0" indent="0">
              <a:buNone/>
            </a:pPr>
            <a:endParaRPr lang="en-US" dirty="0"/>
          </a:p>
        </p:txBody>
      </p:sp>
    </p:spTree>
    <p:extLst>
      <p:ext uri="{BB962C8B-B14F-4D97-AF65-F5344CB8AC3E}">
        <p14:creationId xmlns:p14="http://schemas.microsoft.com/office/powerpoint/2010/main" val="364106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dirty="0">
                <a:latin typeface="Times New Roman" panose="02020603050405020304" pitchFamily="18" charset="0"/>
                <a:cs typeface="Times New Roman" panose="02020603050405020304" pitchFamily="18" charset="0"/>
              </a:rPr>
              <a:t>Essential Components in Planning an Effective Lesson </a:t>
            </a:r>
          </a:p>
          <a:p>
            <a:pPr marL="228600" indent="0" algn="ctr">
              <a:spcBef>
                <a:spcPts val="0"/>
              </a:spcBef>
              <a:buNone/>
            </a:pPr>
            <a:r>
              <a:rPr lang="en-US" sz="2400" b="0" dirty="0">
                <a:latin typeface="Times New Roman" panose="02020603050405020304" pitchFamily="18" charset="0"/>
                <a:cs typeface="Times New Roman" panose="02020603050405020304" pitchFamily="18" charset="0"/>
              </a:rPr>
              <a:t>using the </a:t>
            </a:r>
          </a:p>
          <a:p>
            <a:pPr marL="228600" lvl="0" indent="0" algn="ctr">
              <a:spcBef>
                <a:spcPts val="0"/>
              </a:spcBef>
              <a:buClr>
                <a:srgbClr val="000000"/>
              </a:buClr>
              <a:buNone/>
            </a:pPr>
            <a:r>
              <a:rPr lang="en-US" sz="2400" dirty="0" smtClean="0">
                <a:solidFill>
                  <a:srgbClr val="000000"/>
                </a:solidFill>
                <a:latin typeface="Times New Roman" panose="02020603050405020304" pitchFamily="18" charset="0"/>
                <a:cs typeface="Times New Roman" panose="02020603050405020304" pitchFamily="18" charset="0"/>
                <a:hlinkClick r:id="rId3"/>
              </a:rPr>
              <a:t>2015 </a:t>
            </a:r>
            <a:r>
              <a:rPr lang="en-US" sz="2400" i="1" dirty="0">
                <a:solidFill>
                  <a:srgbClr val="000000"/>
                </a:solidFill>
                <a:latin typeface="Times New Roman" panose="02020603050405020304" pitchFamily="18" charset="0"/>
                <a:cs typeface="Times New Roman" panose="02020603050405020304" pitchFamily="18" charset="0"/>
                <a:hlinkClick r:id="rId3"/>
              </a:rPr>
              <a:t>History and Social Science Standards of Learning</a:t>
            </a:r>
            <a:endParaRPr lang="en-US" sz="2400" i="1" dirty="0">
              <a:solidFill>
                <a:srgbClr val="000000"/>
              </a:solidFill>
              <a:latin typeface="Times New Roman" panose="02020603050405020304" pitchFamily="18" charset="0"/>
              <a:cs typeface="Times New Roman" panose="02020603050405020304" pitchFamily="18" charset="0"/>
            </a:endParaRP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020498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600" y="3733800"/>
            <a:ext cx="7543800" cy="23622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Narrow"/>
              <a:buNone/>
            </a:pPr>
            <a:r>
              <a:rPr lang="en-US" sz="2800" b="1" i="0" u="none" strike="noStrike" cap="none" dirty="0">
                <a:solidFill>
                  <a:schemeClr val="tx1"/>
                </a:solidFill>
                <a:latin typeface="Calibri" panose="020F0502020204030204" pitchFamily="34" charset="0"/>
                <a:ea typeface="Arial Narrow"/>
                <a:cs typeface="Arial Narrow"/>
                <a:sym typeface="Arial Narrow"/>
              </a:rPr>
              <a:t>The Essential Skills, which are found in Standard 1 for each grade level or course, serve as tools to facilitate active engagement in learning, to deepen student understanding of content material and to create better-informed citizens.</a:t>
            </a:r>
          </a:p>
        </p:txBody>
      </p:sp>
      <p:sp>
        <p:nvSpPr>
          <p:cNvPr id="78" name="Shape 7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30</a:t>
            </a:fld>
            <a:endParaRPr lang="en-US" sz="1200" b="1">
              <a:solidFill>
                <a:schemeClr val="lt1"/>
              </a:solidFill>
              <a:latin typeface="Calibri"/>
              <a:ea typeface="Calibri"/>
              <a:cs typeface="Calibri"/>
              <a:sym typeface="Calibri"/>
            </a:endParaRPr>
          </a:p>
        </p:txBody>
      </p:sp>
      <p:pic>
        <p:nvPicPr>
          <p:cNvPr id="79" name="Shape 79"/>
          <p:cNvPicPr preferRelativeResize="0">
            <a:picLocks noGrp="1"/>
          </p:cNvPicPr>
          <p:nvPr>
            <p:ph type="body" idx="1"/>
          </p:nvPr>
        </p:nvPicPr>
        <p:blipFill rotWithShape="1">
          <a:blip r:embed="rId3">
            <a:alphaModFix/>
          </a:blip>
          <a:srcRect/>
          <a:stretch/>
        </p:blipFill>
        <p:spPr>
          <a:xfrm>
            <a:off x="304800" y="304800"/>
            <a:ext cx="8737797" cy="3177380"/>
          </a:xfrm>
          <a:prstGeom prst="rect">
            <a:avLst/>
          </a:prstGeom>
          <a:noFill/>
          <a:ln>
            <a:noFill/>
          </a:ln>
        </p:spPr>
      </p:pic>
    </p:spTree>
    <p:extLst>
      <p:ext uri="{BB962C8B-B14F-4D97-AF65-F5344CB8AC3E}">
        <p14:creationId xmlns:p14="http://schemas.microsoft.com/office/powerpoint/2010/main" val="141205491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dirty="0">
                <a:solidFill>
                  <a:srgbClr val="0070C0"/>
                </a:solidFill>
                <a:latin typeface="Calibri" panose="020F0502020204030204" pitchFamily="34" charset="0"/>
                <a:ea typeface="Times New Roman"/>
                <a:cs typeface="Times New Roman"/>
                <a:sym typeface="Times New Roman"/>
              </a:rPr>
              <a:t>Standard 1</a:t>
            </a:r>
          </a:p>
        </p:txBody>
      </p:sp>
      <p:sp>
        <p:nvSpPr>
          <p:cNvPr id="85" name="Shape 85"/>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742950" marR="0" lvl="0" indent="-742950" algn="l" rtl="0">
              <a:lnSpc>
                <a:spcPct val="80000"/>
              </a:lnSpc>
              <a:spcBef>
                <a:spcPts val="0"/>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Use information sources.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Apply geography skills.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Organize information.</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critical thinking.</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Compare and contrast.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Determine cause and effect.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connections.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economic decisions.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Exercise civic responsibilities.</a:t>
            </a:r>
          </a:p>
          <a:p>
            <a:pPr marL="742950" marR="0" lvl="0" indent="-742950" algn="l" rtl="0">
              <a:lnSpc>
                <a:spcPct val="80000"/>
              </a:lnSpc>
              <a:spcBef>
                <a:spcPts val="558"/>
              </a:spcBef>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comprehension.</a:t>
            </a:r>
          </a:p>
        </p:txBody>
      </p:sp>
      <p:sp>
        <p:nvSpPr>
          <p:cNvPr id="86" name="Shape 8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31</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958635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32</a:t>
            </a:fld>
            <a:endParaRPr lang="en-US" dirty="0"/>
          </a:p>
        </p:txBody>
      </p:sp>
      <p:sp>
        <p:nvSpPr>
          <p:cNvPr id="7" name="Title 1"/>
          <p:cNvSpPr>
            <a:spLocks noGrp="1"/>
          </p:cNvSpPr>
          <p:nvPr>
            <p:ph type="title"/>
          </p:nvPr>
        </p:nvSpPr>
        <p:spPr>
          <a:xfrm>
            <a:off x="457200" y="381000"/>
            <a:ext cx="7543800" cy="1143000"/>
          </a:xfrm>
        </p:spPr>
        <p:txBody>
          <a:bodyPr>
            <a:normAutofit fontScale="90000"/>
          </a:bodyPr>
          <a:lstStyle/>
          <a:p>
            <a:r>
              <a:rPr lang="en-US" sz="5300" dirty="0">
                <a:solidFill>
                  <a:schemeClr val="tx1"/>
                </a:solidFill>
                <a:latin typeface="Calibri" panose="020F0502020204030204" pitchFamily="34" charset="0"/>
                <a:ea typeface="Batang" panose="02030600000101010101" pitchFamily="18" charset="-127"/>
              </a:rPr>
              <a:t>Let’s Explore:</a:t>
            </a:r>
            <a:br>
              <a:rPr lang="en-US" sz="5300" dirty="0">
                <a:solidFill>
                  <a:schemeClr val="tx1"/>
                </a:solidFill>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Rigorous Social Studies </a:t>
            </a:r>
            <a:br>
              <a:rPr lang="en-US" sz="4400" i="1" dirty="0">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Learning Experiences</a:t>
            </a:r>
          </a:p>
        </p:txBody>
      </p:sp>
      <p:pic>
        <p:nvPicPr>
          <p:cNvPr id="2050" name="Picture 2" descr="http://www.cehd.umn.edu/ci/Images/GeographyLes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324600" cy="41944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33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81200"/>
            <a:ext cx="6248400" cy="1295400"/>
          </a:xfrm>
        </p:spPr>
        <p:txBody>
          <a:bodyPr>
            <a:noAutofit/>
          </a:bodyPr>
          <a:lstStyle/>
          <a:p>
            <a:r>
              <a:rPr lang="en-US" sz="8000" dirty="0" smtClean="0">
                <a:latin typeface="Calibri" panose="020F0502020204030204" pitchFamily="34" charset="0"/>
              </a:rPr>
              <a:t>Grade Two</a:t>
            </a:r>
            <a:endParaRPr lang="en-US" sz="8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33</a:t>
            </a:fld>
            <a:endParaRPr lang="en-US" dirty="0">
              <a:solidFill>
                <a:prstClr val="white"/>
              </a:solidFill>
            </a:endParaRPr>
          </a:p>
        </p:txBody>
      </p:sp>
      <p:pic>
        <p:nvPicPr>
          <p:cNvPr id="3076" name="Picture 4" descr="http://www.geolounge.com/wp-content/uploads/2014/07/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54644"/>
            <a:ext cx="19907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65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152400"/>
            <a:ext cx="7543800" cy="1066800"/>
          </a:xfrm>
        </p:spPr>
        <p:txBody>
          <a:bodyPr>
            <a:normAutofit fontScale="90000"/>
          </a:bodyPr>
          <a:lstStyle/>
          <a:p>
            <a:r>
              <a:rPr lang="en-US" dirty="0">
                <a:latin typeface="Calibri" panose="020F0502020204030204" pitchFamily="34" charset="0"/>
              </a:rPr>
              <a:t>Application of Geography Skills:2</a:t>
            </a:r>
            <a:r>
              <a:rPr lang="en-US" baseline="30000" dirty="0">
                <a:latin typeface="Calibri" panose="020F0502020204030204" pitchFamily="34" charset="0"/>
              </a:rPr>
              <a:t>nd</a:t>
            </a:r>
            <a:r>
              <a:rPr lang="en-US" dirty="0">
                <a:latin typeface="Calibri" panose="020F0502020204030204" pitchFamily="34" charset="0"/>
              </a:rPr>
              <a:t> Grade</a:t>
            </a:r>
          </a:p>
        </p:txBody>
      </p:sp>
      <p:pic>
        <p:nvPicPr>
          <p:cNvPr id="5" name="Content Placeholder 4"/>
          <p:cNvPicPr>
            <a:picLocks noGrp="1" noChangeAspect="1"/>
          </p:cNvPicPr>
          <p:nvPr>
            <p:ph idx="1"/>
          </p:nvPr>
        </p:nvPicPr>
        <p:blipFill>
          <a:blip r:embed="rId2"/>
          <a:stretch>
            <a:fillRect/>
          </a:stretch>
        </p:blipFill>
        <p:spPr>
          <a:xfrm>
            <a:off x="317437" y="1219200"/>
            <a:ext cx="7886700" cy="2683597"/>
          </a:xfrm>
          <a:prstGeom prst="rect">
            <a:avLst/>
          </a:prstGeom>
        </p:spPr>
      </p:pic>
      <p:sp>
        <p:nvSpPr>
          <p:cNvPr id="4" name="Slide Number Placeholder 3"/>
          <p:cNvSpPr>
            <a:spLocks noGrp="1"/>
          </p:cNvSpPr>
          <p:nvPr>
            <p:ph type="sldNum" sz="quarter" idx="12"/>
          </p:nvPr>
        </p:nvSpPr>
        <p:spPr/>
        <p:txBody>
          <a:bodyPr/>
          <a:lstStyle/>
          <a:p>
            <a:fld id="{0E35F3BA-FE8B-4E36-87EF-206F94BD42EB}" type="slidenum">
              <a:rPr lang="en-US" smtClean="0"/>
              <a:pPr/>
              <a:t>34</a:t>
            </a:fld>
            <a:endParaRPr lang="en-US" dirty="0"/>
          </a:p>
        </p:txBody>
      </p:sp>
      <p:pic>
        <p:nvPicPr>
          <p:cNvPr id="6" name="Picture 5"/>
          <p:cNvPicPr>
            <a:picLocks noChangeAspect="1"/>
          </p:cNvPicPr>
          <p:nvPr/>
        </p:nvPicPr>
        <p:blipFill>
          <a:blip r:embed="rId3"/>
          <a:stretch>
            <a:fillRect/>
          </a:stretch>
        </p:blipFill>
        <p:spPr>
          <a:xfrm>
            <a:off x="317437" y="3902798"/>
            <a:ext cx="7886700" cy="2355056"/>
          </a:xfrm>
          <a:prstGeom prst="rect">
            <a:avLst/>
          </a:prstGeom>
        </p:spPr>
      </p:pic>
    </p:spTree>
    <p:extLst>
      <p:ext uri="{BB962C8B-B14F-4D97-AF65-F5344CB8AC3E}">
        <p14:creationId xmlns:p14="http://schemas.microsoft.com/office/powerpoint/2010/main" val="3583588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More Standards</a:t>
            </a:r>
          </a:p>
        </p:txBody>
      </p:sp>
      <p:pic>
        <p:nvPicPr>
          <p:cNvPr id="5" name="Content Placeholder 4"/>
          <p:cNvPicPr>
            <a:picLocks noGrp="1" noChangeAspect="1"/>
          </p:cNvPicPr>
          <p:nvPr>
            <p:ph idx="1"/>
          </p:nvPr>
        </p:nvPicPr>
        <p:blipFill>
          <a:blip r:embed="rId2"/>
          <a:stretch>
            <a:fillRect/>
          </a:stretch>
        </p:blipFill>
        <p:spPr>
          <a:xfrm>
            <a:off x="457200" y="1417638"/>
            <a:ext cx="7543800" cy="1870034"/>
          </a:xfrm>
          <a:prstGeom prst="rect">
            <a:avLst/>
          </a:prstGeom>
        </p:spPr>
      </p:pic>
      <p:sp>
        <p:nvSpPr>
          <p:cNvPr id="4" name="Slide Number Placeholder 3"/>
          <p:cNvSpPr>
            <a:spLocks noGrp="1"/>
          </p:cNvSpPr>
          <p:nvPr>
            <p:ph type="sldNum" sz="quarter" idx="12"/>
          </p:nvPr>
        </p:nvSpPr>
        <p:spPr/>
        <p:txBody>
          <a:bodyPr/>
          <a:lstStyle/>
          <a:p>
            <a:fld id="{0E35F3BA-FE8B-4E36-87EF-206F94BD42EB}" type="slidenum">
              <a:rPr lang="en-US" smtClean="0"/>
              <a:pPr/>
              <a:t>35</a:t>
            </a:fld>
            <a:endParaRPr lang="en-US" dirty="0"/>
          </a:p>
        </p:txBody>
      </p:sp>
      <p:pic>
        <p:nvPicPr>
          <p:cNvPr id="6" name="Picture 5"/>
          <p:cNvPicPr>
            <a:picLocks noChangeAspect="1"/>
          </p:cNvPicPr>
          <p:nvPr/>
        </p:nvPicPr>
        <p:blipFill>
          <a:blip r:embed="rId3"/>
          <a:stretch>
            <a:fillRect/>
          </a:stretch>
        </p:blipFill>
        <p:spPr>
          <a:xfrm>
            <a:off x="271462" y="3352800"/>
            <a:ext cx="7915275" cy="2613217"/>
          </a:xfrm>
          <a:prstGeom prst="rect">
            <a:avLst/>
          </a:prstGeom>
        </p:spPr>
      </p:pic>
    </p:spTree>
    <p:extLst>
      <p:ext uri="{BB962C8B-B14F-4D97-AF65-F5344CB8AC3E}">
        <p14:creationId xmlns:p14="http://schemas.microsoft.com/office/powerpoint/2010/main" val="2093038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Content: Native Americans</a:t>
            </a:r>
          </a:p>
        </p:txBody>
      </p:sp>
      <p:sp>
        <p:nvSpPr>
          <p:cNvPr id="3" name="Slide Number Placeholder 2"/>
          <p:cNvSpPr>
            <a:spLocks noGrp="1"/>
          </p:cNvSpPr>
          <p:nvPr>
            <p:ph type="sldNum" sz="quarter" idx="12"/>
          </p:nvPr>
        </p:nvSpPr>
        <p:spPr/>
        <p:txBody>
          <a:bodyPr/>
          <a:lstStyle/>
          <a:p>
            <a:fld id="{0E35F3BA-FE8B-4E36-87EF-206F94BD42EB}" type="slidenum">
              <a:rPr lang="en-US" smtClean="0"/>
              <a:pPr/>
              <a:t>36</a:t>
            </a:fld>
            <a:endParaRPr lang="en-US" dirty="0"/>
          </a:p>
        </p:txBody>
      </p:sp>
      <p:pic>
        <p:nvPicPr>
          <p:cNvPr id="4" name="Picture 3"/>
          <p:cNvPicPr>
            <a:picLocks noChangeAspect="1"/>
          </p:cNvPicPr>
          <p:nvPr/>
        </p:nvPicPr>
        <p:blipFill>
          <a:blip r:embed="rId2"/>
          <a:stretch>
            <a:fillRect/>
          </a:stretch>
        </p:blipFill>
        <p:spPr>
          <a:xfrm>
            <a:off x="228600" y="1143000"/>
            <a:ext cx="7929982" cy="3833812"/>
          </a:xfrm>
          <a:prstGeom prst="rect">
            <a:avLst/>
          </a:prstGeom>
        </p:spPr>
      </p:pic>
    </p:spTree>
    <p:extLst>
      <p:ext uri="{BB962C8B-B14F-4D97-AF65-F5344CB8AC3E}">
        <p14:creationId xmlns:p14="http://schemas.microsoft.com/office/powerpoint/2010/main" val="3934246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Vocabulary: Preview</a:t>
            </a:r>
          </a:p>
        </p:txBody>
      </p:sp>
      <p:sp>
        <p:nvSpPr>
          <p:cNvPr id="4" name="Content Placeholder 3"/>
          <p:cNvSpPr>
            <a:spLocks noGrp="1"/>
          </p:cNvSpPr>
          <p:nvPr>
            <p:ph idx="1"/>
          </p:nvPr>
        </p:nvSpPr>
        <p:spPr>
          <a:xfrm>
            <a:off x="457200" y="1295400"/>
            <a:ext cx="7696200" cy="4953000"/>
          </a:xfrm>
        </p:spPr>
        <p:txBody>
          <a:bodyPr>
            <a:noAutofit/>
          </a:bodyPr>
          <a:lstStyle/>
          <a:p>
            <a:r>
              <a:rPr lang="en-US" dirty="0">
                <a:solidFill>
                  <a:srgbClr val="0070C0"/>
                </a:solidFill>
                <a:latin typeface="Calibri" panose="020F0502020204030204" pitchFamily="34" charset="0"/>
              </a:rPr>
              <a:t>Rivers</a:t>
            </a:r>
          </a:p>
          <a:p>
            <a:r>
              <a:rPr lang="en-US" dirty="0">
                <a:solidFill>
                  <a:srgbClr val="00B050"/>
                </a:solidFill>
                <a:latin typeface="Calibri" panose="020F0502020204030204" pitchFamily="34" charset="0"/>
              </a:rPr>
              <a:t>Hills</a:t>
            </a:r>
          </a:p>
          <a:p>
            <a:r>
              <a:rPr lang="en-US" dirty="0">
                <a:solidFill>
                  <a:schemeClr val="bg2">
                    <a:lumMod val="25000"/>
                  </a:schemeClr>
                </a:solidFill>
                <a:latin typeface="Calibri" panose="020F0502020204030204" pitchFamily="34" charset="0"/>
              </a:rPr>
              <a:t>Mountains</a:t>
            </a:r>
          </a:p>
          <a:p>
            <a:r>
              <a:rPr lang="en-US" dirty="0">
                <a:solidFill>
                  <a:schemeClr val="accent1">
                    <a:lumMod val="60000"/>
                    <a:lumOff val="40000"/>
                  </a:schemeClr>
                </a:solidFill>
                <a:latin typeface="Calibri" panose="020F0502020204030204" pitchFamily="34" charset="0"/>
              </a:rPr>
              <a:t>Coastland</a:t>
            </a:r>
          </a:p>
          <a:p>
            <a:r>
              <a:rPr lang="en-US" dirty="0">
                <a:solidFill>
                  <a:schemeClr val="accent6"/>
                </a:solidFill>
                <a:latin typeface="Calibri" panose="020F0502020204030204" pitchFamily="34" charset="0"/>
              </a:rPr>
              <a:t>Plains</a:t>
            </a:r>
          </a:p>
          <a:p>
            <a:r>
              <a:rPr lang="en-US" dirty="0">
                <a:solidFill>
                  <a:schemeClr val="accent3">
                    <a:lumMod val="75000"/>
                  </a:schemeClr>
                </a:solidFill>
                <a:latin typeface="Calibri" panose="020F0502020204030204" pitchFamily="34" charset="0"/>
              </a:rPr>
              <a:t>Prairies</a:t>
            </a:r>
          </a:p>
          <a:p>
            <a:r>
              <a:rPr lang="en-US" dirty="0">
                <a:solidFill>
                  <a:schemeClr val="bg2">
                    <a:lumMod val="50000"/>
                  </a:schemeClr>
                </a:solidFill>
                <a:latin typeface="Calibri" panose="020F0502020204030204" pitchFamily="34" charset="0"/>
              </a:rPr>
              <a:t>Rolling hills</a:t>
            </a:r>
          </a:p>
          <a:p>
            <a:r>
              <a:rPr lang="en-US" dirty="0">
                <a:solidFill>
                  <a:schemeClr val="accent6">
                    <a:lumMod val="50000"/>
                  </a:schemeClr>
                </a:solidFill>
                <a:latin typeface="Calibri" panose="020F0502020204030204" pitchFamily="34" charset="0"/>
              </a:rPr>
              <a:t>High flatlands</a:t>
            </a:r>
          </a:p>
        </p:txBody>
      </p:sp>
      <p:sp>
        <p:nvSpPr>
          <p:cNvPr id="3" name="Slide Number Placeholder 2"/>
          <p:cNvSpPr>
            <a:spLocks noGrp="1"/>
          </p:cNvSpPr>
          <p:nvPr>
            <p:ph type="sldNum" sz="quarter" idx="12"/>
          </p:nvPr>
        </p:nvSpPr>
        <p:spPr/>
        <p:txBody>
          <a:bodyPr/>
          <a:lstStyle/>
          <a:p>
            <a:fld id="{0E35F3BA-FE8B-4E36-87EF-206F94BD42EB}" type="slidenum">
              <a:rPr lang="en-US" smtClean="0"/>
              <a:pPr/>
              <a:t>37</a:t>
            </a:fld>
            <a:endParaRPr lang="en-US" dirty="0"/>
          </a:p>
        </p:txBody>
      </p:sp>
      <p:sp>
        <p:nvSpPr>
          <p:cNvPr id="5" name="Rectangle 4"/>
          <p:cNvSpPr/>
          <p:nvPr/>
        </p:nvSpPr>
        <p:spPr>
          <a:xfrm>
            <a:off x="4530505" y="1203356"/>
            <a:ext cx="38100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libri" panose="020F0502020204030204" pitchFamily="34" charset="0"/>
              </a:rPr>
              <a:t>Previewing vocabulary provides students with background knowledge and a framework to organize and </a:t>
            </a:r>
            <a:r>
              <a:rPr lang="en-US" dirty="0" smtClean="0">
                <a:solidFill>
                  <a:srgbClr val="0070C0"/>
                </a:solidFill>
                <a:latin typeface="Calibri" panose="020F0502020204030204" pitchFamily="34" charset="0"/>
              </a:rPr>
              <a:t>comprehend </a:t>
            </a:r>
            <a:r>
              <a:rPr lang="en-US" dirty="0">
                <a:solidFill>
                  <a:srgbClr val="0070C0"/>
                </a:solidFill>
                <a:latin typeface="Calibri" panose="020F0502020204030204" pitchFamily="34" charset="0"/>
              </a:rPr>
              <a:t>new knowledge</a:t>
            </a:r>
          </a:p>
        </p:txBody>
      </p:sp>
    </p:spTree>
    <p:extLst>
      <p:ext uri="{BB962C8B-B14F-4D97-AF65-F5344CB8AC3E}">
        <p14:creationId xmlns:p14="http://schemas.microsoft.com/office/powerpoint/2010/main" val="844372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Exclusion brainstorming: A Previewing strategy for vocabulary</a:t>
            </a:r>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With a partner, look at the picture of the vocabulary word and look at the list of words that are given under the topic word.</a:t>
            </a:r>
          </a:p>
          <a:p>
            <a:r>
              <a:rPr lang="en-US" dirty="0">
                <a:latin typeface="Calibri" panose="020F0502020204030204" pitchFamily="34" charset="0"/>
              </a:rPr>
              <a:t>Discuss with your partner the words that you think belong with this vocabulary word and those that you think don’t belong.</a:t>
            </a:r>
          </a:p>
        </p:txBody>
      </p:sp>
      <p:sp>
        <p:nvSpPr>
          <p:cNvPr id="4" name="Slide Number Placeholder 3"/>
          <p:cNvSpPr>
            <a:spLocks noGrp="1"/>
          </p:cNvSpPr>
          <p:nvPr>
            <p:ph type="sldNum" sz="quarter" idx="12"/>
          </p:nvPr>
        </p:nvSpPr>
        <p:spPr/>
        <p:txBody>
          <a:bodyPr/>
          <a:lstStyle/>
          <a:p>
            <a:fld id="{0E35F3BA-FE8B-4E36-87EF-206F94BD42EB}" type="slidenum">
              <a:rPr lang="en-US" smtClean="0"/>
              <a:pPr/>
              <a:t>38</a:t>
            </a:fld>
            <a:endParaRPr lang="en-US" dirty="0"/>
          </a:p>
        </p:txBody>
      </p:sp>
    </p:spTree>
    <p:extLst>
      <p:ext uri="{BB962C8B-B14F-4D97-AF65-F5344CB8AC3E}">
        <p14:creationId xmlns:p14="http://schemas.microsoft.com/office/powerpoint/2010/main" val="942072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panose="020F0502020204030204" pitchFamily="34" charset="0"/>
              </a:rPr>
              <a:t>Exclusion Brainstorming: </a:t>
            </a:r>
            <a:br>
              <a:rPr lang="en-US" sz="3600" dirty="0">
                <a:latin typeface="Calibri" panose="020F0502020204030204" pitchFamily="34" charset="0"/>
              </a:rPr>
            </a:br>
            <a:r>
              <a:rPr lang="en-US" sz="3600" dirty="0">
                <a:latin typeface="Calibri" panose="020F0502020204030204" pitchFamily="34" charset="0"/>
              </a:rPr>
              <a:t>A Previewing Strategy For Vocabulary</a:t>
            </a:r>
          </a:p>
        </p:txBody>
      </p:sp>
      <p:sp>
        <p:nvSpPr>
          <p:cNvPr id="3" name="Content Placeholder 2"/>
          <p:cNvSpPr>
            <a:spLocks noGrp="1"/>
          </p:cNvSpPr>
          <p:nvPr>
            <p:ph idx="1"/>
          </p:nvPr>
        </p:nvSpPr>
        <p:spPr>
          <a:xfrm>
            <a:off x="457200" y="1417638"/>
            <a:ext cx="7543800" cy="4708525"/>
          </a:xfrm>
        </p:spPr>
        <p:txBody>
          <a:bodyPr>
            <a:normAutofit/>
          </a:bodyPr>
          <a:lstStyle/>
          <a:p>
            <a:r>
              <a:rPr lang="en-US" dirty="0">
                <a:latin typeface="Calibri" panose="020F0502020204030204" pitchFamily="34" charset="0"/>
              </a:rPr>
              <a:t>Cross out the words that you don’t think belong and circle the words that do belong.</a:t>
            </a:r>
          </a:p>
          <a:p>
            <a:r>
              <a:rPr lang="en-US" dirty="0">
                <a:latin typeface="Calibri" panose="020F0502020204030204" pitchFamily="34" charset="0"/>
              </a:rPr>
              <a:t>With your partner, use the circled words to develop a definition of the vocabulary word.</a:t>
            </a:r>
          </a:p>
          <a:p>
            <a:r>
              <a:rPr lang="en-US" dirty="0">
                <a:latin typeface="Calibri" panose="020F0502020204030204" pitchFamily="34" charset="0"/>
              </a:rPr>
              <a:t>Share and </a:t>
            </a:r>
            <a:r>
              <a:rPr lang="en-US" dirty="0" smtClean="0">
                <a:latin typeface="Calibri" panose="020F0502020204030204" pitchFamily="34" charset="0"/>
              </a:rPr>
              <a:t>compare.</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39</a:t>
            </a:fld>
            <a:endParaRPr lang="en-US" dirty="0"/>
          </a:p>
        </p:txBody>
      </p:sp>
    </p:spTree>
    <p:extLst>
      <p:ext uri="{BB962C8B-B14F-4D97-AF65-F5344CB8AC3E}">
        <p14:creationId xmlns:p14="http://schemas.microsoft.com/office/powerpoint/2010/main" val="3537430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89214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010400" cy="579438"/>
          </a:xfrm>
        </p:spPr>
        <p:txBody>
          <a:bodyPr>
            <a:normAutofit fontScale="90000"/>
          </a:bodyPr>
          <a:lstStyle/>
          <a:p>
            <a:r>
              <a:rPr lang="en-US" dirty="0"/>
              <a:t>Exclusion Brainstorming</a:t>
            </a:r>
          </a:p>
        </p:txBody>
      </p:sp>
      <p:pic>
        <p:nvPicPr>
          <p:cNvPr id="7" name="Content Placeholder 6"/>
          <p:cNvPicPr>
            <a:picLocks noGrp="1" noChangeAspect="1"/>
          </p:cNvPicPr>
          <p:nvPr>
            <p:ph idx="1"/>
          </p:nvPr>
        </p:nvPicPr>
        <p:blipFill>
          <a:blip r:embed="rId2"/>
          <a:stretch>
            <a:fillRect/>
          </a:stretch>
        </p:blipFill>
        <p:spPr>
          <a:xfrm>
            <a:off x="1905000" y="720547"/>
            <a:ext cx="5074426" cy="5619928"/>
          </a:xfrm>
          <a:prstGeom prst="rect">
            <a:avLst/>
          </a:prstGeom>
        </p:spPr>
      </p:pic>
      <p:sp>
        <p:nvSpPr>
          <p:cNvPr id="4" name="Slide Number Placeholder 3"/>
          <p:cNvSpPr>
            <a:spLocks noGrp="1"/>
          </p:cNvSpPr>
          <p:nvPr>
            <p:ph type="sldNum" sz="quarter" idx="12"/>
          </p:nvPr>
        </p:nvSpPr>
        <p:spPr/>
        <p:txBody>
          <a:bodyPr/>
          <a:lstStyle/>
          <a:p>
            <a:fld id="{0E35F3BA-FE8B-4E36-87EF-206F94BD42EB}" type="slidenum">
              <a:rPr lang="en-US" smtClean="0"/>
              <a:pPr/>
              <a:t>40</a:t>
            </a:fld>
            <a:endParaRPr lang="en-US" dirty="0"/>
          </a:p>
        </p:txBody>
      </p:sp>
      <p:sp>
        <p:nvSpPr>
          <p:cNvPr id="3" name="Rectangle 2"/>
          <p:cNvSpPr/>
          <p:nvPr/>
        </p:nvSpPr>
        <p:spPr>
          <a:xfrm>
            <a:off x="1752600" y="6351004"/>
            <a:ext cx="2428870" cy="246221"/>
          </a:xfrm>
          <a:prstGeom prst="rect">
            <a:avLst/>
          </a:prstGeom>
        </p:spPr>
        <p:txBody>
          <a:bodyPr wrap="none">
            <a:spAutoFit/>
          </a:bodyPr>
          <a:lstStyle/>
          <a:p>
            <a:r>
              <a:rPr lang="en-US" sz="1000" dirty="0"/>
              <a:t>http://hauensteincenter.org/tag/great-plains/</a:t>
            </a:r>
          </a:p>
        </p:txBody>
      </p:sp>
    </p:spTree>
    <p:extLst>
      <p:ext uri="{BB962C8B-B14F-4D97-AF65-F5344CB8AC3E}">
        <p14:creationId xmlns:p14="http://schemas.microsoft.com/office/powerpoint/2010/main" val="1741811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Geography Resources </a:t>
            </a:r>
          </a:p>
        </p:txBody>
      </p:sp>
      <p:sp>
        <p:nvSpPr>
          <p:cNvPr id="3" name="Content Placeholder 2"/>
          <p:cNvSpPr>
            <a:spLocks noGrp="1"/>
          </p:cNvSpPr>
          <p:nvPr>
            <p:ph idx="1"/>
          </p:nvPr>
        </p:nvSpPr>
        <p:spPr/>
        <p:txBody>
          <a:bodyPr/>
          <a:lstStyle/>
          <a:p>
            <a:r>
              <a:rPr lang="en-US" dirty="0">
                <a:latin typeface="Calibri" panose="020F0502020204030204" pitchFamily="34" charset="0"/>
              </a:rPr>
              <a:t>Google Earth</a:t>
            </a:r>
          </a:p>
          <a:p>
            <a:r>
              <a:rPr lang="en-US" dirty="0">
                <a:latin typeface="Calibri" panose="020F0502020204030204" pitchFamily="34" charset="0"/>
              </a:rPr>
              <a:t>Google Lit Trips</a:t>
            </a:r>
          </a:p>
          <a:p>
            <a:r>
              <a:rPr lang="en-US" dirty="0">
                <a:latin typeface="Calibri" panose="020F0502020204030204" pitchFamily="34" charset="0"/>
              </a:rPr>
              <a:t>National Geographic sites</a:t>
            </a:r>
          </a:p>
          <a:p>
            <a:r>
              <a:rPr lang="en-US" dirty="0">
                <a:latin typeface="Calibri" panose="020F0502020204030204" pitchFamily="34" charset="0"/>
              </a:rPr>
              <a:t>Virginia Geographic Alliance</a:t>
            </a:r>
          </a:p>
          <a:p>
            <a:r>
              <a:rPr lang="en-US" dirty="0">
                <a:latin typeface="Calibri" panose="020F0502020204030204" pitchFamily="34" charset="0"/>
                <a:hlinkClick r:id="rId2"/>
              </a:rPr>
              <a:t>www.vgaplaces.weebly.com</a:t>
            </a:r>
            <a:endParaRPr lang="en-US" dirty="0">
              <a:latin typeface="Calibri" panose="020F0502020204030204" pitchFamily="34"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41</a:t>
            </a:fld>
            <a:endParaRPr lang="en-US" dirty="0"/>
          </a:p>
        </p:txBody>
      </p:sp>
    </p:spTree>
    <p:extLst>
      <p:ext uri="{BB962C8B-B14F-4D97-AF65-F5344CB8AC3E}">
        <p14:creationId xmlns:p14="http://schemas.microsoft.com/office/powerpoint/2010/main" val="1915193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Google Earth/Topographical Maps</a:t>
            </a:r>
          </a:p>
        </p:txBody>
      </p:sp>
      <p:sp>
        <p:nvSpPr>
          <p:cNvPr id="3" name="Content Placeholder 2"/>
          <p:cNvSpPr>
            <a:spLocks noGrp="1"/>
          </p:cNvSpPr>
          <p:nvPr>
            <p:ph idx="1"/>
          </p:nvPr>
        </p:nvSpPr>
        <p:spPr>
          <a:xfrm>
            <a:off x="457200" y="2286000"/>
            <a:ext cx="7315200" cy="4144963"/>
          </a:xfrm>
        </p:spPr>
        <p:txBody>
          <a:bodyPr>
            <a:normAutofit lnSpcReduction="10000"/>
          </a:bodyPr>
          <a:lstStyle/>
          <a:p>
            <a:r>
              <a:rPr lang="en-US" sz="3200" dirty="0">
                <a:latin typeface="Calibri" panose="020F0502020204030204" pitchFamily="34" charset="0"/>
              </a:rPr>
              <a:t>Use Google Earth to “tour” the US</a:t>
            </a:r>
          </a:p>
          <a:p>
            <a:r>
              <a:rPr lang="en-US" sz="3200" dirty="0">
                <a:latin typeface="Calibri" panose="020F0502020204030204" pitchFamily="34" charset="0"/>
              </a:rPr>
              <a:t>Use tour guides on Google Earth for Virginia, Great Plains, New Mexico</a:t>
            </a:r>
          </a:p>
          <a:p>
            <a:r>
              <a:rPr lang="en-US" sz="3200" dirty="0">
                <a:latin typeface="Calibri" panose="020F0502020204030204" pitchFamily="34" charset="0"/>
              </a:rPr>
              <a:t>Look at Topographical Maps of USA for any additional information</a:t>
            </a:r>
          </a:p>
          <a:p>
            <a:r>
              <a:rPr lang="en-US" sz="3200" dirty="0">
                <a:latin typeface="Calibri" panose="020F0502020204030204" pitchFamily="34" charset="0"/>
              </a:rPr>
              <a:t>Fill in the graphic organizer for each region on the types of geographic features found</a:t>
            </a:r>
          </a:p>
        </p:txBody>
      </p:sp>
      <p:sp>
        <p:nvSpPr>
          <p:cNvPr id="4" name="Slide Number Placeholder 3"/>
          <p:cNvSpPr>
            <a:spLocks noGrp="1"/>
          </p:cNvSpPr>
          <p:nvPr>
            <p:ph type="sldNum" sz="quarter" idx="12"/>
          </p:nvPr>
        </p:nvSpPr>
        <p:spPr/>
        <p:txBody>
          <a:bodyPr/>
          <a:lstStyle/>
          <a:p>
            <a:fld id="{0E35F3BA-FE8B-4E36-87EF-206F94BD42EB}" type="slidenum">
              <a:rPr lang="en-US" smtClean="0"/>
              <a:pPr/>
              <a:t>42</a:t>
            </a:fld>
            <a:endParaRPr lang="en-US" dirty="0"/>
          </a:p>
        </p:txBody>
      </p:sp>
      <p:sp>
        <p:nvSpPr>
          <p:cNvPr id="5" name="Rectangle 4"/>
          <p:cNvSpPr/>
          <p:nvPr/>
        </p:nvSpPr>
        <p:spPr>
          <a:xfrm>
            <a:off x="381000" y="1143000"/>
            <a:ext cx="5486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libri" panose="020F0502020204030204" pitchFamily="34" charset="0"/>
              </a:rPr>
              <a:t>Experience for 2.1b: Use a map or globe to compare how people adapt to the environment to satisfy their wants.</a:t>
            </a:r>
          </a:p>
        </p:txBody>
      </p:sp>
    </p:spTree>
    <p:extLst>
      <p:ext uri="{BB962C8B-B14F-4D97-AF65-F5344CB8AC3E}">
        <p14:creationId xmlns:p14="http://schemas.microsoft.com/office/powerpoint/2010/main" val="4263593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of Different Locations</a:t>
            </a:r>
          </a:p>
        </p:txBody>
      </p:sp>
      <p:pic>
        <p:nvPicPr>
          <p:cNvPr id="5" name="Content Placeholder 4"/>
          <p:cNvPicPr>
            <a:picLocks noGrp="1" noChangeAspect="1"/>
          </p:cNvPicPr>
          <p:nvPr>
            <p:ph idx="1"/>
          </p:nvPr>
        </p:nvPicPr>
        <p:blipFill>
          <a:blip r:embed="rId2"/>
          <a:stretch>
            <a:fillRect/>
          </a:stretch>
        </p:blipFill>
        <p:spPr>
          <a:xfrm>
            <a:off x="609600" y="1428524"/>
            <a:ext cx="2591025" cy="1761897"/>
          </a:xfrm>
          <a:prstGeom prst="rect">
            <a:avLst/>
          </a:prstGeom>
        </p:spPr>
      </p:pic>
      <p:sp>
        <p:nvSpPr>
          <p:cNvPr id="4" name="Slide Number Placeholder 3"/>
          <p:cNvSpPr>
            <a:spLocks noGrp="1"/>
          </p:cNvSpPr>
          <p:nvPr>
            <p:ph type="sldNum" sz="quarter" idx="12"/>
          </p:nvPr>
        </p:nvSpPr>
        <p:spPr/>
        <p:txBody>
          <a:bodyPr/>
          <a:lstStyle/>
          <a:p>
            <a:fld id="{0E35F3BA-FE8B-4E36-87EF-206F94BD42EB}" type="slidenum">
              <a:rPr lang="en-US" smtClean="0"/>
              <a:pPr/>
              <a:t>43</a:t>
            </a:fld>
            <a:endParaRPr lang="en-US" dirty="0"/>
          </a:p>
        </p:txBody>
      </p:sp>
      <p:pic>
        <p:nvPicPr>
          <p:cNvPr id="6" name="Picture 5"/>
          <p:cNvPicPr>
            <a:picLocks noChangeAspect="1"/>
          </p:cNvPicPr>
          <p:nvPr/>
        </p:nvPicPr>
        <p:blipFill>
          <a:blip r:embed="rId3"/>
          <a:stretch>
            <a:fillRect/>
          </a:stretch>
        </p:blipFill>
        <p:spPr>
          <a:xfrm>
            <a:off x="5486400" y="4114800"/>
            <a:ext cx="2688569" cy="1749704"/>
          </a:xfrm>
          <a:prstGeom prst="rect">
            <a:avLst/>
          </a:prstGeom>
        </p:spPr>
      </p:pic>
      <p:pic>
        <p:nvPicPr>
          <p:cNvPr id="7" name="Picture 6"/>
          <p:cNvPicPr>
            <a:picLocks noChangeAspect="1"/>
          </p:cNvPicPr>
          <p:nvPr/>
        </p:nvPicPr>
        <p:blipFill>
          <a:blip r:embed="rId4"/>
          <a:stretch>
            <a:fillRect/>
          </a:stretch>
        </p:blipFill>
        <p:spPr>
          <a:xfrm>
            <a:off x="3200625" y="2819400"/>
            <a:ext cx="2597121" cy="1761897"/>
          </a:xfrm>
          <a:prstGeom prst="rect">
            <a:avLst/>
          </a:prstGeom>
        </p:spPr>
      </p:pic>
      <p:sp>
        <p:nvSpPr>
          <p:cNvPr id="8" name="Rectangle 7"/>
          <p:cNvSpPr/>
          <p:nvPr/>
        </p:nvSpPr>
        <p:spPr>
          <a:xfrm>
            <a:off x="609599" y="5849830"/>
            <a:ext cx="2053767" cy="246221"/>
          </a:xfrm>
          <a:prstGeom prst="rect">
            <a:avLst/>
          </a:prstGeom>
        </p:spPr>
        <p:txBody>
          <a:bodyPr wrap="none">
            <a:spAutoFit/>
          </a:bodyPr>
          <a:lstStyle/>
          <a:p>
            <a:r>
              <a:rPr lang="en-US" sz="1000" dirty="0"/>
              <a:t>http://www.natgeocreative.com/ngs/</a:t>
            </a:r>
          </a:p>
        </p:txBody>
      </p:sp>
    </p:spTree>
    <p:extLst>
      <p:ext uri="{BB962C8B-B14F-4D97-AF65-F5344CB8AC3E}">
        <p14:creationId xmlns:p14="http://schemas.microsoft.com/office/powerpoint/2010/main" val="3034429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66800" y="304800"/>
            <a:ext cx="6214180" cy="5592763"/>
          </a:xfrm>
          <a:prstGeom prst="rect">
            <a:avLst/>
          </a:prstGeom>
        </p:spPr>
      </p:pic>
      <p:sp>
        <p:nvSpPr>
          <p:cNvPr id="4" name="Slide Number Placeholder 3"/>
          <p:cNvSpPr>
            <a:spLocks noGrp="1"/>
          </p:cNvSpPr>
          <p:nvPr>
            <p:ph type="sldNum" sz="quarter" idx="12"/>
          </p:nvPr>
        </p:nvSpPr>
        <p:spPr/>
        <p:txBody>
          <a:bodyPr/>
          <a:lstStyle/>
          <a:p>
            <a:fld id="{0E35F3BA-FE8B-4E36-87EF-206F94BD42EB}" type="slidenum">
              <a:rPr lang="en-US" smtClean="0"/>
              <a:pPr/>
              <a:t>44</a:t>
            </a:fld>
            <a:endParaRPr lang="en-US" dirty="0"/>
          </a:p>
        </p:txBody>
      </p:sp>
    </p:spTree>
    <p:extLst>
      <p:ext uri="{BB962C8B-B14F-4D97-AF65-F5344CB8AC3E}">
        <p14:creationId xmlns:p14="http://schemas.microsoft.com/office/powerpoint/2010/main" val="943394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19657" cy="944562"/>
          </a:xfrm>
        </p:spPr>
        <p:txBody>
          <a:bodyPr>
            <a:normAutofit fontScale="90000"/>
          </a:bodyPr>
          <a:lstStyle/>
          <a:p>
            <a:r>
              <a:rPr lang="en-US" dirty="0">
                <a:latin typeface="Calibri" panose="020F0502020204030204" pitchFamily="34" charset="0"/>
              </a:rPr>
              <a:t>2.1 f Cause and Effect and </a:t>
            </a:r>
            <a:br>
              <a:rPr lang="en-US" dirty="0">
                <a:latin typeface="Calibri" panose="020F0502020204030204" pitchFamily="34" charset="0"/>
              </a:rPr>
            </a:br>
            <a:r>
              <a:rPr lang="en-US" dirty="0">
                <a:latin typeface="Calibri" panose="020F0502020204030204" pitchFamily="34" charset="0"/>
              </a:rPr>
              <a:t> 2.1e Comparisons</a:t>
            </a:r>
          </a:p>
        </p:txBody>
      </p:sp>
      <p:sp>
        <p:nvSpPr>
          <p:cNvPr id="3" name="Content Placeholder 2"/>
          <p:cNvSpPr>
            <a:spLocks noGrp="1"/>
          </p:cNvSpPr>
          <p:nvPr>
            <p:ph idx="1"/>
          </p:nvPr>
        </p:nvSpPr>
        <p:spPr>
          <a:xfrm>
            <a:off x="407406" y="1371600"/>
            <a:ext cx="7543800" cy="4876800"/>
          </a:xfrm>
        </p:spPr>
        <p:txBody>
          <a:bodyPr>
            <a:normAutofit/>
          </a:bodyPr>
          <a:lstStyle/>
          <a:p>
            <a:pPr marL="0" indent="0" algn="ctr">
              <a:buNone/>
            </a:pPr>
            <a:endParaRPr lang="en-US" dirty="0">
              <a:latin typeface="Calibri" panose="020F0502020204030204" pitchFamily="34" charset="0"/>
            </a:endParaRPr>
          </a:p>
          <a:p>
            <a:pPr marL="0" indent="0" algn="ctr">
              <a:buNone/>
            </a:pPr>
            <a:r>
              <a:rPr lang="en-US" dirty="0">
                <a:latin typeface="Calibri" panose="020F0502020204030204" pitchFamily="34" charset="0"/>
              </a:rPr>
              <a:t>How did the location and physical surroundings in each region effect the Native American’s living there?</a:t>
            </a:r>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45</a:t>
            </a:fld>
            <a:endParaRPr lang="en-US" dirty="0"/>
          </a:p>
        </p:txBody>
      </p:sp>
    </p:spTree>
    <p:extLst>
      <p:ext uri="{BB962C8B-B14F-4D97-AF65-F5344CB8AC3E}">
        <p14:creationId xmlns:p14="http://schemas.microsoft.com/office/powerpoint/2010/main" val="1008683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2.1f </a:t>
            </a:r>
            <a:r>
              <a:rPr lang="en-US" dirty="0">
                <a:latin typeface="Calibri" panose="020F0502020204030204" pitchFamily="34" charset="0"/>
              </a:rPr>
              <a:t>Cause and Effect and </a:t>
            </a:r>
            <a:br>
              <a:rPr lang="en-US" dirty="0">
                <a:latin typeface="Calibri" panose="020F0502020204030204" pitchFamily="34" charset="0"/>
              </a:rPr>
            </a:br>
            <a:r>
              <a:rPr lang="en-US" dirty="0">
                <a:latin typeface="Calibri" panose="020F0502020204030204" pitchFamily="34" charset="0"/>
              </a:rPr>
              <a:t> 2.1e Comparisons</a:t>
            </a:r>
          </a:p>
        </p:txBody>
      </p:sp>
      <p:sp>
        <p:nvSpPr>
          <p:cNvPr id="3" name="Content Placeholder 2"/>
          <p:cNvSpPr>
            <a:spLocks noGrp="1"/>
          </p:cNvSpPr>
          <p:nvPr>
            <p:ph idx="1"/>
          </p:nvPr>
        </p:nvSpPr>
        <p:spPr>
          <a:xfrm>
            <a:off x="457200" y="1417638"/>
            <a:ext cx="7543800" cy="4708525"/>
          </a:xfrm>
        </p:spPr>
        <p:txBody>
          <a:bodyPr>
            <a:normAutofit fontScale="85000" lnSpcReduction="10000"/>
          </a:bodyPr>
          <a:lstStyle/>
          <a:p>
            <a:r>
              <a:rPr lang="en-US" dirty="0">
                <a:latin typeface="Calibri" panose="020F0502020204030204" pitchFamily="34" charset="0"/>
              </a:rPr>
              <a:t>Break into teams by region. Have team do a “jot thought” for each of the geographical features and what effect that had on them. Use the categories of food, shelter, transportation, water, clothing.</a:t>
            </a:r>
          </a:p>
          <a:p>
            <a:r>
              <a:rPr lang="en-US" dirty="0">
                <a:latin typeface="Calibri" panose="020F0502020204030204" pitchFamily="34" charset="0"/>
              </a:rPr>
              <a:t>Each team shares out, create a class cause and effect chart.</a:t>
            </a:r>
          </a:p>
          <a:p>
            <a:r>
              <a:rPr lang="en-US" dirty="0">
                <a:latin typeface="Calibri" panose="020F0502020204030204" pitchFamily="34" charset="0"/>
              </a:rPr>
              <a:t>Use the chart to make comparisons between the Native Americans and their adaptations.</a:t>
            </a:r>
          </a:p>
          <a:p>
            <a:endParaRPr lang="en-US" dirty="0"/>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46</a:t>
            </a:fld>
            <a:endParaRPr lang="en-US" dirty="0"/>
          </a:p>
        </p:txBody>
      </p:sp>
    </p:spTree>
    <p:extLst>
      <p:ext uri="{BB962C8B-B14F-4D97-AF65-F5344CB8AC3E}">
        <p14:creationId xmlns:p14="http://schemas.microsoft.com/office/powerpoint/2010/main" val="353693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Paradigm Shift - Moving from Activities to Experiences</a:t>
            </a:r>
          </a:p>
        </p:txBody>
      </p:sp>
      <p:sp>
        <p:nvSpPr>
          <p:cNvPr id="342" name="Shape 342"/>
          <p:cNvSpPr txBox="1">
            <a:spLocks noGrp="1"/>
          </p:cNvSpPr>
          <p:nvPr>
            <p:ph type="body" idx="1"/>
          </p:nvPr>
        </p:nvSpPr>
        <p:spPr>
          <a:xfrm>
            <a:off x="381000" y="1905000"/>
            <a:ext cx="4038600" cy="4137692"/>
          </a:xfrm>
          <a:prstGeom prst="rect">
            <a:avLst/>
          </a:prstGeom>
          <a:noFill/>
          <a:ln>
            <a:noFill/>
          </a:ln>
        </p:spPr>
        <p:txBody>
          <a:bodyPr lIns="91425" tIns="45700" rIns="91425" bIns="45700" anchor="t" anchorCtr="0">
            <a:noAutofit/>
          </a:bodyPr>
          <a:lstStyle/>
          <a:p>
            <a:pPr marL="0" marR="0" lvl="0" indent="-228600" algn="l" rtl="0">
              <a:spcBef>
                <a:spcPts val="0"/>
              </a:spcBef>
              <a:buClr>
                <a:schemeClr val="dk1"/>
              </a:buClr>
              <a:buSzPct val="200000"/>
              <a:buFont typeface="Arial"/>
              <a:buNone/>
            </a:pPr>
            <a:r>
              <a:rPr lang="en-US" sz="2000" dirty="0">
                <a:latin typeface="Calibri" panose="020F0502020204030204" pitchFamily="34" charset="0"/>
              </a:rPr>
              <a:t>As we shift from planning content activities to skills based experiences, we have to first look at the skills.</a:t>
            </a:r>
          </a:p>
          <a:p>
            <a:pPr marL="342900" marR="0" lvl="0" indent="-342900" algn="l" rtl="0">
              <a:spcBef>
                <a:spcPts val="0"/>
              </a:spcBef>
              <a:buClr>
                <a:schemeClr val="dk1"/>
              </a:buClr>
              <a:buSzPct val="200000"/>
              <a:buFont typeface="Arial"/>
              <a:buNone/>
            </a:pPr>
            <a:endParaRPr sz="2000" dirty="0">
              <a:latin typeface="Calibri" panose="020F0502020204030204" pitchFamily="34" charset="0"/>
            </a:endParaRPr>
          </a:p>
          <a:p>
            <a:pPr marL="0" marR="0" lvl="0" indent="-228600" algn="l" rtl="0">
              <a:spcBef>
                <a:spcPts val="0"/>
              </a:spcBef>
              <a:buClr>
                <a:schemeClr val="dk1"/>
              </a:buClr>
              <a:buSzPct val="200000"/>
              <a:buFont typeface="Arial"/>
              <a:buNone/>
            </a:pPr>
            <a:r>
              <a:rPr lang="en-US" sz="2000" dirty="0">
                <a:latin typeface="Calibri" panose="020F0502020204030204" pitchFamily="34" charset="0"/>
              </a:rPr>
              <a:t>2.1b: using basic map skills to locate places on maps and globes to support understanding of American history</a:t>
            </a:r>
          </a:p>
          <a:p>
            <a:pPr marL="342900" marR="0" lvl="0" indent="-342900" algn="l" rtl="0">
              <a:spcBef>
                <a:spcPts val="0"/>
              </a:spcBef>
              <a:buClr>
                <a:schemeClr val="dk1"/>
              </a:buClr>
              <a:buSzPct val="200000"/>
              <a:buFont typeface="Arial"/>
              <a:buNone/>
            </a:pPr>
            <a:endParaRPr sz="2000" dirty="0">
              <a:latin typeface="Calibri" panose="020F0502020204030204" pitchFamily="34" charset="0"/>
            </a:endParaRPr>
          </a:p>
          <a:p>
            <a:pPr marL="0" marR="0" lvl="0" indent="-228600" algn="l" rtl="0">
              <a:spcBef>
                <a:spcPts val="0"/>
              </a:spcBef>
              <a:buClr>
                <a:schemeClr val="dk1"/>
              </a:buClr>
              <a:buSzPct val="200000"/>
              <a:buFont typeface="Arial"/>
              <a:buNone/>
            </a:pPr>
            <a:r>
              <a:rPr lang="en-US" sz="2000" dirty="0">
                <a:latin typeface="Calibri" panose="020F0502020204030204" pitchFamily="34" charset="0"/>
              </a:rPr>
              <a:t>Our goal: Focusing on these skills allows us as educators to integrate more with ELA, Science, and Math.</a:t>
            </a:r>
          </a:p>
          <a:p>
            <a:pPr marL="342900" marR="0" lvl="0" indent="-342900" algn="l" rtl="0">
              <a:spcBef>
                <a:spcPts val="0"/>
              </a:spcBef>
              <a:buClr>
                <a:schemeClr val="dk1"/>
              </a:buClr>
              <a:buSzPct val="200000"/>
              <a:buFont typeface="Arial"/>
              <a:buNone/>
            </a:pPr>
            <a:endParaRPr sz="1800" dirty="0"/>
          </a:p>
        </p:txBody>
      </p:sp>
      <p:pic>
        <p:nvPicPr>
          <p:cNvPr id="343" name="Shape 343"/>
          <p:cNvPicPr preferRelativeResize="0"/>
          <p:nvPr/>
        </p:nvPicPr>
        <p:blipFill>
          <a:blip r:embed="rId3">
            <a:alphaModFix/>
          </a:blip>
          <a:stretch>
            <a:fillRect/>
          </a:stretch>
        </p:blipFill>
        <p:spPr>
          <a:xfrm>
            <a:off x="4808062" y="1662023"/>
            <a:ext cx="3390212" cy="4526100"/>
          </a:xfrm>
          <a:prstGeom prst="rect">
            <a:avLst/>
          </a:prstGeom>
          <a:noFill/>
          <a:ln>
            <a:noFill/>
          </a:ln>
        </p:spPr>
      </p:pic>
    </p:spTree>
    <p:extLst>
      <p:ext uri="{BB962C8B-B14F-4D97-AF65-F5344CB8AC3E}">
        <p14:creationId xmlns:p14="http://schemas.microsoft.com/office/powerpoint/2010/main" val="372318927"/>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Finding The Everglades </a:t>
            </a:r>
          </a:p>
          <a:p>
            <a:pPr marL="0" marR="0" lvl="0" indent="0" algn="ctr" rtl="0">
              <a:spcBef>
                <a:spcPts val="0"/>
              </a:spcBef>
              <a:buClr>
                <a:srgbClr val="0070C0"/>
              </a:buClr>
              <a:buSzPct val="25000"/>
              <a:buFont typeface="Times New Roman"/>
              <a:buNone/>
            </a:pPr>
            <a:r>
              <a:rPr lang="en-US" dirty="0">
                <a:latin typeface="Calibri" panose="020F0502020204030204" pitchFamily="34" charset="0"/>
              </a:rPr>
              <a:t>National Park</a:t>
            </a:r>
          </a:p>
        </p:txBody>
      </p:sp>
      <p:sp>
        <p:nvSpPr>
          <p:cNvPr id="349" name="Shape 349"/>
          <p:cNvSpPr txBox="1">
            <a:spLocks noGrp="1"/>
          </p:cNvSpPr>
          <p:nvPr>
            <p:ph type="body" idx="1"/>
          </p:nvPr>
        </p:nvSpPr>
        <p:spPr>
          <a:xfrm>
            <a:off x="457200" y="1600200"/>
            <a:ext cx="4038600" cy="4526100"/>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Arial"/>
            </a:pPr>
            <a:r>
              <a:rPr lang="en-US" sz="2000" dirty="0">
                <a:latin typeface="Calibri" panose="020F0502020204030204" pitchFamily="34" charset="0"/>
              </a:rPr>
              <a:t>Start with </a:t>
            </a:r>
            <a:r>
              <a:rPr lang="en-US" sz="2000" u="sng" dirty="0">
                <a:latin typeface="Calibri" panose="020F0502020204030204" pitchFamily="34" charset="0"/>
              </a:rPr>
              <a:t>Our Great Big Backyard</a:t>
            </a:r>
          </a:p>
          <a:p>
            <a:pPr marL="457200" marR="0" lvl="0" indent="-342900" algn="l" rtl="0">
              <a:spcBef>
                <a:spcPts val="0"/>
              </a:spcBef>
              <a:buSzPct val="100000"/>
            </a:pPr>
            <a:r>
              <a:rPr lang="en-US" sz="2000" dirty="0">
                <a:latin typeface="Calibri" panose="020F0502020204030204" pitchFamily="34" charset="0"/>
              </a:rPr>
              <a:t>Move to National Park Interactive Map</a:t>
            </a:r>
          </a:p>
        </p:txBody>
      </p:sp>
      <p:pic>
        <p:nvPicPr>
          <p:cNvPr id="351" name="Shape 351"/>
          <p:cNvPicPr preferRelativeResize="0"/>
          <p:nvPr/>
        </p:nvPicPr>
        <p:blipFill>
          <a:blip r:embed="rId3">
            <a:alphaModFix/>
          </a:blip>
          <a:stretch>
            <a:fillRect/>
          </a:stretch>
        </p:blipFill>
        <p:spPr>
          <a:xfrm>
            <a:off x="253400" y="3263476"/>
            <a:ext cx="4394800" cy="2862816"/>
          </a:xfrm>
          <a:prstGeom prst="rect">
            <a:avLst/>
          </a:prstGeom>
          <a:noFill/>
          <a:ln>
            <a:noFill/>
          </a:ln>
        </p:spPr>
      </p:pic>
      <p:pic>
        <p:nvPicPr>
          <p:cNvPr id="352" name="Shape 352"/>
          <p:cNvPicPr preferRelativeResize="0"/>
          <p:nvPr/>
        </p:nvPicPr>
        <p:blipFill>
          <a:blip r:embed="rId4">
            <a:alphaModFix/>
          </a:blip>
          <a:stretch>
            <a:fillRect/>
          </a:stretch>
        </p:blipFill>
        <p:spPr>
          <a:xfrm>
            <a:off x="4648200" y="2853610"/>
            <a:ext cx="4356551" cy="2050900"/>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400800"/>
            <a:ext cx="20240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702867"/>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Exploring The Everglades</a:t>
            </a:r>
          </a:p>
          <a:p>
            <a:pPr marL="0" marR="0" lvl="0" indent="0" algn="ctr" rtl="0">
              <a:spcBef>
                <a:spcPts val="0"/>
              </a:spcBef>
              <a:buClr>
                <a:srgbClr val="0070C0"/>
              </a:buClr>
              <a:buSzPct val="25000"/>
              <a:buFont typeface="Times New Roman"/>
              <a:buNone/>
            </a:pPr>
            <a:r>
              <a:rPr lang="en-US" dirty="0">
                <a:latin typeface="Calibri" panose="020F0502020204030204" pitchFamily="34" charset="0"/>
              </a:rPr>
              <a:t>National Park</a:t>
            </a:r>
          </a:p>
        </p:txBody>
      </p:sp>
      <p:sp>
        <p:nvSpPr>
          <p:cNvPr id="358" name="Shape 358"/>
          <p:cNvSpPr txBox="1">
            <a:spLocks noGrp="1"/>
          </p:cNvSpPr>
          <p:nvPr>
            <p:ph type="body" idx="1"/>
          </p:nvPr>
        </p:nvSpPr>
        <p:spPr>
          <a:xfrm>
            <a:off x="457200" y="1600200"/>
            <a:ext cx="7543800" cy="4526100"/>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pPr>
            <a:r>
              <a:rPr lang="en-US" sz="3000" dirty="0">
                <a:latin typeface="Calibri" panose="020F0502020204030204" pitchFamily="34" charset="0"/>
              </a:rPr>
              <a:t>Compare images from </a:t>
            </a:r>
            <a:r>
              <a:rPr lang="en-US" sz="3000" u="sng" dirty="0">
                <a:latin typeface="Calibri" panose="020F0502020204030204" pitchFamily="34" charset="0"/>
              </a:rPr>
              <a:t>Our Great Big Backyard</a:t>
            </a:r>
            <a:r>
              <a:rPr lang="en-US" sz="3000" dirty="0">
                <a:latin typeface="Calibri" panose="020F0502020204030204" pitchFamily="34" charset="0"/>
              </a:rPr>
              <a:t> to the homepage of The Everglades National Park.</a:t>
            </a:r>
          </a:p>
          <a:p>
            <a:pPr marL="457200" marR="0" lvl="0" indent="-419100" algn="l" rtl="0">
              <a:spcBef>
                <a:spcPts val="0"/>
              </a:spcBef>
              <a:buSzPct val="100000"/>
            </a:pPr>
            <a:r>
              <a:rPr lang="en-US" sz="3000" dirty="0">
                <a:latin typeface="Calibri" panose="020F0502020204030204" pitchFamily="34" charset="0"/>
              </a:rPr>
              <a:t>Under </a:t>
            </a:r>
            <a:r>
              <a:rPr lang="en-US" sz="3000" b="0" dirty="0">
                <a:latin typeface="Calibri" panose="020F0502020204030204" pitchFamily="34" charset="0"/>
              </a:rPr>
              <a:t>info</a:t>
            </a:r>
            <a:r>
              <a:rPr lang="en-US" sz="3000" dirty="0">
                <a:latin typeface="Calibri" panose="020F0502020204030204" pitchFamily="34" charset="0"/>
              </a:rPr>
              <a:t> button look at the </a:t>
            </a:r>
            <a:r>
              <a:rPr lang="en-US" sz="3000" b="0" dirty="0">
                <a:latin typeface="Calibri" panose="020F0502020204030204" pitchFamily="34" charset="0"/>
              </a:rPr>
              <a:t>weather </a:t>
            </a:r>
            <a:r>
              <a:rPr lang="en-US" sz="3000" dirty="0">
                <a:latin typeface="Calibri" panose="020F0502020204030204" pitchFamily="34" charset="0"/>
              </a:rPr>
              <a:t>section.</a:t>
            </a:r>
          </a:p>
        </p:txBody>
      </p:sp>
      <p:pic>
        <p:nvPicPr>
          <p:cNvPr id="359" name="Shape 359"/>
          <p:cNvPicPr preferRelativeResize="0"/>
          <p:nvPr/>
        </p:nvPicPr>
        <p:blipFill>
          <a:blip r:embed="rId3">
            <a:alphaModFix/>
          </a:blip>
          <a:stretch>
            <a:fillRect/>
          </a:stretch>
        </p:blipFill>
        <p:spPr>
          <a:xfrm>
            <a:off x="66962" y="4361625"/>
            <a:ext cx="8161225" cy="1650575"/>
          </a:xfrm>
          <a:prstGeom prst="rect">
            <a:avLst/>
          </a:prstGeom>
          <a:noFill/>
          <a:ln>
            <a:noFill/>
          </a:ln>
        </p:spPr>
      </p:pic>
    </p:spTree>
    <p:extLst>
      <p:ext uri="{BB962C8B-B14F-4D97-AF65-F5344CB8AC3E}">
        <p14:creationId xmlns:p14="http://schemas.microsoft.com/office/powerpoint/2010/main" val="185173568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5</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287" b="12628"/>
          <a:stretch/>
        </p:blipFill>
        <p:spPr>
          <a:xfrm>
            <a:off x="594360" y="1752600"/>
            <a:ext cx="725424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3337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Always Looping Back to the Skill</a:t>
            </a:r>
          </a:p>
        </p:txBody>
      </p:sp>
      <p:sp>
        <p:nvSpPr>
          <p:cNvPr id="365" name="Shape 365"/>
          <p:cNvSpPr txBox="1">
            <a:spLocks noGrp="1"/>
          </p:cNvSpPr>
          <p:nvPr>
            <p:ph type="body" idx="1"/>
          </p:nvPr>
        </p:nvSpPr>
        <p:spPr>
          <a:xfrm>
            <a:off x="457200" y="1371600"/>
            <a:ext cx="7543800" cy="4526100"/>
          </a:xfrm>
          <a:prstGeom prst="rect">
            <a:avLst/>
          </a:prstGeom>
          <a:noFill/>
          <a:ln>
            <a:noFill/>
          </a:ln>
        </p:spPr>
        <p:txBody>
          <a:bodyPr lIns="91425" tIns="45700" rIns="91425" bIns="45700" anchor="t" anchorCtr="0">
            <a:noAutofit/>
          </a:bodyPr>
          <a:lstStyle/>
          <a:p>
            <a:pPr marL="0" lvl="0" indent="0" rtl="0">
              <a:spcBef>
                <a:spcPts val="0"/>
              </a:spcBef>
              <a:buNone/>
            </a:pPr>
            <a:r>
              <a:rPr lang="en-US" sz="2400" dirty="0">
                <a:latin typeface="Calibri" panose="020F0502020204030204" pitchFamily="34" charset="0"/>
              </a:rPr>
              <a:t>2.1b: using basic map skills to locate places on maps and globes to support understanding of American history</a:t>
            </a:r>
          </a:p>
          <a:p>
            <a:pPr marL="457200" lvl="0" rtl="0">
              <a:spcBef>
                <a:spcPts val="0"/>
              </a:spcBef>
              <a:buSzPct val="100000"/>
            </a:pPr>
            <a:r>
              <a:rPr lang="en-US" sz="2400" dirty="0">
                <a:latin typeface="Calibri" panose="020F0502020204030204" pitchFamily="34" charset="0"/>
              </a:rPr>
              <a:t>How do the people who live near The Everglades adapt to their environment?</a:t>
            </a:r>
          </a:p>
          <a:p>
            <a:pPr marL="457200" lvl="0" rtl="0">
              <a:spcBef>
                <a:spcPts val="0"/>
              </a:spcBef>
              <a:buSzPct val="100000"/>
            </a:pPr>
            <a:r>
              <a:rPr lang="en-US" sz="2400" dirty="0">
                <a:latin typeface="Calibri" panose="020F0502020204030204" pitchFamily="34" charset="0"/>
              </a:rPr>
              <a:t>What might daily life be like for people near The Everglades?</a:t>
            </a:r>
          </a:p>
          <a:p>
            <a:pPr marL="457200" lvl="0" rtl="0">
              <a:spcBef>
                <a:spcPts val="0"/>
              </a:spcBef>
              <a:buSzPct val="100000"/>
            </a:pPr>
            <a:r>
              <a:rPr lang="en-US" sz="2400" dirty="0">
                <a:latin typeface="Calibri" panose="020F0502020204030204" pitchFamily="34" charset="0"/>
              </a:rPr>
              <a:t>What type of animals and plants would we see if we went to The Everglades?</a:t>
            </a:r>
          </a:p>
          <a:p>
            <a:pPr marL="0" lvl="0" indent="0" rtl="0">
              <a:spcBef>
                <a:spcPts val="0"/>
              </a:spcBef>
              <a:buNone/>
            </a:pPr>
            <a:endParaRPr sz="800" dirty="0">
              <a:latin typeface="Calibri" panose="020F0502020204030204" pitchFamily="34" charset="0"/>
            </a:endParaRPr>
          </a:p>
          <a:p>
            <a:pPr marL="0" lvl="0" indent="0" rtl="0">
              <a:spcBef>
                <a:spcPts val="0"/>
              </a:spcBef>
              <a:buNone/>
            </a:pPr>
            <a:r>
              <a:rPr lang="en-US" sz="2400" dirty="0" smtClean="0">
                <a:latin typeface="Calibri" panose="020F0502020204030204" pitchFamily="34" charset="0"/>
              </a:rPr>
              <a:t>Once </a:t>
            </a:r>
            <a:r>
              <a:rPr lang="en-US" sz="2400" dirty="0">
                <a:latin typeface="Calibri" panose="020F0502020204030204" pitchFamily="34" charset="0"/>
              </a:rPr>
              <a:t>students have practiced this map skill, you can take this experience and duplicate it within your specific content areas.</a:t>
            </a:r>
          </a:p>
          <a:p>
            <a:pPr marL="342900" marR="0" lvl="0" indent="-342900" algn="l" rtl="0">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1614940000"/>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3446"/>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Your Turn!</a:t>
            </a:r>
          </a:p>
        </p:txBody>
      </p:sp>
      <p:sp>
        <p:nvSpPr>
          <p:cNvPr id="371" name="Shape 371"/>
          <p:cNvSpPr txBox="1">
            <a:spLocks noGrp="1"/>
          </p:cNvSpPr>
          <p:nvPr>
            <p:ph type="body" idx="1"/>
          </p:nvPr>
        </p:nvSpPr>
        <p:spPr>
          <a:xfrm>
            <a:off x="256375" y="1217775"/>
            <a:ext cx="7744500" cy="4908300"/>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Arial"/>
            </a:pPr>
            <a:r>
              <a:rPr lang="en-US" sz="2000" dirty="0">
                <a:latin typeface="Calibri" panose="020F0502020204030204" pitchFamily="34" charset="0"/>
              </a:rPr>
              <a:t>First, copy my model of finding a park from </a:t>
            </a:r>
            <a:r>
              <a:rPr lang="en-US" sz="2000" u="sng" dirty="0">
                <a:latin typeface="Calibri" panose="020F0502020204030204" pitchFamily="34" charset="0"/>
              </a:rPr>
              <a:t>Our Great Big Backyard</a:t>
            </a:r>
            <a:r>
              <a:rPr lang="en-US" sz="2000" dirty="0">
                <a:latin typeface="Calibri" panose="020F0502020204030204" pitchFamily="34" charset="0"/>
              </a:rPr>
              <a:t> and asking questions about it by researching Big Bend National Park</a:t>
            </a:r>
            <a:r>
              <a:rPr lang="en-US" sz="2000">
                <a:latin typeface="Calibri" panose="020F0502020204030204" pitchFamily="34" charset="0"/>
              </a:rPr>
              <a:t>. </a:t>
            </a:r>
            <a:endParaRPr lang="en-US" sz="2000" smtClean="0">
              <a:latin typeface="Calibri" panose="020F0502020204030204" pitchFamily="34" charset="0"/>
            </a:endParaRPr>
          </a:p>
          <a:p>
            <a:pPr marL="457200" marR="0" lvl="0" indent="-342900" algn="l" rtl="0">
              <a:spcBef>
                <a:spcPts val="0"/>
              </a:spcBef>
              <a:buClr>
                <a:schemeClr val="dk1"/>
              </a:buClr>
              <a:buSzPct val="100000"/>
              <a:buFont typeface="Arial"/>
            </a:pPr>
            <a:r>
              <a:rPr lang="en-US" sz="2000" smtClean="0">
                <a:latin typeface="Calibri" panose="020F0502020204030204" pitchFamily="34" charset="0"/>
              </a:rPr>
              <a:t>Then</a:t>
            </a:r>
            <a:r>
              <a:rPr lang="en-US" sz="2000" dirty="0">
                <a:latin typeface="Calibri" panose="020F0502020204030204" pitchFamily="34" charset="0"/>
              </a:rPr>
              <a:t>, think about a geographic location that your students could explore after having learned this skill. Some examples may be…</a:t>
            </a:r>
          </a:p>
          <a:p>
            <a:pPr marL="914400" marR="0" lvl="1" indent="-342900" algn="l" rtl="0">
              <a:spcBef>
                <a:spcPts val="0"/>
              </a:spcBef>
              <a:buSzPct val="100000"/>
            </a:pPr>
            <a:r>
              <a:rPr lang="en-US" sz="2000" dirty="0">
                <a:latin typeface="Calibri" panose="020F0502020204030204" pitchFamily="34" charset="0"/>
              </a:rPr>
              <a:t>Kindergarten - local park</a:t>
            </a:r>
          </a:p>
          <a:p>
            <a:pPr marL="914400" marR="0" lvl="1" indent="-342900" algn="l" rtl="0">
              <a:spcBef>
                <a:spcPts val="0"/>
              </a:spcBef>
              <a:buSzPct val="100000"/>
            </a:pPr>
            <a:r>
              <a:rPr lang="en-US" sz="2000" dirty="0">
                <a:latin typeface="Calibri" panose="020F0502020204030204" pitchFamily="34" charset="0"/>
              </a:rPr>
              <a:t>1st Grade - State Park, Famous Virginian’s Home</a:t>
            </a:r>
          </a:p>
          <a:p>
            <a:pPr marL="914400" marR="0" lvl="1" indent="-342900" algn="l" rtl="0">
              <a:spcBef>
                <a:spcPts val="0"/>
              </a:spcBef>
              <a:buSzPct val="100000"/>
            </a:pPr>
            <a:r>
              <a:rPr lang="en-US" sz="2000" dirty="0">
                <a:latin typeface="Calibri" panose="020F0502020204030204" pitchFamily="34" charset="0"/>
              </a:rPr>
              <a:t>2nd Grade - National Park near an American Indian tribal land</a:t>
            </a:r>
          </a:p>
          <a:p>
            <a:pPr marL="914400" marR="0" lvl="1" indent="-342900" algn="l" rtl="0">
              <a:spcBef>
                <a:spcPts val="0"/>
              </a:spcBef>
              <a:buSzPct val="100000"/>
            </a:pPr>
            <a:r>
              <a:rPr lang="en-US" sz="2000" dirty="0">
                <a:latin typeface="Calibri" panose="020F0502020204030204" pitchFamily="34" charset="0"/>
              </a:rPr>
              <a:t>3rd Grade - World Historic Landmark from an Ancient Culture</a:t>
            </a:r>
          </a:p>
          <a:p>
            <a:pPr marL="914400" marR="0" lvl="1" indent="-342900" algn="l" rtl="0">
              <a:spcBef>
                <a:spcPts val="0"/>
              </a:spcBef>
              <a:buSzPct val="100000"/>
            </a:pPr>
            <a:r>
              <a:rPr lang="en-US" sz="2000" dirty="0">
                <a:latin typeface="Calibri" panose="020F0502020204030204" pitchFamily="34" charset="0"/>
              </a:rPr>
              <a:t>All grades - location from a read aloud, location of a famous person, extreme weather occurrences, location of family members</a:t>
            </a:r>
          </a:p>
          <a:p>
            <a:pPr marL="0" marR="0" lvl="0" indent="0" algn="l" rtl="0">
              <a:spcBef>
                <a:spcPts val="0"/>
              </a:spcBef>
              <a:buNone/>
            </a:pPr>
            <a:endParaRPr lang="en-US" sz="2000" dirty="0" smtClean="0">
              <a:latin typeface="Calibri" panose="020F0502020204030204" pitchFamily="34" charset="0"/>
            </a:endParaRPr>
          </a:p>
          <a:p>
            <a:pPr marL="0" marR="0" lvl="0" indent="0" algn="l" rtl="0">
              <a:spcBef>
                <a:spcPts val="0"/>
              </a:spcBef>
              <a:buNone/>
            </a:pPr>
            <a:r>
              <a:rPr lang="en-US" sz="2000" dirty="0" smtClean="0">
                <a:latin typeface="Calibri" panose="020F0502020204030204" pitchFamily="34" charset="0"/>
              </a:rPr>
              <a:t>Remember </a:t>
            </a:r>
            <a:r>
              <a:rPr lang="en-US" sz="2000" dirty="0">
                <a:latin typeface="Calibri" panose="020F0502020204030204" pitchFamily="34" charset="0"/>
              </a:rPr>
              <a:t>- These skills are taught and can come up in all content areas throughout the year. Repeat and reuse them!</a:t>
            </a:r>
          </a:p>
        </p:txBody>
      </p:sp>
    </p:spTree>
    <p:extLst>
      <p:ext uri="{BB962C8B-B14F-4D97-AF65-F5344CB8AC3E}">
        <p14:creationId xmlns:p14="http://schemas.microsoft.com/office/powerpoint/2010/main" val="45652897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5400" b="1" i="0" u="none" strike="noStrike" cap="none" dirty="0">
                <a:solidFill>
                  <a:srgbClr val="0070C0"/>
                </a:solidFill>
                <a:latin typeface="Calibri" panose="020F0502020204030204" pitchFamily="34" charset="0"/>
                <a:ea typeface="Times New Roman"/>
                <a:cs typeface="Times New Roman"/>
                <a:sym typeface="Times New Roman"/>
              </a:rPr>
              <a:t>Second Grade</a:t>
            </a:r>
          </a:p>
        </p:txBody>
      </p:sp>
      <p:sp>
        <p:nvSpPr>
          <p:cNvPr id="195" name="Shape 195"/>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000" dirty="0">
                <a:latin typeface="Calibri" panose="020F0502020204030204" pitchFamily="34" charset="0"/>
                <a:ea typeface="Arial Narrow"/>
                <a:cs typeface="Arial Narrow"/>
                <a:sym typeface="Arial Narrow"/>
              </a:rPr>
              <a:t>Content SOL</a:t>
            </a:r>
          </a:p>
          <a:p>
            <a:pPr marL="0" marR="0" lvl="0" indent="0" algn="l" rtl="0">
              <a:spcBef>
                <a:spcPts val="0"/>
              </a:spcBef>
              <a:buClr>
                <a:schemeClr val="dk1"/>
              </a:buClr>
              <a:buSzPct val="25000"/>
              <a:buFont typeface="Arial"/>
              <a:buNone/>
            </a:pPr>
            <a:r>
              <a:rPr lang="en-US" sz="2400" b="0" dirty="0" smtClean="0">
                <a:latin typeface="Calibri" panose="020F0502020204030204" pitchFamily="34" charset="0"/>
                <a:ea typeface="Arial Narrow"/>
                <a:cs typeface="Arial Narrow"/>
                <a:sym typeface="Arial Narrow"/>
              </a:rPr>
              <a:t>2.7 The </a:t>
            </a:r>
            <a:r>
              <a:rPr lang="en-US" sz="2400" b="0" dirty="0">
                <a:latin typeface="Calibri" panose="020F0502020204030204" pitchFamily="34" charset="0"/>
                <a:ea typeface="Arial Narrow"/>
                <a:cs typeface="Arial Narrow"/>
                <a:sym typeface="Arial Narrow"/>
              </a:rPr>
              <a:t>student will locate and describe the relationship between the environment and culture of the Powhatan of the Eastern Woodlands; the Lakota of the Plains; and the Pueblo Indians of the Southwest.</a:t>
            </a:r>
          </a:p>
          <a:p>
            <a:pPr marL="0" marR="0" lvl="0" indent="0" algn="l" rtl="0">
              <a:spcBef>
                <a:spcPts val="0"/>
              </a:spcBef>
              <a:buClr>
                <a:schemeClr val="dk1"/>
              </a:buClr>
              <a:buSzPct val="25000"/>
              <a:buFont typeface="Arial"/>
              <a:buNone/>
            </a:pPr>
            <a:endParaRPr sz="2400" b="0" dirty="0">
              <a:latin typeface="Calibri" panose="020F0502020204030204" pitchFamily="34" charset="0"/>
              <a:ea typeface="Arial Narrow"/>
              <a:cs typeface="Arial Narrow"/>
              <a:sym typeface="Arial Narrow"/>
            </a:endParaRPr>
          </a:p>
          <a:p>
            <a:pPr marL="0" marR="0" lvl="0" indent="0" algn="l" rtl="0">
              <a:spcBef>
                <a:spcPts val="0"/>
              </a:spcBef>
              <a:buClr>
                <a:schemeClr val="dk1"/>
              </a:buClr>
              <a:buSzPct val="25000"/>
              <a:buFont typeface="Arial"/>
              <a:buNone/>
            </a:pPr>
            <a:r>
              <a:rPr lang="en-US" sz="3000" dirty="0">
                <a:latin typeface="Calibri" panose="020F0502020204030204" pitchFamily="34" charset="0"/>
                <a:ea typeface="Arial Narrow"/>
                <a:cs typeface="Arial Narrow"/>
                <a:sym typeface="Arial Narrow"/>
              </a:rPr>
              <a:t>Skill SOL</a:t>
            </a:r>
          </a:p>
          <a:p>
            <a:pPr marL="0" marR="0" lvl="0" indent="0" algn="l" rtl="0">
              <a:spcBef>
                <a:spcPts val="0"/>
              </a:spcBef>
              <a:buClr>
                <a:schemeClr val="dk1"/>
              </a:buClr>
              <a:buSzPct val="25000"/>
              <a:buFont typeface="Arial"/>
              <a:buNone/>
            </a:pPr>
            <a:r>
              <a:rPr lang="en-US" sz="2400" b="0" i="0" u="none" strike="noStrike" cap="none" dirty="0" smtClean="0">
                <a:solidFill>
                  <a:schemeClr val="dk1"/>
                </a:solidFill>
                <a:latin typeface="Calibri" panose="020F0502020204030204" pitchFamily="34" charset="0"/>
                <a:ea typeface="Arial Narrow"/>
                <a:cs typeface="Arial Narrow"/>
                <a:sym typeface="Arial Narrow"/>
              </a:rPr>
              <a:t>2.1b The </a:t>
            </a:r>
            <a:r>
              <a:rPr lang="en-US" sz="2400" b="0" i="0" u="none" strike="noStrike" cap="none" dirty="0">
                <a:solidFill>
                  <a:schemeClr val="dk1"/>
                </a:solidFill>
                <a:latin typeface="Calibri" panose="020F0502020204030204" pitchFamily="34" charset="0"/>
                <a:ea typeface="Arial Narrow"/>
                <a:cs typeface="Arial Narrow"/>
                <a:sym typeface="Arial Narrow"/>
              </a:rPr>
              <a:t>student will demonstrate skills for historical thinking, geographical analysis, economic decision making and responsible citizenship by </a:t>
            </a:r>
            <a:r>
              <a:rPr lang="en-US" sz="2400" b="1" i="1" u="sng" strike="noStrike" cap="none" dirty="0">
                <a:solidFill>
                  <a:schemeClr val="dk1"/>
                </a:solidFill>
                <a:latin typeface="Calibri" panose="020F0502020204030204" pitchFamily="34" charset="0"/>
                <a:ea typeface="Arial Narrow"/>
                <a:cs typeface="Arial Narrow"/>
                <a:sym typeface="Arial Narrow"/>
              </a:rPr>
              <a:t>using basic map skills to locate places on maps and globes to support understanding of American history.</a:t>
            </a:r>
          </a:p>
        </p:txBody>
      </p:sp>
      <p:sp>
        <p:nvSpPr>
          <p:cNvPr id="196" name="Shape 19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52</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82520204"/>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7543800" cy="868362"/>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Content </a:t>
            </a:r>
            <a:r>
              <a:rPr lang="en-US" sz="4000" b="1" i="0" u="none" strike="noStrike" cap="none" dirty="0">
                <a:solidFill>
                  <a:srgbClr val="0070C0"/>
                </a:solidFill>
                <a:latin typeface="Calibri" panose="020F0502020204030204" pitchFamily="34" charset="0"/>
                <a:ea typeface="Times New Roman"/>
                <a:cs typeface="Times New Roman"/>
                <a:sym typeface="Times New Roman"/>
              </a:rPr>
              <a:t>Example</a:t>
            </a:r>
          </a:p>
        </p:txBody>
      </p:sp>
      <p:sp>
        <p:nvSpPr>
          <p:cNvPr id="202" name="Shape 202"/>
          <p:cNvSpPr txBox="1">
            <a:spLocks noGrp="1"/>
          </p:cNvSpPr>
          <p:nvPr>
            <p:ph type="body" idx="1"/>
          </p:nvPr>
        </p:nvSpPr>
        <p:spPr>
          <a:xfrm>
            <a:off x="457200" y="1143000"/>
            <a:ext cx="7696199" cy="5181600"/>
          </a:xfrm>
          <a:prstGeom prst="rect">
            <a:avLst/>
          </a:prstGeom>
          <a:noFill/>
          <a:ln>
            <a:noFill/>
          </a:ln>
        </p:spPr>
        <p:txBody>
          <a:bodyPr lIns="91425" tIns="45700" rIns="91425" bIns="45700" anchor="t" anchorCtr="0">
            <a:noAutofit/>
          </a:bodyPr>
          <a:lstStyle/>
          <a:p>
            <a:pPr marL="342900" marR="0" lvl="0" indent="-388937" algn="l" rtl="0">
              <a:lnSpc>
                <a:spcPct val="120000"/>
              </a:lnSpc>
              <a:spcBef>
                <a:spcPts val="495"/>
              </a:spcBef>
              <a:spcAft>
                <a:spcPts val="0"/>
              </a:spcAft>
              <a:buClr>
                <a:schemeClr val="dk1"/>
              </a:buClr>
              <a:buSzPct val="100000"/>
              <a:buFont typeface="Noto Sans Symbols"/>
              <a:buChar char="❖"/>
            </a:pPr>
            <a:r>
              <a:rPr lang="en-US" sz="2800" b="0" dirty="0" smtClean="0">
                <a:latin typeface="Calibri" panose="020F0502020204030204" pitchFamily="34" charset="0"/>
                <a:ea typeface="Arial Narrow"/>
                <a:cs typeface="Arial Narrow"/>
                <a:sym typeface="Arial Narrow"/>
              </a:rPr>
              <a:t>Conduct </a:t>
            </a:r>
            <a:r>
              <a:rPr lang="en-US" sz="2800" b="0" dirty="0">
                <a:latin typeface="Calibri" panose="020F0502020204030204" pitchFamily="34" charset="0"/>
                <a:ea typeface="Arial Narrow"/>
                <a:cs typeface="Arial Narrow"/>
                <a:sym typeface="Arial Narrow"/>
              </a:rPr>
              <a:t>an interactive read-aloud of </a:t>
            </a:r>
            <a:r>
              <a:rPr lang="en-US" sz="2800" i="1" dirty="0">
                <a:latin typeface="Calibri" panose="020F0502020204030204" pitchFamily="34" charset="0"/>
                <a:ea typeface="Arial Narrow"/>
                <a:cs typeface="Arial Narrow"/>
                <a:sym typeface="Arial Narrow"/>
              </a:rPr>
              <a:t>Our Great Big Backyard </a:t>
            </a:r>
            <a:r>
              <a:rPr lang="en-US" sz="2800" b="0" dirty="0">
                <a:latin typeface="Calibri" panose="020F0502020204030204" pitchFamily="34" charset="0"/>
                <a:ea typeface="Arial Narrow"/>
                <a:cs typeface="Arial Narrow"/>
                <a:sym typeface="Arial Narrow"/>
              </a:rPr>
              <a:t>by Laura Bush.</a:t>
            </a:r>
          </a:p>
          <a:p>
            <a:pPr marL="342900" marR="0" lvl="0" indent="-388937" algn="l" rtl="0">
              <a:lnSpc>
                <a:spcPct val="120000"/>
              </a:lnSpc>
              <a:spcBef>
                <a:spcPts val="495"/>
              </a:spcBef>
              <a:spcAft>
                <a:spcPts val="0"/>
              </a:spcAft>
              <a:buClr>
                <a:schemeClr val="dk1"/>
              </a:buClr>
              <a:buSzPct val="100000"/>
              <a:buFont typeface="Noto Sans Symbols"/>
              <a:buChar char="❖"/>
            </a:pPr>
            <a:r>
              <a:rPr lang="en-US" sz="2800" b="0" i="0" u="none" strike="noStrike" cap="none" dirty="0">
                <a:solidFill>
                  <a:schemeClr val="dk1"/>
                </a:solidFill>
                <a:latin typeface="Calibri" panose="020F0502020204030204" pitchFamily="34" charset="0"/>
                <a:ea typeface="Arial Narrow"/>
                <a:cs typeface="Arial Narrow"/>
                <a:sym typeface="Arial Narrow"/>
              </a:rPr>
              <a:t>Plot where the Powhatan, Lakota and Pueblo Indians lived. </a:t>
            </a:r>
          </a:p>
          <a:p>
            <a:pPr marL="342900" marR="0" lvl="0" indent="-388937" algn="l" rtl="0">
              <a:lnSpc>
                <a:spcPct val="120000"/>
              </a:lnSpc>
              <a:spcBef>
                <a:spcPts val="495"/>
              </a:spcBef>
              <a:spcAft>
                <a:spcPts val="0"/>
              </a:spcAft>
              <a:buClr>
                <a:schemeClr val="dk1"/>
              </a:buClr>
              <a:buSzPct val="100000"/>
              <a:buFont typeface="Noto Sans Symbols"/>
              <a:buChar char="❖"/>
            </a:pPr>
            <a:r>
              <a:rPr lang="en-US" sz="2800" b="0" i="0" u="none" strike="noStrike" cap="none" dirty="0">
                <a:solidFill>
                  <a:schemeClr val="dk1"/>
                </a:solidFill>
                <a:latin typeface="Calibri" panose="020F0502020204030204" pitchFamily="34" charset="0"/>
                <a:ea typeface="Arial Narrow"/>
                <a:cs typeface="Arial Narrow"/>
                <a:sym typeface="Arial Narrow"/>
              </a:rPr>
              <a:t>Discuss how their </a:t>
            </a:r>
            <a:r>
              <a:rPr lang="en-US" sz="2800" b="0" i="0" u="none" strike="noStrike" cap="none" dirty="0" smtClean="0">
                <a:solidFill>
                  <a:schemeClr val="dk1"/>
                </a:solidFill>
                <a:latin typeface="Calibri" panose="020F0502020204030204" pitchFamily="34" charset="0"/>
                <a:ea typeface="Arial Narrow"/>
                <a:cs typeface="Arial Narrow"/>
                <a:sym typeface="Arial Narrow"/>
              </a:rPr>
              <a:t>environment/habitat </a:t>
            </a:r>
            <a:r>
              <a:rPr lang="en-US" sz="2800" b="0" i="0" u="none" strike="noStrike" cap="none" dirty="0">
                <a:solidFill>
                  <a:schemeClr val="dk1"/>
                </a:solidFill>
                <a:latin typeface="Calibri" panose="020F0502020204030204" pitchFamily="34" charset="0"/>
                <a:ea typeface="Arial Narrow"/>
                <a:cs typeface="Arial Narrow"/>
                <a:sym typeface="Arial Narrow"/>
              </a:rPr>
              <a:t>influenced the way that they lived (needs, shelter, food, tools, etc.)</a:t>
            </a:r>
          </a:p>
          <a:p>
            <a:pPr marL="342900" marR="0" lvl="0" indent="-342900" algn="l" rtl="0">
              <a:lnSpc>
                <a:spcPct val="120000"/>
              </a:lnSpc>
              <a:spcBef>
                <a:spcPts val="495"/>
              </a:spcBef>
              <a:buClr>
                <a:schemeClr val="dk1"/>
              </a:buClr>
              <a:buSzPct val="99000"/>
              <a:buFont typeface="Noto Sans Symbols"/>
              <a:buNone/>
            </a:pPr>
            <a:endParaRPr sz="2475" b="0" i="0" u="none" strike="noStrike" cap="none" dirty="0">
              <a:solidFill>
                <a:schemeClr val="dk1"/>
              </a:solidFill>
              <a:latin typeface="Arial Narrow"/>
              <a:ea typeface="Arial Narrow"/>
              <a:cs typeface="Arial Narrow"/>
              <a:sym typeface="Arial Narrow"/>
            </a:endParaRPr>
          </a:p>
        </p:txBody>
      </p:sp>
      <p:sp>
        <p:nvSpPr>
          <p:cNvPr id="203" name="Shape 203"/>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53</a:t>
            </a:fld>
            <a:endParaRPr lang="en-US" sz="1200" b="1">
              <a:solidFill>
                <a:schemeClr val="lt1"/>
              </a:solidFill>
              <a:latin typeface="Calibri"/>
              <a:ea typeface="Calibri"/>
              <a:cs typeface="Calibri"/>
              <a:sym typeface="Calibri"/>
            </a:endParaRPr>
          </a:p>
        </p:txBody>
      </p:sp>
      <p:sp>
        <p:nvSpPr>
          <p:cNvPr id="204" name="Shape 204" descr="Image result for our big backyard laura bush"/>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Times New Roman"/>
              <a:ea typeface="Times New Roman"/>
              <a:cs typeface="Times New Roman"/>
              <a:sym typeface="Times New Roman"/>
            </a:endParaRPr>
          </a:p>
        </p:txBody>
      </p:sp>
      <p:pic>
        <p:nvPicPr>
          <p:cNvPr id="205" name="Shape 205" descr="http://img2-2.timeinc.net/people/i/2016/news/160314/jenna-bush-a-435.jpg"/>
          <p:cNvPicPr preferRelativeResize="0"/>
          <p:nvPr/>
        </p:nvPicPr>
        <p:blipFill rotWithShape="1">
          <a:blip r:embed="rId3">
            <a:alphaModFix/>
          </a:blip>
          <a:srcRect/>
          <a:stretch/>
        </p:blipFill>
        <p:spPr>
          <a:xfrm rot="773081">
            <a:off x="6734981" y="4393724"/>
            <a:ext cx="1335937" cy="1781250"/>
          </a:xfrm>
          <a:prstGeom prst="rect">
            <a:avLst/>
          </a:prstGeom>
          <a:noFill/>
          <a:ln>
            <a:noFill/>
          </a:ln>
        </p:spPr>
      </p:pic>
    </p:spTree>
    <p:extLst>
      <p:ext uri="{BB962C8B-B14F-4D97-AF65-F5344CB8AC3E}">
        <p14:creationId xmlns:p14="http://schemas.microsoft.com/office/powerpoint/2010/main" val="1134493001"/>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7200" y="609600"/>
            <a:ext cx="7696199" cy="5638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Calibri" panose="020F0502020204030204" pitchFamily="34" charset="0"/>
                <a:ea typeface="Arial Narrow"/>
                <a:cs typeface="Arial Narrow"/>
                <a:sym typeface="Arial Narrow"/>
              </a:rPr>
              <a:t>Guided Practice</a:t>
            </a:r>
          </a:p>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dirty="0">
                <a:solidFill>
                  <a:schemeClr val="dk1"/>
                </a:solidFill>
                <a:latin typeface="Calibri" panose="020F0502020204030204" pitchFamily="34" charset="0"/>
                <a:ea typeface="Times New Roman"/>
                <a:cs typeface="Times New Roman"/>
                <a:sym typeface="Times New Roman"/>
              </a:rPr>
              <a:t>Pick a Park</a:t>
            </a:r>
          </a:p>
          <a:p>
            <a:pPr marL="0" marR="0" lvl="0" indent="0" algn="ctr" rtl="0">
              <a:lnSpc>
                <a:spcPct val="130000"/>
              </a:lnSpc>
              <a:spcBef>
                <a:spcPts val="0"/>
              </a:spcBef>
              <a:spcAft>
                <a:spcPts val="0"/>
              </a:spcAft>
              <a:buClr>
                <a:schemeClr val="dk1"/>
              </a:buClr>
              <a:buSzPct val="25000"/>
              <a:buFont typeface="Arial"/>
              <a:buNone/>
            </a:pPr>
            <a:endParaRPr sz="6600" b="0" i="0" u="none" strike="noStrike" cap="none" dirty="0">
              <a:solidFill>
                <a:schemeClr val="dk1"/>
              </a:solidFill>
              <a:latin typeface="Calibri" panose="020F0502020204030204" pitchFamily="34" charset="0"/>
              <a:ea typeface="Arial"/>
              <a:cs typeface="Arial"/>
              <a:sym typeface="Arial"/>
            </a:endParaRPr>
          </a:p>
          <a:p>
            <a:pPr marL="0" marR="0" lvl="0" indent="0" algn="ctr" rtl="0">
              <a:lnSpc>
                <a:spcPct val="130000"/>
              </a:lnSpc>
              <a:spcBef>
                <a:spcPts val="0"/>
              </a:spcBef>
              <a:spcAft>
                <a:spcPts val="0"/>
              </a:spcAft>
              <a:buClr>
                <a:schemeClr val="dk1"/>
              </a:buClr>
              <a:buSzPct val="25000"/>
              <a:buFont typeface="Arial"/>
              <a:buNone/>
            </a:pPr>
            <a:endParaRPr sz="6600" b="0" i="0" u="none" strike="noStrike" cap="none" dirty="0">
              <a:solidFill>
                <a:schemeClr val="dk1"/>
              </a:solidFill>
              <a:latin typeface="Calibri" panose="020F0502020204030204" pitchFamily="34" charset="0"/>
              <a:ea typeface="Arial"/>
              <a:cs typeface="Arial"/>
              <a:sym typeface="Arial"/>
            </a:endParaRPr>
          </a:p>
          <a:p>
            <a:pPr marL="0" marR="0" lvl="0" indent="0" algn="r" rtl="0">
              <a:lnSpc>
                <a:spcPct val="130000"/>
              </a:lnSpc>
              <a:spcBef>
                <a:spcPts val="0"/>
              </a:spcBef>
              <a:spcAft>
                <a:spcPts val="0"/>
              </a:spcAft>
              <a:buClr>
                <a:schemeClr val="dk1"/>
              </a:buClr>
              <a:buSzPct val="25000"/>
              <a:buFont typeface="Arial"/>
              <a:buNone/>
            </a:pPr>
            <a:endParaRPr sz="1400" b="0" i="0" u="none" strike="noStrike" cap="none" dirty="0">
              <a:solidFill>
                <a:schemeClr val="dk1"/>
              </a:solidFill>
              <a:latin typeface="Calibri" panose="020F0502020204030204" pitchFamily="34" charset="0"/>
              <a:ea typeface="Arial Narrow"/>
              <a:cs typeface="Arial Narrow"/>
              <a:sym typeface="Arial Narrow"/>
            </a:endParaRPr>
          </a:p>
          <a:p>
            <a:pPr marL="0" marR="0" lvl="0" indent="0" algn="r" rtl="0">
              <a:lnSpc>
                <a:spcPct val="130000"/>
              </a:lnSpc>
              <a:spcBef>
                <a:spcPts val="0"/>
              </a:spcBef>
              <a:spcAft>
                <a:spcPts val="0"/>
              </a:spcAft>
              <a:buClr>
                <a:schemeClr val="dk1"/>
              </a:buClr>
              <a:buSzPct val="25000"/>
              <a:buFont typeface="Arial"/>
              <a:buNone/>
            </a:pPr>
            <a:endParaRPr sz="1400" b="0" i="0" u="none" strike="noStrike" cap="none" dirty="0">
              <a:solidFill>
                <a:schemeClr val="dk1"/>
              </a:solidFill>
              <a:latin typeface="Calibri" panose="020F0502020204030204" pitchFamily="34" charset="0"/>
              <a:ea typeface="Arial Narrow"/>
              <a:cs typeface="Arial Narrow"/>
              <a:sym typeface="Arial Narrow"/>
            </a:endParaRPr>
          </a:p>
          <a:p>
            <a:pPr marL="0" marR="0" lvl="0" indent="0" algn="r" rtl="0">
              <a:lnSpc>
                <a:spcPct val="130000"/>
              </a:lnSpc>
              <a:spcBef>
                <a:spcPts val="0"/>
              </a:spcBef>
              <a:spcAft>
                <a:spcPts val="0"/>
              </a:spcAft>
              <a:buClr>
                <a:schemeClr val="dk1"/>
              </a:buClr>
              <a:buSzPct val="25000"/>
              <a:buFont typeface="Arial"/>
              <a:buNone/>
            </a:pPr>
            <a:r>
              <a:rPr lang="en-US" sz="1400" b="0" i="0" u="none" strike="noStrike" cap="none" dirty="0">
                <a:solidFill>
                  <a:schemeClr val="dk1"/>
                </a:solidFill>
                <a:latin typeface="Calibri" panose="020F0502020204030204" pitchFamily="34" charset="0"/>
                <a:ea typeface="Arial Narrow"/>
                <a:cs typeface="Arial Narrow"/>
                <a:sym typeface="Arial Narrow"/>
              </a:rPr>
              <a:t>http://www.mapsofworld.com/usa/national-parks/</a:t>
            </a:r>
          </a:p>
          <a:p>
            <a:pPr marL="0" marR="0" lvl="0" indent="0" algn="ctr" rtl="0">
              <a:lnSpc>
                <a:spcPct val="130000"/>
              </a:lnSpc>
              <a:spcBef>
                <a:spcPts val="0"/>
              </a:spcBef>
              <a:spcAft>
                <a:spcPts val="0"/>
              </a:spcAft>
              <a:buClr>
                <a:schemeClr val="dk1"/>
              </a:buClr>
              <a:buSzPct val="25000"/>
              <a:buFont typeface="Arial"/>
              <a:buNone/>
            </a:pPr>
            <a:r>
              <a:rPr lang="en-US" sz="2400" b="1" i="0" u="none" strike="noStrike" cap="none" dirty="0">
                <a:solidFill>
                  <a:schemeClr val="dk1"/>
                </a:solidFill>
                <a:latin typeface="Calibri" panose="020F0502020204030204" pitchFamily="34" charset="0"/>
                <a:ea typeface="Times New Roman"/>
                <a:cs typeface="Times New Roman"/>
                <a:sym typeface="Times New Roman"/>
              </a:rPr>
              <a:t>Pin </a:t>
            </a:r>
            <a:r>
              <a:rPr lang="en-US" sz="2400" dirty="0">
                <a:latin typeface="Calibri" panose="020F0502020204030204" pitchFamily="34" charset="0"/>
                <a:ea typeface="Times New Roman"/>
                <a:cs typeface="Times New Roman"/>
                <a:sym typeface="Times New Roman"/>
              </a:rPr>
              <a:t>a</a:t>
            </a:r>
            <a:r>
              <a:rPr lang="en-US" sz="2400" b="1" i="0" u="none" strike="noStrike" cap="none" dirty="0">
                <a:solidFill>
                  <a:schemeClr val="dk1"/>
                </a:solidFill>
                <a:latin typeface="Calibri" panose="020F0502020204030204" pitchFamily="34" charset="0"/>
                <a:ea typeface="Times New Roman"/>
                <a:cs typeface="Times New Roman"/>
                <a:sym typeface="Times New Roman"/>
              </a:rPr>
              <a:t> park on a map of the United States.</a:t>
            </a:r>
          </a:p>
          <a:p>
            <a:pPr marL="0" marR="0" lvl="0" indent="0" algn="ctr" rtl="0">
              <a:lnSpc>
                <a:spcPct val="90000"/>
              </a:lnSpc>
              <a:spcBef>
                <a:spcPts val="0"/>
              </a:spcBef>
              <a:buClr>
                <a:schemeClr val="dk1"/>
              </a:buClr>
              <a:buSzPct val="25000"/>
              <a:buFont typeface="Arial"/>
              <a:buNone/>
            </a:pPr>
            <a:r>
              <a:rPr lang="en-US" sz="2000" b="0" i="0" u="none" strike="noStrike" cap="none" dirty="0">
                <a:solidFill>
                  <a:schemeClr val="dk1"/>
                </a:solidFill>
                <a:latin typeface="Calibri" panose="020F0502020204030204" pitchFamily="34" charset="0"/>
                <a:ea typeface="Arial Narrow"/>
                <a:cs typeface="Arial Narrow"/>
                <a:sym typeface="Arial Narrow"/>
              </a:rPr>
              <a:t>Discuss the climate and how people meet their clothing needs while on vacation.  </a:t>
            </a:r>
          </a:p>
        </p:txBody>
      </p:sp>
      <p:sp>
        <p:nvSpPr>
          <p:cNvPr id="211" name="Shape 211"/>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54</a:t>
            </a:fld>
            <a:endParaRPr lang="en-US" sz="1200" b="1">
              <a:solidFill>
                <a:schemeClr val="lt1"/>
              </a:solidFill>
              <a:latin typeface="Calibri"/>
              <a:ea typeface="Calibri"/>
              <a:cs typeface="Calibri"/>
              <a:sym typeface="Calibri"/>
            </a:endParaRPr>
          </a:p>
        </p:txBody>
      </p:sp>
      <p:pic>
        <p:nvPicPr>
          <p:cNvPr id="212" name="Shape 212"/>
          <p:cNvPicPr preferRelativeResize="0"/>
          <p:nvPr/>
        </p:nvPicPr>
        <p:blipFill rotWithShape="1">
          <a:blip r:embed="rId3">
            <a:alphaModFix/>
          </a:blip>
          <a:srcRect/>
          <a:stretch/>
        </p:blipFill>
        <p:spPr>
          <a:xfrm>
            <a:off x="1981200" y="1752600"/>
            <a:ext cx="4495800" cy="2989706"/>
          </a:xfrm>
          <a:prstGeom prst="rect">
            <a:avLst/>
          </a:prstGeom>
          <a:noFill/>
          <a:ln>
            <a:noFill/>
          </a:ln>
        </p:spPr>
      </p:pic>
    </p:spTree>
    <p:extLst>
      <p:ext uri="{BB962C8B-B14F-4D97-AF65-F5344CB8AC3E}">
        <p14:creationId xmlns:p14="http://schemas.microsoft.com/office/powerpoint/2010/main" val="233172772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262400"/>
            <a:ext cx="7696200" cy="6077999"/>
          </a:xfrm>
          <a:prstGeom prst="rect">
            <a:avLst/>
          </a:prstGeom>
          <a:noFill/>
          <a:ln>
            <a:noFill/>
          </a:ln>
        </p:spPr>
        <p:txBody>
          <a:bodyPr lIns="91425" tIns="45700" rIns="91425" bIns="45700" anchor="t" anchorCtr="0">
            <a:noAutofit/>
          </a:bodyPr>
          <a:lstStyle/>
          <a:p>
            <a:pPr marL="0" marR="0" lvl="0" indent="0" algn="ctr" rtl="0">
              <a:lnSpc>
                <a:spcPct val="110000"/>
              </a:lnSpc>
              <a:spcBef>
                <a:spcPts val="0"/>
              </a:spcBef>
              <a:spcAft>
                <a:spcPts val="0"/>
              </a:spcAft>
              <a:buClr>
                <a:schemeClr val="dk1"/>
              </a:buClr>
              <a:buSzPct val="25000"/>
              <a:buFont typeface="Arial"/>
              <a:buNone/>
            </a:pPr>
            <a:r>
              <a:rPr lang="en-US" sz="2800" i="0" strike="noStrike" cap="none" dirty="0">
                <a:solidFill>
                  <a:schemeClr val="dk1"/>
                </a:solidFill>
                <a:latin typeface="Calibri" panose="020F0502020204030204" pitchFamily="34" charset="0"/>
                <a:ea typeface="Times New Roman"/>
                <a:cs typeface="Times New Roman"/>
                <a:sym typeface="Times New Roman"/>
              </a:rPr>
              <a:t>Independent Practice</a:t>
            </a:r>
          </a:p>
          <a:p>
            <a:pPr marL="0" marR="0" lvl="0" indent="0" algn="ctr" rtl="0">
              <a:lnSpc>
                <a:spcPct val="110000"/>
              </a:lnSpc>
              <a:spcBef>
                <a:spcPts val="0"/>
              </a:spcBef>
              <a:spcAft>
                <a:spcPts val="0"/>
              </a:spcAft>
              <a:buClr>
                <a:schemeClr val="dk1"/>
              </a:buClr>
              <a:buSzPct val="25000"/>
              <a:buFont typeface="Arial"/>
              <a:buNone/>
            </a:pPr>
            <a:endParaRPr sz="600" u="sng" dirty="0">
              <a:latin typeface="Calibri" panose="020F0502020204030204" pitchFamily="34" charset="0"/>
              <a:ea typeface="Times New Roman"/>
              <a:cs typeface="Times New Roman"/>
              <a:sym typeface="Times New Roman"/>
            </a:endParaRPr>
          </a:p>
          <a:p>
            <a:pPr marL="0" marR="0" lvl="0" indent="0" algn="ctr" rtl="0">
              <a:lnSpc>
                <a:spcPct val="110000"/>
              </a:lnSpc>
              <a:spcBef>
                <a:spcPts val="0"/>
              </a:spcBef>
              <a:spcAft>
                <a:spcPts val="0"/>
              </a:spcAft>
              <a:buClr>
                <a:schemeClr val="dk1"/>
              </a:buClr>
              <a:buSzPct val="25000"/>
              <a:buFont typeface="Arial"/>
              <a:buNone/>
            </a:pPr>
            <a:r>
              <a:rPr lang="en-US" sz="2400" b="1" i="0" u="none" strike="noStrike" cap="none" dirty="0">
                <a:solidFill>
                  <a:schemeClr val="dk1"/>
                </a:solidFill>
                <a:latin typeface="Calibri" panose="020F0502020204030204" pitchFamily="34" charset="0"/>
                <a:ea typeface="Times New Roman"/>
                <a:cs typeface="Times New Roman"/>
                <a:sym typeface="Times New Roman"/>
              </a:rPr>
              <a:t>Students will select </a:t>
            </a:r>
            <a:r>
              <a:rPr lang="en-US" sz="2400" dirty="0">
                <a:latin typeface="Calibri" panose="020F0502020204030204" pitchFamily="34" charset="0"/>
                <a:ea typeface="Times New Roman"/>
                <a:cs typeface="Times New Roman"/>
                <a:sym typeface="Times New Roman"/>
              </a:rPr>
              <a:t>three National</a:t>
            </a:r>
            <a:r>
              <a:rPr lang="en-US" sz="2400" b="1" i="0" u="none" strike="noStrike" cap="none" dirty="0">
                <a:solidFill>
                  <a:schemeClr val="dk1"/>
                </a:solidFill>
                <a:latin typeface="Calibri" panose="020F0502020204030204" pitchFamily="34" charset="0"/>
                <a:ea typeface="Times New Roman"/>
                <a:cs typeface="Times New Roman"/>
                <a:sym typeface="Times New Roman"/>
              </a:rPr>
              <a:t> </a:t>
            </a:r>
            <a:r>
              <a:rPr lang="en-US" sz="2400" dirty="0">
                <a:latin typeface="Calibri" panose="020F0502020204030204" pitchFamily="34" charset="0"/>
                <a:ea typeface="Times New Roman"/>
                <a:cs typeface="Times New Roman"/>
                <a:sym typeface="Times New Roman"/>
              </a:rPr>
              <a:t>P</a:t>
            </a:r>
            <a:r>
              <a:rPr lang="en-US" sz="2400" b="1" i="0" u="none" strike="noStrike" cap="none" dirty="0">
                <a:solidFill>
                  <a:schemeClr val="dk1"/>
                </a:solidFill>
                <a:latin typeface="Calibri" panose="020F0502020204030204" pitchFamily="34" charset="0"/>
                <a:ea typeface="Times New Roman"/>
                <a:cs typeface="Times New Roman"/>
                <a:sym typeface="Times New Roman"/>
              </a:rPr>
              <a:t>arks to plot. One park</a:t>
            </a:r>
            <a:r>
              <a:rPr lang="en-US" sz="2400" dirty="0">
                <a:latin typeface="Calibri" panose="020F0502020204030204" pitchFamily="34" charset="0"/>
                <a:ea typeface="Times New Roman"/>
                <a:cs typeface="Times New Roman"/>
                <a:sym typeface="Times New Roman"/>
              </a:rPr>
              <a:t> will be in the area of the Powhatan/ Eastern Woodland, Pueblo, and Lakota.</a:t>
            </a:r>
          </a:p>
          <a:p>
            <a:pPr marL="0" marR="0" lvl="0" indent="0" algn="ctr" rtl="0">
              <a:lnSpc>
                <a:spcPct val="140000"/>
              </a:lnSpc>
              <a:spcBef>
                <a:spcPts val="0"/>
              </a:spcBef>
              <a:spcAft>
                <a:spcPts val="0"/>
              </a:spcAft>
              <a:buClr>
                <a:schemeClr val="dk1"/>
              </a:buClr>
              <a:buSzPct val="25000"/>
              <a:buFont typeface="Arial"/>
              <a:buNone/>
            </a:pPr>
            <a:endParaRPr sz="6600" b="0" i="0" u="none" strike="noStrike" cap="none" dirty="0">
              <a:solidFill>
                <a:schemeClr val="dk1"/>
              </a:solidFill>
              <a:latin typeface="Calibri" panose="020F0502020204030204" pitchFamily="34" charset="0"/>
              <a:ea typeface="Times New Roman"/>
              <a:cs typeface="Times New Roman"/>
              <a:sym typeface="Times New Roman"/>
            </a:endParaRPr>
          </a:p>
          <a:p>
            <a:pPr marL="0" marR="0" lvl="0" indent="0" algn="ctr" rtl="0">
              <a:lnSpc>
                <a:spcPct val="140000"/>
              </a:lnSpc>
              <a:spcBef>
                <a:spcPts val="0"/>
              </a:spcBef>
              <a:spcAft>
                <a:spcPts val="0"/>
              </a:spcAft>
              <a:buClr>
                <a:schemeClr val="dk1"/>
              </a:buClr>
              <a:buSzPct val="25000"/>
              <a:buFont typeface="Arial"/>
              <a:buNone/>
            </a:pPr>
            <a:endParaRPr sz="6600" b="0" i="0" u="none" strike="noStrike" cap="none" dirty="0">
              <a:solidFill>
                <a:schemeClr val="dk1"/>
              </a:solidFill>
              <a:latin typeface="Calibri" panose="020F0502020204030204" pitchFamily="34" charset="0"/>
              <a:ea typeface="Times New Roman"/>
              <a:cs typeface="Times New Roman"/>
              <a:sym typeface="Times New Roman"/>
            </a:endParaRPr>
          </a:p>
          <a:p>
            <a:pPr marL="0" marR="0" lvl="0" indent="0" algn="ctr" rtl="0">
              <a:spcBef>
                <a:spcPts val="0"/>
              </a:spcBef>
              <a:buClr>
                <a:schemeClr val="dk1"/>
              </a:buClr>
              <a:buSzPct val="25000"/>
              <a:buFont typeface="Arial"/>
              <a:buNone/>
            </a:pPr>
            <a:endParaRPr sz="1800" b="0" dirty="0">
              <a:latin typeface="Calibri" panose="020F0502020204030204" pitchFamily="34" charset="0"/>
              <a:ea typeface="Times New Roman"/>
              <a:cs typeface="Times New Roman"/>
              <a:sym typeface="Times New Roman"/>
            </a:endParaRPr>
          </a:p>
          <a:p>
            <a:pPr marL="0" marR="0" lvl="0" indent="0" algn="ctr" rtl="0">
              <a:spcBef>
                <a:spcPts val="0"/>
              </a:spcBef>
              <a:buClr>
                <a:schemeClr val="dk1"/>
              </a:buClr>
              <a:buSzPct val="25000"/>
              <a:buFont typeface="Arial"/>
              <a:buNone/>
            </a:pPr>
            <a:r>
              <a:rPr lang="en-US" sz="1800" b="0" i="0" u="none" strike="noStrike" cap="none" dirty="0">
                <a:solidFill>
                  <a:schemeClr val="dk1"/>
                </a:solidFill>
                <a:latin typeface="Calibri" panose="020F0502020204030204" pitchFamily="34" charset="0"/>
                <a:ea typeface="Times New Roman"/>
                <a:cs typeface="Times New Roman"/>
                <a:sym typeface="Times New Roman"/>
              </a:rPr>
              <a:t>Given a paper doll, materials (construction paper, yarn, pipe cleaners, etc.), tools (glue, scissors, etc.) and a time constraint, students create a park visitor who is dressed appropriately for the environment of the selected park.</a:t>
            </a:r>
          </a:p>
        </p:txBody>
      </p:sp>
      <p:sp>
        <p:nvSpPr>
          <p:cNvPr id="218" name="Shape 21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55</a:t>
            </a:fld>
            <a:endParaRPr lang="en-US" sz="1200" b="1">
              <a:solidFill>
                <a:schemeClr val="lt1"/>
              </a:solidFill>
              <a:latin typeface="Calibri"/>
              <a:ea typeface="Calibri"/>
              <a:cs typeface="Calibri"/>
              <a:sym typeface="Calibri"/>
            </a:endParaRPr>
          </a:p>
        </p:txBody>
      </p:sp>
      <p:pic>
        <p:nvPicPr>
          <p:cNvPr id="219" name="Shape 219"/>
          <p:cNvPicPr preferRelativeResize="0"/>
          <p:nvPr/>
        </p:nvPicPr>
        <p:blipFill rotWithShape="1">
          <a:blip r:embed="rId3">
            <a:alphaModFix/>
          </a:blip>
          <a:srcRect/>
          <a:stretch/>
        </p:blipFill>
        <p:spPr>
          <a:xfrm>
            <a:off x="2123100" y="2281875"/>
            <a:ext cx="3998400" cy="2658900"/>
          </a:xfrm>
          <a:prstGeom prst="rect">
            <a:avLst/>
          </a:prstGeom>
          <a:noFill/>
          <a:ln>
            <a:noFill/>
          </a:ln>
        </p:spPr>
      </p:pic>
    </p:spTree>
    <p:extLst>
      <p:ext uri="{BB962C8B-B14F-4D97-AF65-F5344CB8AC3E}">
        <p14:creationId xmlns:p14="http://schemas.microsoft.com/office/powerpoint/2010/main" val="3878140941"/>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sz="5400" u="sng" dirty="0">
                <a:latin typeface="Calibri" panose="020F0502020204030204" pitchFamily="34" charset="0"/>
              </a:rPr>
              <a:t>Debrief</a:t>
            </a:r>
          </a:p>
        </p:txBody>
      </p:sp>
      <p:sp>
        <p:nvSpPr>
          <p:cNvPr id="226" name="Shape 226"/>
          <p:cNvSpPr txBox="1">
            <a:spLocks noGrp="1"/>
          </p:cNvSpPr>
          <p:nvPr>
            <p:ph type="body" idx="1"/>
          </p:nvPr>
        </p:nvSpPr>
        <p:spPr>
          <a:xfrm>
            <a:off x="457200" y="1600200"/>
            <a:ext cx="7543800" cy="4526100"/>
          </a:xfrm>
          <a:prstGeom prst="rect">
            <a:avLst/>
          </a:prstGeom>
        </p:spPr>
        <p:txBody>
          <a:bodyPr lIns="91425" tIns="91425" rIns="91425" bIns="91425" anchor="t" anchorCtr="0">
            <a:noAutofit/>
          </a:bodyPr>
          <a:lstStyle/>
          <a:p>
            <a:pPr marL="914400" lvl="0" indent="-406400" rtl="0">
              <a:lnSpc>
                <a:spcPct val="115000"/>
              </a:lnSpc>
              <a:spcBef>
                <a:spcPts val="0"/>
              </a:spcBef>
              <a:buClr>
                <a:schemeClr val="dk1"/>
              </a:buClr>
              <a:buSzPct val="100000"/>
            </a:pPr>
            <a:r>
              <a:rPr lang="en-US" sz="2800" dirty="0">
                <a:solidFill>
                  <a:schemeClr val="dk1"/>
                </a:solidFill>
                <a:latin typeface="Calibri" panose="020F0502020204030204" pitchFamily="34" charset="0"/>
              </a:rPr>
              <a:t>What skill did you see?</a:t>
            </a:r>
          </a:p>
          <a:p>
            <a:pPr marL="914400" lvl="0" indent="-406400">
              <a:lnSpc>
                <a:spcPct val="115000"/>
              </a:lnSpc>
              <a:spcBef>
                <a:spcPts val="0"/>
              </a:spcBef>
              <a:buClr>
                <a:schemeClr val="dk1"/>
              </a:buClr>
              <a:buSzPct val="100000"/>
            </a:pPr>
            <a:r>
              <a:rPr lang="en-US" sz="2800" dirty="0">
                <a:solidFill>
                  <a:schemeClr val="dk1"/>
                </a:solidFill>
                <a:latin typeface="Calibri" panose="020F0502020204030204" pitchFamily="34" charset="0"/>
              </a:rPr>
              <a:t>How did it play out?</a:t>
            </a:r>
          </a:p>
          <a:p>
            <a:pPr marL="914400" lvl="0" indent="-406400" rtl="0">
              <a:lnSpc>
                <a:spcPct val="115000"/>
              </a:lnSpc>
              <a:spcBef>
                <a:spcPts val="0"/>
              </a:spcBef>
              <a:buClr>
                <a:schemeClr val="dk1"/>
              </a:buClr>
              <a:buSzPct val="100000"/>
            </a:pPr>
            <a:r>
              <a:rPr lang="en-US" sz="2800" dirty="0">
                <a:solidFill>
                  <a:schemeClr val="dk1"/>
                </a:solidFill>
                <a:latin typeface="Calibri" panose="020F0502020204030204" pitchFamily="34" charset="0"/>
              </a:rPr>
              <a:t>How can you use it in another way?</a:t>
            </a:r>
          </a:p>
          <a:p>
            <a:pPr marL="457200" lvl="0" indent="0">
              <a:lnSpc>
                <a:spcPct val="115000"/>
              </a:lnSpc>
              <a:spcBef>
                <a:spcPts val="0"/>
              </a:spcBef>
              <a:buNone/>
            </a:pPr>
            <a:endParaRPr sz="3000" dirty="0">
              <a:solidFill>
                <a:schemeClr val="dk1"/>
              </a:solidFill>
            </a:endParaRPr>
          </a:p>
        </p:txBody>
      </p:sp>
      <p:sp>
        <p:nvSpPr>
          <p:cNvPr id="227" name="Shape 227"/>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56</a:t>
            </a:fld>
            <a:endParaRPr lang="en-US"/>
          </a:p>
        </p:txBody>
      </p:sp>
      <p:pic>
        <p:nvPicPr>
          <p:cNvPr id="228" name="Shape 228"/>
          <p:cNvPicPr preferRelativeResize="0"/>
          <p:nvPr/>
        </p:nvPicPr>
        <p:blipFill>
          <a:blip r:embed="rId3">
            <a:alphaModFix/>
          </a:blip>
          <a:stretch>
            <a:fillRect/>
          </a:stretch>
        </p:blipFill>
        <p:spPr>
          <a:xfrm>
            <a:off x="3591250" y="3446750"/>
            <a:ext cx="3352300" cy="2524074"/>
          </a:xfrm>
          <a:prstGeom prst="rect">
            <a:avLst/>
          </a:prstGeom>
          <a:noFill/>
          <a:ln>
            <a:noFill/>
          </a:ln>
        </p:spPr>
      </p:pic>
    </p:spTree>
    <p:extLst>
      <p:ext uri="{BB962C8B-B14F-4D97-AF65-F5344CB8AC3E}">
        <p14:creationId xmlns:p14="http://schemas.microsoft.com/office/powerpoint/2010/main" val="196063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How can you use this method with another grade?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57</a:t>
            </a:fld>
            <a:endParaRPr lang="en-US" dirty="0"/>
          </a:p>
        </p:txBody>
      </p:sp>
      <p:pic>
        <p:nvPicPr>
          <p:cNvPr id="7" name="Content Placeholder 6" descr="learning ideas | juandon. Innovación y conocimien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458" y="1600200"/>
            <a:ext cx="6083283" cy="4525963"/>
          </a:xfrm>
        </p:spPr>
      </p:pic>
    </p:spTree>
    <p:extLst>
      <p:ext uri="{BB962C8B-B14F-4D97-AF65-F5344CB8AC3E}">
        <p14:creationId xmlns:p14="http://schemas.microsoft.com/office/powerpoint/2010/main" val="33230010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248400" cy="1295400"/>
          </a:xfrm>
        </p:spPr>
        <p:txBody>
          <a:bodyPr/>
          <a:lstStyle/>
          <a:p>
            <a:r>
              <a:rPr lang="en-US" dirty="0"/>
              <a:t>Sharing Our Expertise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58</a:t>
            </a:fld>
            <a:endParaRPr lang="en-US" dirty="0"/>
          </a:p>
        </p:txBody>
      </p:sp>
      <p:sp>
        <p:nvSpPr>
          <p:cNvPr id="4" name="AutoShape 2"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53975" y="-26749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206375" y="-25225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1"/>
            <a:ext cx="832235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530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dirty="0" smtClean="0">
                <a:latin typeface="Calibri" panose="020F0502020204030204" pitchFamily="34" charset="0"/>
              </a:rPr>
              <a:t>History and Social Science Updates</a:t>
            </a:r>
            <a:endParaRPr lang="en-US" dirty="0">
              <a:latin typeface="Calibri" panose="020F0502020204030204" pitchFamily="34" charset="0"/>
            </a:endParaRPr>
          </a:p>
        </p:txBody>
      </p:sp>
      <p:sp>
        <p:nvSpPr>
          <p:cNvPr id="3" name="Content Placeholder 2"/>
          <p:cNvSpPr>
            <a:spLocks noGrp="1"/>
          </p:cNvSpPr>
          <p:nvPr>
            <p:ph idx="1"/>
          </p:nvPr>
        </p:nvSpPr>
        <p:spPr>
          <a:xfrm>
            <a:off x="152400" y="1219200"/>
            <a:ext cx="8077200" cy="504507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rPr>
              <a:t>On The Web…</a:t>
            </a:r>
          </a:p>
          <a:p>
            <a:pPr marL="0" indent="0" algn="ctr">
              <a:buNone/>
            </a:pPr>
            <a:endParaRPr lang="en-US" sz="1500" u="sng" dirty="0" smtClean="0">
              <a:effectLst>
                <a:outerShdw blurRad="38100" dist="38100" dir="2700000" algn="tl">
                  <a:srgbClr val="000000">
                    <a:alpha val="43137"/>
                  </a:srgbClr>
                </a:outerShdw>
              </a:effectLst>
              <a:latin typeface="Calibri" panose="020F0502020204030204" pitchFamily="34" charset="0"/>
            </a:endParaRPr>
          </a:p>
          <a:p>
            <a:pPr marL="742950" indent="-742950">
              <a:buFont typeface="+mj-lt"/>
              <a:buAutoNum type="arabicPeriod"/>
            </a:pPr>
            <a:r>
              <a:rPr lang="en-US" sz="3000" dirty="0" smtClean="0">
                <a:latin typeface="Calibri" panose="020F0502020204030204" pitchFamily="34" charset="0"/>
              </a:rPr>
              <a:t>VDOE 2015 Standards of Learning</a:t>
            </a:r>
          </a:p>
          <a:p>
            <a:pPr marL="0" indent="0" algn="ctr">
              <a:buNone/>
            </a:pPr>
            <a:r>
              <a:rPr lang="en-US" dirty="0" smtClean="0">
                <a:latin typeface="Calibri" panose="020F0502020204030204" pitchFamily="34" charset="0"/>
              </a:rPr>
              <a:t> </a:t>
            </a:r>
            <a:r>
              <a:rPr lang="en-US" sz="1400" dirty="0" smtClean="0">
                <a:latin typeface="Calibri" panose="020F0502020204030204" pitchFamily="34" charset="0"/>
                <a:hlinkClick r:id="rId2"/>
              </a:rPr>
              <a:t>http</a:t>
            </a:r>
            <a:r>
              <a:rPr lang="en-US" sz="1400" dirty="0">
                <a:latin typeface="Calibri" panose="020F0502020204030204" pitchFamily="34" charset="0"/>
                <a:hlinkClick r:id="rId2"/>
              </a:rPr>
              <a:t>://www.doe.virginia.gov/testing/sol/standards_docs/history_socialscience/index.shtml</a:t>
            </a:r>
            <a:endParaRPr lang="en-US" sz="1400" dirty="0">
              <a:latin typeface="Calibri" panose="020F0502020204030204" pitchFamily="34" charset="0"/>
            </a:endParaRPr>
          </a:p>
          <a:p>
            <a:pPr marL="0" indent="0">
              <a:buNone/>
            </a:pPr>
            <a:endParaRPr lang="en-US" sz="1600" dirty="0" smtClean="0">
              <a:latin typeface="Calibri" panose="020F0502020204030204" pitchFamily="34" charset="0"/>
            </a:endParaRPr>
          </a:p>
          <a:p>
            <a:pPr marL="0" indent="0">
              <a:buNone/>
            </a:pPr>
            <a:r>
              <a:rPr lang="en-US" sz="3000" dirty="0" smtClean="0">
                <a:latin typeface="Calibri" panose="020F0502020204030204" pitchFamily="34" charset="0"/>
              </a:rPr>
              <a:t>2.    VDOE Superintendent Memo #163-15</a:t>
            </a:r>
          </a:p>
          <a:p>
            <a:pPr marL="0" indent="0" algn="ctr">
              <a:buNone/>
            </a:pPr>
            <a:endParaRPr lang="en-US" sz="1500" dirty="0" smtClean="0">
              <a:latin typeface="Calibri" panose="020F0502020204030204" pitchFamily="34" charset="0"/>
              <a:hlinkClick r:id="rId3"/>
            </a:endParaRPr>
          </a:p>
          <a:p>
            <a:pPr marL="0" indent="0" algn="ctr">
              <a:buNone/>
            </a:pPr>
            <a:r>
              <a:rPr lang="en-US" sz="1500" dirty="0" smtClean="0">
                <a:latin typeface="Calibri" panose="020F0502020204030204" pitchFamily="34" charset="0"/>
                <a:hlinkClick r:id="rId3"/>
              </a:rPr>
              <a:t>http</a:t>
            </a:r>
            <a:r>
              <a:rPr lang="en-US" sz="1500" dirty="0">
                <a:latin typeface="Calibri" panose="020F0502020204030204" pitchFamily="34" charset="0"/>
                <a:hlinkClick r:id="rId3"/>
              </a:rPr>
              <a:t>://</a:t>
            </a:r>
            <a:r>
              <a:rPr lang="en-US" sz="1500" dirty="0" smtClean="0">
                <a:latin typeface="Calibri" panose="020F0502020204030204" pitchFamily="34" charset="0"/>
                <a:hlinkClick r:id="rId3"/>
              </a:rPr>
              <a:t>www.doe.virginia.gov/administrators/superintendents_memos/2015/163-15.shtml</a:t>
            </a:r>
            <a:endParaRPr lang="en-US" sz="1500" dirty="0" smtClean="0">
              <a:latin typeface="Calibri" panose="020F0502020204030204" pitchFamily="34" charset="0"/>
            </a:endParaRPr>
          </a:p>
          <a:p>
            <a:pPr marL="0" indent="0" algn="ctr">
              <a:buNone/>
            </a:pPr>
            <a:endParaRPr lang="en-US" sz="1500" dirty="0">
              <a:latin typeface="Calibri" panose="020F0502020204030204" pitchFamily="34" charset="0"/>
            </a:endParaRPr>
          </a:p>
          <a:p>
            <a:pPr marL="742950" indent="-742950">
              <a:buAutoNum type="arabicPeriod" startAt="3"/>
            </a:pPr>
            <a:r>
              <a:rPr lang="en-US" sz="3000" dirty="0" smtClean="0">
                <a:latin typeface="Calibri" panose="020F0502020204030204" pitchFamily="34" charset="0"/>
              </a:rPr>
              <a:t>Implementation  Schedule</a:t>
            </a:r>
          </a:p>
          <a:p>
            <a:pPr marL="0" indent="0">
              <a:buNone/>
            </a:pPr>
            <a:endParaRPr lang="en-US" sz="1400" dirty="0">
              <a:latin typeface="Calibri" panose="020F0502020204030204" pitchFamily="34" charset="0"/>
            </a:endParaRPr>
          </a:p>
          <a:p>
            <a:pPr marL="0" indent="0" algn="ctr">
              <a:buNone/>
            </a:pPr>
            <a:r>
              <a:rPr lang="en-US" sz="1400">
                <a:latin typeface="Calibri" panose="020F0502020204030204" pitchFamily="34" charset="0"/>
                <a:hlinkClick r:id="rId4"/>
              </a:rPr>
              <a:t>http://</a:t>
            </a:r>
            <a:r>
              <a:rPr lang="en-US" sz="1400" smtClean="0">
                <a:latin typeface="Calibri" panose="020F0502020204030204" pitchFamily="34" charset="0"/>
                <a:hlinkClick r:id="rId4"/>
              </a:rPr>
              <a:t>www.doe.virginia.gov/administrators/superintendents_memos/2015/163-15a.pdf</a:t>
            </a:r>
            <a:r>
              <a:rPr lang="en-US" sz="1400" smtClean="0">
                <a:latin typeface="Calibri" panose="020F0502020204030204" pitchFamily="34" charset="0"/>
              </a:rPr>
              <a:t> </a:t>
            </a:r>
            <a:endParaRPr lang="en-US" sz="1400" dirty="0" smtClean="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59</a:t>
            </a:fld>
            <a:endParaRPr lang="en-US" dirty="0"/>
          </a:p>
        </p:txBody>
      </p:sp>
    </p:spTree>
    <p:extLst>
      <p:ext uri="{BB962C8B-B14F-4D97-AF65-F5344CB8AC3E}">
        <p14:creationId xmlns:p14="http://schemas.microsoft.com/office/powerpoint/2010/main" val="4237607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
        <p:nvSpPr>
          <p:cNvPr id="6" name="Rectangle 5"/>
          <p:cNvSpPr/>
          <p:nvPr/>
        </p:nvSpPr>
        <p:spPr>
          <a:xfrm rot="10800000">
            <a:off x="4683370" y="1125412"/>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spTree>
    <p:extLst>
      <p:ext uri="{BB962C8B-B14F-4D97-AF65-F5344CB8AC3E}">
        <p14:creationId xmlns:p14="http://schemas.microsoft.com/office/powerpoint/2010/main" val="5625604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Skill Experience</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60</a:t>
            </a:fld>
            <a:endParaRPr lang="en-US" dirty="0"/>
          </a:p>
        </p:txBody>
      </p:sp>
      <p:pic>
        <p:nvPicPr>
          <p:cNvPr id="4098" name="Picture 2" descr="C:\Users\DawnVaughn04\AppData\Local\Microsoft\Windows\INetCache\IE\11VNP7AB\teamwork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05459">
            <a:off x="1702200" y="1766335"/>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6319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24580"/>
            <a:ext cx="7543800" cy="1728019"/>
          </a:xfrm>
        </p:spPr>
        <p:txBody>
          <a:bodyPr/>
          <a:lstStyle/>
          <a:p>
            <a:r>
              <a:rPr lang="en-US" dirty="0" smtClean="0">
                <a:solidFill>
                  <a:schemeClr val="tx2">
                    <a:lumMod val="50000"/>
                  </a:schemeClr>
                </a:solidFill>
                <a:latin typeface="Calibri" panose="020F0502020204030204" pitchFamily="34" charset="0"/>
              </a:rPr>
              <a:t>Group Skill Experience </a:t>
            </a:r>
            <a:endParaRPr lang="en-US"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38100" y="990600"/>
            <a:ext cx="8305800" cy="5349875"/>
          </a:xfrm>
        </p:spPr>
        <p:txBody>
          <a:bodyPr>
            <a:normAutofit lnSpcReduction="10000"/>
          </a:bodyPr>
          <a:lstStyle/>
          <a:p>
            <a:pPr marL="0" indent="0" algn="ctr">
              <a:buNone/>
            </a:pPr>
            <a:endParaRPr lang="en-US" sz="4000" dirty="0" smtClean="0">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Review the new History and Social Science </a:t>
            </a:r>
            <a:r>
              <a:rPr lang="en-US" b="1" u="sng" dirty="0" smtClean="0">
                <a:solidFill>
                  <a:schemeClr val="tx2">
                    <a:lumMod val="75000"/>
                  </a:schemeClr>
                </a:solidFill>
                <a:latin typeface="Calibri" panose="020F0502020204030204" pitchFamily="34" charset="0"/>
              </a:rPr>
              <a:t>Skill</a:t>
            </a:r>
            <a:r>
              <a:rPr lang="en-US" b="1" dirty="0" smtClean="0">
                <a:solidFill>
                  <a:schemeClr val="tx2">
                    <a:lumMod val="75000"/>
                  </a:schemeClr>
                </a:solidFill>
                <a:latin typeface="Calibri" panose="020F0502020204030204" pitchFamily="34" charset="0"/>
              </a:rPr>
              <a:t> Heading SOLs. </a:t>
            </a:r>
            <a:r>
              <a:rPr lang="en-US" sz="2600" b="1" dirty="0" smtClean="0">
                <a:solidFill>
                  <a:schemeClr val="tx2">
                    <a:lumMod val="75000"/>
                  </a:schemeClr>
                </a:solidFill>
                <a:latin typeface="Calibri" panose="020F0502020204030204" pitchFamily="34" charset="0"/>
              </a:rPr>
              <a:t>(</a:t>
            </a:r>
            <a:r>
              <a:rPr lang="en-US" sz="2600" b="1" u="sng" dirty="0" smtClean="0">
                <a:solidFill>
                  <a:schemeClr val="tx2">
                    <a:lumMod val="75000"/>
                  </a:schemeClr>
                </a:solidFill>
                <a:latin typeface="Calibri" panose="020F0502020204030204" pitchFamily="34" charset="0"/>
              </a:rPr>
              <a:t>K.1, 1.1, 2.1, 3.1</a:t>
            </a:r>
            <a:r>
              <a:rPr lang="en-US" sz="2600" b="1" dirty="0" smtClean="0">
                <a:solidFill>
                  <a:schemeClr val="tx2">
                    <a:lumMod val="75000"/>
                  </a:schemeClr>
                </a:solidFill>
                <a:latin typeface="Calibri" panose="020F0502020204030204" pitchFamily="34" charset="0"/>
              </a:rPr>
              <a:t>)</a:t>
            </a: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Choose one SOL bullet for your grade level.</a:t>
            </a: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Create a lesson for your students. </a:t>
            </a:r>
          </a:p>
          <a:p>
            <a:pPr marL="971550" lvl="1" indent="-514350">
              <a:buFont typeface="+mj-lt"/>
              <a:buAutoNum type="arabicPeriod"/>
            </a:pPr>
            <a:endParaRPr lang="en-US" b="1" dirty="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Share. </a:t>
            </a:r>
            <a:endParaRPr lang="en-US" b="1" dirty="0">
              <a:solidFill>
                <a:schemeClr val="tx2">
                  <a:lumMod val="7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61</a:t>
            </a:fld>
            <a:endParaRPr lang="en-US" dirty="0"/>
          </a:p>
        </p:txBody>
      </p:sp>
    </p:spTree>
    <p:extLst>
      <p:ext uri="{BB962C8B-B14F-4D97-AF65-F5344CB8AC3E}">
        <p14:creationId xmlns:p14="http://schemas.microsoft.com/office/powerpoint/2010/main" val="1648070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prstGeom prst="rect">
            <a:avLst/>
          </a:prstGeom>
        </p:spPr>
        <p:txBody>
          <a:bodyPr lIns="45699" tIns="45699" rIns="45699" bIns="45699"/>
          <a:lstStyle/>
          <a:p>
            <a:r>
              <a:rPr dirty="0">
                <a:latin typeface="Calibri" panose="020F0502020204030204" pitchFamily="34" charset="0"/>
              </a:rPr>
              <a:t>Reflections:</a:t>
            </a:r>
          </a:p>
        </p:txBody>
      </p:sp>
      <p:sp>
        <p:nvSpPr>
          <p:cNvPr id="340" name="Shape 340"/>
          <p:cNvSpPr>
            <a:spLocks noGrp="1"/>
          </p:cNvSpPr>
          <p:nvPr>
            <p:ph type="body" idx="1"/>
          </p:nvPr>
        </p:nvSpPr>
        <p:spPr>
          <a:xfrm>
            <a:off x="457200" y="1600199"/>
            <a:ext cx="7543800" cy="4526102"/>
          </a:xfrm>
          <a:prstGeom prst="rect">
            <a:avLst/>
          </a:prstGeom>
        </p:spPr>
        <p:txBody>
          <a:bodyPr lIns="45699" tIns="45699" rIns="45699" bIns="45699"/>
          <a:lstStyle/>
          <a:p>
            <a:pPr marL="342900">
              <a:spcBef>
                <a:spcPts val="0"/>
              </a:spcBef>
              <a:defRPr u="sng"/>
            </a:pPr>
            <a:r>
              <a:rPr dirty="0">
                <a:latin typeface="Calibri" panose="020F0502020204030204" pitchFamily="34" charset="0"/>
              </a:rPr>
              <a:t>3</a:t>
            </a:r>
            <a:r>
              <a:rPr b="0" u="none" dirty="0">
                <a:latin typeface="Calibri" panose="020F0502020204030204" pitchFamily="34" charset="0"/>
              </a:rPr>
              <a:t> things you learned,</a:t>
            </a:r>
          </a:p>
          <a:p>
            <a:pPr marL="342900">
              <a:defRPr u="sng"/>
            </a:pPr>
            <a:r>
              <a:rPr dirty="0">
                <a:latin typeface="Calibri" panose="020F0502020204030204" pitchFamily="34" charset="0"/>
              </a:rPr>
              <a:t>2</a:t>
            </a:r>
            <a:r>
              <a:rPr b="0" u="none" dirty="0">
                <a:latin typeface="Calibri" panose="020F0502020204030204" pitchFamily="34" charset="0"/>
              </a:rPr>
              <a:t> ways you can use this learning in your class, and</a:t>
            </a:r>
          </a:p>
          <a:p>
            <a:pPr marL="342900">
              <a:defRPr u="sng"/>
            </a:pPr>
            <a:r>
              <a:rPr dirty="0">
                <a:latin typeface="Calibri" panose="020F0502020204030204" pitchFamily="34" charset="0"/>
              </a:rPr>
              <a:t>1</a:t>
            </a:r>
            <a:r>
              <a:rPr b="0" u="none" dirty="0">
                <a:latin typeface="Calibri" panose="020F0502020204030204" pitchFamily="34" charset="0"/>
              </a:rPr>
              <a:t> question you still have</a:t>
            </a:r>
          </a:p>
        </p:txBody>
      </p:sp>
      <p:sp>
        <p:nvSpPr>
          <p:cNvPr id="341" name="Shape 341"/>
          <p:cNvSpPr>
            <a:spLocks noGrp="1"/>
          </p:cNvSpPr>
          <p:nvPr>
            <p:ph type="sldNum" sz="quarter" idx="4294967295"/>
          </p:nvPr>
        </p:nvSpPr>
        <p:spPr>
          <a:xfrm>
            <a:off x="8404106" y="6388425"/>
            <a:ext cx="282694" cy="2692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62</a:t>
            </a:fld>
            <a:endParaRPr/>
          </a:p>
        </p:txBody>
      </p:sp>
    </p:spTree>
    <p:extLst>
      <p:ext uri="{BB962C8B-B14F-4D97-AF65-F5344CB8AC3E}">
        <p14:creationId xmlns:p14="http://schemas.microsoft.com/office/powerpoint/2010/main" val="3989278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Questions?</a:t>
            </a:r>
            <a:endParaRPr lang="en-US" sz="4800"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63</a:t>
            </a:fld>
            <a:endParaRPr lang="en-US" dirty="0"/>
          </a:p>
        </p:txBody>
      </p:sp>
      <p:pic>
        <p:nvPicPr>
          <p:cNvPr id="4" name="Picture 3" descr="C:\Users\christonya.brown@doe.virginia.gov\AppData\Local\Microsoft\Windows\Temporary Internet Files\Content.IE5\385NU2DS\MC900434411[1].wmf"/>
          <p:cNvPicPr>
            <a:picLocks noChangeAspect="1" noChangeArrowheads="1"/>
          </p:cNvPicPr>
          <p:nvPr/>
        </p:nvPicPr>
        <p:blipFill>
          <a:blip r:embed="rId3" cstate="print"/>
          <a:srcRect/>
          <a:stretch>
            <a:fillRect/>
          </a:stretch>
        </p:blipFill>
        <p:spPr bwMode="auto">
          <a:xfrm>
            <a:off x="1814286" y="1371600"/>
            <a:ext cx="4419600" cy="4972050"/>
          </a:xfrm>
          <a:prstGeom prst="rect">
            <a:avLst/>
          </a:prstGeom>
          <a:noFill/>
        </p:spPr>
      </p:pic>
    </p:spTree>
    <p:extLst>
      <p:ext uri="{BB962C8B-B14F-4D97-AF65-F5344CB8AC3E}">
        <p14:creationId xmlns:p14="http://schemas.microsoft.com/office/powerpoint/2010/main" val="4208836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Kindergarten – Grade Three Presenters</a:t>
            </a:r>
            <a:endParaRPr lang="en-US" sz="3200" dirty="0"/>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1200" smtClean="0">
                <a:solidFill>
                  <a:srgbClr val="FFFFFF"/>
                </a:solidFill>
                <a:latin typeface="Times New Roman"/>
                <a:ea typeface="Times New Roman"/>
                <a:cs typeface="Times New Roman"/>
                <a:sym typeface="Times New Roman"/>
              </a:rPr>
              <a:pPr algn="r">
                <a:buSzPct val="25000"/>
              </a:pPr>
              <a:t>64</a:t>
            </a:fld>
            <a:endParaRPr lang="en-US" sz="1200">
              <a:solidFill>
                <a:srgbClr val="FFFFFF"/>
              </a:solidFill>
              <a:latin typeface="Times New Roman"/>
              <a:ea typeface="Times New Roman"/>
              <a:cs typeface="Times New Roman"/>
              <a:sym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51243138"/>
              </p:ext>
            </p:extLst>
          </p:nvPr>
        </p:nvGraphicFramePr>
        <p:xfrm>
          <a:off x="609600" y="1752600"/>
          <a:ext cx="7315200" cy="3862717"/>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rPr>
                        <a:t>Carla Crump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Powhatan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2"/>
                        </a:rPr>
                        <a:t>carla.crump@powhatan.k12.va.us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rPr>
                        <a:t>Apryl-Dawn Julien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Richmond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3"/>
                        </a:rPr>
                        <a:t>awynter@richmond.k12.va.us</a:t>
                      </a:r>
                      <a:endParaRPr lang="en-US" sz="1600" dirty="0">
                        <a:effectLst/>
                        <a:latin typeface="Calibri"/>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smtClean="0">
                          <a:effectLst/>
                        </a:rPr>
                        <a:t>Quoteshia Hargett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Portsmouth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4"/>
                        </a:rPr>
                        <a:t>Quoteshia.Hargett@pps.k12.va.us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Melissa</a:t>
                      </a:r>
                      <a:r>
                        <a:rPr lang="en-US" sz="1600" baseline="0" dirty="0" smtClean="0">
                          <a:effectLst/>
                          <a:latin typeface="+mn-lt"/>
                          <a:ea typeface="+mn-ea"/>
                          <a:cs typeface="+mn-cs"/>
                        </a:rPr>
                        <a:t> Mygas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Newport</a:t>
                      </a:r>
                      <a:r>
                        <a:rPr lang="en-US" sz="1600" baseline="0" dirty="0" smtClean="0">
                          <a:effectLst/>
                          <a:latin typeface="+mn-lt"/>
                          <a:ea typeface="+mn-ea"/>
                          <a:cs typeface="+mn-cs"/>
                        </a:rPr>
                        <a:t> News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5"/>
                        </a:rPr>
                        <a:t>melissa.mygas@nn.k12.va.us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Megan</a:t>
                      </a:r>
                      <a:r>
                        <a:rPr lang="en-US" sz="1600" baseline="0" dirty="0" smtClean="0">
                          <a:effectLst/>
                          <a:latin typeface="+mn-lt"/>
                          <a:ea typeface="+mn-ea"/>
                          <a:cs typeface="+mn-cs"/>
                        </a:rPr>
                        <a:t> Bush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Stafford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6"/>
                        </a:rPr>
                        <a:t>bushme@staffordschools.net</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Jennifer</a:t>
                      </a:r>
                      <a:r>
                        <a:rPr lang="en-US" sz="1600" baseline="0" dirty="0" smtClean="0">
                          <a:effectLst/>
                          <a:latin typeface="+mn-lt"/>
                          <a:ea typeface="+mn-ea"/>
                          <a:cs typeface="+mn-cs"/>
                        </a:rPr>
                        <a:t> Burgin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Arlington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7"/>
                        </a:rPr>
                        <a:t>jennifer.burgin@apsva.us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Kathy</a:t>
                      </a:r>
                      <a:r>
                        <a:rPr lang="en-US" sz="1600" baseline="0" dirty="0" smtClean="0">
                          <a:effectLst/>
                          <a:latin typeface="+mn-lt"/>
                          <a:ea typeface="+mn-ea"/>
                          <a:cs typeface="+mn-cs"/>
                        </a:rPr>
                        <a:t> Nealon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Fairfax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8"/>
                        </a:rPr>
                        <a:t>Knealon@fcps.edu</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Calibri"/>
                          <a:cs typeface="Times New Roman"/>
                        </a:rPr>
                        <a:t>Susan Mayo</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Manassas City </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9"/>
                        </a:rPr>
                        <a:t>smayo@mcpsva.org</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73425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65</a:t>
            </a:fld>
            <a:endParaRPr lang="en-US" dirty="0"/>
          </a:p>
        </p:txBody>
      </p:sp>
      <p:sp>
        <p:nvSpPr>
          <p:cNvPr id="3" name="Title 1"/>
          <p:cNvSpPr txBox="1">
            <a:spLocks/>
          </p:cNvSpPr>
          <p:nvPr/>
        </p:nvSpPr>
        <p:spPr>
          <a:xfrm>
            <a:off x="457200" y="609600"/>
            <a:ext cx="7543800" cy="1143000"/>
          </a:xfrm>
          <a:prstGeom prst="rect">
            <a:avLst/>
          </a:prstGeom>
        </p:spPr>
        <p:txBody>
          <a:bodyPr>
            <a:normAutofit/>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r>
              <a:rPr lang="en-US" sz="3200" dirty="0" smtClean="0"/>
              <a:t>Kindergarten – Grade Three Presenters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67110812"/>
              </p:ext>
            </p:extLst>
          </p:nvPr>
        </p:nvGraphicFramePr>
        <p:xfrm>
          <a:off x="571500" y="1752600"/>
          <a:ext cx="7315200" cy="3865561"/>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Jennifer Kettlekamp</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Harrisonburg</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2"/>
                        </a:rPr>
                        <a:t>jkettelkamp@harrisonburg.k12.va.us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Amy Cash</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Augusta</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3"/>
                        </a:rPr>
                        <a:t>acash@augusta.k12.va.us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Dawn Toole</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Martinsville</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4"/>
                        </a:rPr>
                        <a:t>dtoole@martinsville.k12.va.us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Krystal Heath</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Floyd</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5"/>
                        </a:rPr>
                        <a:t>heathk@floyd.k12.va.us</a:t>
                      </a:r>
                      <a:endParaRPr lang="en-US" sz="1600" dirty="0">
                        <a:effectLst/>
                        <a:latin typeface="+mn-lt"/>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a:effectLst/>
                          <a:latin typeface="+mn-lt"/>
                          <a:ea typeface="Calibri"/>
                          <a:cs typeface="Times New Roman"/>
                        </a:rPr>
                        <a:t>Misty Jeffers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Washington</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6"/>
                        </a:rPr>
                        <a:t>mjeffers@wcs.k12.va.us</a:t>
                      </a:r>
                      <a:endParaRPr lang="en-US" sz="1600" dirty="0">
                        <a:effectLst/>
                        <a:latin typeface="+mn-lt"/>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a:effectLst/>
                          <a:latin typeface="+mn-lt"/>
                          <a:ea typeface="Calibri"/>
                          <a:cs typeface="Times New Roman"/>
                        </a:rPr>
                        <a:t>Bethany Collins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Tazewell</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Times New Roman"/>
                          <a:cs typeface="Times New Roman"/>
                          <a:hlinkClick r:id="rId7"/>
                        </a:rPr>
                        <a:t>bcollins@tazewell.k12.va.us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Tamara Green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Buckingham</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8"/>
                        </a:rPr>
                        <a:t>tgreen@bcpschools.org</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Vanessa Mason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Halifax</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9"/>
                        </a:rPr>
                        <a:t>vmason@halifax.k12.va.us</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62451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66</a:t>
            </a:fld>
            <a:endParaRPr lang="en-US" dirty="0"/>
          </a:p>
        </p:txBody>
      </p:sp>
      <p:pic>
        <p:nvPicPr>
          <p:cNvPr id="4" name="Picture 2" descr="C:\Users\christonya.brown@doe.virginia.gov\Desktop\National_Thank_You_D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47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67</a:t>
            </a:fld>
            <a:endParaRPr/>
          </a:p>
        </p:txBody>
      </p:sp>
      <p:sp>
        <p:nvSpPr>
          <p:cNvPr id="356" name="Shape 356"/>
          <p:cNvSpPr/>
          <p:nvPr/>
        </p:nvSpPr>
        <p:spPr>
          <a:xfrm>
            <a:off x="228600" y="2140802"/>
            <a:ext cx="8458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dirty="0">
                <a:latin typeface="Calibri" panose="020F0502020204030204" pitchFamily="34" charset="0"/>
              </a:rPr>
              <a:t>Christonya Brown, K-12, History and Social Science Coordinator </a:t>
            </a:r>
          </a:p>
          <a:p>
            <a:pPr>
              <a:defRPr sz="2400">
                <a:latin typeface="Times New Roman"/>
                <a:ea typeface="Times New Roman"/>
                <a:cs typeface="Times New Roman"/>
                <a:sym typeface="Times New Roman"/>
              </a:defRPr>
            </a:pPr>
            <a:r>
              <a:rPr dirty="0">
                <a:latin typeface="Calibri" panose="020F0502020204030204" pitchFamily="34" charset="0"/>
              </a:rPr>
              <a:t>E-mail: </a:t>
            </a:r>
            <a:r>
              <a:rPr u="sng" dirty="0">
                <a:solidFill>
                  <a:srgbClr val="0000FF"/>
                </a:solidFill>
                <a:uFill>
                  <a:solidFill>
                    <a:srgbClr val="0000FF"/>
                  </a:solidFill>
                </a:uFill>
                <a:latin typeface="Calibri" panose="020F0502020204030204" pitchFamily="34" charset="0"/>
                <a:hlinkClick r:id="rId2"/>
              </a:rPr>
              <a:t>Christonya.Brown@doe.virginia.gov</a:t>
            </a:r>
            <a:r>
              <a:rPr dirty="0">
                <a:latin typeface="Calibri" panose="020F0502020204030204" pitchFamily="34" charset="0"/>
              </a:rPr>
              <a:t> </a:t>
            </a:r>
          </a:p>
        </p:txBody>
      </p:sp>
      <p:sp>
        <p:nvSpPr>
          <p:cNvPr id="357" name="Shape 357"/>
          <p:cNvSpPr/>
          <p:nvPr/>
        </p:nvSpPr>
        <p:spPr>
          <a:xfrm>
            <a:off x="207523" y="3089085"/>
            <a:ext cx="83058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dirty="0">
                <a:latin typeface="Calibri" panose="020F0502020204030204" pitchFamily="34" charset="0"/>
              </a:rPr>
              <a:t>Betsy Barton, Elementary, History and Social Science Specialist</a:t>
            </a:r>
          </a:p>
          <a:p>
            <a:pPr>
              <a:defRPr sz="2400">
                <a:latin typeface="Times New Roman"/>
                <a:ea typeface="Times New Roman"/>
                <a:cs typeface="Times New Roman"/>
                <a:sym typeface="Times New Roman"/>
              </a:defRPr>
            </a:pPr>
            <a:r>
              <a:rPr dirty="0">
                <a:latin typeface="Calibri" panose="020F0502020204030204" pitchFamily="34" charset="0"/>
              </a:rPr>
              <a:t>E-mail: </a:t>
            </a:r>
            <a:r>
              <a:rPr u="sng" dirty="0">
                <a:solidFill>
                  <a:srgbClr val="0000FF"/>
                </a:solidFill>
                <a:uFill>
                  <a:solidFill>
                    <a:srgbClr val="0000FF"/>
                  </a:solidFill>
                </a:uFill>
                <a:latin typeface="Calibri" panose="020F0502020204030204" pitchFamily="34" charset="0"/>
                <a:hlinkClick r:id="rId3"/>
              </a:rPr>
              <a:t>Betsy.Barton@doe.virginia.gov</a:t>
            </a:r>
          </a:p>
        </p:txBody>
      </p:sp>
      <p:sp>
        <p:nvSpPr>
          <p:cNvPr id="358" name="Shape 358"/>
          <p:cNvSpPr/>
          <p:nvPr/>
        </p:nvSpPr>
        <p:spPr>
          <a:xfrm>
            <a:off x="457199" y="381000"/>
            <a:ext cx="7696201"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200">
                <a:latin typeface="Times New Roman"/>
                <a:ea typeface="Times New Roman"/>
                <a:cs typeface="Times New Roman"/>
                <a:sym typeface="Times New Roman"/>
              </a:defRPr>
            </a:pPr>
            <a:r>
              <a:rPr dirty="0">
                <a:latin typeface="Calibri" panose="020F0502020204030204" pitchFamily="34" charset="0"/>
              </a:rPr>
              <a:t>and the </a:t>
            </a:r>
          </a:p>
          <a:p>
            <a:pPr algn="ctr">
              <a:defRPr sz="4000" b="1">
                <a:latin typeface="Times New Roman"/>
                <a:ea typeface="Times New Roman"/>
                <a:cs typeface="Times New Roman"/>
                <a:sym typeface="Times New Roman"/>
              </a:defRPr>
            </a:pPr>
            <a:r>
              <a:rPr dirty="0">
                <a:effectLst>
                  <a:outerShdw blurRad="38100" dist="38100" dir="2700000" algn="tl">
                    <a:srgbClr val="000000">
                      <a:alpha val="43137"/>
                    </a:srgbClr>
                  </a:outerShdw>
                </a:effectLst>
                <a:latin typeface="Calibri" panose="020F0502020204030204" pitchFamily="34" charset="0"/>
              </a:rPr>
              <a:t>Virginia Department of Education</a:t>
            </a:r>
          </a:p>
        </p:txBody>
      </p:sp>
      <p:sp>
        <p:nvSpPr>
          <p:cNvPr id="6" name="Shape 357"/>
          <p:cNvSpPr/>
          <p:nvPr/>
        </p:nvSpPr>
        <p:spPr>
          <a:xfrm>
            <a:off x="228599" y="4112507"/>
            <a:ext cx="83058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lang="en-US" dirty="0" smtClean="0">
                <a:latin typeface="Calibri" panose="020F0502020204030204" pitchFamily="34" charset="0"/>
              </a:rPr>
              <a:t>Jill Nogueras, English and History </a:t>
            </a:r>
            <a:r>
              <a:rPr lang="en-US" dirty="0">
                <a:latin typeface="Calibri" panose="020F0502020204030204" pitchFamily="34" charset="0"/>
              </a:rPr>
              <a:t>and Social Science Specialist</a:t>
            </a:r>
          </a:p>
          <a:p>
            <a:pPr>
              <a:defRPr sz="2400">
                <a:latin typeface="Times New Roman"/>
                <a:ea typeface="Times New Roman"/>
                <a:cs typeface="Times New Roman"/>
                <a:sym typeface="Times New Roman"/>
              </a:defRPr>
            </a:pPr>
            <a:r>
              <a:rPr lang="en-US" dirty="0" smtClean="0">
                <a:latin typeface="Calibri" panose="020F0502020204030204" pitchFamily="34" charset="0"/>
              </a:rPr>
              <a:t>E-mail:  </a:t>
            </a:r>
            <a:r>
              <a:rPr lang="en-US" dirty="0" smtClean="0">
                <a:latin typeface="Calibri" panose="020F0502020204030204" pitchFamily="34" charset="0"/>
                <a:hlinkClick r:id="rId4"/>
              </a:rPr>
              <a:t>Jill.Nogueras@doe.virginia.gov</a:t>
            </a:r>
            <a:endParaRPr u="sng" dirty="0">
              <a:solidFill>
                <a:srgbClr val="0000FF"/>
              </a:solidFill>
              <a:uFill>
                <a:solidFill>
                  <a:srgbClr val="0000FF"/>
                </a:solidFill>
              </a:uFill>
              <a:latin typeface="Calibri" panose="020F0502020204030204" pitchFamily="34" charset="0"/>
              <a:hlinkClick r:id="rId3"/>
            </a:endParaRPr>
          </a:p>
        </p:txBody>
      </p:sp>
    </p:spTree>
    <p:extLst>
      <p:ext uri="{BB962C8B-B14F-4D97-AF65-F5344CB8AC3E}">
        <p14:creationId xmlns:p14="http://schemas.microsoft.com/office/powerpoint/2010/main" val="18848332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sp>
        <p:nvSpPr>
          <p:cNvPr id="6" name="Rectangle 5"/>
          <p:cNvSpPr/>
          <p:nvPr/>
        </p:nvSpPr>
        <p:spPr>
          <a:xfrm rot="10800000">
            <a:off x="4648200" y="1079157"/>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2227385" y="1344906"/>
            <a:ext cx="4267200" cy="3886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2008 Standards: </a:t>
            </a:r>
            <a:endParaRPr lang="en-US" sz="2600" dirty="0" smtClean="0"/>
          </a:p>
          <a:p>
            <a:pPr algn="ctr"/>
            <a:r>
              <a:rPr lang="en-US" sz="2600" dirty="0" smtClean="0"/>
              <a:t>Understand </a:t>
            </a:r>
            <a:r>
              <a:rPr lang="en-US" sz="2600" dirty="0"/>
              <a:t>content</a:t>
            </a:r>
          </a:p>
          <a:p>
            <a:pPr algn="ctr"/>
            <a:endParaRPr lang="en-US" sz="2600" dirty="0"/>
          </a:p>
          <a:p>
            <a:pPr algn="ctr"/>
            <a:r>
              <a:rPr lang="en-US" sz="2600" dirty="0"/>
              <a:t>2015 Standards: </a:t>
            </a:r>
            <a:endParaRPr lang="en-US" sz="2600" dirty="0" smtClean="0"/>
          </a:p>
          <a:p>
            <a:pPr algn="ctr"/>
            <a:r>
              <a:rPr lang="en-US" sz="2600" dirty="0" smtClean="0"/>
              <a:t>Understand </a:t>
            </a:r>
            <a:r>
              <a:rPr lang="en-US" sz="2600" dirty="0"/>
              <a:t>content </a:t>
            </a:r>
            <a:r>
              <a:rPr lang="en-US" sz="2600" dirty="0" smtClean="0"/>
              <a:t>by applying the skill.</a:t>
            </a:r>
            <a:endParaRPr lang="en-US" sz="2600" dirty="0"/>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dirty="0">
                <a:latin typeface="Iowan Old Style Black"/>
                <a:cs typeface="Iowan Old Style Black"/>
              </a:rPr>
              <a:t>Skills are aligned with English </a:t>
            </a:r>
            <a:r>
              <a:rPr lang="en-US" sz="2800" dirty="0" smtClean="0">
                <a:latin typeface="Iowan Old Style Black"/>
                <a:cs typeface="Iowan Old Style Black"/>
              </a:rPr>
              <a:t>Standards</a:t>
            </a:r>
            <a:endParaRPr lang="en-US" sz="2800" dirty="0">
              <a:latin typeface="Iowan Old Style Black"/>
              <a:cs typeface="Iowan Old Style Black"/>
            </a:endParaRPr>
          </a:p>
        </p:txBody>
      </p:sp>
    </p:spTree>
    <p:extLst>
      <p:ext uri="{BB962C8B-B14F-4D97-AF65-F5344CB8AC3E}">
        <p14:creationId xmlns:p14="http://schemas.microsoft.com/office/powerpoint/2010/main" val="14308863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35" t="17129" r="12391" b="13046"/>
          <a:stretch/>
        </p:blipFill>
        <p:spPr bwMode="auto">
          <a:xfrm>
            <a:off x="234462" y="838200"/>
            <a:ext cx="7696200" cy="54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57999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a:t>
            </a:r>
            <a:endParaRPr lang="en-US" dirty="0"/>
          </a:p>
        </p:txBody>
      </p:sp>
      <p:sp>
        <p:nvSpPr>
          <p:cNvPr id="3" name="Content Placeholder 2"/>
          <p:cNvSpPr>
            <a:spLocks noGrp="1"/>
          </p:cNvSpPr>
          <p:nvPr>
            <p:ph idx="1"/>
          </p:nvPr>
        </p:nvSpPr>
        <p:spPr>
          <a:xfrm>
            <a:off x="457200" y="1371600"/>
            <a:ext cx="7543800" cy="4525963"/>
          </a:xfrm>
        </p:spPr>
        <p:txBody>
          <a:bodyPr>
            <a:normAutofit fontScale="92500" lnSpcReduction="20000"/>
          </a:bodyPr>
          <a:lstStyle/>
          <a:p>
            <a:r>
              <a:rPr lang="en-US" dirty="0"/>
              <a:t>Bring attention to the Experiences and describe what they are and how they can be used. </a:t>
            </a:r>
          </a:p>
          <a:p>
            <a:r>
              <a:rPr lang="en-US" dirty="0"/>
              <a:t>Provide teachers with “experiences” and give them an opportunity to:</a:t>
            </a:r>
          </a:p>
          <a:p>
            <a:pPr marL="571500" lvl="1" indent="-171450"/>
            <a:r>
              <a:rPr lang="en-US" dirty="0"/>
              <a:t>discuss what they are and how they can be used; and </a:t>
            </a:r>
          </a:p>
          <a:p>
            <a:pPr marL="571500" lvl="1" indent="-171450"/>
            <a:r>
              <a:rPr lang="en-US" dirty="0"/>
              <a:t>develop their own to share with the group</a:t>
            </a:r>
            <a:r>
              <a:rPr lang="en-US" dirty="0" smtClean="0"/>
              <a:t>.</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260281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53413</TotalTime>
  <Words>2507</Words>
  <Application>Microsoft Office PowerPoint</Application>
  <PresentationFormat>On-screen Show (4:3)</PresentationFormat>
  <Paragraphs>410</Paragraphs>
  <Slides>67</Slides>
  <Notes>26</Notes>
  <HiddenSlides>1</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9_Office Theme</vt:lpstr>
      <vt:lpstr>PowerPoint Presentation</vt:lpstr>
      <vt:lpstr>Disclaimer</vt:lpstr>
      <vt:lpstr>Questions to Ask During Planning</vt:lpstr>
      <vt:lpstr>It starts with the . . .</vt:lpstr>
      <vt:lpstr>PowerPoint Presentation</vt:lpstr>
      <vt:lpstr>2015 SOL Skill Progression </vt:lpstr>
      <vt:lpstr>2015 SOL Skill Progression </vt:lpstr>
      <vt:lpstr>Experiences for Essential Skills</vt:lpstr>
      <vt:lpstr>Experiences</vt:lpstr>
      <vt:lpstr>PowerPoint Presentation</vt:lpstr>
      <vt:lpstr>Experiences</vt:lpstr>
      <vt:lpstr>PowerPoint Presentation</vt:lpstr>
      <vt:lpstr>Good practice</vt:lpstr>
      <vt:lpstr>Today we will . . .</vt:lpstr>
      <vt:lpstr>History and Social Science  Standards of Learning                                           2016 Fall Institute </vt:lpstr>
      <vt:lpstr>Today’s Working Norms</vt:lpstr>
      <vt:lpstr>History and Social Science  Standards of Learning                                           2016 Fall Institute </vt:lpstr>
      <vt:lpstr>Today’s Working Norms</vt:lpstr>
      <vt:lpstr>Grounding:  Who Are We?</vt:lpstr>
      <vt:lpstr>Just Like Me</vt:lpstr>
      <vt:lpstr>Implementing the new Social Studies Curriculum!</vt:lpstr>
      <vt:lpstr>What are these experiences teachers are to provide for the students?</vt:lpstr>
      <vt:lpstr>How do I plan for these experiences?</vt:lpstr>
      <vt:lpstr> Questions to ask about the past….</vt:lpstr>
      <vt:lpstr>Things to consider</vt:lpstr>
      <vt:lpstr>Things to consider</vt:lpstr>
      <vt:lpstr>Things to consider</vt:lpstr>
      <vt:lpstr>Things to consider</vt:lpstr>
      <vt:lpstr>Things to consider</vt:lpstr>
      <vt:lpstr>The Essential Skills, which are found in Standard 1 for each grade level or course, serve as tools to facilitate active engagement in learning, to deepen student understanding of content material and to create better-informed citizens.</vt:lpstr>
      <vt:lpstr>Standard 1</vt:lpstr>
      <vt:lpstr>Let’s Explore: Rigorous Social Studies  Learning Experiences</vt:lpstr>
      <vt:lpstr>Grade Two</vt:lpstr>
      <vt:lpstr>Application of Geography Skills:2nd Grade</vt:lpstr>
      <vt:lpstr>More Standards</vt:lpstr>
      <vt:lpstr>Content: Native Americans</vt:lpstr>
      <vt:lpstr>Vocabulary: Preview</vt:lpstr>
      <vt:lpstr>Exclusion brainstorming: A Previewing strategy for vocabulary</vt:lpstr>
      <vt:lpstr>Exclusion Brainstorming:  A Previewing Strategy For Vocabulary</vt:lpstr>
      <vt:lpstr>Exclusion Brainstorming</vt:lpstr>
      <vt:lpstr>Geography Resources </vt:lpstr>
      <vt:lpstr>Google Earth/Topographical Maps</vt:lpstr>
      <vt:lpstr>Images of Different Locations</vt:lpstr>
      <vt:lpstr>PowerPoint Presentation</vt:lpstr>
      <vt:lpstr>2.1 f Cause and Effect and   2.1e Comparisons</vt:lpstr>
      <vt:lpstr>2.1f Cause and Effect and   2.1e Comparisons</vt:lpstr>
      <vt:lpstr>Paradigm Shift - Moving from Activities to Experiences</vt:lpstr>
      <vt:lpstr>Finding The Everglades  National Park</vt:lpstr>
      <vt:lpstr>Exploring The Everglades National Park</vt:lpstr>
      <vt:lpstr>Always Looping Back to the Skill</vt:lpstr>
      <vt:lpstr>Your Turn!</vt:lpstr>
      <vt:lpstr>Second Grade</vt:lpstr>
      <vt:lpstr>Content Example</vt:lpstr>
      <vt:lpstr>PowerPoint Presentation</vt:lpstr>
      <vt:lpstr>PowerPoint Presentation</vt:lpstr>
      <vt:lpstr>Debrief</vt:lpstr>
      <vt:lpstr>How can you use this method with another grade?</vt:lpstr>
      <vt:lpstr>Sharing Our Expertise</vt:lpstr>
      <vt:lpstr>History and Social Science Updates</vt:lpstr>
      <vt:lpstr>Skill Experience</vt:lpstr>
      <vt:lpstr>Group Skill Experience </vt:lpstr>
      <vt:lpstr>Reflections:</vt:lpstr>
      <vt:lpstr>Questions?</vt:lpstr>
      <vt:lpstr>Kindergarten – Grade Three Presenters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Committee</dc:title>
  <dc:creator>Owner</dc:creator>
  <cp:lastModifiedBy>qjx57867</cp:lastModifiedBy>
  <cp:revision>603</cp:revision>
  <cp:lastPrinted>2017-01-05T17:32:29Z</cp:lastPrinted>
  <dcterms:created xsi:type="dcterms:W3CDTF">2014-09-27T11:01:48Z</dcterms:created>
  <dcterms:modified xsi:type="dcterms:W3CDTF">2017-01-17T19:05:23Z</dcterms:modified>
</cp:coreProperties>
</file>