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 id="2147483764" r:id="rId2"/>
    <p:sldMasterId id="2147483778" r:id="rId3"/>
  </p:sldMasterIdLst>
  <p:notesMasterIdLst>
    <p:notesMasterId r:id="rId111"/>
  </p:notesMasterIdLst>
  <p:handoutMasterIdLst>
    <p:handoutMasterId r:id="rId112"/>
  </p:handoutMasterIdLst>
  <p:sldIdLst>
    <p:sldId id="259" r:id="rId4"/>
    <p:sldId id="693" r:id="rId5"/>
    <p:sldId id="381" r:id="rId6"/>
    <p:sldId id="812" r:id="rId7"/>
    <p:sldId id="692" r:id="rId8"/>
    <p:sldId id="769" r:id="rId9"/>
    <p:sldId id="715" r:id="rId10"/>
    <p:sldId id="701" r:id="rId11"/>
    <p:sldId id="694" r:id="rId12"/>
    <p:sldId id="697" r:id="rId13"/>
    <p:sldId id="700" r:id="rId14"/>
    <p:sldId id="702" r:id="rId15"/>
    <p:sldId id="696" r:id="rId16"/>
    <p:sldId id="706" r:id="rId17"/>
    <p:sldId id="707" r:id="rId18"/>
    <p:sldId id="699" r:id="rId19"/>
    <p:sldId id="771" r:id="rId20"/>
    <p:sldId id="770" r:id="rId21"/>
    <p:sldId id="813" r:id="rId22"/>
    <p:sldId id="814" r:id="rId23"/>
    <p:sldId id="815" r:id="rId24"/>
    <p:sldId id="716" r:id="rId25"/>
    <p:sldId id="800" r:id="rId26"/>
    <p:sldId id="717" r:id="rId27"/>
    <p:sldId id="718" r:id="rId28"/>
    <p:sldId id="719" r:id="rId29"/>
    <p:sldId id="720" r:id="rId30"/>
    <p:sldId id="727" r:id="rId31"/>
    <p:sldId id="723" r:id="rId32"/>
    <p:sldId id="724" r:id="rId33"/>
    <p:sldId id="725" r:id="rId34"/>
    <p:sldId id="803" r:id="rId35"/>
    <p:sldId id="802" r:id="rId36"/>
    <p:sldId id="726" r:id="rId37"/>
    <p:sldId id="420" r:id="rId38"/>
    <p:sldId id="722" r:id="rId39"/>
    <p:sldId id="785" r:id="rId40"/>
    <p:sldId id="787" r:id="rId41"/>
    <p:sldId id="788" r:id="rId42"/>
    <p:sldId id="789" r:id="rId43"/>
    <p:sldId id="790" r:id="rId44"/>
    <p:sldId id="798" r:id="rId45"/>
    <p:sldId id="799" r:id="rId46"/>
    <p:sldId id="793" r:id="rId47"/>
    <p:sldId id="811" r:id="rId48"/>
    <p:sldId id="791" r:id="rId49"/>
    <p:sldId id="821" r:id="rId50"/>
    <p:sldId id="822" r:id="rId51"/>
    <p:sldId id="795" r:id="rId52"/>
    <p:sldId id="796" r:id="rId53"/>
    <p:sldId id="797" r:id="rId54"/>
    <p:sldId id="772" r:id="rId55"/>
    <p:sldId id="820" r:id="rId56"/>
    <p:sldId id="804" r:id="rId57"/>
    <p:sldId id="823" r:id="rId58"/>
    <p:sldId id="653" r:id="rId59"/>
    <p:sldId id="649" r:id="rId60"/>
    <p:sldId id="650" r:id="rId61"/>
    <p:sldId id="651" r:id="rId62"/>
    <p:sldId id="777" r:id="rId63"/>
    <p:sldId id="778" r:id="rId64"/>
    <p:sldId id="780" r:id="rId65"/>
    <p:sldId id="781" r:id="rId66"/>
    <p:sldId id="807" r:id="rId67"/>
    <p:sldId id="808" r:id="rId68"/>
    <p:sldId id="819" r:id="rId69"/>
    <p:sldId id="824" r:id="rId70"/>
    <p:sldId id="817" r:id="rId71"/>
    <p:sldId id="816" r:id="rId72"/>
    <p:sldId id="810" r:id="rId73"/>
    <p:sldId id="604" r:id="rId74"/>
    <p:sldId id="825" r:id="rId75"/>
    <p:sldId id="826" r:id="rId76"/>
    <p:sldId id="827" r:id="rId77"/>
    <p:sldId id="828" r:id="rId78"/>
    <p:sldId id="829" r:id="rId79"/>
    <p:sldId id="830" r:id="rId80"/>
    <p:sldId id="831" r:id="rId81"/>
    <p:sldId id="832" r:id="rId82"/>
    <p:sldId id="833" r:id="rId83"/>
    <p:sldId id="834" r:id="rId84"/>
    <p:sldId id="835" r:id="rId85"/>
    <p:sldId id="836" r:id="rId86"/>
    <p:sldId id="837" r:id="rId87"/>
    <p:sldId id="838" r:id="rId88"/>
    <p:sldId id="839" r:id="rId89"/>
    <p:sldId id="840" r:id="rId90"/>
    <p:sldId id="841" r:id="rId91"/>
    <p:sldId id="842" r:id="rId92"/>
    <p:sldId id="843" r:id="rId93"/>
    <p:sldId id="844" r:id="rId94"/>
    <p:sldId id="845" r:id="rId95"/>
    <p:sldId id="846" r:id="rId96"/>
    <p:sldId id="847" r:id="rId97"/>
    <p:sldId id="848" r:id="rId98"/>
    <p:sldId id="849" r:id="rId99"/>
    <p:sldId id="850" r:id="rId100"/>
    <p:sldId id="851" r:id="rId101"/>
    <p:sldId id="852" r:id="rId102"/>
    <p:sldId id="853" r:id="rId103"/>
    <p:sldId id="854" r:id="rId104"/>
    <p:sldId id="855" r:id="rId105"/>
    <p:sldId id="856" r:id="rId106"/>
    <p:sldId id="857" r:id="rId107"/>
    <p:sldId id="858" r:id="rId108"/>
    <p:sldId id="859" r:id="rId109"/>
    <p:sldId id="860"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66"/>
    <a:srgbClr val="FFFF66"/>
    <a:srgbClr val="FF3300"/>
    <a:srgbClr val="FFFFFF"/>
    <a:srgbClr val="009999"/>
    <a:srgbClr val="06CCFA"/>
    <a:srgbClr val="00FFFF"/>
    <a:srgbClr val="66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79" autoAdjust="0"/>
    <p:restoredTop sz="94343" autoAdjust="0"/>
  </p:normalViewPr>
  <p:slideViewPr>
    <p:cSldViewPr>
      <p:cViewPr>
        <p:scale>
          <a:sx n="70" d="100"/>
          <a:sy n="70" d="100"/>
        </p:scale>
        <p:origin x="11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992"/>
    </p:cViewPr>
  </p:sorterViewPr>
  <p:notesViewPr>
    <p:cSldViewPr>
      <p:cViewPr varScale="1">
        <p:scale>
          <a:sx n="56" d="100"/>
          <a:sy n="56" d="100"/>
        </p:scale>
        <p:origin x="-12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91FE8-C6D4-4510-A45B-168BBB38F09D}"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US"/>
        </a:p>
      </dgm:t>
    </dgm:pt>
    <dgm:pt modelId="{BB04111E-2919-421D-9F4D-EB2F7F9ED14A}">
      <dgm:prSet phldrT="[Text]"/>
      <dgm:spPr/>
      <dgm:t>
        <a:bodyPr>
          <a:scene3d>
            <a:camera prst="orthographicFront"/>
            <a:lightRig rig="glow" dir="tl">
              <a:rot lat="0" lon="0" rev="5400000"/>
            </a:lightRig>
          </a:scene3d>
          <a:sp3d contourW="12700">
            <a:bevelT w="25400" h="25400"/>
            <a:contourClr>
              <a:schemeClr val="accent6">
                <a:shade val="73000"/>
              </a:schemeClr>
            </a:contourClr>
          </a:sp3d>
        </a:bodyPr>
        <a:lstStyle/>
        <a:p>
          <a:r>
            <a:rPr lang="en-US"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chemeClr val="tx1">
                    <a:alpha val="69000"/>
                  </a:schemeClr>
                </a:outerShdw>
              </a:effectLst>
            </a:rPr>
            <a:t>History and Social Science Instruction</a:t>
          </a:r>
          <a:endParaRPr lang="en-US"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chemeClr val="tx1">
                  <a:alpha val="69000"/>
                </a:schemeClr>
              </a:outerShdw>
            </a:effectLst>
          </a:endParaRPr>
        </a:p>
      </dgm:t>
    </dgm:pt>
    <dgm:pt modelId="{596167F4-6AE9-4E19-9E1C-E5A9C68074A0}" type="parTrans" cxnId="{CA35ADE6-DDB5-4CF9-AFA6-F7AA1CE682D6}">
      <dgm:prSet/>
      <dgm:spPr/>
      <dgm:t>
        <a:bodyPr/>
        <a:lstStyle/>
        <a:p>
          <a:endParaRPr lang="en-US"/>
        </a:p>
      </dgm:t>
    </dgm:pt>
    <dgm:pt modelId="{3C147448-AFE6-490D-B2D7-569F199EAD1D}" type="sibTrans" cxnId="{CA35ADE6-DDB5-4CF9-AFA6-F7AA1CE682D6}">
      <dgm:prSet/>
      <dgm:spPr/>
      <dgm:t>
        <a:bodyPr/>
        <a:lstStyle/>
        <a:p>
          <a:endParaRPr lang="en-US"/>
        </a:p>
      </dgm:t>
    </dgm:pt>
    <dgm:pt modelId="{C8966FFB-B71D-4DB3-922C-5BD03BA3BAD4}">
      <dgm:prSet phldrT="[Text]" custT="1"/>
      <dgm:spPr/>
      <dgm:t>
        <a:bodyPr/>
        <a:lstStyle/>
        <a:p>
          <a:r>
            <a:rPr lang="en-US" sz="3600" b="1" dirty="0" smtClean="0"/>
            <a:t>Resources</a:t>
          </a:r>
          <a:endParaRPr lang="en-US" sz="3600" b="1" dirty="0"/>
        </a:p>
      </dgm:t>
    </dgm:pt>
    <dgm:pt modelId="{510FFEA7-94D8-4033-9278-FACF2CF15072}" type="parTrans" cxnId="{AB696AEA-210C-4C9B-9DA1-EE2DA786352E}">
      <dgm:prSet/>
      <dgm:spPr/>
      <dgm:t>
        <a:bodyPr/>
        <a:lstStyle/>
        <a:p>
          <a:endParaRPr lang="en-US"/>
        </a:p>
      </dgm:t>
    </dgm:pt>
    <dgm:pt modelId="{4EB9914F-5543-434C-AD89-8433827C7E1C}" type="sibTrans" cxnId="{AB696AEA-210C-4C9B-9DA1-EE2DA786352E}">
      <dgm:prSet/>
      <dgm:spPr/>
      <dgm:t>
        <a:bodyPr/>
        <a:lstStyle/>
        <a:p>
          <a:endParaRPr lang="en-US"/>
        </a:p>
      </dgm:t>
    </dgm:pt>
    <dgm:pt modelId="{76831B6B-5882-4E6E-995E-AA7AB7D6A804}">
      <dgm:prSet phldrT="[Text]" custT="1"/>
      <dgm:spPr/>
      <dgm:t>
        <a:bodyPr/>
        <a:lstStyle/>
        <a:p>
          <a:r>
            <a:rPr lang="en-US" sz="2400" dirty="0" smtClean="0"/>
            <a:t>Direct</a:t>
          </a:r>
        </a:p>
        <a:p>
          <a:r>
            <a:rPr lang="en-US" sz="2400" dirty="0" smtClean="0"/>
            <a:t> Instruction</a:t>
          </a:r>
          <a:endParaRPr lang="en-US" sz="2400" dirty="0"/>
        </a:p>
      </dgm:t>
    </dgm:pt>
    <dgm:pt modelId="{BE1B961C-D2CD-4513-AD7A-D74F91EE385D}" type="parTrans" cxnId="{A7A84A5A-5719-4D67-83AC-3B499C1C46C8}">
      <dgm:prSet/>
      <dgm:spPr/>
      <dgm:t>
        <a:bodyPr/>
        <a:lstStyle/>
        <a:p>
          <a:endParaRPr lang="en-US"/>
        </a:p>
      </dgm:t>
    </dgm:pt>
    <dgm:pt modelId="{8BDA7A2A-010D-483E-8471-1ED492F9A886}" type="sibTrans" cxnId="{A7A84A5A-5719-4D67-83AC-3B499C1C46C8}">
      <dgm:prSet/>
      <dgm:spPr/>
      <dgm:t>
        <a:bodyPr/>
        <a:lstStyle/>
        <a:p>
          <a:endParaRPr lang="en-US"/>
        </a:p>
      </dgm:t>
    </dgm:pt>
    <dgm:pt modelId="{5883967E-397C-44BA-B4F8-D2BD7CFF0E81}">
      <dgm:prSet phldrT="[Text]"/>
      <dgm:spPr/>
      <dgm:t>
        <a:bodyPr/>
        <a:lstStyle/>
        <a:p>
          <a:r>
            <a:rPr lang="en-US" dirty="0" smtClean="0"/>
            <a:t>Checking for Understanding</a:t>
          </a:r>
          <a:endParaRPr lang="en-US" dirty="0"/>
        </a:p>
      </dgm:t>
    </dgm:pt>
    <dgm:pt modelId="{CF66C227-D035-4118-A23C-369E33A95B38}" type="parTrans" cxnId="{5DF6240C-8F3D-46C1-B80B-9E4EC40F86CD}">
      <dgm:prSet/>
      <dgm:spPr/>
      <dgm:t>
        <a:bodyPr/>
        <a:lstStyle/>
        <a:p>
          <a:endParaRPr lang="en-US"/>
        </a:p>
      </dgm:t>
    </dgm:pt>
    <dgm:pt modelId="{8BC265A7-75E0-421E-970C-71D435DD6468}" type="sibTrans" cxnId="{5DF6240C-8F3D-46C1-B80B-9E4EC40F86CD}">
      <dgm:prSet/>
      <dgm:spPr/>
      <dgm:t>
        <a:bodyPr/>
        <a:lstStyle/>
        <a:p>
          <a:endParaRPr lang="en-US"/>
        </a:p>
      </dgm:t>
    </dgm:pt>
    <dgm:pt modelId="{E703FABB-B2A0-446D-8276-21C3E14AD570}">
      <dgm:prSet phldrT="[Text]" custT="1"/>
      <dgm:spPr/>
      <dgm:t>
        <a:bodyPr/>
        <a:lstStyle/>
        <a:p>
          <a:r>
            <a:rPr lang="en-US" sz="2400" dirty="0" smtClean="0"/>
            <a:t>Curriculum</a:t>
          </a:r>
          <a:endParaRPr lang="en-US" sz="2400" dirty="0"/>
        </a:p>
      </dgm:t>
    </dgm:pt>
    <dgm:pt modelId="{4729BE5F-0966-458A-ACE9-246C1E947B7D}" type="parTrans" cxnId="{6C73E721-03B2-4CBC-A141-3A0D3C78A01F}">
      <dgm:prSet/>
      <dgm:spPr/>
      <dgm:t>
        <a:bodyPr/>
        <a:lstStyle/>
        <a:p>
          <a:endParaRPr lang="en-US"/>
        </a:p>
      </dgm:t>
    </dgm:pt>
    <dgm:pt modelId="{2E6AA927-C732-4A6F-9C17-4E7FA2A6C7D4}" type="sibTrans" cxnId="{6C73E721-03B2-4CBC-A141-3A0D3C78A01F}">
      <dgm:prSet/>
      <dgm:spPr/>
      <dgm:t>
        <a:bodyPr/>
        <a:lstStyle/>
        <a:p>
          <a:endParaRPr lang="en-US"/>
        </a:p>
      </dgm:t>
    </dgm:pt>
    <dgm:pt modelId="{E2F2DDC7-B809-47E7-846E-A66294D21D57}" type="pres">
      <dgm:prSet presAssocID="{1FA91FE8-C6D4-4510-A45B-168BBB38F09D}" presName="Name0" presStyleCnt="0">
        <dgm:presLayoutVars>
          <dgm:chMax val="1"/>
          <dgm:dir/>
          <dgm:animLvl val="ctr"/>
          <dgm:resizeHandles val="exact"/>
        </dgm:presLayoutVars>
      </dgm:prSet>
      <dgm:spPr/>
      <dgm:t>
        <a:bodyPr/>
        <a:lstStyle/>
        <a:p>
          <a:endParaRPr lang="en-US"/>
        </a:p>
      </dgm:t>
    </dgm:pt>
    <dgm:pt modelId="{7F9BCF83-DB50-47B5-BFA2-235E89076775}" type="pres">
      <dgm:prSet presAssocID="{BB04111E-2919-421D-9F4D-EB2F7F9ED14A}" presName="centerShape" presStyleLbl="node0" presStyleIdx="0" presStyleCnt="1" custScaleX="144069" custScaleY="134449"/>
      <dgm:spPr/>
      <dgm:t>
        <a:bodyPr/>
        <a:lstStyle/>
        <a:p>
          <a:endParaRPr lang="en-US"/>
        </a:p>
      </dgm:t>
    </dgm:pt>
    <dgm:pt modelId="{E5F05D8A-E368-44D4-8B17-2DE4DAB8F8B0}" type="pres">
      <dgm:prSet presAssocID="{C8966FFB-B71D-4DB3-922C-5BD03BA3BAD4}" presName="node" presStyleLbl="node1" presStyleIdx="0" presStyleCnt="4" custScaleX="190475">
        <dgm:presLayoutVars>
          <dgm:bulletEnabled val="1"/>
        </dgm:presLayoutVars>
      </dgm:prSet>
      <dgm:spPr/>
      <dgm:t>
        <a:bodyPr/>
        <a:lstStyle/>
        <a:p>
          <a:endParaRPr lang="en-US"/>
        </a:p>
      </dgm:t>
    </dgm:pt>
    <dgm:pt modelId="{CD564681-8B8D-4C86-A7C4-1CB17D1BA586}" type="pres">
      <dgm:prSet presAssocID="{C8966FFB-B71D-4DB3-922C-5BD03BA3BAD4}" presName="dummy" presStyleCnt="0"/>
      <dgm:spPr/>
    </dgm:pt>
    <dgm:pt modelId="{094CC20F-9CA0-4380-B8A3-B38A0EA336B4}" type="pres">
      <dgm:prSet presAssocID="{4EB9914F-5543-434C-AD89-8433827C7E1C}" presName="sibTrans" presStyleLbl="sibTrans2D1" presStyleIdx="0" presStyleCnt="4"/>
      <dgm:spPr/>
      <dgm:t>
        <a:bodyPr/>
        <a:lstStyle/>
        <a:p>
          <a:endParaRPr lang="en-US"/>
        </a:p>
      </dgm:t>
    </dgm:pt>
    <dgm:pt modelId="{42BA207B-A014-4524-A6FC-1F69FD8976DB}" type="pres">
      <dgm:prSet presAssocID="{76831B6B-5882-4E6E-995E-AA7AB7D6A804}" presName="node" presStyleLbl="node1" presStyleIdx="1" presStyleCnt="4" custScaleX="132838" custScaleY="125375" custRadScaleRad="117761">
        <dgm:presLayoutVars>
          <dgm:bulletEnabled val="1"/>
        </dgm:presLayoutVars>
      </dgm:prSet>
      <dgm:spPr/>
      <dgm:t>
        <a:bodyPr/>
        <a:lstStyle/>
        <a:p>
          <a:endParaRPr lang="en-US"/>
        </a:p>
      </dgm:t>
    </dgm:pt>
    <dgm:pt modelId="{67374DB2-8131-415A-9647-50D482459CEF}" type="pres">
      <dgm:prSet presAssocID="{76831B6B-5882-4E6E-995E-AA7AB7D6A804}" presName="dummy" presStyleCnt="0"/>
      <dgm:spPr/>
    </dgm:pt>
    <dgm:pt modelId="{F5526B74-DAA7-439D-A8E2-477E5C104624}" type="pres">
      <dgm:prSet presAssocID="{8BDA7A2A-010D-483E-8471-1ED492F9A886}" presName="sibTrans" presStyleLbl="sibTrans2D1" presStyleIdx="1" presStyleCnt="4"/>
      <dgm:spPr/>
      <dgm:t>
        <a:bodyPr/>
        <a:lstStyle/>
        <a:p>
          <a:endParaRPr lang="en-US"/>
        </a:p>
      </dgm:t>
    </dgm:pt>
    <dgm:pt modelId="{0BF206FF-2CD7-436C-8AEC-48B5936625C3}" type="pres">
      <dgm:prSet presAssocID="{5883967E-397C-44BA-B4F8-D2BD7CFF0E81}" presName="node" presStyleLbl="node1" presStyleIdx="2" presStyleCnt="4" custScaleX="217366">
        <dgm:presLayoutVars>
          <dgm:bulletEnabled val="1"/>
        </dgm:presLayoutVars>
      </dgm:prSet>
      <dgm:spPr/>
      <dgm:t>
        <a:bodyPr/>
        <a:lstStyle/>
        <a:p>
          <a:endParaRPr lang="en-US"/>
        </a:p>
      </dgm:t>
    </dgm:pt>
    <dgm:pt modelId="{5B2E8A1D-9BEE-4F17-88DD-A1EAD48B50AC}" type="pres">
      <dgm:prSet presAssocID="{5883967E-397C-44BA-B4F8-D2BD7CFF0E81}" presName="dummy" presStyleCnt="0"/>
      <dgm:spPr/>
    </dgm:pt>
    <dgm:pt modelId="{D3EEEFB7-FFCF-48B4-860C-C410F21AB69A}" type="pres">
      <dgm:prSet presAssocID="{8BC265A7-75E0-421E-970C-71D435DD6468}" presName="sibTrans" presStyleLbl="sibTrans2D1" presStyleIdx="2" presStyleCnt="4"/>
      <dgm:spPr/>
      <dgm:t>
        <a:bodyPr/>
        <a:lstStyle/>
        <a:p>
          <a:endParaRPr lang="en-US"/>
        </a:p>
      </dgm:t>
    </dgm:pt>
    <dgm:pt modelId="{1E72768B-DBB0-463D-A6B0-4E22266F713E}" type="pres">
      <dgm:prSet presAssocID="{E703FABB-B2A0-446D-8276-21C3E14AD570}" presName="node" presStyleLbl="node1" presStyleIdx="3" presStyleCnt="4" custScaleX="128358" custScaleY="125375" custRadScaleRad="114805">
        <dgm:presLayoutVars>
          <dgm:bulletEnabled val="1"/>
        </dgm:presLayoutVars>
      </dgm:prSet>
      <dgm:spPr/>
      <dgm:t>
        <a:bodyPr/>
        <a:lstStyle/>
        <a:p>
          <a:endParaRPr lang="en-US"/>
        </a:p>
      </dgm:t>
    </dgm:pt>
    <dgm:pt modelId="{2A71E34E-A92F-4EDB-9437-498726048205}" type="pres">
      <dgm:prSet presAssocID="{E703FABB-B2A0-446D-8276-21C3E14AD570}" presName="dummy" presStyleCnt="0"/>
      <dgm:spPr/>
    </dgm:pt>
    <dgm:pt modelId="{37D05B21-2A2E-4AFE-BCEB-4C1386E68830}" type="pres">
      <dgm:prSet presAssocID="{2E6AA927-C732-4A6F-9C17-4E7FA2A6C7D4}" presName="sibTrans" presStyleLbl="sibTrans2D1" presStyleIdx="3" presStyleCnt="4"/>
      <dgm:spPr/>
      <dgm:t>
        <a:bodyPr/>
        <a:lstStyle/>
        <a:p>
          <a:endParaRPr lang="en-US"/>
        </a:p>
      </dgm:t>
    </dgm:pt>
  </dgm:ptLst>
  <dgm:cxnLst>
    <dgm:cxn modelId="{6DEBCC7E-D7C6-4369-B3D3-9F1793CE14DC}" type="presOf" srcId="{BB04111E-2919-421D-9F4D-EB2F7F9ED14A}" destId="{7F9BCF83-DB50-47B5-BFA2-235E89076775}" srcOrd="0" destOrd="0" presId="urn:microsoft.com/office/officeart/2005/8/layout/radial6"/>
    <dgm:cxn modelId="{BF6175DB-83B8-40E0-A8A4-31F900439C0C}" type="presOf" srcId="{76831B6B-5882-4E6E-995E-AA7AB7D6A804}" destId="{42BA207B-A014-4524-A6FC-1F69FD8976DB}" srcOrd="0" destOrd="0" presId="urn:microsoft.com/office/officeart/2005/8/layout/radial6"/>
    <dgm:cxn modelId="{5DF6240C-8F3D-46C1-B80B-9E4EC40F86CD}" srcId="{BB04111E-2919-421D-9F4D-EB2F7F9ED14A}" destId="{5883967E-397C-44BA-B4F8-D2BD7CFF0E81}" srcOrd="2" destOrd="0" parTransId="{CF66C227-D035-4118-A23C-369E33A95B38}" sibTransId="{8BC265A7-75E0-421E-970C-71D435DD6468}"/>
    <dgm:cxn modelId="{A7A84A5A-5719-4D67-83AC-3B499C1C46C8}" srcId="{BB04111E-2919-421D-9F4D-EB2F7F9ED14A}" destId="{76831B6B-5882-4E6E-995E-AA7AB7D6A804}" srcOrd="1" destOrd="0" parTransId="{BE1B961C-D2CD-4513-AD7A-D74F91EE385D}" sibTransId="{8BDA7A2A-010D-483E-8471-1ED492F9A886}"/>
    <dgm:cxn modelId="{CF52DFC2-4525-41E1-AB9F-47B5BAC3B5AF}" type="presOf" srcId="{2E6AA927-C732-4A6F-9C17-4E7FA2A6C7D4}" destId="{37D05B21-2A2E-4AFE-BCEB-4C1386E68830}" srcOrd="0" destOrd="0" presId="urn:microsoft.com/office/officeart/2005/8/layout/radial6"/>
    <dgm:cxn modelId="{0E4F6BF1-8DF6-429C-87C2-C14C4B91F94A}" type="presOf" srcId="{8BDA7A2A-010D-483E-8471-1ED492F9A886}" destId="{F5526B74-DAA7-439D-A8E2-477E5C104624}" srcOrd="0" destOrd="0" presId="urn:microsoft.com/office/officeart/2005/8/layout/radial6"/>
    <dgm:cxn modelId="{7822C87A-8983-4E8A-BFCB-B3262ACA2417}" type="presOf" srcId="{E703FABB-B2A0-446D-8276-21C3E14AD570}" destId="{1E72768B-DBB0-463D-A6B0-4E22266F713E}" srcOrd="0" destOrd="0" presId="urn:microsoft.com/office/officeart/2005/8/layout/radial6"/>
    <dgm:cxn modelId="{AB696AEA-210C-4C9B-9DA1-EE2DA786352E}" srcId="{BB04111E-2919-421D-9F4D-EB2F7F9ED14A}" destId="{C8966FFB-B71D-4DB3-922C-5BD03BA3BAD4}" srcOrd="0" destOrd="0" parTransId="{510FFEA7-94D8-4033-9278-FACF2CF15072}" sibTransId="{4EB9914F-5543-434C-AD89-8433827C7E1C}"/>
    <dgm:cxn modelId="{FAC94038-C4D7-4D9D-9FD8-F1BF7466200E}" type="presOf" srcId="{4EB9914F-5543-434C-AD89-8433827C7E1C}" destId="{094CC20F-9CA0-4380-B8A3-B38A0EA336B4}" srcOrd="0" destOrd="0" presId="urn:microsoft.com/office/officeart/2005/8/layout/radial6"/>
    <dgm:cxn modelId="{6C73E721-03B2-4CBC-A141-3A0D3C78A01F}" srcId="{BB04111E-2919-421D-9F4D-EB2F7F9ED14A}" destId="{E703FABB-B2A0-446D-8276-21C3E14AD570}" srcOrd="3" destOrd="0" parTransId="{4729BE5F-0966-458A-ACE9-246C1E947B7D}" sibTransId="{2E6AA927-C732-4A6F-9C17-4E7FA2A6C7D4}"/>
    <dgm:cxn modelId="{CA35ADE6-DDB5-4CF9-AFA6-F7AA1CE682D6}" srcId="{1FA91FE8-C6D4-4510-A45B-168BBB38F09D}" destId="{BB04111E-2919-421D-9F4D-EB2F7F9ED14A}" srcOrd="0" destOrd="0" parTransId="{596167F4-6AE9-4E19-9E1C-E5A9C68074A0}" sibTransId="{3C147448-AFE6-490D-B2D7-569F199EAD1D}"/>
    <dgm:cxn modelId="{C2DB7F91-6695-4257-BC50-92B72580878D}" type="presOf" srcId="{5883967E-397C-44BA-B4F8-D2BD7CFF0E81}" destId="{0BF206FF-2CD7-436C-8AEC-48B5936625C3}" srcOrd="0" destOrd="0" presId="urn:microsoft.com/office/officeart/2005/8/layout/radial6"/>
    <dgm:cxn modelId="{7267B67C-7F9B-4109-BFB8-259CDD54625B}" type="presOf" srcId="{8BC265A7-75E0-421E-970C-71D435DD6468}" destId="{D3EEEFB7-FFCF-48B4-860C-C410F21AB69A}" srcOrd="0" destOrd="0" presId="urn:microsoft.com/office/officeart/2005/8/layout/radial6"/>
    <dgm:cxn modelId="{35319961-7C3B-42C6-9188-F7EE193E83AF}" type="presOf" srcId="{C8966FFB-B71D-4DB3-922C-5BD03BA3BAD4}" destId="{E5F05D8A-E368-44D4-8B17-2DE4DAB8F8B0}" srcOrd="0" destOrd="0" presId="urn:microsoft.com/office/officeart/2005/8/layout/radial6"/>
    <dgm:cxn modelId="{D81FB13C-9B70-40A7-8B65-2B68C1A5B51A}" type="presOf" srcId="{1FA91FE8-C6D4-4510-A45B-168BBB38F09D}" destId="{E2F2DDC7-B809-47E7-846E-A66294D21D57}" srcOrd="0" destOrd="0" presId="urn:microsoft.com/office/officeart/2005/8/layout/radial6"/>
    <dgm:cxn modelId="{F7208998-773D-49D8-B768-8A2A33C49442}" type="presParOf" srcId="{E2F2DDC7-B809-47E7-846E-A66294D21D57}" destId="{7F9BCF83-DB50-47B5-BFA2-235E89076775}" srcOrd="0" destOrd="0" presId="urn:microsoft.com/office/officeart/2005/8/layout/radial6"/>
    <dgm:cxn modelId="{BB4578EC-AA89-41A8-9DF9-F92927BD53A5}" type="presParOf" srcId="{E2F2DDC7-B809-47E7-846E-A66294D21D57}" destId="{E5F05D8A-E368-44D4-8B17-2DE4DAB8F8B0}" srcOrd="1" destOrd="0" presId="urn:microsoft.com/office/officeart/2005/8/layout/radial6"/>
    <dgm:cxn modelId="{A3E12395-A3E8-475E-83FD-9DE7F0F4E148}" type="presParOf" srcId="{E2F2DDC7-B809-47E7-846E-A66294D21D57}" destId="{CD564681-8B8D-4C86-A7C4-1CB17D1BA586}" srcOrd="2" destOrd="0" presId="urn:microsoft.com/office/officeart/2005/8/layout/radial6"/>
    <dgm:cxn modelId="{9B5DBB12-60F0-4E13-A517-8E2665F99BFD}" type="presParOf" srcId="{E2F2DDC7-B809-47E7-846E-A66294D21D57}" destId="{094CC20F-9CA0-4380-B8A3-B38A0EA336B4}" srcOrd="3" destOrd="0" presId="urn:microsoft.com/office/officeart/2005/8/layout/radial6"/>
    <dgm:cxn modelId="{420BF6DD-D493-4E14-82AE-A4E1E24A03CD}" type="presParOf" srcId="{E2F2DDC7-B809-47E7-846E-A66294D21D57}" destId="{42BA207B-A014-4524-A6FC-1F69FD8976DB}" srcOrd="4" destOrd="0" presId="urn:microsoft.com/office/officeart/2005/8/layout/radial6"/>
    <dgm:cxn modelId="{AFBE8AE7-704F-4233-AD9B-A9CD44B51094}" type="presParOf" srcId="{E2F2DDC7-B809-47E7-846E-A66294D21D57}" destId="{67374DB2-8131-415A-9647-50D482459CEF}" srcOrd="5" destOrd="0" presId="urn:microsoft.com/office/officeart/2005/8/layout/radial6"/>
    <dgm:cxn modelId="{05435F6C-0D5D-4808-A877-D1E7BAC59451}" type="presParOf" srcId="{E2F2DDC7-B809-47E7-846E-A66294D21D57}" destId="{F5526B74-DAA7-439D-A8E2-477E5C104624}" srcOrd="6" destOrd="0" presId="urn:microsoft.com/office/officeart/2005/8/layout/radial6"/>
    <dgm:cxn modelId="{5AE2084C-C356-457E-BF0F-B486135E93C7}" type="presParOf" srcId="{E2F2DDC7-B809-47E7-846E-A66294D21D57}" destId="{0BF206FF-2CD7-436C-8AEC-48B5936625C3}" srcOrd="7" destOrd="0" presId="urn:microsoft.com/office/officeart/2005/8/layout/radial6"/>
    <dgm:cxn modelId="{93679229-9C11-4CCD-B309-2A2262CBDB52}" type="presParOf" srcId="{E2F2DDC7-B809-47E7-846E-A66294D21D57}" destId="{5B2E8A1D-9BEE-4F17-88DD-A1EAD48B50AC}" srcOrd="8" destOrd="0" presId="urn:microsoft.com/office/officeart/2005/8/layout/radial6"/>
    <dgm:cxn modelId="{A33EF335-C35F-4BE3-99E8-340A6241D2A1}" type="presParOf" srcId="{E2F2DDC7-B809-47E7-846E-A66294D21D57}" destId="{D3EEEFB7-FFCF-48B4-860C-C410F21AB69A}" srcOrd="9" destOrd="0" presId="urn:microsoft.com/office/officeart/2005/8/layout/radial6"/>
    <dgm:cxn modelId="{7A1B9DCE-1592-476C-9844-20CA50368535}" type="presParOf" srcId="{E2F2DDC7-B809-47E7-846E-A66294D21D57}" destId="{1E72768B-DBB0-463D-A6B0-4E22266F713E}" srcOrd="10" destOrd="0" presId="urn:microsoft.com/office/officeart/2005/8/layout/radial6"/>
    <dgm:cxn modelId="{534629E1-1EB1-4663-A504-19ECA05BB8A1}" type="presParOf" srcId="{E2F2DDC7-B809-47E7-846E-A66294D21D57}" destId="{2A71E34E-A92F-4EDB-9437-498726048205}" srcOrd="11" destOrd="0" presId="urn:microsoft.com/office/officeart/2005/8/layout/radial6"/>
    <dgm:cxn modelId="{8DB76BDC-B374-447B-BBC4-C42BB3ACAFEB}" type="presParOf" srcId="{E2F2DDC7-B809-47E7-846E-A66294D21D57}" destId="{37D05B21-2A2E-4AFE-BCEB-4C1386E68830}" srcOrd="12" destOrd="0" presId="urn:microsoft.com/office/officeart/2005/8/layout/radial6"/>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05B21-2A2E-4AFE-BCEB-4C1386E68830}">
      <dsp:nvSpPr>
        <dsp:cNvPr id="0" name=""/>
        <dsp:cNvSpPr/>
      </dsp:nvSpPr>
      <dsp:spPr>
        <a:xfrm>
          <a:off x="1532683" y="762030"/>
          <a:ext cx="5277086" cy="5277086"/>
        </a:xfrm>
        <a:prstGeom prst="blockArc">
          <a:avLst>
            <a:gd name="adj1" fmla="val 10762084"/>
            <a:gd name="adj2" fmla="val 16711048"/>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3EEEFB7-FFCF-48B4-860C-C410F21AB69A}">
      <dsp:nvSpPr>
        <dsp:cNvPr id="0" name=""/>
        <dsp:cNvSpPr/>
      </dsp:nvSpPr>
      <dsp:spPr>
        <a:xfrm>
          <a:off x="1532683" y="818882"/>
          <a:ext cx="5277086" cy="5277086"/>
        </a:xfrm>
        <a:prstGeom prst="blockArc">
          <a:avLst>
            <a:gd name="adj1" fmla="val 4888952"/>
            <a:gd name="adj2" fmla="val 10837916"/>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5526B74-DAA7-439D-A8E2-477E5C104624}">
      <dsp:nvSpPr>
        <dsp:cNvPr id="0" name=""/>
        <dsp:cNvSpPr/>
      </dsp:nvSpPr>
      <dsp:spPr>
        <a:xfrm>
          <a:off x="2372501" y="831493"/>
          <a:ext cx="5277086" cy="5277086"/>
        </a:xfrm>
        <a:prstGeom prst="blockArc">
          <a:avLst>
            <a:gd name="adj1" fmla="val 21545262"/>
            <a:gd name="adj2" fmla="val 6014278"/>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94CC20F-9CA0-4380-B8A3-B38A0EA336B4}">
      <dsp:nvSpPr>
        <dsp:cNvPr id="0" name=""/>
        <dsp:cNvSpPr/>
      </dsp:nvSpPr>
      <dsp:spPr>
        <a:xfrm>
          <a:off x="2372501" y="749420"/>
          <a:ext cx="5277086" cy="5277086"/>
        </a:xfrm>
        <a:prstGeom prst="blockArc">
          <a:avLst>
            <a:gd name="adj1" fmla="val 15585722"/>
            <a:gd name="adj2" fmla="val 54738"/>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F9BCF83-DB50-47B5-BFA2-235E89076775}">
      <dsp:nvSpPr>
        <dsp:cNvPr id="0" name=""/>
        <dsp:cNvSpPr/>
      </dsp:nvSpPr>
      <dsp:spPr>
        <a:xfrm>
          <a:off x="2803329" y="1796200"/>
          <a:ext cx="3499255" cy="3265598"/>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gn="ctr" defTabSz="1733550">
            <a:lnSpc>
              <a:spcPct val="90000"/>
            </a:lnSpc>
            <a:spcBef>
              <a:spcPct val="0"/>
            </a:spcBef>
            <a:spcAft>
              <a:spcPct val="35000"/>
            </a:spcAft>
          </a:pPr>
          <a:r>
            <a:rPr lang="en-US" sz="3900" b="1" kern="1200"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chemeClr val="tx1">
                    <a:alpha val="69000"/>
                  </a:schemeClr>
                </a:outerShdw>
              </a:effectLst>
            </a:rPr>
            <a:t>History and Social Science Instruction</a:t>
          </a:r>
          <a:endParaRPr lang="en-US" sz="39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chemeClr val="tx1">
                  <a:alpha val="69000"/>
                </a:schemeClr>
              </a:outerShdw>
            </a:effectLst>
          </a:endParaRPr>
        </a:p>
      </dsp:txBody>
      <dsp:txXfrm>
        <a:off x="3315783" y="2274436"/>
        <a:ext cx="2474347" cy="2309126"/>
      </dsp:txXfrm>
    </dsp:sp>
    <dsp:sp modelId="{E5F05D8A-E368-44D4-8B17-2DE4DAB8F8B0}">
      <dsp:nvSpPr>
        <dsp:cNvPr id="0" name=""/>
        <dsp:cNvSpPr/>
      </dsp:nvSpPr>
      <dsp:spPr>
        <a:xfrm>
          <a:off x="2933717" y="1558"/>
          <a:ext cx="3238479" cy="17002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t>Resources</a:t>
          </a:r>
          <a:endParaRPr lang="en-US" sz="3600" b="1" kern="1200" dirty="0"/>
        </a:p>
      </dsp:txBody>
      <dsp:txXfrm>
        <a:off x="3407981" y="250548"/>
        <a:ext cx="2289951" cy="1202232"/>
      </dsp:txXfrm>
    </dsp:sp>
    <dsp:sp modelId="{42BA207B-A014-4524-A6FC-1F69FD8976DB}">
      <dsp:nvSpPr>
        <dsp:cNvPr id="0" name=""/>
        <dsp:cNvSpPr/>
      </dsp:nvSpPr>
      <dsp:spPr>
        <a:xfrm>
          <a:off x="6458789" y="2363179"/>
          <a:ext cx="2258528" cy="213164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Direct</a:t>
          </a:r>
        </a:p>
        <a:p>
          <a:pPr lvl="0" algn="ctr" defTabSz="1066800">
            <a:lnSpc>
              <a:spcPct val="90000"/>
            </a:lnSpc>
            <a:spcBef>
              <a:spcPct val="0"/>
            </a:spcBef>
            <a:spcAft>
              <a:spcPct val="35000"/>
            </a:spcAft>
          </a:pPr>
          <a:r>
            <a:rPr lang="en-US" sz="2400" kern="1200" dirty="0" smtClean="0"/>
            <a:t> Instruction</a:t>
          </a:r>
          <a:endParaRPr lang="en-US" sz="2400" kern="1200" dirty="0"/>
        </a:p>
      </dsp:txBody>
      <dsp:txXfrm>
        <a:off x="6789543" y="2675351"/>
        <a:ext cx="1597020" cy="1507297"/>
      </dsp:txXfrm>
    </dsp:sp>
    <dsp:sp modelId="{0BF206FF-2CD7-436C-8AEC-48B5936625C3}">
      <dsp:nvSpPr>
        <dsp:cNvPr id="0" name=""/>
        <dsp:cNvSpPr/>
      </dsp:nvSpPr>
      <dsp:spPr>
        <a:xfrm>
          <a:off x="2705115" y="5156229"/>
          <a:ext cx="3695683" cy="17002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Checking for Understanding</a:t>
          </a:r>
          <a:endParaRPr lang="en-US" sz="3300" kern="1200" dirty="0"/>
        </a:p>
      </dsp:txBody>
      <dsp:txXfrm>
        <a:off x="3246335" y="5405219"/>
        <a:ext cx="2613243" cy="1202232"/>
      </dsp:txXfrm>
    </dsp:sp>
    <dsp:sp modelId="{1E72768B-DBB0-463D-A6B0-4E22266F713E}">
      <dsp:nvSpPr>
        <dsp:cNvPr id="0" name=""/>
        <dsp:cNvSpPr/>
      </dsp:nvSpPr>
      <dsp:spPr>
        <a:xfrm>
          <a:off x="502868" y="2363179"/>
          <a:ext cx="2182358" cy="213164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Curriculum</a:t>
          </a:r>
          <a:endParaRPr lang="en-US" sz="2400" kern="1200" dirty="0"/>
        </a:p>
      </dsp:txBody>
      <dsp:txXfrm>
        <a:off x="822467" y="2675351"/>
        <a:ext cx="1543160" cy="150729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5" tIns="45713" rIns="91425" bIns="45713" rtlCol="0"/>
          <a:lstStyle>
            <a:lvl1pPr algn="r">
              <a:defRPr sz="1200"/>
            </a:lvl1pPr>
          </a:lstStyle>
          <a:p>
            <a:fld id="{711A54F6-3EBD-4B2C-905E-13E1F503F03D}" type="datetimeFigureOut">
              <a:rPr lang="en-US" smtClean="0"/>
              <a:pPr/>
              <a:t>9/27/2017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5" tIns="45713" rIns="91425" bIns="45713" rtlCol="0" anchor="b"/>
          <a:lstStyle>
            <a:lvl1pPr algn="r">
              <a:defRPr sz="1200"/>
            </a:lvl1pPr>
          </a:lstStyle>
          <a:p>
            <a:fld id="{D968A482-2AD5-4136-A302-5913492DB9BE}" type="slidenum">
              <a:rPr lang="en-US" smtClean="0"/>
              <a:pPr/>
              <a:t>‹#›</a:t>
            </a:fld>
            <a:endParaRPr lang="en-US"/>
          </a:p>
        </p:txBody>
      </p:sp>
    </p:spTree>
    <p:extLst>
      <p:ext uri="{BB962C8B-B14F-4D97-AF65-F5344CB8AC3E}">
        <p14:creationId xmlns:p14="http://schemas.microsoft.com/office/powerpoint/2010/main" val="190229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5" tIns="45713" rIns="91425" bIns="45713" rtlCol="0"/>
          <a:lstStyle>
            <a:lvl1pPr algn="r">
              <a:defRPr sz="1200"/>
            </a:lvl1pPr>
          </a:lstStyle>
          <a:p>
            <a:fld id="{116FEBC4-F04C-4552-9230-99A5DBABA5F2}" type="datetimeFigureOut">
              <a:rPr lang="en-US" smtClean="0"/>
              <a:pPr/>
              <a:t>9/27/2017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5" tIns="45713" rIns="91425"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5" tIns="45713" rIns="91425" bIns="45713" rtlCol="0" anchor="b"/>
          <a:lstStyle>
            <a:lvl1pPr algn="r">
              <a:defRPr sz="1200"/>
            </a:lvl1pPr>
          </a:lstStyle>
          <a:p>
            <a:fld id="{1473A48D-66ED-4B46-A259-738D411D5A8E}" type="slidenum">
              <a:rPr lang="en-US" smtClean="0"/>
              <a:pPr/>
              <a:t>‹#›</a:t>
            </a:fld>
            <a:endParaRPr lang="en-US"/>
          </a:p>
        </p:txBody>
      </p:sp>
    </p:spTree>
    <p:extLst>
      <p:ext uri="{BB962C8B-B14F-4D97-AF65-F5344CB8AC3E}">
        <p14:creationId xmlns:p14="http://schemas.microsoft.com/office/powerpoint/2010/main" val="15667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doe.virginia.gov/administrators/superintendents_memos/2016/284-16.s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kaganonline.com/free_articles/dr_spencer_kagan/281/Kagan-Structures-A-Miracle-of-Active-Engagement,3"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doe.virginia.gov/administrators/superintendents_memos/2016/284-16.shtml"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vcee.org/performance-assessments-2/"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a:t>
            </a:fld>
            <a:endParaRPr lang="en-US"/>
          </a:p>
        </p:txBody>
      </p:sp>
    </p:spTree>
    <p:extLst>
      <p:ext uri="{BB962C8B-B14F-4D97-AF65-F5344CB8AC3E}">
        <p14:creationId xmlns:p14="http://schemas.microsoft.com/office/powerpoint/2010/main" val="2045951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80945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BOE Guidelines.</a:t>
            </a:r>
          </a:p>
          <a:p>
            <a:r>
              <a:rPr lang="en-US" b="0" dirty="0" smtClean="0">
                <a:solidFill>
                  <a:srgbClr val="000000"/>
                </a:solidFill>
                <a:latin typeface="Times New Roman"/>
              </a:rPr>
              <a:t>In response to increasing concern regarding the amount of testing in local school divisions and the time spent in test preparation activities, legislation passed in the 2014 General Assembly eliminated some of the tests previously used for accountability.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4724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Through legislation and instructions from the Governor, the VBOE was </a:t>
            </a:r>
            <a:r>
              <a:rPr kumimoji="0" lang="en-US" sz="36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d</a:t>
            </a:r>
            <a:r>
              <a:rPr lang="en-US" sz="3600" b="0" dirty="0" err="1" smtClean="0">
                <a:latin typeface="Calibri" panose="020F0502020204030204" pitchFamily="34" charset="0"/>
              </a:rPr>
              <a:t>irected</a:t>
            </a:r>
            <a:r>
              <a:rPr lang="en-US" sz="3600" b="0" dirty="0" smtClean="0">
                <a:latin typeface="Calibri" panose="020F0502020204030204" pitchFamily="34" charset="0"/>
              </a:rPr>
              <a:t> to develop the profile of a graduate.  This profile should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describe the </a:t>
            </a:r>
            <a:r>
              <a:rPr kumimoji="0" lang="en-US" sz="36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Arial" panose="020B0604020202020204" pitchFamily="34" charset="0"/>
              </a:rPr>
              <a:t>knowledge, skills, experiences and attributes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that students must attain to be successful in college and/or the work force and to be “life ready” in an economy and a world characterized by rapid change.</a:t>
            </a:r>
          </a:p>
          <a:p>
            <a:endParaRPr lang="en-US" dirty="0" smtClean="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4164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Board</a:t>
            </a:r>
            <a:r>
              <a:rPr lang="en-US" baseline="0" dirty="0" smtClean="0"/>
              <a:t> heard from families, parents, students, military, businesses, higher education, etc…</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4164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 discussion</a:t>
            </a:r>
            <a:r>
              <a:rPr lang="en-US" baseline="0" dirty="0" smtClean="0"/>
              <a:t> and post-it paper report outs.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15</a:t>
            </a:fld>
            <a:endParaRPr lang="en-US"/>
          </a:p>
        </p:txBody>
      </p:sp>
    </p:spTree>
    <p:extLst>
      <p:ext uri="{BB962C8B-B14F-4D97-AF65-F5344CB8AC3E}">
        <p14:creationId xmlns:p14="http://schemas.microsoft.com/office/powerpoint/2010/main" val="238750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41646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there</a:t>
            </a:r>
            <a:r>
              <a:rPr lang="en-US" baseline="0" dirty="0" smtClean="0"/>
              <a:t> is legislation, guidelines, or VDOE supports put into place, none of this gives permission for the following . .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17</a:t>
            </a:fld>
            <a:endParaRPr lang="en-US"/>
          </a:p>
        </p:txBody>
      </p:sp>
    </p:spTree>
    <p:extLst>
      <p:ext uri="{BB962C8B-B14F-4D97-AF65-F5344CB8AC3E}">
        <p14:creationId xmlns:p14="http://schemas.microsoft.com/office/powerpoint/2010/main" val="148841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Familiarize</a:t>
            </a:r>
            <a:r>
              <a:rPr lang="en-US" baseline="0" dirty="0" smtClean="0"/>
              <a:t> and USE the 2015 Standards of Learning and Curriculum Frameworks</a:t>
            </a:r>
            <a:endParaRPr lang="en-US" dirty="0"/>
          </a:p>
        </p:txBody>
      </p:sp>
      <p:sp>
        <p:nvSpPr>
          <p:cNvPr id="4" name="Slide Number Placeholder 3"/>
          <p:cNvSpPr>
            <a:spLocks noGrp="1"/>
          </p:cNvSpPr>
          <p:nvPr>
            <p:ph type="sldNum" sz="quarter" idx="10"/>
          </p:nvPr>
        </p:nvSpPr>
        <p:spPr/>
        <p:txBody>
          <a:bodyPr/>
          <a:lstStyle/>
          <a:p>
            <a:fld id="{4249AA93-D58A-41E6-A791-3ECE7046ACC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3400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how the “new” Implementation</a:t>
            </a:r>
            <a:r>
              <a:rPr lang="en-US" baseline="0" dirty="0" smtClean="0"/>
              <a:t> Schedule supports school divisions, schools, and teachers with the opportunity to understand the transition of preparing instruction for students to take multiple choice state assessments to preparing instruction for students to take a local alternative assessments.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39510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 Activity: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31</a:t>
            </a:fld>
            <a:endParaRPr lang="en-US"/>
          </a:p>
        </p:txBody>
      </p:sp>
    </p:spTree>
    <p:extLst>
      <p:ext uri="{BB962C8B-B14F-4D97-AF65-F5344CB8AC3E}">
        <p14:creationId xmlns:p14="http://schemas.microsoft.com/office/powerpoint/2010/main" val="27117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6914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teachers sort the assessment literacy glossary words into table defined categories.</a:t>
            </a:r>
            <a:r>
              <a:rPr lang="en-US" baseline="0" dirty="0" smtClean="0"/>
              <a:t>  Have teachers discuss how they grouped the words and how they defined their categories.  Have teachers talk at their tables and make any adjustments to their lists.  Have tables report out and discuss.  </a:t>
            </a:r>
            <a:endParaRPr lang="en-US" dirty="0"/>
          </a:p>
        </p:txBody>
      </p:sp>
      <p:sp>
        <p:nvSpPr>
          <p:cNvPr id="4" name="Slide Number Placeholder 3"/>
          <p:cNvSpPr>
            <a:spLocks noGrp="1"/>
          </p:cNvSpPr>
          <p:nvPr>
            <p:ph type="sldNum" sz="quarter" idx="10"/>
          </p:nvPr>
        </p:nvSpPr>
        <p:spPr/>
        <p:txBody>
          <a:bodyPr/>
          <a:lstStyle/>
          <a:p>
            <a:fld id="{7FC0CD89-37BA-4075-A1D0-E0B26ECEB621}" type="slidenum">
              <a:rPr lang="en-US" smtClean="0"/>
              <a:t>32</a:t>
            </a:fld>
            <a:endParaRPr lang="en-US"/>
          </a:p>
        </p:txBody>
      </p:sp>
    </p:spTree>
    <p:extLst>
      <p:ext uri="{BB962C8B-B14F-4D97-AF65-F5344CB8AC3E}">
        <p14:creationId xmlns:p14="http://schemas.microsoft.com/office/powerpoint/2010/main" val="172543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teachers sort the assessment literacy glossary words into the categories listed above.  Ask teachers to talk with others at their table regarding the words and how they understand their purpose in classroom instruction and assessment.</a:t>
            </a:r>
            <a:endParaRPr lang="en-US" dirty="0"/>
          </a:p>
        </p:txBody>
      </p:sp>
      <p:sp>
        <p:nvSpPr>
          <p:cNvPr id="4" name="Slide Number Placeholder 3"/>
          <p:cNvSpPr>
            <a:spLocks noGrp="1"/>
          </p:cNvSpPr>
          <p:nvPr>
            <p:ph type="sldNum" sz="quarter" idx="10"/>
          </p:nvPr>
        </p:nvSpPr>
        <p:spPr/>
        <p:txBody>
          <a:bodyPr/>
          <a:lstStyle/>
          <a:p>
            <a:fld id="{7FC0CD89-37BA-4075-A1D0-E0B26ECEB621}" type="slidenum">
              <a:rPr lang="en-US" smtClean="0"/>
              <a:t>33</a:t>
            </a:fld>
            <a:endParaRPr lang="en-US"/>
          </a:p>
        </p:txBody>
      </p:sp>
    </p:spTree>
    <p:extLst>
      <p:ext uri="{BB962C8B-B14F-4D97-AF65-F5344CB8AC3E}">
        <p14:creationId xmlns:p14="http://schemas.microsoft.com/office/powerpoint/2010/main" val="61057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LAAs to</a:t>
            </a:r>
            <a:r>
              <a:rPr lang="en-US" baseline="0" dirty="0" smtClean="0"/>
              <a:t> explain this Tool.</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34</a:t>
            </a:fld>
            <a:endParaRPr lang="en-US"/>
          </a:p>
        </p:txBody>
      </p:sp>
    </p:spTree>
    <p:extLst>
      <p:ext uri="{BB962C8B-B14F-4D97-AF65-F5344CB8AC3E}">
        <p14:creationId xmlns:p14="http://schemas.microsoft.com/office/powerpoint/2010/main" val="325479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POST - IT PAPER- </a:t>
            </a:r>
          </a:p>
          <a:p>
            <a:r>
              <a:rPr lang="en-US" baseline="0" dirty="0" smtClean="0"/>
              <a:t>At your table- what are your questions.  Record questions that you have, that participants may have based on the current guidelines.  We will try to predict questions so that you are armed with knowledge, resources, etc. to respond.</a:t>
            </a:r>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1473A48D-66ED-4B46-A259-738D411D5A8E}" type="slidenum">
              <a:rPr lang="en-US" smtClean="0"/>
              <a:pPr/>
              <a:t>35</a:t>
            </a:fld>
            <a:endParaRPr lang="en-US"/>
          </a:p>
        </p:txBody>
      </p:sp>
    </p:spTree>
    <p:extLst>
      <p:ext uri="{BB962C8B-B14F-4D97-AF65-F5344CB8AC3E}">
        <p14:creationId xmlns:p14="http://schemas.microsoft.com/office/powerpoint/2010/main" val="3371295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40</a:t>
            </a:fld>
            <a:endParaRPr lang="en-US"/>
          </a:p>
        </p:txBody>
      </p:sp>
    </p:spTree>
    <p:extLst>
      <p:ext uri="{BB962C8B-B14F-4D97-AF65-F5344CB8AC3E}">
        <p14:creationId xmlns:p14="http://schemas.microsoft.com/office/powerpoint/2010/main" val="3392943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Discuss the progression of a skill from K – Government. </a:t>
            </a:r>
            <a:r>
              <a:rPr kumimoji="0" lang="en-US" altLang="en-US" sz="1200" b="0" i="0" u="none" strike="noStrike" kern="1200" cap="none" spc="0" normalizeH="0" baseline="0" noProof="0" dirty="0" smtClean="0">
                <a:ln>
                  <a:noFill/>
                </a:ln>
                <a:solidFill>
                  <a:prstClr val="black"/>
                </a:solidFill>
                <a:effectLst/>
                <a:uLnTx/>
                <a:uFillTx/>
                <a:latin typeface="Times New Roman"/>
                <a:ea typeface="+mn-ea"/>
                <a:cs typeface="Arial" charset="0"/>
              </a:rPr>
              <a:t>Skills have always existed in the K-3 courses and the 2015 review spells out the skills for each of the K-3 courses. The skills define the expectations and will assist teachers as they plan their instruction.</a:t>
            </a:r>
          </a:p>
          <a:p>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102893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p>
          <a:p>
            <a:pPr marL="228600" indent="-228600">
              <a:buAutoNum type="arabicPeriod"/>
            </a:pPr>
            <a:r>
              <a:rPr lang="en-US" dirty="0" smtClean="0"/>
              <a:t>The Learning Experiences</a:t>
            </a:r>
            <a:r>
              <a:rPr lang="en-US" baseline="0" dirty="0" smtClean="0"/>
              <a:t> and building to a Performance Task</a:t>
            </a:r>
          </a:p>
          <a:p>
            <a:pPr marL="228600" indent="-228600">
              <a:buAutoNum type="arabicPeriod"/>
            </a:pPr>
            <a:r>
              <a:rPr lang="en-US" baseline="0" dirty="0" smtClean="0"/>
              <a:t>What does the instruction “look” like?</a:t>
            </a:r>
          </a:p>
          <a:p>
            <a:pPr marL="228600" indent="-228600">
              <a:buAutoNum type="arabicPeriod"/>
            </a:pPr>
            <a:r>
              <a:rPr lang="en-US" baseline="0" dirty="0" smtClean="0"/>
              <a:t>How would you have students demonstrate their understanding of content and knowledge?</a:t>
            </a:r>
            <a:endParaRPr lang="en-US" dirty="0"/>
          </a:p>
        </p:txBody>
      </p:sp>
      <p:sp>
        <p:nvSpPr>
          <p:cNvPr id="4" name="Slide Number Placeholder 3"/>
          <p:cNvSpPr>
            <a:spLocks noGrp="1"/>
          </p:cNvSpPr>
          <p:nvPr>
            <p:ph type="sldNum" sz="quarter" idx="10"/>
          </p:nvPr>
        </p:nvSpPr>
        <p:spPr/>
        <p:txBody>
          <a:bodyPr/>
          <a:lstStyle/>
          <a:p>
            <a:fld id="{02AC3E62-2E80-4558-9BF6-E4E5271C8B4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95173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bell bottoms have</a:t>
            </a:r>
            <a:r>
              <a:rPr lang="en-US" baseline="0" dirty="0" smtClean="0"/>
              <a:t> come back around.  Much like fashion, many people will say, “oh we did that when I first started teaching, before those SOLs.”  Although this may be true, like those bell bottom jeans, they were constructed differently, developed for a different audience, and used different resources.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45</a:t>
            </a:fld>
            <a:endParaRPr lang="en-US"/>
          </a:p>
        </p:txBody>
      </p:sp>
    </p:spTree>
    <p:extLst>
      <p:ext uri="{BB962C8B-B14F-4D97-AF65-F5344CB8AC3E}">
        <p14:creationId xmlns:p14="http://schemas.microsoft.com/office/powerpoint/2010/main" val="1422866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are looking to change history and social science instruction using learning experiences and performance tasks.</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288498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attention to the Experiences in the packet.  Describe what they are and how they can be used.  This is an example of what they can do for</a:t>
            </a:r>
            <a:r>
              <a:rPr lang="en-US" baseline="0" dirty="0" smtClean="0"/>
              <a:t> their presentations- Provide teachers with “experiences” and give them an opportunity to develop their own and share with the group.</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20545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3A48D-66ED-4B46-A259-738D411D5A8E}" type="slidenum">
              <a:rPr lang="en-US" smtClean="0"/>
              <a:pPr/>
              <a:t>3</a:t>
            </a:fld>
            <a:endParaRPr lang="en-US"/>
          </a:p>
        </p:txBody>
      </p:sp>
    </p:spTree>
    <p:extLst>
      <p:ext uri="{BB962C8B-B14F-4D97-AF65-F5344CB8AC3E}">
        <p14:creationId xmlns:p14="http://schemas.microsoft.com/office/powerpoint/2010/main" val="2462624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used in an elementary class.  These</a:t>
            </a:r>
            <a:r>
              <a:rPr lang="en-US" baseline="0" dirty="0" smtClean="0"/>
              <a:t> same items, brought to a secondary level class, students have the ability and opportunity to:</a:t>
            </a:r>
          </a:p>
          <a:p>
            <a:pPr marL="228600" indent="-228600">
              <a:buAutoNum type="arabicPeriod"/>
            </a:pPr>
            <a:r>
              <a:rPr lang="en-US" baseline="0" dirty="0" smtClean="0"/>
              <a:t>See them as information sources</a:t>
            </a:r>
          </a:p>
          <a:p>
            <a:pPr marL="228600" indent="-228600">
              <a:buAutoNum type="arabicPeriod"/>
            </a:pPr>
            <a:r>
              <a:rPr lang="en-US" baseline="0" dirty="0" smtClean="0"/>
              <a:t>Organize them</a:t>
            </a:r>
          </a:p>
          <a:p>
            <a:pPr marL="228600" indent="-228600">
              <a:buAutoNum type="arabicPeriod"/>
            </a:pPr>
            <a:r>
              <a:rPr lang="en-US" baseline="0" dirty="0" smtClean="0"/>
              <a:t>Compare and contrast the items</a:t>
            </a:r>
          </a:p>
          <a:p>
            <a:pPr marL="228600" indent="-228600">
              <a:buAutoNum type="arabicPeriod"/>
            </a:pPr>
            <a:r>
              <a:rPr lang="en-US" baseline="0" dirty="0" smtClean="0"/>
              <a:t>Make connections between the items and/or with the content being taught</a:t>
            </a:r>
          </a:p>
          <a:p>
            <a:pPr marL="228600" indent="-228600">
              <a:buAutoNum type="arabicPeriod"/>
            </a:pPr>
            <a:r>
              <a:rPr lang="en-US" baseline="0" dirty="0" smtClean="0"/>
              <a:t>Ask questions about them, draw conclusions, summarize their points, and provide evidence </a:t>
            </a:r>
          </a:p>
          <a:p>
            <a:pPr marL="0" indent="0">
              <a:buNone/>
            </a:pPr>
            <a:r>
              <a:rPr lang="en-US" baseline="0" dirty="0" smtClean="0"/>
              <a:t>All of these actions are engaging</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60778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Decision-making</a:t>
            </a:r>
            <a:r>
              <a:rPr lang="en-US" baseline="0" dirty="0" smtClean="0"/>
              <a:t> model goes beyond knowing the content and context of each amendment.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928409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54</a:t>
            </a:fld>
            <a:endParaRPr lang="en-US"/>
          </a:p>
        </p:txBody>
      </p:sp>
    </p:spTree>
    <p:extLst>
      <p:ext uri="{BB962C8B-B14F-4D97-AF65-F5344CB8AC3E}">
        <p14:creationId xmlns:p14="http://schemas.microsoft.com/office/powerpoint/2010/main" val="3669643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solidFill>
                  <a:prstClr val="black"/>
                </a:solidFill>
              </a:rPr>
              <a:t>Based on their work, they will determine what Manifest Destiny is? How and why was exploration encouraged?  How did westward expansion impact the American Indian?</a:t>
            </a:r>
          </a:p>
        </p:txBody>
      </p:sp>
      <p:sp>
        <p:nvSpPr>
          <p:cNvPr id="4" name="Slide Number Placeholder 3"/>
          <p:cNvSpPr>
            <a:spLocks noGrp="1"/>
          </p:cNvSpPr>
          <p:nvPr>
            <p:ph type="sldNum" sz="quarter" idx="10"/>
          </p:nvPr>
        </p:nvSpPr>
        <p:spPr/>
        <p:txBody>
          <a:bodyPr/>
          <a:lstStyle/>
          <a:p>
            <a:pPr defTabSz="914350">
              <a:defRPr/>
            </a:pPr>
            <a:fld id="{1473A48D-66ED-4B46-A259-738D411D5A8E}" type="slidenum">
              <a:rPr lang="en-US">
                <a:solidFill>
                  <a:prstClr val="black"/>
                </a:solidFill>
                <a:latin typeface="Calibri"/>
              </a:rPr>
              <a:pPr defTabSz="914350">
                <a:defRPr/>
              </a:pPr>
              <a:t>55</a:t>
            </a:fld>
            <a:endParaRPr lang="en-US">
              <a:solidFill>
                <a:prstClr val="black"/>
              </a:solidFill>
              <a:latin typeface="Calibri"/>
            </a:endParaRPr>
          </a:p>
        </p:txBody>
      </p:sp>
    </p:spTree>
    <p:extLst>
      <p:ext uri="{BB962C8B-B14F-4D97-AF65-F5344CB8AC3E}">
        <p14:creationId xmlns:p14="http://schemas.microsoft.com/office/powerpoint/2010/main" val="6566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56</a:t>
            </a:fld>
            <a:endParaRPr lang="en-US"/>
          </a:p>
        </p:txBody>
      </p:sp>
    </p:spTree>
    <p:extLst>
      <p:ext uri="{BB962C8B-B14F-4D97-AF65-F5344CB8AC3E}">
        <p14:creationId xmlns:p14="http://schemas.microsoft.com/office/powerpoint/2010/main" val="1135515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page that will</a:t>
            </a:r>
            <a:r>
              <a:rPr lang="en-US" baseline="0" dirty="0" smtClean="0"/>
              <a:t> house information regarding LAAs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836997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64</a:t>
            </a:fld>
            <a:endParaRPr lang="en-US"/>
          </a:p>
        </p:txBody>
      </p:sp>
    </p:spTree>
    <p:extLst>
      <p:ext uri="{BB962C8B-B14F-4D97-AF65-F5344CB8AC3E}">
        <p14:creationId xmlns:p14="http://schemas.microsoft.com/office/powerpoint/2010/main" val="226372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Resources</a:t>
            </a:r>
            <a:r>
              <a:rPr lang="en-US" baseline="0" dirty="0" smtClean="0"/>
              <a:t> will come in the form of:</a:t>
            </a:r>
          </a:p>
          <a:p>
            <a:r>
              <a:rPr lang="en-US" baseline="0" dirty="0" smtClean="0"/>
              <a:t>Flashdrive you were given at the registration table, partnerships, videos and other interactive platforms, while keeping in mind of what is available as an Open Educational Resource and keeping up with accessibility compliance standards.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65</a:t>
            </a:fld>
            <a:endParaRPr lang="en-US"/>
          </a:p>
        </p:txBody>
      </p:sp>
    </p:spTree>
    <p:extLst>
      <p:ext uri="{BB962C8B-B14F-4D97-AF65-F5344CB8AC3E}">
        <p14:creationId xmlns:p14="http://schemas.microsoft.com/office/powerpoint/2010/main" val="353443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Superintendent’s Memos are posted every Friday.  Official correspondence from the VDOE to the public.</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66</a:t>
            </a:fld>
            <a:endParaRPr lang="en-US"/>
          </a:p>
        </p:txBody>
      </p:sp>
    </p:spTree>
    <p:extLst>
      <p:ext uri="{BB962C8B-B14F-4D97-AF65-F5344CB8AC3E}">
        <p14:creationId xmlns:p14="http://schemas.microsoft.com/office/powerpoint/2010/main" val="482084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Superintendent’s Memos are posted every Friday.  Official correspondence from the VDOE to the public.</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67</a:t>
            </a:fld>
            <a:endParaRPr lang="en-US"/>
          </a:p>
        </p:txBody>
      </p:sp>
    </p:spTree>
    <p:extLst>
      <p:ext uri="{BB962C8B-B14F-4D97-AF65-F5344CB8AC3E}">
        <p14:creationId xmlns:p14="http://schemas.microsoft.com/office/powerpoint/2010/main" val="216645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the link into </a:t>
            </a:r>
            <a:r>
              <a:rPr lang="en-US" smtClean="0"/>
              <a:t>the browser.</a:t>
            </a:r>
            <a:endParaRPr lang="en-US"/>
          </a:p>
        </p:txBody>
      </p:sp>
      <p:sp>
        <p:nvSpPr>
          <p:cNvPr id="4" name="Slide Number Placeholder 3"/>
          <p:cNvSpPr>
            <a:spLocks noGrp="1"/>
          </p:cNvSpPr>
          <p:nvPr>
            <p:ph type="sldNum" sz="quarter" idx="10"/>
          </p:nvPr>
        </p:nvSpPr>
        <p:spPr/>
        <p:txBody>
          <a:bodyPr/>
          <a:lstStyle/>
          <a:p>
            <a:fld id="{1473A48D-66ED-4B46-A259-738D411D5A8E}" type="slidenum">
              <a:rPr lang="en-US" smtClean="0"/>
              <a:pPr/>
              <a:t>4</a:t>
            </a:fld>
            <a:endParaRPr lang="en-US"/>
          </a:p>
        </p:txBody>
      </p:sp>
    </p:spTree>
    <p:extLst>
      <p:ext uri="{BB962C8B-B14F-4D97-AF65-F5344CB8AC3E}">
        <p14:creationId xmlns:p14="http://schemas.microsoft.com/office/powerpoint/2010/main" val="706263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6350" y="681038"/>
            <a:ext cx="6827838" cy="5122862"/>
          </a:xfrm>
          <a:ln/>
        </p:spPr>
      </p:sp>
      <p:sp>
        <p:nvSpPr>
          <p:cNvPr id="31747" name="Rectangle 3"/>
          <p:cNvSpPr>
            <a:spLocks noGrp="1" noChangeArrowheads="1"/>
          </p:cNvSpPr>
          <p:nvPr>
            <p:ph type="body" idx="1"/>
          </p:nvPr>
        </p:nvSpPr>
        <p:spPr bwMode="auto">
          <a:xfrm>
            <a:off x="686116" y="6174721"/>
            <a:ext cx="5485772" cy="2282851"/>
          </a:xfrm>
          <a:prstGeom prst="rect">
            <a:avLst/>
          </a:prstGeom>
          <a:noFill/>
          <a:ln>
            <a:miter lim="800000"/>
            <a:headEnd/>
            <a:tailEnd/>
          </a:ln>
        </p:spPr>
        <p:txBody>
          <a:bodyPr lIns="90535" tIns="45267" rIns="90535" bIns="45267"/>
          <a:lstStyle/>
          <a:p>
            <a:endParaRPr lang="en-US" dirty="0" smtClean="0"/>
          </a:p>
        </p:txBody>
      </p:sp>
    </p:spTree>
    <p:extLst>
      <p:ext uri="{BB962C8B-B14F-4D97-AF65-F5344CB8AC3E}">
        <p14:creationId xmlns:p14="http://schemas.microsoft.com/office/powerpoint/2010/main" val="3011878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30 seconds</a:t>
            </a:r>
          </a:p>
          <a:p>
            <a:pPr marL="457200" marR="0" lvl="0" indent="-228600" algn="l" rtl="0">
              <a:spcBef>
                <a:spcPts val="0"/>
              </a:spcBef>
              <a:buChar char="●"/>
            </a:pPr>
            <a:r>
              <a:rPr lang="en-US"/>
              <a:t>Introduce ourselves</a:t>
            </a:r>
          </a:p>
          <a:p>
            <a:pPr marL="457200" marR="0" lvl="0" indent="-228600" algn="l" rtl="0">
              <a:spcBef>
                <a:spcPts val="0"/>
              </a:spcBef>
              <a:buChar char="●"/>
            </a:pPr>
            <a:r>
              <a:rPr lang="en-US"/>
              <a:t>Mention we are one of 4 presentations going on around the state as we build a community of support and “risk takers” on our journey to quality first instruction and assessments.</a:t>
            </a:r>
          </a:p>
        </p:txBody>
      </p:sp>
      <p:sp>
        <p:nvSpPr>
          <p:cNvPr id="542" name="Shape 5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7453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30 seconds </a:t>
            </a:r>
          </a:p>
          <a:p>
            <a:pPr marL="0" marR="0" lvl="0" indent="0" algn="l" rtl="0">
              <a:spcBef>
                <a:spcPts val="0"/>
              </a:spcBef>
              <a:buSzPct val="25000"/>
              <a:buNone/>
            </a:pPr>
            <a:r>
              <a:rPr lang="en-US"/>
              <a:t>recap of Christonya’s earlier presentation. Spiral back to:  </a:t>
            </a:r>
            <a:r>
              <a:rPr lang="en-US" sz="1400" b="1" i="1" u="sng">
                <a:solidFill>
                  <a:schemeClr val="hlink"/>
                </a:solidFill>
                <a:hlinkClick r:id="rId3"/>
              </a:rPr>
              <a:t> Attachment A to Supt’s Memo 284-16 November 11, 2016 </a:t>
            </a:r>
          </a:p>
          <a:p>
            <a:pPr marL="0" marR="0" lvl="0" indent="0" algn="l" rtl="0">
              <a:spcBef>
                <a:spcPts val="0"/>
              </a:spcBef>
              <a:buSzPct val="25000"/>
              <a:buNone/>
            </a:pPr>
            <a:r>
              <a:rPr lang="en-US" b="1">
                <a:solidFill>
                  <a:srgbClr val="000000"/>
                </a:solidFill>
              </a:rPr>
              <a:t>Include a copy in the handouts so they all have access and can read the full document. </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r>
              <a:rPr lang="en-US" b="1">
                <a:solidFill>
                  <a:srgbClr val="000000"/>
                </a:solidFill>
              </a:rPr>
              <a:t>Reiterate</a:t>
            </a:r>
            <a:r>
              <a:rPr lang="en-US">
                <a:solidFill>
                  <a:srgbClr val="000000"/>
                </a:solidFill>
              </a:rPr>
              <a:t>:  We are a community of learners, this will be a process, it won’t be perfect at first and that is perfectly OK!! </a:t>
            </a:r>
          </a:p>
        </p:txBody>
      </p:sp>
      <p:sp>
        <p:nvSpPr>
          <p:cNvPr id="553" name="Shape 55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622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2" name="Shape 5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2 min</a:t>
            </a:r>
          </a:p>
          <a:p>
            <a:pPr marL="457200" marR="0" lvl="0" indent="-228600" algn="l" rtl="0">
              <a:spcBef>
                <a:spcPts val="0"/>
              </a:spcBef>
              <a:buChar char="●"/>
            </a:pPr>
            <a:r>
              <a:rPr lang="en-US"/>
              <a:t>Let  participants know this is a</a:t>
            </a:r>
            <a:r>
              <a:rPr lang="en-US" u="sng">
                <a:solidFill>
                  <a:schemeClr val="hlink"/>
                </a:solidFill>
                <a:hlinkClick r:id="rId3"/>
              </a:rPr>
              <a:t> Kagan Structure</a:t>
            </a:r>
            <a:r>
              <a:rPr lang="en-US"/>
              <a:t> </a:t>
            </a:r>
          </a:p>
          <a:p>
            <a:pPr marL="457200" marR="0" lvl="0" indent="-228600" algn="l" rtl="0">
              <a:spcBef>
                <a:spcPts val="0"/>
              </a:spcBef>
              <a:buChar char="●"/>
            </a:pPr>
            <a:r>
              <a:rPr lang="en-US"/>
              <a:t>Ask participants to stand up as the category applies to them (may stand for more than one, esp. the last 2 categories)</a:t>
            </a:r>
          </a:p>
          <a:p>
            <a:pPr marL="457200" marR="0" lvl="0" indent="-228600" algn="l" rtl="0">
              <a:spcBef>
                <a:spcPts val="0"/>
              </a:spcBef>
              <a:buChar char="●"/>
            </a:pPr>
            <a:r>
              <a:rPr lang="en-US"/>
              <a:t>MINDSET - Want to be sure we communicate this is a way to EMPOWER teachers to embrace this shift in assessments, not a “Top Down” one size fits all  mandate.</a:t>
            </a:r>
          </a:p>
        </p:txBody>
      </p:sp>
      <p:sp>
        <p:nvSpPr>
          <p:cNvPr id="563" name="Shape 5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845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1 min </a:t>
            </a:r>
          </a:p>
          <a:p>
            <a:pPr marL="0" marR="0" lvl="0" indent="0" algn="l" rtl="0">
              <a:spcBef>
                <a:spcPts val="0"/>
              </a:spcBef>
              <a:buSzPct val="25000"/>
              <a:buNone/>
            </a:pPr>
            <a:r>
              <a:rPr lang="en-US"/>
              <a:t>This follows a clear progression:</a:t>
            </a:r>
          </a:p>
          <a:p>
            <a:pPr marL="457200" marR="0" lvl="0" indent="-228600" algn="l" rtl="0">
              <a:spcBef>
                <a:spcPts val="0"/>
              </a:spcBef>
              <a:buChar char="●"/>
            </a:pPr>
            <a:r>
              <a:rPr lang="en-US"/>
              <a:t>What is a PBA and how does it benefit our students, now here is a tool the state has provided to help teachers  develop PBAs, and how do PBAs as part of a Balanced Assessment Plan fit into the state LAA guidelines?</a:t>
            </a:r>
          </a:p>
        </p:txBody>
      </p:sp>
      <p:sp>
        <p:nvSpPr>
          <p:cNvPr id="573" name="Shape 5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2683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Shape 5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1" name="Shape 5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30 seconds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As you know we are on a journey.  A journey that </a:t>
            </a:r>
            <a:r>
              <a:rPr lang="en-US"/>
              <a:t>began</a:t>
            </a:r>
            <a:r>
              <a:rPr lang="en-US" sz="1200" b="0" i="0" u="none" strike="noStrike" cap="none">
                <a:solidFill>
                  <a:schemeClr val="dk1"/>
                </a:solidFill>
                <a:latin typeface="Calibri"/>
                <a:ea typeface="Calibri"/>
                <a:cs typeface="Calibri"/>
                <a:sym typeface="Calibri"/>
              </a:rPr>
              <a:t> in 2001 when NCLB imposed accountability for teaching the standards through the SOL tests.  Through the years, this has become our culture, our normal.  We teach our students essential knowledge to prepare them for cumulative, high-stakes multiple-choice tests at the end of each school year.  Over the past couple of years, our SOL tests have become more rigorous, requiring us to really make sure essential skills are part of our instruction – being taught in conjunction with essential knowledge.  Skills like cause/effect, sequencing events, inferring, analyzing primary source documents – these are all skills that students need to think historically, but also to do well on the SOL test now.  I think we can all agree that we have been living in a culture of high-stakes testing and have been conditioned to the multiple choice SOL tests for the a long time.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However, our journey in thinking about what good assessment practices truly are is only just beginning, as this year the state of Virginia has finally given us the flexibility to expand and stretch our thinking about assessment with the elimination of social studies tests in grade 3 and </a:t>
            </a:r>
            <a:r>
              <a:rPr lang="en-US"/>
              <a:t>USI and USII</a:t>
            </a:r>
            <a:r>
              <a:rPr lang="en-US" sz="1200" b="0" i="0" u="none" strike="noStrike" cap="none">
                <a:solidFill>
                  <a:schemeClr val="dk1"/>
                </a:solidFill>
                <a:latin typeface="Calibri"/>
                <a:ea typeface="Calibri"/>
                <a:cs typeface="Calibri"/>
                <a:sym typeface="Calibri"/>
              </a:rPr>
              <a:t>.  So, now the question becomes, </a:t>
            </a:r>
            <a:r>
              <a:rPr lang="en-US" sz="1200" b="1" i="0" u="sng" strike="noStrike" cap="none">
                <a:solidFill>
                  <a:schemeClr val="dk1"/>
                </a:solidFill>
              </a:rPr>
              <a:t>what does balanced assessment look like?</a:t>
            </a:r>
            <a:r>
              <a:rPr lang="en-US" sz="1200" b="0" i="0" u="none" strike="noStrike" cap="none">
                <a:solidFill>
                  <a:schemeClr val="dk1"/>
                </a:solidFill>
                <a:latin typeface="Calibri"/>
                <a:ea typeface="Calibri"/>
                <a:cs typeface="Calibri"/>
                <a:sym typeface="Calibri"/>
              </a:rPr>
              <a:t>  What does that mean for us in social studies?</a:t>
            </a:r>
          </a:p>
        </p:txBody>
      </p:sp>
    </p:spTree>
    <p:extLst>
      <p:ext uri="{BB962C8B-B14F-4D97-AF65-F5344CB8AC3E}">
        <p14:creationId xmlns:p14="http://schemas.microsoft.com/office/powerpoint/2010/main" val="415716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a:t>30 seconds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 this journey, we have the opportunity to look at assessment and instruction through a different lens – shift our mindset and focus our instruction on higher levels of thinking, deeper understanding of content and applying knowledge through skills. </a:t>
            </a: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lnSpc>
                <a:spcPct val="100000"/>
              </a:lnSpc>
              <a:spcBef>
                <a:spcPts val="0"/>
              </a:spcBef>
              <a:spcAft>
                <a:spcPts val="0"/>
              </a:spcAft>
              <a:buClr>
                <a:schemeClr val="dk1"/>
              </a:buClr>
              <a:buSzPct val="25000"/>
              <a:buFont typeface="Calibri"/>
              <a:buNone/>
            </a:pPr>
            <a:r>
              <a:rPr lang="en-US"/>
              <a:t>Reference “Profile of a Graduate”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3460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4" name="Shape 594"/>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spcAft>
                <a:spcPts val="0"/>
              </a:spcAft>
              <a:buSzPct val="25000"/>
              <a:buNone/>
            </a:pPr>
            <a:r>
              <a:rPr lang="en-US" b="1">
                <a:solidFill>
                  <a:srgbClr val="000000"/>
                </a:solidFill>
              </a:rPr>
              <a:t>1 minute</a:t>
            </a:r>
          </a:p>
          <a:p>
            <a:pPr marL="457200" marR="0" lvl="0" indent="-228600" algn="l" rtl="0">
              <a:spcBef>
                <a:spcPts val="0"/>
              </a:spcBef>
              <a:spcAft>
                <a:spcPts val="0"/>
              </a:spcAft>
              <a:buClr>
                <a:srgbClr val="000000"/>
              </a:buClr>
              <a:buChar char="●"/>
            </a:pPr>
            <a:r>
              <a:rPr lang="en-US">
                <a:solidFill>
                  <a:srgbClr val="000000"/>
                </a:solidFill>
              </a:rPr>
              <a:t>What do you notice about this chart?  </a:t>
            </a:r>
          </a:p>
          <a:p>
            <a:pPr marL="457200" marR="0" lvl="0" indent="-228600" algn="l" rtl="0">
              <a:spcBef>
                <a:spcPts val="0"/>
              </a:spcBef>
              <a:spcAft>
                <a:spcPts val="0"/>
              </a:spcAft>
              <a:buClr>
                <a:srgbClr val="000000"/>
              </a:buClr>
              <a:buChar char="●"/>
            </a:pPr>
            <a:r>
              <a:rPr lang="en-US">
                <a:solidFill>
                  <a:srgbClr val="000000"/>
                </a:solidFill>
              </a:rPr>
              <a:t>What questions do you have about what you notice?  </a:t>
            </a:r>
          </a:p>
          <a:p>
            <a:pPr marL="457200" marR="0" lvl="0" indent="-228600" algn="l" rtl="0">
              <a:spcBef>
                <a:spcPts val="0"/>
              </a:spcBef>
              <a:spcAft>
                <a:spcPts val="0"/>
              </a:spcAft>
              <a:buClr>
                <a:srgbClr val="000000"/>
              </a:buClr>
              <a:buChar char="●"/>
            </a:pPr>
            <a:r>
              <a:rPr lang="en-US">
                <a:solidFill>
                  <a:srgbClr val="000000"/>
                </a:solidFill>
              </a:rPr>
              <a:t>Now, turn and talk at your table about these two things.</a:t>
            </a:r>
          </a:p>
          <a:p>
            <a:pPr marL="0" marR="0" lvl="0" indent="0" algn="l" rtl="0">
              <a:spcBef>
                <a:spcPts val="0"/>
              </a:spcBef>
              <a:spcAft>
                <a:spcPts val="0"/>
              </a:spcAft>
              <a:buSzPct val="25000"/>
              <a:buNone/>
            </a:pPr>
            <a:endParaRPr>
              <a:solidFill>
                <a:srgbClr val="000000"/>
              </a:solidFill>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This chart shows a range of assessments that many of us already use in our classrooms.  </a:t>
            </a:r>
            <a:r>
              <a:rPr lang="en-US" sz="1200" b="1" i="0" u="none" strike="noStrike" cap="none">
                <a:solidFill>
                  <a:srgbClr val="000000"/>
                </a:solidFill>
              </a:rPr>
              <a:t>Traditional assessments</a:t>
            </a:r>
            <a:r>
              <a:rPr lang="en-US" sz="1200" b="0" i="0" u="none" strike="noStrike" cap="none">
                <a:solidFill>
                  <a:srgbClr val="000000"/>
                </a:solidFill>
                <a:latin typeface="Calibri"/>
                <a:ea typeface="Calibri"/>
                <a:cs typeface="Calibri"/>
                <a:sym typeface="Calibri"/>
              </a:rPr>
              <a:t> are most commonly used to measure newly learned knowledge and skills.  In social studies, this may take the form of multiple choice benchmark tests, or a geography quiz assessing whether students can locate continents and oceans on a map of the world.  These formative assessments are still very valuable and play a large part in a balanced assessment framework.  However, when we look to measuring learning goals that reflect 21</a:t>
            </a:r>
            <a:r>
              <a:rPr lang="en-US" sz="1200" b="0" i="0" u="none" strike="noStrike" cap="none" baseline="30000">
                <a:solidFill>
                  <a:srgbClr val="000000"/>
                </a:solidFill>
                <a:latin typeface="Calibri"/>
                <a:ea typeface="Calibri"/>
                <a:cs typeface="Calibri"/>
                <a:sym typeface="Calibri"/>
              </a:rPr>
              <a:t>st</a:t>
            </a:r>
            <a:r>
              <a:rPr lang="en-US" sz="1200" b="0" i="0" u="none" strike="noStrike" cap="none">
                <a:solidFill>
                  <a:srgbClr val="000000"/>
                </a:solidFill>
                <a:latin typeface="Calibri"/>
                <a:ea typeface="Calibri"/>
                <a:cs typeface="Calibri"/>
                <a:sym typeface="Calibri"/>
              </a:rPr>
              <a:t> Century Skills (critical thinking, communication, collaboration, etc.) we need to consider </a:t>
            </a:r>
            <a:r>
              <a:rPr lang="en-US" sz="1200" b="1" i="0" u="none" strike="noStrike" cap="none">
                <a:solidFill>
                  <a:srgbClr val="000000"/>
                </a:solidFill>
              </a:rPr>
              <a:t>performance assessments</a:t>
            </a:r>
            <a:r>
              <a:rPr lang="en-US" sz="1200" b="0" i="0" u="none" strike="noStrike" cap="none">
                <a:solidFill>
                  <a:srgbClr val="000000"/>
                </a:solidFill>
                <a:latin typeface="Calibri"/>
                <a:ea typeface="Calibri"/>
                <a:cs typeface="Calibri"/>
                <a:sym typeface="Calibri"/>
              </a:rPr>
              <a:t> that can help students demonstrate application of knowledge and potential long term transfer. A bal</a:t>
            </a:r>
            <a:r>
              <a:rPr lang="en-US">
                <a:solidFill>
                  <a:srgbClr val="000000"/>
                </a:solidFill>
              </a:rPr>
              <a:t>anced assessment plan include multiple forms of assessment, including multiple choice, constructed response, or PBAs. </a:t>
            </a:r>
          </a:p>
          <a:p>
            <a:pPr marL="0" marR="0" lvl="0" indent="0" algn="l" rtl="0">
              <a:spcBef>
                <a:spcPts val="0"/>
              </a:spcBef>
              <a:buSzPct val="25000"/>
              <a:buNone/>
            </a:pPr>
            <a:endParaRPr sz="1200" b="0" i="0" u="none" strike="noStrike" cap="none">
              <a:solidFill>
                <a:srgbClr val="000000"/>
              </a:solidFill>
              <a:latin typeface="Calibri"/>
              <a:ea typeface="Calibri"/>
              <a:cs typeface="Calibri"/>
              <a:sym typeface="Calibri"/>
            </a:endParaRPr>
          </a:p>
        </p:txBody>
      </p:sp>
      <p:sp>
        <p:nvSpPr>
          <p:cNvPr id="595" name="Shape 595"/>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2806387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8" name="Shape 6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1 minute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When we think about social studies assessment, and assessment in general, we want to try to provide opportunities for students that are </a:t>
            </a:r>
            <a:r>
              <a:rPr lang="en-US" sz="1200" b="1" i="0" u="none" strike="noStrike" cap="none">
                <a:solidFill>
                  <a:schemeClr val="dk1"/>
                </a:solidFill>
              </a:rPr>
              <a:t>balanced</a:t>
            </a:r>
            <a:r>
              <a:rPr lang="en-US" sz="1200" b="0" i="0" u="none" strike="noStrike" cap="none">
                <a:solidFill>
                  <a:schemeClr val="dk1"/>
                </a:solidFill>
                <a:latin typeface="Calibri"/>
                <a:ea typeface="Calibri"/>
                <a:cs typeface="Calibri"/>
                <a:sym typeface="Calibri"/>
              </a:rPr>
              <a:t>, and not just focused on one type of assessment (like a multiple choice test).  Of course we want to assess essential knowledge, basic facts and concepts – we want students to be able to show what they know.  However, it’s so much more than that.  We also want students to be able to show us what they can </a:t>
            </a:r>
            <a:r>
              <a:rPr lang="en-US" sz="1200" b="1" i="0" u="none" strike="noStrike" cap="none">
                <a:solidFill>
                  <a:schemeClr val="dk1"/>
                </a:solidFill>
                <a:latin typeface="Calibri"/>
                <a:ea typeface="Calibri"/>
                <a:cs typeface="Calibri"/>
                <a:sym typeface="Calibri"/>
              </a:rPr>
              <a:t>DO</a:t>
            </a:r>
            <a:r>
              <a:rPr lang="en-US" sz="1200" b="0" i="0" u="none" strike="noStrike" cap="none">
                <a:solidFill>
                  <a:schemeClr val="dk1"/>
                </a:solidFill>
                <a:latin typeface="Calibri"/>
                <a:ea typeface="Calibri"/>
                <a:cs typeface="Calibri"/>
                <a:sym typeface="Calibri"/>
              </a:rPr>
              <a:t> with what they know.  </a:t>
            </a:r>
            <a:r>
              <a:rPr lang="en-US" sz="1200" b="1" i="0" u="none" strike="noStrike" cap="none">
                <a:solidFill>
                  <a:schemeClr val="dk1"/>
                </a:solidFill>
              </a:rPr>
              <a:t>Multiple choice tests cannot assess whether students can actually apply concepts and transfer essential skills in real world situations.  </a:t>
            </a:r>
          </a:p>
        </p:txBody>
      </p:sp>
      <p:sp>
        <p:nvSpPr>
          <p:cNvPr id="619" name="Shape 6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94215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5" name="Shape 6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1 minute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thinking about creating a balanced assessment framework in our classrooms, that is not to say there is no place for multiple choice, matching, true/false, fill-in-the-blank in our classrooms.  These types of formative assessments still tell us great information about what our students know about newly learned content, especially in social studies.  However, performance-based assessments and higher-level thinking type tasks can also tell us what students can DO with that newly learned content – do they TRULY understand how it applies to the world around them.  </a:t>
            </a:r>
          </a:p>
        </p:txBody>
      </p:sp>
      <p:sp>
        <p:nvSpPr>
          <p:cNvPr id="636" name="Shape 6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9065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for teachers to discuss- “At your tables, discuss</a:t>
            </a:r>
            <a:r>
              <a:rPr lang="en-US" baseline="0" dirty="0" smtClean="0"/>
              <a:t> the question.  As you discuss, collaborate and come up with one statement that answers this question.  144 Characters to respond.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56808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7" name="Shape 647"/>
          <p:cNvSpPr txBox="1">
            <a:spLocks noGrp="1"/>
          </p:cNvSpPr>
          <p:nvPr>
            <p:ph type="body" idx="1"/>
          </p:nvPr>
        </p:nvSpPr>
        <p:spPr>
          <a:xfrm>
            <a:off x="685800" y="4343400"/>
            <a:ext cx="5486400"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t>1 minute</a:t>
            </a:r>
          </a:p>
          <a:p>
            <a:pPr marL="457200" marR="0" lvl="0" indent="-228600" algn="l" rtl="0">
              <a:spcBef>
                <a:spcPts val="0"/>
              </a:spcBef>
              <a:buChar char="●"/>
            </a:pPr>
            <a:r>
              <a:rPr lang="en-US"/>
              <a:t>Take a moment read the most recent definition of Performace-Based Assessment.  </a:t>
            </a:r>
          </a:p>
          <a:p>
            <a:pPr marL="457200" marR="0" lvl="0" indent="-228600" algn="l" rtl="0">
              <a:spcBef>
                <a:spcPts val="0"/>
              </a:spcBef>
              <a:buChar char="●"/>
            </a:pPr>
            <a:r>
              <a:rPr lang="en-US" sz="1200" b="0" i="0" u="none" strike="noStrike" cap="none">
                <a:solidFill>
                  <a:schemeClr val="dk1"/>
                </a:solidFill>
                <a:latin typeface="Calibri"/>
                <a:ea typeface="Calibri"/>
                <a:cs typeface="Calibri"/>
                <a:sym typeface="Calibri"/>
              </a:rPr>
              <a:t>In looking at the most recent </a:t>
            </a:r>
            <a:r>
              <a:rPr lang="en-US"/>
              <a:t>VDOE </a:t>
            </a:r>
            <a:r>
              <a:rPr lang="en-US" sz="1200" b="0" i="0" u="none" strike="noStrike" cap="none">
                <a:solidFill>
                  <a:schemeClr val="dk1"/>
                </a:solidFill>
                <a:latin typeface="Calibri"/>
                <a:ea typeface="Calibri"/>
                <a:cs typeface="Calibri"/>
                <a:sym typeface="Calibri"/>
              </a:rPr>
              <a:t>definition of Performance-Based Assessment, note the </a:t>
            </a:r>
            <a:r>
              <a:rPr lang="en-US"/>
              <a:t>keywords</a:t>
            </a:r>
            <a:r>
              <a:rPr lang="en-US" sz="1200" b="0" i="0" u="none" strike="noStrike" cap="none">
                <a:solidFill>
                  <a:schemeClr val="dk1"/>
                </a:solidFill>
                <a:latin typeface="Calibri"/>
                <a:ea typeface="Calibri"/>
                <a:cs typeface="Calibri"/>
                <a:sym typeface="Calibri"/>
              </a:rPr>
              <a:t> that jump out to u</a:t>
            </a:r>
            <a:r>
              <a:rPr lang="en-US"/>
              <a:t>s:</a:t>
            </a:r>
          </a:p>
          <a:p>
            <a:pPr marL="914400" marR="0" lvl="1" indent="-228600" algn="l" rtl="0">
              <a:spcBef>
                <a:spcPts val="0"/>
              </a:spcBef>
              <a:buChar char="○"/>
            </a:pPr>
            <a:r>
              <a:rPr lang="en-US" b="1" i="1"/>
              <a:t>perform a task / create a product</a:t>
            </a:r>
          </a:p>
          <a:p>
            <a:pPr marL="914400" marR="0" lvl="1" indent="-228600" algn="l" rtl="0">
              <a:spcBef>
                <a:spcPts val="0"/>
              </a:spcBef>
              <a:buChar char="○"/>
            </a:pPr>
            <a:r>
              <a:rPr lang="en-US" b="1" i="1"/>
              <a:t>scored using a rubric</a:t>
            </a:r>
          </a:p>
          <a:p>
            <a:pPr marL="914400" marR="0" lvl="1" indent="-228600" algn="l" rtl="0">
              <a:spcBef>
                <a:spcPts val="0"/>
              </a:spcBef>
              <a:buChar char="○"/>
            </a:pPr>
            <a:r>
              <a:rPr lang="en-US" b="1" i="1"/>
              <a:t>real-life situation</a:t>
            </a:r>
          </a:p>
        </p:txBody>
      </p:sp>
      <p:sp>
        <p:nvSpPr>
          <p:cNvPr id="648" name="Shape 648"/>
          <p:cNvSpPr txBox="1">
            <a:spLocks noGrp="1"/>
          </p:cNvSpPr>
          <p:nvPr>
            <p:ph type="sldNum" idx="12"/>
          </p:nvPr>
        </p:nvSpPr>
        <p:spPr>
          <a:xfrm>
            <a:off x="3884612" y="8685213"/>
            <a:ext cx="2971800"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669192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6" name="Shape 6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1 minute</a:t>
            </a:r>
          </a:p>
          <a:p>
            <a:pPr marL="0" marR="0" lvl="0" indent="0" algn="l" rtl="0">
              <a:spcBef>
                <a:spcPts val="0"/>
              </a:spcBef>
              <a:buSzPct val="25000"/>
              <a:buNone/>
            </a:pPr>
            <a:r>
              <a:rPr lang="en-US"/>
              <a:t>P</a:t>
            </a:r>
            <a:r>
              <a:rPr lang="en-US" sz="1200" b="0" i="0" u="none" strike="noStrike" cap="none">
                <a:solidFill>
                  <a:schemeClr val="dk1"/>
                </a:solidFill>
                <a:latin typeface="Calibri"/>
                <a:ea typeface="Calibri"/>
                <a:cs typeface="Calibri"/>
                <a:sym typeface="Calibri"/>
              </a:rPr>
              <a:t>erformance</a:t>
            </a:r>
            <a:r>
              <a:rPr lang="en-US"/>
              <a:t>-</a:t>
            </a:r>
            <a:r>
              <a:rPr lang="en-US" sz="1200" b="0" i="0" u="none" strike="noStrike" cap="none">
                <a:solidFill>
                  <a:schemeClr val="dk1"/>
                </a:solidFill>
                <a:latin typeface="Calibri"/>
                <a:ea typeface="Calibri"/>
                <a:cs typeface="Calibri"/>
                <a:sym typeface="Calibri"/>
              </a:rPr>
              <a:t>Based Assessments are often characterized by the following attributes – we should keep these in mind when creating them:</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Clear connections to rigorous standards</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Engaging, active learning</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Authentic / real-world application</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Open-ended / multiple right answers</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Final product </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Choice </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Clear task and prompt</a:t>
            </a:r>
          </a:p>
          <a:p>
            <a:pPr marL="342885" marR="0" lvl="0" indent="-342885"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Criteria for measurement (rubric, checklist, etc.)</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57" name="Shape 6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8114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5" name="Shape 66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b="1"/>
              <a:t>I minute</a:t>
            </a:r>
          </a:p>
          <a:p>
            <a:pPr lvl="0">
              <a:spcBef>
                <a:spcPts val="0"/>
              </a:spcBef>
              <a:buClr>
                <a:schemeClr val="dk1"/>
              </a:buClr>
              <a:buSzPct val="25000"/>
              <a:buFont typeface="Arial"/>
              <a:buNone/>
            </a:pPr>
            <a:r>
              <a:rPr lang="en-US"/>
              <a:t>Thinking about assessment in a different way will allow us to consider our instruction in a different way as well.  We cannot focus our instruction any longer on just low level Bloom recall and comprehension of factual information.  We must teach students how to synthesize and apply new learning in meaningful ways.</a:t>
            </a:r>
          </a:p>
          <a:p>
            <a:pPr lvl="0">
              <a:spcBef>
                <a:spcPts val="0"/>
              </a:spcBef>
              <a:buClr>
                <a:schemeClr val="dk1"/>
              </a:buClr>
              <a:buSzPct val="25000"/>
              <a:buFont typeface="Arial"/>
              <a:buNone/>
            </a:pPr>
            <a:r>
              <a:rPr lang="en-US"/>
              <a:t> </a:t>
            </a:r>
          </a:p>
          <a:p>
            <a:pPr lvl="0" rtl="0">
              <a:spcBef>
                <a:spcPts val="0"/>
              </a:spcBef>
              <a:buClr>
                <a:schemeClr val="dk1"/>
              </a:buClr>
              <a:buSzPct val="25000"/>
              <a:buFont typeface="Arial"/>
              <a:buNone/>
            </a:pPr>
            <a:r>
              <a:rPr lang="en-US"/>
              <a:t>The 2015 SOLs, and particularly Standard 1 (SKILLS) lend themselves to this type of instruction will help prepare our students for performance-based types of assessments.</a:t>
            </a:r>
          </a:p>
          <a:p>
            <a:pPr lvl="0">
              <a:spcBef>
                <a:spcPts val="0"/>
              </a:spcBef>
              <a:buClr>
                <a:schemeClr val="dk1"/>
              </a:buClr>
              <a:buSzPct val="25000"/>
              <a:buFont typeface="Arial"/>
              <a:buNone/>
            </a:pPr>
            <a:endParaRPr/>
          </a:p>
          <a:p>
            <a:pPr lvl="0" rtl="0">
              <a:spcBef>
                <a:spcPts val="0"/>
              </a:spcBef>
              <a:buClr>
                <a:schemeClr val="dk1"/>
              </a:buClr>
              <a:buSzPct val="25000"/>
              <a:buFont typeface="Arial"/>
              <a:buNone/>
            </a:pPr>
            <a:r>
              <a:rPr lang="en-US"/>
              <a:t>Refer to full </a:t>
            </a:r>
            <a:r>
              <a:rPr lang="en-US" b="1" i="1" u="sng">
                <a:solidFill>
                  <a:schemeClr val="hlink"/>
                </a:solidFill>
                <a:hlinkClick r:id="rId3"/>
              </a:rPr>
              <a:t> Attachment A to Supt’s Memo 284-16 November 11, 2016 </a:t>
            </a:r>
            <a:r>
              <a:rPr lang="en-US" b="1">
                <a:solidFill>
                  <a:srgbClr val="555555"/>
                </a:solidFill>
                <a:highlight>
                  <a:srgbClr val="FFFFFF"/>
                </a:highlight>
                <a:latin typeface="Arial"/>
                <a:ea typeface="Arial"/>
                <a:cs typeface="Arial"/>
                <a:sym typeface="Arial"/>
              </a:rPr>
              <a:t> to read full text </a:t>
            </a:r>
          </a:p>
          <a:p>
            <a:pPr marL="0" marR="0" lvl="0" indent="0" algn="l" rtl="0">
              <a:spcBef>
                <a:spcPts val="0"/>
              </a:spcBef>
              <a:buSzPct val="25000"/>
              <a:buNone/>
            </a:pPr>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66" name="Shape 66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15372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3" name="Shape 67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2 minutes</a:t>
            </a:r>
          </a:p>
          <a:p>
            <a:pPr marL="457200" marR="0" lvl="0" indent="-228600" algn="l" rtl="0">
              <a:spcBef>
                <a:spcPts val="0"/>
              </a:spcBef>
              <a:buChar char="●"/>
            </a:pPr>
            <a:r>
              <a:rPr lang="en-US"/>
              <a:t>Take a moment to review the Skills Progression Chart that details Standard 1 (on tables).</a:t>
            </a:r>
          </a:p>
          <a:p>
            <a:pPr marL="457200" marR="0" lvl="0" indent="-228600" algn="l" rtl="0">
              <a:spcBef>
                <a:spcPts val="0"/>
              </a:spcBef>
              <a:buChar char="●"/>
            </a:pPr>
            <a:r>
              <a:rPr lang="en-US"/>
              <a:t>Be thinking about how these skills can and should be leveraged to help students deepen understanding of social studies content and solidify Profile of a Graduate attributes.</a:t>
            </a:r>
          </a:p>
          <a:p>
            <a:pPr marR="0" lvl="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74" name="Shape 67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8286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1" name="Shape 68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30 seconds</a:t>
            </a:r>
          </a:p>
          <a:p>
            <a:pPr marL="0" marR="0" lvl="0" indent="0" algn="l" rtl="0">
              <a:spcBef>
                <a:spcPts val="0"/>
              </a:spcBef>
              <a:buSzPct val="25000"/>
              <a:buNone/>
            </a:pPr>
            <a:r>
              <a:rPr lang="en-US"/>
              <a:t>During the next piece of our work together, we will focus on thinking about what makes a PBA a </a:t>
            </a:r>
            <a:r>
              <a:rPr lang="en-US" b="1" i="1"/>
              <a:t>HIGH QUALITY</a:t>
            </a:r>
            <a:r>
              <a:rPr lang="en-US"/>
              <a:t> assessment?  How can we, as teachers, determine if the assessments we use or create are high quality?</a:t>
            </a:r>
          </a:p>
          <a:p>
            <a:pPr marL="0" marR="0" lvl="0" indent="0" algn="l" rtl="0">
              <a:spcBef>
                <a:spcPts val="0"/>
              </a:spcBef>
              <a:buSzPct val="25000"/>
              <a:buNone/>
            </a:pPr>
            <a:r>
              <a:rPr lang="en-US"/>
              <a:t>   </a:t>
            </a:r>
          </a:p>
          <a:p>
            <a:pPr marL="0" marR="0" lvl="0" indent="0" algn="l" rtl="0">
              <a:spcBef>
                <a:spcPts val="0"/>
              </a:spcBef>
              <a:buSzPct val="25000"/>
              <a:buNone/>
            </a:pPr>
            <a:r>
              <a:rPr lang="en-US"/>
              <a:t>Transition into using the tool with an actual PBA (VCEE developed PBA - used with permission).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82" name="Shape 682"/>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66398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8" name="Shape 68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a:t>30 seconds</a:t>
            </a:r>
          </a:p>
          <a:p>
            <a:pPr marL="0" marR="0" lvl="0" indent="0" algn="l" rtl="0">
              <a:spcBef>
                <a:spcPts val="0"/>
              </a:spcBef>
              <a:buSzPct val="25000"/>
              <a:buNone/>
            </a:pPr>
            <a:r>
              <a:rPr lang="en-US"/>
              <a:t>On your tables, you have a copy of the Virginia Quality Criterion Tool for PBA.  Let’s take a few moments to explore this tool.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89" name="Shape 68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10113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6" name="Shape 696"/>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10 minutes  </a:t>
            </a:r>
            <a:r>
              <a:rPr lang="en-US">
                <a:solidFill>
                  <a:srgbClr val="000000"/>
                </a:solidFill>
              </a:rPr>
              <a:t>(Post its, highlighters already on table with hard copies of all activities EXCEPT exit ticket)  </a:t>
            </a:r>
          </a:p>
          <a:p>
            <a:pPr marL="457200" marR="0" lvl="0" indent="-228600" algn="l" rtl="0">
              <a:spcBef>
                <a:spcPts val="0"/>
              </a:spcBef>
              <a:buClr>
                <a:srgbClr val="000000"/>
              </a:buClr>
              <a:buChar char="●"/>
            </a:pPr>
            <a:r>
              <a:rPr lang="en-US">
                <a:solidFill>
                  <a:srgbClr val="000000"/>
                </a:solidFill>
              </a:rPr>
              <a:t>Invite participants to explore and become familiar with this tool on their own.  </a:t>
            </a:r>
          </a:p>
          <a:p>
            <a:pPr marL="457200" marR="0" lvl="0" indent="-228600" algn="l" rtl="0">
              <a:spcBef>
                <a:spcPts val="0"/>
              </a:spcBef>
              <a:buClr>
                <a:srgbClr val="000000"/>
              </a:buClr>
              <a:buChar char="●"/>
            </a:pPr>
            <a:r>
              <a:rPr lang="en-US">
                <a:solidFill>
                  <a:srgbClr val="000000"/>
                </a:solidFill>
              </a:rPr>
              <a:t>Encourage them to take notes, highlight and jot questions or comments on post-it notes to hang on chart paper.</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r>
              <a:rPr lang="en-US" b="1">
                <a:solidFill>
                  <a:srgbClr val="000000"/>
                </a:solidFill>
              </a:rPr>
              <a:t>Chart paper </a:t>
            </a:r>
            <a:r>
              <a:rPr lang="en-US">
                <a:solidFill>
                  <a:srgbClr val="000000"/>
                </a:solidFill>
              </a:rPr>
              <a:t>-  - one for each criteria.  </a:t>
            </a:r>
          </a:p>
          <a:p>
            <a:pPr marL="0" marR="0" lvl="0" indent="0" algn="l" rtl="0">
              <a:spcBef>
                <a:spcPts val="0"/>
              </a:spcBef>
              <a:buSzPct val="25000"/>
              <a:buNone/>
            </a:pPr>
            <a:r>
              <a:rPr lang="en-US">
                <a:solidFill>
                  <a:srgbClr val="000000"/>
                </a:solidFill>
              </a:rPr>
              <a:t>Put your I noticed comments on the big chart paper, and one scribe writes them on the Feedback Copy for VDOE to collect (different color paper)</a:t>
            </a:r>
          </a:p>
          <a:p>
            <a:pPr marL="0" marR="0" lvl="0" indent="0" algn="l" rtl="0">
              <a:spcBef>
                <a:spcPts val="0"/>
              </a:spcBef>
              <a:buSzPct val="25000"/>
              <a:buNone/>
            </a:pPr>
            <a:endParaRPr>
              <a:solidFill>
                <a:srgbClr val="000000"/>
              </a:solidFill>
            </a:endParaRPr>
          </a:p>
        </p:txBody>
      </p:sp>
      <p:sp>
        <p:nvSpPr>
          <p:cNvPr id="697" name="Shape 697"/>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559832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8" name="Shape 708"/>
          <p:cNvSpPr txBox="1">
            <a:spLocks noGrp="1"/>
          </p:cNvSpPr>
          <p:nvPr>
            <p:ph type="body" idx="1"/>
          </p:nvPr>
        </p:nvSpPr>
        <p:spPr>
          <a:xfrm>
            <a:off x="685800" y="4343400"/>
            <a:ext cx="5486400"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5 minutes </a:t>
            </a:r>
          </a:p>
          <a:p>
            <a:pPr marL="0" marR="0" lvl="0" indent="0" algn="l" rtl="0">
              <a:spcBef>
                <a:spcPts val="0"/>
              </a:spcBef>
              <a:buSzPct val="25000"/>
              <a:buNone/>
            </a:pPr>
            <a:r>
              <a:rPr lang="en-US">
                <a:solidFill>
                  <a:srgbClr val="000000"/>
                </a:solidFill>
              </a:rPr>
              <a:t>As a team or table group, share out thoughts about QCT using the guiding questions</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r>
              <a:rPr lang="en-US">
                <a:solidFill>
                  <a:srgbClr val="000000"/>
                </a:solidFill>
              </a:rPr>
              <a:t>On chart paper, have a scribe add comments to the “Feedback Copy” for VDOE</a:t>
            </a:r>
          </a:p>
          <a:p>
            <a:pPr marL="457200" lvl="0" indent="-228600" rtl="0">
              <a:spcBef>
                <a:spcPts val="0"/>
              </a:spcBef>
              <a:buChar char="●"/>
            </a:pPr>
            <a:r>
              <a:rPr lang="en-US"/>
              <a:t>Need to have one person at each table “scribe” the overall impressions, questions on the “Feedback Copy” of the QT (on different colored paper).  At end, when share out they add their feedback to the Feedback Copy of the tool at their table.</a:t>
            </a:r>
          </a:p>
          <a:p>
            <a:pPr marL="0" marR="0" lvl="0" indent="0" algn="l" rtl="0">
              <a:spcBef>
                <a:spcPts val="0"/>
              </a:spcBef>
              <a:buSzPct val="25000"/>
              <a:buNone/>
            </a:pPr>
            <a:endParaRPr>
              <a:solidFill>
                <a:srgbClr val="000000"/>
              </a:solidFill>
            </a:endParaRPr>
          </a:p>
        </p:txBody>
      </p:sp>
      <p:sp>
        <p:nvSpPr>
          <p:cNvPr id="709" name="Shape 709"/>
          <p:cNvSpPr txBox="1">
            <a:spLocks noGrp="1"/>
          </p:cNvSpPr>
          <p:nvPr>
            <p:ph type="sldNum" idx="12"/>
          </p:nvPr>
        </p:nvSpPr>
        <p:spPr>
          <a:xfrm>
            <a:off x="3884612" y="8685213"/>
            <a:ext cx="2971800"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386890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6" name="Shape 716"/>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1 minute</a:t>
            </a:r>
          </a:p>
          <a:p>
            <a:pPr marL="0" marR="0" lvl="0" indent="0" algn="l" rtl="0">
              <a:spcBef>
                <a:spcPts val="0"/>
              </a:spcBef>
              <a:buSzPct val="25000"/>
              <a:buNone/>
            </a:pPr>
            <a:r>
              <a:rPr lang="en-US">
                <a:solidFill>
                  <a:srgbClr val="000000"/>
                </a:solidFill>
              </a:rPr>
              <a:t>Point out the paragraph at the TOP of the document:  </a:t>
            </a:r>
          </a:p>
          <a:p>
            <a:pPr marL="457200" marR="0" lvl="0" indent="-228600" algn="l" rtl="0">
              <a:spcBef>
                <a:spcPts val="0"/>
              </a:spcBef>
              <a:buClr>
                <a:srgbClr val="000000"/>
              </a:buClr>
              <a:buChar char="●"/>
            </a:pPr>
            <a:r>
              <a:rPr lang="en-US">
                <a:solidFill>
                  <a:srgbClr val="000000"/>
                </a:solidFill>
              </a:rPr>
              <a:t>establishing common language</a:t>
            </a:r>
          </a:p>
          <a:p>
            <a:pPr marL="457200" marR="0" lvl="0" indent="-228600" algn="l" rtl="0">
              <a:spcBef>
                <a:spcPts val="0"/>
              </a:spcBef>
              <a:buClr>
                <a:srgbClr val="000000"/>
              </a:buClr>
              <a:buChar char="●"/>
            </a:pPr>
            <a:r>
              <a:rPr lang="en-US">
                <a:solidFill>
                  <a:srgbClr val="000000"/>
                </a:solidFill>
              </a:rPr>
              <a:t>important criteria</a:t>
            </a:r>
          </a:p>
          <a:p>
            <a:pPr marL="457200" marR="0" lvl="0" indent="-228600" algn="l" rtl="0">
              <a:spcBef>
                <a:spcPts val="0"/>
              </a:spcBef>
              <a:buClr>
                <a:srgbClr val="000000"/>
              </a:buClr>
              <a:buChar char="●"/>
            </a:pPr>
            <a:r>
              <a:rPr lang="en-US">
                <a:solidFill>
                  <a:srgbClr val="000000"/>
                </a:solidFill>
              </a:rPr>
              <a:t>a “how to” guide</a:t>
            </a:r>
          </a:p>
          <a:p>
            <a:pPr marL="457200" marR="0" lvl="0" indent="-228600" algn="l" rtl="0">
              <a:spcBef>
                <a:spcPts val="0"/>
              </a:spcBef>
              <a:buClr>
                <a:srgbClr val="000000"/>
              </a:buClr>
              <a:buChar char="●"/>
            </a:pPr>
            <a:r>
              <a:rPr lang="en-US">
                <a:solidFill>
                  <a:srgbClr val="000000"/>
                </a:solidFill>
              </a:rPr>
              <a:t>shifting instructional methods/assessment practices</a:t>
            </a:r>
          </a:p>
          <a:p>
            <a:pPr marL="0" marR="0" lvl="0" indent="0" algn="l" rtl="0">
              <a:spcBef>
                <a:spcPts val="0"/>
              </a:spcBef>
              <a:buSzPct val="25000"/>
              <a:buNone/>
            </a:pPr>
            <a:r>
              <a:rPr lang="en-US">
                <a:solidFill>
                  <a:srgbClr val="000000"/>
                </a:solidFill>
              </a:rPr>
              <a:t>Last sentence around </a:t>
            </a:r>
            <a:r>
              <a:rPr lang="en-US" b="1">
                <a:solidFill>
                  <a:srgbClr val="000000"/>
                </a:solidFill>
              </a:rPr>
              <a:t>Profile of a Graduate</a:t>
            </a:r>
            <a:r>
              <a:rPr lang="en-US">
                <a:solidFill>
                  <a:srgbClr val="000000"/>
                </a:solidFill>
              </a:rPr>
              <a:t> reminds us of where we want our students to be in the future……</a:t>
            </a:r>
          </a:p>
          <a:p>
            <a:pPr marL="0" marR="0" lvl="0" indent="0" algn="l" rtl="0">
              <a:spcBef>
                <a:spcPts val="0"/>
              </a:spcBef>
              <a:buSzPct val="25000"/>
              <a:buNone/>
            </a:pPr>
            <a:endParaRPr>
              <a:solidFill>
                <a:srgbClr val="000000"/>
              </a:solidFill>
            </a:endParaRPr>
          </a:p>
          <a:p>
            <a:pPr lvl="0" rtl="0">
              <a:spcBef>
                <a:spcPts val="0"/>
              </a:spcBef>
              <a:buClr>
                <a:schemeClr val="dk1"/>
              </a:buClr>
              <a:buSzPct val="91666"/>
              <a:buFont typeface="Arial"/>
              <a:buNone/>
            </a:pPr>
            <a:r>
              <a:rPr lang="en-US"/>
              <a:t>Mention that this tool has been developed with the help of many teachers, college methods and assessment educators,professional  educational organizations, as well as VDOE staff. </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endParaRPr>
              <a:solidFill>
                <a:srgbClr val="000000"/>
              </a:solidFill>
            </a:endParaRPr>
          </a:p>
        </p:txBody>
      </p:sp>
      <p:sp>
        <p:nvSpPr>
          <p:cNvPr id="717" name="Shape 717"/>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4101667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6" name="Shape 726"/>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lvl="0" rtl="0">
              <a:spcBef>
                <a:spcPts val="0"/>
              </a:spcBef>
              <a:buSzPct val="25000"/>
              <a:buNone/>
            </a:pPr>
            <a:r>
              <a:rPr lang="en-US" b="1"/>
              <a:t>5-8 minutes  </a:t>
            </a:r>
            <a:r>
              <a:rPr lang="en-US"/>
              <a:t>Use table tents (numbered 1-10) to assign which Criteria each table will look at and compare to the PBA from VCEE.</a:t>
            </a:r>
          </a:p>
          <a:p>
            <a:pPr marL="0" marR="0" lvl="0" indent="0" algn="l" rtl="0">
              <a:spcBef>
                <a:spcPts val="0"/>
              </a:spcBef>
              <a:buSzPct val="25000"/>
              <a:buNone/>
            </a:pPr>
            <a:r>
              <a:rPr lang="en-US">
                <a:solidFill>
                  <a:srgbClr val="000000"/>
                </a:solidFill>
              </a:rPr>
              <a:t>Task:</a:t>
            </a:r>
          </a:p>
          <a:p>
            <a:pPr marL="457200" marR="0" lvl="0" indent="-228600" algn="l" rtl="0">
              <a:spcBef>
                <a:spcPts val="0"/>
              </a:spcBef>
              <a:buClr>
                <a:srgbClr val="000000"/>
              </a:buClr>
              <a:buChar char="●"/>
            </a:pPr>
            <a:r>
              <a:rPr lang="en-US">
                <a:solidFill>
                  <a:srgbClr val="000000"/>
                </a:solidFill>
              </a:rPr>
              <a:t>become familiar with PBA (1-2 minutes)  </a:t>
            </a:r>
            <a:r>
              <a:rPr lang="en-US" sz="1400" u="sng">
                <a:solidFill>
                  <a:schemeClr val="hlink"/>
                </a:solidFill>
                <a:latin typeface="Arial"/>
                <a:ea typeface="Arial"/>
                <a:cs typeface="Arial"/>
                <a:sym typeface="Arial"/>
                <a:hlinkClick r:id="rId3"/>
              </a:rPr>
              <a:t>VCEE Lesson; Where to Go</a:t>
            </a:r>
            <a:r>
              <a:rPr lang="en-US" sz="1400">
                <a:latin typeface="Arial"/>
                <a:ea typeface="Arial"/>
                <a:cs typeface="Arial"/>
                <a:sym typeface="Arial"/>
              </a:rPr>
              <a:t> </a:t>
            </a:r>
          </a:p>
          <a:p>
            <a:pPr marL="457200" marR="0" lvl="0" indent="-228600" algn="l" rtl="0">
              <a:spcBef>
                <a:spcPts val="0"/>
              </a:spcBef>
              <a:buClr>
                <a:srgbClr val="000000"/>
              </a:buClr>
              <a:buChar char="●"/>
            </a:pPr>
            <a:r>
              <a:rPr lang="en-US">
                <a:solidFill>
                  <a:srgbClr val="000000"/>
                </a:solidFill>
              </a:rPr>
              <a:t>Analyze the PBA and align it to the your group's’ assigned criteria (table tent #)</a:t>
            </a:r>
          </a:p>
          <a:p>
            <a:pPr marL="457200" marR="0" lvl="0" indent="-228600" algn="l" rtl="0">
              <a:spcBef>
                <a:spcPts val="0"/>
              </a:spcBef>
              <a:buClr>
                <a:srgbClr val="000000"/>
              </a:buClr>
              <a:buChar char="●"/>
            </a:pPr>
            <a:r>
              <a:rPr lang="en-US">
                <a:solidFill>
                  <a:srgbClr val="000000"/>
                </a:solidFill>
              </a:rPr>
              <a:t>Discuss questions as a group:</a:t>
            </a:r>
          </a:p>
          <a:p>
            <a:pPr marL="914400" marR="0" lvl="1" indent="-228600" algn="l" rtl="0">
              <a:spcBef>
                <a:spcPts val="0"/>
              </a:spcBef>
              <a:buClr>
                <a:srgbClr val="000000"/>
              </a:buClr>
              <a:buChar char="○"/>
            </a:pPr>
            <a:r>
              <a:rPr lang="en-US">
                <a:solidFill>
                  <a:srgbClr val="000000"/>
                </a:solidFill>
              </a:rPr>
              <a:t>Is this criteria strong in this PBA?  Why or why not?</a:t>
            </a:r>
          </a:p>
          <a:p>
            <a:pPr marL="914400" marR="0" lvl="1" indent="-228600" algn="l" rtl="0">
              <a:spcBef>
                <a:spcPts val="0"/>
              </a:spcBef>
              <a:buClr>
                <a:srgbClr val="000000"/>
              </a:buClr>
              <a:buChar char="○"/>
            </a:pPr>
            <a:r>
              <a:rPr lang="en-US">
                <a:solidFill>
                  <a:srgbClr val="000000"/>
                </a:solidFill>
              </a:rPr>
              <a:t>How might you modify this PBA to meet this particular criteria?</a:t>
            </a:r>
          </a:p>
          <a:p>
            <a:pPr marR="0" lvl="0" algn="l" rtl="0">
              <a:spcBef>
                <a:spcPts val="0"/>
              </a:spcBef>
              <a:buNone/>
            </a:pPr>
            <a:endParaRPr>
              <a:solidFill>
                <a:srgbClr val="000000"/>
              </a:solidFill>
            </a:endParaRPr>
          </a:p>
          <a:p>
            <a:pPr lvl="0" rtl="0">
              <a:spcBef>
                <a:spcPts val="0"/>
              </a:spcBef>
              <a:buClr>
                <a:schemeClr val="dk1"/>
              </a:buClr>
              <a:buSzPct val="25000"/>
              <a:buFont typeface="Arial"/>
              <a:buNone/>
            </a:pPr>
            <a:endParaRPr>
              <a:solidFill>
                <a:srgbClr val="000000"/>
              </a:solidFill>
            </a:endParaRPr>
          </a:p>
        </p:txBody>
      </p:sp>
      <p:sp>
        <p:nvSpPr>
          <p:cNvPr id="727" name="Shape 727"/>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209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for</a:t>
            </a:r>
            <a:r>
              <a:rPr lang="en-US" baseline="0" dirty="0" smtClean="0"/>
              <a:t> you and your team to think about a “balanced instructional program” that includes assessment and provides multiple paths to determining student understanding.</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extLst>
      <p:ext uri="{BB962C8B-B14F-4D97-AF65-F5344CB8AC3E}">
        <p14:creationId xmlns:p14="http://schemas.microsoft.com/office/powerpoint/2010/main" val="1609685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7" name="Shape 737"/>
          <p:cNvSpPr txBox="1">
            <a:spLocks noGrp="1"/>
          </p:cNvSpPr>
          <p:nvPr>
            <p:ph type="body" idx="1"/>
          </p:nvPr>
        </p:nvSpPr>
        <p:spPr>
          <a:xfrm>
            <a:off x="685800" y="4343400"/>
            <a:ext cx="5486400"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Transition Slide:</a:t>
            </a:r>
          </a:p>
          <a:p>
            <a:pPr marL="0" marR="0" lvl="0" indent="0" algn="l" rtl="0">
              <a:spcBef>
                <a:spcPts val="0"/>
              </a:spcBef>
              <a:buSzPct val="25000"/>
              <a:buNone/>
            </a:pPr>
            <a:r>
              <a:rPr lang="en-US">
                <a:solidFill>
                  <a:srgbClr val="000000"/>
                </a:solidFill>
              </a:rPr>
              <a:t>Whole group discussion of each criteria as it aligns with the PBA</a:t>
            </a:r>
          </a:p>
        </p:txBody>
      </p:sp>
      <p:sp>
        <p:nvSpPr>
          <p:cNvPr id="738" name="Shape 738"/>
          <p:cNvSpPr txBox="1">
            <a:spLocks noGrp="1"/>
          </p:cNvSpPr>
          <p:nvPr>
            <p:ph type="sldNum" idx="12"/>
          </p:nvPr>
        </p:nvSpPr>
        <p:spPr>
          <a:xfrm>
            <a:off x="3884612" y="8685213"/>
            <a:ext cx="2971800"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6123647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4" name="Shape 744"/>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Here is where we compare the PBA to see if it matches the standard(s) nad if the intended learning outcomes are clear, as well as reference the 5 C’s : </a:t>
            </a:r>
          </a:p>
        </p:txBody>
      </p:sp>
      <p:sp>
        <p:nvSpPr>
          <p:cNvPr id="745" name="Shape 745"/>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084491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2" name="Shape 752"/>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Is this really a good fit for a PBA - not a one word / recall or Google It answer, makes them think, reflect, analyze, HOTS …. are the skills in Standard 1 embedded and needed to complete the task?</a:t>
            </a:r>
          </a:p>
        </p:txBody>
      </p:sp>
      <p:sp>
        <p:nvSpPr>
          <p:cNvPr id="753" name="Shape 753"/>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543222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0" name="Shape 760"/>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 Connection to Profile of a Graduate, career pathways, connect to immigrant experiences today, AVID</a:t>
            </a:r>
          </a:p>
        </p:txBody>
      </p:sp>
      <p:sp>
        <p:nvSpPr>
          <p:cNvPr id="761" name="Shape 761"/>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41349128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8" name="Shape 768"/>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Again, opportunity to connect to the 5 Cs...decision making in skills in Standard 1</a:t>
            </a:r>
          </a:p>
        </p:txBody>
      </p:sp>
      <p:sp>
        <p:nvSpPr>
          <p:cNvPr id="769" name="Shape 769"/>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1894089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6" name="Shape 776"/>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Remind teachers it is OK to modify the task as needed to fit the needs of all learners - ELs, SPED, etc</a:t>
            </a:r>
          </a:p>
        </p:txBody>
      </p:sp>
      <p:sp>
        <p:nvSpPr>
          <p:cNvPr id="777" name="Shape 777"/>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87288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85" name="Shape 785"/>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This is where piloting the PBAs, and analyzing student work in PLCs continues the learning for teachers …. it will NOT be perfect the first time, and that is okay.  Analysis of student work helps us refine a task so it gets better for future use.</a:t>
            </a:r>
          </a:p>
        </p:txBody>
      </p:sp>
      <p:sp>
        <p:nvSpPr>
          <p:cNvPr id="786" name="Shape 786"/>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2118237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3" name="Shape 793"/>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Be sure to mention that it is okay to modify a PBA to meet the needs of all learners - if students need a paper/pencil version vs. digital, or students need a word bank or sent frame while they are still learning English, that is okay, in fact that is good practice! This is a HUGE shift  in mindset -- as our state moves away from a more traditional multiple choice assessment, the intent of the legislation is clear that multiple assessements and using a variety of assessments will enhance the teaching and learning of the new standards.  Standard 1 opens the door to teaching skills </a:t>
            </a:r>
          </a:p>
        </p:txBody>
      </p:sp>
      <p:sp>
        <p:nvSpPr>
          <p:cNvPr id="794" name="Shape 794"/>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779083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1" name="Shape 801"/>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endParaRPr sz="1200" b="0" i="0" u="none" strike="noStrike" cap="none">
              <a:solidFill>
                <a:srgbClr val="000000"/>
              </a:solidFill>
              <a:latin typeface="Calibri"/>
              <a:ea typeface="Calibri"/>
              <a:cs typeface="Calibri"/>
              <a:sym typeface="Calibri"/>
            </a:endParaRPr>
          </a:p>
        </p:txBody>
      </p:sp>
      <p:sp>
        <p:nvSpPr>
          <p:cNvPr id="802" name="Shape 802"/>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5954108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9" name="Shape 809"/>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a:solidFill>
                  <a:srgbClr val="000000"/>
                </a:solidFill>
              </a:rPr>
              <a:t>Good opportunity here to mention Standard 1 in the new SOL  - have we taught them the skills needed to be successful on this PBA?  Do they know how to write a friendly letter?  Have we practiced using a decision making model?</a:t>
            </a:r>
          </a:p>
        </p:txBody>
      </p:sp>
      <p:sp>
        <p:nvSpPr>
          <p:cNvPr id="810" name="Shape 810"/>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261521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809455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7" name="Shape 817"/>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endParaRPr sz="1200" b="0" i="0" u="none" strike="noStrike" cap="none">
              <a:solidFill>
                <a:srgbClr val="000000"/>
              </a:solidFill>
              <a:latin typeface="Calibri"/>
              <a:ea typeface="Calibri"/>
              <a:cs typeface="Calibri"/>
              <a:sym typeface="Calibri"/>
            </a:endParaRPr>
          </a:p>
        </p:txBody>
      </p:sp>
      <p:sp>
        <p:nvSpPr>
          <p:cNvPr id="818" name="Shape 818"/>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726065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5" name="Shape 825"/>
          <p:cNvSpPr txBox="1">
            <a:spLocks noGrp="1"/>
          </p:cNvSpPr>
          <p:nvPr>
            <p:ph type="body" idx="1"/>
          </p:nvPr>
        </p:nvSpPr>
        <p:spPr>
          <a:xfrm>
            <a:off x="685800" y="4343400"/>
            <a:ext cx="5486400"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2 minutes </a:t>
            </a:r>
          </a:p>
          <a:p>
            <a:pPr marL="0" marR="0" lvl="0" indent="0" algn="l" rtl="0">
              <a:spcBef>
                <a:spcPts val="0"/>
              </a:spcBef>
              <a:buSzPct val="25000"/>
              <a:buNone/>
            </a:pPr>
            <a:r>
              <a:rPr lang="en-US">
                <a:solidFill>
                  <a:srgbClr val="000000"/>
                </a:solidFill>
              </a:rPr>
              <a:t>Credit Dr. Chris Gareis…. William and Mary</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r>
              <a:rPr lang="en-US">
                <a:solidFill>
                  <a:srgbClr val="000000"/>
                </a:solidFill>
              </a:rPr>
              <a:t>Here is where we will “Keep it Real” - what do each of  these criteria really mean in terms of my daily instruction and how it needs to change as we all move towards embedding the skills in standard 1 and changing the way we assess our students’ learning….</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endParaRPr>
              <a:solidFill>
                <a:srgbClr val="000000"/>
              </a:solidFill>
            </a:endParaRPr>
          </a:p>
        </p:txBody>
      </p:sp>
      <p:sp>
        <p:nvSpPr>
          <p:cNvPr id="826" name="Shape 826"/>
          <p:cNvSpPr txBox="1">
            <a:spLocks noGrp="1"/>
          </p:cNvSpPr>
          <p:nvPr>
            <p:ph type="sldNum" idx="12"/>
          </p:nvPr>
        </p:nvSpPr>
        <p:spPr>
          <a:xfrm>
            <a:off x="3884612" y="8685213"/>
            <a:ext cx="2971800"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11165941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3" name="Shape 833"/>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1 minute</a:t>
            </a:r>
          </a:p>
          <a:p>
            <a:pPr marL="0" marR="0" lvl="0" indent="0" algn="l" rtl="0">
              <a:spcBef>
                <a:spcPts val="0"/>
              </a:spcBef>
              <a:buSzPct val="25000"/>
              <a:buNone/>
            </a:pPr>
            <a:r>
              <a:rPr lang="en-US" sz="1200" b="0" i="0" u="none" strike="noStrike" cap="none">
                <a:solidFill>
                  <a:srgbClr val="000000"/>
                </a:solidFill>
                <a:latin typeface="Calibri"/>
                <a:ea typeface="Calibri"/>
                <a:cs typeface="Calibri"/>
                <a:sym typeface="Calibri"/>
              </a:rPr>
              <a:t>So, if we are asked to stretch our thinking about assessment and look towards more balanced assessment practices, like PBAs, we also need to continue to stretch our thinking about instruction.  What does our daily social studies instruction look like to prepare our students for PBAs?  How can we prepare our students to be successful on high-level tasks and performance-based assessments?</a:t>
            </a:r>
          </a:p>
        </p:txBody>
      </p:sp>
      <p:sp>
        <p:nvSpPr>
          <p:cNvPr id="834" name="Shape 834"/>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42581331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1" name="Shape 841"/>
          <p:cNvSpPr txBox="1">
            <a:spLocks noGrp="1"/>
          </p:cNvSpPr>
          <p:nvPr>
            <p:ph type="body" idx="1"/>
          </p:nvPr>
        </p:nvSpPr>
        <p:spPr>
          <a:xfrm>
            <a:off x="685800" y="4343400"/>
            <a:ext cx="5486399" cy="4114800"/>
          </a:xfrm>
          <a:prstGeom prst="rect">
            <a:avLst/>
          </a:prstGeom>
          <a:noFill/>
          <a:ln>
            <a:noFill/>
          </a:ln>
        </p:spPr>
        <p:txBody>
          <a:bodyPr lIns="93150" tIns="46550" rIns="93150" bIns="46550" anchor="t" anchorCtr="0">
            <a:noAutofit/>
          </a:bodyPr>
          <a:lstStyle/>
          <a:p>
            <a:pPr marL="0" marR="0" lvl="0" indent="0" algn="l" rtl="0">
              <a:spcBef>
                <a:spcPts val="0"/>
              </a:spcBef>
              <a:spcAft>
                <a:spcPts val="0"/>
              </a:spcAft>
              <a:buSzPct val="25000"/>
              <a:buNone/>
            </a:pPr>
            <a:r>
              <a:rPr lang="en-US" b="1">
                <a:solidFill>
                  <a:srgbClr val="000000"/>
                </a:solidFill>
              </a:rPr>
              <a:t>1 minute</a:t>
            </a: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So, now the question becomes:  </a:t>
            </a:r>
          </a:p>
          <a:p>
            <a:pPr marL="0" marR="0" lvl="0" indent="0" algn="l" rtl="0">
              <a:spcBef>
                <a:spcPts val="0"/>
              </a:spcBef>
              <a:spcAft>
                <a:spcPts val="0"/>
              </a:spcAft>
              <a:buSzPct val="25000"/>
              <a:buNone/>
            </a:pPr>
            <a:r>
              <a:rPr lang="en-US" b="1" i="1"/>
              <a:t>      </a:t>
            </a:r>
            <a:r>
              <a:rPr lang="en-US" sz="1200" b="1" i="1" u="none" strike="noStrike" cap="none">
                <a:solidFill>
                  <a:schemeClr val="dk1"/>
                </a:solidFill>
                <a:latin typeface="Calibri"/>
                <a:ea typeface="Calibri"/>
                <a:cs typeface="Calibri"/>
                <a:sym typeface="Calibri"/>
              </a:rPr>
              <a:t>What should social studies instruction look like to prepare our students to be successful with a performance-based assessment that we might give at the end of a unit of study? </a:t>
            </a:r>
          </a:p>
          <a:p>
            <a:pPr marL="0" marR="0" lvl="0" indent="0" algn="l" rtl="0">
              <a:spcBef>
                <a:spcPts val="0"/>
              </a:spcBef>
              <a:buSzPct val="25000"/>
              <a:buNone/>
            </a:pPr>
            <a:endParaRPr>
              <a:solidFill>
                <a:srgbClr val="000000"/>
              </a:solidFill>
            </a:endParaRPr>
          </a:p>
          <a:p>
            <a:pPr marL="0" marR="0" lvl="0" indent="0" algn="l" rtl="0">
              <a:spcBef>
                <a:spcPts val="0"/>
              </a:spcBef>
              <a:buSzPct val="25000"/>
              <a:buNone/>
            </a:pPr>
            <a:r>
              <a:rPr lang="en-US">
                <a:solidFill>
                  <a:srgbClr val="000000"/>
                </a:solidFill>
              </a:rPr>
              <a:t>In your next session, you will focus on this shift in instruction - what needs to happen in classrooms for students to be successful on PBAs?</a:t>
            </a:r>
          </a:p>
        </p:txBody>
      </p:sp>
      <p:sp>
        <p:nvSpPr>
          <p:cNvPr id="842" name="Shape 842"/>
          <p:cNvSpPr txBox="1">
            <a:spLocks noGrp="1"/>
          </p:cNvSpPr>
          <p:nvPr>
            <p:ph type="sldNum" idx="12"/>
          </p:nvPr>
        </p:nvSpPr>
        <p:spPr>
          <a:xfrm>
            <a:off x="3884612" y="8685213"/>
            <a:ext cx="2971799"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872068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9" name="Shape 849"/>
          <p:cNvSpPr txBox="1">
            <a:spLocks noGrp="1"/>
          </p:cNvSpPr>
          <p:nvPr>
            <p:ph type="body" idx="1"/>
          </p:nvPr>
        </p:nvSpPr>
        <p:spPr>
          <a:xfrm>
            <a:off x="685800" y="4343400"/>
            <a:ext cx="5486400" cy="4114800"/>
          </a:xfrm>
          <a:prstGeom prst="rect">
            <a:avLst/>
          </a:prstGeom>
          <a:noFill/>
          <a:ln>
            <a:noFill/>
          </a:ln>
        </p:spPr>
        <p:txBody>
          <a:bodyPr lIns="93150" tIns="46550" rIns="93150" bIns="46550" anchor="t" anchorCtr="0">
            <a:noAutofit/>
          </a:bodyPr>
          <a:lstStyle/>
          <a:p>
            <a:pPr marL="0" marR="0" lvl="0" indent="0" algn="l" rtl="0">
              <a:spcBef>
                <a:spcPts val="0"/>
              </a:spcBef>
              <a:buSzPct val="25000"/>
              <a:buNone/>
            </a:pPr>
            <a:r>
              <a:rPr lang="en-US" b="1">
                <a:solidFill>
                  <a:srgbClr val="000000"/>
                </a:solidFill>
              </a:rPr>
              <a:t>8 minutes</a:t>
            </a:r>
          </a:p>
          <a:p>
            <a:pPr marL="0" marR="0" lvl="0" indent="0" algn="l" rtl="0">
              <a:spcBef>
                <a:spcPts val="0"/>
              </a:spcBef>
              <a:buSzPct val="25000"/>
              <a:buNone/>
            </a:pPr>
            <a:r>
              <a:rPr lang="en-US">
                <a:solidFill>
                  <a:srgbClr val="000000"/>
                </a:solidFill>
              </a:rPr>
              <a:t>Time to reflect and submit, paper or digital copy…..</a:t>
            </a:r>
          </a:p>
        </p:txBody>
      </p:sp>
      <p:sp>
        <p:nvSpPr>
          <p:cNvPr id="850" name="Shape 850"/>
          <p:cNvSpPr txBox="1">
            <a:spLocks noGrp="1"/>
          </p:cNvSpPr>
          <p:nvPr>
            <p:ph type="sldNum" idx="12"/>
          </p:nvPr>
        </p:nvSpPr>
        <p:spPr>
          <a:xfrm>
            <a:off x="3884612" y="8685213"/>
            <a:ext cx="2971800" cy="457200"/>
          </a:xfrm>
          <a:prstGeom prst="rect">
            <a:avLst/>
          </a:prstGeom>
          <a:noFill/>
          <a:ln>
            <a:noFill/>
          </a:ln>
        </p:spPr>
        <p:txBody>
          <a:bodyPr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 </a:t>
            </a:r>
          </a:p>
        </p:txBody>
      </p:sp>
    </p:spTree>
    <p:extLst>
      <p:ext uri="{BB962C8B-B14F-4D97-AF65-F5344CB8AC3E}">
        <p14:creationId xmlns:p14="http://schemas.microsoft.com/office/powerpoint/2010/main" val="30799683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8" name="Shape 85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R="0" lvl="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859" name="Shape 85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767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BOE Guidelines.</a:t>
            </a:r>
          </a:p>
          <a:p>
            <a:r>
              <a:rPr lang="en-US" b="0" dirty="0" smtClean="0">
                <a:solidFill>
                  <a:srgbClr val="000000"/>
                </a:solidFill>
                <a:latin typeface="Times New Roman"/>
              </a:rPr>
              <a:t>In response to increasing concern regarding the amount of testing in local school divisions and the time spent in test preparation activities, legislation passed in the 2014 General Assembly eliminated some of the tests previously used for accountability.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5472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4164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73726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slide10_squiggles corners">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6096000"/>
            <a:ext cx="3425824" cy="804862"/>
          </a:xfrm>
          <a:prstGeom prst="rect">
            <a:avLst/>
          </a:prstGeom>
          <a:noFill/>
          <a:ln>
            <a:noFill/>
          </a:ln>
        </p:spPr>
      </p:pic>
      <p:pic>
        <p:nvPicPr>
          <p:cNvPr id="67" name="Shape 67"/>
          <p:cNvPicPr preferRelativeResize="0"/>
          <p:nvPr/>
        </p:nvPicPr>
        <p:blipFill rotWithShape="1">
          <a:blip r:embed="rId3">
            <a:alphaModFix/>
          </a:blip>
          <a:srcRect/>
          <a:stretch/>
        </p:blipFill>
        <p:spPr>
          <a:xfrm>
            <a:off x="5883276" y="2"/>
            <a:ext cx="3260725" cy="669925"/>
          </a:xfrm>
          <a:prstGeom prst="rect">
            <a:avLst/>
          </a:prstGeom>
          <a:noFill/>
          <a:ln>
            <a:noFill/>
          </a:ln>
        </p:spPr>
      </p:pic>
      <p:sp>
        <p:nvSpPr>
          <p:cNvPr id="68" name="Shape 68"/>
          <p:cNvSpPr txBox="1">
            <a:spLocks noGrp="1"/>
          </p:cNvSpPr>
          <p:nvPr>
            <p:ph type="title"/>
          </p:nvPr>
        </p:nvSpPr>
        <p:spPr>
          <a:xfrm>
            <a:off x="457200" y="274637"/>
            <a:ext cx="8229600" cy="1020762"/>
          </a:xfrm>
          <a:prstGeom prst="rect">
            <a:avLst/>
          </a:prstGeom>
          <a:noFill/>
          <a:ln>
            <a:noFill/>
          </a:ln>
        </p:spPr>
        <p:txBody>
          <a:bodyPr lIns="91425" tIns="91425" rIns="91425" bIns="91425" anchor="t" anchorCtr="0"/>
          <a:lstStyle>
            <a:lvl1pPr marL="0" marR="0" lvl="0" indent="0" algn="l" rtl="0">
              <a:spcBef>
                <a:spcPts val="0"/>
              </a:spcBef>
              <a:buClr>
                <a:srgbClr val="0070C0"/>
              </a:buClr>
              <a:buFont typeface="Questrial"/>
              <a:buNone/>
              <a:defRPr sz="1950" b="1" i="0" u="none" strike="noStrike" cap="none">
                <a:solidFill>
                  <a:srgbClr val="003E75"/>
                </a:solidFill>
                <a:latin typeface="Arial"/>
                <a:ea typeface="Arial"/>
                <a:cs typeface="Arial"/>
                <a:sym typeface="Arial"/>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69" name="Shape 69"/>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lvl="0" indent="0" algn="l" rtl="0">
              <a:spcBef>
                <a:spcPts val="0"/>
              </a:spcBef>
              <a:buNone/>
              <a:defRPr sz="1350" b="0" i="0" u="none" strike="noStrike" cap="none">
                <a:solidFill>
                  <a:schemeClr val="dk1"/>
                </a:solidFill>
                <a:latin typeface="Arial"/>
                <a:ea typeface="Arial"/>
                <a:cs typeface="Arial"/>
                <a:sym typeface="Arial"/>
              </a:defRPr>
            </a:lvl1pPr>
            <a:lvl2pPr marL="342890" marR="0" lvl="1" indent="-9515" algn="l" rtl="0">
              <a:spcBef>
                <a:spcPts val="0"/>
              </a:spcBef>
              <a:buNone/>
              <a:defRPr sz="1350" b="0" i="0" u="none" strike="noStrike" cap="none">
                <a:solidFill>
                  <a:schemeClr val="dk1"/>
                </a:solidFill>
                <a:latin typeface="Arial"/>
                <a:ea typeface="Arial"/>
                <a:cs typeface="Arial"/>
                <a:sym typeface="Arial"/>
              </a:defRPr>
            </a:lvl2pPr>
            <a:lvl3pPr marL="685779" marR="0" lvl="2" indent="-9504" algn="l" rtl="0">
              <a:spcBef>
                <a:spcPts val="0"/>
              </a:spcBef>
              <a:buNone/>
              <a:defRPr sz="1350" b="0" i="0" u="none" strike="noStrike" cap="none">
                <a:solidFill>
                  <a:schemeClr val="dk1"/>
                </a:solidFill>
                <a:latin typeface="Arial"/>
                <a:ea typeface="Arial"/>
                <a:cs typeface="Arial"/>
                <a:sym typeface="Arial"/>
              </a:defRPr>
            </a:lvl3pPr>
            <a:lvl4pPr marL="1028670" marR="0" lvl="3" indent="-9494" algn="l" rtl="0">
              <a:spcBef>
                <a:spcPts val="0"/>
              </a:spcBef>
              <a:buNone/>
              <a:defRPr sz="1350" b="0" i="0" u="none" strike="noStrike" cap="none">
                <a:solidFill>
                  <a:schemeClr val="dk1"/>
                </a:solidFill>
                <a:latin typeface="Arial"/>
                <a:ea typeface="Arial"/>
                <a:cs typeface="Arial"/>
                <a:sym typeface="Arial"/>
              </a:defRPr>
            </a:lvl4pPr>
            <a:lvl5pPr marL="1371559" marR="0" lvl="4" indent="-9484" algn="l" rtl="0">
              <a:spcBef>
                <a:spcPts val="0"/>
              </a:spcBef>
              <a:buNone/>
              <a:defRPr sz="1350" b="0" i="0" u="none" strike="noStrike" cap="none">
                <a:solidFill>
                  <a:schemeClr val="dk1"/>
                </a:solidFill>
                <a:latin typeface="Arial"/>
                <a:ea typeface="Arial"/>
                <a:cs typeface="Arial"/>
                <a:sym typeface="Arial"/>
              </a:defRPr>
            </a:lvl5pPr>
            <a:lvl6pPr marL="1714450" marR="0" lvl="5" indent="-9474" algn="l" rtl="0">
              <a:spcBef>
                <a:spcPts val="0"/>
              </a:spcBef>
              <a:buNone/>
              <a:defRPr sz="1350" b="0" i="0" u="none" strike="noStrike" cap="none">
                <a:solidFill>
                  <a:schemeClr val="dk1"/>
                </a:solidFill>
                <a:latin typeface="Arial"/>
                <a:ea typeface="Arial"/>
                <a:cs typeface="Arial"/>
                <a:sym typeface="Arial"/>
              </a:defRPr>
            </a:lvl6pPr>
            <a:lvl7pPr marL="2057339" marR="0" lvl="6" indent="-9464" algn="l" rtl="0">
              <a:spcBef>
                <a:spcPts val="0"/>
              </a:spcBef>
              <a:buNone/>
              <a:defRPr sz="1350" b="0" i="0" u="none" strike="noStrike" cap="none">
                <a:solidFill>
                  <a:schemeClr val="dk1"/>
                </a:solidFill>
                <a:latin typeface="Arial"/>
                <a:ea typeface="Arial"/>
                <a:cs typeface="Arial"/>
                <a:sym typeface="Arial"/>
              </a:defRPr>
            </a:lvl7pPr>
            <a:lvl8pPr marL="2400228" marR="0" lvl="7" indent="-9453" algn="l" rtl="0">
              <a:spcBef>
                <a:spcPts val="0"/>
              </a:spcBef>
              <a:buNone/>
              <a:defRPr sz="1350" b="0" i="0" u="none" strike="noStrike" cap="none">
                <a:solidFill>
                  <a:schemeClr val="dk1"/>
                </a:solidFill>
                <a:latin typeface="Arial"/>
                <a:ea typeface="Arial"/>
                <a:cs typeface="Arial"/>
                <a:sym typeface="Arial"/>
              </a:defRPr>
            </a:lvl8pPr>
            <a:lvl9pPr marL="2743117" marR="0" lvl="8" indent="-9442"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lvl="0" indent="0" algn="ctr" rtl="0">
              <a:spcBef>
                <a:spcPts val="0"/>
              </a:spcBef>
              <a:buNone/>
              <a:defRPr sz="1350" b="0" i="0" u="none" strike="noStrike" cap="none">
                <a:solidFill>
                  <a:schemeClr val="dk1"/>
                </a:solidFill>
                <a:latin typeface="Arial"/>
                <a:ea typeface="Arial"/>
                <a:cs typeface="Arial"/>
                <a:sym typeface="Arial"/>
              </a:defRPr>
            </a:lvl1pPr>
            <a:lvl2pPr marL="342890" marR="0" lvl="1" indent="-9515" algn="l" rtl="0">
              <a:spcBef>
                <a:spcPts val="0"/>
              </a:spcBef>
              <a:buNone/>
              <a:defRPr sz="1350" b="0" i="0" u="none" strike="noStrike" cap="none">
                <a:solidFill>
                  <a:schemeClr val="dk1"/>
                </a:solidFill>
                <a:latin typeface="Arial"/>
                <a:ea typeface="Arial"/>
                <a:cs typeface="Arial"/>
                <a:sym typeface="Arial"/>
              </a:defRPr>
            </a:lvl2pPr>
            <a:lvl3pPr marL="685779" marR="0" lvl="2" indent="-9504" algn="l" rtl="0">
              <a:spcBef>
                <a:spcPts val="0"/>
              </a:spcBef>
              <a:buNone/>
              <a:defRPr sz="1350" b="0" i="0" u="none" strike="noStrike" cap="none">
                <a:solidFill>
                  <a:schemeClr val="dk1"/>
                </a:solidFill>
                <a:latin typeface="Arial"/>
                <a:ea typeface="Arial"/>
                <a:cs typeface="Arial"/>
                <a:sym typeface="Arial"/>
              </a:defRPr>
            </a:lvl3pPr>
            <a:lvl4pPr marL="1028670" marR="0" lvl="3" indent="-9494" algn="l" rtl="0">
              <a:spcBef>
                <a:spcPts val="0"/>
              </a:spcBef>
              <a:buNone/>
              <a:defRPr sz="1350" b="0" i="0" u="none" strike="noStrike" cap="none">
                <a:solidFill>
                  <a:schemeClr val="dk1"/>
                </a:solidFill>
                <a:latin typeface="Arial"/>
                <a:ea typeface="Arial"/>
                <a:cs typeface="Arial"/>
                <a:sym typeface="Arial"/>
              </a:defRPr>
            </a:lvl4pPr>
            <a:lvl5pPr marL="1371559" marR="0" lvl="4" indent="-9484" algn="l" rtl="0">
              <a:spcBef>
                <a:spcPts val="0"/>
              </a:spcBef>
              <a:buNone/>
              <a:defRPr sz="1350" b="0" i="0" u="none" strike="noStrike" cap="none">
                <a:solidFill>
                  <a:schemeClr val="dk1"/>
                </a:solidFill>
                <a:latin typeface="Arial"/>
                <a:ea typeface="Arial"/>
                <a:cs typeface="Arial"/>
                <a:sym typeface="Arial"/>
              </a:defRPr>
            </a:lvl5pPr>
            <a:lvl6pPr marL="1714450" marR="0" lvl="5" indent="-9474" algn="l" rtl="0">
              <a:spcBef>
                <a:spcPts val="0"/>
              </a:spcBef>
              <a:buNone/>
              <a:defRPr sz="1350" b="0" i="0" u="none" strike="noStrike" cap="none">
                <a:solidFill>
                  <a:schemeClr val="dk1"/>
                </a:solidFill>
                <a:latin typeface="Arial"/>
                <a:ea typeface="Arial"/>
                <a:cs typeface="Arial"/>
                <a:sym typeface="Arial"/>
              </a:defRPr>
            </a:lvl6pPr>
            <a:lvl7pPr marL="2057339" marR="0" lvl="6" indent="-9464" algn="l" rtl="0">
              <a:spcBef>
                <a:spcPts val="0"/>
              </a:spcBef>
              <a:buNone/>
              <a:defRPr sz="1350" b="0" i="0" u="none" strike="noStrike" cap="none">
                <a:solidFill>
                  <a:schemeClr val="dk1"/>
                </a:solidFill>
                <a:latin typeface="Arial"/>
                <a:ea typeface="Arial"/>
                <a:cs typeface="Arial"/>
                <a:sym typeface="Arial"/>
              </a:defRPr>
            </a:lvl7pPr>
            <a:lvl8pPr marL="2400228" marR="0" lvl="7" indent="-9453" algn="l" rtl="0">
              <a:spcBef>
                <a:spcPts val="0"/>
              </a:spcBef>
              <a:buNone/>
              <a:defRPr sz="1350" b="0" i="0" u="none" strike="noStrike" cap="none">
                <a:solidFill>
                  <a:schemeClr val="dk1"/>
                </a:solidFill>
                <a:latin typeface="Arial"/>
                <a:ea typeface="Arial"/>
                <a:cs typeface="Arial"/>
                <a:sym typeface="Arial"/>
              </a:defRPr>
            </a:lvl8pPr>
            <a:lvl9pPr marL="2743117" marR="0" lvl="8" indent="-9442" algn="l" rtl="0">
              <a:spcBef>
                <a:spcPts val="0"/>
              </a:spcBef>
              <a:buNone/>
              <a:defRPr sz="135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p>
            <a:endParaRPr lang="en-US" smtClean="0">
              <a:solidFill>
                <a:srgbClr val="000000"/>
              </a:solidFill>
              <a:ea typeface="Arial"/>
              <a:cs typeface="Arial"/>
              <a:sym typeface="Arial"/>
            </a:endParaRPr>
          </a:p>
          <a:p>
            <a:pPr lvl="1"/>
            <a:endParaRPr lang="en-US" smtClean="0">
              <a:solidFill>
                <a:srgbClr val="000000"/>
              </a:solidFill>
              <a:ea typeface="Arial"/>
              <a:cs typeface="Arial"/>
              <a:sym typeface="Arial"/>
            </a:endParaRPr>
          </a:p>
          <a:p>
            <a:pPr lvl="2"/>
            <a:endParaRPr lang="en-US" smtClean="0">
              <a:solidFill>
                <a:srgbClr val="000000"/>
              </a:solidFill>
              <a:ea typeface="Arial"/>
              <a:cs typeface="Arial"/>
              <a:sym typeface="Arial"/>
            </a:endParaRPr>
          </a:p>
          <a:p>
            <a:pPr lvl="3"/>
            <a:endParaRPr lang="en-US" smtClean="0">
              <a:solidFill>
                <a:srgbClr val="000000"/>
              </a:solidFill>
              <a:ea typeface="Arial"/>
              <a:cs typeface="Arial"/>
              <a:sym typeface="Arial"/>
            </a:endParaRPr>
          </a:p>
          <a:p>
            <a:pPr lvl="4">
              <a:buClr>
                <a:schemeClr val="dk1"/>
              </a:buClr>
              <a:buFont typeface="Courier New"/>
              <a:buNone/>
            </a:pPr>
            <a:endParaRPr lang="en-US" smtClean="0">
              <a:solidFill>
                <a:srgbClr val="000000"/>
              </a:solidFill>
              <a:ea typeface="Arial"/>
              <a:cs typeface="Arial"/>
              <a:sym typeface="Arial"/>
            </a:endParaRPr>
          </a:p>
          <a:p>
            <a:pPr lvl="4">
              <a:buClr>
                <a:schemeClr val="dk1"/>
              </a:buClr>
              <a:buFont typeface="Noto Sans Symbols"/>
              <a:buNone/>
            </a:pPr>
            <a:endParaRPr lang="en-US" smtClean="0">
              <a:solidFill>
                <a:srgbClr val="000000"/>
              </a:solidFill>
              <a:ea typeface="Arial"/>
              <a:cs typeface="Arial"/>
              <a:sym typeface="Arial"/>
            </a:endParaRPr>
          </a:p>
          <a:p>
            <a:pPr lvl="4">
              <a:buClr>
                <a:schemeClr val="dk1"/>
              </a:buClr>
              <a:buFont typeface="Arial"/>
              <a:buNone/>
            </a:pPr>
            <a:endParaRPr lang="en-US" smtClean="0">
              <a:solidFill>
                <a:srgbClr val="000000"/>
              </a:solidFill>
              <a:ea typeface="Arial"/>
              <a:cs typeface="Arial"/>
              <a:sym typeface="Arial"/>
            </a:endParaRPr>
          </a:p>
          <a:p>
            <a:pPr lvl="4">
              <a:buClr>
                <a:schemeClr val="dk1"/>
              </a:buClr>
              <a:buFont typeface="Courier New"/>
              <a:buNone/>
            </a:pPr>
            <a:endParaRPr lang="en-US" smtClean="0">
              <a:solidFill>
                <a:srgbClr val="000000"/>
              </a:solidFill>
              <a:ea typeface="Arial"/>
              <a:cs typeface="Arial"/>
              <a:sym typeface="Arial"/>
            </a:endParaRPr>
          </a:p>
          <a:p>
            <a:pPr lvl="4">
              <a:buClr>
                <a:schemeClr val="dk1"/>
              </a:buClr>
              <a:buFont typeface="Noto Sans Symbols"/>
              <a:buNone/>
            </a:pPr>
            <a:endParaRPr lang="en-US">
              <a:solidFill>
                <a:srgbClr val="000000"/>
              </a:solidFill>
              <a:ea typeface="Arial"/>
              <a:cs typeface="Arial"/>
              <a:sym typeface="Arial"/>
            </a:endParaRPr>
          </a:p>
        </p:txBody>
      </p:sp>
    </p:spTree>
    <p:extLst>
      <p:ext uri="{BB962C8B-B14F-4D97-AF65-F5344CB8AC3E}">
        <p14:creationId xmlns:p14="http://schemas.microsoft.com/office/powerpoint/2010/main" val="4161557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lide10_squiggles corners">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2">
            <a:alphaModFix/>
          </a:blip>
          <a:srcRect/>
          <a:stretch/>
        </p:blipFill>
        <p:spPr>
          <a:xfrm>
            <a:off x="0" y="6096000"/>
            <a:ext cx="3425824" cy="804862"/>
          </a:xfrm>
          <a:prstGeom prst="rect">
            <a:avLst/>
          </a:prstGeom>
          <a:noFill/>
          <a:ln>
            <a:noFill/>
          </a:ln>
        </p:spPr>
      </p:pic>
      <p:pic>
        <p:nvPicPr>
          <p:cNvPr id="238" name="Shape 238"/>
          <p:cNvPicPr preferRelativeResize="0"/>
          <p:nvPr/>
        </p:nvPicPr>
        <p:blipFill rotWithShape="1">
          <a:blip r:embed="rId3">
            <a:alphaModFix/>
          </a:blip>
          <a:srcRect/>
          <a:stretch/>
        </p:blipFill>
        <p:spPr>
          <a:xfrm>
            <a:off x="5883276" y="2"/>
            <a:ext cx="3260725" cy="669925"/>
          </a:xfrm>
          <a:prstGeom prst="rect">
            <a:avLst/>
          </a:prstGeom>
          <a:noFill/>
          <a:ln>
            <a:noFill/>
          </a:ln>
        </p:spPr>
      </p:pic>
      <p:sp>
        <p:nvSpPr>
          <p:cNvPr id="239" name="Shape 239"/>
          <p:cNvSpPr txBox="1">
            <a:spLocks noGrp="1"/>
          </p:cNvSpPr>
          <p:nvPr>
            <p:ph type="title"/>
          </p:nvPr>
        </p:nvSpPr>
        <p:spPr>
          <a:xfrm>
            <a:off x="457200" y="274637"/>
            <a:ext cx="8229600" cy="10207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050" b="0" i="0" u="none" strike="noStrike" cap="none">
                <a:solidFill>
                  <a:srgbClr val="000000"/>
                </a:solidFill>
                <a:latin typeface="Arial"/>
                <a:ea typeface="Arial"/>
                <a:cs typeface="Arial"/>
                <a:sym typeface="Arial"/>
              </a:defRPr>
            </a:lvl5pPr>
            <a:lvl6pPr marL="342890" marR="0" lvl="5" indent="-9515" algn="l" rtl="0">
              <a:spcBef>
                <a:spcPts val="0"/>
              </a:spcBef>
              <a:spcAft>
                <a:spcPts val="0"/>
              </a:spcAft>
              <a:buNone/>
              <a:defRPr sz="1050" b="0" i="0" u="none" strike="noStrike" cap="none">
                <a:solidFill>
                  <a:srgbClr val="000000"/>
                </a:solidFill>
                <a:latin typeface="Arial"/>
                <a:ea typeface="Arial"/>
                <a:cs typeface="Arial"/>
                <a:sym typeface="Arial"/>
              </a:defRPr>
            </a:lvl6pPr>
            <a:lvl7pPr marL="685779" marR="0" lvl="6" indent="-9504" algn="l" rtl="0">
              <a:spcBef>
                <a:spcPts val="0"/>
              </a:spcBef>
              <a:spcAft>
                <a:spcPts val="0"/>
              </a:spcAft>
              <a:buNone/>
              <a:defRPr sz="1050" b="0" i="0" u="none" strike="noStrike" cap="none">
                <a:solidFill>
                  <a:srgbClr val="000000"/>
                </a:solidFill>
                <a:latin typeface="Arial"/>
                <a:ea typeface="Arial"/>
                <a:cs typeface="Arial"/>
                <a:sym typeface="Arial"/>
              </a:defRPr>
            </a:lvl7pPr>
            <a:lvl8pPr marL="1028670" marR="0" lvl="7" indent="-9494" algn="l" rtl="0">
              <a:spcBef>
                <a:spcPts val="0"/>
              </a:spcBef>
              <a:spcAft>
                <a:spcPts val="0"/>
              </a:spcAft>
              <a:buNone/>
              <a:defRPr sz="1050" b="0" i="0" u="none" strike="noStrike" cap="none">
                <a:solidFill>
                  <a:srgbClr val="000000"/>
                </a:solidFill>
                <a:latin typeface="Arial"/>
                <a:ea typeface="Arial"/>
                <a:cs typeface="Arial"/>
                <a:sym typeface="Arial"/>
              </a:defRPr>
            </a:lvl8pPr>
            <a:lvl9pPr marL="1371559" marR="0" lvl="8" indent="-9484" algn="l" rtl="0">
              <a:spcBef>
                <a:spcPts val="0"/>
              </a:spcBef>
              <a:spcAft>
                <a:spcPts val="0"/>
              </a:spcAft>
              <a:buNone/>
              <a:defRPr sz="1050" b="0" i="0" u="none" strike="noStrike" cap="none">
                <a:solidFill>
                  <a:srgbClr val="000000"/>
                </a:solidFill>
                <a:latin typeface="Arial"/>
                <a:ea typeface="Arial"/>
                <a:cs typeface="Arial"/>
                <a:sym typeface="Arial"/>
              </a:defRPr>
            </a:lvl9pPr>
          </a:lstStyle>
          <a:p>
            <a:endParaRPr/>
          </a:p>
        </p:txBody>
      </p:sp>
      <p:sp>
        <p:nvSpPr>
          <p:cNvPr id="240" name="Shape 240"/>
          <p:cNvSpPr txBox="1">
            <a:spLocks noGrp="1"/>
          </p:cNvSpPr>
          <p:nvPr>
            <p:ph type="body" idx="1"/>
          </p:nvPr>
        </p:nvSpPr>
        <p:spPr>
          <a:xfrm>
            <a:off x="457200" y="1447805"/>
            <a:ext cx="8229600" cy="4267197"/>
          </a:xfrm>
          <a:prstGeom prst="rect">
            <a:avLst/>
          </a:prstGeom>
          <a:noFill/>
          <a:ln>
            <a:noFill/>
          </a:ln>
        </p:spPr>
        <p:txBody>
          <a:bodyPr lIns="91425" tIns="91425" rIns="91425" bIns="91425" anchor="t" anchorCtr="0"/>
          <a:lstStyle>
            <a:lvl1pPr marL="257167" marR="0" lvl="0" indent="8" algn="l" rtl="0">
              <a:spcBef>
                <a:spcPts val="420"/>
              </a:spcBef>
              <a:spcAft>
                <a:spcPts val="0"/>
              </a:spcAft>
              <a:buClr>
                <a:srgbClr val="90D749"/>
              </a:buClr>
              <a:buSzPct val="100000"/>
              <a:buFont typeface="Noto Sans Symbols"/>
              <a:buChar char="▪"/>
              <a:defRPr sz="1050" b="0" i="0" u="none" strike="noStrike" cap="none">
                <a:solidFill>
                  <a:srgbClr val="000000"/>
                </a:solidFill>
                <a:latin typeface="Arial"/>
                <a:ea typeface="Arial"/>
                <a:cs typeface="Arial"/>
                <a:sym typeface="Arial"/>
              </a:defRPr>
            </a:lvl1pPr>
            <a:lvl2pPr marL="557196" marR="0" lvl="1" indent="23828" algn="l" rtl="0">
              <a:spcBef>
                <a:spcPts val="360"/>
              </a:spcBef>
              <a:spcAft>
                <a:spcPts val="0"/>
              </a:spcAft>
              <a:buClr>
                <a:srgbClr val="FFCC00"/>
              </a:buClr>
              <a:buSzPct val="100000"/>
              <a:buFont typeface="Noto Sans Symbols"/>
              <a:buChar char="▪"/>
              <a:defRPr sz="1050" b="0" i="0" u="none" strike="noStrike" cap="none">
                <a:solidFill>
                  <a:srgbClr val="000000"/>
                </a:solidFill>
                <a:latin typeface="Arial"/>
                <a:ea typeface="Arial"/>
                <a:cs typeface="Arial"/>
                <a:sym typeface="Arial"/>
              </a:defRPr>
            </a:lvl2pPr>
            <a:lvl3pPr marL="857225" marR="0" lvl="2" indent="47651" algn="l" rtl="0">
              <a:spcBef>
                <a:spcPts val="300"/>
              </a:spcBef>
              <a:spcAft>
                <a:spcPts val="0"/>
              </a:spcAft>
              <a:buClr>
                <a:srgbClr val="90D749"/>
              </a:buClr>
              <a:buSzPct val="100000"/>
              <a:buFont typeface="Noto Sans Symbols"/>
              <a:buChar char="▪"/>
              <a:defRPr sz="1050" b="0" i="0" u="none" strike="noStrike" cap="none">
                <a:solidFill>
                  <a:srgbClr val="000000"/>
                </a:solidFill>
                <a:latin typeface="Arial"/>
                <a:ea typeface="Arial"/>
                <a:cs typeface="Arial"/>
                <a:sym typeface="Arial"/>
              </a:defRPr>
            </a:lvl3pPr>
            <a:lvl4pPr marL="1200114" marR="0" lvl="3" indent="47660" algn="l" rtl="0">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4pPr>
            <a:lvl5pPr marL="1543004" marR="0" lvl="4" indent="47671" algn="l" rtl="0">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5pPr>
            <a:lvl6pPr marL="1885894" marR="0" lvl="5" indent="47681" algn="l" rtl="0">
              <a:lnSpc>
                <a:spcPct val="100000"/>
              </a:lnSpc>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6pPr>
            <a:lvl7pPr marL="2228783" marR="0" lvl="6" indent="47691" algn="l" rtl="0">
              <a:lnSpc>
                <a:spcPct val="100000"/>
              </a:lnSpc>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7pPr>
            <a:lvl8pPr marL="2571673" marR="0" lvl="7" indent="47702" algn="l" rtl="0">
              <a:lnSpc>
                <a:spcPct val="100000"/>
              </a:lnSpc>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8pPr>
            <a:lvl9pPr marL="2914562" marR="0" lvl="8" indent="47713" algn="l" rtl="0">
              <a:lnSpc>
                <a:spcPct val="100000"/>
              </a:lnSpc>
              <a:spcBef>
                <a:spcPts val="300"/>
              </a:spcBef>
              <a:spcAft>
                <a:spcPts val="0"/>
              </a:spcAft>
              <a:buClr>
                <a:schemeClr val="dk1"/>
              </a:buClr>
              <a:buSzPct val="1000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241" name="Shape 241"/>
          <p:cNvSpPr txBox="1">
            <a:spLocks noGrp="1"/>
          </p:cNvSpPr>
          <p:nvPr>
            <p:ph type="dt" idx="10"/>
          </p:nvPr>
        </p:nvSpPr>
        <p:spPr>
          <a:xfrm>
            <a:off x="457201" y="6356352"/>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350" b="0" i="0" u="none" strike="noStrike" cap="none">
                <a:solidFill>
                  <a:srgbClr val="000000"/>
                </a:solidFill>
                <a:latin typeface="Arial"/>
                <a:ea typeface="Arial"/>
                <a:cs typeface="Arial"/>
                <a:sym typeface="Arial"/>
              </a:defRPr>
            </a:lvl1pPr>
            <a:lvl2pPr marL="342890" marR="0" lvl="1" indent="-9515"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2pPr>
            <a:lvl3pPr marL="685779" marR="0" lvl="2" indent="-950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3pPr>
            <a:lvl4pPr marL="1028670" marR="0" lvl="3" indent="-949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4pPr>
            <a:lvl5pPr marL="1371559" marR="0" lvl="4" indent="-948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5pPr>
            <a:lvl6pPr marL="1714450" marR="0" lvl="5" indent="-947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6pPr>
            <a:lvl7pPr marL="2057339" marR="0" lvl="6" indent="-946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7pPr>
            <a:lvl8pPr marL="2400228" marR="0" lvl="7" indent="-9453"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8pPr>
            <a:lvl9pPr marL="2743117" marR="0" lvl="8" indent="-9442"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9pPr>
          </a:lstStyle>
          <a:p>
            <a:endParaRPr/>
          </a:p>
        </p:txBody>
      </p:sp>
      <p:sp>
        <p:nvSpPr>
          <p:cNvPr id="242" name="Shape 242"/>
          <p:cNvSpPr txBox="1">
            <a:spLocks noGrp="1"/>
          </p:cNvSpPr>
          <p:nvPr>
            <p:ph type="ftr" idx="11"/>
          </p:nvPr>
        </p:nvSpPr>
        <p:spPr>
          <a:xfrm>
            <a:off x="3124200" y="635635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350" b="0" i="0" u="none" strike="noStrike" cap="none">
                <a:solidFill>
                  <a:srgbClr val="000000"/>
                </a:solidFill>
                <a:latin typeface="Arial"/>
                <a:ea typeface="Arial"/>
                <a:cs typeface="Arial"/>
                <a:sym typeface="Arial"/>
              </a:defRPr>
            </a:lvl1pPr>
            <a:lvl2pPr marL="342890" marR="0" lvl="1" indent="-9515"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2pPr>
            <a:lvl3pPr marL="685779" marR="0" lvl="2" indent="-950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3pPr>
            <a:lvl4pPr marL="1028670" marR="0" lvl="3" indent="-949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4pPr>
            <a:lvl5pPr marL="1371559" marR="0" lvl="4" indent="-948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5pPr>
            <a:lvl6pPr marL="1714450" marR="0" lvl="5" indent="-947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6pPr>
            <a:lvl7pPr marL="2057339" marR="0" lvl="6" indent="-9464"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7pPr>
            <a:lvl8pPr marL="2400228" marR="0" lvl="7" indent="-9453"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8pPr>
            <a:lvl9pPr marL="2743117" marR="0" lvl="8" indent="-9442" algn="l" rtl="0">
              <a:lnSpc>
                <a:spcPct val="100000"/>
              </a:lnSpc>
              <a:spcBef>
                <a:spcPts val="0"/>
              </a:spcBef>
              <a:spcAft>
                <a:spcPts val="0"/>
              </a:spcAft>
              <a:buClr>
                <a:srgbClr val="000000"/>
              </a:buClr>
              <a:buFont typeface="Arial"/>
              <a:buNone/>
              <a:defRPr sz="1350" b="0" i="0" u="none" strike="noStrike" cap="none">
                <a:solidFill>
                  <a:schemeClr val="dk1"/>
                </a:solidFill>
                <a:latin typeface="Arial"/>
                <a:ea typeface="Arial"/>
                <a:cs typeface="Arial"/>
                <a:sym typeface="Arial"/>
              </a:defRPr>
            </a:lvl9pPr>
          </a:lstStyle>
          <a:p>
            <a:endParaRPr/>
          </a:p>
        </p:txBody>
      </p:sp>
      <p:sp>
        <p:nvSpPr>
          <p:cNvPr id="243" name="Shape 243"/>
          <p:cNvSpPr txBox="1">
            <a:spLocks noGrp="1"/>
          </p:cNvSpPr>
          <p:nvPr>
            <p:ph type="sldNum" idx="12"/>
          </p:nvPr>
        </p:nvSpPr>
        <p:spPr>
          <a:xfrm>
            <a:off x="6553201" y="6356352"/>
            <a:ext cx="2133599" cy="365125"/>
          </a:xfrm>
          <a:prstGeom prst="rect">
            <a:avLst/>
          </a:prstGeom>
          <a:noFill/>
          <a:ln>
            <a:noFill/>
          </a:ln>
        </p:spPr>
        <p:txBody>
          <a:bodyPr lIns="91400" tIns="91400" rIns="91400" bIns="91400" anchor="ctr" anchorCtr="0">
            <a:noAutofit/>
          </a:bodyPr>
          <a:lstStyle/>
          <a:p>
            <a:pPr>
              <a:buClr>
                <a:srgbClr val="000000"/>
              </a:buClr>
              <a:buSzPct val="25000"/>
            </a:pPr>
            <a:endParaRPr lang="en-US" smtClean="0">
              <a:solidFill>
                <a:srgbClr val="000000"/>
              </a:solidFill>
              <a:ea typeface="Arial"/>
              <a:cs typeface="Arial"/>
              <a:sym typeface="Arial"/>
            </a:endParaRPr>
          </a:p>
          <a:p>
            <a:pPr marL="341710" lvl="1" indent="-8334">
              <a:buClr>
                <a:srgbClr val="000000"/>
              </a:buClr>
              <a:buSzPct val="25000"/>
            </a:pPr>
            <a:endParaRPr lang="en-US" smtClean="0">
              <a:solidFill>
                <a:srgbClr val="000000"/>
              </a:solidFill>
              <a:ea typeface="Arial"/>
              <a:cs typeface="Arial"/>
              <a:sym typeface="Arial"/>
            </a:endParaRPr>
          </a:p>
          <a:p>
            <a:pPr marL="684610" lvl="2" indent="-8334">
              <a:buClr>
                <a:srgbClr val="000000"/>
              </a:buClr>
              <a:buSzPct val="25000"/>
            </a:pPr>
            <a:endParaRPr lang="en-US" smtClean="0">
              <a:solidFill>
                <a:srgbClr val="000000"/>
              </a:solidFill>
              <a:ea typeface="Arial"/>
              <a:cs typeface="Arial"/>
              <a:sym typeface="Arial"/>
            </a:endParaRPr>
          </a:p>
          <a:p>
            <a:pPr marL="1027510" lvl="3" indent="-8334">
              <a:buClr>
                <a:srgbClr val="000000"/>
              </a:buClr>
              <a:buSzPct val="25000"/>
            </a:pPr>
            <a:endParaRPr lang="en-US" smtClean="0">
              <a:solidFill>
                <a:srgbClr val="000000"/>
              </a:solidFill>
              <a:ea typeface="Arial"/>
              <a:cs typeface="Arial"/>
              <a:sym typeface="Arial"/>
            </a:endParaRPr>
          </a:p>
          <a:p>
            <a:pPr marL="1370410" lvl="4" indent="-8335">
              <a:buClr>
                <a:srgbClr val="000000"/>
              </a:buClr>
              <a:buSzPct val="25000"/>
            </a:pPr>
            <a:endParaRPr lang="en-US" smtClean="0">
              <a:solidFill>
                <a:srgbClr val="000000"/>
              </a:solidFill>
              <a:ea typeface="Arial"/>
              <a:cs typeface="Arial"/>
              <a:sym typeface="Arial"/>
            </a:endParaRPr>
          </a:p>
          <a:p>
            <a:pPr marL="1370410" lvl="4" indent="-8335">
              <a:buClr>
                <a:srgbClr val="000000"/>
              </a:buClr>
              <a:buSzPct val="25000"/>
            </a:pPr>
            <a:endParaRPr lang="en-US" smtClean="0">
              <a:solidFill>
                <a:srgbClr val="000000"/>
              </a:solidFill>
              <a:ea typeface="Arial"/>
              <a:cs typeface="Arial"/>
              <a:sym typeface="Arial"/>
            </a:endParaRPr>
          </a:p>
          <a:p>
            <a:pPr marL="1370410" lvl="4" indent="-8335">
              <a:buClr>
                <a:srgbClr val="000000"/>
              </a:buClr>
              <a:buSzPct val="25000"/>
            </a:pPr>
            <a:endParaRPr lang="en-US" smtClean="0">
              <a:solidFill>
                <a:srgbClr val="000000"/>
              </a:solidFill>
              <a:ea typeface="Arial"/>
              <a:cs typeface="Arial"/>
              <a:sym typeface="Arial"/>
            </a:endParaRPr>
          </a:p>
          <a:p>
            <a:pPr marL="1370410" lvl="4" indent="-8335">
              <a:buClr>
                <a:srgbClr val="000000"/>
              </a:buClr>
              <a:buSzPct val="25000"/>
            </a:pPr>
            <a:endParaRPr lang="en-US" smtClean="0">
              <a:solidFill>
                <a:srgbClr val="000000"/>
              </a:solidFill>
              <a:ea typeface="Arial"/>
              <a:cs typeface="Arial"/>
              <a:sym typeface="Arial"/>
            </a:endParaRPr>
          </a:p>
          <a:p>
            <a:pPr marL="1370410" lvl="4" indent="-8335">
              <a:buClr>
                <a:srgbClr val="000000"/>
              </a:buClr>
              <a:buSzPct val="25000"/>
            </a:pPr>
            <a:endParaRPr lang="en-US">
              <a:solidFill>
                <a:srgbClr val="000000"/>
              </a:solidFill>
              <a:ea typeface="Arial"/>
              <a:cs typeface="Arial"/>
              <a:sym typeface="Arial"/>
            </a:endParaRPr>
          </a:p>
        </p:txBody>
      </p:sp>
    </p:spTree>
    <p:extLst>
      <p:ext uri="{BB962C8B-B14F-4D97-AF65-F5344CB8AC3E}">
        <p14:creationId xmlns:p14="http://schemas.microsoft.com/office/powerpoint/2010/main" val="97446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9_squiggle bottom">
    <p:spTree>
      <p:nvGrpSpPr>
        <p:cNvPr id="1" name="Shape 325"/>
        <p:cNvGrpSpPr/>
        <p:nvPr/>
      </p:nvGrpSpPr>
      <p:grpSpPr>
        <a:xfrm>
          <a:off x="0" y="0"/>
          <a:ext cx="0" cy="0"/>
          <a:chOff x="0" y="0"/>
          <a:chExt cx="0" cy="0"/>
        </a:xfrm>
      </p:grpSpPr>
      <p:pic>
        <p:nvPicPr>
          <p:cNvPr id="326" name="Shape 326" descr="M:\1WORK\1current work\leadership conf 2014-VIDEO\ppt\pngs2\squiggle bot.png"/>
          <p:cNvPicPr preferRelativeResize="0"/>
          <p:nvPr/>
        </p:nvPicPr>
        <p:blipFill rotWithShape="1">
          <a:blip r:embed="rId2">
            <a:alphaModFix/>
          </a:blip>
          <a:srcRect/>
          <a:stretch/>
        </p:blipFill>
        <p:spPr>
          <a:xfrm>
            <a:off x="1" y="6188077"/>
            <a:ext cx="10286999" cy="669925"/>
          </a:xfrm>
          <a:prstGeom prst="rect">
            <a:avLst/>
          </a:prstGeom>
          <a:noFill/>
          <a:ln>
            <a:noFill/>
          </a:ln>
        </p:spPr>
      </p:pic>
      <p:sp>
        <p:nvSpPr>
          <p:cNvPr id="327" name="Shape 327"/>
          <p:cNvSpPr txBox="1">
            <a:spLocks noGrp="1"/>
          </p:cNvSpPr>
          <p:nvPr>
            <p:ph type="title"/>
          </p:nvPr>
        </p:nvSpPr>
        <p:spPr>
          <a:xfrm>
            <a:off x="457200" y="274637"/>
            <a:ext cx="8229600" cy="8683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1pPr>
            <a:lvl2pPr marL="0" marR="0" lvl="1" indent="0"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2pPr>
            <a:lvl3pPr marL="0" marR="0" lvl="2" indent="0"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3pPr>
            <a:lvl4pPr marL="0" marR="0" lvl="3" indent="0"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4pPr>
            <a:lvl5pPr marL="0" marR="0" lvl="4" indent="0"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5pPr>
            <a:lvl6pPr marL="342890" marR="0" lvl="5" indent="-9515"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6pPr>
            <a:lvl7pPr marL="685779" marR="0" lvl="6" indent="-9504"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7pPr>
            <a:lvl8pPr marL="1028670" marR="0" lvl="7" indent="-9494"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8pPr>
            <a:lvl9pPr marL="1371559" marR="0" lvl="8" indent="-9484" algn="l" rtl="0">
              <a:spcBef>
                <a:spcPts val="0"/>
              </a:spcBef>
              <a:spcAft>
                <a:spcPts val="0"/>
              </a:spcAft>
              <a:buNone/>
              <a:defRPr sz="2100" b="1" i="0" u="none" strike="noStrike" cap="none">
                <a:solidFill>
                  <a:srgbClr val="0070C0"/>
                </a:solidFill>
                <a:latin typeface="Times New Roman"/>
                <a:ea typeface="Times New Roman"/>
                <a:cs typeface="Times New Roman"/>
                <a:sym typeface="Times New Roman"/>
              </a:defRPr>
            </a:lvl9pPr>
          </a:lstStyle>
          <a:p>
            <a:endParaRPr/>
          </a:p>
        </p:txBody>
      </p:sp>
      <p:sp>
        <p:nvSpPr>
          <p:cNvPr id="328" name="Shape 328"/>
          <p:cNvSpPr txBox="1">
            <a:spLocks noGrp="1"/>
          </p:cNvSpPr>
          <p:nvPr>
            <p:ph type="body" idx="1"/>
          </p:nvPr>
        </p:nvSpPr>
        <p:spPr>
          <a:xfrm>
            <a:off x="457201" y="1295400"/>
            <a:ext cx="4038599" cy="4830762"/>
          </a:xfrm>
          <a:prstGeom prst="rect">
            <a:avLst/>
          </a:prstGeom>
          <a:noFill/>
          <a:ln>
            <a:noFill/>
          </a:ln>
        </p:spPr>
        <p:txBody>
          <a:bodyPr lIns="91425" tIns="91425" rIns="91425" bIns="91425" anchor="t" anchorCtr="0"/>
          <a:lstStyle>
            <a:lvl1pPr marL="255985" marR="0" lvl="0" indent="-160735" algn="l" rtl="0">
              <a:spcBef>
                <a:spcPts val="300"/>
              </a:spcBef>
              <a:spcAft>
                <a:spcPts val="0"/>
              </a:spcAft>
              <a:buClr>
                <a:srgbClr val="90D749"/>
              </a:buClr>
              <a:buSzPct val="100000"/>
              <a:buFont typeface="Noto Sans Symbols"/>
              <a:buChar char="▪"/>
              <a:defRPr sz="1500" b="1" i="0" u="none" strike="noStrike" cap="none">
                <a:solidFill>
                  <a:srgbClr val="7631A1"/>
                </a:solidFill>
                <a:latin typeface="Times New Roman"/>
                <a:ea typeface="Times New Roman"/>
                <a:cs typeface="Times New Roman"/>
                <a:sym typeface="Times New Roman"/>
              </a:defRPr>
            </a:lvl1pPr>
            <a:lvl2pPr marL="556022" marR="0" lvl="1" indent="-127397" algn="l" rtl="0">
              <a:spcBef>
                <a:spcPts val="270"/>
              </a:spcBef>
              <a:spcAft>
                <a:spcPts val="0"/>
              </a:spcAft>
              <a:buClr>
                <a:srgbClr val="FFCC00"/>
              </a:buClr>
              <a:buSzPct val="100000"/>
              <a:buFont typeface="Noto Sans Symbols"/>
              <a:buChar char="▪"/>
              <a:defRPr sz="1350" b="1" i="0" u="none" strike="noStrike" cap="none">
                <a:solidFill>
                  <a:srgbClr val="F5640B"/>
                </a:solidFill>
                <a:latin typeface="Times New Roman"/>
                <a:ea typeface="Times New Roman"/>
                <a:cs typeface="Times New Roman"/>
                <a:sym typeface="Times New Roman"/>
              </a:defRPr>
            </a:lvl2pPr>
            <a:lvl3pPr marL="856060" marR="0" lvl="2" indent="-94059" algn="l" rtl="0">
              <a:spcBef>
                <a:spcPts val="240"/>
              </a:spcBef>
              <a:spcAft>
                <a:spcPts val="0"/>
              </a:spcAft>
              <a:buClr>
                <a:srgbClr val="90D749"/>
              </a:buClr>
              <a:buSzPct val="100000"/>
              <a:buFont typeface="Noto Sans Symbols"/>
              <a:buChar char="▪"/>
              <a:defRPr sz="1200" b="1" i="0" u="none" strike="noStrike" cap="none">
                <a:solidFill>
                  <a:srgbClr val="0070C0"/>
                </a:solidFill>
                <a:latin typeface="Times New Roman"/>
                <a:ea typeface="Times New Roman"/>
                <a:cs typeface="Times New Roman"/>
                <a:sym typeface="Times New Roman"/>
              </a:defRPr>
            </a:lvl3pPr>
            <a:lvl4pPr marL="1198960" marR="0" lvl="3" indent="-84534" algn="l" rtl="0">
              <a:spcBef>
                <a:spcPts val="270"/>
              </a:spcBef>
              <a:spcAft>
                <a:spcPts val="0"/>
              </a:spcAft>
              <a:buClr>
                <a:schemeClr val="dk1"/>
              </a:buClr>
              <a:buSzPct val="100000"/>
              <a:buFont typeface="Arial"/>
              <a:buChar char="–"/>
              <a:defRPr sz="1350" b="1" i="0" u="none" strike="noStrike" cap="none">
                <a:solidFill>
                  <a:schemeClr val="dk1"/>
                </a:solidFill>
                <a:latin typeface="Times New Roman"/>
                <a:ea typeface="Times New Roman"/>
                <a:cs typeface="Times New Roman"/>
                <a:sym typeface="Times New Roman"/>
              </a:defRPr>
            </a:lvl4pPr>
            <a:lvl5pPr marL="1541860" marR="0" lvl="4" indent="-84535" algn="l" rtl="0">
              <a:spcBef>
                <a:spcPts val="270"/>
              </a:spcBef>
              <a:spcAft>
                <a:spcPts val="0"/>
              </a:spcAft>
              <a:buClr>
                <a:schemeClr val="dk1"/>
              </a:buClr>
              <a:buSzPct val="100000"/>
              <a:buFont typeface="Arial"/>
              <a:buChar char="»"/>
              <a:defRPr sz="1350" b="1" i="0" u="none" strike="noStrike" cap="none">
                <a:solidFill>
                  <a:schemeClr val="dk1"/>
                </a:solidFill>
                <a:latin typeface="Times New Roman"/>
                <a:ea typeface="Times New Roman"/>
                <a:cs typeface="Times New Roman"/>
                <a:sym typeface="Times New Roman"/>
              </a:defRPr>
            </a:lvl5pPr>
            <a:lvl6pPr marL="1885894" marR="0" lvl="5" indent="-95194"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783" marR="0" lvl="6" indent="-95183"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673" marR="0" lvl="7" indent="-95172"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562" marR="0" lvl="8" indent="-95162"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body" idx="2"/>
          </p:nvPr>
        </p:nvSpPr>
        <p:spPr>
          <a:xfrm>
            <a:off x="4648202" y="1295400"/>
            <a:ext cx="4038599" cy="4830762"/>
          </a:xfrm>
          <a:prstGeom prst="rect">
            <a:avLst/>
          </a:prstGeom>
          <a:noFill/>
          <a:ln>
            <a:noFill/>
          </a:ln>
        </p:spPr>
        <p:txBody>
          <a:bodyPr lIns="91425" tIns="91425" rIns="91425" bIns="91425" anchor="t" anchorCtr="0"/>
          <a:lstStyle>
            <a:lvl1pPr marL="255985" marR="0" lvl="0" indent="-160735" algn="l" rtl="0">
              <a:spcBef>
                <a:spcPts val="300"/>
              </a:spcBef>
              <a:spcAft>
                <a:spcPts val="0"/>
              </a:spcAft>
              <a:buClr>
                <a:srgbClr val="90D749"/>
              </a:buClr>
              <a:buSzPct val="100000"/>
              <a:buFont typeface="Noto Sans Symbols"/>
              <a:buChar char="▪"/>
              <a:defRPr sz="1500" b="1" i="0" u="none" strike="noStrike" cap="none">
                <a:solidFill>
                  <a:srgbClr val="7631A1"/>
                </a:solidFill>
                <a:latin typeface="Times New Roman"/>
                <a:ea typeface="Times New Roman"/>
                <a:cs typeface="Times New Roman"/>
                <a:sym typeface="Times New Roman"/>
              </a:defRPr>
            </a:lvl1pPr>
            <a:lvl2pPr marL="556022" marR="0" lvl="1" indent="-127397" algn="l" rtl="0">
              <a:spcBef>
                <a:spcPts val="270"/>
              </a:spcBef>
              <a:spcAft>
                <a:spcPts val="0"/>
              </a:spcAft>
              <a:buClr>
                <a:srgbClr val="FFCC00"/>
              </a:buClr>
              <a:buSzPct val="100000"/>
              <a:buFont typeface="Noto Sans Symbols"/>
              <a:buChar char="▪"/>
              <a:defRPr sz="1350" b="1" i="0" u="none" strike="noStrike" cap="none">
                <a:solidFill>
                  <a:srgbClr val="F5640B"/>
                </a:solidFill>
                <a:latin typeface="Times New Roman"/>
                <a:ea typeface="Times New Roman"/>
                <a:cs typeface="Times New Roman"/>
                <a:sym typeface="Times New Roman"/>
              </a:defRPr>
            </a:lvl2pPr>
            <a:lvl3pPr marL="856060" marR="0" lvl="2" indent="-94059" algn="l" rtl="0">
              <a:spcBef>
                <a:spcPts val="240"/>
              </a:spcBef>
              <a:spcAft>
                <a:spcPts val="0"/>
              </a:spcAft>
              <a:buClr>
                <a:srgbClr val="90D749"/>
              </a:buClr>
              <a:buSzPct val="100000"/>
              <a:buFont typeface="Noto Sans Symbols"/>
              <a:buChar char="▪"/>
              <a:defRPr sz="1200" b="1" i="0" u="none" strike="noStrike" cap="none">
                <a:solidFill>
                  <a:srgbClr val="0070C0"/>
                </a:solidFill>
                <a:latin typeface="Times New Roman"/>
                <a:ea typeface="Times New Roman"/>
                <a:cs typeface="Times New Roman"/>
                <a:sym typeface="Times New Roman"/>
              </a:defRPr>
            </a:lvl3pPr>
            <a:lvl4pPr marL="1198960" marR="0" lvl="3" indent="-84534" algn="l" rtl="0">
              <a:spcBef>
                <a:spcPts val="270"/>
              </a:spcBef>
              <a:spcAft>
                <a:spcPts val="0"/>
              </a:spcAft>
              <a:buClr>
                <a:schemeClr val="dk1"/>
              </a:buClr>
              <a:buSzPct val="100000"/>
              <a:buFont typeface="Arial"/>
              <a:buChar char="–"/>
              <a:defRPr sz="1350" b="1" i="0" u="none" strike="noStrike" cap="none">
                <a:solidFill>
                  <a:schemeClr val="dk1"/>
                </a:solidFill>
                <a:latin typeface="Times New Roman"/>
                <a:ea typeface="Times New Roman"/>
                <a:cs typeface="Times New Roman"/>
                <a:sym typeface="Times New Roman"/>
              </a:defRPr>
            </a:lvl4pPr>
            <a:lvl5pPr marL="1541860" marR="0" lvl="4" indent="-84535" algn="l" rtl="0">
              <a:spcBef>
                <a:spcPts val="270"/>
              </a:spcBef>
              <a:spcAft>
                <a:spcPts val="0"/>
              </a:spcAft>
              <a:buClr>
                <a:schemeClr val="dk1"/>
              </a:buClr>
              <a:buSzPct val="100000"/>
              <a:buFont typeface="Arial"/>
              <a:buChar char="»"/>
              <a:defRPr sz="1350" b="1" i="0" u="none" strike="noStrike" cap="none">
                <a:solidFill>
                  <a:schemeClr val="dk1"/>
                </a:solidFill>
                <a:latin typeface="Times New Roman"/>
                <a:ea typeface="Times New Roman"/>
                <a:cs typeface="Times New Roman"/>
                <a:sym typeface="Times New Roman"/>
              </a:defRPr>
            </a:lvl5pPr>
            <a:lvl6pPr marL="1885894" marR="0" lvl="5" indent="-95194"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783" marR="0" lvl="6" indent="-95183"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673" marR="0" lvl="7" indent="-95172"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562" marR="0" lvl="8" indent="-95162"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dt" idx="10"/>
          </p:nvPr>
        </p:nvSpPr>
        <p:spPr>
          <a:xfrm>
            <a:off x="457201"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31" name="Shape 331"/>
          <p:cNvSpPr txBox="1">
            <a:spLocks noGrp="1"/>
          </p:cNvSpPr>
          <p:nvPr>
            <p:ph type="ftr" idx="11"/>
          </p:nvPr>
        </p:nvSpPr>
        <p:spPr>
          <a:xfrm>
            <a:off x="3124200" y="6356352"/>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sldNum" idx="12"/>
          </p:nvPr>
        </p:nvSpPr>
        <p:spPr>
          <a:xfrm>
            <a:off x="6553201" y="6356352"/>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ea typeface="Arial"/>
                <a:cs typeface="Arial"/>
                <a:sym typeface="Arial"/>
              </a:rPr>
              <a:pPr algn="r">
                <a:buSzPct val="25000"/>
              </a:pPr>
              <a:t>‹#›</a:t>
            </a:fld>
            <a:endParaRPr lang="en-US" sz="900">
              <a:solidFill>
                <a:srgbClr val="888888"/>
              </a:solidFill>
              <a:ea typeface="Arial"/>
              <a:cs typeface="Arial"/>
              <a:sym typeface="Arial"/>
            </a:endParaRPr>
          </a:p>
        </p:txBody>
      </p:sp>
    </p:spTree>
    <p:extLst>
      <p:ext uri="{BB962C8B-B14F-4D97-AF65-F5344CB8AC3E}">
        <p14:creationId xmlns:p14="http://schemas.microsoft.com/office/powerpoint/2010/main" val="234272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076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120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05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pitchFamily="34" charset="0"/>
              </a:rPr>
              <a:t/>
            </a:r>
            <a:br>
              <a:rPr lang="en-US" dirty="0" smtClean="0">
                <a:solidFill>
                  <a:prstClr val="black"/>
                </a:solidFill>
                <a:latin typeface="Calibri" pitchFamily="34" charset="0"/>
              </a:rPr>
            </a:br>
            <a:endParaRPr lang="en-US"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05834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382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402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152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solidFill>
                  <a:prstClr val="black"/>
                </a:solidFill>
              </a:rPr>
              <a:pPr/>
              <a:t>9/27/2017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232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42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471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692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2"/>
            <a:ext cx="7924800" cy="1470025"/>
          </a:xfrm>
        </p:spPr>
        <p:txBody>
          <a:bodyPr>
            <a:normAutofit/>
          </a:bodyPr>
          <a:lstStyle>
            <a:lvl1pPr>
              <a:defRPr sz="33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6760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7"/>
            <a:ext cx="381000" cy="365125"/>
          </a:xfrm>
        </p:spPr>
        <p:txBody>
          <a:bodyPr/>
          <a:lstStyle>
            <a:lvl1pPr>
              <a:defRPr b="1">
                <a:solidFill>
                  <a:schemeClr val="bg1"/>
                </a:solidFill>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769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17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solidFill>
                <a:prstClr val="black"/>
              </a:solidFill>
            </a:endParaRPr>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solidFill>
                  <a:prstClr val="black"/>
                </a:solidFill>
                <a:latin typeface="Calibri" pitchFamily="34" charset="0"/>
              </a:rPr>
              <a:t/>
            </a:r>
            <a:br>
              <a:rPr lang="en-US" sz="1350" dirty="0" smtClean="0">
                <a:solidFill>
                  <a:prstClr val="black"/>
                </a:solidFill>
                <a:latin typeface="Calibri" pitchFamily="34" charset="0"/>
              </a:rPr>
            </a:br>
            <a:endParaRPr lang="en-US" sz="1350" dirty="0">
              <a:solidFill>
                <a:prstClr val="black"/>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13" name="Picture 12" descr="VDOE-h-color sm.png"/>
          <p:cNvPicPr>
            <a:picLocks noChangeAspect="1"/>
          </p:cNvPicPr>
          <p:nvPr userDrawn="1"/>
        </p:nvPicPr>
        <p:blipFill>
          <a:blip r:embed="rId2" cstate="print"/>
          <a:stretch>
            <a:fillRect/>
          </a:stretch>
        </p:blipFill>
        <p:spPr>
          <a:xfrm>
            <a:off x="6019801" y="6324602"/>
            <a:ext cx="2252477" cy="377953"/>
          </a:xfrm>
          <a:prstGeom prst="rect">
            <a:avLst/>
          </a:prstGeom>
        </p:spPr>
      </p:pic>
      <p:sp>
        <p:nvSpPr>
          <p:cNvPr id="14" name="Title 1"/>
          <p:cNvSpPr>
            <a:spLocks noGrp="1"/>
          </p:cNvSpPr>
          <p:nvPr>
            <p:ph type="ctrTitle"/>
          </p:nvPr>
        </p:nvSpPr>
        <p:spPr>
          <a:xfrm>
            <a:off x="1981200" y="2073277"/>
            <a:ext cx="6400800" cy="1470025"/>
          </a:xfrm>
        </p:spPr>
        <p:txBody>
          <a:bodyPr>
            <a:normAutofit/>
          </a:bodyPr>
          <a:lstStyle>
            <a:lvl1pPr>
              <a:defRPr sz="33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3" y="3825875"/>
            <a:ext cx="5169877"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extLst>
      <p:ext uri="{BB962C8B-B14F-4D97-AF65-F5344CB8AC3E}">
        <p14:creationId xmlns:p14="http://schemas.microsoft.com/office/powerpoint/2010/main" val="117179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27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4483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43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967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solidFill>
                  <a:prstClr val="black"/>
                </a:solidFill>
              </a:rPr>
              <a:pPr/>
              <a:t>9/27/2017</a:t>
            </a:fld>
            <a:endParaRPr lang="en-US" dirty="0">
              <a:solidFill>
                <a:prstClr val="black"/>
              </a:solidFill>
            </a:endParaRPr>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96484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Autofit/>
          </a:bodyPr>
          <a:lstStyle>
            <a:lvl1pPr algn="l">
              <a:defRPr sz="21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solidFill>
                  <a:schemeClr val="tx1">
                    <a:lumMod val="50000"/>
                    <a:lumOff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3658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chemeClr val="tx1">
                    <a:lumMod val="50000"/>
                    <a:lumOff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85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914400" y="1676400"/>
            <a:ext cx="7315200" cy="3657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4" name="Slide Number Placeholder 5"/>
          <p:cNvSpPr>
            <a:spLocks noGrp="1"/>
          </p:cNvSpPr>
          <p:nvPr>
            <p:ph type="sldNum" sz="quarter" idx="13"/>
          </p:nvPr>
        </p:nvSpPr>
        <p:spPr/>
        <p:txBody>
          <a:bodyPr/>
          <a:lstStyle>
            <a:lvl1pPr>
              <a:defRPr/>
            </a:lvl1pPr>
          </a:lstStyle>
          <a:p>
            <a:pPr>
              <a:defRPr/>
            </a:pPr>
            <a:fld id="{C9886CF0-4A72-40E0-84CA-3248A9E6B0A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5854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itchFamily="34" charset="0"/>
                <a:ea typeface="+mn-ea"/>
                <a:cs typeface="+mn-cs"/>
              </a:rPr>
              <a:t/>
            </a:r>
            <a:br>
              <a:rPr lang="en-US" dirty="0" smtClean="0">
                <a:solidFill>
                  <a:schemeClr val="tx1"/>
                </a:solidFill>
                <a:latin typeface="Calibri" pitchFamily="34" charset="0"/>
                <a:ea typeface="+mn-ea"/>
                <a:cs typeface="+mn-cs"/>
              </a:rPr>
            </a:br>
            <a:endParaRPr lang="en-US" dirty="0">
              <a:solidFill>
                <a:schemeClr val="tx1"/>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pPr/>
              <a:t>‹#›</a:t>
            </a:fld>
            <a:endParaRPr lang="en-US" dirty="0"/>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pPr/>
              <a:t>9/27/2017</a:t>
            </a:fld>
            <a:endParaRPr lang="en-US" dirty="0"/>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686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pPr/>
              <a:t>‹#›</a:t>
            </a:fld>
            <a:endParaRPr lang="en-US" dirty="0"/>
          </a:p>
        </p:txBody>
      </p:sp>
      <p:pic>
        <p:nvPicPr>
          <p:cNvPr id="7" name="Picture 6" descr="VDOE-h-color sm.png"/>
          <p:cNvPicPr>
            <a:picLocks noChangeAspect="1"/>
          </p:cNvPicPr>
          <p:nvPr/>
        </p:nvPicPr>
        <p:blipFill>
          <a:blip r:embed="rId16" cstate="print"/>
          <a:stretch>
            <a:fillRect/>
          </a:stretch>
        </p:blipFill>
        <p:spPr>
          <a:xfrm>
            <a:off x="6019800" y="6324600"/>
            <a:ext cx="2252477" cy="377953"/>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62" r:id="rId3"/>
    <p:sldLayoutId id="2147483741" r:id="rId4"/>
    <p:sldLayoutId id="2147483748" r:id="rId5"/>
    <p:sldLayoutId id="2147483742" r:id="rId6"/>
    <p:sldLayoutId id="2147483745" r:id="rId7"/>
    <p:sldLayoutId id="2147483763" r:id="rId8"/>
    <p:sldLayoutId id="2147483746" r:id="rId9"/>
    <p:sldLayoutId id="2147483747" r:id="rId10"/>
    <p:sldLayoutId id="2147483777" r:id="rId11"/>
    <p:sldLayoutId id="2147483790" r:id="rId12"/>
    <p:sldLayoutId id="2147483791" r:id="rId13"/>
    <p:sldLayoutId id="2147483792" r:id="rId14"/>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3" cstate="print"/>
          <a:stretch>
            <a:fillRect/>
          </a:stretch>
        </p:blipFill>
        <p:spPr>
          <a:xfrm>
            <a:off x="6019800" y="6324600"/>
            <a:ext cx="2252477" cy="377953"/>
          </a:xfrm>
          <a:prstGeom prst="rect">
            <a:avLst/>
          </a:prstGeom>
        </p:spPr>
      </p:pic>
    </p:spTree>
    <p:extLst>
      <p:ext uri="{BB962C8B-B14F-4D97-AF65-F5344CB8AC3E}">
        <p14:creationId xmlns:p14="http://schemas.microsoft.com/office/powerpoint/2010/main" val="157680047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900">
                <a:solidFill>
                  <a:schemeClr val="bg1"/>
                </a:solidFill>
              </a:defRPr>
            </a:lvl1pPr>
          </a:lstStyle>
          <a:p>
            <a:fld id="{0E35F3BA-FE8B-4E36-87EF-206F94BD42EB}" type="slidenum">
              <a:rPr lang="en-US" smtClean="0">
                <a:solidFill>
                  <a:prstClr val="white"/>
                </a:solidFill>
              </a:rPr>
              <a:pPr/>
              <a:t>‹#›</a:t>
            </a:fld>
            <a:endParaRPr lang="en-US" dirty="0">
              <a:solidFill>
                <a:prstClr val="white"/>
              </a:solidFill>
            </a:endParaRPr>
          </a:p>
        </p:txBody>
      </p:sp>
      <p:pic>
        <p:nvPicPr>
          <p:cNvPr id="7" name="Picture 6" descr="VDOE-h-color sm.png"/>
          <p:cNvPicPr>
            <a:picLocks noChangeAspect="1"/>
          </p:cNvPicPr>
          <p:nvPr/>
        </p:nvPicPr>
        <p:blipFill>
          <a:blip r:embed="rId13" cstate="print"/>
          <a:stretch>
            <a:fillRect/>
          </a:stretch>
        </p:blipFill>
        <p:spPr>
          <a:xfrm>
            <a:off x="6019801" y="6324602"/>
            <a:ext cx="2252477" cy="377953"/>
          </a:xfrm>
          <a:prstGeom prst="rect">
            <a:avLst/>
          </a:prstGeom>
        </p:spPr>
      </p:pic>
    </p:spTree>
    <p:extLst>
      <p:ext uri="{BB962C8B-B14F-4D97-AF65-F5344CB8AC3E}">
        <p14:creationId xmlns:p14="http://schemas.microsoft.com/office/powerpoint/2010/main" val="8974254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0" hangingPunct="1">
        <a:spcBef>
          <a:spcPct val="0"/>
        </a:spcBef>
        <a:buNone/>
        <a:defRPr lang="en-US" sz="3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257175" indent="-257175" algn="l" defTabSz="685800" rtl="0" eaLnBrk="1" latinLnBrk="0" hangingPunct="1">
        <a:spcBef>
          <a:spcPct val="20000"/>
        </a:spcBef>
        <a:buFont typeface="Arial" pitchFamily="34" charset="0"/>
        <a:buChar char="•"/>
        <a:defRPr sz="2700" b="1" kern="1200">
          <a:solidFill>
            <a:schemeClr val="tx1"/>
          </a:solidFill>
          <a:latin typeface="+mj-lt"/>
          <a:ea typeface="+mn-ea"/>
          <a:cs typeface="Lucida Bright" pitchFamily="18" charset="0"/>
        </a:defRPr>
      </a:lvl1pPr>
      <a:lvl2pPr marL="557213" indent="-214313" algn="l" defTabSz="6858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2pPr>
      <a:lvl3pPr marL="857250" indent="-171450" algn="l" defTabSz="685800" rtl="0" eaLnBrk="1" latinLnBrk="0" hangingPunct="1">
        <a:spcBef>
          <a:spcPct val="20000"/>
        </a:spcBef>
        <a:buFont typeface="Arial" pitchFamily="34" charset="0"/>
        <a:buChar char="•"/>
        <a:defRPr sz="2100" kern="1200">
          <a:solidFill>
            <a:schemeClr val="tx1">
              <a:lumMod val="50000"/>
              <a:lumOff val="50000"/>
            </a:schemeClr>
          </a:solidFill>
          <a:latin typeface="+mj-lt"/>
          <a:ea typeface="+mn-ea"/>
          <a:cs typeface="Lucida Bright" pitchFamily="18" charset="0"/>
        </a:defRPr>
      </a:lvl3pPr>
      <a:lvl4pPr marL="1200150" indent="-171450" algn="l" defTabSz="68580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Lucida Bright" pitchFamily="18" charset="0"/>
        </a:defRPr>
      </a:lvl4pPr>
      <a:lvl5pPr marL="1543050" indent="-171450" algn="l" defTabSz="685800" rtl="0" eaLnBrk="1" latinLnBrk="0" hangingPunct="1">
        <a:spcBef>
          <a:spcPct val="20000"/>
        </a:spcBef>
        <a:buFont typeface="Arial" pitchFamily="34" charset="0"/>
        <a:buChar char="»"/>
        <a:defRPr sz="1500" kern="1200">
          <a:solidFill>
            <a:schemeClr val="tx1">
              <a:lumMod val="50000"/>
              <a:lumOff val="50000"/>
            </a:schemeClr>
          </a:solidFill>
          <a:latin typeface="+mj-lt"/>
          <a:ea typeface="+mn-ea"/>
          <a:cs typeface="Lucida Bright"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vcee.org/"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hyperlink" Target="http://econ-fun.co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vcee.org/"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hyperlink" Target="http://econ-fun.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microsoft.com/office/2007/relationships/hdphoto" Target="../media/hdphoto7.wdp"/></Relationships>
</file>

<file path=ppt/slides/_rels/slide10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hyperlink" Target="https://goo.gl/forms/4nlJOYodgBMikQrA3"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law.lis.virginia.gov/vacode/title22.1/chapter13.2/section22.1-253.1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tmp"/></Relationships>
</file>

<file path=ppt/slides/_rels/slide24.xml.rels><?xml version="1.0" encoding="UTF-8" standalone="yes"?>
<Relationships xmlns="http://schemas.openxmlformats.org/package/2006/relationships"><Relationship Id="rId2" Type="http://schemas.openxmlformats.org/officeDocument/2006/relationships/hyperlink" Target="http://www.doe.virginia.gov/administrators/superintendents_memos/2017/012-17.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oe.virginia.gov/administrators/superintendents_memos/2017/012-17.shtml"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tmp"/></Relationships>
</file>

<file path=ppt/slides/_rels/slide26.xml.rels><?xml version="1.0" encoding="UTF-8" standalone="yes"?>
<Relationships xmlns="http://schemas.openxmlformats.org/package/2006/relationships"><Relationship Id="rId2" Type="http://schemas.openxmlformats.org/officeDocument/2006/relationships/hyperlink" Target="http://www.doe.virginia.gov/administrators/superintendents_memos/2017/135-17.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doe.virginia.gov/administrators/superintendents_memos/2017/135-17.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tinyurl.com/vdoehss201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loc.gov/" TargetMode="External"/><Relationship Id="rId2" Type="http://schemas.openxmlformats.org/officeDocument/2006/relationships/hyperlink" Target="https://www.commonlit.org/texts/manifest-destiny/paired-texts" TargetMode="External"/><Relationship Id="rId1" Type="http://schemas.openxmlformats.org/officeDocument/2006/relationships/slideLayout" Target="../slideLayouts/slideLayout2.xml"/><Relationship Id="rId6" Type="http://schemas.openxmlformats.org/officeDocument/2006/relationships/hyperlink" Target="http://collection.whitney.org/object/1192" TargetMode="External"/><Relationship Id="rId5" Type="http://schemas.openxmlformats.org/officeDocument/2006/relationships/hyperlink" Target="https://sheg.stanford.edu/" TargetMode="External"/><Relationship Id="rId4" Type="http://schemas.openxmlformats.org/officeDocument/2006/relationships/hyperlink" Target="http://www.virginiamemory.com/online_classroom/lesson_plan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hyperlink" Target="http://www.doe.virginia.gov/index.s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tmp"/></Relationships>
</file>

<file path=ppt/slides/_rels/slide67.xml.rels><?xml version="1.0" encoding="UTF-8" standalone="yes"?>
<Relationships xmlns="http://schemas.openxmlformats.org/package/2006/relationships"><Relationship Id="rId3" Type="http://schemas.openxmlformats.org/officeDocument/2006/relationships/hyperlink" Target="http://www.doe.virginia.gov/administrators/superintendents_memos/2017/174-17.s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68.xml.rels><?xml version="1.0" encoding="UTF-8" standalone="yes"?>
<Relationships xmlns="http://schemas.openxmlformats.org/package/2006/relationships"><Relationship Id="rId3" Type="http://schemas.openxmlformats.org/officeDocument/2006/relationships/hyperlink" Target="http://www.doe.virginia.gov/testing/teacher_direct/index.s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hyperlink" Target="http://tinyurl.com/2017HS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Jill.Nogueras@doe.virginia.gov" TargetMode="External"/><Relationship Id="rId2" Type="http://schemas.openxmlformats.org/officeDocument/2006/relationships/hyperlink" Target="mailto:Christonya.Brown@doe.virginia.gov"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mailto:Betsy.Barton@doe.virginia.gov"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goo.gl/8Uj9qs"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doe.virginia.gov/administrators/superintendents_memos/2016/284-16.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kaganonline.com/free_articles/research_and_rationale/330/The-Essential-5-A-Starting-Point-for-Kagan-Cooperative-Learnin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hyperlink" Target="http://vcee.org/performance-assessments-2/" TargetMode="External"/><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59491" y="1752600"/>
            <a:ext cx="7315200" cy="4191000"/>
          </a:xfrm>
        </p:spPr>
        <p:txBody>
          <a:bodyPr>
            <a:normAutofit/>
          </a:bodyPr>
          <a:lstStyle/>
          <a:p>
            <a: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Instructional Journey from Learning Experiences and Performance Tasks to Local Alternative Assessments</a:t>
            </a:r>
            <a:b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br>
            <a:r>
              <a:rPr lang="en-US" sz="3200"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r>
            <a:br>
              <a:rPr lang="en-US" sz="3200"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br>
            <a: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History and Social Science SOL Institutes</a:t>
            </a:r>
            <a:b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br>
            <a: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August 9, 16, and 17, </a:t>
            </a:r>
            <a: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2017</a:t>
            </a:r>
            <a:b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br>
            <a:r>
              <a:rPr lang="en-US" sz="3200"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October 16, 2017</a:t>
            </a:r>
            <a:endParaRPr lang="en-US" sz="3200" dirty="0">
              <a:effectLst>
                <a:outerShdw blurRad="38100" dist="38100" dir="2700000" algn="tl">
                  <a:srgbClr val="000000">
                    <a:alpha val="43137"/>
                  </a:srgbClr>
                </a:outerShdw>
              </a:effectLst>
              <a:latin typeface="Calibri" panose="020F0502020204030204" pitchFamily="34" charset="0"/>
              <a:ea typeface="Batang" panose="02030600000101010101" pitchFamily="18" charset="-127"/>
              <a:cs typeface="Arial" panose="020B060402020202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a:t>
            </a:fld>
            <a:endParaRPr lang="en-US" dirty="0"/>
          </a:p>
        </p:txBody>
      </p:sp>
    </p:spTree>
    <p:extLst>
      <p:ext uri="{BB962C8B-B14F-4D97-AF65-F5344CB8AC3E}">
        <p14:creationId xmlns:p14="http://schemas.microsoft.com/office/powerpoint/2010/main" val="1397113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Virginia Board of Education</a:t>
            </a:r>
            <a:endParaRPr lang="en-US"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3" name="Content Placeholder 2"/>
          <p:cNvSpPr>
            <a:spLocks noGrp="1"/>
          </p:cNvSpPr>
          <p:nvPr>
            <p:ph idx="1"/>
          </p:nvPr>
        </p:nvSpPr>
        <p:spPr/>
        <p:txBody>
          <a:bodyPr>
            <a:normAutofit/>
          </a:bodyPr>
          <a:lstStyle/>
          <a:p>
            <a:pPr marL="0" lvl="0" indent="0">
              <a:buNone/>
            </a:pPr>
            <a:r>
              <a:rPr lang="en-US" sz="2400" b="0" dirty="0" smtClean="0">
                <a:latin typeface="+mn-lt"/>
              </a:rPr>
              <a:t>Guidelines </a:t>
            </a:r>
            <a:r>
              <a:rPr lang="en-US" sz="2400" b="0" dirty="0">
                <a:latin typeface="+mn-lt"/>
              </a:rPr>
              <a:t>for Local Alternative Assessments 2016-2017 through </a:t>
            </a:r>
            <a:r>
              <a:rPr lang="en-US" sz="2400" b="0" dirty="0" smtClean="0">
                <a:latin typeface="+mn-lt"/>
              </a:rPr>
              <a:t>2018-2019 clarify </a:t>
            </a:r>
            <a:r>
              <a:rPr lang="en-US" sz="2400" b="0" dirty="0">
                <a:latin typeface="+mn-lt"/>
              </a:rPr>
              <a:t>the expectation that school divisions </a:t>
            </a:r>
            <a:r>
              <a:rPr lang="en-US" sz="2400" dirty="0">
                <a:solidFill>
                  <a:srgbClr val="FF0000"/>
                </a:solidFill>
                <a:latin typeface="+mn-lt"/>
              </a:rPr>
              <a:t>are to demonstrate progress in moving toward the use of performance assessments in their schools</a:t>
            </a:r>
            <a:r>
              <a:rPr lang="en-US" sz="2400" b="0" dirty="0">
                <a:latin typeface="+mn-lt"/>
              </a:rPr>
              <a:t>. </a:t>
            </a:r>
            <a:endParaRPr lang="en-US" sz="2400" b="0" dirty="0" smtClean="0">
              <a:latin typeface="+mn-lt"/>
            </a:endParaRPr>
          </a:p>
          <a:p>
            <a:pPr marL="0" lvl="0" indent="0">
              <a:buNone/>
            </a:pPr>
            <a:endParaRPr lang="en-US" sz="2400" b="0" dirty="0">
              <a:latin typeface="+mn-lt"/>
            </a:endParaRPr>
          </a:p>
          <a:p>
            <a:pPr marL="0" lvl="0" indent="0">
              <a:buNone/>
            </a:pPr>
            <a:r>
              <a:rPr lang="en-US" sz="2400" b="0" dirty="0" smtClean="0">
                <a:latin typeface="+mn-lt"/>
              </a:rPr>
              <a:t>School </a:t>
            </a:r>
            <a:r>
              <a:rPr lang="en-US" sz="2400" b="0" dirty="0">
                <a:latin typeface="+mn-lt"/>
              </a:rPr>
              <a:t>divisions are expected to use the </a:t>
            </a:r>
            <a:r>
              <a:rPr lang="en-US" sz="2400" i="1" dirty="0">
                <a:latin typeface="+mn-lt"/>
              </a:rPr>
              <a:t>Framework for Local Alternative Assessment Implementation </a:t>
            </a:r>
            <a:r>
              <a:rPr lang="en-US" sz="2400" b="0" dirty="0">
                <a:latin typeface="+mn-lt"/>
              </a:rPr>
              <a:t>included in the new guidelines </a:t>
            </a:r>
            <a:r>
              <a:rPr lang="en-US" sz="2400" dirty="0">
                <a:solidFill>
                  <a:srgbClr val="FF0000"/>
                </a:solidFill>
                <a:latin typeface="+mn-lt"/>
              </a:rPr>
              <a:t>to assess their progress in implementing performance assessments </a:t>
            </a:r>
            <a:r>
              <a:rPr lang="en-US" sz="2400" b="0" dirty="0">
                <a:latin typeface="+mn-lt"/>
              </a:rPr>
              <a:t>and to report their status on the continuum to the Department of Education. </a:t>
            </a:r>
            <a:endParaRPr lang="en-US" sz="2500" b="0" dirty="0">
              <a:solidFill>
                <a:prstClr val="black"/>
              </a:solidFill>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67398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p:nvPr/>
        </p:nvSpPr>
        <p:spPr>
          <a:xfrm>
            <a:off x="914400" y="379623"/>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813" name="Shape 813"/>
          <p:cNvGraphicFramePr/>
          <p:nvPr>
            <p:extLst>
              <p:ext uri="{D42A27DB-BD31-4B8C-83A1-F6EECF244321}">
                <p14:modId xmlns:p14="http://schemas.microsoft.com/office/powerpoint/2010/main" val="1290861107"/>
              </p:ext>
            </p:extLst>
          </p:nvPr>
        </p:nvGraphicFramePr>
        <p:xfrm>
          <a:off x="148828" y="1371600"/>
          <a:ext cx="8001000" cy="4226567"/>
        </p:xfrm>
        <a:graphic>
          <a:graphicData uri="http://schemas.openxmlformats.org/drawingml/2006/table">
            <a:tbl>
              <a:tblPr firstRow="1" bandRow="1">
                <a:noFill/>
              </a:tblPr>
              <a:tblGrid>
                <a:gridCol w="2230328">
                  <a:extLst>
                    <a:ext uri="{9D8B030D-6E8A-4147-A177-3AD203B41FA5}">
                      <a16:colId xmlns:a16="http://schemas.microsoft.com/office/drawing/2014/main" val="20000"/>
                    </a:ext>
                  </a:extLst>
                </a:gridCol>
                <a:gridCol w="5770672">
                  <a:extLst>
                    <a:ext uri="{9D8B030D-6E8A-4147-A177-3AD203B41FA5}">
                      <a16:colId xmlns:a16="http://schemas.microsoft.com/office/drawing/2014/main" val="20001"/>
                    </a:ext>
                  </a:extLst>
                </a:gridCol>
              </a:tblGrid>
              <a:tr h="317499">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3873501">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(9) </a:t>
                      </a:r>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Instruction</a:t>
                      </a:r>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68588" marR="68588" marT="34294" marB="34294"/>
                </a:tc>
                <a:tc>
                  <a:txBody>
                    <a:bodyPr/>
                    <a:lstStyle/>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Literature to Support and Reinforce Learning.</a:t>
                      </a:r>
                      <a:r>
                        <a:rPr lang="en-US" sz="1400" dirty="0">
                          <a:latin typeface="Quattrocento Sans"/>
                          <a:ea typeface="Quattrocento Sans"/>
                          <a:cs typeface="Quattrocento Sans"/>
                          <a:sym typeface="Quattrocento Sans"/>
                        </a:rPr>
                        <a:t> These books can be used to increase student depth of knowledge with his or her assigned character.</a:t>
                      </a:r>
                    </a:p>
                    <a:p>
                      <a:pPr lvl="0" rtl="0">
                        <a:spcBef>
                          <a:spcPts val="0"/>
                        </a:spcBef>
                        <a:buClr>
                          <a:schemeClr val="dk1"/>
                        </a:buClr>
                        <a:buSzPct val="78571"/>
                        <a:buFont typeface="Arial"/>
                        <a:buNone/>
                      </a:pPr>
                      <a:r>
                        <a:rPr lang="en-US" sz="1400" i="1" dirty="0">
                          <a:latin typeface="Quattrocento Sans"/>
                          <a:ea typeface="Quattrocento Sans"/>
                          <a:cs typeface="Quattrocento Sans"/>
                          <a:sym typeface="Quattrocento Sans"/>
                        </a:rPr>
                        <a:t>Outrageous Women of Colonial America</a:t>
                      </a:r>
                      <a:r>
                        <a:rPr lang="en-US" sz="1400" dirty="0">
                          <a:latin typeface="Quattrocento Sans"/>
                          <a:ea typeface="Quattrocento Sans"/>
                          <a:cs typeface="Quattrocento Sans"/>
                          <a:sym typeface="Quattrocento Sans"/>
                        </a:rPr>
                        <a:t> (Mary Rodd </a:t>
                      </a:r>
                      <a:r>
                        <a:rPr lang="en-US" sz="1400" dirty="0" err="1">
                          <a:latin typeface="Quattrocento Sans"/>
                          <a:ea typeface="Quattrocento Sans"/>
                          <a:cs typeface="Quattrocento Sans"/>
                          <a:sym typeface="Quattrocento Sans"/>
                        </a:rPr>
                        <a:t>Furbee</a:t>
                      </a:r>
                      <a:r>
                        <a:rPr lang="en-US" sz="1400" dirty="0">
                          <a:latin typeface="Quattrocento Sans"/>
                          <a:ea typeface="Quattrocento Sans"/>
                          <a:cs typeface="Quattrocento Sans"/>
                          <a:sym typeface="Quattrocento Sans"/>
                        </a:rPr>
                        <a:t>, 2001).</a:t>
                      </a:r>
                    </a:p>
                    <a:p>
                      <a:pPr lvl="0" rtl="0">
                        <a:spcBef>
                          <a:spcPts val="0"/>
                        </a:spcBef>
                        <a:buClr>
                          <a:schemeClr val="dk1"/>
                        </a:buClr>
                        <a:buSzPct val="78571"/>
                        <a:buFont typeface="Arial"/>
                        <a:buNone/>
                      </a:pPr>
                      <a:endParaRPr sz="1400" dirty="0">
                        <a:latin typeface="Quattrocento Sans"/>
                        <a:ea typeface="Quattrocento Sans"/>
                        <a:cs typeface="Quattrocento Sans"/>
                        <a:sym typeface="Quattrocento Sans"/>
                      </a:endParaRPr>
                    </a:p>
                    <a:p>
                      <a:pPr lvl="0" rtl="0">
                        <a:spcBef>
                          <a:spcPts val="0"/>
                        </a:spcBef>
                        <a:buClr>
                          <a:schemeClr val="dk1"/>
                        </a:buClr>
                        <a:buSzPct val="78571"/>
                        <a:buFont typeface="Arial"/>
                        <a:buNone/>
                      </a:pPr>
                      <a:r>
                        <a:rPr lang="en-US" sz="1400" dirty="0">
                          <a:latin typeface="Quattrocento Sans"/>
                          <a:ea typeface="Quattrocento Sans"/>
                          <a:cs typeface="Quattrocento Sans"/>
                          <a:sym typeface="Quattrocento Sans"/>
                        </a:rPr>
                        <a:t>Books by James E. Knight: </a:t>
                      </a:r>
                      <a:r>
                        <a:rPr lang="en-US" sz="1400" i="1" dirty="0">
                          <a:latin typeface="Quattrocento Sans"/>
                          <a:ea typeface="Quattrocento Sans"/>
                          <a:cs typeface="Quattrocento Sans"/>
                          <a:sym typeface="Quattrocento Sans"/>
                        </a:rPr>
                        <a:t>The Village: Life in Colonial Times </a:t>
                      </a:r>
                      <a:r>
                        <a:rPr lang="en-US" sz="1400" dirty="0">
                          <a:latin typeface="Quattrocento Sans"/>
                          <a:ea typeface="Quattrocento Sans"/>
                          <a:cs typeface="Quattrocento Sans"/>
                          <a:sym typeface="Quattrocento Sans"/>
                        </a:rPr>
                        <a:t>(1982), </a:t>
                      </a:r>
                      <a:r>
                        <a:rPr lang="en-US" sz="1400" i="1" dirty="0">
                          <a:latin typeface="Quattrocento Sans"/>
                          <a:ea typeface="Quattrocento Sans"/>
                          <a:cs typeface="Quattrocento Sans"/>
                          <a:sym typeface="Quattrocento Sans"/>
                        </a:rPr>
                        <a:t>The Farm: Life in Colonial Pennsylvania </a:t>
                      </a:r>
                      <a:r>
                        <a:rPr lang="en-US" sz="1400" dirty="0">
                          <a:latin typeface="Quattrocento Sans"/>
                          <a:ea typeface="Quattrocento Sans"/>
                          <a:cs typeface="Quattrocento Sans"/>
                          <a:sym typeface="Quattrocento Sans"/>
                        </a:rPr>
                        <a:t>(1998), </a:t>
                      </a:r>
                      <a:r>
                        <a:rPr lang="en-US" sz="1400" i="1" dirty="0">
                          <a:latin typeface="Quattrocento Sans"/>
                          <a:ea typeface="Quattrocento Sans"/>
                          <a:cs typeface="Quattrocento Sans"/>
                          <a:sym typeface="Quattrocento Sans"/>
                        </a:rPr>
                        <a:t>Seventh and Walnut: Life in Colonial Pennsylvania</a:t>
                      </a:r>
                      <a:r>
                        <a:rPr lang="en-US" sz="1400" dirty="0">
                          <a:latin typeface="Quattrocento Sans"/>
                          <a:ea typeface="Quattrocento Sans"/>
                          <a:cs typeface="Quattrocento Sans"/>
                          <a:sym typeface="Quattrocento Sans"/>
                        </a:rPr>
                        <a:t> (1982), </a:t>
                      </a:r>
                      <a:r>
                        <a:rPr lang="en-US" sz="1400" i="1" dirty="0">
                          <a:latin typeface="Quattrocento Sans"/>
                          <a:ea typeface="Quattrocento Sans"/>
                          <a:cs typeface="Quattrocento Sans"/>
                          <a:sym typeface="Quattrocento Sans"/>
                        </a:rPr>
                        <a:t>Salem Days: Life in a Colonial Seaport</a:t>
                      </a:r>
                      <a:r>
                        <a:rPr lang="en-US" sz="1400" dirty="0">
                          <a:latin typeface="Quattrocento Sans"/>
                          <a:ea typeface="Quattrocento Sans"/>
                          <a:cs typeface="Quattrocento Sans"/>
                          <a:sym typeface="Quattrocento Sans"/>
                        </a:rPr>
                        <a:t> (1982), </a:t>
                      </a:r>
                      <a:r>
                        <a:rPr lang="en-US" sz="1400" i="1" dirty="0">
                          <a:latin typeface="Quattrocento Sans"/>
                          <a:ea typeface="Quattrocento Sans"/>
                          <a:cs typeface="Quattrocento Sans"/>
                          <a:sym typeface="Quattrocento Sans"/>
                        </a:rPr>
                        <a:t>Journey to Monticello: Traveling in Colonial Times (1999).</a:t>
                      </a:r>
                    </a:p>
                    <a:p>
                      <a:pPr lvl="0" rtl="0">
                        <a:spcBef>
                          <a:spcPts val="0"/>
                        </a:spcBef>
                        <a:buClr>
                          <a:schemeClr val="dk1"/>
                        </a:buClr>
                        <a:buSzPct val="78571"/>
                        <a:buFont typeface="Arial"/>
                        <a:buNone/>
                      </a:pPr>
                      <a:endParaRPr sz="1400" i="1" dirty="0">
                        <a:latin typeface="Quattrocento Sans"/>
                        <a:ea typeface="Quattrocento Sans"/>
                        <a:cs typeface="Quattrocento Sans"/>
                        <a:sym typeface="Quattrocento Sans"/>
                      </a:endParaRPr>
                    </a:p>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Some Suggested Lessons and Resources to Build Prior Knowledge</a:t>
                      </a:r>
                    </a:p>
                    <a:p>
                      <a:pPr lvl="0" rtl="0">
                        <a:spcBef>
                          <a:spcPts val="0"/>
                        </a:spcBef>
                        <a:buClr>
                          <a:schemeClr val="dk1"/>
                        </a:buClr>
                        <a:buSzPct val="78571"/>
                        <a:buFont typeface="Arial"/>
                        <a:buNone/>
                      </a:pPr>
                      <a:r>
                        <a:rPr lang="en-US" sz="1400" dirty="0">
                          <a:latin typeface="Quattrocento Sans"/>
                          <a:ea typeface="Quattrocento Sans"/>
                          <a:cs typeface="Quattrocento Sans"/>
                          <a:sym typeface="Quattrocento Sans"/>
                        </a:rPr>
                        <a:t>The performance assessment is a companion to the lesson plan entitled “New England, the Mid-Atlantic, or the South: Where to Go?” described above. The lesson plan is necessary as background information. It can be obtained on the VCEE website (</a:t>
                      </a:r>
                      <a:r>
                        <a:rPr lang="en-US" sz="1400" u="sng" dirty="0">
                          <a:solidFill>
                            <a:srgbClr val="0000FF"/>
                          </a:solidFill>
                          <a:latin typeface="Quattrocento Sans"/>
                          <a:ea typeface="Quattrocento Sans"/>
                          <a:cs typeface="Quattrocento Sans"/>
                          <a:sym typeface="Quattrocento Sans"/>
                          <a:hlinkClick r:id="rId3"/>
                        </a:rPr>
                        <a:t>www.vcee.org</a:t>
                      </a:r>
                      <a:r>
                        <a:rPr lang="en-US" sz="1400" dirty="0">
                          <a:latin typeface="Quattrocento Sans"/>
                          <a:ea typeface="Quattrocento Sans"/>
                          <a:cs typeface="Quattrocento Sans"/>
                          <a:sym typeface="Quattrocento Sans"/>
                        </a:rPr>
                        <a:t>), and is part of a set available for purchase at </a:t>
                      </a:r>
                      <a:r>
                        <a:rPr lang="en-US" sz="1400" u="sng" dirty="0">
                          <a:solidFill>
                            <a:srgbClr val="0000FF"/>
                          </a:solidFill>
                          <a:latin typeface="Quattrocento Sans"/>
                          <a:ea typeface="Quattrocento Sans"/>
                          <a:cs typeface="Quattrocento Sans"/>
                          <a:sym typeface="Quattrocento Sans"/>
                          <a:hlinkClick r:id="rId4"/>
                        </a:rPr>
                        <a:t>econ-fun.org</a:t>
                      </a:r>
                      <a:r>
                        <a:rPr lang="en-US" sz="1400" dirty="0">
                          <a:latin typeface="Quattrocento Sans"/>
                          <a:ea typeface="Quattrocento Sans"/>
                          <a:cs typeface="Quattrocento Sans"/>
                          <a:sym typeface="Quattrocento Sans"/>
                        </a:rPr>
                        <a:t>. </a:t>
                      </a:r>
                    </a:p>
                  </a:txBody>
                  <a:tcPr marL="68588" marR="68588" marT="34294" marB="34294"/>
                </a:tc>
                <a:extLst>
                  <a:ext uri="{0D108BD9-81ED-4DB2-BD59-A6C34878D82A}">
                    <a16:rowId xmlns:a16="http://schemas.microsoft.com/office/drawing/2014/main" val="10001"/>
                  </a:ext>
                </a:extLst>
              </a:tr>
            </a:tbl>
          </a:graphicData>
        </a:graphic>
      </p:graphicFrame>
      <p:sp>
        <p:nvSpPr>
          <p:cNvPr id="814" name="Shape 814"/>
          <p:cNvSpPr txBox="1"/>
          <p:nvPr/>
        </p:nvSpPr>
        <p:spPr>
          <a:xfrm>
            <a:off x="169300" y="5630012"/>
            <a:ext cx="7980528" cy="850050"/>
          </a:xfrm>
          <a:prstGeom prst="rect">
            <a:avLst/>
          </a:prstGeom>
          <a:solidFill>
            <a:schemeClr val="bg1"/>
          </a:solid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What does instruction need to look like leading up to this PBA?  </a:t>
            </a:r>
          </a:p>
          <a:p>
            <a:pPr marL="342900" indent="-257175">
              <a:buSzPct val="100000"/>
              <a:buFontTx/>
              <a:buChar char="●"/>
            </a:pPr>
            <a:r>
              <a:rPr lang="en-US" sz="1350" kern="0" dirty="0">
                <a:solidFill>
                  <a:srgbClr val="000000"/>
                </a:solidFill>
                <a:latin typeface="Arial"/>
                <a:cs typeface="Arial"/>
                <a:sym typeface="Arial"/>
              </a:rPr>
              <a:t>Do students have the skills and knowledge to be successful?</a:t>
            </a:r>
          </a:p>
        </p:txBody>
      </p:sp>
    </p:spTree>
    <p:extLst>
      <p:ext uri="{BB962C8B-B14F-4D97-AF65-F5344CB8AC3E}">
        <p14:creationId xmlns:p14="http://schemas.microsoft.com/office/powerpoint/2010/main" val="991233236"/>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p:nvPr/>
        </p:nvSpPr>
        <p:spPr>
          <a:xfrm>
            <a:off x="838200" y="31487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821" name="Shape 821"/>
          <p:cNvGraphicFramePr/>
          <p:nvPr>
            <p:extLst>
              <p:ext uri="{D42A27DB-BD31-4B8C-83A1-F6EECF244321}">
                <p14:modId xmlns:p14="http://schemas.microsoft.com/office/powerpoint/2010/main" val="909800329"/>
              </p:ext>
            </p:extLst>
          </p:nvPr>
        </p:nvGraphicFramePr>
        <p:xfrm>
          <a:off x="304800" y="1433846"/>
          <a:ext cx="7848600" cy="3120398"/>
        </p:xfrm>
        <a:graphic>
          <a:graphicData uri="http://schemas.openxmlformats.org/drawingml/2006/table">
            <a:tbl>
              <a:tblPr firstRow="1" bandRow="1">
                <a:noFill/>
              </a:tblPr>
              <a:tblGrid>
                <a:gridCol w="2187845">
                  <a:extLst>
                    <a:ext uri="{9D8B030D-6E8A-4147-A177-3AD203B41FA5}">
                      <a16:colId xmlns:a16="http://schemas.microsoft.com/office/drawing/2014/main" val="20000"/>
                    </a:ext>
                  </a:extLst>
                </a:gridCol>
                <a:gridCol w="5660755">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77749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(10) </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Teacher Materials</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Substantiation</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Materials Needed</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Lesson plan from </a:t>
                      </a:r>
                      <a:r>
                        <a:rPr lang="en-US" sz="1400" i="1" dirty="0">
                          <a:latin typeface="Quattrocento Sans"/>
                          <a:ea typeface="Quattrocento Sans"/>
                          <a:cs typeface="Quattrocento Sans"/>
                          <a:sym typeface="Quattrocento Sans"/>
                        </a:rPr>
                        <a:t>Adventures in Economics and U.S. History</a:t>
                      </a:r>
                      <a:r>
                        <a:rPr lang="en-US" sz="1400" dirty="0">
                          <a:latin typeface="Quattrocento Sans"/>
                          <a:ea typeface="Quattrocento Sans"/>
                          <a:cs typeface="Quattrocento Sans"/>
                          <a:sym typeface="Quattrocento Sans"/>
                        </a:rPr>
                        <a:t> (by Suzanne Gallagher and Martha Hopkins), “New England, the Mid-Atlantic, or the South: Where to Go?” Related activity sheets. Available at </a:t>
                      </a:r>
                      <a:r>
                        <a:rPr lang="en-US" sz="1400" u="sng" dirty="0">
                          <a:solidFill>
                            <a:srgbClr val="0000FF"/>
                          </a:solidFill>
                          <a:latin typeface="Quattrocento Sans"/>
                          <a:ea typeface="Quattrocento Sans"/>
                          <a:cs typeface="Quattrocento Sans"/>
                          <a:sym typeface="Quattrocento Sans"/>
                          <a:hlinkClick r:id="rId3"/>
                        </a:rPr>
                        <a:t>www.vcee.org</a:t>
                      </a:r>
                      <a:r>
                        <a:rPr lang="en-US" sz="1400" dirty="0">
                          <a:latin typeface="Quattrocento Sans"/>
                          <a:ea typeface="Quattrocento Sans"/>
                          <a:cs typeface="Quattrocento Sans"/>
                          <a:sym typeface="Quattrocento Sans"/>
                        </a:rPr>
                        <a:t> or as part of a lesson plan set at </a:t>
                      </a:r>
                      <a:r>
                        <a:rPr lang="en-US" sz="1400" u="sng" dirty="0">
                          <a:solidFill>
                            <a:srgbClr val="0000FF"/>
                          </a:solidFill>
                          <a:latin typeface="Quattrocento Sans"/>
                          <a:ea typeface="Quattrocento Sans"/>
                          <a:cs typeface="Quattrocento Sans"/>
                          <a:sym typeface="Quattrocento Sans"/>
                          <a:hlinkClick r:id="rId4"/>
                        </a:rPr>
                        <a:t>econ-fun.org</a:t>
                      </a:r>
                      <a:r>
                        <a:rPr lang="en-US" sz="1400" dirty="0">
                          <a:latin typeface="Quattrocento Sans"/>
                          <a:ea typeface="Quattrocento Sans"/>
                          <a:cs typeface="Quattrocento Sans"/>
                          <a:sym typeface="Quattrocento Sans"/>
                        </a:rPr>
                        <a:t>.</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A large map, showing the original thirteen American Colonies.</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(Optional:) A suitcase or box. Literature to support and reinforce learning</a:t>
                      </a:r>
                    </a:p>
                    <a:p>
                      <a:pPr marL="457200" lvl="0" indent="-69850" rtl="0">
                        <a:spcBef>
                          <a:spcPts val="0"/>
                        </a:spcBef>
                        <a:buClr>
                          <a:schemeClr val="dk1"/>
                        </a:buClr>
                        <a:buSzPct val="100000"/>
                        <a:buFont typeface="Arial"/>
                        <a:buNone/>
                      </a:pPr>
                      <a:endParaRPr sz="800"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ct val="25000"/>
                        <a:buFont typeface="Noto Sans Symbols"/>
                        <a:buNone/>
                      </a:pPr>
                      <a:r>
                        <a:rPr lang="en-US" sz="1100" u="none" strike="noStrike" cap="none" dirty="0"/>
                        <a:t>  </a:t>
                      </a:r>
                    </a:p>
                    <a:p>
                      <a:pPr marL="0" marR="0" lvl="0" indent="0" algn="l" rtl="0">
                        <a:lnSpc>
                          <a:spcPct val="100000"/>
                        </a:lnSpc>
                        <a:spcBef>
                          <a:spcPts val="0"/>
                        </a:spcBef>
                        <a:spcAft>
                          <a:spcPts val="0"/>
                        </a:spcAft>
                        <a:buClr>
                          <a:srgbClr val="000000"/>
                        </a:buClr>
                        <a:buSzPct val="25000"/>
                        <a:buFont typeface="Courier New"/>
                        <a:buNone/>
                      </a:pPr>
                      <a:endParaRPr sz="1100" u="none" strike="noStrike" cap="none" dirty="0"/>
                    </a:p>
                  </a:txBody>
                  <a:tcPr marL="68588" marR="68588" marT="34294" marB="34294"/>
                </a:tc>
                <a:extLst>
                  <a:ext uri="{0D108BD9-81ED-4DB2-BD59-A6C34878D82A}">
                    <a16:rowId xmlns:a16="http://schemas.microsoft.com/office/drawing/2014/main" val="10001"/>
                  </a:ext>
                </a:extLst>
              </a:tr>
            </a:tbl>
          </a:graphicData>
        </a:graphic>
      </p:graphicFrame>
      <p:sp>
        <p:nvSpPr>
          <p:cNvPr id="822" name="Shape 822"/>
          <p:cNvSpPr txBox="1"/>
          <p:nvPr/>
        </p:nvSpPr>
        <p:spPr>
          <a:xfrm>
            <a:off x="304800" y="4883837"/>
            <a:ext cx="7848600"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Is the duration and expectation of the task realistic and developmentally appropriate?  </a:t>
            </a:r>
          </a:p>
        </p:txBody>
      </p:sp>
    </p:spTree>
    <p:extLst>
      <p:ext uri="{BB962C8B-B14F-4D97-AF65-F5344CB8AC3E}">
        <p14:creationId xmlns:p14="http://schemas.microsoft.com/office/powerpoint/2010/main" val="460800384"/>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p:nvPr/>
        </p:nvSpPr>
        <p:spPr>
          <a:xfrm>
            <a:off x="1276341" y="152400"/>
            <a:ext cx="6469875" cy="789300"/>
          </a:xfrm>
          <a:prstGeom prst="rect">
            <a:avLst/>
          </a:prstGeom>
          <a:noFill/>
          <a:ln>
            <a:noFill/>
          </a:ln>
        </p:spPr>
        <p:txBody>
          <a:bodyPr lIns="68569" tIns="34256" rIns="68569" bIns="34256" anchor="t" anchorCtr="0">
            <a:noAutofit/>
          </a:bodyPr>
          <a:lstStyle/>
          <a:p>
            <a:pPr algn="ctr">
              <a:buSzPct val="25000"/>
            </a:pPr>
            <a:r>
              <a:rPr lang="en-US" sz="3600" b="1" kern="0" dirty="0">
                <a:solidFill>
                  <a:srgbClr val="000000"/>
                </a:solidFill>
                <a:latin typeface="Calibri"/>
                <a:ea typeface="Calibri"/>
                <a:cs typeface="Calibri"/>
                <a:sym typeface="Calibri"/>
              </a:rPr>
              <a:t>Food for Thought….</a:t>
            </a:r>
          </a:p>
        </p:txBody>
      </p:sp>
      <p:pic>
        <p:nvPicPr>
          <p:cNvPr id="829" name="Shape 829"/>
          <p:cNvPicPr preferRelativeResize="0"/>
          <p:nvPr/>
        </p:nvPicPr>
        <p:blipFill>
          <a:blip r:embed="rId3">
            <a:alphaModFix/>
          </a:blip>
          <a:stretch>
            <a:fillRect/>
          </a:stretch>
        </p:blipFill>
        <p:spPr>
          <a:xfrm>
            <a:off x="381000" y="761999"/>
            <a:ext cx="7535138" cy="4950169"/>
          </a:xfrm>
          <a:prstGeom prst="rect">
            <a:avLst/>
          </a:prstGeom>
          <a:noFill/>
          <a:ln>
            <a:noFill/>
          </a:ln>
        </p:spPr>
      </p:pic>
      <p:sp>
        <p:nvSpPr>
          <p:cNvPr id="830" name="Shape 830"/>
          <p:cNvSpPr txBox="1"/>
          <p:nvPr/>
        </p:nvSpPr>
        <p:spPr>
          <a:xfrm>
            <a:off x="4419188" y="5712169"/>
            <a:ext cx="3496950" cy="169650"/>
          </a:xfrm>
          <a:prstGeom prst="rect">
            <a:avLst/>
          </a:prstGeom>
          <a:noFill/>
          <a:ln>
            <a:noFill/>
          </a:ln>
        </p:spPr>
        <p:txBody>
          <a:bodyPr lIns="68569" tIns="68569" rIns="68569" bIns="68569" anchor="t" anchorCtr="0">
            <a:noAutofit/>
          </a:bodyPr>
          <a:lstStyle/>
          <a:p>
            <a:pPr algn="r"/>
            <a:r>
              <a:rPr lang="en-US" sz="750" kern="0">
                <a:solidFill>
                  <a:srgbClr val="000000"/>
                </a:solidFill>
                <a:latin typeface="Arial"/>
                <a:cs typeface="Arial"/>
                <a:sym typeface="Arial"/>
              </a:rPr>
              <a:t>Used with permission of Dr. Chris Gareis</a:t>
            </a:r>
          </a:p>
        </p:txBody>
      </p:sp>
    </p:spTree>
    <p:extLst>
      <p:ext uri="{BB962C8B-B14F-4D97-AF65-F5344CB8AC3E}">
        <p14:creationId xmlns:p14="http://schemas.microsoft.com/office/powerpoint/2010/main" val="3021713561"/>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304800" y="304800"/>
            <a:ext cx="4953000" cy="5486400"/>
          </a:xfrm>
          <a:prstGeom prst="rect">
            <a:avLst/>
          </a:prstGeom>
          <a:noFill/>
          <a:ln>
            <a:noFill/>
          </a:ln>
        </p:spPr>
        <p:txBody>
          <a:bodyPr vert="horz" lIns="68550" tIns="34256" rIns="68550" bIns="34256" rtlCol="0" anchor="ctr" anchorCtr="0">
            <a:noAutofit/>
          </a:bodyPr>
          <a:lstStyle/>
          <a:p>
            <a:pPr algn="ctr">
              <a:buClr>
                <a:srgbClr val="1F497D"/>
              </a:buClr>
              <a:buSzPct val="25000"/>
            </a:pPr>
            <a:r>
              <a:rPr lang="en-US" sz="3000" dirty="0" smtClean="0">
                <a:solidFill>
                  <a:schemeClr val="dk1"/>
                </a:solidFill>
                <a:latin typeface="Calibri"/>
                <a:ea typeface="Calibri"/>
                <a:cs typeface="Calibri"/>
                <a:sym typeface="Calibri"/>
              </a:rPr>
              <a:t>If </a:t>
            </a:r>
            <a:r>
              <a:rPr lang="en-US" sz="3000" dirty="0">
                <a:solidFill>
                  <a:schemeClr val="dk1"/>
                </a:solidFill>
                <a:latin typeface="Calibri"/>
                <a:ea typeface="Calibri"/>
                <a:cs typeface="Calibri"/>
                <a:sym typeface="Calibri"/>
              </a:rPr>
              <a:t>we are asked to STRETCH our thinking about </a:t>
            </a:r>
            <a:r>
              <a:rPr lang="en-US" sz="3000" dirty="0">
                <a:solidFill>
                  <a:srgbClr val="FF0000"/>
                </a:solidFill>
                <a:latin typeface="Calibri"/>
                <a:ea typeface="Calibri"/>
                <a:cs typeface="Calibri"/>
                <a:sym typeface="Calibri"/>
              </a:rPr>
              <a:t>assessment</a:t>
            </a:r>
            <a:r>
              <a:rPr lang="en-US" sz="3000" dirty="0">
                <a:solidFill>
                  <a:schemeClr val="dk1"/>
                </a:solidFill>
                <a:latin typeface="Calibri"/>
                <a:ea typeface="Calibri"/>
                <a:cs typeface="Calibri"/>
                <a:sym typeface="Calibri"/>
              </a:rPr>
              <a:t>, we also need to stretch our thinking about </a:t>
            </a:r>
            <a:r>
              <a:rPr lang="en-US" sz="3000" dirty="0">
                <a:solidFill>
                  <a:srgbClr val="00B050"/>
                </a:solidFill>
                <a:latin typeface="Calibri"/>
                <a:ea typeface="Calibri"/>
                <a:cs typeface="Calibri"/>
                <a:sym typeface="Calibri"/>
              </a:rPr>
              <a:t>instruction…            </a:t>
            </a:r>
          </a:p>
        </p:txBody>
      </p:sp>
      <p:pic>
        <p:nvPicPr>
          <p:cNvPr id="837" name="Shape 837"/>
          <p:cNvPicPr preferRelativeResize="0">
            <a:picLocks noGrp="1"/>
          </p:cNvPicPr>
          <p:nvPr>
            <p:ph type="pic" idx="4294967295"/>
          </p:nvPr>
        </p:nvPicPr>
        <p:blipFill rotWithShape="1">
          <a:blip r:embed="rId3">
            <a:alphaModFix/>
            <a:extLst>
              <a:ext uri="{BEBA8EAE-BF5A-486C-A8C5-ECC9F3942E4B}">
                <a14:imgProps xmlns:a14="http://schemas.microsoft.com/office/drawing/2010/main">
                  <a14:imgLayer r:embed="rId4">
                    <a14:imgEffect>
                      <a14:backgroundRemoval t="9974" b="90857" l="0" r="100000"/>
                    </a14:imgEffect>
                  </a14:imgLayer>
                </a14:imgProps>
              </a:ext>
            </a:extLst>
          </a:blip>
          <a:srcRect t="10188" b="10188"/>
          <a:stretch/>
        </p:blipFill>
        <p:spPr>
          <a:xfrm>
            <a:off x="4419600" y="457200"/>
            <a:ext cx="3943664" cy="4764881"/>
          </a:xfrm>
          <a:prstGeom prst="rect">
            <a:avLst/>
          </a:prstGeom>
          <a:noFill/>
          <a:ln>
            <a:noFill/>
          </a:ln>
        </p:spPr>
      </p:pic>
      <p:sp>
        <p:nvSpPr>
          <p:cNvPr id="838" name="Shape 838"/>
          <p:cNvSpPr txBox="1"/>
          <p:nvPr/>
        </p:nvSpPr>
        <p:spPr>
          <a:xfrm>
            <a:off x="6731231" y="5488781"/>
            <a:ext cx="1018548" cy="138500"/>
          </a:xfrm>
          <a:prstGeom prst="rect">
            <a:avLst/>
          </a:prstGeom>
          <a:noFill/>
          <a:ln>
            <a:noFill/>
          </a:ln>
        </p:spPr>
        <p:txBody>
          <a:bodyPr lIns="68569" tIns="34275" rIns="68569" bIns="34275" anchor="t" anchorCtr="0">
            <a:noAutofit/>
          </a:bodyPr>
          <a:lstStyle/>
          <a:p>
            <a:pPr>
              <a:buSzPct val="25000"/>
            </a:pPr>
            <a:r>
              <a:rPr lang="en-US" sz="450" kern="0">
                <a:solidFill>
                  <a:srgbClr val="000000"/>
                </a:solidFill>
                <a:latin typeface="Arial"/>
                <a:ea typeface="Arial"/>
                <a:cs typeface="Arial"/>
                <a:sym typeface="Arial"/>
              </a:rPr>
              <a:t>Image courtesy of Microsoft clipart</a:t>
            </a:r>
          </a:p>
        </p:txBody>
      </p:sp>
    </p:spTree>
    <p:extLst>
      <p:ext uri="{BB962C8B-B14F-4D97-AF65-F5344CB8AC3E}">
        <p14:creationId xmlns:p14="http://schemas.microsoft.com/office/powerpoint/2010/main" val="771732248"/>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152400" y="990600"/>
            <a:ext cx="4711667" cy="4679103"/>
          </a:xfrm>
          <a:prstGeom prst="rect">
            <a:avLst/>
          </a:prstGeom>
          <a:noFill/>
          <a:ln>
            <a:noFill/>
          </a:ln>
        </p:spPr>
        <p:txBody>
          <a:bodyPr vert="horz" lIns="68550" tIns="34256" rIns="68550" bIns="34256" rtlCol="0" anchor="ctr" anchorCtr="0">
            <a:noAutofit/>
          </a:bodyPr>
          <a:lstStyle/>
          <a:p>
            <a:pPr algn="ctr">
              <a:buClr>
                <a:srgbClr val="1F497D"/>
              </a:buClr>
              <a:buSzPct val="25000"/>
            </a:pPr>
            <a:r>
              <a:rPr lang="en-US" sz="3000" dirty="0">
                <a:solidFill>
                  <a:schemeClr val="dk1"/>
                </a:solidFill>
                <a:latin typeface="Calibri"/>
                <a:ea typeface="Calibri"/>
                <a:cs typeface="Calibri"/>
                <a:sym typeface="Calibri"/>
              </a:rPr>
              <a:t>What should </a:t>
            </a:r>
            <a:r>
              <a:rPr lang="en-US" sz="3000" dirty="0">
                <a:solidFill>
                  <a:srgbClr val="0000FF"/>
                </a:solidFill>
                <a:latin typeface="Calibri"/>
                <a:ea typeface="Calibri"/>
                <a:cs typeface="Calibri"/>
                <a:sym typeface="Calibri"/>
              </a:rPr>
              <a:t>social studies instruction </a:t>
            </a:r>
            <a:r>
              <a:rPr lang="en-US" sz="3000" dirty="0">
                <a:solidFill>
                  <a:schemeClr val="dk1"/>
                </a:solidFill>
                <a:latin typeface="Calibri"/>
                <a:ea typeface="Calibri"/>
                <a:cs typeface="Calibri"/>
                <a:sym typeface="Calibri"/>
              </a:rPr>
              <a:t>look like to prepare our students to be successful with a performance-based assessment that we might give at the end of a unit of study? </a:t>
            </a:r>
          </a:p>
        </p:txBody>
      </p:sp>
      <p:pic>
        <p:nvPicPr>
          <p:cNvPr id="845" name="Shape 845" descr="C:\Users\jlbrown1\AppData\Local\Microsoft\Windows\Temporary Internet Files\Content.IE5\P72TF5GY\04-schools-kids-full[1].jpg"/>
          <p:cNvPicPr preferRelativeResize="0"/>
          <p:nvPr/>
        </p:nvPicPr>
        <p:blipFill rotWithShape="1">
          <a:blip r:embed="rId3">
            <a:alphaModFix/>
          </a:blip>
          <a:srcRect/>
          <a:stretch/>
        </p:blipFill>
        <p:spPr>
          <a:xfrm>
            <a:off x="5029200" y="838200"/>
            <a:ext cx="3276599" cy="4038600"/>
          </a:xfrm>
          <a:prstGeom prst="rect">
            <a:avLst/>
          </a:prstGeom>
          <a:noFill/>
          <a:ln>
            <a:noFill/>
          </a:ln>
        </p:spPr>
      </p:pic>
      <p:sp>
        <p:nvSpPr>
          <p:cNvPr id="846" name="Shape 846"/>
          <p:cNvSpPr txBox="1"/>
          <p:nvPr/>
        </p:nvSpPr>
        <p:spPr>
          <a:xfrm>
            <a:off x="6096000" y="5029200"/>
            <a:ext cx="1018548" cy="138500"/>
          </a:xfrm>
          <a:prstGeom prst="rect">
            <a:avLst/>
          </a:prstGeom>
          <a:noFill/>
          <a:ln>
            <a:noFill/>
          </a:ln>
        </p:spPr>
        <p:txBody>
          <a:bodyPr lIns="68569" tIns="34275" rIns="68569" bIns="34275" anchor="t" anchorCtr="0">
            <a:noAutofit/>
          </a:bodyPr>
          <a:lstStyle/>
          <a:p>
            <a:pPr>
              <a:buSzPct val="25000"/>
            </a:pPr>
            <a:r>
              <a:rPr lang="en-US" sz="450" kern="0">
                <a:solidFill>
                  <a:srgbClr val="000000"/>
                </a:solidFill>
                <a:latin typeface="Arial"/>
                <a:ea typeface="Arial"/>
                <a:cs typeface="Arial"/>
                <a:sym typeface="Arial"/>
              </a:rPr>
              <a:t>Image courtesy of Microsoft clipart</a:t>
            </a:r>
          </a:p>
        </p:txBody>
      </p:sp>
    </p:spTree>
    <p:extLst>
      <p:ext uri="{BB962C8B-B14F-4D97-AF65-F5344CB8AC3E}">
        <p14:creationId xmlns:p14="http://schemas.microsoft.com/office/powerpoint/2010/main" val="2560960714"/>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135650" y="227299"/>
            <a:ext cx="6469875" cy="789300"/>
          </a:xfrm>
          <a:prstGeom prst="rect">
            <a:avLst/>
          </a:prstGeom>
          <a:noFill/>
          <a:ln>
            <a:noFill/>
          </a:ln>
        </p:spPr>
        <p:txBody>
          <a:bodyPr lIns="68569" tIns="34256" rIns="68569" bIns="34256" anchor="t" anchorCtr="0">
            <a:noAutofit/>
          </a:bodyPr>
          <a:lstStyle/>
          <a:p>
            <a:pPr algn="ctr">
              <a:buSzPct val="25000"/>
            </a:pPr>
            <a:r>
              <a:rPr lang="en-US" sz="3600" b="1" kern="0" dirty="0">
                <a:solidFill>
                  <a:srgbClr val="000000"/>
                </a:solidFill>
                <a:latin typeface="Calibri"/>
                <a:ea typeface="Calibri"/>
                <a:cs typeface="Calibri"/>
                <a:sym typeface="Calibri"/>
              </a:rPr>
              <a:t>Final Thoughts</a:t>
            </a:r>
          </a:p>
        </p:txBody>
      </p:sp>
      <p:sp>
        <p:nvSpPr>
          <p:cNvPr id="853" name="Shape 853"/>
          <p:cNvSpPr txBox="1"/>
          <p:nvPr/>
        </p:nvSpPr>
        <p:spPr>
          <a:xfrm>
            <a:off x="1684913" y="2100319"/>
            <a:ext cx="5774175" cy="2125800"/>
          </a:xfrm>
          <a:prstGeom prst="rect">
            <a:avLst/>
          </a:prstGeom>
          <a:noFill/>
          <a:ln>
            <a:noFill/>
          </a:ln>
        </p:spPr>
        <p:txBody>
          <a:bodyPr lIns="68569" tIns="68569" rIns="68569" bIns="68569" anchor="t" anchorCtr="0">
            <a:noAutofit/>
          </a:bodyPr>
          <a:lstStyle/>
          <a:p>
            <a:endParaRPr kern="0">
              <a:solidFill>
                <a:srgbClr val="000000"/>
              </a:solidFill>
              <a:latin typeface="Arial"/>
              <a:cs typeface="Arial"/>
              <a:sym typeface="Arial"/>
            </a:endParaRPr>
          </a:p>
          <a:p>
            <a:endParaRPr kern="0">
              <a:solidFill>
                <a:srgbClr val="000000"/>
              </a:solidFill>
              <a:latin typeface="Arial"/>
              <a:cs typeface="Arial"/>
              <a:sym typeface="Arial"/>
            </a:endParaRPr>
          </a:p>
        </p:txBody>
      </p:sp>
      <p:sp>
        <p:nvSpPr>
          <p:cNvPr id="854" name="Shape 854"/>
          <p:cNvSpPr txBox="1"/>
          <p:nvPr/>
        </p:nvSpPr>
        <p:spPr>
          <a:xfrm>
            <a:off x="2710725" y="5874142"/>
            <a:ext cx="3189150" cy="291600"/>
          </a:xfrm>
          <a:prstGeom prst="rect">
            <a:avLst/>
          </a:prstGeom>
          <a:noFill/>
          <a:ln>
            <a:noFill/>
          </a:ln>
        </p:spPr>
        <p:txBody>
          <a:bodyPr lIns="68569" tIns="68569" rIns="68569" bIns="68569" anchor="t" anchorCtr="0">
            <a:noAutofit/>
          </a:bodyPr>
          <a:lstStyle/>
          <a:p>
            <a:pPr algn="ctr"/>
            <a:r>
              <a:rPr lang="en-US" u="sng" kern="0" dirty="0">
                <a:solidFill>
                  <a:srgbClr val="0000FF"/>
                </a:solidFill>
                <a:latin typeface="Arial"/>
                <a:cs typeface="Arial"/>
                <a:sym typeface="Arial"/>
                <a:hlinkClick r:id="rId3"/>
              </a:rPr>
              <a:t>Submit Digital Responses via Google Form</a:t>
            </a:r>
          </a:p>
        </p:txBody>
      </p:sp>
      <p:pic>
        <p:nvPicPr>
          <p:cNvPr id="855" name="Shape 855"/>
          <p:cNvPicPr preferRelativeResize="0"/>
          <p:nvPr/>
        </p:nvPicPr>
        <p:blipFill>
          <a:blip r:embed="rId4">
            <a:alphaModFix/>
          </a:blip>
          <a:stretch>
            <a:fillRect/>
          </a:stretch>
        </p:blipFill>
        <p:spPr>
          <a:xfrm>
            <a:off x="304800" y="838200"/>
            <a:ext cx="8001000" cy="5181600"/>
          </a:xfrm>
          <a:prstGeom prst="rect">
            <a:avLst/>
          </a:prstGeom>
          <a:noFill/>
          <a:ln>
            <a:noFill/>
          </a:ln>
        </p:spPr>
      </p:pic>
    </p:spTree>
    <p:extLst>
      <p:ext uri="{BB962C8B-B14F-4D97-AF65-F5344CB8AC3E}">
        <p14:creationId xmlns:p14="http://schemas.microsoft.com/office/powerpoint/2010/main" val="2431027459"/>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5657850" cy="857251"/>
          </a:xfrm>
        </p:spPr>
        <p:txBody>
          <a:bodyPr>
            <a:normAutofit/>
          </a:bodyPr>
          <a:lstStyle/>
          <a:p>
            <a:r>
              <a:rPr lang="en-US" sz="36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p>
        </p:txBody>
      </p:sp>
      <p:sp>
        <p:nvSpPr>
          <p:cNvPr id="3" name="Text Placeholder 2"/>
          <p:cNvSpPr>
            <a:spLocks noGrp="1"/>
          </p:cNvSpPr>
          <p:nvPr>
            <p:ph type="body" idx="1"/>
          </p:nvPr>
        </p:nvSpPr>
        <p:spPr>
          <a:xfrm>
            <a:off x="304800" y="1009652"/>
            <a:ext cx="7848600" cy="4629148"/>
          </a:xfrm>
          <a:solidFill>
            <a:srgbClr val="95B3D7">
              <a:alpha val="87059"/>
            </a:srgbClr>
          </a:solidFill>
          <a:ln>
            <a:solidFill>
              <a:schemeClr val="tx1">
                <a:lumMod val="95000"/>
                <a:lumOff val="5000"/>
              </a:schemeClr>
            </a:solidFill>
          </a:ln>
        </p:spPr>
        <p:txBody>
          <a:bodyPr>
            <a:normAutofit fontScale="92500"/>
          </a:bodyPr>
          <a:lstStyle/>
          <a:p>
            <a:pPr marL="17145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316565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idx="4294967295"/>
          </p:nvPr>
        </p:nvSpPr>
        <p:spPr>
          <a:xfrm>
            <a:off x="1828800" y="1907887"/>
            <a:ext cx="6172200" cy="1213425"/>
          </a:xfrm>
          <a:prstGeom prst="rect">
            <a:avLst/>
          </a:prstGeom>
          <a:noFill/>
          <a:ln>
            <a:noFill/>
          </a:ln>
        </p:spPr>
        <p:txBody>
          <a:bodyPr vert="horz" lIns="68569" tIns="34275" rIns="68569" bIns="34275" rtlCol="0" anchor="ctr" anchorCtr="0">
            <a:noAutofit/>
          </a:bodyPr>
          <a:lstStyle/>
          <a:p>
            <a:pPr>
              <a:buSzPct val="25000"/>
            </a:pPr>
            <a:r>
              <a:rPr lang="en-US" sz="3300" dirty="0">
                <a:latin typeface="Batang"/>
                <a:ea typeface="Batang"/>
                <a:cs typeface="Batang"/>
                <a:sym typeface="Batang"/>
              </a:rPr>
              <a:t/>
            </a:r>
            <a:br>
              <a:rPr lang="en-US" sz="3300" dirty="0">
                <a:latin typeface="Batang"/>
                <a:ea typeface="Batang"/>
                <a:cs typeface="Batang"/>
                <a:sym typeface="Batang"/>
              </a:rPr>
            </a:br>
            <a:endParaRPr lang="en-US" sz="3300" dirty="0">
              <a:latin typeface="Batang"/>
              <a:ea typeface="Batang"/>
              <a:cs typeface="Batang"/>
              <a:sym typeface="Batang"/>
            </a:endParaRPr>
          </a:p>
          <a:p>
            <a:pPr>
              <a:buSzPct val="25000"/>
            </a:pPr>
            <a:r>
              <a:rPr lang="en-US" sz="4800" dirty="0">
                <a:latin typeface="Calibri"/>
                <a:ea typeface="Calibri"/>
                <a:cs typeface="Calibri"/>
                <a:sym typeface="Calibri"/>
              </a:rPr>
              <a:t>Stay in Touch!</a:t>
            </a:r>
          </a:p>
          <a:p>
            <a:pPr>
              <a:buSzPct val="25000"/>
            </a:pPr>
            <a:endParaRPr sz="2250" dirty="0">
              <a:latin typeface="Calibri"/>
              <a:ea typeface="Calibri"/>
              <a:cs typeface="Calibri"/>
              <a:sym typeface="Calibri"/>
            </a:endParaRPr>
          </a:p>
          <a:p>
            <a:pPr>
              <a:buSzPct val="25000"/>
            </a:pPr>
            <a:endParaRPr sz="3300" dirty="0">
              <a:latin typeface="Batang"/>
              <a:ea typeface="Batang"/>
              <a:cs typeface="Batang"/>
              <a:sym typeface="Batang"/>
            </a:endParaRPr>
          </a:p>
          <a:p>
            <a:pPr>
              <a:buSzPct val="25000"/>
            </a:pPr>
            <a:endParaRPr sz="3300" dirty="0">
              <a:latin typeface="Batang"/>
              <a:ea typeface="Batang"/>
              <a:cs typeface="Batang"/>
              <a:sym typeface="Batang"/>
            </a:endParaRPr>
          </a:p>
          <a:p>
            <a:pPr algn="l">
              <a:buSzPct val="25000"/>
            </a:pPr>
            <a:r>
              <a:rPr lang="en-US" sz="3300" dirty="0">
                <a:latin typeface="Calibri"/>
                <a:ea typeface="Calibri"/>
                <a:cs typeface="Calibri"/>
                <a:sym typeface="Calibri"/>
              </a:rPr>
              <a:t>                                              </a:t>
            </a:r>
          </a:p>
          <a:p>
            <a:pPr algn="l">
              <a:buSzPct val="25000"/>
            </a:pPr>
            <a:r>
              <a:rPr lang="en-US" sz="3300" dirty="0">
                <a:latin typeface="Calibri"/>
                <a:ea typeface="Calibri"/>
                <a:cs typeface="Calibri"/>
                <a:sym typeface="Calibri"/>
              </a:rPr>
              <a:t>                                                </a:t>
            </a:r>
          </a:p>
        </p:txBody>
      </p:sp>
      <p:sp>
        <p:nvSpPr>
          <p:cNvPr id="862" name="Shape 862"/>
          <p:cNvSpPr txBox="1">
            <a:spLocks noGrp="1"/>
          </p:cNvSpPr>
          <p:nvPr>
            <p:ph type="sldNum" idx="12"/>
          </p:nvPr>
        </p:nvSpPr>
        <p:spPr>
          <a:xfrm>
            <a:off x="7372350" y="5624515"/>
            <a:ext cx="285750" cy="261899"/>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107</a:t>
            </a:fld>
            <a:endParaRPr lang="en-US" sz="900" kern="0">
              <a:solidFill>
                <a:srgbClr val="FFFFFF"/>
              </a:solidFill>
              <a:latin typeface="Calibri"/>
              <a:ea typeface="Calibri"/>
              <a:cs typeface="Calibri"/>
              <a:sym typeface="Calibri"/>
            </a:endParaRPr>
          </a:p>
        </p:txBody>
      </p:sp>
      <p:pic>
        <p:nvPicPr>
          <p:cNvPr id="863" name="Shape 863"/>
          <p:cNvPicPr preferRelativeResize="0"/>
          <p:nvPr/>
        </p:nvPicPr>
        <p:blipFill>
          <a:blip r:embed="rId3">
            <a:alphaModFix/>
          </a:blip>
          <a:stretch>
            <a:fillRect/>
          </a:stretch>
        </p:blipFill>
        <p:spPr>
          <a:xfrm>
            <a:off x="1524000" y="2514600"/>
            <a:ext cx="6781800" cy="3276600"/>
          </a:xfrm>
          <a:prstGeom prst="rect">
            <a:avLst/>
          </a:prstGeom>
          <a:noFill/>
          <a:ln>
            <a:noFill/>
          </a:ln>
        </p:spPr>
      </p:pic>
    </p:spTree>
    <p:extLst>
      <p:ext uri="{BB962C8B-B14F-4D97-AF65-F5344CB8AC3E}">
        <p14:creationId xmlns:p14="http://schemas.microsoft.com/office/powerpoint/2010/main" val="79507412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4"/>
          <p:cNvSpPr>
            <a:spLocks noChangeArrowheads="1"/>
          </p:cNvSpPr>
          <p:nvPr/>
        </p:nvSpPr>
        <p:spPr bwMode="auto">
          <a:xfrm>
            <a:off x="0" y="-228600"/>
            <a:ext cx="8915400" cy="1143000"/>
          </a:xfrm>
          <a:prstGeom prst="roundRect">
            <a:avLst>
              <a:gd name="adj" fmla="val 0"/>
            </a:avLst>
          </a:prstGeom>
          <a:noFill/>
          <a:ln w="9525">
            <a:noFill/>
            <a:round/>
            <a:headEnd/>
            <a:tailEnd/>
          </a:ln>
          <a:effectLst/>
        </p:spPr>
        <p:txBody>
          <a:bodyPr anchor="b"/>
          <a:lstStyle/>
          <a:p>
            <a:pPr algn="ctr"/>
            <a:r>
              <a:rPr lang="en-US" sz="4000" b="1" dirty="0">
                <a:solidFill>
                  <a:prstClr val="black"/>
                </a:solidFill>
                <a:effectLst>
                  <a:outerShdw blurRad="38100" dist="38100" dir="2700000" algn="tl">
                    <a:srgbClr val="000000">
                      <a:alpha val="43137"/>
                    </a:srgbClr>
                  </a:outerShdw>
                </a:effectLst>
                <a:ea typeface="Batang" panose="02030600000101010101" pitchFamily="18" charset="-127"/>
              </a:rPr>
              <a:t>Code of Virginia</a:t>
            </a:r>
          </a:p>
        </p:txBody>
      </p:sp>
      <p:sp>
        <p:nvSpPr>
          <p:cNvPr id="28679" name="Text Box 7"/>
          <p:cNvSpPr txBox="1">
            <a:spLocks noChangeArrowheads="1"/>
          </p:cNvSpPr>
          <p:nvPr/>
        </p:nvSpPr>
        <p:spPr bwMode="auto">
          <a:xfrm>
            <a:off x="152400" y="1291709"/>
            <a:ext cx="8077200" cy="5509200"/>
          </a:xfrm>
          <a:prstGeom prst="rect">
            <a:avLst/>
          </a:prstGeom>
          <a:noFill/>
          <a:ln w="9525">
            <a:noFill/>
            <a:miter lim="800000"/>
            <a:headEnd/>
            <a:tailEnd/>
          </a:ln>
          <a:effectLst/>
        </p:spPr>
        <p:txBody>
          <a:bodyPr wrap="square">
            <a:spAutoFit/>
          </a:bodyPr>
          <a:lstStyle/>
          <a:p>
            <a:pPr algn="ctr"/>
            <a:r>
              <a:rPr lang="en-US" sz="3200" b="1" dirty="0">
                <a:solidFill>
                  <a:srgbClr val="000000"/>
                </a:solidFill>
              </a:rPr>
              <a:t>Legislative Mandate: </a:t>
            </a:r>
          </a:p>
          <a:p>
            <a:pPr algn="ctr"/>
            <a:r>
              <a:rPr lang="en-US" sz="3200" b="1" dirty="0">
                <a:solidFill>
                  <a:srgbClr val="000000"/>
                </a:solidFill>
              </a:rPr>
              <a:t>House Bill </a:t>
            </a:r>
            <a:r>
              <a:rPr lang="en-US" sz="3200" b="1" dirty="0" smtClean="0">
                <a:solidFill>
                  <a:srgbClr val="000000"/>
                </a:solidFill>
              </a:rPr>
              <a:t>895 </a:t>
            </a:r>
            <a:r>
              <a:rPr lang="en-US" sz="3200" b="1" dirty="0">
                <a:solidFill>
                  <a:srgbClr val="000000"/>
                </a:solidFill>
              </a:rPr>
              <a:t>and Senate Bill </a:t>
            </a:r>
            <a:r>
              <a:rPr lang="en-US" sz="3200" b="1" dirty="0" smtClean="0">
                <a:solidFill>
                  <a:srgbClr val="000000"/>
                </a:solidFill>
              </a:rPr>
              <a:t>336 </a:t>
            </a:r>
            <a:endParaRPr lang="en-US" sz="3200" dirty="0">
              <a:solidFill>
                <a:srgbClr val="000000"/>
              </a:solidFill>
            </a:endParaRPr>
          </a:p>
          <a:p>
            <a:endParaRPr lang="en-US" sz="2400" dirty="0">
              <a:solidFill>
                <a:srgbClr val="000000"/>
              </a:solidFill>
            </a:endParaRPr>
          </a:p>
          <a:p>
            <a:pPr marL="169863"/>
            <a:r>
              <a:rPr lang="en-US" sz="2400" dirty="0">
                <a:solidFill>
                  <a:srgbClr val="000000"/>
                </a:solidFill>
              </a:rPr>
              <a:t>Legislation in the </a:t>
            </a:r>
            <a:r>
              <a:rPr lang="en-US" sz="2400" dirty="0" smtClean="0">
                <a:solidFill>
                  <a:srgbClr val="000000"/>
                </a:solidFill>
              </a:rPr>
              <a:t>2016 </a:t>
            </a:r>
            <a:r>
              <a:rPr lang="en-US" sz="2400" dirty="0">
                <a:solidFill>
                  <a:srgbClr val="000000"/>
                </a:solidFill>
              </a:rPr>
              <a:t>General Assembly </a:t>
            </a:r>
            <a:r>
              <a:rPr lang="en-US" sz="2400" dirty="0" smtClean="0">
                <a:solidFill>
                  <a:srgbClr val="000000"/>
                </a:solidFill>
              </a:rPr>
              <a:t>amended,</a:t>
            </a:r>
          </a:p>
          <a:p>
            <a:pPr marL="169863"/>
            <a:r>
              <a:rPr lang="en-US" sz="2400" dirty="0" smtClean="0">
                <a:solidFill>
                  <a:srgbClr val="000000"/>
                </a:solidFill>
              </a:rPr>
              <a:t>§ </a:t>
            </a:r>
            <a:r>
              <a:rPr lang="en-US" sz="2400" dirty="0">
                <a:solidFill>
                  <a:srgbClr val="000000"/>
                </a:solidFill>
              </a:rPr>
              <a:t>22.1-253.13:4.D of the </a:t>
            </a:r>
            <a:r>
              <a:rPr lang="en-US" sz="2400" i="1" dirty="0">
                <a:solidFill>
                  <a:srgbClr val="000000"/>
                </a:solidFill>
              </a:rPr>
              <a:t>Code of </a:t>
            </a:r>
            <a:r>
              <a:rPr lang="en-US" sz="2400" i="1" dirty="0" smtClean="0">
                <a:solidFill>
                  <a:srgbClr val="000000"/>
                </a:solidFill>
              </a:rPr>
              <a:t>Virginia</a:t>
            </a:r>
            <a:r>
              <a:rPr lang="en-US" sz="2400" dirty="0" smtClean="0"/>
              <a:t>.  </a:t>
            </a:r>
          </a:p>
          <a:p>
            <a:pPr marL="169863"/>
            <a:endParaRPr lang="en-US" sz="2400" dirty="0" smtClean="0"/>
          </a:p>
          <a:p>
            <a:pPr marL="169863"/>
            <a:r>
              <a:rPr lang="en-US" sz="2400" dirty="0" smtClean="0"/>
              <a:t>In </a:t>
            </a:r>
            <a:r>
              <a:rPr lang="en-US" sz="2400" dirty="0"/>
              <a:t>establishing graduation requirements, the Board shall </a:t>
            </a:r>
            <a:r>
              <a:rPr lang="en-US" sz="2400" dirty="0" smtClean="0">
                <a:solidFill>
                  <a:srgbClr val="000000"/>
                </a:solidFill>
              </a:rPr>
              <a:t>:</a:t>
            </a:r>
          </a:p>
          <a:p>
            <a:pPr marL="512763" indent="-342900">
              <a:buFont typeface="Arial" panose="020B0604020202020204" pitchFamily="34" charset="0"/>
              <a:buChar char="•"/>
            </a:pPr>
            <a:r>
              <a:rPr lang="en-US" sz="2400" dirty="0"/>
              <a:t>Develop and </a:t>
            </a:r>
            <a:r>
              <a:rPr lang="en-US" sz="2400" dirty="0" smtClean="0"/>
              <a:t>implement . . .</a:t>
            </a:r>
            <a:r>
              <a:rPr lang="en-US" sz="2400" b="1" dirty="0" smtClean="0">
                <a:solidFill>
                  <a:srgbClr val="FF0000"/>
                </a:solidFill>
              </a:rPr>
              <a:t>a </a:t>
            </a:r>
            <a:r>
              <a:rPr lang="en-US" sz="2400" b="1" dirty="0">
                <a:solidFill>
                  <a:srgbClr val="FF0000"/>
                </a:solidFill>
              </a:rPr>
              <a:t>Profile of a Virginia Graduate </a:t>
            </a:r>
            <a:r>
              <a:rPr lang="en-US" sz="2400" dirty="0" smtClean="0"/>
              <a:t>. . . </a:t>
            </a:r>
          </a:p>
          <a:p>
            <a:pPr marL="512763" indent="-342900">
              <a:buFont typeface="Arial" panose="020B0604020202020204" pitchFamily="34" charset="0"/>
              <a:buChar char="•"/>
            </a:pPr>
            <a:r>
              <a:rPr lang="en-US" sz="2400" dirty="0" smtClean="0"/>
              <a:t>Emphasize </a:t>
            </a:r>
            <a:r>
              <a:rPr lang="en-US" sz="2400" dirty="0"/>
              <a:t>the </a:t>
            </a:r>
            <a:r>
              <a:rPr lang="en-US" sz="2400" b="1" dirty="0">
                <a:solidFill>
                  <a:srgbClr val="FF0000"/>
                </a:solidFill>
              </a:rPr>
              <a:t>development of core skill sets </a:t>
            </a:r>
            <a:r>
              <a:rPr lang="en-US" sz="2400" dirty="0"/>
              <a:t>in the early years of high school.</a:t>
            </a:r>
          </a:p>
          <a:p>
            <a:pPr marL="512763" indent="-342900">
              <a:buFont typeface="Arial" panose="020B0604020202020204" pitchFamily="34" charset="0"/>
              <a:buChar char="•"/>
            </a:pPr>
            <a:r>
              <a:rPr lang="en-US" sz="2400" dirty="0" smtClean="0"/>
              <a:t>Establish </a:t>
            </a:r>
            <a:r>
              <a:rPr lang="en-US" sz="2400" b="1" dirty="0">
                <a:solidFill>
                  <a:srgbClr val="FF0000"/>
                </a:solidFill>
              </a:rPr>
              <a:t>multiple paths toward college and career readiness </a:t>
            </a:r>
            <a:r>
              <a:rPr lang="en-US" sz="2400" dirty="0" smtClean="0"/>
              <a:t>. . .</a:t>
            </a:r>
            <a:endParaRPr lang="en-US" sz="2400" dirty="0"/>
          </a:p>
          <a:p>
            <a:pPr marL="512763" indent="-342900">
              <a:buFont typeface="Arial" panose="020B0604020202020204" pitchFamily="34" charset="0"/>
              <a:buChar char="•"/>
            </a:pPr>
            <a:endParaRPr lang="en-US" sz="2400" b="1" dirty="0"/>
          </a:p>
        </p:txBody>
      </p:sp>
    </p:spTree>
    <p:extLst>
      <p:ext uri="{BB962C8B-B14F-4D97-AF65-F5344CB8AC3E}">
        <p14:creationId xmlns:p14="http://schemas.microsoft.com/office/powerpoint/2010/main" val="3894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315200" cy="1143000"/>
          </a:xfrm>
        </p:spPr>
        <p:txBody>
          <a:bodyPr>
            <a:noAutofit/>
          </a:bodyPr>
          <a:lstStyle/>
          <a:p>
            <a:r>
              <a:rPr lang="en-US" i="0"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Legislative Intent</a:t>
            </a:r>
            <a:endParaRPr lang="en-US" i="0"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4" name="Slide Number Placeholder 3"/>
          <p:cNvSpPr>
            <a:spLocks noGrp="1"/>
          </p:cNvSpPr>
          <p:nvPr>
            <p:ph type="sldNum" sz="quarter" idx="4294967295"/>
          </p:nvPr>
        </p:nvSpPr>
        <p:spPr>
          <a:xfrm>
            <a:off x="3505200" y="6172200"/>
            <a:ext cx="2133600" cy="365125"/>
          </a:xfrm>
          <a:prstGeom prst="rect">
            <a:avLst/>
          </a:prstGeom>
        </p:spPr>
        <p:txBody>
          <a:bodyPr/>
          <a:lstStyle/>
          <a:p>
            <a:pPr>
              <a:defRPr/>
            </a:pPr>
            <a:fld id="{3401E261-CCB0-49C5-A0AF-9D10FC252207}" type="slidenum">
              <a:rPr lang="en-US" smtClean="0">
                <a:solidFill>
                  <a:prstClr val="white"/>
                </a:solidFill>
              </a:rPr>
              <a:pPr>
                <a:defRPr/>
              </a:pPr>
              <a:t>12</a:t>
            </a:fld>
            <a:endParaRPr lang="en-US" dirty="0">
              <a:solidFill>
                <a:prstClr val="white"/>
              </a:solidFill>
            </a:endParaRPr>
          </a:p>
        </p:txBody>
      </p:sp>
      <p:sp>
        <p:nvSpPr>
          <p:cNvPr id="5" name="Content Placeholder 4"/>
          <p:cNvSpPr>
            <a:spLocks noGrp="1"/>
          </p:cNvSpPr>
          <p:nvPr>
            <p:ph idx="1"/>
          </p:nvPr>
        </p:nvSpPr>
        <p:spPr>
          <a:xfrm>
            <a:off x="457200" y="1447800"/>
            <a:ext cx="7543800" cy="4876800"/>
          </a:xfrm>
        </p:spPr>
        <p:txBody>
          <a:bodyPr>
            <a:normAutofit fontScale="55000" lnSpcReduction="20000"/>
          </a:bodyPr>
          <a:lstStyle/>
          <a:p>
            <a:endParaRPr lang="en-US" sz="4000" b="0" dirty="0">
              <a:solidFill>
                <a:srgbClr val="000000"/>
              </a:solidFill>
              <a:latin typeface="Times New Roman"/>
            </a:endParaRPr>
          </a:p>
          <a:p>
            <a:pPr marL="0" indent="0">
              <a:buNone/>
            </a:pPr>
            <a:r>
              <a:rPr lang="en-US" sz="5100" b="0" dirty="0" smtClean="0">
                <a:solidFill>
                  <a:srgbClr val="000000"/>
                </a:solidFill>
                <a:latin typeface="+mn-lt"/>
              </a:rPr>
              <a:t>The </a:t>
            </a:r>
            <a:r>
              <a:rPr lang="en-US" sz="5100" b="0" dirty="0">
                <a:solidFill>
                  <a:srgbClr val="000000"/>
                </a:solidFill>
                <a:latin typeface="+mn-lt"/>
              </a:rPr>
              <a:t>intent of the legislation was to </a:t>
            </a:r>
            <a:endParaRPr lang="en-US" sz="5100" b="0" dirty="0" smtClean="0">
              <a:solidFill>
                <a:srgbClr val="000000"/>
              </a:solidFill>
              <a:latin typeface="+mn-lt"/>
            </a:endParaRPr>
          </a:p>
          <a:p>
            <a:pPr lvl="1"/>
            <a:r>
              <a:rPr lang="en-US" sz="4400" b="0" dirty="0" smtClean="0">
                <a:solidFill>
                  <a:schemeClr val="tx1"/>
                </a:solidFill>
                <a:latin typeface="+mn-lt"/>
              </a:rPr>
              <a:t>involve a variety of </a:t>
            </a:r>
            <a:r>
              <a:rPr lang="en-US" sz="4400" b="0" dirty="0">
                <a:solidFill>
                  <a:schemeClr val="tx1"/>
                </a:solidFill>
                <a:latin typeface="+mn-lt"/>
              </a:rPr>
              <a:t>stakeholders representing elementary and secondary education, higher education, and business and industry in the Commonwealth and including parents, policymakers, and community </a:t>
            </a:r>
            <a:r>
              <a:rPr lang="en-US" sz="4400" b="0" dirty="0" smtClean="0">
                <a:solidFill>
                  <a:schemeClr val="tx1"/>
                </a:solidFill>
                <a:latin typeface="+mn-lt"/>
              </a:rPr>
              <a:t>leaders</a:t>
            </a:r>
            <a:endParaRPr lang="en-US" sz="4400" b="0" dirty="0">
              <a:solidFill>
                <a:schemeClr val="tx1"/>
              </a:solidFill>
              <a:latin typeface="+mn-lt"/>
            </a:endParaRPr>
          </a:p>
          <a:p>
            <a:pPr lvl="1"/>
            <a:endParaRPr lang="en-US" sz="4400" b="0" dirty="0" smtClean="0">
              <a:solidFill>
                <a:schemeClr val="tx1"/>
              </a:solidFill>
              <a:latin typeface="+mn-lt"/>
            </a:endParaRPr>
          </a:p>
          <a:p>
            <a:pPr lvl="1"/>
            <a:r>
              <a:rPr lang="en-US" sz="4400" dirty="0">
                <a:solidFill>
                  <a:schemeClr val="tx1"/>
                </a:solidFill>
                <a:latin typeface="+mn-lt"/>
              </a:rPr>
              <a:t>p</a:t>
            </a:r>
            <a:r>
              <a:rPr lang="en-US" sz="4400" b="0" dirty="0" smtClean="0">
                <a:solidFill>
                  <a:schemeClr val="tx1"/>
                </a:solidFill>
                <a:latin typeface="+mn-lt"/>
              </a:rPr>
              <a:t>rovide a clarity about the </a:t>
            </a:r>
            <a:r>
              <a:rPr lang="en-US" sz="4400" dirty="0" smtClean="0">
                <a:solidFill>
                  <a:schemeClr val="tx1"/>
                </a:solidFill>
                <a:latin typeface="+mn-lt"/>
              </a:rPr>
              <a:t>knowledge</a:t>
            </a:r>
            <a:r>
              <a:rPr lang="en-US" sz="4400" dirty="0">
                <a:solidFill>
                  <a:schemeClr val="tx1"/>
                </a:solidFill>
                <a:latin typeface="+mn-lt"/>
              </a:rPr>
              <a:t>, skills, experiences and attributes </a:t>
            </a:r>
            <a:r>
              <a:rPr lang="en-US" sz="4400" b="0" dirty="0">
                <a:solidFill>
                  <a:schemeClr val="tx1"/>
                </a:solidFill>
                <a:latin typeface="+mn-lt"/>
              </a:rPr>
              <a:t>that students must attain to be successful in college and/or the work force and to be “life ready” in an economy and a world characterized by rapid change.</a:t>
            </a:r>
          </a:p>
          <a:p>
            <a:endParaRPr lang="en-US" dirty="0"/>
          </a:p>
        </p:txBody>
      </p:sp>
    </p:spTree>
    <p:extLst>
      <p:ext uri="{BB962C8B-B14F-4D97-AF65-F5344CB8AC3E}">
        <p14:creationId xmlns:p14="http://schemas.microsoft.com/office/powerpoint/2010/main" val="191810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Virginia Board of Education</a:t>
            </a:r>
            <a:endParaRPr lang="en-US"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13</a:t>
            </a:fld>
            <a:endParaRPr lang="en-US" dirty="0">
              <a:solidFill>
                <a:prstClr val="white"/>
              </a:solidFill>
            </a:endParaRPr>
          </a:p>
        </p:txBody>
      </p:sp>
      <p:pic>
        <p:nvPicPr>
          <p:cNvPr id="7" name="Picture 6" descr="http://www.doe.virginia.gov/boe/meetings/2016/worksession/05-may/profile-of-a-graduate-schemati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19077" t="17018" r="20616" b="2526"/>
          <a:stretch/>
        </p:blipFill>
        <p:spPr>
          <a:xfrm>
            <a:off x="1199271" y="1447800"/>
            <a:ext cx="6192129" cy="4691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04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Virginia Board of Education</a:t>
            </a:r>
            <a:endParaRPr lang="en-US"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3" name="Content Placeholder 2"/>
          <p:cNvSpPr>
            <a:spLocks noGrp="1"/>
          </p:cNvSpPr>
          <p:nvPr>
            <p:ph idx="1"/>
          </p:nvPr>
        </p:nvSpPr>
        <p:spPr/>
        <p:txBody>
          <a:bodyPr>
            <a:normAutofit fontScale="92500"/>
          </a:bodyPr>
          <a:lstStyle/>
          <a:p>
            <a:pPr marL="0" indent="0">
              <a:buNone/>
            </a:pPr>
            <a:r>
              <a:rPr lang="en-US" b="0" dirty="0" smtClean="0">
                <a:latin typeface="+mn-lt"/>
              </a:rPr>
              <a:t>. . .earning </a:t>
            </a:r>
            <a:r>
              <a:rPr lang="en-US" b="0" dirty="0">
                <a:latin typeface="+mn-lt"/>
              </a:rPr>
              <a:t>a diploma should be about more than passing a prescribed series of courses and tests. </a:t>
            </a:r>
            <a:endParaRPr lang="en-US" b="0" dirty="0" smtClean="0">
              <a:latin typeface="+mn-lt"/>
            </a:endParaRPr>
          </a:p>
          <a:p>
            <a:pPr marL="0" indent="0">
              <a:buNone/>
            </a:pPr>
            <a:endParaRPr lang="en-US" b="0" dirty="0" smtClean="0">
              <a:latin typeface="+mn-lt"/>
            </a:endParaRPr>
          </a:p>
          <a:p>
            <a:pPr marL="0" indent="0">
              <a:buNone/>
            </a:pPr>
            <a:r>
              <a:rPr lang="en-US" b="0" dirty="0" smtClean="0">
                <a:latin typeface="+mn-lt"/>
              </a:rPr>
              <a:t>. . . graduates </a:t>
            </a:r>
            <a:r>
              <a:rPr lang="en-US" b="0" dirty="0">
                <a:latin typeface="+mn-lt"/>
              </a:rPr>
              <a:t>need skills and attributes such as critical thinking, creative thinking, communication, collaboration and citizenship, to be successful in life.  </a:t>
            </a:r>
            <a:endParaRPr lang="en-US" b="0" dirty="0" smtClean="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14</a:t>
            </a:fld>
            <a:endParaRPr lang="en-US" dirty="0">
              <a:solidFill>
                <a:prstClr val="white"/>
              </a:solidFill>
            </a:endParaRPr>
          </a:p>
        </p:txBody>
      </p:sp>
    </p:spTree>
    <p:extLst>
      <p:ext uri="{BB962C8B-B14F-4D97-AF65-F5344CB8AC3E}">
        <p14:creationId xmlns:p14="http://schemas.microsoft.com/office/powerpoint/2010/main" val="15113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772400" cy="3276600"/>
          </a:xfrm>
        </p:spPr>
        <p:txBody>
          <a:bodyPr>
            <a:noAutofit/>
          </a:bodyPr>
          <a:lstStyle/>
          <a:p>
            <a:r>
              <a:rPr lang="en-US" sz="4400" dirty="0" smtClean="0">
                <a:solidFill>
                  <a:schemeClr val="tx1"/>
                </a:solidFill>
                <a:effectLst>
                  <a:outerShdw blurRad="38100" dist="38100" dir="2700000" algn="tl">
                    <a:srgbClr val="000000">
                      <a:alpha val="43137"/>
                    </a:srgbClr>
                  </a:outerShdw>
                </a:effectLst>
              </a:rPr>
              <a:t>What does this have to do with </a:t>
            </a:r>
            <a:r>
              <a:rPr lang="en-US" sz="4400" u="sng" dirty="0" smtClean="0">
                <a:solidFill>
                  <a:srgbClr val="FF0000"/>
                </a:solidFill>
                <a:effectLst>
                  <a:outerShdw blurRad="38100" dist="38100" dir="2700000" algn="tl">
                    <a:srgbClr val="000000">
                      <a:alpha val="43137"/>
                    </a:srgbClr>
                  </a:outerShdw>
                </a:effectLst>
              </a:rPr>
              <a:t>ME</a:t>
            </a:r>
            <a:r>
              <a:rPr lang="en-US" sz="4400" dirty="0" smtClean="0">
                <a:solidFill>
                  <a:srgbClr val="FF0000"/>
                </a:solidFill>
                <a:effectLst>
                  <a:outerShdw blurRad="38100" dist="38100" dir="2700000" algn="tl">
                    <a:srgbClr val="000000">
                      <a:alpha val="43137"/>
                    </a:srgbClr>
                  </a:outerShdw>
                </a:effectLst>
              </a:rPr>
              <a:t> </a:t>
            </a:r>
            <a:r>
              <a:rPr lang="en-US" sz="4400" dirty="0" smtClean="0">
                <a:solidFill>
                  <a:schemeClr val="tx1"/>
                </a:solidFill>
                <a:effectLst>
                  <a:outerShdw blurRad="38100" dist="38100" dir="2700000" algn="tl">
                    <a:srgbClr val="000000">
                      <a:alpha val="43137"/>
                    </a:srgbClr>
                  </a:outerShdw>
                </a:effectLst>
              </a:rPr>
              <a:t>AND </a:t>
            </a:r>
            <a:r>
              <a:rPr lang="en-US" sz="4400" dirty="0" smtClean="0">
                <a:solidFill>
                  <a:srgbClr val="FF0000"/>
                </a:solidFill>
                <a:effectLst>
                  <a:outerShdw blurRad="38100" dist="38100" dir="2700000" algn="tl">
                    <a:srgbClr val="000000">
                      <a:alpha val="43137"/>
                    </a:srgbClr>
                  </a:outerShdw>
                </a:effectLst>
              </a:rPr>
              <a:t>MY</a:t>
            </a:r>
            <a:r>
              <a:rPr lang="en-US" sz="4400" dirty="0" smtClean="0">
                <a:solidFill>
                  <a:schemeClr val="tx1"/>
                </a:solidFill>
                <a:effectLst>
                  <a:outerShdw blurRad="38100" dist="38100" dir="2700000" algn="tl">
                    <a:srgbClr val="000000">
                      <a:alpha val="43137"/>
                    </a:srgbClr>
                  </a:outerShdw>
                </a:effectLst>
              </a:rPr>
              <a:t> HISTORY AND SOCIAL SCIENCE COURSE?</a:t>
            </a:r>
            <a:endParaRPr lang="en-US" sz="4400"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15</a:t>
            </a:fld>
            <a:endParaRPr lang="en-US" dirty="0">
              <a:solidFill>
                <a:prstClr val="white"/>
              </a:solidFill>
            </a:endParaRPr>
          </a:p>
        </p:txBody>
      </p:sp>
      <p:pic>
        <p:nvPicPr>
          <p:cNvPr id="2051" name="Picture 3" descr="C:\Users\christonya.brown@doe.virginia.gov\Desktop\Graphics\PRESENTATIONS\51JZfKjQDDL__SY355_.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3200" y="3733800"/>
            <a:ext cx="281940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1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Virginia Board of Education</a:t>
            </a:r>
            <a:endParaRPr lang="en-US"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3" name="Content Placeholder 2"/>
          <p:cNvSpPr>
            <a:spLocks noGrp="1"/>
          </p:cNvSpPr>
          <p:nvPr>
            <p:ph idx="1"/>
          </p:nvPr>
        </p:nvSpPr>
        <p:spPr>
          <a:xfrm>
            <a:off x="457200" y="1600200"/>
            <a:ext cx="7696200" cy="4525963"/>
          </a:xfrm>
        </p:spPr>
        <p:txBody>
          <a:bodyPr>
            <a:normAutofit fontScale="92500"/>
          </a:bodyPr>
          <a:lstStyle/>
          <a:p>
            <a:pPr marL="0" indent="0" algn="ctr">
              <a:buNone/>
            </a:pPr>
            <a:r>
              <a:rPr lang="en-US" b="0" dirty="0" smtClean="0">
                <a:solidFill>
                  <a:srgbClr val="000000"/>
                </a:solidFill>
                <a:latin typeface="Times New Roman"/>
              </a:rPr>
              <a:t>The </a:t>
            </a:r>
            <a:r>
              <a:rPr lang="en-US" b="0" i="1" dirty="0">
                <a:solidFill>
                  <a:srgbClr val="000000"/>
                </a:solidFill>
                <a:latin typeface="Times New Roman"/>
              </a:rPr>
              <a:t>Guidelines for Local Alternative Assessments for 2016-2017 through 2018-2019 </a:t>
            </a:r>
            <a:r>
              <a:rPr lang="en-US" b="0" dirty="0">
                <a:solidFill>
                  <a:srgbClr val="000000"/>
                </a:solidFill>
                <a:latin typeface="Times New Roman"/>
              </a:rPr>
              <a:t>are intended to clarify the expectation that </a:t>
            </a:r>
            <a:r>
              <a:rPr lang="en-US" u="sng" dirty="0">
                <a:solidFill>
                  <a:srgbClr val="FF0000"/>
                </a:solidFill>
                <a:latin typeface="Times New Roman"/>
              </a:rPr>
              <a:t>school divisions are to demonstrate progress in moving toward the use of performance assessments</a:t>
            </a:r>
            <a:r>
              <a:rPr lang="en-US" b="0" dirty="0">
                <a:solidFill>
                  <a:srgbClr val="FF0000"/>
                </a:solidFill>
                <a:latin typeface="Times New Roman"/>
              </a:rPr>
              <a:t> </a:t>
            </a:r>
            <a:r>
              <a:rPr lang="en-US" b="0" dirty="0" smtClean="0">
                <a:solidFill>
                  <a:srgbClr val="000000"/>
                </a:solidFill>
                <a:latin typeface="Times New Roman"/>
              </a:rPr>
              <a:t>…</a:t>
            </a:r>
            <a:r>
              <a:rPr lang="en-US" b="0" dirty="0">
                <a:solidFill>
                  <a:srgbClr val="000000"/>
                </a:solidFill>
                <a:latin typeface="Times New Roman"/>
              </a:rPr>
              <a:t>and to provide the opportunity through a variety of approaches for students to be successful. </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29853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17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90600"/>
            <a:ext cx="7349354" cy="4217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528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534400" cy="6172200"/>
          </a:xfrm>
        </p:spPr>
        <p:txBody>
          <a:bodyPr>
            <a:normAutofit/>
          </a:bodyPr>
          <a:lstStyle/>
          <a:p>
            <a:pPr marL="0" indent="0">
              <a:buNone/>
            </a:pPr>
            <a:r>
              <a:rPr lang="en-US" sz="5400" dirty="0" smtClean="0">
                <a:solidFill>
                  <a:srgbClr val="FF0000"/>
                </a:solidFill>
                <a:effectLst>
                  <a:outerShdw blurRad="38100" dist="38100" dir="2700000" algn="tl">
                    <a:srgbClr val="000000">
                      <a:alpha val="43137"/>
                    </a:srgbClr>
                  </a:outerShdw>
                </a:effectLst>
                <a:latin typeface="+mn-lt"/>
              </a:rPr>
              <a:t>Does not give permission to</a:t>
            </a:r>
          </a:p>
          <a:p>
            <a:pPr marL="0" indent="0">
              <a:buNone/>
            </a:pPr>
            <a:endParaRPr lang="en-US" sz="1200" b="0" dirty="0">
              <a:latin typeface="+mn-lt"/>
            </a:endParaRPr>
          </a:p>
          <a:p>
            <a:pPr marL="0" indent="0">
              <a:buNone/>
            </a:pPr>
            <a:endParaRPr lang="en-US" sz="1050" b="0" dirty="0" smtClean="0">
              <a:latin typeface="+mn-lt"/>
            </a:endParaRPr>
          </a:p>
          <a:p>
            <a:pPr marL="0" indent="0">
              <a:buNone/>
            </a:pPr>
            <a:endParaRPr lang="en-US" sz="1050" b="0" dirty="0" smtClean="0">
              <a:latin typeface="+mn-lt"/>
            </a:endParaRPr>
          </a:p>
          <a:p>
            <a:pPr marL="0" indent="0">
              <a:buNone/>
            </a:pPr>
            <a:endParaRPr lang="en-US" sz="1050" b="0" dirty="0" smtClean="0">
              <a:latin typeface="+mn-lt"/>
            </a:endParaRPr>
          </a:p>
          <a:p>
            <a:r>
              <a:rPr lang="en-US" u="sng" dirty="0" smtClean="0">
                <a:solidFill>
                  <a:srgbClr val="FF0000"/>
                </a:solidFill>
                <a:effectLst>
                  <a:outerShdw blurRad="38100" dist="38100" dir="2700000" algn="tl">
                    <a:srgbClr val="000000">
                      <a:alpha val="43137"/>
                    </a:srgbClr>
                  </a:outerShdw>
                </a:effectLst>
                <a:latin typeface="+mn-lt"/>
              </a:rPr>
              <a:t>REMOVE</a:t>
            </a:r>
            <a:r>
              <a:rPr lang="en-US" b="0" dirty="0" smtClean="0">
                <a:latin typeface="+mn-lt"/>
              </a:rPr>
              <a:t> History and Social Science from course offerings</a:t>
            </a:r>
          </a:p>
          <a:p>
            <a:r>
              <a:rPr lang="en-US" u="sng" dirty="0" smtClean="0">
                <a:solidFill>
                  <a:srgbClr val="FF0000"/>
                </a:solidFill>
                <a:effectLst>
                  <a:outerShdw blurRad="38100" dist="38100" dir="2700000" algn="tl">
                    <a:srgbClr val="000000">
                      <a:alpha val="43137"/>
                    </a:srgbClr>
                  </a:outerShdw>
                </a:effectLst>
                <a:latin typeface="+mn-lt"/>
              </a:rPr>
              <a:t>REMOVE</a:t>
            </a:r>
            <a:r>
              <a:rPr lang="en-US" b="0" dirty="0" smtClean="0">
                <a:latin typeface="+mn-lt"/>
              </a:rPr>
              <a:t> the instruction of History and Social Science </a:t>
            </a:r>
          </a:p>
          <a:p>
            <a:r>
              <a:rPr lang="en-US" u="sng" dirty="0" smtClean="0">
                <a:solidFill>
                  <a:srgbClr val="FF0000"/>
                </a:solidFill>
                <a:effectLst>
                  <a:outerShdw blurRad="38100" dist="38100" dir="2700000" algn="tl">
                    <a:srgbClr val="000000">
                      <a:alpha val="43137"/>
                    </a:srgbClr>
                  </a:outerShdw>
                </a:effectLst>
                <a:latin typeface="+mn-lt"/>
              </a:rPr>
              <a:t>REMOVE</a:t>
            </a:r>
            <a:r>
              <a:rPr lang="en-US" b="0" dirty="0" smtClean="0">
                <a:latin typeface="+mn-lt"/>
              </a:rPr>
              <a:t> the assessment of History and Social Science Standards of Learning</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18</a:t>
            </a:fld>
            <a:endParaRPr lang="en-US" dirty="0"/>
          </a:p>
        </p:txBody>
      </p:sp>
    </p:spTree>
    <p:extLst>
      <p:ext uri="{BB962C8B-B14F-4D97-AF65-F5344CB8AC3E}">
        <p14:creationId xmlns:p14="http://schemas.microsoft.com/office/powerpoint/2010/main" val="2673433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543800" cy="1143000"/>
          </a:xfrm>
        </p:spPr>
        <p:txBody>
          <a:bodyPr>
            <a:normAutofit fontScale="90000"/>
          </a:bodyPr>
          <a:lstStyle/>
          <a:p>
            <a:pPr lvl="0" algn="l">
              <a:spcBef>
                <a:spcPts val="0"/>
              </a:spcBef>
            </a:pPr>
            <a:r>
              <a:rPr lang="en-US" sz="6000" dirty="0" smtClean="0">
                <a:solidFill>
                  <a:schemeClr val="tx1"/>
                </a:solidFill>
                <a:effectLst>
                  <a:outerShdw blurRad="38100" dist="38100" dir="2700000" algn="tl">
                    <a:srgbClr val="000000">
                      <a:alpha val="43137"/>
                    </a:srgbClr>
                  </a:outerShdw>
                </a:effectLst>
              </a:rPr>
              <a:t>Code of Virginia</a:t>
            </a:r>
            <a:br>
              <a:rPr lang="en-US" sz="6000" dirty="0" smtClean="0">
                <a:solidFill>
                  <a:schemeClr val="tx1"/>
                </a:solidFill>
                <a:effectLst>
                  <a:outerShdw blurRad="38100" dist="38100" dir="2700000" algn="tl">
                    <a:srgbClr val="000000">
                      <a:alpha val="43137"/>
                    </a:srgbClr>
                  </a:outerShdw>
                </a:effectLst>
              </a:rPr>
            </a:br>
            <a:r>
              <a:rPr lang="en-US" sz="2000" dirty="0">
                <a:solidFill>
                  <a:srgbClr val="000000"/>
                </a:solidFill>
                <a:ea typeface="+mn-ea"/>
                <a:cs typeface="Arial" panose="020B0604020202020204" pitchFamily="34" charset="0"/>
                <a:hlinkClick r:id="rId2"/>
              </a:rPr>
              <a:t>§ 22.1-253.13:1. Standard 1. </a:t>
            </a:r>
            <a:br>
              <a:rPr lang="en-US" sz="2000" dirty="0">
                <a:solidFill>
                  <a:srgbClr val="000000"/>
                </a:solidFill>
                <a:ea typeface="+mn-ea"/>
                <a:cs typeface="Arial" panose="020B0604020202020204" pitchFamily="34" charset="0"/>
                <a:hlinkClick r:id="rId2"/>
              </a:rPr>
            </a:br>
            <a:r>
              <a:rPr lang="en-US" sz="2000" dirty="0">
                <a:solidFill>
                  <a:srgbClr val="000000"/>
                </a:solidFill>
                <a:ea typeface="+mn-ea"/>
                <a:cs typeface="Arial" panose="020B0604020202020204" pitchFamily="34" charset="0"/>
                <a:hlinkClick r:id="rId2"/>
              </a:rPr>
              <a:t>Instructional programs supporting the Standards of Learning and other educational objectives. </a:t>
            </a:r>
            <a:r>
              <a:rPr lang="en-US" sz="2000" dirty="0">
                <a:solidFill>
                  <a:srgbClr val="000000"/>
                </a:solidFill>
                <a:ea typeface="+mn-ea"/>
                <a:cs typeface="Arial" panose="020B0604020202020204" pitchFamily="34" charset="0"/>
              </a:rPr>
              <a:t/>
            </a:r>
            <a:br>
              <a:rPr lang="en-US" sz="2000" dirty="0">
                <a:solidFill>
                  <a:srgbClr val="000000"/>
                </a:solidFill>
                <a:ea typeface="+mn-ea"/>
                <a:cs typeface="Arial" panose="020B0604020202020204" pitchFamily="34" charset="0"/>
              </a:rPr>
            </a:br>
            <a:endParaRPr lang="en-US" sz="6000"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19</a:t>
            </a:fld>
            <a:endParaRPr lang="en-US" dirty="0"/>
          </a:p>
        </p:txBody>
      </p:sp>
      <p:sp>
        <p:nvSpPr>
          <p:cNvPr id="3" name="Content Placeholder 2"/>
          <p:cNvSpPr>
            <a:spLocks noGrp="1"/>
          </p:cNvSpPr>
          <p:nvPr>
            <p:ph idx="1"/>
          </p:nvPr>
        </p:nvSpPr>
        <p:spPr>
          <a:xfrm>
            <a:off x="609600" y="2133600"/>
            <a:ext cx="7543800" cy="3992563"/>
          </a:xfrm>
          <a:solidFill>
            <a:schemeClr val="bg1"/>
          </a:solidFill>
        </p:spPr>
        <p:txBody>
          <a:bodyPr>
            <a:normAutofit fontScale="55000" lnSpcReduction="20000"/>
          </a:bodyPr>
          <a:lstStyle/>
          <a:p>
            <a:pPr marL="0" indent="0">
              <a:spcBef>
                <a:spcPts val="0"/>
              </a:spcBef>
              <a:buNone/>
            </a:pPr>
            <a:r>
              <a:rPr lang="en-US" sz="3200" b="0" dirty="0" smtClean="0">
                <a:solidFill>
                  <a:srgbClr val="000000"/>
                </a:solidFill>
                <a:latin typeface="Times New Roman" panose="02020603050405020304" pitchFamily="18" charset="0"/>
              </a:rPr>
              <a:t>C</a:t>
            </a:r>
            <a:r>
              <a:rPr lang="en-US" sz="3200" b="0" dirty="0">
                <a:solidFill>
                  <a:srgbClr val="000000"/>
                </a:solidFill>
                <a:latin typeface="Times New Roman" panose="02020603050405020304" pitchFamily="18" charset="0"/>
              </a:rPr>
              <a:t>. Local school boards shall develop and implement a program of instruction for grades K through 12 that is aligned to the Standards of Learning and meets or exceeds the requirements of the Board of Education. The program of instruction shall emphasize reading, writing, speaking, mathematical concepts and computations, proficiency in the use of computers and related technology, computer science and computational thinking, including computer coding, and scientific concepts and processes; essential skills and concepts of citizenship, including knowledge of Virginia history and world and United States history, economics, government, foreign languages, international cultures, health and physical education, environmental issues, and geography necessary for responsible participation in American society and in the international community; fine arts, which may include, but need not be limited to, music and art, and practical arts; knowledge and skills needed to qualify for further education, gainful employment, or training in a career or technical field; and development of the ability to apply such skills and knowledge in preparation for eventual employment and lifelong learning and to achieve economic self-sufficiency. </a:t>
            </a:r>
            <a:endParaRPr lang="en-US" sz="3200" dirty="0"/>
          </a:p>
        </p:txBody>
      </p:sp>
    </p:spTree>
    <p:extLst>
      <p:ext uri="{BB962C8B-B14F-4D97-AF65-F5344CB8AC3E}">
        <p14:creationId xmlns:p14="http://schemas.microsoft.com/office/powerpoint/2010/main" val="1217215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a:t>
            </a:fld>
            <a:endParaRPr lang="en-US" dirty="0">
              <a:solidFill>
                <a:prstClr val="white"/>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228600"/>
            <a:ext cx="4533900" cy="5965658"/>
          </a:xfrm>
        </p:spPr>
      </p:pic>
    </p:spTree>
    <p:extLst>
      <p:ext uri="{BB962C8B-B14F-4D97-AF65-F5344CB8AC3E}">
        <p14:creationId xmlns:p14="http://schemas.microsoft.com/office/powerpoint/2010/main" val="492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394"/>
            <a:ext cx="7543800" cy="1694794"/>
          </a:xfrm>
        </p:spPr>
        <p:txBody>
          <a:bodyPr>
            <a:normAutofit fontScale="90000"/>
          </a:bodyPr>
          <a:lstStyle/>
          <a:p>
            <a:pPr algn="l"/>
            <a:r>
              <a:rPr lang="en-US" sz="6000" dirty="0">
                <a:solidFill>
                  <a:prstClr val="black"/>
                </a:solidFill>
                <a:effectLst>
                  <a:outerShdw blurRad="38100" dist="38100" dir="2700000" algn="tl">
                    <a:srgbClr val="000000">
                      <a:alpha val="43137"/>
                    </a:srgbClr>
                  </a:outerShdw>
                </a:effectLst>
              </a:rPr>
              <a:t>Code of Virginia</a:t>
            </a:r>
            <a:r>
              <a:rPr lang="en-US" sz="5400" dirty="0">
                <a:solidFill>
                  <a:prstClr val="black"/>
                </a:solidFill>
                <a:effectLst>
                  <a:outerShdw blurRad="38100" dist="38100" dir="2700000" algn="tl">
                    <a:srgbClr val="000000">
                      <a:alpha val="43137"/>
                    </a:srgbClr>
                  </a:outerShdw>
                </a:effectLst>
              </a:rPr>
              <a:t/>
            </a:r>
            <a:br>
              <a:rPr lang="en-US" sz="5400" dirty="0">
                <a:solidFill>
                  <a:prstClr val="black"/>
                </a:solidFill>
                <a:effectLst>
                  <a:outerShdw blurRad="38100" dist="38100" dir="2700000" algn="tl">
                    <a:srgbClr val="000000">
                      <a:alpha val="43137"/>
                    </a:srgbClr>
                  </a:outerShdw>
                </a:effectLst>
              </a:rPr>
            </a:br>
            <a:r>
              <a:rPr lang="en-US" sz="2000" dirty="0">
                <a:solidFill>
                  <a:srgbClr val="000000"/>
                </a:solidFill>
                <a:cs typeface="Arial" panose="020B0604020202020204" pitchFamily="34" charset="0"/>
              </a:rPr>
              <a:t>§ 22.1-253.13:1. Standard 1. </a:t>
            </a:r>
            <a:br>
              <a:rPr lang="en-US" sz="2000" dirty="0">
                <a:solidFill>
                  <a:srgbClr val="000000"/>
                </a:solidFill>
                <a:cs typeface="Arial" panose="020B0604020202020204" pitchFamily="34" charset="0"/>
              </a:rPr>
            </a:br>
            <a:r>
              <a:rPr lang="en-US" sz="2000" dirty="0">
                <a:solidFill>
                  <a:srgbClr val="000000"/>
                </a:solidFill>
                <a:cs typeface="Arial" panose="020B0604020202020204" pitchFamily="34" charset="0"/>
              </a:rPr>
              <a:t>Instructional programs supporting the Standards of Learning and other educational objectives.</a:t>
            </a:r>
            <a:endParaRPr lang="en-US" sz="6700"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20</a:t>
            </a:fld>
            <a:endParaRPr lang="en-US" dirty="0"/>
          </a:p>
        </p:txBody>
      </p:sp>
      <p:sp>
        <p:nvSpPr>
          <p:cNvPr id="5" name="TextBox 4"/>
          <p:cNvSpPr txBox="1"/>
          <p:nvPr/>
        </p:nvSpPr>
        <p:spPr>
          <a:xfrm>
            <a:off x="549007" y="1770995"/>
            <a:ext cx="7560325" cy="4401205"/>
          </a:xfrm>
          <a:prstGeom prst="rect">
            <a:avLst/>
          </a:prstGeom>
          <a:solidFill>
            <a:schemeClr val="bg1"/>
          </a:solid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Local school boards shall develop and implement a program of instruction for grades K through 12 that is aligned to the Standards of Learning and meets or exceeds the requirements of the Board of Education.</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079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543800" cy="1691640"/>
          </a:xfrm>
        </p:spPr>
        <p:txBody>
          <a:bodyPr>
            <a:noAutofit/>
          </a:bodyPr>
          <a:lstStyle/>
          <a:p>
            <a:pPr algn="l"/>
            <a:r>
              <a:rPr lang="en-US" sz="5400" dirty="0">
                <a:solidFill>
                  <a:prstClr val="black"/>
                </a:solidFill>
                <a:effectLst>
                  <a:outerShdw blurRad="38100" dist="38100" dir="2700000" algn="tl">
                    <a:srgbClr val="000000">
                      <a:alpha val="43137"/>
                    </a:srgbClr>
                  </a:outerShdw>
                </a:effectLst>
              </a:rPr>
              <a:t>Code of Virginia</a:t>
            </a:r>
            <a:r>
              <a:rPr lang="en-US" sz="4800" dirty="0">
                <a:solidFill>
                  <a:prstClr val="black"/>
                </a:solidFill>
                <a:effectLst>
                  <a:outerShdw blurRad="38100" dist="38100" dir="2700000" algn="tl">
                    <a:srgbClr val="000000">
                      <a:alpha val="43137"/>
                    </a:srgbClr>
                  </a:outerShdw>
                </a:effectLst>
              </a:rPr>
              <a:t/>
            </a:r>
            <a:br>
              <a:rPr lang="en-US" sz="4800" dirty="0">
                <a:solidFill>
                  <a:prstClr val="black"/>
                </a:solidFill>
                <a:effectLst>
                  <a:outerShdw blurRad="38100" dist="38100" dir="2700000" algn="tl">
                    <a:srgbClr val="000000">
                      <a:alpha val="43137"/>
                    </a:srgbClr>
                  </a:outerShdw>
                </a:effectLst>
              </a:rPr>
            </a:br>
            <a:r>
              <a:rPr lang="en-US" sz="1800" dirty="0">
                <a:solidFill>
                  <a:srgbClr val="000000"/>
                </a:solidFill>
                <a:cs typeface="Arial" panose="020B0604020202020204" pitchFamily="34" charset="0"/>
              </a:rPr>
              <a:t>§ 22.1-253.13:1. Standard 1. </a:t>
            </a:r>
            <a:br>
              <a:rPr lang="en-US" sz="1800" dirty="0">
                <a:solidFill>
                  <a:srgbClr val="000000"/>
                </a:solidFill>
                <a:cs typeface="Arial" panose="020B0604020202020204" pitchFamily="34" charset="0"/>
              </a:rPr>
            </a:br>
            <a:r>
              <a:rPr lang="en-US" sz="1800" dirty="0">
                <a:solidFill>
                  <a:srgbClr val="000000"/>
                </a:solidFill>
                <a:cs typeface="Arial" panose="020B0604020202020204" pitchFamily="34" charset="0"/>
              </a:rPr>
              <a:t>Instructional programs supporting the Standards of Learning and other educational objectives.</a:t>
            </a:r>
            <a:endParaRPr lang="en-US" sz="6000"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21</a:t>
            </a:fld>
            <a:endParaRPr lang="en-US" dirty="0"/>
          </a:p>
        </p:txBody>
      </p:sp>
      <p:sp>
        <p:nvSpPr>
          <p:cNvPr id="6" name="TextBox 5"/>
          <p:cNvSpPr txBox="1"/>
          <p:nvPr/>
        </p:nvSpPr>
        <p:spPr>
          <a:xfrm>
            <a:off x="457200" y="1694795"/>
            <a:ext cx="7696200" cy="4401205"/>
          </a:xfrm>
          <a:prstGeom prst="rect">
            <a:avLst/>
          </a:prstGeom>
          <a:solidFill>
            <a:schemeClr val="bg1"/>
          </a:solid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The program of instruction shall emphasize reading, writing, speaking,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 . . essential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skills and concepts of citizenship, including knowledge of Virginia history and world and United States history, economics,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government . . .</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415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1"/>
            <a:ext cx="6248400" cy="1752599"/>
          </a:xfrm>
        </p:spPr>
        <p:txBody>
          <a:bodyPr>
            <a:noAutofit/>
          </a:bodyPr>
          <a:lstStyle/>
          <a:p>
            <a:r>
              <a:rPr lang="en-US" sz="6000" dirty="0" smtClean="0">
                <a:solidFill>
                  <a:schemeClr val="tx1"/>
                </a:solidFill>
                <a:effectLst>
                  <a:outerShdw blurRad="38100" dist="38100" dir="2700000" algn="tl">
                    <a:srgbClr val="000000">
                      <a:alpha val="43137"/>
                    </a:srgbClr>
                  </a:outerShdw>
                </a:effectLst>
              </a:rPr>
              <a:t>Implementation </a:t>
            </a:r>
            <a:br>
              <a:rPr lang="en-US" sz="6000" dirty="0" smtClean="0">
                <a:solidFill>
                  <a:schemeClr val="tx1"/>
                </a:solidFill>
                <a:effectLst>
                  <a:outerShdw blurRad="38100" dist="38100" dir="2700000" algn="tl">
                    <a:srgbClr val="000000">
                      <a:alpha val="43137"/>
                    </a:srgbClr>
                  </a:outerShdw>
                </a:effectLst>
              </a:rPr>
            </a:br>
            <a:r>
              <a:rPr lang="en-US" sz="6000" dirty="0" smtClean="0">
                <a:solidFill>
                  <a:schemeClr val="tx1"/>
                </a:solidFill>
                <a:effectLst>
                  <a:outerShdw blurRad="38100" dist="38100" dir="2700000" algn="tl">
                    <a:srgbClr val="000000">
                      <a:alpha val="43137"/>
                    </a:srgbClr>
                  </a:outerShdw>
                </a:effectLst>
              </a:rPr>
              <a:t>Schedules</a:t>
            </a:r>
            <a:endParaRPr lang="en-US" sz="6000"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22</a:t>
            </a:fld>
            <a:endParaRPr lang="en-US" dirty="0"/>
          </a:p>
        </p:txBody>
      </p:sp>
    </p:spTree>
    <p:extLst>
      <p:ext uri="{BB962C8B-B14F-4D97-AF65-F5344CB8AC3E}">
        <p14:creationId xmlns:p14="http://schemas.microsoft.com/office/powerpoint/2010/main" val="1190663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23</a:t>
            </a:fld>
            <a:endParaRPr lang="en-US" dirty="0">
              <a:solidFill>
                <a:prstClr val="white"/>
              </a:solidFill>
            </a:endParaRPr>
          </a:p>
        </p:txBody>
      </p:sp>
      <p:pic>
        <p:nvPicPr>
          <p:cNvPr id="3" name="Picture 2" descr="http://www.doe.virginia.gov/testing/sol/standards_docs/history_socialscience/2015/stds_history_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32936" t="16903" r="34127" b="2603"/>
          <a:stretch/>
        </p:blipFill>
        <p:spPr>
          <a:xfrm>
            <a:off x="239486" y="1524000"/>
            <a:ext cx="3475056" cy="4572000"/>
          </a:xfrm>
          <a:prstGeom prst="rect">
            <a:avLst/>
          </a:prstGeom>
          <a:ln>
            <a:noFill/>
          </a:ln>
          <a:effectLst>
            <a:outerShdw blurRad="292100" dist="139700" dir="2700000" algn="tl" rotWithShape="0">
              <a:srgbClr val="333333">
                <a:alpha val="65000"/>
              </a:srgbClr>
            </a:outerShdw>
          </a:effectLst>
        </p:spPr>
      </p:pic>
      <p:pic>
        <p:nvPicPr>
          <p:cNvPr id="5" name="Picture 4" descr="http://www.doe.virginia.gov/testing/sol/frameworks/history_socialscience_framewks/2015/framewks - Windows Internet Explorer pro"/>
          <p:cNvPicPr>
            <a:picLocks noChangeAspect="1"/>
          </p:cNvPicPr>
          <p:nvPr/>
        </p:nvPicPr>
        <p:blipFill rotWithShape="1">
          <a:blip r:embed="rId4">
            <a:extLst>
              <a:ext uri="{28A0092B-C50C-407E-A947-70E740481C1C}">
                <a14:useLocalDpi xmlns:a14="http://schemas.microsoft.com/office/drawing/2010/main" val="0"/>
              </a:ext>
            </a:extLst>
          </a:blip>
          <a:srcRect l="21296" t="16462" r="21667" b="2702"/>
          <a:stretch/>
        </p:blipFill>
        <p:spPr>
          <a:xfrm>
            <a:off x="3962400" y="2153021"/>
            <a:ext cx="4343400" cy="3313957"/>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457200" y="274638"/>
            <a:ext cx="7543800" cy="1143000"/>
          </a:xfrm>
          <a:prstGeom prst="rect">
            <a:avLst/>
          </a:prstGeom>
        </p:spPr>
        <p:txBody>
          <a:bodyPr>
            <a:normAutofit/>
          </a:bodyPr>
          <a:lst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a:lstStyle>
          <a:p>
            <a:r>
              <a:rPr lang="en-US" sz="6000" dirty="0" smtClean="0">
                <a:solidFill>
                  <a:schemeClr val="tx1"/>
                </a:solidFill>
                <a:effectLst>
                  <a:outerShdw blurRad="38100" dist="38100" dir="2700000" algn="tl">
                    <a:srgbClr val="000000">
                      <a:alpha val="43137"/>
                    </a:srgbClr>
                  </a:outerShdw>
                </a:effectLst>
              </a:rPr>
              <a:t>Full Implementation</a:t>
            </a:r>
            <a:endParaRPr lang="en-US" sz="6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508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543800" cy="1066800"/>
          </a:xfrm>
        </p:spPr>
        <p:txBody>
          <a:bodyPr>
            <a:noAutofit/>
          </a:bodyPr>
          <a:lstStyle/>
          <a:p>
            <a:r>
              <a:rPr lang="en-US" sz="3200" dirty="0" smtClean="0">
                <a:ln w="10541" cmpd="sng">
                  <a:solidFill>
                    <a:srgbClr val="7D7D7D">
                      <a:tint val="100000"/>
                      <a:shade val="100000"/>
                      <a:satMod val="110000"/>
                    </a:srgbClr>
                  </a:solidFill>
                  <a:prstDash val="solid"/>
                </a:ln>
                <a:solidFill>
                  <a:sysClr val="windowText" lastClr="000000"/>
                </a:solidFill>
              </a:rPr>
              <a:t>FULL Implementation </a:t>
            </a:r>
            <a:r>
              <a:rPr lang="en-US" sz="3200" dirty="0">
                <a:ln w="10541" cmpd="sng">
                  <a:solidFill>
                    <a:srgbClr val="7D7D7D">
                      <a:tint val="100000"/>
                      <a:shade val="100000"/>
                      <a:satMod val="110000"/>
                    </a:srgbClr>
                  </a:solidFill>
                  <a:prstDash val="solid"/>
                </a:ln>
                <a:solidFill>
                  <a:sysClr val="windowText" lastClr="000000"/>
                </a:solidFill>
              </a:rPr>
              <a:t>of the </a:t>
            </a:r>
            <a:r>
              <a:rPr lang="en-US" sz="3200" dirty="0" smtClean="0">
                <a:ln w="10541" cmpd="sng">
                  <a:solidFill>
                    <a:srgbClr val="7D7D7D">
                      <a:tint val="100000"/>
                      <a:shade val="100000"/>
                      <a:satMod val="110000"/>
                    </a:srgbClr>
                  </a:solidFill>
                  <a:prstDash val="solid"/>
                </a:ln>
                <a:solidFill>
                  <a:sysClr val="windowText" lastClr="000000"/>
                </a:solidFill>
              </a:rPr>
              <a:t/>
            </a:r>
            <a:br>
              <a:rPr lang="en-US" sz="3200" dirty="0" smtClean="0">
                <a:ln w="10541" cmpd="sng">
                  <a:solidFill>
                    <a:srgbClr val="7D7D7D">
                      <a:tint val="100000"/>
                      <a:shade val="100000"/>
                      <a:satMod val="110000"/>
                    </a:srgbClr>
                  </a:solidFill>
                  <a:prstDash val="solid"/>
                </a:ln>
                <a:solidFill>
                  <a:sysClr val="windowText" lastClr="000000"/>
                </a:solidFill>
              </a:rPr>
            </a:br>
            <a:r>
              <a:rPr lang="en-US" sz="3200" dirty="0" smtClean="0">
                <a:ln w="10541" cmpd="sng">
                  <a:solidFill>
                    <a:srgbClr val="7D7D7D">
                      <a:tint val="100000"/>
                      <a:shade val="100000"/>
                      <a:satMod val="110000"/>
                    </a:srgbClr>
                  </a:solidFill>
                  <a:prstDash val="solid"/>
                </a:ln>
                <a:solidFill>
                  <a:sysClr val="windowText" lastClr="000000"/>
                </a:solidFill>
              </a:rPr>
              <a:t>2015 </a:t>
            </a:r>
            <a:r>
              <a:rPr lang="en-US" sz="3200" i="1" dirty="0">
                <a:ln w="10541" cmpd="sng">
                  <a:solidFill>
                    <a:srgbClr val="7D7D7D">
                      <a:tint val="100000"/>
                      <a:shade val="100000"/>
                      <a:satMod val="110000"/>
                    </a:srgbClr>
                  </a:solidFill>
                  <a:prstDash val="solid"/>
                </a:ln>
                <a:solidFill>
                  <a:sysClr val="windowText" lastClr="000000"/>
                </a:solidFill>
              </a:rPr>
              <a:t>History and Social Science Standards of </a:t>
            </a:r>
            <a:r>
              <a:rPr lang="en-US" sz="3200" i="1" dirty="0" smtClean="0">
                <a:ln w="10541" cmpd="sng">
                  <a:solidFill>
                    <a:srgbClr val="7D7D7D">
                      <a:tint val="100000"/>
                      <a:shade val="100000"/>
                      <a:satMod val="110000"/>
                    </a:srgbClr>
                  </a:solidFill>
                  <a:prstDash val="solid"/>
                </a:ln>
                <a:solidFill>
                  <a:sysClr val="windowText" lastClr="000000"/>
                </a:solidFill>
              </a:rPr>
              <a:t>Learning</a:t>
            </a:r>
            <a:endParaRPr lang="en-US" sz="3200" i="1" dirty="0">
              <a:ln w="10541" cmpd="sng">
                <a:solidFill>
                  <a:srgbClr val="7D7D7D">
                    <a:tint val="100000"/>
                    <a:shade val="100000"/>
                    <a:satMod val="110000"/>
                  </a:srgbClr>
                </a:solidFill>
                <a:prstDash val="solid"/>
              </a:ln>
              <a:solidFill>
                <a:sysClr val="windowText" lastClr="000000"/>
              </a:solidFill>
            </a:endParaRPr>
          </a:p>
        </p:txBody>
      </p:sp>
      <p:sp>
        <p:nvSpPr>
          <p:cNvPr id="3" name="Content Placeholder 2"/>
          <p:cNvSpPr>
            <a:spLocks noGrp="1"/>
          </p:cNvSpPr>
          <p:nvPr>
            <p:ph idx="1"/>
          </p:nvPr>
        </p:nvSpPr>
        <p:spPr>
          <a:xfrm>
            <a:off x="457200" y="2438400"/>
            <a:ext cx="7543800" cy="3200400"/>
          </a:xfrm>
        </p:spPr>
        <p:txBody>
          <a:bodyPr>
            <a:normAutofit/>
          </a:bodyPr>
          <a:lstStyle/>
          <a:p>
            <a:pPr marL="0" indent="0" algn="ctr" fontAlgn="base">
              <a:spcAft>
                <a:spcPct val="0"/>
              </a:spcAft>
              <a:buNone/>
            </a:pPr>
            <a:r>
              <a:rPr lang="en-US" altLang="en-US" b="0" dirty="0">
                <a:solidFill>
                  <a:prstClr val="black"/>
                </a:solidFill>
                <a:latin typeface="+mn-lt"/>
                <a:cs typeface="Arial" charset="0"/>
              </a:rPr>
              <a:t>The Virginia Department of Education's goal is for full implementation of the 2015 </a:t>
            </a:r>
            <a:r>
              <a:rPr lang="en-US" altLang="en-US" b="0" i="1" dirty="0">
                <a:solidFill>
                  <a:prstClr val="black"/>
                </a:solidFill>
                <a:latin typeface="+mn-lt"/>
                <a:cs typeface="Arial" charset="0"/>
              </a:rPr>
              <a:t>History and Social Science Standards of Learning </a:t>
            </a:r>
            <a:r>
              <a:rPr lang="en-US" altLang="en-US" b="0" dirty="0">
                <a:solidFill>
                  <a:prstClr val="black"/>
                </a:solidFill>
                <a:latin typeface="+mn-lt"/>
                <a:cs typeface="Arial" charset="0"/>
              </a:rPr>
              <a:t>for schools </a:t>
            </a:r>
            <a:r>
              <a:rPr lang="en-US" altLang="en-US" dirty="0">
                <a:solidFill>
                  <a:prstClr val="black"/>
                </a:solidFill>
                <a:effectLst>
                  <a:outerShdw blurRad="38100" dist="38100" dir="2700000" algn="tl">
                    <a:srgbClr val="000000">
                      <a:alpha val="43137"/>
                    </a:srgbClr>
                  </a:outerShdw>
                </a:effectLst>
                <a:latin typeface="+mn-lt"/>
                <a:cs typeface="Arial" charset="0"/>
              </a:rPr>
              <a:t>beginning in the fall of 2018</a:t>
            </a:r>
            <a:r>
              <a:rPr lang="en-US" altLang="en-US" b="0" dirty="0" smtClean="0">
                <a:solidFill>
                  <a:prstClr val="black"/>
                </a:solidFill>
                <a:latin typeface="+mn-lt"/>
                <a:cs typeface="Arial" charset="0"/>
              </a:rPr>
              <a:t>.</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24</a:t>
            </a:fld>
            <a:endParaRPr lang="en-US" dirty="0">
              <a:solidFill>
                <a:prstClr val="white"/>
              </a:solidFill>
            </a:endParaRPr>
          </a:p>
        </p:txBody>
      </p:sp>
      <p:sp>
        <p:nvSpPr>
          <p:cNvPr id="5" name="Rectangle 4"/>
          <p:cNvSpPr/>
          <p:nvPr/>
        </p:nvSpPr>
        <p:spPr>
          <a:xfrm>
            <a:off x="1981157" y="1905000"/>
            <a:ext cx="4191043" cy="400110"/>
          </a:xfrm>
          <a:prstGeom prst="rect">
            <a:avLst/>
          </a:prstGeom>
        </p:spPr>
        <p:txBody>
          <a:bodyPr wrap="square">
            <a:spAutoFit/>
          </a:bodyPr>
          <a:lstStyle/>
          <a:p>
            <a:pPr algn="r"/>
            <a:r>
              <a:rPr lang="en-US" sz="2000" b="1" dirty="0">
                <a:solidFill>
                  <a:prstClr val="black"/>
                </a:solidFill>
                <a:hlinkClick r:id="rId2"/>
              </a:rPr>
              <a:t>Superintendent’s Memo #012-17</a:t>
            </a:r>
            <a:endParaRPr lang="en-US" sz="2000" b="1" dirty="0">
              <a:solidFill>
                <a:prstClr val="black"/>
              </a:solidFill>
            </a:endParaRPr>
          </a:p>
        </p:txBody>
      </p:sp>
    </p:spTree>
    <p:extLst>
      <p:ext uri="{BB962C8B-B14F-4D97-AF65-F5344CB8AC3E}">
        <p14:creationId xmlns:p14="http://schemas.microsoft.com/office/powerpoint/2010/main" val="753207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hlinkClick r:id="rId3"/>
              </a:rPr>
              <a:t>Superintendent’s Memo #012-17</a:t>
            </a:r>
            <a:endParaRPr lang="en-US"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25</a:t>
            </a:fld>
            <a:endParaRPr lang="en-US" dirty="0">
              <a:solidFill>
                <a:prstClr val="white"/>
              </a:solidFill>
            </a:endParaRPr>
          </a:p>
        </p:txBody>
      </p:sp>
      <p:pic>
        <p:nvPicPr>
          <p:cNvPr id="4" name="Picture 3" descr="http://www.doe.virginia.gov/administrators/superintendents_memos/2017/012-17a.pdf - Windows Internet Explorer provided by VA IT"/>
          <p:cNvPicPr>
            <a:picLocks noChangeAspect="1"/>
          </p:cNvPicPr>
          <p:nvPr/>
        </p:nvPicPr>
        <p:blipFill rotWithShape="1">
          <a:blip r:embed="rId4">
            <a:extLst>
              <a:ext uri="{28A0092B-C50C-407E-A947-70E740481C1C}">
                <a14:useLocalDpi xmlns:a14="http://schemas.microsoft.com/office/drawing/2010/main" val="0"/>
              </a:ext>
            </a:extLst>
          </a:blip>
          <a:srcRect l="20000" t="14741" r="21111"/>
          <a:stretch/>
        </p:blipFill>
        <p:spPr>
          <a:xfrm>
            <a:off x="152400" y="1371600"/>
            <a:ext cx="8153400" cy="5410200"/>
          </a:xfrm>
          <a:prstGeom prst="rect">
            <a:avLst/>
          </a:prstGeom>
        </p:spPr>
      </p:pic>
    </p:spTree>
    <p:extLst>
      <p:ext uri="{BB962C8B-B14F-4D97-AF65-F5344CB8AC3E}">
        <p14:creationId xmlns:p14="http://schemas.microsoft.com/office/powerpoint/2010/main" val="162659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036638"/>
          </a:xfrm>
        </p:spPr>
        <p:txBody>
          <a:bodyPr>
            <a:noAutofit/>
          </a:bodyPr>
          <a:lstStyle/>
          <a:p>
            <a:r>
              <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Implementation of </a:t>
            </a:r>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
            </a:r>
            <a:b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br>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Local Alternative Assessments</a:t>
            </a:r>
            <a:endPar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7543800" cy="4343400"/>
          </a:xfrm>
        </p:spPr>
        <p:txBody>
          <a:bodyPr>
            <a:normAutofit fontScale="62500" lnSpcReduction="20000"/>
          </a:bodyPr>
          <a:lstStyle/>
          <a:p>
            <a:pPr marL="0" indent="0" algn="ctr" fontAlgn="base">
              <a:spcBef>
                <a:spcPts val="0"/>
              </a:spcBef>
              <a:spcAft>
                <a:spcPct val="0"/>
              </a:spcAft>
              <a:buNone/>
              <a:defRPr/>
            </a:pPr>
            <a:r>
              <a:rPr lang="en-US" sz="2800" dirty="0">
                <a:latin typeface="+mn-lt"/>
                <a:hlinkClick r:id="rId2"/>
              </a:rPr>
              <a:t>Superintendent’s Memo #</a:t>
            </a:r>
            <a:r>
              <a:rPr lang="en-US" sz="2800" dirty="0" smtClean="0">
                <a:latin typeface="+mn-lt"/>
                <a:hlinkClick r:id="rId2"/>
              </a:rPr>
              <a:t>135-17</a:t>
            </a:r>
            <a:endParaRPr lang="en-US" sz="2800" dirty="0" smtClean="0">
              <a:latin typeface="+mn-lt"/>
            </a:endParaRPr>
          </a:p>
          <a:p>
            <a:pPr marL="0" indent="0">
              <a:buNone/>
            </a:pPr>
            <a:endParaRPr lang="en-US" sz="2800" b="0" dirty="0" smtClean="0">
              <a:latin typeface="+mn-lt"/>
            </a:endParaRPr>
          </a:p>
          <a:p>
            <a:pPr marL="0" indent="0">
              <a:buNone/>
            </a:pPr>
            <a:r>
              <a:rPr lang="en-US" sz="2800" b="0" dirty="0" smtClean="0">
                <a:latin typeface="+mn-lt"/>
              </a:rPr>
              <a:t>When</a:t>
            </a:r>
            <a:r>
              <a:rPr lang="en-US" sz="2800" b="0" dirty="0">
                <a:latin typeface="+mn-lt"/>
              </a:rPr>
              <a:t>: Timeline 2017-2020</a:t>
            </a:r>
            <a:br>
              <a:rPr lang="en-US" sz="2800" b="0" dirty="0">
                <a:latin typeface="+mn-lt"/>
              </a:rPr>
            </a:br>
            <a:r>
              <a:rPr lang="en-US" sz="2800" b="0" dirty="0">
                <a:latin typeface="+mn-lt"/>
              </a:rPr>
              <a:t/>
            </a:r>
            <a:br>
              <a:rPr lang="en-US" sz="2800" b="0" dirty="0">
                <a:latin typeface="+mn-lt"/>
              </a:rPr>
            </a:br>
            <a:r>
              <a:rPr lang="en-US" sz="2800" dirty="0">
                <a:latin typeface="+mn-lt"/>
              </a:rPr>
              <a:t>Summer 2017</a:t>
            </a:r>
          </a:p>
          <a:p>
            <a:pPr>
              <a:buFont typeface="Arial"/>
              <a:buChar char="•"/>
            </a:pPr>
            <a:r>
              <a:rPr lang="en-US" sz="2800" b="0" dirty="0">
                <a:latin typeface="+mn-lt"/>
              </a:rPr>
              <a:t>VDOE will work with points of contact (identified by region) to collect sample assessments in the areas of the five removed SOL assessments to begin the review and feedback process.</a:t>
            </a:r>
          </a:p>
          <a:p>
            <a:pPr marL="0" indent="0">
              <a:buNone/>
            </a:pPr>
            <a:endParaRPr lang="en-US" sz="2800" b="0" dirty="0" smtClean="0">
              <a:latin typeface="+mn-lt"/>
            </a:endParaRPr>
          </a:p>
          <a:p>
            <a:pPr marL="0" indent="0">
              <a:buNone/>
            </a:pPr>
            <a:r>
              <a:rPr lang="en-US" sz="2800" dirty="0" smtClean="0">
                <a:latin typeface="+mn-lt"/>
              </a:rPr>
              <a:t>2017-2018 </a:t>
            </a:r>
            <a:r>
              <a:rPr lang="en-US" sz="2800" dirty="0">
                <a:latin typeface="+mn-lt"/>
              </a:rPr>
              <a:t>School Year</a:t>
            </a:r>
          </a:p>
          <a:p>
            <a:pPr>
              <a:buFont typeface="Arial"/>
              <a:buChar char="•"/>
            </a:pPr>
            <a:r>
              <a:rPr lang="en-US" sz="2800" b="0" dirty="0">
                <a:latin typeface="+mn-lt"/>
              </a:rPr>
              <a:t>VDOE will expand upon the </a:t>
            </a:r>
            <a:r>
              <a:rPr lang="en-US" sz="2900" dirty="0">
                <a:solidFill>
                  <a:srgbClr val="FF0000"/>
                </a:solidFill>
                <a:latin typeface="+mn-lt"/>
              </a:rPr>
              <a:t>Virginia Quality Criterion Tool </a:t>
            </a:r>
            <a:r>
              <a:rPr lang="en-US" sz="2800" b="0" dirty="0" smtClean="0">
                <a:latin typeface="+mn-lt"/>
              </a:rPr>
              <a:t>for </a:t>
            </a:r>
            <a:r>
              <a:rPr lang="en-US" sz="2800" b="0" dirty="0">
                <a:latin typeface="+mn-lt"/>
              </a:rPr>
              <a:t>Performance Assessment at multiple face-to-face and online workshops and offer professional learning opportunities through partnerships with other education organizations.</a:t>
            </a:r>
          </a:p>
          <a:p>
            <a:pPr>
              <a:buFont typeface="Arial"/>
              <a:buChar char="•"/>
            </a:pPr>
            <a:r>
              <a:rPr lang="en-US" sz="2800" b="0" dirty="0">
                <a:latin typeface="+mn-lt"/>
              </a:rPr>
              <a:t>School divisions will continue to use the </a:t>
            </a:r>
            <a:r>
              <a:rPr lang="en-US" sz="2800" dirty="0">
                <a:solidFill>
                  <a:srgbClr val="FF0000"/>
                </a:solidFill>
                <a:latin typeface="+mn-lt"/>
              </a:rPr>
              <a:t>Virginia Framework for Local Alternative Assessment Implementation</a:t>
            </a:r>
            <a:r>
              <a:rPr lang="en-US" sz="2800" b="0" dirty="0">
                <a:latin typeface="+mn-lt"/>
              </a:rPr>
              <a:t> to guide implementation</a:t>
            </a:r>
            <a:r>
              <a:rPr lang="en-US" sz="2800" b="0" dirty="0" smtClean="0">
                <a:latin typeface="+mn-lt"/>
              </a:rPr>
              <a:t>.</a:t>
            </a:r>
            <a:r>
              <a:rPr lang="en-US" sz="2800" b="0" dirty="0">
                <a:latin typeface="+mn-lt"/>
              </a:rPr>
              <a:t>  </a:t>
            </a:r>
          </a:p>
          <a:p>
            <a:pPr fontAlgn="base">
              <a:spcBef>
                <a:spcPts val="0"/>
              </a:spcBef>
              <a:spcAft>
                <a:spcPct val="0"/>
              </a:spcAft>
              <a:defRPr/>
            </a:pPr>
            <a:endParaRPr lang="en-US" altLang="en-US" sz="2800" b="0" dirty="0">
              <a:solidFill>
                <a:prstClr val="black"/>
              </a:solidFill>
              <a:latin typeface="+mn-lt"/>
              <a:cs typeface="Arial"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26</a:t>
            </a:fld>
            <a:endParaRPr lang="en-US" dirty="0">
              <a:solidFill>
                <a:prstClr val="white"/>
              </a:solidFill>
            </a:endParaRPr>
          </a:p>
        </p:txBody>
      </p:sp>
    </p:spTree>
    <p:extLst>
      <p:ext uri="{BB962C8B-B14F-4D97-AF65-F5344CB8AC3E}">
        <p14:creationId xmlns:p14="http://schemas.microsoft.com/office/powerpoint/2010/main" val="394124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7543800" cy="4343400"/>
          </a:xfrm>
        </p:spPr>
        <p:txBody>
          <a:bodyPr>
            <a:normAutofit fontScale="62500" lnSpcReduction="20000"/>
          </a:bodyPr>
          <a:lstStyle/>
          <a:p>
            <a:pPr marL="0" indent="0" algn="ctr" fontAlgn="base">
              <a:spcBef>
                <a:spcPts val="0"/>
              </a:spcBef>
              <a:spcAft>
                <a:spcPct val="0"/>
              </a:spcAft>
              <a:buNone/>
              <a:defRPr/>
            </a:pPr>
            <a:r>
              <a:rPr lang="en-US" sz="2800" dirty="0">
                <a:latin typeface="+mn-lt"/>
                <a:hlinkClick r:id="rId2"/>
              </a:rPr>
              <a:t>Superintendent’s Memo #</a:t>
            </a:r>
            <a:r>
              <a:rPr lang="en-US" sz="2800" dirty="0" smtClean="0">
                <a:latin typeface="+mn-lt"/>
                <a:hlinkClick r:id="rId2"/>
              </a:rPr>
              <a:t>135-17</a:t>
            </a:r>
            <a:endParaRPr lang="en-US" sz="2800" dirty="0" smtClean="0">
              <a:latin typeface="+mn-lt"/>
            </a:endParaRPr>
          </a:p>
          <a:p>
            <a:endParaRPr lang="en-US" sz="2800" b="0" dirty="0" smtClean="0">
              <a:latin typeface="+mn-lt"/>
            </a:endParaRPr>
          </a:p>
          <a:p>
            <a:pPr marL="0" indent="0">
              <a:buNone/>
            </a:pPr>
            <a:r>
              <a:rPr lang="en-US" sz="2800" b="0" dirty="0" smtClean="0">
                <a:latin typeface="+mn-lt"/>
              </a:rPr>
              <a:t>When</a:t>
            </a:r>
            <a:r>
              <a:rPr lang="en-US" sz="2800" b="0" dirty="0">
                <a:latin typeface="+mn-lt"/>
              </a:rPr>
              <a:t>: Timeline 2017-2020</a:t>
            </a:r>
            <a:br>
              <a:rPr lang="en-US" sz="2800" b="0" dirty="0">
                <a:latin typeface="+mn-lt"/>
              </a:rPr>
            </a:br>
            <a:endParaRPr lang="en-US" sz="2800" b="0" dirty="0" smtClean="0">
              <a:latin typeface="+mn-lt"/>
            </a:endParaRPr>
          </a:p>
          <a:p>
            <a:pPr marL="0" indent="0">
              <a:buNone/>
            </a:pPr>
            <a:r>
              <a:rPr lang="en-US" sz="2800" dirty="0" smtClean="0">
                <a:latin typeface="+mn-lt"/>
              </a:rPr>
              <a:t>Summer </a:t>
            </a:r>
            <a:r>
              <a:rPr lang="en-US" sz="2800" dirty="0">
                <a:latin typeface="+mn-lt"/>
              </a:rPr>
              <a:t>2018 </a:t>
            </a:r>
          </a:p>
          <a:p>
            <a:pPr>
              <a:buFont typeface="Arial"/>
              <a:buChar char="•"/>
            </a:pPr>
            <a:r>
              <a:rPr lang="en-US" sz="2800" b="0" dirty="0">
                <a:latin typeface="+mn-lt"/>
              </a:rPr>
              <a:t>Every school division (3 staff per division) will participate in professional development regarding the </a:t>
            </a:r>
            <a:r>
              <a:rPr lang="en-US" sz="2800" dirty="0">
                <a:solidFill>
                  <a:srgbClr val="FF0000"/>
                </a:solidFill>
                <a:latin typeface="+mn-lt"/>
              </a:rPr>
              <a:t>Virginia Quality Criterion Tool </a:t>
            </a:r>
            <a:r>
              <a:rPr lang="en-US" sz="2800" b="0" dirty="0">
                <a:latin typeface="+mn-lt"/>
              </a:rPr>
              <a:t>for Performance Assessment and the use of rubric scoring. The train-the-trainer model will be used to support school divisions leading this effort locally. The processes could be used for performance assessments at the region, school division, school, or teacher team levels within the areas of the removed SOL assessments and other K-12 content area</a:t>
            </a:r>
            <a:r>
              <a:rPr lang="en-US" sz="2800" b="0" dirty="0" smtClean="0">
                <a:latin typeface="+mn-lt"/>
              </a:rPr>
              <a:t>.</a:t>
            </a:r>
          </a:p>
          <a:p>
            <a:pPr>
              <a:buFont typeface="Arial"/>
              <a:buChar char="•"/>
            </a:pPr>
            <a:endParaRPr lang="en-US" sz="2800" b="0" dirty="0">
              <a:latin typeface="+mn-lt"/>
            </a:endParaRPr>
          </a:p>
          <a:p>
            <a:pPr marL="0" indent="0">
              <a:buNone/>
            </a:pPr>
            <a:r>
              <a:rPr lang="en-US" sz="2800" dirty="0">
                <a:latin typeface="+mn-lt"/>
              </a:rPr>
              <a:t>Summer 2019 and Summer 2020 </a:t>
            </a:r>
            <a:r>
              <a:rPr lang="en-US" sz="2800" b="0" dirty="0">
                <a:latin typeface="+mn-lt"/>
              </a:rPr>
              <a:t>          </a:t>
            </a:r>
          </a:p>
          <a:p>
            <a:pPr>
              <a:buFont typeface="Arial"/>
              <a:buChar char="•"/>
            </a:pPr>
            <a:r>
              <a:rPr lang="en-US" sz="2800" b="0" dirty="0">
                <a:latin typeface="+mn-lt"/>
              </a:rPr>
              <a:t>VDOE will provide the forum to assist school divisions in the review of performance-based assessments and the use of scoring rubrics.  </a:t>
            </a:r>
          </a:p>
          <a:p>
            <a:pPr fontAlgn="base">
              <a:spcBef>
                <a:spcPts val="0"/>
              </a:spcBef>
              <a:spcAft>
                <a:spcPct val="0"/>
              </a:spcAft>
              <a:defRPr/>
            </a:pPr>
            <a:endParaRPr lang="en-US" altLang="en-US" sz="2800" b="0" dirty="0">
              <a:solidFill>
                <a:prstClr val="black"/>
              </a:solidFill>
              <a:latin typeface="+mn-lt"/>
              <a:cs typeface="Arial"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27</a:t>
            </a:fld>
            <a:endParaRPr lang="en-US" dirty="0">
              <a:solidFill>
                <a:prstClr val="white"/>
              </a:solidFill>
            </a:endParaRPr>
          </a:p>
        </p:txBody>
      </p:sp>
      <p:sp>
        <p:nvSpPr>
          <p:cNvPr id="6" name="Title 1"/>
          <p:cNvSpPr txBox="1">
            <a:spLocks/>
          </p:cNvSpPr>
          <p:nvPr/>
        </p:nvSpPr>
        <p:spPr>
          <a:xfrm>
            <a:off x="457200" y="381000"/>
            <a:ext cx="7543800" cy="1036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Implementation of </a:t>
            </a:r>
            <a:b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br>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Local Alternative Assessments</a:t>
            </a:r>
            <a:endPar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64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362201"/>
            <a:ext cx="5562600" cy="2133600"/>
          </a:xfrm>
        </p:spPr>
        <p:txBody>
          <a:bodyPr>
            <a:normAutofit/>
          </a:bodyPr>
          <a:lstStyle/>
          <a:p>
            <a:r>
              <a:rPr lang="en-US" sz="4400" dirty="0" smtClean="0">
                <a:solidFill>
                  <a:schemeClr val="tx1"/>
                </a:solidFill>
                <a:effectLst>
                  <a:outerShdw blurRad="38100" dist="38100" dir="2700000" algn="tl">
                    <a:srgbClr val="000000">
                      <a:alpha val="43137"/>
                    </a:srgbClr>
                  </a:outerShdw>
                </a:effectLst>
              </a:rPr>
              <a:t>Local Alternative Assessment Guides and Resources</a:t>
            </a:r>
            <a:endParaRPr lang="en-US" sz="4400"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28</a:t>
            </a:fld>
            <a:endParaRPr lang="en-US" dirty="0">
              <a:solidFill>
                <a:prstClr val="white"/>
              </a:solidFill>
            </a:endParaRPr>
          </a:p>
        </p:txBody>
      </p:sp>
    </p:spTree>
    <p:extLst>
      <p:ext uri="{BB962C8B-B14F-4D97-AF65-F5344CB8AC3E}">
        <p14:creationId xmlns:p14="http://schemas.microsoft.com/office/powerpoint/2010/main" val="40262324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29</a:t>
            </a:fld>
            <a:endParaRPr lang="en-US" dirty="0"/>
          </a:p>
        </p:txBody>
      </p:sp>
      <p:pic>
        <p:nvPicPr>
          <p:cNvPr id="3" name="Picture 2" descr="http://www.doe.virginia.gov/testing/local_assessments/guidelines_for_local_alternative_assessme - Windows Internet Explorer pro"/>
          <p:cNvPicPr>
            <a:picLocks noChangeAspect="1"/>
          </p:cNvPicPr>
          <p:nvPr/>
        </p:nvPicPr>
        <p:blipFill rotWithShape="1">
          <a:blip r:embed="rId2">
            <a:extLst>
              <a:ext uri="{28A0092B-C50C-407E-A947-70E740481C1C}">
                <a14:useLocalDpi xmlns:a14="http://schemas.microsoft.com/office/drawing/2010/main" val="0"/>
              </a:ext>
            </a:extLst>
          </a:blip>
          <a:srcRect l="3143" t="15606" r="5000"/>
          <a:stretch/>
        </p:blipFill>
        <p:spPr>
          <a:xfrm>
            <a:off x="515981" y="1295400"/>
            <a:ext cx="7637419" cy="5027517"/>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457200" y="381000"/>
            <a:ext cx="7543800" cy="1036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dirty="0" smtClean="0">
                <a:ln w="10541" cmpd="sng">
                  <a:solidFill>
                    <a:srgbClr val="7D7D7D">
                      <a:tint val="100000"/>
                      <a:shade val="100000"/>
                      <a:satMod val="110000"/>
                    </a:srgbClr>
                  </a:solidFill>
                  <a:prstDash val="solid"/>
                </a:ln>
                <a:solidFill>
                  <a:schemeClr val="tx1"/>
                </a:solidFill>
                <a:effectLst>
                  <a:outerShdw blurRad="38100" dist="38100" dir="2700000" algn="tl">
                    <a:srgbClr val="000000">
                      <a:alpha val="43137"/>
                    </a:srgbClr>
                  </a:outerShdw>
                </a:effectLst>
              </a:rPr>
              <a:t>Virginia of Education Guidelines</a:t>
            </a:r>
            <a:endParaRPr lang="en-US" dirty="0">
              <a:ln w="10541" cmpd="sng">
                <a:solidFill>
                  <a:srgbClr val="7D7D7D">
                    <a:tint val="100000"/>
                    <a:shade val="100000"/>
                    <a:satMod val="110000"/>
                  </a:srgbClr>
                </a:solidFill>
                <a:prstDash val="solid"/>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51355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543800" cy="1143000"/>
          </a:xfrm>
        </p:spPr>
        <p:txBody>
          <a:bodyPr/>
          <a:lstStyle/>
          <a:p>
            <a:r>
              <a:rPr lang="en-US"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What’s happening today . . .</a:t>
            </a:r>
            <a:endParaRPr lang="en-US"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3" name="Content Placeholder 2"/>
          <p:cNvSpPr>
            <a:spLocks noGrp="1"/>
          </p:cNvSpPr>
          <p:nvPr>
            <p:ph idx="1"/>
          </p:nvPr>
        </p:nvSpPr>
        <p:spPr>
          <a:xfrm>
            <a:off x="457200" y="1295400"/>
            <a:ext cx="7924800" cy="5334000"/>
          </a:xfrm>
        </p:spPr>
        <p:txBody>
          <a:bodyPr>
            <a:normAutofit/>
          </a:bodyPr>
          <a:lstStyle/>
          <a:p>
            <a:r>
              <a:rPr lang="en-US" sz="2800" b="0" dirty="0" smtClean="0">
                <a:latin typeface="+mn-lt"/>
                <a:ea typeface="Batang" panose="02030600000101010101" pitchFamily="18" charset="-127"/>
              </a:rPr>
              <a:t>VDOE Update:</a:t>
            </a:r>
          </a:p>
          <a:p>
            <a:pPr marL="625475" lvl="2" indent="-220663"/>
            <a:r>
              <a:rPr lang="en-US" sz="1800" dirty="0" smtClean="0">
                <a:solidFill>
                  <a:srgbClr val="FF0000"/>
                </a:solidFill>
                <a:latin typeface="+mn-lt"/>
                <a:ea typeface="Batang" panose="02030600000101010101" pitchFamily="18" charset="-127"/>
              </a:rPr>
              <a:t>Code of VA and Board of Education Responses</a:t>
            </a:r>
          </a:p>
          <a:p>
            <a:pPr marL="625475" lvl="2" indent="-220663"/>
            <a:r>
              <a:rPr lang="en-US" sz="1800" dirty="0" smtClean="0">
                <a:solidFill>
                  <a:srgbClr val="FF0000"/>
                </a:solidFill>
                <a:latin typeface="+mn-lt"/>
                <a:ea typeface="Batang" panose="02030600000101010101" pitchFamily="18" charset="-127"/>
              </a:rPr>
              <a:t>Implementation Schedule</a:t>
            </a:r>
          </a:p>
          <a:p>
            <a:pPr marL="625475" lvl="2" indent="-220663"/>
            <a:r>
              <a:rPr lang="en-US" sz="1800" dirty="0" smtClean="0">
                <a:solidFill>
                  <a:srgbClr val="FF0000"/>
                </a:solidFill>
                <a:latin typeface="+mn-lt"/>
                <a:ea typeface="Batang" panose="02030600000101010101" pitchFamily="18" charset="-127"/>
              </a:rPr>
              <a:t>Local Alternative Assessment Guides and Resources</a:t>
            </a:r>
          </a:p>
          <a:p>
            <a:pPr marL="625475" lvl="2" indent="-220663"/>
            <a:r>
              <a:rPr lang="en-US" sz="1800" dirty="0">
                <a:solidFill>
                  <a:srgbClr val="FF0000"/>
                </a:solidFill>
                <a:latin typeface="+mn-lt"/>
                <a:ea typeface="Batang" panose="02030600000101010101" pitchFamily="18" charset="-127"/>
              </a:rPr>
              <a:t>Learning Experiences, Performance Tasks </a:t>
            </a:r>
            <a:r>
              <a:rPr lang="en-US" sz="1800" dirty="0" smtClean="0">
                <a:solidFill>
                  <a:srgbClr val="FF0000"/>
                </a:solidFill>
                <a:latin typeface="+mn-lt"/>
                <a:ea typeface="Batang" panose="02030600000101010101" pitchFamily="18" charset="-127"/>
              </a:rPr>
              <a:t>and Local </a:t>
            </a:r>
            <a:r>
              <a:rPr lang="en-US" sz="1800" dirty="0">
                <a:solidFill>
                  <a:srgbClr val="FF0000"/>
                </a:solidFill>
                <a:latin typeface="+mn-lt"/>
                <a:ea typeface="Batang" panose="02030600000101010101" pitchFamily="18" charset="-127"/>
              </a:rPr>
              <a:t>Alternative Assessments</a:t>
            </a:r>
            <a:endParaRPr lang="en-US" sz="1800" dirty="0" smtClean="0">
              <a:solidFill>
                <a:srgbClr val="FF0000"/>
              </a:solidFill>
              <a:latin typeface="+mn-lt"/>
              <a:ea typeface="Batang" panose="02030600000101010101" pitchFamily="18" charset="-127"/>
            </a:endParaRPr>
          </a:p>
          <a:p>
            <a:pPr>
              <a:lnSpc>
                <a:spcPct val="120000"/>
              </a:lnSpc>
              <a:spcBef>
                <a:spcPts val="0"/>
              </a:spcBef>
            </a:pPr>
            <a:r>
              <a:rPr lang="en-US" sz="2400" b="0" dirty="0" smtClean="0">
                <a:latin typeface="+mn-lt"/>
                <a:ea typeface="Batang" panose="02030600000101010101" pitchFamily="18" charset="-127"/>
              </a:rPr>
              <a:t>Morning Break</a:t>
            </a:r>
          </a:p>
          <a:p>
            <a:pPr>
              <a:lnSpc>
                <a:spcPct val="120000"/>
              </a:lnSpc>
              <a:spcBef>
                <a:spcPts val="0"/>
              </a:spcBef>
            </a:pPr>
            <a:r>
              <a:rPr lang="en-US" sz="2400" b="0" dirty="0">
                <a:latin typeface="+mn-lt"/>
                <a:ea typeface="Batang" panose="02030600000101010101" pitchFamily="18" charset="-127"/>
              </a:rPr>
              <a:t>Virginia Quality Criterion Tool</a:t>
            </a:r>
          </a:p>
          <a:p>
            <a:pPr>
              <a:lnSpc>
                <a:spcPct val="120000"/>
              </a:lnSpc>
              <a:spcBef>
                <a:spcPts val="0"/>
              </a:spcBef>
            </a:pPr>
            <a:r>
              <a:rPr lang="en-US" sz="2400" b="0" dirty="0" smtClean="0">
                <a:latin typeface="+mn-lt"/>
                <a:ea typeface="Batang" panose="02030600000101010101" pitchFamily="18" charset="-127"/>
              </a:rPr>
              <a:t>Using the </a:t>
            </a:r>
            <a:r>
              <a:rPr lang="en-US" sz="2400" b="0" i="1" dirty="0" smtClean="0">
                <a:latin typeface="+mn-lt"/>
                <a:ea typeface="Batang" panose="02030600000101010101" pitchFamily="18" charset="-127"/>
              </a:rPr>
              <a:t>2015 </a:t>
            </a:r>
            <a:r>
              <a:rPr lang="en-US" sz="2400" b="0" i="1" dirty="0">
                <a:latin typeface="+mn-lt"/>
                <a:ea typeface="Batang" panose="02030600000101010101" pitchFamily="18" charset="-127"/>
              </a:rPr>
              <a:t>History and Social Science Standards of Learning </a:t>
            </a:r>
            <a:r>
              <a:rPr lang="en-US" sz="2400" b="0" dirty="0">
                <a:latin typeface="+mn-lt"/>
                <a:ea typeface="Batang" panose="02030600000101010101" pitchFamily="18" charset="-127"/>
              </a:rPr>
              <a:t>and Curriculum </a:t>
            </a:r>
            <a:r>
              <a:rPr lang="en-US" sz="2400" b="0" dirty="0" smtClean="0">
                <a:latin typeface="+mn-lt"/>
                <a:ea typeface="Batang" panose="02030600000101010101" pitchFamily="18" charset="-127"/>
              </a:rPr>
              <a:t>Framework to develop Performance Tasks and construct Local Alternative Assessments</a:t>
            </a:r>
          </a:p>
        </p:txBody>
      </p:sp>
      <p:sp>
        <p:nvSpPr>
          <p:cNvPr id="4" name="Slide Number Placeholder 3"/>
          <p:cNvSpPr>
            <a:spLocks noGrp="1"/>
          </p:cNvSpPr>
          <p:nvPr>
            <p:ph type="sldNum" sz="quarter" idx="12"/>
          </p:nvPr>
        </p:nvSpPr>
        <p:spPr/>
        <p:txBody>
          <a:bodyPr/>
          <a:lstStyle/>
          <a:p>
            <a:fld id="{0E35F3BA-FE8B-4E36-87EF-206F94BD42EB}" type="slidenum">
              <a:rPr lang="en-US" smtClean="0"/>
              <a:pPr/>
              <a:t>3</a:t>
            </a:fld>
            <a:endParaRPr lang="en-US" dirty="0"/>
          </a:p>
        </p:txBody>
      </p:sp>
    </p:spTree>
    <p:extLst>
      <p:ext uri="{BB962C8B-B14F-4D97-AF65-F5344CB8AC3E}">
        <p14:creationId xmlns:p14="http://schemas.microsoft.com/office/powerpoint/2010/main" val="15467510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30</a:t>
            </a:fld>
            <a:endParaRPr lang="en-US" dirty="0"/>
          </a:p>
        </p:txBody>
      </p:sp>
      <p:pic>
        <p:nvPicPr>
          <p:cNvPr id="3" name="Picture 2" descr="http://www.doe.virginia.gov/testing/local_assessments/framework-for-laa-implementation.pdf - Windows Internet Explorer provided"/>
          <p:cNvPicPr>
            <a:picLocks noChangeAspect="1"/>
          </p:cNvPicPr>
          <p:nvPr/>
        </p:nvPicPr>
        <p:blipFill rotWithShape="1">
          <a:blip r:embed="rId2">
            <a:extLst>
              <a:ext uri="{28A0092B-C50C-407E-A947-70E740481C1C}">
                <a14:useLocalDpi xmlns:a14="http://schemas.microsoft.com/office/drawing/2010/main" val="0"/>
              </a:ext>
            </a:extLst>
          </a:blip>
          <a:srcRect l="10715" t="14410" r="12571" b="3244"/>
          <a:stretch/>
        </p:blipFill>
        <p:spPr>
          <a:xfrm>
            <a:off x="990600" y="1630425"/>
            <a:ext cx="6400800" cy="4922775"/>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457200" y="381000"/>
            <a:ext cx="7543800" cy="1036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Framework for Local Alternative Assessment Implementation</a:t>
            </a:r>
            <a:endPar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53125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31</a:t>
            </a:fld>
            <a:endParaRPr lang="en-US" dirty="0"/>
          </a:p>
        </p:txBody>
      </p:sp>
      <p:pic>
        <p:nvPicPr>
          <p:cNvPr id="3" name="Picture 2" descr="http://www.doe.virginia.gov/testing/local_assessments/glossary.pdf - Windows Internet Explorer provided by VA IT Infrastructure"/>
          <p:cNvPicPr>
            <a:picLocks noChangeAspect="1"/>
          </p:cNvPicPr>
          <p:nvPr/>
        </p:nvPicPr>
        <p:blipFill rotWithShape="1">
          <a:blip r:embed="rId3">
            <a:extLst>
              <a:ext uri="{28A0092B-C50C-407E-A947-70E740481C1C}">
                <a14:useLocalDpi xmlns:a14="http://schemas.microsoft.com/office/drawing/2010/main" val="0"/>
              </a:ext>
            </a:extLst>
          </a:blip>
          <a:srcRect l="3999" t="15207" r="5287"/>
          <a:stretch/>
        </p:blipFill>
        <p:spPr>
          <a:xfrm>
            <a:off x="228600" y="1001313"/>
            <a:ext cx="7772400" cy="520531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457200" y="0"/>
            <a:ext cx="7543800" cy="1036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dirty="0" smtClean="0">
                <a:ln w="10541" cmpd="sng">
                  <a:solidFill>
                    <a:srgbClr val="7D7D7D">
                      <a:tint val="100000"/>
                      <a:shade val="100000"/>
                      <a:satMod val="110000"/>
                    </a:srgbClr>
                  </a:solidFill>
                  <a:prstDash val="solid"/>
                </a:ln>
                <a:solidFill>
                  <a:schemeClr val="tx1"/>
                </a:solidFill>
                <a:effectLst>
                  <a:outerShdw blurRad="38100" dist="38100" dir="2700000" algn="tl">
                    <a:srgbClr val="000000">
                      <a:alpha val="43137"/>
                    </a:srgbClr>
                  </a:outerShdw>
                </a:effectLst>
              </a:rPr>
              <a:t>Assessment Literacy Glossary</a:t>
            </a:r>
            <a:endParaRPr lang="en-US" dirty="0">
              <a:ln w="10541" cmpd="sng">
                <a:solidFill>
                  <a:srgbClr val="7D7D7D">
                    <a:tint val="100000"/>
                    <a:shade val="100000"/>
                    <a:satMod val="110000"/>
                  </a:srgbClr>
                </a:solidFill>
                <a:prstDash val="solid"/>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60744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Categories</a:t>
            </a:r>
            <a:endParaRPr lang="en-US" dirty="0">
              <a:solidFill>
                <a:schemeClr val="tx1"/>
              </a:solidFill>
              <a:effectLst>
                <a:outerShdw blurRad="38100" dist="38100" dir="2700000" algn="tl">
                  <a:srgbClr val="000000">
                    <a:alpha val="43137"/>
                  </a:srgbClr>
                </a:outerShdw>
              </a:effectLst>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553308"/>
            <a:ext cx="7772400" cy="4695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801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chemeClr val="tx1"/>
                </a:solidFill>
                <a:effectLst>
                  <a:outerShdw blurRad="38100" dist="38100" dir="2700000" algn="tl">
                    <a:srgbClr val="000000">
                      <a:alpha val="43137"/>
                    </a:srgbClr>
                  </a:outerShdw>
                </a:effectLst>
              </a:rPr>
              <a:t>Knowledge Rating Chart</a:t>
            </a:r>
            <a:endParaRPr lang="en-US" sz="4000" dirty="0">
              <a:solidFill>
                <a:schemeClr val="tx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33</a:t>
            </a:fld>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76893801"/>
              </p:ext>
            </p:extLst>
          </p:nvPr>
        </p:nvGraphicFramePr>
        <p:xfrm>
          <a:off x="381000" y="1219200"/>
          <a:ext cx="7848601" cy="2756449"/>
        </p:xfrm>
        <a:graphic>
          <a:graphicData uri="http://schemas.openxmlformats.org/drawingml/2006/table">
            <a:tbl>
              <a:tblPr firstRow="1" firstCol="1" bandRow="1">
                <a:tableStyleId>{5C22544A-7EE6-4342-B048-85BDC9FD1C3A}</a:tableStyleId>
              </a:tblPr>
              <a:tblGrid>
                <a:gridCol w="1569601">
                  <a:extLst>
                    <a:ext uri="{9D8B030D-6E8A-4147-A177-3AD203B41FA5}">
                      <a16:colId xmlns:a16="http://schemas.microsoft.com/office/drawing/2014/main" val="20000"/>
                    </a:ext>
                  </a:extLst>
                </a:gridCol>
                <a:gridCol w="1569601">
                  <a:extLst>
                    <a:ext uri="{9D8B030D-6E8A-4147-A177-3AD203B41FA5}">
                      <a16:colId xmlns:a16="http://schemas.microsoft.com/office/drawing/2014/main" val="20001"/>
                    </a:ext>
                  </a:extLst>
                </a:gridCol>
                <a:gridCol w="1569601">
                  <a:extLst>
                    <a:ext uri="{9D8B030D-6E8A-4147-A177-3AD203B41FA5}">
                      <a16:colId xmlns:a16="http://schemas.microsoft.com/office/drawing/2014/main" val="20002"/>
                    </a:ext>
                  </a:extLst>
                </a:gridCol>
                <a:gridCol w="1569601">
                  <a:extLst>
                    <a:ext uri="{9D8B030D-6E8A-4147-A177-3AD203B41FA5}">
                      <a16:colId xmlns:a16="http://schemas.microsoft.com/office/drawing/2014/main" val="20003"/>
                    </a:ext>
                  </a:extLst>
                </a:gridCol>
                <a:gridCol w="1570197">
                  <a:extLst>
                    <a:ext uri="{9D8B030D-6E8A-4147-A177-3AD203B41FA5}">
                      <a16:colId xmlns:a16="http://schemas.microsoft.com/office/drawing/2014/main" val="20004"/>
                    </a:ext>
                  </a:extLst>
                </a:gridCol>
              </a:tblGrid>
              <a:tr h="967153">
                <a:tc>
                  <a:txBody>
                    <a:bodyPr/>
                    <a:lstStyle/>
                    <a:p>
                      <a:pPr marL="0" marR="0" algn="ctr">
                        <a:lnSpc>
                          <a:spcPct val="115000"/>
                        </a:lnSpc>
                        <a:spcBef>
                          <a:spcPts val="0"/>
                        </a:spcBef>
                        <a:spcAft>
                          <a:spcPts val="0"/>
                        </a:spcAft>
                      </a:pPr>
                      <a:r>
                        <a:rPr lang="en-US" sz="1100" dirty="0">
                          <a:effectLst/>
                        </a:rPr>
                        <a:t>Word</a:t>
                      </a:r>
                      <a:endParaRPr lang="en-US" sz="1100" dirty="0">
                        <a:effectLst/>
                        <a:latin typeface="Calibri"/>
                        <a:ea typeface="Calibri"/>
                        <a:cs typeface="Times New Roman"/>
                      </a:endParaRPr>
                    </a:p>
                  </a:txBody>
                  <a:tcPr marL="67456" marR="67456" marT="0" marB="0" anchor="ctr"/>
                </a:tc>
                <a:tc>
                  <a:txBody>
                    <a:bodyPr/>
                    <a:lstStyle/>
                    <a:p>
                      <a:pPr marL="0" marR="0" algn="ctr">
                        <a:lnSpc>
                          <a:spcPct val="115000"/>
                        </a:lnSpc>
                        <a:spcBef>
                          <a:spcPts val="0"/>
                        </a:spcBef>
                        <a:spcAft>
                          <a:spcPts val="0"/>
                        </a:spcAft>
                      </a:pPr>
                      <a:r>
                        <a:rPr lang="en-US" sz="1100" dirty="0" smtClean="0">
                          <a:effectLst/>
                        </a:rPr>
                        <a:t>1</a:t>
                      </a:r>
                    </a:p>
                    <a:p>
                      <a:pPr marL="0" marR="0" algn="ctr">
                        <a:lnSpc>
                          <a:spcPct val="115000"/>
                        </a:lnSpc>
                        <a:spcBef>
                          <a:spcPts val="0"/>
                        </a:spcBef>
                        <a:spcAft>
                          <a:spcPts val="0"/>
                        </a:spcAft>
                      </a:pPr>
                      <a:r>
                        <a:rPr lang="en-US" sz="1100" dirty="0" smtClean="0">
                          <a:effectLst/>
                        </a:rPr>
                        <a:t>I’ve </a:t>
                      </a:r>
                      <a:r>
                        <a:rPr lang="en-US" sz="1100" dirty="0">
                          <a:effectLst/>
                        </a:rPr>
                        <a:t>never seen/heard this word before</a:t>
                      </a:r>
                      <a:endParaRPr lang="en-US" sz="1100" dirty="0">
                        <a:effectLst/>
                        <a:latin typeface="Calibri"/>
                        <a:ea typeface="Calibri"/>
                        <a:cs typeface="Times New Roman"/>
                      </a:endParaRPr>
                    </a:p>
                  </a:txBody>
                  <a:tcPr marL="67456" marR="67456" marT="0" marB="0" anchor="ctr"/>
                </a:tc>
                <a:tc>
                  <a:txBody>
                    <a:bodyPr/>
                    <a:lstStyle/>
                    <a:p>
                      <a:pPr marL="0" marR="0" algn="ctr">
                        <a:lnSpc>
                          <a:spcPct val="115000"/>
                        </a:lnSpc>
                        <a:spcBef>
                          <a:spcPts val="0"/>
                        </a:spcBef>
                        <a:spcAft>
                          <a:spcPts val="0"/>
                        </a:spcAft>
                      </a:pPr>
                      <a:endParaRPr lang="en-US" sz="1100" dirty="0" smtClean="0">
                        <a:effectLst/>
                      </a:endParaRPr>
                    </a:p>
                    <a:p>
                      <a:pPr marL="0" marR="0" algn="ctr">
                        <a:lnSpc>
                          <a:spcPct val="115000"/>
                        </a:lnSpc>
                        <a:spcBef>
                          <a:spcPts val="0"/>
                        </a:spcBef>
                        <a:spcAft>
                          <a:spcPts val="0"/>
                        </a:spcAft>
                      </a:pPr>
                      <a:r>
                        <a:rPr lang="en-US" sz="1100" dirty="0" smtClean="0">
                          <a:effectLst/>
                        </a:rPr>
                        <a:t>2</a:t>
                      </a:r>
                    </a:p>
                    <a:p>
                      <a:pPr marL="0" marR="0" algn="ctr">
                        <a:lnSpc>
                          <a:spcPct val="115000"/>
                        </a:lnSpc>
                        <a:spcBef>
                          <a:spcPts val="0"/>
                        </a:spcBef>
                        <a:spcAft>
                          <a:spcPts val="0"/>
                        </a:spcAft>
                      </a:pPr>
                      <a:r>
                        <a:rPr lang="en-US" sz="1100" dirty="0" smtClean="0">
                          <a:effectLst/>
                        </a:rPr>
                        <a:t>I </a:t>
                      </a:r>
                      <a:r>
                        <a:rPr lang="en-US" sz="1100" dirty="0">
                          <a:effectLst/>
                        </a:rPr>
                        <a:t>know this word and how to use it, but couldn’t define for someone else</a:t>
                      </a:r>
                      <a:endParaRPr lang="en-US" sz="1100" dirty="0">
                        <a:effectLst/>
                        <a:latin typeface="Calibri"/>
                        <a:ea typeface="Calibri"/>
                        <a:cs typeface="Times New Roman"/>
                      </a:endParaRPr>
                    </a:p>
                  </a:txBody>
                  <a:tcPr marL="67456" marR="67456" marT="0" marB="0" anchor="ctr"/>
                </a:tc>
                <a:tc>
                  <a:txBody>
                    <a:bodyPr/>
                    <a:lstStyle/>
                    <a:p>
                      <a:pPr marL="0" marR="0" algn="ctr">
                        <a:lnSpc>
                          <a:spcPct val="115000"/>
                        </a:lnSpc>
                        <a:spcBef>
                          <a:spcPts val="0"/>
                        </a:spcBef>
                        <a:spcAft>
                          <a:spcPts val="0"/>
                        </a:spcAft>
                      </a:pPr>
                      <a:endParaRPr lang="en-US" sz="1100" dirty="0" smtClean="0">
                        <a:effectLst/>
                      </a:endParaRPr>
                    </a:p>
                    <a:p>
                      <a:pPr marL="0" marR="0" algn="ctr">
                        <a:lnSpc>
                          <a:spcPct val="115000"/>
                        </a:lnSpc>
                        <a:spcBef>
                          <a:spcPts val="0"/>
                        </a:spcBef>
                        <a:spcAft>
                          <a:spcPts val="0"/>
                        </a:spcAft>
                      </a:pPr>
                      <a:r>
                        <a:rPr lang="en-US" sz="1100" dirty="0" smtClean="0">
                          <a:effectLst/>
                        </a:rPr>
                        <a:t>3</a:t>
                      </a:r>
                    </a:p>
                    <a:p>
                      <a:pPr marL="0" marR="0" algn="ctr">
                        <a:lnSpc>
                          <a:spcPct val="115000"/>
                        </a:lnSpc>
                        <a:spcBef>
                          <a:spcPts val="0"/>
                        </a:spcBef>
                        <a:spcAft>
                          <a:spcPts val="0"/>
                        </a:spcAft>
                      </a:pPr>
                      <a:r>
                        <a:rPr lang="en-US" sz="1100" dirty="0" smtClean="0">
                          <a:effectLst/>
                        </a:rPr>
                        <a:t>I </a:t>
                      </a:r>
                      <a:r>
                        <a:rPr lang="en-US" sz="1100" dirty="0">
                          <a:effectLst/>
                        </a:rPr>
                        <a:t>am pretty comfortable with this word.  I can </a:t>
                      </a:r>
                      <a:r>
                        <a:rPr lang="en-US" sz="1100" dirty="0" smtClean="0">
                          <a:effectLst/>
                        </a:rPr>
                        <a:t>definitely it </a:t>
                      </a:r>
                      <a:r>
                        <a:rPr lang="en-US" sz="1100" dirty="0">
                          <a:effectLst/>
                        </a:rPr>
                        <a:t>and use it</a:t>
                      </a:r>
                      <a:endParaRPr lang="en-US" sz="1100" dirty="0">
                        <a:effectLst/>
                        <a:latin typeface="Calibri"/>
                        <a:ea typeface="Calibri"/>
                        <a:cs typeface="Times New Roman"/>
                      </a:endParaRPr>
                    </a:p>
                  </a:txBody>
                  <a:tcPr marL="67456" marR="67456" marT="0" marB="0" anchor="ctr"/>
                </a:tc>
                <a:tc>
                  <a:txBody>
                    <a:bodyPr/>
                    <a:lstStyle/>
                    <a:p>
                      <a:pPr marL="0" marR="0" algn="ctr">
                        <a:lnSpc>
                          <a:spcPct val="115000"/>
                        </a:lnSpc>
                        <a:spcBef>
                          <a:spcPts val="0"/>
                        </a:spcBef>
                        <a:spcAft>
                          <a:spcPts val="0"/>
                        </a:spcAft>
                      </a:pPr>
                      <a:r>
                        <a:rPr lang="en-US" sz="1100" dirty="0" smtClean="0">
                          <a:effectLst/>
                        </a:rPr>
                        <a:t>4</a:t>
                      </a:r>
                    </a:p>
                    <a:p>
                      <a:pPr marL="0" marR="0" algn="ctr">
                        <a:lnSpc>
                          <a:spcPct val="115000"/>
                        </a:lnSpc>
                        <a:spcBef>
                          <a:spcPts val="0"/>
                        </a:spcBef>
                        <a:spcAft>
                          <a:spcPts val="0"/>
                        </a:spcAft>
                      </a:pPr>
                      <a:r>
                        <a:rPr lang="en-US" sz="1100" dirty="0" smtClean="0">
                          <a:effectLst/>
                        </a:rPr>
                        <a:t>I </a:t>
                      </a:r>
                      <a:r>
                        <a:rPr lang="en-US" sz="1100" dirty="0">
                          <a:effectLst/>
                        </a:rPr>
                        <a:t>own this word.</a:t>
                      </a:r>
                      <a:endParaRPr lang="en-US" sz="1100" dirty="0">
                        <a:effectLst/>
                        <a:latin typeface="Calibri"/>
                        <a:ea typeface="Calibri"/>
                        <a:cs typeface="Times New Roman"/>
                      </a:endParaRPr>
                    </a:p>
                  </a:txBody>
                  <a:tcPr marL="67456" marR="67456" marT="0" marB="0" anchor="ctr"/>
                </a:tc>
                <a:extLst>
                  <a:ext uri="{0D108BD9-81ED-4DB2-BD59-A6C34878D82A}">
                    <a16:rowId xmlns:a16="http://schemas.microsoft.com/office/drawing/2014/main" val="10000"/>
                  </a:ext>
                </a:extLst>
              </a:tr>
              <a:tr h="322385">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extLst>
                  <a:ext uri="{0D108BD9-81ED-4DB2-BD59-A6C34878D82A}">
                    <a16:rowId xmlns:a16="http://schemas.microsoft.com/office/drawing/2014/main" val="10001"/>
                  </a:ext>
                </a:extLst>
              </a:tr>
              <a:tr h="322385">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extLst>
                  <a:ext uri="{0D108BD9-81ED-4DB2-BD59-A6C34878D82A}">
                    <a16:rowId xmlns:a16="http://schemas.microsoft.com/office/drawing/2014/main" val="10002"/>
                  </a:ext>
                </a:extLst>
              </a:tr>
              <a:tr h="322385">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tc>
                <a:extLst>
                  <a:ext uri="{0D108BD9-81ED-4DB2-BD59-A6C34878D82A}">
                    <a16:rowId xmlns:a16="http://schemas.microsoft.com/office/drawing/2014/main" val="10003"/>
                  </a:ext>
                </a:extLst>
              </a:tr>
              <a:tr h="322385">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extLst>
                  <a:ext uri="{0D108BD9-81ED-4DB2-BD59-A6C34878D82A}">
                    <a16:rowId xmlns:a16="http://schemas.microsoft.com/office/drawing/2014/main" val="10004"/>
                  </a:ext>
                </a:extLst>
              </a:tr>
              <a:tr h="322385">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7456" marR="67456"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tc>
                <a:extLst>
                  <a:ext uri="{0D108BD9-81ED-4DB2-BD59-A6C34878D82A}">
                    <a16:rowId xmlns:a16="http://schemas.microsoft.com/office/drawing/2014/main" val="10005"/>
                  </a:ext>
                </a:extLst>
              </a:tr>
            </a:tbl>
          </a:graphicData>
        </a:graphic>
      </p:graphicFrame>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87841"/>
            <a:ext cx="7848601" cy="287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4608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34</a:t>
            </a:fld>
            <a:endParaRPr lang="en-US" dirty="0"/>
          </a:p>
        </p:txBody>
      </p:sp>
      <p:sp>
        <p:nvSpPr>
          <p:cNvPr id="3" name="Content Placeholder 2"/>
          <p:cNvSpPr txBox="1">
            <a:spLocks/>
          </p:cNvSpPr>
          <p:nvPr/>
        </p:nvSpPr>
        <p:spPr>
          <a:xfrm>
            <a:off x="457200" y="2362200"/>
            <a:ext cx="7772400" cy="2362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6600" dirty="0" smtClean="0">
              <a:latin typeface="+mn-lt"/>
            </a:endParaRPr>
          </a:p>
        </p:txBody>
      </p:sp>
      <p:pic>
        <p:nvPicPr>
          <p:cNvPr id="4" name="Picture 3" descr="VDOE PBA Criterion Tool 6-20.docx [Read-Only] - Microsoft Word"/>
          <p:cNvPicPr>
            <a:picLocks noChangeAspect="1"/>
          </p:cNvPicPr>
          <p:nvPr/>
        </p:nvPicPr>
        <p:blipFill rotWithShape="1">
          <a:blip r:embed="rId3">
            <a:extLst>
              <a:ext uri="{28A0092B-C50C-407E-A947-70E740481C1C}">
                <a14:useLocalDpi xmlns:a14="http://schemas.microsoft.com/office/drawing/2010/main" val="0"/>
              </a:ext>
            </a:extLst>
          </a:blip>
          <a:srcRect l="12143" t="30751" r="12143" b="13857"/>
          <a:stretch/>
        </p:blipFill>
        <p:spPr>
          <a:xfrm>
            <a:off x="738051" y="1567542"/>
            <a:ext cx="7315200" cy="4604658"/>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457200" y="381000"/>
            <a:ext cx="7543800" cy="1036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Virginia Quality Criterion Tool</a:t>
            </a:r>
            <a:endPar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2668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35</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2" y="304800"/>
            <a:ext cx="7537770" cy="419100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066800" y="4495800"/>
            <a:ext cx="6781800" cy="2362200"/>
          </a:xfrm>
          <a:prstGeom prst="rect">
            <a:avLst/>
          </a:prstGeom>
        </p:spPr>
        <p:txBody>
          <a:bodyPr>
            <a:noAutofit/>
          </a:bodyPr>
          <a:lst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a:lstStyle>
          <a:p>
            <a:r>
              <a:rPr lang="en-US" sz="6000" dirty="0" smtClean="0">
                <a:solidFill>
                  <a:prstClr val="black"/>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What questions do you still have?</a:t>
            </a:r>
            <a:endParaRPr lang="en-US" sz="5400" dirty="0"/>
          </a:p>
        </p:txBody>
      </p:sp>
    </p:spTree>
    <p:extLst>
      <p:ext uri="{BB962C8B-B14F-4D97-AF65-F5344CB8AC3E}">
        <p14:creationId xmlns:p14="http://schemas.microsoft.com/office/powerpoint/2010/main" val="402801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981200"/>
            <a:ext cx="6705600" cy="4038600"/>
          </a:xfrm>
        </p:spPr>
        <p:txBody>
          <a:bodyPr>
            <a:noAutofit/>
          </a:bodyPr>
          <a:lstStyle/>
          <a:p>
            <a:pPr marL="342900" lvl="0" indent="-342900">
              <a:lnSpc>
                <a:spcPct val="120000"/>
              </a:lnSpc>
              <a:spcBef>
                <a:spcPts val="0"/>
              </a:spcBef>
            </a:pPr>
            <a: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Learning Experiences, Performance </a:t>
            </a:r>
            <a:r>
              <a:rPr lang="en-US" sz="4400" dirty="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Tasks </a:t>
            </a:r>
            <a: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
            </a:r>
            <a:b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br>
            <a: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and </a:t>
            </a:r>
            <a:b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br>
            <a:r>
              <a:rPr lang="en-US" sz="4400" dirty="0" smtClean="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Local </a:t>
            </a:r>
            <a:r>
              <a:rPr lang="en-US" sz="4400" dirty="0">
                <a:solidFill>
                  <a:schemeClr val="tx1"/>
                </a:solidFill>
                <a:effectLst>
                  <a:outerShdw blurRad="38100" dist="38100" dir="2700000" algn="tl">
                    <a:srgbClr val="000000">
                      <a:alpha val="43137"/>
                    </a:srgbClr>
                  </a:outerShdw>
                </a:effectLst>
                <a:latin typeface="Times New Roman"/>
                <a:ea typeface="Batang" panose="02030600000101010101" pitchFamily="18" charset="-127"/>
                <a:cs typeface="Arial" panose="020B0604020202020204" pitchFamily="34" charset="0"/>
              </a:rPr>
              <a:t>Alternative Assessments</a:t>
            </a: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36</a:t>
            </a:fld>
            <a:endParaRPr lang="en-US" dirty="0">
              <a:solidFill>
                <a:prstClr val="white"/>
              </a:solidFill>
            </a:endParaRPr>
          </a:p>
        </p:txBody>
      </p:sp>
    </p:spTree>
    <p:extLst>
      <p:ext uri="{BB962C8B-B14F-4D97-AF65-F5344CB8AC3E}">
        <p14:creationId xmlns:p14="http://schemas.microsoft.com/office/powerpoint/2010/main" val="262845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37</a:t>
            </a:fld>
            <a:endParaRPr lang="en-US" dirty="0">
              <a:solidFill>
                <a:prstClr val="white"/>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471" b="90000" l="0" r="100000"/>
                    </a14:imgEffect>
                  </a14:imgLayer>
                </a14:imgProps>
              </a:ext>
              <a:ext uri="{28A0092B-C50C-407E-A947-70E740481C1C}">
                <a14:useLocalDpi xmlns:a14="http://schemas.microsoft.com/office/drawing/2010/main" val="0"/>
              </a:ext>
            </a:extLst>
          </a:blip>
          <a:stretch>
            <a:fillRect/>
          </a:stretch>
        </p:blipFill>
        <p:spPr>
          <a:xfrm>
            <a:off x="1342053" y="533400"/>
            <a:ext cx="594360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141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38</a:t>
            </a:fld>
            <a:endParaRPr 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29318"/>
            <a:ext cx="7175500" cy="5381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03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39</a:t>
            </a:fld>
            <a:endParaRPr lang="en-US" dirty="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7687733" cy="4324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82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Access to Documents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2286000"/>
            <a:ext cx="8610600" cy="1096963"/>
          </a:xfrm>
        </p:spPr>
        <p:txBody>
          <a:bodyPr>
            <a:normAutofit fontScale="92500" lnSpcReduction="20000"/>
          </a:bodyPr>
          <a:lstStyle/>
          <a:p>
            <a:pPr marL="0" marR="0" indent="0" algn="ctr">
              <a:spcBef>
                <a:spcPts val="0"/>
              </a:spcBef>
              <a:spcAft>
                <a:spcPts val="0"/>
              </a:spcAft>
              <a:buNone/>
            </a:pPr>
            <a:r>
              <a:rPr lang="en-US" sz="4800" b="0" u="sng" dirty="0" smtClean="0">
                <a:solidFill>
                  <a:srgbClr val="000000"/>
                </a:solidFill>
                <a:latin typeface="+mn-lt"/>
                <a:ea typeface="Calibri" panose="020F0502020204030204" pitchFamily="34" charset="0"/>
                <a:hlinkClick r:id="rId3"/>
              </a:rPr>
              <a:t>http</a:t>
            </a:r>
            <a:r>
              <a:rPr lang="en-US" sz="4800" b="0" u="sng" dirty="0">
                <a:solidFill>
                  <a:srgbClr val="000000"/>
                </a:solidFill>
                <a:latin typeface="+mn-lt"/>
                <a:ea typeface="Calibri" panose="020F0502020204030204" pitchFamily="34" charset="0"/>
                <a:hlinkClick r:id="rId3"/>
              </a:rPr>
              <a:t>://tinyurl.com/vdoehss2017</a:t>
            </a:r>
            <a:endParaRPr lang="en-US" sz="6000" b="0" dirty="0">
              <a:latin typeface="+mn-lt"/>
              <a:ea typeface="Calibri" panose="020F0502020204030204" pitchFamily="34" charset="0"/>
            </a:endParaRPr>
          </a:p>
          <a:p>
            <a:pPr marL="0" marR="0" indent="0">
              <a:spcBef>
                <a:spcPts val="0"/>
              </a:spcBef>
              <a:spcAft>
                <a:spcPts val="0"/>
              </a:spcAft>
              <a:buNone/>
            </a:pPr>
            <a:r>
              <a:rPr lang="en-US" b="0" dirty="0">
                <a:solidFill>
                  <a:srgbClr val="000000"/>
                </a:solidFill>
                <a:latin typeface="+mn-lt"/>
                <a:ea typeface="Calibri" panose="020F0502020204030204" pitchFamily="34" charset="0"/>
              </a:rPr>
              <a:t> </a:t>
            </a:r>
            <a:endParaRPr lang="en-US" sz="4400" b="0" dirty="0">
              <a:latin typeface="+mn-lt"/>
              <a:ea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4</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29" y="3505200"/>
            <a:ext cx="8151471"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87128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40</a:t>
            </a:fld>
            <a:endParaRPr lang="en-US" dirty="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92177">
            <a:off x="2193626" y="1043431"/>
            <a:ext cx="5671798" cy="40836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50" b="98750" l="0" r="96000"/>
                    </a14:imgEffect>
                  </a14:imgLayer>
                </a14:imgProps>
              </a:ext>
              <a:ext uri="{28A0092B-C50C-407E-A947-70E740481C1C}">
                <a14:useLocalDpi xmlns:a14="http://schemas.microsoft.com/office/drawing/2010/main" val="0"/>
              </a:ext>
            </a:extLst>
          </a:blip>
          <a:stretch>
            <a:fillRect/>
          </a:stretch>
        </p:blipFill>
        <p:spPr>
          <a:xfrm>
            <a:off x="-152400" y="2286000"/>
            <a:ext cx="4648200"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952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rPr>
              <a:t>Skills Progression</a:t>
            </a:r>
            <a:endParaRPr lang="en-US" dirty="0">
              <a:ln w="10541" cmpd="sng">
                <a:solidFill>
                  <a:srgbClr val="7D7D7D">
                    <a:tint val="100000"/>
                    <a:shade val="100000"/>
                    <a:satMod val="110000"/>
                  </a:srgbClr>
                </a:solidFill>
                <a:prstDash val="solid"/>
              </a:ln>
              <a:solidFill>
                <a:sysClr val="windowText" lastClr="000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41</a:t>
            </a:fld>
            <a:endParaRPr lang="en-US" dirty="0">
              <a:solidFill>
                <a:prstClr val="white"/>
              </a:solidFill>
            </a:endParaRPr>
          </a:p>
        </p:txBody>
      </p:sp>
      <p:pic>
        <p:nvPicPr>
          <p:cNvPr id="4" name="Picture 3" descr="http://www.doe.virginia.gov/testing/sol/standards_docs/history_socialscience/2015/skills-progre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21111" t="15135" r="21905" b="3193"/>
          <a:stretch/>
        </p:blipFill>
        <p:spPr>
          <a:xfrm>
            <a:off x="381000" y="1371600"/>
            <a:ext cx="7772399" cy="4863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869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153400" cy="6172200"/>
          </a:xfrm>
        </p:spPr>
        <p:txBody>
          <a:bodyPr>
            <a:normAutofit/>
          </a:bodyPr>
          <a:lstStyle/>
          <a:p>
            <a:r>
              <a:rPr lang="en-US" sz="6600" dirty="0" smtClean="0">
                <a:solidFill>
                  <a:schemeClr val="tx1"/>
                </a:solidFill>
                <a:effectLst>
                  <a:outerShdw blurRad="38100" dist="38100" dir="2700000" algn="tl">
                    <a:srgbClr val="000000">
                      <a:alpha val="43137"/>
                    </a:srgbClr>
                  </a:outerShdw>
                </a:effectLst>
              </a:rPr>
              <a:t>What should the </a:t>
            </a:r>
            <a:r>
              <a:rPr lang="en-US" sz="8000" dirty="0" smtClean="0">
                <a:solidFill>
                  <a:srgbClr val="0066FF"/>
                </a:solidFill>
                <a:effectLst>
                  <a:glow rad="139700">
                    <a:schemeClr val="accent6">
                      <a:satMod val="175000"/>
                      <a:alpha val="40000"/>
                    </a:schemeClr>
                  </a:glow>
                  <a:outerShdw blurRad="38100" dist="38100" dir="2700000" algn="tl">
                    <a:srgbClr val="000000">
                      <a:alpha val="43137"/>
                    </a:srgbClr>
                  </a:outerShdw>
                </a:effectLst>
              </a:rPr>
              <a:t>INSTRUCTION</a:t>
            </a:r>
            <a:r>
              <a:rPr lang="en-US" sz="6600" dirty="0" smtClean="0">
                <a:solidFill>
                  <a:schemeClr val="tx1"/>
                </a:solidFill>
                <a:effectLst>
                  <a:outerShdw blurRad="38100" dist="38100" dir="2700000" algn="tl">
                    <a:srgbClr val="000000">
                      <a:alpha val="43137"/>
                    </a:srgbClr>
                  </a:outerShdw>
                </a:effectLst>
              </a:rPr>
              <a:t>    look like in the </a:t>
            </a:r>
            <a:br>
              <a:rPr lang="en-US" sz="6600" dirty="0" smtClean="0">
                <a:solidFill>
                  <a:schemeClr val="tx1"/>
                </a:solidFill>
                <a:effectLst>
                  <a:outerShdw blurRad="38100" dist="38100" dir="2700000" algn="tl">
                    <a:srgbClr val="000000">
                      <a:alpha val="43137"/>
                    </a:srgbClr>
                  </a:outerShdw>
                </a:effectLst>
              </a:rPr>
            </a:br>
            <a:r>
              <a:rPr lang="en-US" sz="6600" dirty="0" smtClean="0">
                <a:solidFill>
                  <a:schemeClr val="tx1"/>
                </a:solidFill>
                <a:effectLst>
                  <a:outerShdw blurRad="38100" dist="38100" dir="2700000" algn="tl">
                    <a:srgbClr val="000000">
                      <a:alpha val="43137"/>
                    </a:srgbClr>
                  </a:outerShdw>
                </a:effectLst>
              </a:rPr>
              <a:t>Social Studies Classroom?</a:t>
            </a:r>
            <a:endParaRPr lang="en-US" sz="6600"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22292284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43</a:t>
            </a:fld>
            <a:endParaRPr lang="en-US" dirty="0">
              <a:solidFill>
                <a:prstClr val="white"/>
              </a:solidFill>
            </a:endParaRPr>
          </a:p>
        </p:txBody>
      </p:sp>
      <p:graphicFrame>
        <p:nvGraphicFramePr>
          <p:cNvPr id="7" name="Content Placeholder 6"/>
          <p:cNvGraphicFramePr>
            <a:graphicFrameLocks noGrp="1"/>
          </p:cNvGraphicFramePr>
          <p:nvPr>
            <p:ph idx="1"/>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08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077200" cy="5257799"/>
          </a:xfrm>
        </p:spPr>
        <p:txBody>
          <a:bodyPr>
            <a:noAutofit/>
          </a:bodyPr>
          <a:lstStyle/>
          <a:p>
            <a:pPr algn="ctr" fontAlgn="base">
              <a:spcBef>
                <a:spcPct val="0"/>
              </a:spcBef>
              <a:spcAft>
                <a:spcPct val="0"/>
              </a:spcAft>
              <a:buNone/>
            </a:pPr>
            <a:r>
              <a:rPr lang="en-US" altLang="en-US" sz="6000" dirty="0">
                <a:solidFill>
                  <a:prstClr val="black"/>
                </a:solidFill>
                <a:latin typeface="+mn-lt"/>
                <a:cs typeface="Arial" charset="0"/>
              </a:rPr>
              <a:t>We need to approach social studies instruction differently.</a:t>
            </a:r>
          </a:p>
          <a:p>
            <a:pPr algn="ctr" fontAlgn="base">
              <a:spcBef>
                <a:spcPct val="0"/>
              </a:spcBef>
              <a:spcAft>
                <a:spcPct val="0"/>
              </a:spcAft>
              <a:buNone/>
            </a:pPr>
            <a:endParaRPr lang="en-US" altLang="en-US" sz="4400" dirty="0">
              <a:solidFill>
                <a:prstClr val="black"/>
              </a:solidFill>
              <a:latin typeface="+mn-lt"/>
              <a:cs typeface="Arial"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44</a:t>
            </a:fld>
            <a:endParaRPr lang="en-US" dirty="0">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581400"/>
            <a:ext cx="4876800" cy="2354580"/>
          </a:xfrm>
          <a:prstGeom prst="rect">
            <a:avLst/>
          </a:prstGeom>
        </p:spPr>
      </p:pic>
    </p:spTree>
    <p:extLst>
      <p:ext uri="{BB962C8B-B14F-4D97-AF65-F5344CB8AC3E}">
        <p14:creationId xmlns:p14="http://schemas.microsoft.com/office/powerpoint/2010/main" val="133427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pPr/>
              <a:t>45</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5052"/>
          <a:stretch/>
        </p:blipFill>
        <p:spPr>
          <a:xfrm>
            <a:off x="2590800" y="1066800"/>
            <a:ext cx="5105400" cy="511175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04800" y="152400"/>
            <a:ext cx="7467600" cy="707886"/>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Fashion cycle of trends</a:t>
            </a:r>
            <a:endParaRPr lang="en-US" sz="4000" b="1" dirty="0"/>
          </a:p>
        </p:txBody>
      </p:sp>
    </p:spTree>
    <p:extLst>
      <p:ext uri="{BB962C8B-B14F-4D97-AF65-F5344CB8AC3E}">
        <p14:creationId xmlns:p14="http://schemas.microsoft.com/office/powerpoint/2010/main" val="926399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C9886CF0-4A72-40E0-84CA-3248A9E6B0A3}" type="slidenum">
              <a:rPr lang="en-US" smtClean="0">
                <a:solidFill>
                  <a:prstClr val="white"/>
                </a:solidFill>
              </a:rPr>
              <a:pPr>
                <a:defRPr/>
              </a:pPr>
              <a:t>46</a:t>
            </a:fld>
            <a:endParaRPr lang="en-US" dirty="0">
              <a:solidFill>
                <a:prstClr val="white"/>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4800" y="381000"/>
            <a:ext cx="7859222" cy="579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947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241"/>
            <a:ext cx="7543800" cy="1143000"/>
          </a:xfrm>
        </p:spPr>
        <p:txBody>
          <a:bodyPr>
            <a:normAutofit/>
          </a:bodyPr>
          <a:lstStyle/>
          <a:p>
            <a:r>
              <a:rPr lang="en-US" dirty="0" smtClean="0">
                <a:solidFill>
                  <a:schemeClr val="tx1"/>
                </a:solidFill>
                <a:effectLst>
                  <a:outerShdw blurRad="38100" dist="38100" dir="2700000" algn="tl">
                    <a:srgbClr val="000000">
                      <a:alpha val="43137"/>
                    </a:srgbClr>
                  </a:outerShdw>
                </a:effectLst>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47</a:t>
            </a:fld>
            <a:endParaRPr lang="en-US" dirty="0">
              <a:solidFill>
                <a:prstClr val="white"/>
              </a:solidFill>
            </a:endParaRPr>
          </a:p>
        </p:txBody>
      </p:sp>
      <p:pic>
        <p:nvPicPr>
          <p:cNvPr id="7" name="Picture 6" descr="http://www.doe.virginia.gov/testing/sol/frameworks/history_socialscience_framewks/2015/framewks - Internet Explorer"/>
          <p:cNvPicPr>
            <a:picLocks noChangeAspect="1"/>
          </p:cNvPicPr>
          <p:nvPr/>
        </p:nvPicPr>
        <p:blipFill rotWithShape="1">
          <a:blip r:embed="rId3">
            <a:extLst>
              <a:ext uri="{28A0092B-C50C-407E-A947-70E740481C1C}">
                <a14:useLocalDpi xmlns:a14="http://schemas.microsoft.com/office/drawing/2010/main" val="0"/>
              </a:ext>
            </a:extLst>
          </a:blip>
          <a:srcRect l="23978" t="20563" r="26838" b="7879"/>
          <a:stretch/>
        </p:blipFill>
        <p:spPr>
          <a:xfrm>
            <a:off x="317241" y="737118"/>
            <a:ext cx="7408506" cy="580999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dirty="0">
                <a:solidFill>
                  <a:prstClr val="black"/>
                </a:solidFill>
                <a:latin typeface="Batang" panose="02030600000101010101" pitchFamily="18" charset="-127"/>
                <a:ea typeface="Batang" panose="02030600000101010101" pitchFamily="18" charset="-127"/>
              </a:rPr>
              <a:t>What are Experiences?</a:t>
            </a:r>
          </a:p>
        </p:txBody>
      </p:sp>
    </p:spTree>
    <p:extLst>
      <p:ext uri="{BB962C8B-B14F-4D97-AF65-F5344CB8AC3E}">
        <p14:creationId xmlns:p14="http://schemas.microsoft.com/office/powerpoint/2010/main" val="298901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543800" cy="5287963"/>
          </a:xfrm>
        </p:spPr>
        <p:txBody>
          <a:bodyPr>
            <a:noAutofit/>
          </a:bodyPr>
          <a:lstStyle/>
          <a:p>
            <a:pPr lvl="0" fontAlgn="base">
              <a:spcAft>
                <a:spcPct val="40000"/>
              </a:spcAft>
              <a:buFontTx/>
              <a:buChar char="•"/>
              <a:defRPr/>
            </a:pPr>
            <a:r>
              <a:rPr lang="en-US" sz="2800" b="0" kern="0" dirty="0">
                <a:solidFill>
                  <a:prstClr val="black"/>
                </a:solidFill>
                <a:latin typeface="Times New Roman" panose="02020603050405020304" pitchFamily="18" charset="0"/>
                <a:cs typeface="Times New Roman" panose="02020603050405020304" pitchFamily="18" charset="0"/>
              </a:rPr>
              <a:t>Asking challenging questions that require students to give evidence or reasons for their conclusions and opinions.</a:t>
            </a:r>
          </a:p>
          <a:p>
            <a:pPr lvl="0" fontAlgn="base">
              <a:spcAft>
                <a:spcPct val="40000"/>
              </a:spcAft>
              <a:buFontTx/>
              <a:buChar char="•"/>
              <a:defRPr/>
            </a:pPr>
            <a:r>
              <a:rPr lang="en-US" sz="2800" b="0" kern="0" dirty="0" smtClean="0">
                <a:solidFill>
                  <a:prstClr val="black"/>
                </a:solidFill>
                <a:latin typeface="Times New Roman" panose="02020603050405020304" pitchFamily="18" charset="0"/>
                <a:cs typeface="Times New Roman" panose="02020603050405020304" pitchFamily="18" charset="0"/>
              </a:rPr>
              <a:t>Engaging </a:t>
            </a:r>
            <a:r>
              <a:rPr lang="en-US" sz="2800" b="0" kern="0" dirty="0">
                <a:solidFill>
                  <a:prstClr val="black"/>
                </a:solidFill>
                <a:latin typeface="Times New Roman" panose="02020603050405020304" pitchFamily="18" charset="0"/>
                <a:cs typeface="Times New Roman" panose="02020603050405020304" pitchFamily="18" charset="0"/>
              </a:rPr>
              <a:t>students in organizing and interpreting content information.</a:t>
            </a:r>
          </a:p>
          <a:p>
            <a:pPr lvl="0" fontAlgn="base">
              <a:spcAft>
                <a:spcPct val="40000"/>
              </a:spcAft>
              <a:buFontTx/>
              <a:buChar char="•"/>
              <a:defRPr/>
            </a:pPr>
            <a:r>
              <a:rPr lang="en-US" sz="2800" b="0" kern="0" dirty="0" smtClean="0">
                <a:solidFill>
                  <a:prstClr val="black"/>
                </a:solidFill>
                <a:latin typeface="Times New Roman" panose="02020603050405020304" pitchFamily="18" charset="0"/>
                <a:cs typeface="Times New Roman" panose="02020603050405020304" pitchFamily="18" charset="0"/>
              </a:rPr>
              <a:t>Encouraging </a:t>
            </a:r>
            <a:r>
              <a:rPr lang="en-US" sz="2800" b="0" kern="0" dirty="0">
                <a:solidFill>
                  <a:prstClr val="black"/>
                </a:solidFill>
                <a:latin typeface="Times New Roman" panose="02020603050405020304" pitchFamily="18" charset="0"/>
                <a:cs typeface="Times New Roman" panose="02020603050405020304" pitchFamily="18" charset="0"/>
              </a:rPr>
              <a:t>active student involvement with the teacher as the facilitator of learning.</a:t>
            </a:r>
          </a:p>
          <a:p>
            <a:pPr lvl="0" fontAlgn="base">
              <a:spcAft>
                <a:spcPct val="40000"/>
              </a:spcAft>
              <a:buFontTx/>
              <a:buChar char="•"/>
              <a:defRPr/>
            </a:pPr>
            <a:r>
              <a:rPr lang="en-US" sz="2800" b="0" kern="0" dirty="0" smtClean="0">
                <a:solidFill>
                  <a:prstClr val="black"/>
                </a:solidFill>
                <a:latin typeface="Times New Roman" panose="02020603050405020304" pitchFamily="18" charset="0"/>
                <a:cs typeface="Times New Roman" panose="02020603050405020304" pitchFamily="18" charset="0"/>
              </a:rPr>
              <a:t>Promoting </a:t>
            </a:r>
            <a:r>
              <a:rPr lang="en-US" sz="2800" b="0" kern="0" dirty="0">
                <a:solidFill>
                  <a:prstClr val="black"/>
                </a:solidFill>
                <a:latin typeface="Times New Roman" panose="02020603050405020304" pitchFamily="18" charset="0"/>
                <a:cs typeface="Times New Roman" panose="02020603050405020304" pitchFamily="18" charset="0"/>
              </a:rPr>
              <a:t>and supporting interaction among students.</a:t>
            </a:r>
          </a:p>
          <a:p>
            <a:pPr lvl="0" fontAlgn="base">
              <a:spcAft>
                <a:spcPct val="40000"/>
              </a:spcAft>
              <a:buFontTx/>
              <a:buChar char="•"/>
              <a:defRPr/>
            </a:pPr>
            <a:r>
              <a:rPr lang="en-US" sz="2800" b="0" kern="0" dirty="0" smtClean="0">
                <a:solidFill>
                  <a:prstClr val="black"/>
                </a:solidFill>
                <a:latin typeface="Times New Roman" panose="02020603050405020304" pitchFamily="18" charset="0"/>
                <a:cs typeface="Times New Roman" panose="02020603050405020304" pitchFamily="18" charset="0"/>
              </a:rPr>
              <a:t>Connecting </a:t>
            </a:r>
            <a:r>
              <a:rPr lang="en-US" sz="2800" b="0" kern="0" dirty="0">
                <a:solidFill>
                  <a:prstClr val="black"/>
                </a:solidFill>
                <a:latin typeface="Times New Roman" panose="02020603050405020304" pitchFamily="18" charset="0"/>
                <a:cs typeface="Times New Roman" panose="02020603050405020304" pitchFamily="18" charset="0"/>
              </a:rPr>
              <a:t>new learning and </a:t>
            </a:r>
            <a:r>
              <a:rPr lang="en-US" sz="2800" b="0" kern="0" dirty="0" smtClean="0">
                <a:solidFill>
                  <a:prstClr val="black"/>
                </a:solidFill>
                <a:latin typeface="Times New Roman" panose="02020603050405020304" pitchFamily="18" charset="0"/>
                <a:cs typeface="Times New Roman" panose="02020603050405020304" pitchFamily="18" charset="0"/>
              </a:rPr>
              <a:t>build prior </a:t>
            </a:r>
            <a:r>
              <a:rPr lang="en-US" sz="2800" b="0" kern="0" dirty="0">
                <a:solidFill>
                  <a:prstClr val="black"/>
                </a:solidFill>
                <a:latin typeface="Times New Roman" panose="02020603050405020304" pitchFamily="18" charset="0"/>
                <a:cs typeface="Times New Roman" panose="02020603050405020304" pitchFamily="18" charset="0"/>
              </a:rPr>
              <a:t>knowledge</a:t>
            </a:r>
            <a:r>
              <a:rPr lang="en-US" sz="2800" b="0" kern="0" dirty="0" smtClean="0">
                <a:solidFill>
                  <a:prstClr val="black"/>
                </a:solidFill>
                <a:latin typeface="Times New Roman" panose="02020603050405020304" pitchFamily="18" charset="0"/>
                <a:cs typeface="Times New Roman" panose="02020603050405020304" pitchFamily="18" charset="0"/>
              </a:rPr>
              <a:t>.</a:t>
            </a:r>
            <a:endParaRPr lang="en-US" sz="2800" b="0" kern="0"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48</a:t>
            </a:fld>
            <a:endParaRPr lang="en-US" dirty="0">
              <a:solidFill>
                <a:prstClr val="white"/>
              </a:solidFill>
            </a:endParaRPr>
          </a:p>
        </p:txBody>
      </p:sp>
    </p:spTree>
    <p:extLst>
      <p:ext uri="{BB962C8B-B14F-4D97-AF65-F5344CB8AC3E}">
        <p14:creationId xmlns:p14="http://schemas.microsoft.com/office/powerpoint/2010/main" val="357426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77681"/>
            <a:ext cx="5581650" cy="4185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66700" y="1874966"/>
            <a:ext cx="2362200" cy="954107"/>
          </a:xfrm>
          <a:prstGeom prst="rect">
            <a:avLst/>
          </a:prstGeom>
          <a:solidFill>
            <a:srgbClr val="FFFF00"/>
          </a:solidFill>
          <a:ln>
            <a:solidFill>
              <a:schemeClr val="tx1"/>
            </a:solidFill>
          </a:ln>
        </p:spPr>
        <p:txBody>
          <a:bodyPr wrap="square" rtlCol="0">
            <a:spAutoFit/>
          </a:bodyPr>
          <a:lstStyle/>
          <a:p>
            <a:pPr algn="ctr"/>
            <a:r>
              <a:rPr lang="en-US" sz="2800" b="1" dirty="0" smtClean="0">
                <a:solidFill>
                  <a:prstClr val="black"/>
                </a:solidFill>
                <a:latin typeface="Calibri" panose="020F0502020204030204" pitchFamily="34" charset="0"/>
              </a:rPr>
              <a:t>Information Sources</a:t>
            </a:r>
            <a:endParaRPr lang="en-US" sz="2800" b="1" dirty="0">
              <a:solidFill>
                <a:prstClr val="black"/>
              </a:solidFill>
              <a:latin typeface="Calibri" panose="020F0502020204030204" pitchFamily="34" charset="0"/>
            </a:endParaRPr>
          </a:p>
        </p:txBody>
      </p:sp>
      <p:sp>
        <p:nvSpPr>
          <p:cNvPr id="6" name="TextBox 5"/>
          <p:cNvSpPr txBox="1"/>
          <p:nvPr/>
        </p:nvSpPr>
        <p:spPr>
          <a:xfrm>
            <a:off x="3695700" y="2567463"/>
            <a:ext cx="4038600" cy="523220"/>
          </a:xfrm>
          <a:prstGeom prst="rect">
            <a:avLst/>
          </a:prstGeom>
          <a:solidFill>
            <a:srgbClr val="FFFF00"/>
          </a:solidFill>
          <a:ln>
            <a:solidFill>
              <a:schemeClr val="tx1"/>
            </a:solidFill>
          </a:ln>
        </p:spPr>
        <p:txBody>
          <a:bodyPr wrap="square" rtlCol="0">
            <a:spAutoFit/>
          </a:bodyPr>
          <a:lstStyle/>
          <a:p>
            <a:pPr algn="ctr"/>
            <a:r>
              <a:rPr lang="en-US" sz="2800" b="1" dirty="0" smtClean="0">
                <a:solidFill>
                  <a:prstClr val="black"/>
                </a:solidFill>
                <a:latin typeface="Calibri" panose="020F0502020204030204" pitchFamily="34" charset="0"/>
              </a:rPr>
              <a:t>Organize information</a:t>
            </a:r>
            <a:endParaRPr lang="en-US" sz="2800" b="1" dirty="0">
              <a:solidFill>
                <a:prstClr val="black"/>
              </a:solidFill>
              <a:latin typeface="Calibri" panose="020F0502020204030204" pitchFamily="34" charset="0"/>
            </a:endParaRPr>
          </a:p>
        </p:txBody>
      </p:sp>
      <p:sp>
        <p:nvSpPr>
          <p:cNvPr id="7" name="TextBox 6"/>
          <p:cNvSpPr txBox="1"/>
          <p:nvPr/>
        </p:nvSpPr>
        <p:spPr>
          <a:xfrm>
            <a:off x="1371600" y="4913293"/>
            <a:ext cx="5791200" cy="954107"/>
          </a:xfrm>
          <a:prstGeom prst="rect">
            <a:avLst/>
          </a:prstGeom>
          <a:solidFill>
            <a:srgbClr val="FFFF00"/>
          </a:solidFill>
          <a:ln w="28575">
            <a:solidFill>
              <a:schemeClr val="tx1"/>
            </a:solidFill>
          </a:ln>
        </p:spPr>
        <p:txBody>
          <a:bodyPr wrap="square" rtlCol="0">
            <a:spAutoFit/>
          </a:bodyPr>
          <a:lstStyle/>
          <a:p>
            <a:pPr algn="ctr"/>
            <a:r>
              <a:rPr lang="en-US" sz="2800" b="1" dirty="0" smtClean="0">
                <a:solidFill>
                  <a:prstClr val="black"/>
                </a:solidFill>
                <a:latin typeface="Calibri" panose="020F0502020204030204" pitchFamily="34" charset="0"/>
              </a:rPr>
              <a:t>Ask appropriate questions and summarize points and evidence  </a:t>
            </a:r>
            <a:endParaRPr lang="en-US" sz="2800" b="1" dirty="0">
              <a:solidFill>
                <a:prstClr val="black"/>
              </a:solidFill>
              <a:latin typeface="Calibri" panose="020F0502020204030204" pitchFamily="34" charset="0"/>
            </a:endParaRPr>
          </a:p>
        </p:txBody>
      </p:sp>
      <p:sp>
        <p:nvSpPr>
          <p:cNvPr id="8" name="TextBox 7"/>
          <p:cNvSpPr txBox="1"/>
          <p:nvPr/>
        </p:nvSpPr>
        <p:spPr>
          <a:xfrm>
            <a:off x="266700" y="3584009"/>
            <a:ext cx="4038600" cy="523220"/>
          </a:xfrm>
          <a:prstGeom prst="rect">
            <a:avLst/>
          </a:prstGeom>
          <a:solidFill>
            <a:srgbClr val="FFFF00"/>
          </a:solidFill>
          <a:ln>
            <a:solidFill>
              <a:schemeClr val="tx1"/>
            </a:solidFill>
          </a:ln>
        </p:spPr>
        <p:txBody>
          <a:bodyPr wrap="square" rtlCol="0">
            <a:spAutoFit/>
          </a:bodyPr>
          <a:lstStyle/>
          <a:p>
            <a:pPr algn="ctr"/>
            <a:r>
              <a:rPr lang="en-US" sz="2800" b="1" dirty="0" smtClean="0">
                <a:solidFill>
                  <a:prstClr val="black"/>
                </a:solidFill>
                <a:latin typeface="Calibri" panose="020F0502020204030204" pitchFamily="34" charset="0"/>
              </a:rPr>
              <a:t>Compare and Contrast</a:t>
            </a:r>
            <a:endParaRPr lang="en-US" sz="2800" b="1" dirty="0">
              <a:solidFill>
                <a:prstClr val="black"/>
              </a:solidFill>
              <a:latin typeface="Calibri" panose="020F0502020204030204" pitchFamily="34" charset="0"/>
            </a:endParaRPr>
          </a:p>
        </p:txBody>
      </p:sp>
      <p:sp>
        <p:nvSpPr>
          <p:cNvPr id="9" name="TextBox 8"/>
          <p:cNvSpPr txBox="1"/>
          <p:nvPr/>
        </p:nvSpPr>
        <p:spPr>
          <a:xfrm>
            <a:off x="5715000" y="3694093"/>
            <a:ext cx="2400300" cy="954107"/>
          </a:xfrm>
          <a:prstGeom prst="rect">
            <a:avLst/>
          </a:prstGeom>
          <a:solidFill>
            <a:srgbClr val="FFFF00"/>
          </a:solidFill>
          <a:ln>
            <a:solidFill>
              <a:schemeClr val="tx1"/>
            </a:solidFill>
          </a:ln>
        </p:spPr>
        <p:txBody>
          <a:bodyPr wrap="square" rtlCol="0">
            <a:spAutoFit/>
          </a:bodyPr>
          <a:lstStyle/>
          <a:p>
            <a:pPr algn="ctr"/>
            <a:r>
              <a:rPr lang="en-US" sz="2800" b="1" dirty="0" smtClean="0">
                <a:solidFill>
                  <a:prstClr val="black"/>
                </a:solidFill>
                <a:latin typeface="Calibri" panose="020F0502020204030204" pitchFamily="34" charset="0"/>
              </a:rPr>
              <a:t>Make Connections</a:t>
            </a:r>
            <a:endParaRPr lang="en-US" sz="2800" b="1" dirty="0">
              <a:solidFill>
                <a:prstClr val="black"/>
              </a:solidFill>
              <a:latin typeface="Calibri" panose="020F0502020204030204" pitchFamily="34" charset="0"/>
            </a:endParaRPr>
          </a:p>
        </p:txBody>
      </p:sp>
      <p:sp>
        <p:nvSpPr>
          <p:cNvPr id="13" name="Content Placeholder 2"/>
          <p:cNvSpPr>
            <a:spLocks noGrp="1"/>
          </p:cNvSpPr>
          <p:nvPr>
            <p:ph idx="1"/>
          </p:nvPr>
        </p:nvSpPr>
        <p:spPr>
          <a:xfrm>
            <a:off x="466725" y="281074"/>
            <a:ext cx="7543800" cy="927557"/>
          </a:xfrm>
          <a:solidFill>
            <a:schemeClr val="bg1"/>
          </a:solidFill>
          <a:ln>
            <a:noFill/>
          </a:ln>
        </p:spPr>
        <p:txBody>
          <a:bodyPr>
            <a:normAutofit fontScale="25000" lnSpcReduction="20000"/>
          </a:bodyPr>
          <a:lstStyle/>
          <a:p>
            <a:pPr marL="0" indent="0" algn="ctr">
              <a:buNone/>
            </a:pPr>
            <a:endParaRPr lang="en-US" sz="2400" dirty="0" smtClean="0">
              <a:latin typeface="Calibri" panose="020F0502020204030204" pitchFamily="34" charset="0"/>
            </a:endParaRPr>
          </a:p>
          <a:p>
            <a:pPr marL="0" indent="0" algn="ctr">
              <a:buNone/>
            </a:pPr>
            <a:r>
              <a:rPr lang="en-US" sz="21600" b="1" dirty="0" smtClean="0">
                <a:effectLst>
                  <a:outerShdw blurRad="38100" dist="38100" dir="2700000" algn="tl">
                    <a:srgbClr val="000000">
                      <a:alpha val="43137"/>
                    </a:srgbClr>
                  </a:outerShdw>
                </a:effectLst>
                <a:latin typeface="+mn-lt"/>
                <a:ea typeface="Batang" panose="02030600000101010101" pitchFamily="18" charset="-127"/>
              </a:rPr>
              <a:t>ARTIFACT BOXES</a:t>
            </a:r>
            <a:endParaRPr lang="en-US" sz="21600" b="1" dirty="0">
              <a:effectLst>
                <a:outerShdw blurRad="38100" dist="38100" dir="2700000" algn="tl">
                  <a:srgbClr val="000000">
                    <a:alpha val="43137"/>
                  </a:srgbClr>
                </a:outerShdw>
              </a:effectLst>
              <a:latin typeface="+mn-lt"/>
              <a:ea typeface="Batang" panose="02030600000101010101" pitchFamily="18" charset="-127"/>
            </a:endParaRPr>
          </a:p>
        </p:txBody>
      </p:sp>
    </p:spTree>
    <p:extLst>
      <p:ext uri="{BB962C8B-B14F-4D97-AF65-F5344CB8AC3E}">
        <p14:creationId xmlns:p14="http://schemas.microsoft.com/office/powerpoint/2010/main" val="2407844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sp>
        <p:nvSpPr>
          <p:cNvPr id="5" name="Rectangle 4"/>
          <p:cNvSpPr/>
          <p:nvPr/>
        </p:nvSpPr>
        <p:spPr>
          <a:xfrm>
            <a:off x="304800" y="762000"/>
            <a:ext cx="7696200" cy="5078313"/>
          </a:xfrm>
          <a:prstGeom prst="rect">
            <a:avLst/>
          </a:prstGeom>
          <a:noFill/>
        </p:spPr>
        <p:txBody>
          <a:bodyPr wrap="square" lIns="91440" tIns="45720" rIns="91440" bIns="45720">
            <a:spAutoFit/>
          </a:bodyPr>
          <a:lstStyle/>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 have multiple choice </a:t>
            </a:r>
          </a:p>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t>
            </a: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tate </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ssessments impacted your instruction and </a:t>
            </a:r>
            <a:r>
              <a:rPr lang="en-US" sz="5400" b="1" u="sng"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decisions</a:t>
            </a: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about your instruction?</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03738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7772400" cy="2667000"/>
          </a:xfrm>
        </p:spPr>
        <p:txBody>
          <a:bodyPr>
            <a:noAutofit/>
          </a:bodyPr>
          <a:lstStyle/>
          <a:p>
            <a:pPr algn="ctr" fontAlgn="base">
              <a:spcBef>
                <a:spcPct val="0"/>
              </a:spcBef>
              <a:spcAft>
                <a:spcPct val="0"/>
              </a:spcAft>
              <a:buNone/>
            </a:pPr>
            <a:r>
              <a:rPr lang="en-US" altLang="en-US" sz="7200" dirty="0" smtClean="0">
                <a:solidFill>
                  <a:prstClr val="black"/>
                </a:solidFill>
                <a:effectLst>
                  <a:outerShdw blurRad="38100" dist="38100" dir="2700000" algn="tl">
                    <a:srgbClr val="000000">
                      <a:alpha val="43137"/>
                    </a:srgbClr>
                  </a:outerShdw>
                </a:effectLst>
                <a:latin typeface="+mn-lt"/>
                <a:cs typeface="Arial" charset="0"/>
              </a:rPr>
              <a:t>No </a:t>
            </a:r>
            <a:r>
              <a:rPr lang="en-US" altLang="en-US" sz="7200" dirty="0">
                <a:solidFill>
                  <a:prstClr val="black"/>
                </a:solidFill>
                <a:effectLst>
                  <a:outerShdw blurRad="38100" dist="38100" dir="2700000" algn="tl">
                    <a:srgbClr val="000000">
                      <a:alpha val="43137"/>
                    </a:srgbClr>
                  </a:outerShdw>
                </a:effectLst>
                <a:latin typeface="+mn-lt"/>
                <a:cs typeface="Arial" charset="0"/>
              </a:rPr>
              <a:t>longer is memorizing the facts enough</a:t>
            </a:r>
            <a:r>
              <a:rPr lang="en-US" altLang="en-US" sz="7200" dirty="0" smtClean="0">
                <a:solidFill>
                  <a:prstClr val="black"/>
                </a:solidFill>
                <a:effectLst>
                  <a:outerShdw blurRad="38100" dist="38100" dir="2700000" algn="tl">
                    <a:srgbClr val="000000">
                      <a:alpha val="43137"/>
                    </a:srgbClr>
                  </a:outerShdw>
                </a:effectLst>
                <a:latin typeface="+mn-lt"/>
                <a:cs typeface="Arial" charset="0"/>
              </a:rPr>
              <a:t>.</a:t>
            </a:r>
            <a:endParaRPr lang="en-US" altLang="en-US" sz="7200" dirty="0">
              <a:solidFill>
                <a:prstClr val="black"/>
              </a:solidFill>
              <a:effectLst>
                <a:outerShdw blurRad="38100" dist="38100" dir="2700000" algn="tl">
                  <a:srgbClr val="000000">
                    <a:alpha val="43137"/>
                  </a:srgbClr>
                </a:outerShdw>
              </a:effectLst>
              <a:latin typeface="+mn-lt"/>
              <a:cs typeface="Arial"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50</a:t>
            </a:fld>
            <a:endParaRPr lang="en-US"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840" y="3581400"/>
            <a:ext cx="3947680" cy="2628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9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21139" t="20523" r="23671" b="5032"/>
          <a:stretch/>
        </p:blipFill>
        <p:spPr>
          <a:xfrm>
            <a:off x="286035" y="533400"/>
            <a:ext cx="7962329" cy="4849793"/>
          </a:xfrm>
          <a:prstGeom prst="rect">
            <a:avLst/>
          </a:prstGeom>
          <a:ln>
            <a:noFill/>
          </a:ln>
          <a:effectLst>
            <a:outerShdw blurRad="292100" dist="139700" dir="2700000" algn="tl" rotWithShape="0">
              <a:srgbClr val="333333">
                <a:alpha val="65000"/>
              </a:srgbClr>
            </a:outerShdw>
          </a:effectLst>
        </p:spPr>
      </p:pic>
      <p:pic>
        <p:nvPicPr>
          <p:cNvPr id="7" name="Picture 6" descr="http://www.doe.virginia.gov/testing/sol/frameworks/history_socialscience_framewks/2015/framewks - Windows Internet Explorer pro"/>
          <p:cNvPicPr>
            <a:picLocks noChangeAspect="1"/>
          </p:cNvPicPr>
          <p:nvPr/>
        </p:nvPicPr>
        <p:blipFill rotWithShape="1">
          <a:blip r:embed="rId3">
            <a:extLst>
              <a:ext uri="{28A0092B-C50C-407E-A947-70E740481C1C}">
                <a14:useLocalDpi xmlns:a14="http://schemas.microsoft.com/office/drawing/2010/main" val="0"/>
              </a:ext>
            </a:extLst>
          </a:blip>
          <a:srcRect l="35816" t="67676" r="26645" b="10381"/>
          <a:stretch/>
        </p:blipFill>
        <p:spPr>
          <a:xfrm>
            <a:off x="81744" y="3048000"/>
            <a:ext cx="8722546" cy="3124199"/>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2"/>
          </p:nvPr>
        </p:nvSpPr>
        <p:spPr>
          <a:xfrm>
            <a:off x="609600" y="1752600"/>
            <a:ext cx="7315200" cy="609600"/>
          </a:xfrm>
          <a:solidFill>
            <a:srgbClr val="FFFF00"/>
          </a:solidFill>
          <a:ln>
            <a:solidFill>
              <a:schemeClr val="tx1"/>
            </a:solidFill>
          </a:ln>
        </p:spPr>
        <p:txBody>
          <a:bodyPr>
            <a:normAutofit lnSpcReduction="10000"/>
          </a:bodyPr>
          <a:lstStyle/>
          <a:p>
            <a:pPr algn="ctr"/>
            <a:r>
              <a:rPr lang="en-US" dirty="0" smtClean="0">
                <a:latin typeface="Batang" panose="02030600000101010101" pitchFamily="18" charset="-127"/>
                <a:ea typeface="Batang" panose="02030600000101010101" pitchFamily="18" charset="-127"/>
              </a:rPr>
              <a:t>Using a decision-making model</a:t>
            </a:r>
            <a:endParaRPr lang="en-US" dirty="0">
              <a:latin typeface="Batang" panose="02030600000101010101" pitchFamily="18" charset="-127"/>
              <a:ea typeface="Batang" panose="02030600000101010101" pitchFamily="18" charset="-127"/>
            </a:endParaRPr>
          </a:p>
        </p:txBody>
      </p:sp>
      <p:sp>
        <p:nvSpPr>
          <p:cNvPr id="4" name="Slide Number Placeholder 3"/>
          <p:cNvSpPr>
            <a:spLocks noGrp="1"/>
          </p:cNvSpPr>
          <p:nvPr>
            <p:ph type="sldNum" sz="quarter" idx="13"/>
          </p:nvPr>
        </p:nvSpPr>
        <p:spPr/>
        <p:txBody>
          <a:bodyPr/>
          <a:lstStyle/>
          <a:p>
            <a:pPr>
              <a:defRPr/>
            </a:pPr>
            <a:fld id="{C9886CF0-4A72-40E0-84CA-3248A9E6B0A3}" type="slidenum">
              <a:rPr lang="en-US" smtClean="0">
                <a:solidFill>
                  <a:prstClr val="white"/>
                </a:solidFill>
              </a:rPr>
              <a:pPr>
                <a:defRPr/>
              </a:pPr>
              <a:t>51</a:t>
            </a:fld>
            <a:endParaRPr lang="en-US" dirty="0">
              <a:solidFill>
                <a:prstClr val="white"/>
              </a:solidFill>
            </a:endParaRPr>
          </a:p>
        </p:txBody>
      </p:sp>
    </p:spTree>
    <p:extLst>
      <p:ext uri="{BB962C8B-B14F-4D97-AF65-F5344CB8AC3E}">
        <p14:creationId xmlns:p14="http://schemas.microsoft.com/office/powerpoint/2010/main" val="18907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28600" y="304800"/>
            <a:ext cx="8077200" cy="5562600"/>
          </a:xfrm>
        </p:spPr>
        <p:txBody>
          <a:bodyPr>
            <a:normAutofit/>
          </a:bodyPr>
          <a:lstStyle/>
          <a:p>
            <a:pPr marL="0" indent="1588" algn="ctr"/>
            <a:r>
              <a:rPr lang="en-US" sz="6500" dirty="0" smtClean="0">
                <a:effectLst>
                  <a:outerShdw blurRad="38100" dist="38100" dir="2700000" algn="tl">
                    <a:srgbClr val="000000">
                      <a:alpha val="43137"/>
                    </a:srgbClr>
                  </a:outerShdw>
                </a:effectLst>
                <a:latin typeface="+mn-lt"/>
              </a:rPr>
              <a:t>Provide an opportunity to effectively </a:t>
            </a:r>
            <a:r>
              <a:rPr lang="en-US" sz="7800" dirty="0" smtClean="0">
                <a:solidFill>
                  <a:schemeClr val="tx2">
                    <a:lumMod val="60000"/>
                    <a:lumOff val="40000"/>
                  </a:schemeClr>
                </a:solidFill>
                <a:effectLst>
                  <a:outerShdw blurRad="38100" dist="38100" dir="2700000" algn="tl">
                    <a:srgbClr val="000000">
                      <a:alpha val="43137"/>
                    </a:srgbClr>
                  </a:outerShdw>
                </a:effectLst>
                <a:latin typeface="+mn-lt"/>
              </a:rPr>
              <a:t>collaborate</a:t>
            </a:r>
            <a:r>
              <a:rPr lang="en-US" sz="7800" dirty="0" smtClean="0">
                <a:effectLst>
                  <a:outerShdw blurRad="38100" dist="38100" dir="2700000" algn="tl">
                    <a:srgbClr val="000000">
                      <a:alpha val="43137"/>
                    </a:srgbClr>
                  </a:outerShdw>
                </a:effectLst>
                <a:latin typeface="+mn-lt"/>
              </a:rPr>
              <a:t> </a:t>
            </a:r>
            <a:r>
              <a:rPr lang="en-US" sz="6500" dirty="0" smtClean="0">
                <a:effectLst>
                  <a:outerShdw blurRad="38100" dist="38100" dir="2700000" algn="tl">
                    <a:srgbClr val="000000">
                      <a:alpha val="43137"/>
                    </a:srgbClr>
                  </a:outerShdw>
                </a:effectLst>
                <a:latin typeface="+mn-lt"/>
              </a:rPr>
              <a:t>and </a:t>
            </a:r>
            <a:r>
              <a:rPr lang="en-US" sz="7800" dirty="0" smtClean="0">
                <a:solidFill>
                  <a:srgbClr val="33CC33"/>
                </a:solidFill>
                <a:effectLst>
                  <a:outerShdw blurRad="38100" dist="38100" dir="2700000" algn="tl">
                    <a:srgbClr val="000000">
                      <a:alpha val="43137"/>
                    </a:srgbClr>
                  </a:outerShdw>
                </a:effectLst>
                <a:latin typeface="+mn-lt"/>
              </a:rPr>
              <a:t>integrate</a:t>
            </a:r>
            <a:r>
              <a:rPr lang="en-US" sz="6500" dirty="0" smtClean="0">
                <a:effectLst>
                  <a:outerShdw blurRad="38100" dist="38100" dir="2700000" algn="tl">
                    <a:srgbClr val="000000">
                      <a:alpha val="43137"/>
                    </a:srgbClr>
                  </a:outerShdw>
                </a:effectLst>
                <a:latin typeface="+mn-lt"/>
              </a:rPr>
              <a:t>.</a:t>
            </a:r>
            <a:endParaRPr lang="en-US" sz="6500" dirty="0">
              <a:solidFill>
                <a:srgbClr val="FFFF00"/>
              </a:solidFill>
              <a:effectLst>
                <a:outerShdw blurRad="38100" dist="38100" dir="2700000" algn="tl">
                  <a:srgbClr val="000000">
                    <a:alpha val="43137"/>
                  </a:srgbClr>
                </a:outerShdw>
              </a:effectLst>
              <a:latin typeface="+mn-lt"/>
            </a:endParaRPr>
          </a:p>
          <a:p>
            <a:endParaRPr lang="en-US" dirty="0"/>
          </a:p>
        </p:txBody>
      </p:sp>
      <p:sp>
        <p:nvSpPr>
          <p:cNvPr id="4" name="Slide Number Placeholder 3"/>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86CF0-4A72-40E0-84CA-3248A9E6B0A3}" type="slidenum">
              <a:rPr kumimoji="0" lang="en-US" sz="1200" b="0" i="0" u="none" strike="noStrike" kern="1200" cap="none" spc="0" normalizeH="0" baseline="0" noProof="0" smtClean="0">
                <a:ln>
                  <a:noFill/>
                </a:ln>
                <a:solidFill>
                  <a:prstClr val="white"/>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217454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808037"/>
            <a:ext cx="7543800" cy="4525963"/>
          </a:xfrm>
        </p:spPr>
        <p:txBody>
          <a:bodyPr>
            <a:normAutofit/>
          </a:bodyPr>
          <a:lstStyle/>
          <a:p>
            <a:pPr marL="0" indent="0" algn="ctr">
              <a:buNone/>
            </a:pPr>
            <a:r>
              <a:rPr lang="en-US" sz="6600" dirty="0">
                <a:solidFill>
                  <a:prstClr val="black"/>
                </a:solidFill>
                <a:effectLst>
                  <a:outerShdw blurRad="38100" dist="38100" dir="2700000" algn="tl">
                    <a:srgbClr val="000000">
                      <a:alpha val="43137"/>
                    </a:srgbClr>
                  </a:outerShdw>
                </a:effectLst>
                <a:latin typeface="Times New Roman"/>
                <a:ea typeface="Batang" panose="02030600000101010101" pitchFamily="18" charset="-127"/>
                <a:cs typeface="Lucida Bright" pitchFamily="18" charset="0"/>
              </a:rPr>
              <a:t>Literacy Skills </a:t>
            </a:r>
            <a:br>
              <a:rPr lang="en-US" sz="6600" dirty="0">
                <a:solidFill>
                  <a:prstClr val="black"/>
                </a:solidFill>
                <a:effectLst>
                  <a:outerShdw blurRad="38100" dist="38100" dir="2700000" algn="tl">
                    <a:srgbClr val="000000">
                      <a:alpha val="43137"/>
                    </a:srgbClr>
                  </a:outerShdw>
                </a:effectLst>
                <a:latin typeface="Times New Roman"/>
                <a:ea typeface="Batang" panose="02030600000101010101" pitchFamily="18" charset="-127"/>
                <a:cs typeface="Lucida Bright" pitchFamily="18" charset="0"/>
              </a:rPr>
            </a:br>
            <a:r>
              <a:rPr lang="en-US" sz="6600" dirty="0">
                <a:solidFill>
                  <a:prstClr val="black"/>
                </a:solidFill>
                <a:effectLst>
                  <a:outerShdw blurRad="38100" dist="38100" dir="2700000" algn="tl">
                    <a:srgbClr val="000000">
                      <a:alpha val="43137"/>
                    </a:srgbClr>
                  </a:outerShdw>
                </a:effectLst>
                <a:latin typeface="Times New Roman"/>
                <a:ea typeface="Batang" panose="02030600000101010101" pitchFamily="18" charset="-127"/>
                <a:cs typeface="Lucida Bright" pitchFamily="18" charset="0"/>
              </a:rPr>
              <a:t>Compared to History and Social </a:t>
            </a:r>
            <a:r>
              <a:rPr lang="en-US" sz="6600" dirty="0" smtClean="0">
                <a:solidFill>
                  <a:prstClr val="black"/>
                </a:solidFill>
                <a:effectLst>
                  <a:outerShdw blurRad="38100" dist="38100" dir="2700000" algn="tl">
                    <a:srgbClr val="000000">
                      <a:alpha val="43137"/>
                    </a:srgbClr>
                  </a:outerShdw>
                </a:effectLst>
                <a:latin typeface="Times New Roman"/>
                <a:ea typeface="Batang" panose="02030600000101010101" pitchFamily="18" charset="-127"/>
                <a:cs typeface="Lucida Bright" pitchFamily="18" charset="0"/>
              </a:rPr>
              <a:t>Science Skills</a:t>
            </a:r>
            <a:endParaRPr lang="en-US" sz="5400" dirty="0"/>
          </a:p>
        </p:txBody>
      </p:sp>
    </p:spTree>
    <p:extLst>
      <p:ext uri="{BB962C8B-B14F-4D97-AF65-F5344CB8AC3E}">
        <p14:creationId xmlns:p14="http://schemas.microsoft.com/office/powerpoint/2010/main" val="68576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52400"/>
            <a:ext cx="4648200" cy="6705600"/>
          </a:xfrm>
          <a:solidFill>
            <a:srgbClr val="92D050"/>
          </a:solidFill>
          <a:ln>
            <a:solidFill>
              <a:schemeClr val="tx1"/>
            </a:solidFill>
          </a:ln>
        </p:spPr>
        <p:txBody>
          <a:bodyPr>
            <a:normAutofit fontScale="40000" lnSpcReduction="20000"/>
          </a:bodyPr>
          <a:lstStyle/>
          <a:p>
            <a:pPr marL="0" indent="0" defTabSz="733425">
              <a:lnSpc>
                <a:spcPct val="120000"/>
              </a:lnSpc>
              <a:spcBef>
                <a:spcPts val="0"/>
              </a:spcBef>
              <a:buNone/>
            </a:pPr>
            <a:r>
              <a:rPr lang="en-US" sz="8600" u="sng" dirty="0">
                <a:solidFill>
                  <a:schemeClr val="tx1">
                    <a:lumMod val="85000"/>
                    <a:lumOff val="15000"/>
                  </a:schemeClr>
                </a:solidFill>
                <a:latin typeface="+mn-lt"/>
              </a:rPr>
              <a:t>Reading</a:t>
            </a:r>
            <a:r>
              <a:rPr lang="en-US" sz="8600" b="0" dirty="0">
                <a:solidFill>
                  <a:schemeClr val="tx1">
                    <a:lumMod val="85000"/>
                    <a:lumOff val="15000"/>
                  </a:schemeClr>
                </a:solidFill>
                <a:latin typeface="+mn-lt"/>
              </a:rPr>
              <a:t> </a:t>
            </a:r>
          </a:p>
          <a:p>
            <a:pPr>
              <a:lnSpc>
                <a:spcPct val="120000"/>
              </a:lnSpc>
              <a:spcBef>
                <a:spcPts val="0"/>
              </a:spcBef>
            </a:pPr>
            <a:r>
              <a:rPr lang="en-US" sz="4300" b="0" dirty="0" smtClean="0">
                <a:latin typeface="+mn-lt"/>
              </a:rPr>
              <a:t>Skim </a:t>
            </a:r>
            <a:r>
              <a:rPr lang="en-US" sz="4300" b="0" dirty="0">
                <a:latin typeface="+mn-lt"/>
              </a:rPr>
              <a:t>materials </a:t>
            </a:r>
            <a:r>
              <a:rPr lang="en-US" sz="4300" b="0" dirty="0" smtClean="0">
                <a:latin typeface="+mn-lt"/>
              </a:rPr>
              <a:t>using text features such as type, headings, and graphics to </a:t>
            </a:r>
            <a:r>
              <a:rPr lang="en-US" sz="4300" b="0" dirty="0">
                <a:latin typeface="+mn-lt"/>
              </a:rPr>
              <a:t>predict and categorize information. </a:t>
            </a:r>
          </a:p>
          <a:p>
            <a:pPr>
              <a:lnSpc>
                <a:spcPct val="120000"/>
              </a:lnSpc>
              <a:spcBef>
                <a:spcPts val="0"/>
              </a:spcBef>
            </a:pPr>
            <a:r>
              <a:rPr lang="en-US" sz="4300" b="0" dirty="0" smtClean="0">
                <a:latin typeface="+mn-lt"/>
              </a:rPr>
              <a:t>Identify </a:t>
            </a:r>
            <a:r>
              <a:rPr lang="en-US" sz="4300" b="0" dirty="0">
                <a:latin typeface="+mn-lt"/>
              </a:rPr>
              <a:t>main idea.</a:t>
            </a:r>
          </a:p>
          <a:p>
            <a:pPr>
              <a:lnSpc>
                <a:spcPct val="120000"/>
              </a:lnSpc>
              <a:spcBef>
                <a:spcPts val="0"/>
              </a:spcBef>
            </a:pPr>
            <a:r>
              <a:rPr lang="en-US" sz="4300" b="0" dirty="0" smtClean="0">
                <a:latin typeface="+mn-lt"/>
              </a:rPr>
              <a:t>Summarize </a:t>
            </a:r>
            <a:r>
              <a:rPr lang="en-US" sz="4300" b="0" dirty="0">
                <a:latin typeface="+mn-lt"/>
              </a:rPr>
              <a:t>supporting details.</a:t>
            </a:r>
          </a:p>
          <a:p>
            <a:pPr>
              <a:lnSpc>
                <a:spcPct val="120000"/>
              </a:lnSpc>
              <a:spcBef>
                <a:spcPts val="0"/>
              </a:spcBef>
            </a:pPr>
            <a:r>
              <a:rPr lang="en-US" sz="4300" b="0" dirty="0" smtClean="0">
                <a:latin typeface="+mn-lt"/>
              </a:rPr>
              <a:t>Create </a:t>
            </a:r>
            <a:r>
              <a:rPr lang="en-US" sz="4300" b="0" dirty="0">
                <a:latin typeface="+mn-lt"/>
              </a:rPr>
              <a:t>an objective summary including main idea and supporting details.</a:t>
            </a:r>
          </a:p>
          <a:p>
            <a:pPr>
              <a:lnSpc>
                <a:spcPct val="120000"/>
              </a:lnSpc>
              <a:spcBef>
                <a:spcPts val="0"/>
              </a:spcBef>
            </a:pPr>
            <a:r>
              <a:rPr lang="en-US" sz="4300" b="0" dirty="0" smtClean="0">
                <a:latin typeface="+mn-lt"/>
              </a:rPr>
              <a:t>Draw </a:t>
            </a:r>
            <a:r>
              <a:rPr lang="en-US" sz="4300" b="0" dirty="0">
                <a:latin typeface="+mn-lt"/>
              </a:rPr>
              <a:t>conclusions and make inferences based on explicit and implied information.</a:t>
            </a:r>
          </a:p>
          <a:p>
            <a:pPr>
              <a:lnSpc>
                <a:spcPct val="120000"/>
              </a:lnSpc>
              <a:spcBef>
                <a:spcPts val="0"/>
              </a:spcBef>
            </a:pPr>
            <a:r>
              <a:rPr lang="en-US" sz="4300" b="0" dirty="0" smtClean="0">
                <a:latin typeface="+mn-lt"/>
              </a:rPr>
              <a:t>Identify </a:t>
            </a:r>
            <a:r>
              <a:rPr lang="en-US" sz="4300" b="0" dirty="0">
                <a:latin typeface="+mn-lt"/>
              </a:rPr>
              <a:t>the author’s organizational pattern(s). </a:t>
            </a:r>
          </a:p>
          <a:p>
            <a:pPr>
              <a:lnSpc>
                <a:spcPct val="120000"/>
              </a:lnSpc>
              <a:spcBef>
                <a:spcPts val="0"/>
              </a:spcBef>
            </a:pPr>
            <a:r>
              <a:rPr lang="en-US" sz="4300" b="0" dirty="0" smtClean="0">
                <a:latin typeface="+mn-lt"/>
              </a:rPr>
              <a:t>Identify </a:t>
            </a:r>
            <a:r>
              <a:rPr lang="en-US" sz="4300" b="0" dirty="0">
                <a:latin typeface="+mn-lt"/>
              </a:rPr>
              <a:t>transitional words and phrases that signal an author’s organizational pattern.</a:t>
            </a:r>
          </a:p>
          <a:p>
            <a:pPr>
              <a:lnSpc>
                <a:spcPct val="120000"/>
              </a:lnSpc>
              <a:spcBef>
                <a:spcPts val="0"/>
              </a:spcBef>
            </a:pPr>
            <a:r>
              <a:rPr lang="en-US" sz="4300" b="0" dirty="0" smtClean="0">
                <a:latin typeface="+mn-lt"/>
              </a:rPr>
              <a:t>Differentiate </a:t>
            </a:r>
            <a:r>
              <a:rPr lang="en-US" sz="4300" b="0" dirty="0">
                <a:latin typeface="+mn-lt"/>
              </a:rPr>
              <a:t>between fact and opinion. </a:t>
            </a:r>
          </a:p>
          <a:p>
            <a:pPr>
              <a:lnSpc>
                <a:spcPct val="120000"/>
              </a:lnSpc>
              <a:spcBef>
                <a:spcPts val="0"/>
              </a:spcBef>
            </a:pPr>
            <a:r>
              <a:rPr lang="en-US" sz="4300" b="0" dirty="0" smtClean="0">
                <a:latin typeface="+mn-lt"/>
              </a:rPr>
              <a:t>Identify </a:t>
            </a:r>
            <a:r>
              <a:rPr lang="en-US" sz="4300" b="0" dirty="0">
                <a:latin typeface="+mn-lt"/>
              </a:rPr>
              <a:t>cause and effect relationships.</a:t>
            </a:r>
          </a:p>
          <a:p>
            <a:pPr>
              <a:lnSpc>
                <a:spcPct val="120000"/>
              </a:lnSpc>
              <a:spcBef>
                <a:spcPts val="0"/>
              </a:spcBef>
            </a:pPr>
            <a:r>
              <a:rPr lang="en-US" sz="4300" b="0" dirty="0" smtClean="0">
                <a:latin typeface="+mn-lt"/>
              </a:rPr>
              <a:t>Analyze </a:t>
            </a:r>
            <a:r>
              <a:rPr lang="en-US" sz="4300" b="0" dirty="0">
                <a:latin typeface="+mn-lt"/>
              </a:rPr>
              <a:t>ideas within and between selections providing textual evidence.</a:t>
            </a:r>
          </a:p>
          <a:p>
            <a:pPr>
              <a:lnSpc>
                <a:spcPct val="120000"/>
              </a:lnSpc>
              <a:spcBef>
                <a:spcPts val="0"/>
              </a:spcBef>
            </a:pPr>
            <a:r>
              <a:rPr lang="en-US" sz="4300" b="0" dirty="0" smtClean="0">
                <a:latin typeface="+mn-lt"/>
              </a:rPr>
              <a:t>Use </a:t>
            </a:r>
            <a:r>
              <a:rPr lang="en-US" sz="4300" b="0" dirty="0">
                <a:latin typeface="+mn-lt"/>
              </a:rPr>
              <a:t>reading strategies to monitor comprehension throughout the reading process.</a:t>
            </a:r>
          </a:p>
          <a:p>
            <a:pPr marL="0" indent="0">
              <a:lnSpc>
                <a:spcPct val="120000"/>
              </a:lnSpc>
              <a:spcBef>
                <a:spcPts val="0"/>
              </a:spcBef>
              <a:buNone/>
            </a:pPr>
            <a:endParaRPr lang="en-US" sz="3200" b="0" i="1" dirty="0">
              <a:latin typeface="+mn-lt"/>
            </a:endParaRPr>
          </a:p>
          <a:p>
            <a:pPr marL="0" indent="0">
              <a:lnSpc>
                <a:spcPct val="120000"/>
              </a:lnSpc>
              <a:spcBef>
                <a:spcPts val="0"/>
              </a:spcBef>
              <a:buNone/>
            </a:pPr>
            <a:r>
              <a:rPr lang="en-US" sz="3200" b="0" i="1" dirty="0" smtClean="0">
                <a:latin typeface="+mn-lt"/>
                <a:cs typeface="Times New Roman" panose="02020603050405020304" pitchFamily="18" charset="0"/>
              </a:rPr>
              <a:t>English </a:t>
            </a:r>
            <a:r>
              <a:rPr lang="en-US" sz="3200" b="0" i="1" dirty="0">
                <a:latin typeface="+mn-lt"/>
                <a:cs typeface="Times New Roman" panose="02020603050405020304" pitchFamily="18" charset="0"/>
              </a:rPr>
              <a:t>Standards of Learning, 2017.</a:t>
            </a:r>
          </a:p>
        </p:txBody>
      </p:sp>
      <p:sp>
        <p:nvSpPr>
          <p:cNvPr id="5" name="Content Placeholder 2"/>
          <p:cNvSpPr txBox="1">
            <a:spLocks/>
          </p:cNvSpPr>
          <p:nvPr/>
        </p:nvSpPr>
        <p:spPr bwMode="auto">
          <a:xfrm>
            <a:off x="0" y="152400"/>
            <a:ext cx="4572000" cy="6705600"/>
          </a:xfrm>
          <a:prstGeom prst="rect">
            <a:avLst/>
          </a:prstGeom>
          <a:solidFill>
            <a:srgbClr val="0070C0">
              <a:alpha val="27843"/>
            </a:srgbClr>
          </a:solidFill>
          <a:ln w="9525">
            <a:solidFill>
              <a:schemeClr val="tx1"/>
            </a:solidFill>
            <a:miter lim="800000"/>
            <a:headEnd/>
            <a:tailEnd/>
          </a:ln>
          <a:effectLst>
            <a:outerShdw dist="12700" dir="8100000" algn="ctr" rotWithShape="0">
              <a:srgbClr val="FFFFFF">
                <a:alpha val="75000"/>
              </a:srgbClr>
            </a:outerShdw>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defRPr sz="36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20000"/>
              </a:spcAft>
              <a:buFont typeface="Wingdings" pitchFamily="2" charset="2"/>
              <a:buChar char="§"/>
              <a:defRPr sz="3200" b="1">
                <a:solidFill>
                  <a:schemeClr val="tx1"/>
                </a:solidFill>
                <a:effectLst>
                  <a:outerShdw blurRad="38100" dist="38100" dir="2700000" algn="tl">
                    <a:srgbClr val="C0C0C0"/>
                  </a:outerShdw>
                </a:effectLst>
                <a:latin typeface="+mn-lt"/>
                <a:ea typeface="+mn-ea"/>
              </a:defRPr>
            </a:lvl2pPr>
            <a:lvl3pPr marL="1143000" indent="-228600" algn="l" rtl="0" eaLnBrk="0" fontAlgn="base" hangingPunct="0">
              <a:spcBef>
                <a:spcPct val="20000"/>
              </a:spcBef>
              <a:spcAft>
                <a:spcPct val="0"/>
              </a:spcAft>
              <a:buFont typeface="Wingdings" pitchFamily="2" charset="2"/>
              <a:buChar char="§"/>
              <a:defRPr sz="2400" b="1">
                <a:solidFill>
                  <a:schemeClr val="tx1"/>
                </a:solidFill>
                <a:effectLst>
                  <a:outerShdw blurRad="38100" dist="38100" dir="2700000" algn="tl">
                    <a:srgbClr val="C0C0C0"/>
                  </a:outerShdw>
                </a:effectLst>
                <a:latin typeface="+mn-lt"/>
                <a:ea typeface="+mn-ea"/>
              </a:defRPr>
            </a:lvl3pPr>
            <a:lvl4pPr marL="1600200" indent="-228600" algn="l" rtl="0" eaLnBrk="0" fontAlgn="base" hangingPunct="0">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4pPr>
            <a:lvl5pPr marL="2057400" indent="-228600" algn="l" rtl="0" eaLnBrk="0" fontAlgn="base" hangingPunct="0">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Font typeface="Wingdings" pitchFamily="2" charset="2"/>
              <a:buChar char="§"/>
              <a:defRPr sz="2000" b="1">
                <a:solidFill>
                  <a:schemeClr val="tx1"/>
                </a:solidFill>
                <a:effectLst>
                  <a:outerShdw blurRad="38100" dist="38100" dir="2700000" algn="tl">
                    <a:srgbClr val="C0C0C0"/>
                  </a:outerShdw>
                </a:effectLst>
                <a:latin typeface="+mn-lt"/>
                <a:ea typeface="+mn-ea"/>
              </a:defRPr>
            </a:lvl9pPr>
          </a:lstStyle>
          <a:p>
            <a:pPr marL="257175" indent="-257175" defTabSz="733425">
              <a:spcBef>
                <a:spcPts val="0"/>
              </a:spcBef>
              <a:spcAft>
                <a:spcPts val="0"/>
              </a:spcAft>
              <a:defRPr/>
            </a:pPr>
            <a:r>
              <a:rPr lang="en-US" sz="2800" u="sng" dirty="0">
                <a:solidFill>
                  <a:prstClr val="black">
                    <a:lumMod val="85000"/>
                    <a:lumOff val="15000"/>
                  </a:prstClr>
                </a:solidFill>
                <a:effectLst/>
                <a:cs typeface="Arial" panose="020B0604020202020204" pitchFamily="34" charset="0"/>
              </a:rPr>
              <a:t>History and Social </a:t>
            </a:r>
            <a:r>
              <a:rPr lang="en-US" sz="2800" u="sng" dirty="0" smtClean="0">
                <a:solidFill>
                  <a:prstClr val="black">
                    <a:lumMod val="85000"/>
                    <a:lumOff val="15000"/>
                  </a:prstClr>
                </a:solidFill>
                <a:effectLst/>
                <a:cs typeface="Arial" panose="020B0604020202020204" pitchFamily="34" charset="0"/>
              </a:rPr>
              <a:t>Science</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Analyzing </a:t>
            </a:r>
            <a:r>
              <a:rPr lang="en-US" sz="1600" b="0" dirty="0">
                <a:effectLst/>
                <a:ea typeface="Times" panose="02020603050405020304" pitchFamily="18" charset="0"/>
              </a:rPr>
              <a:t>and interpreting artifacts and primary and secondary sources to understand events in United States </a:t>
            </a:r>
            <a:r>
              <a:rPr lang="en-US" sz="1600" b="0" dirty="0" smtClean="0">
                <a:effectLst/>
                <a:ea typeface="Times" panose="02020603050405020304" pitchFamily="18" charset="0"/>
              </a:rPr>
              <a:t>history.</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Analyzing </a:t>
            </a:r>
            <a:r>
              <a:rPr lang="en-US" sz="1600" b="0" dirty="0">
                <a:effectLst/>
                <a:ea typeface="Times" panose="02020603050405020304" pitchFamily="18" charset="0"/>
              </a:rPr>
              <a:t>and interpreting geographic information to determine patterns and trends in United States </a:t>
            </a:r>
            <a:r>
              <a:rPr lang="en-US" sz="1600" b="0" dirty="0" smtClean="0">
                <a:effectLst/>
                <a:ea typeface="Times" panose="02020603050405020304" pitchFamily="18" charset="0"/>
              </a:rPr>
              <a:t>history.</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Interpreting </a:t>
            </a:r>
            <a:r>
              <a:rPr lang="en-US" sz="1600" b="0" dirty="0">
                <a:effectLst/>
                <a:ea typeface="Times" panose="02020603050405020304" pitchFamily="18" charset="0"/>
              </a:rPr>
              <a:t>charts, graphs, and pictures to determine characteristics of people, places, or events in United States </a:t>
            </a:r>
            <a:r>
              <a:rPr lang="en-US" sz="1600" b="0" dirty="0" smtClean="0">
                <a:effectLst/>
                <a:ea typeface="Times" panose="02020603050405020304" pitchFamily="18" charset="0"/>
              </a:rPr>
              <a:t>history. </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Using </a:t>
            </a:r>
            <a:r>
              <a:rPr lang="en-US" sz="1600" b="0" dirty="0">
                <a:effectLst/>
                <a:ea typeface="Times" panose="02020603050405020304" pitchFamily="18" charset="0"/>
              </a:rPr>
              <a:t>evidence to draw conclusions and make </a:t>
            </a:r>
            <a:r>
              <a:rPr lang="en-US" sz="1600" b="0" dirty="0" smtClean="0">
                <a:effectLst/>
                <a:ea typeface="Times" panose="02020603050405020304" pitchFamily="18" charset="0"/>
              </a:rPr>
              <a:t>generalizations.</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Comparing </a:t>
            </a:r>
            <a:r>
              <a:rPr lang="en-US" sz="1600" b="0" dirty="0">
                <a:effectLst/>
                <a:ea typeface="Times" panose="02020603050405020304" pitchFamily="18" charset="0"/>
              </a:rPr>
              <a:t>and contrasting historical, cultural, and political perspectives in United States </a:t>
            </a:r>
            <a:r>
              <a:rPr lang="en-US" sz="1600" b="0" dirty="0" smtClean="0">
                <a:effectLst/>
                <a:ea typeface="Times" panose="02020603050405020304" pitchFamily="18" charset="0"/>
              </a:rPr>
              <a:t>history. </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Determining </a:t>
            </a:r>
            <a:r>
              <a:rPr lang="en-US" sz="1600" b="0" dirty="0">
                <a:effectLst/>
                <a:ea typeface="Times" panose="02020603050405020304" pitchFamily="18" charset="0"/>
              </a:rPr>
              <a:t>relationships with multiple causes or effects in United States </a:t>
            </a:r>
            <a:r>
              <a:rPr lang="en-US" sz="1600" b="0" dirty="0" smtClean="0">
                <a:effectLst/>
                <a:ea typeface="Times" panose="02020603050405020304" pitchFamily="18" charset="0"/>
              </a:rPr>
              <a:t>history. Explaining </a:t>
            </a:r>
            <a:r>
              <a:rPr lang="en-US" sz="1600" b="0" dirty="0">
                <a:effectLst/>
                <a:ea typeface="Times" panose="02020603050405020304" pitchFamily="18" charset="0"/>
              </a:rPr>
              <a:t>connections across time and </a:t>
            </a:r>
            <a:r>
              <a:rPr lang="en-US" sz="1600" b="0" dirty="0" smtClean="0">
                <a:effectLst/>
                <a:ea typeface="Times" panose="02020603050405020304" pitchFamily="18" charset="0"/>
              </a:rPr>
              <a:t>place. </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Using </a:t>
            </a:r>
            <a:r>
              <a:rPr lang="en-US" sz="1600" b="0" dirty="0">
                <a:effectLst/>
                <a:ea typeface="Times" panose="02020603050405020304" pitchFamily="18" charset="0"/>
              </a:rPr>
              <a:t>a decision-making model to identify the costs and benefits of a specific choice </a:t>
            </a:r>
            <a:r>
              <a:rPr lang="en-US" sz="1600" b="0" dirty="0" smtClean="0">
                <a:effectLst/>
                <a:ea typeface="Times" panose="02020603050405020304" pitchFamily="18" charset="0"/>
              </a:rPr>
              <a:t>made. </a:t>
            </a:r>
          </a:p>
          <a:p>
            <a:pPr marL="171450" lvl="0" indent="-171450">
              <a:spcBef>
                <a:spcPts val="0"/>
              </a:spcBef>
              <a:spcAft>
                <a:spcPts val="0"/>
              </a:spcAft>
              <a:buFont typeface="Arial" panose="020B0604020202020204" pitchFamily="34" charset="0"/>
              <a:buChar char="•"/>
            </a:pPr>
            <a:r>
              <a:rPr lang="en-US" sz="1600" b="0" dirty="0" smtClean="0">
                <a:effectLst/>
                <a:ea typeface="Times" panose="02020603050405020304" pitchFamily="18" charset="0"/>
              </a:rPr>
              <a:t>Identifying </a:t>
            </a:r>
            <a:r>
              <a:rPr lang="en-US" sz="1600" b="0" dirty="0">
                <a:effectLst/>
                <a:ea typeface="Times" panose="02020603050405020304" pitchFamily="18" charset="0"/>
              </a:rPr>
              <a:t>the rights and responsibilities of citizenship and the ethical use of material or intellectual </a:t>
            </a:r>
            <a:r>
              <a:rPr lang="en-US" sz="1600" b="0" dirty="0" smtClean="0">
                <a:effectLst/>
                <a:ea typeface="Times" panose="02020603050405020304" pitchFamily="18" charset="0"/>
              </a:rPr>
              <a:t>property.</a:t>
            </a:r>
          </a:p>
          <a:p>
            <a:pPr marL="171450" lvl="0" indent="-171450">
              <a:spcBef>
                <a:spcPts val="0"/>
              </a:spcBef>
              <a:spcAft>
                <a:spcPts val="0"/>
              </a:spcAft>
              <a:buFont typeface="Arial" panose="020B0604020202020204" pitchFamily="34" charset="0"/>
              <a:buChar char="•"/>
            </a:pPr>
            <a:r>
              <a:rPr lang="en-US" sz="1600" b="0" dirty="0">
                <a:effectLst/>
                <a:ea typeface="Times" panose="02020603050405020304" pitchFamily="18" charset="0"/>
              </a:rPr>
              <a:t>I</a:t>
            </a:r>
            <a:r>
              <a:rPr lang="en-US" sz="1600" b="0" dirty="0" smtClean="0">
                <a:effectLst/>
                <a:ea typeface="Times" panose="02020603050405020304" pitchFamily="18" charset="0"/>
              </a:rPr>
              <a:t>nvestigating </a:t>
            </a:r>
            <a:r>
              <a:rPr lang="en-US" sz="1600" b="0" dirty="0">
                <a:effectLst/>
                <a:ea typeface="Times" panose="02020603050405020304" pitchFamily="18" charset="0"/>
              </a:rPr>
              <a:t>and researching to develop products orally and in writing.</a:t>
            </a:r>
          </a:p>
          <a:p>
            <a:pPr marL="0" lvl="0" indent="0" defTabSz="685800" eaLnBrk="1" fontAlgn="auto" hangingPunct="1">
              <a:spcBef>
                <a:spcPts val="0"/>
              </a:spcBef>
              <a:spcAft>
                <a:spcPts val="0"/>
              </a:spcAft>
            </a:pPr>
            <a:endParaRPr lang="en-US" sz="1600" b="0" i="1" dirty="0" smtClean="0">
              <a:solidFill>
                <a:prstClr val="black"/>
              </a:solidFill>
              <a:effectLst/>
              <a:cs typeface="Times New Roman" panose="02020603050405020304" pitchFamily="18" charset="0"/>
            </a:endParaRPr>
          </a:p>
          <a:p>
            <a:pPr marL="0" lvl="0" indent="0" defTabSz="685800" eaLnBrk="1" fontAlgn="auto" hangingPunct="1">
              <a:spcBef>
                <a:spcPts val="0"/>
              </a:spcBef>
              <a:spcAft>
                <a:spcPts val="0"/>
              </a:spcAft>
            </a:pPr>
            <a:r>
              <a:rPr lang="en-US" sz="1000" b="0" i="1" dirty="0" smtClean="0">
                <a:solidFill>
                  <a:prstClr val="black"/>
                </a:solidFill>
                <a:effectLst/>
                <a:cs typeface="Times New Roman" panose="02020603050405020304" pitchFamily="18" charset="0"/>
              </a:rPr>
              <a:t>History and Social Science Standards </a:t>
            </a:r>
            <a:r>
              <a:rPr lang="en-US" sz="1000" b="0" i="1" dirty="0">
                <a:solidFill>
                  <a:prstClr val="black"/>
                </a:solidFill>
                <a:effectLst/>
                <a:cs typeface="Times New Roman" panose="02020603050405020304" pitchFamily="18" charset="0"/>
              </a:rPr>
              <a:t>of Learning, </a:t>
            </a:r>
            <a:r>
              <a:rPr lang="en-US" sz="1000" b="0" i="1" dirty="0" smtClean="0">
                <a:solidFill>
                  <a:prstClr val="black"/>
                </a:solidFill>
                <a:effectLst/>
                <a:cs typeface="Times New Roman" panose="02020603050405020304" pitchFamily="18" charset="0"/>
              </a:rPr>
              <a:t>2015.</a:t>
            </a:r>
            <a:endParaRPr lang="en-US" sz="1000" b="0" i="1" dirty="0">
              <a:solidFill>
                <a:prstClr val="black"/>
              </a:solidFill>
              <a:effectLst/>
              <a:cs typeface="Times New Roman" panose="02020603050405020304" pitchFamily="18" charset="0"/>
            </a:endParaRPr>
          </a:p>
          <a:p>
            <a:pPr marL="257175" indent="-257175" defTabSz="685800">
              <a:spcBef>
                <a:spcPts val="0"/>
              </a:spcBef>
              <a:defRPr/>
            </a:pPr>
            <a:endParaRPr lang="en-US" sz="2700" kern="0" dirty="0">
              <a:solidFill>
                <a:prstClr val="black"/>
              </a:solidFill>
              <a:latin typeface="Times New Roman"/>
            </a:endParaRPr>
          </a:p>
        </p:txBody>
      </p:sp>
    </p:spTree>
    <p:extLst>
      <p:ext uri="{BB962C8B-B14F-4D97-AF65-F5344CB8AC3E}">
        <p14:creationId xmlns:p14="http://schemas.microsoft.com/office/powerpoint/2010/main" val="2568839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5400"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mn-lt"/>
                <a:ea typeface="+mn-ea"/>
                <a:cs typeface="+mn-cs"/>
              </a:rPr>
              <a:t>Performance Task</a:t>
            </a:r>
            <a:endParaRPr lang="en-US" dirty="0">
              <a:latin typeface="+mn-lt"/>
            </a:endParaRPr>
          </a:p>
        </p:txBody>
      </p:sp>
      <p:sp>
        <p:nvSpPr>
          <p:cNvPr id="3" name="Content Placeholder 2"/>
          <p:cNvSpPr>
            <a:spLocks noGrp="1"/>
          </p:cNvSpPr>
          <p:nvPr>
            <p:ph idx="1"/>
          </p:nvPr>
        </p:nvSpPr>
        <p:spPr>
          <a:xfrm>
            <a:off x="457200" y="1791478"/>
            <a:ext cx="7848600" cy="4380722"/>
          </a:xfrm>
        </p:spPr>
        <p:txBody>
          <a:bodyPr>
            <a:noAutofit/>
          </a:bodyPr>
          <a:lstStyle/>
          <a:p>
            <a:pPr marL="0" indent="0">
              <a:spcBef>
                <a:spcPts val="0"/>
              </a:spcBef>
              <a:buNone/>
            </a:pPr>
            <a:r>
              <a:rPr lang="en-US" sz="3600" b="0" dirty="0" smtClean="0">
                <a:solidFill>
                  <a:prstClr val="black"/>
                </a:solidFill>
                <a:latin typeface="+mn-lt"/>
                <a:cs typeface="+mn-cs"/>
              </a:rPr>
              <a:t>Performance Tasks allows for students to gather information and produce a product that demonstrates their understanding of content or a skill.</a:t>
            </a:r>
            <a:endParaRPr lang="en-US" sz="3200" dirty="0" smtClean="0">
              <a:solidFill>
                <a:prstClr val="black"/>
              </a:solidFill>
              <a:latin typeface="+mn-lt"/>
              <a:cs typeface="+mn-cs"/>
            </a:endParaRPr>
          </a:p>
          <a:p>
            <a:pPr marL="0" indent="0">
              <a:spcBef>
                <a:spcPts val="0"/>
              </a:spcBef>
              <a:buNone/>
            </a:pPr>
            <a:endParaRPr lang="en-US" sz="800" b="0" dirty="0">
              <a:solidFill>
                <a:prstClr val="black"/>
              </a:solidFill>
              <a:latin typeface="+mn-lt"/>
              <a:cs typeface="+mn-cs"/>
            </a:endParaRPr>
          </a:p>
          <a:p>
            <a:pPr marL="0" indent="0">
              <a:spcBef>
                <a:spcPts val="0"/>
              </a:spcBef>
              <a:buNone/>
            </a:pPr>
            <a:endParaRPr lang="en-US" sz="2400" b="0" u="sng" dirty="0">
              <a:solidFill>
                <a:prstClr val="black"/>
              </a:solidFill>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5F3BA-FE8B-4E36-87EF-206F94BD42EB}" type="slidenum">
              <a:rPr kumimoji="0" lang="en-US" sz="120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Tree>
    <p:extLst>
      <p:ext uri="{BB962C8B-B14F-4D97-AF65-F5344CB8AC3E}">
        <p14:creationId xmlns:p14="http://schemas.microsoft.com/office/powerpoint/2010/main" val="381470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543800" cy="3657600"/>
          </a:xfrm>
          <a:noFill/>
          <a:ln>
            <a:noFill/>
          </a:ln>
        </p:spPr>
        <p:style>
          <a:lnRef idx="2">
            <a:schemeClr val="dk1"/>
          </a:lnRef>
          <a:fillRef idx="1">
            <a:schemeClr val="lt1"/>
          </a:fillRef>
          <a:effectRef idx="0">
            <a:schemeClr val="dk1"/>
          </a:effectRef>
          <a:fontRef idx="minor">
            <a:schemeClr val="dk1"/>
          </a:fontRef>
        </p:style>
        <p:txBody>
          <a:bodyPr>
            <a:noAutofit/>
          </a:bodyPr>
          <a:lstStyle/>
          <a:p>
            <a:pPr marL="457200" lvl="0" indent="-457200" fontAlgn="base">
              <a:spcAft>
                <a:spcPct val="0"/>
              </a:spcAft>
              <a:defRPr/>
            </a:pPr>
            <a:r>
              <a:rPr lang="en-US" sz="9600" dirty="0" smtClean="0"/>
              <a:t>Think about</a:t>
            </a:r>
            <a:br>
              <a:rPr lang="en-US" sz="9600" dirty="0" smtClean="0"/>
            </a:br>
            <a:r>
              <a:rPr lang="en-US" altLang="en-US" b="0" dirty="0" smtClean="0">
                <a:solidFill>
                  <a:prstClr val="black"/>
                </a:solidFill>
              </a:rPr>
              <a:t>what is </a:t>
            </a:r>
            <a:r>
              <a:rPr lang="en-US" altLang="en-US" u="sng" dirty="0" smtClean="0">
                <a:solidFill>
                  <a:srgbClr val="FF0000"/>
                </a:solidFill>
                <a:effectLst>
                  <a:outerShdw blurRad="38100" dist="38100" dir="2700000" algn="tl">
                    <a:srgbClr val="000000">
                      <a:alpha val="43137"/>
                    </a:srgbClr>
                  </a:outerShdw>
                </a:effectLst>
              </a:rPr>
              <a:t>essential</a:t>
            </a:r>
            <a:r>
              <a:rPr lang="en-US" altLang="en-US" b="0" dirty="0" smtClean="0">
                <a:solidFill>
                  <a:prstClr val="black"/>
                </a:solidFill>
              </a:rPr>
              <a:t> for </a:t>
            </a:r>
            <a:r>
              <a:rPr lang="en-US" altLang="en-US" b="0" u="sng" dirty="0" smtClean="0">
                <a:solidFill>
                  <a:srgbClr val="FF0000"/>
                </a:solidFill>
                <a:effectLst>
                  <a:outerShdw blurRad="38100" dist="38100" dir="2700000" algn="tl">
                    <a:srgbClr val="000000">
                      <a:alpha val="43137"/>
                    </a:srgbClr>
                  </a:outerShdw>
                </a:effectLst>
              </a:rPr>
              <a:t>successful</a:t>
            </a:r>
            <a:r>
              <a:rPr lang="en-US" altLang="en-US" b="0" dirty="0" smtClean="0">
                <a:solidFill>
                  <a:prstClr val="black"/>
                </a:solidFill>
              </a:rPr>
              <a:t> and </a:t>
            </a:r>
            <a:r>
              <a:rPr lang="en-US" altLang="en-US" b="0" u="sng" dirty="0" smtClean="0">
                <a:solidFill>
                  <a:srgbClr val="FF0000"/>
                </a:solidFill>
                <a:effectLst>
                  <a:outerShdw blurRad="38100" dist="38100" dir="2700000" algn="tl">
                    <a:srgbClr val="000000">
                      <a:alpha val="43137"/>
                    </a:srgbClr>
                  </a:outerShdw>
                </a:effectLst>
              </a:rPr>
              <a:t>effective</a:t>
            </a:r>
            <a:r>
              <a:rPr lang="en-US" altLang="en-US" b="0" dirty="0" smtClean="0">
                <a:solidFill>
                  <a:prstClr val="black"/>
                </a:solidFill>
              </a:rPr>
              <a:t> instruction</a:t>
            </a:r>
            <a:r>
              <a:rPr lang="en-US" dirty="0" smtClean="0">
                <a:solidFill>
                  <a:schemeClr val="tx1"/>
                </a:solidFill>
                <a:effectLst>
                  <a:outerShdw blurRad="38100" dist="38100" dir="2700000" algn="tl">
                    <a:srgbClr val="000000">
                      <a:alpha val="43137"/>
                    </a:srgbClr>
                  </a:outerShdw>
                </a:effectLst>
              </a:rPr>
              <a:t> </a:t>
            </a:r>
            <a:r>
              <a:rPr lang="en-US" b="0" dirty="0" smtClean="0">
                <a:solidFill>
                  <a:schemeClr val="tx1"/>
                </a:solidFill>
                <a:effectLst>
                  <a:outerShdw blurRad="38100" dist="38100" dir="2700000" algn="tl">
                    <a:srgbClr val="000000">
                      <a:alpha val="43137"/>
                    </a:srgbClr>
                  </a:outerShdw>
                </a:effectLst>
              </a:rPr>
              <a:t>to prepare students for</a:t>
            </a:r>
            <a:r>
              <a:rPr lang="en-US" dirty="0">
                <a:solidFill>
                  <a:schemeClr val="tx1"/>
                </a:solidFill>
                <a:effectLst>
                  <a:outerShdw blurRad="38100" dist="38100" dir="2700000" algn="tl">
                    <a:srgbClr val="000000">
                      <a:alpha val="43137"/>
                    </a:srgbClr>
                  </a:outerShdw>
                </a:effectLst>
              </a:rPr>
              <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Local Alternative Assessments</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pPr/>
              <a:t>56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3984459"/>
            <a:ext cx="2705100" cy="2705100"/>
          </a:xfrm>
          <a:prstGeom prst="rect">
            <a:avLst/>
          </a:prstGeom>
        </p:spPr>
      </p:pic>
    </p:spTree>
    <p:extLst>
      <p:ext uri="{BB962C8B-B14F-4D97-AF65-F5344CB8AC3E}">
        <p14:creationId xmlns:p14="http://schemas.microsoft.com/office/powerpoint/2010/main" val="19168355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mw84828\AppData\Local\Microsoft\Windows\Temporary Internet Files\Content.IE5\3PW2HBB3\box-logo[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24" b="89943" l="5000" r="96842"/>
                    </a14:imgEffect>
                  </a14:imgLayer>
                </a14:imgProps>
              </a:ext>
              <a:ext uri="{28A0092B-C50C-407E-A947-70E740481C1C}">
                <a14:useLocalDpi xmlns:a14="http://schemas.microsoft.com/office/drawing/2010/main" val="0"/>
              </a:ext>
            </a:extLst>
          </a:blip>
          <a:srcRect/>
          <a:stretch>
            <a:fillRect/>
          </a:stretch>
        </p:blipFill>
        <p:spPr bwMode="auto">
          <a:xfrm>
            <a:off x="533400" y="838200"/>
            <a:ext cx="7239000" cy="6629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200124">
            <a:off x="144023" y="2274124"/>
            <a:ext cx="9260989" cy="2554545"/>
          </a:xfrm>
          <a:prstGeom prst="rect">
            <a:avLst/>
          </a:prstGeom>
          <a:noFill/>
        </p:spPr>
        <p:txBody>
          <a:bodyPr wrap="square" lIns="91440" tIns="45720" rIns="91440" bIns="45720">
            <a:spAutoFit/>
          </a:bodyPr>
          <a:lstStyle/>
          <a:p>
            <a:pPr algn="ctr"/>
            <a:r>
              <a:rPr lang="en-US" sz="8000" b="1" dirty="0" smtClean="0">
                <a:ln w="6600">
                  <a:solidFill>
                    <a:schemeClr val="accent2"/>
                  </a:solidFill>
                  <a:prstDash val="solid"/>
                </a:ln>
                <a:solidFill>
                  <a:srgbClr val="FF0066"/>
                </a:solidFill>
                <a:effectLst>
                  <a:outerShdw dist="38100" dir="2700000" algn="tl" rotWithShape="0">
                    <a:schemeClr val="accent2"/>
                  </a:outerShdw>
                </a:effectLst>
              </a:rPr>
              <a:t>Thinking outside </a:t>
            </a:r>
          </a:p>
          <a:p>
            <a:pPr algn="ctr"/>
            <a:r>
              <a:rPr lang="en-US" sz="8000" b="1" dirty="0" smtClean="0">
                <a:ln w="6600">
                  <a:solidFill>
                    <a:schemeClr val="accent2"/>
                  </a:solidFill>
                  <a:prstDash val="solid"/>
                </a:ln>
                <a:solidFill>
                  <a:srgbClr val="FF0066"/>
                </a:solidFill>
                <a:effectLst>
                  <a:outerShdw dist="38100" dir="2700000" algn="tl" rotWithShape="0">
                    <a:schemeClr val="accent2"/>
                  </a:outerShdw>
                </a:effectLst>
              </a:rPr>
              <a:t>of the box</a:t>
            </a:r>
            <a:endParaRPr lang="en-US" sz="8000" b="1" dirty="0">
              <a:ln w="6600">
                <a:solidFill>
                  <a:schemeClr val="accent2"/>
                </a:solidFill>
                <a:prstDash val="solid"/>
              </a:ln>
              <a:solidFill>
                <a:srgbClr val="FF0066"/>
              </a:solidFill>
              <a:effectLst>
                <a:outerShdw dist="38100" dir="2700000" algn="tl" rotWithShape="0">
                  <a:schemeClr val="accent2"/>
                </a:outerShdw>
              </a:effectLst>
            </a:endParaRPr>
          </a:p>
        </p:txBody>
      </p:sp>
    </p:spTree>
    <p:extLst>
      <p:ext uri="{BB962C8B-B14F-4D97-AF65-F5344CB8AC3E}">
        <p14:creationId xmlns:p14="http://schemas.microsoft.com/office/powerpoint/2010/main" val="1122612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52729"/>
            <a:ext cx="7933771" cy="535287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52280" y="152400"/>
            <a:ext cx="6964728" cy="1200329"/>
          </a:xfrm>
          <a:prstGeom prst="rect">
            <a:avLst/>
          </a:prstGeom>
          <a:solidFill>
            <a:schemeClr val="bg1"/>
          </a:solid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cap="none" spc="0" dirty="0" smtClean="0">
                <a:ln w="11430"/>
                <a:solidFill>
                  <a:srgbClr val="FF0000"/>
                </a:solidFill>
                <a:effectLst>
                  <a:outerShdw blurRad="80000" dist="40000" dir="5040000" algn="tl">
                    <a:srgbClr val="000000">
                      <a:alpha val="30000"/>
                    </a:srgbClr>
                  </a:outerShdw>
                </a:effectLst>
              </a:rPr>
              <a:t>Careful Planning</a:t>
            </a:r>
            <a:endParaRPr lang="en-US" sz="7200" b="1" cap="none" spc="0" dirty="0">
              <a:ln w="11430"/>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11718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399" y="228600"/>
            <a:ext cx="8686799" cy="10156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140" dirty="0" smtClean="0">
                <a:ln w="11430"/>
                <a:solidFill>
                  <a:srgbClr val="FF0000"/>
                </a:solidFill>
                <a:effectLst>
                  <a:outerShdw blurRad="80000" dist="40000" dir="5040000" algn="tl">
                    <a:srgbClr val="000000">
                      <a:alpha val="30000"/>
                    </a:srgbClr>
                  </a:outerShdw>
                </a:effectLst>
              </a:rPr>
              <a:t>Thoughtful Collaboration</a:t>
            </a:r>
            <a:endParaRPr lang="en-US" sz="6000" b="1" cap="none" spc="-140" dirty="0">
              <a:ln w="11430"/>
              <a:solidFill>
                <a:srgbClr val="FF0000"/>
              </a:solidFill>
              <a:effectLst>
                <a:outerShdw blurRad="80000" dist="40000" dir="5040000" algn="tl">
                  <a:srgbClr val="000000">
                    <a:alpha val="30000"/>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16" y="1072068"/>
            <a:ext cx="7940967" cy="5785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938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66345"/>
            <a:ext cx="7600950" cy="489625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7200" y="666345"/>
            <a:ext cx="7600950" cy="4896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130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001000" cy="1143000"/>
          </a:xfrm>
        </p:spPr>
        <p:txBody>
          <a:bodyPr>
            <a:noAutofit/>
          </a:bodyPr>
          <a:lstStyle/>
          <a:p>
            <a:r>
              <a:rPr lang="en-US" dirty="0" smtClean="0">
                <a:solidFill>
                  <a:schemeClr val="tx1"/>
                </a:solidFill>
                <a:latin typeface="+mn-lt"/>
                <a:ea typeface="Batang" panose="02030600000101010101" pitchFamily="18" charset="-127"/>
              </a:rPr>
              <a:t>Virginia Department of Education</a:t>
            </a:r>
            <a:endParaRPr lang="en-US" dirty="0">
              <a:solidFill>
                <a:schemeClr val="tx1"/>
              </a:solidFill>
              <a:latin typeface="+mn-lt"/>
              <a:ea typeface="Batang" panose="02030600000101010101" pitchFamily="18" charset="-127"/>
            </a:endParaRPr>
          </a:p>
        </p:txBody>
      </p:sp>
      <p:pic>
        <p:nvPicPr>
          <p:cNvPr id="5" name="Content Placeholder 4" descr="VDOE :: Locally Developed Assessments - Windows Internet Explorer provided by VA IT Infrastructure Partnership"/>
          <p:cNvPicPr>
            <a:picLocks noGrp="1" noChangeAspect="1"/>
          </p:cNvPicPr>
          <p:nvPr>
            <p:ph idx="1"/>
          </p:nvPr>
        </p:nvPicPr>
        <p:blipFill rotWithShape="1">
          <a:blip r:embed="rId3">
            <a:extLst>
              <a:ext uri="{28A0092B-C50C-407E-A947-70E740481C1C}">
                <a14:useLocalDpi xmlns:a14="http://schemas.microsoft.com/office/drawing/2010/main" val="0"/>
              </a:ext>
            </a:extLst>
          </a:blip>
          <a:srcRect t="13816" r="2399" b="3442"/>
          <a:stretch/>
        </p:blipFill>
        <p:spPr>
          <a:xfrm>
            <a:off x="190500" y="1371600"/>
            <a:ext cx="8763000" cy="534053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21628066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AutoShape 5"/>
          <p:cNvSpPr>
            <a:spLocks noChangeArrowheads="1"/>
          </p:cNvSpPr>
          <p:nvPr/>
        </p:nvSpPr>
        <p:spPr bwMode="auto">
          <a:xfrm>
            <a:off x="609600" y="304800"/>
            <a:ext cx="7391400" cy="1371600"/>
          </a:xfrm>
          <a:prstGeom prst="roundRect">
            <a:avLst>
              <a:gd name="adj" fmla="val 0"/>
            </a:avLst>
          </a:prstGeom>
          <a:noFill/>
          <a:ln w="9525">
            <a:noFill/>
            <a:round/>
            <a:headEnd/>
            <a:tailEnd/>
          </a:ln>
          <a:effectLst/>
        </p:spPr>
        <p:txBody>
          <a:bodyPr anchor="b"/>
          <a:lstStyle/>
          <a:p>
            <a:pPr algn="ctr" eaLnBrk="1" hangingPunct="1"/>
            <a:r>
              <a:rPr lang="en-US" sz="4000" b="1" dirty="0">
                <a:ea typeface="Batang" panose="02030600000101010101" pitchFamily="18" charset="-127"/>
              </a:rPr>
              <a:t>History and Social Science Standards of </a:t>
            </a:r>
            <a:r>
              <a:rPr lang="en-US" sz="4000" b="1" dirty="0" smtClean="0">
                <a:ea typeface="Batang" panose="02030600000101010101" pitchFamily="18" charset="-127"/>
              </a:rPr>
              <a:t>Learning</a:t>
            </a:r>
            <a:endParaRPr lang="en-US" sz="4000" b="1" dirty="0">
              <a:ea typeface="Batang" panose="02030600000101010101" pitchFamily="18" charset="-127"/>
            </a:endParaRPr>
          </a:p>
        </p:txBody>
      </p:sp>
      <p:pic>
        <p:nvPicPr>
          <p:cNvPr id="4" name="Picture 3" descr="VDOE :: History &amp; Social Science 2015 Standards of Learning Resources - Windows Internet Explorer provided by VA IT Infrastruct"/>
          <p:cNvPicPr>
            <a:picLocks noChangeAspect="1"/>
          </p:cNvPicPr>
          <p:nvPr/>
        </p:nvPicPr>
        <p:blipFill rotWithShape="1">
          <a:blip r:embed="rId2">
            <a:extLst>
              <a:ext uri="{28A0092B-C50C-407E-A947-70E740481C1C}">
                <a14:useLocalDpi xmlns:a14="http://schemas.microsoft.com/office/drawing/2010/main" val="0"/>
              </a:ext>
            </a:extLst>
          </a:blip>
          <a:srcRect t="16250" r="2500" b="4151"/>
          <a:stretch/>
        </p:blipFill>
        <p:spPr>
          <a:xfrm>
            <a:off x="228600" y="1828800"/>
            <a:ext cx="8001000" cy="4133557"/>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a:xfrm>
            <a:off x="5334000" y="2590800"/>
            <a:ext cx="533400" cy="17526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98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543800" cy="11430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cap="all" dirty="0">
                <a:ln w="0"/>
                <a:solidFill>
                  <a:schemeClr val="tx1"/>
                </a:solidFill>
                <a:effectLst>
                  <a:reflection blurRad="12700" stA="50000" endPos="50000" dist="5000" dir="5400000" sy="-100000" rotWithShape="0"/>
                </a:effectLst>
              </a:rPr>
              <a:t>Places to Find </a:t>
            </a:r>
            <a:r>
              <a:rPr lang="en-US" cap="all" dirty="0" smtClean="0">
                <a:ln w="0"/>
                <a:solidFill>
                  <a:schemeClr val="tx1"/>
                </a:solidFill>
                <a:effectLst>
                  <a:reflection blurRad="12700" stA="50000" endPos="50000" dist="5000" dir="5400000" sy="-100000" rotWithShape="0"/>
                </a:effectLst>
              </a:rPr>
              <a:t>Information Sources</a:t>
            </a:r>
            <a:endParaRPr lang="en-US" cap="all" dirty="0">
              <a:ln w="0"/>
              <a:solidFill>
                <a:schemeClr val="tx1"/>
              </a:solidFill>
              <a:effectLst>
                <a:reflection blurRad="12700" stA="50000" endPos="50000" dist="5000" dir="5400000" sy="-100000" rotWithShape="0"/>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62</a:t>
            </a:fld>
            <a:endParaRPr lang="en-US" dirty="0">
              <a:solidFill>
                <a:prstClr val="white"/>
              </a:solidFill>
            </a:endParaRPr>
          </a:p>
        </p:txBody>
      </p:sp>
      <p:sp>
        <p:nvSpPr>
          <p:cNvPr id="5" name="Rectangle 1"/>
          <p:cNvSpPr>
            <a:spLocks noGrp="1" noChangeArrowheads="1"/>
          </p:cNvSpPr>
          <p:nvPr>
            <p:ph idx="1"/>
          </p:nvPr>
        </p:nvSpPr>
        <p:spPr bwMode="auto">
          <a:xfrm>
            <a:off x="304800" y="1595021"/>
            <a:ext cx="8001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0" dirty="0" err="1">
                <a:solidFill>
                  <a:prstClr val="black"/>
                </a:solidFill>
                <a:latin typeface="+mn-lt"/>
                <a:cs typeface="Arial" charset="0"/>
              </a:rPr>
              <a:t>CommonLit</a:t>
            </a:r>
            <a:endParaRPr lang="en-US" altLang="en-US" sz="2400" b="0" dirty="0">
              <a:solidFill>
                <a:prstClr val="black"/>
              </a:solidFill>
              <a:latin typeface="+mn-lt"/>
              <a:cs typeface="Arial" charset="0"/>
            </a:endParaRPr>
          </a:p>
          <a:p>
            <a:pPr eaLnBrk="1" fontAlgn="base" hangingPunct="1">
              <a:spcBef>
                <a:spcPct val="0"/>
              </a:spcBef>
              <a:spcAft>
                <a:spcPct val="0"/>
              </a:spcAft>
              <a:buFontTx/>
              <a:buNone/>
            </a:pPr>
            <a:r>
              <a:rPr lang="en-US" altLang="en-US" sz="2400" b="0" dirty="0">
                <a:solidFill>
                  <a:prstClr val="black"/>
                </a:solidFill>
                <a:latin typeface="+mn-lt"/>
                <a:cs typeface="Arial" charset="0"/>
                <a:hlinkClick r:id="rId2"/>
              </a:rPr>
              <a:t>https://www.commonlit.org/texts/manifest-destiny/paired-texts</a:t>
            </a:r>
            <a:endParaRPr lang="en-US" altLang="en-US" sz="2400" b="0" dirty="0">
              <a:solidFill>
                <a:prstClr val="black"/>
              </a:solidFill>
              <a:latin typeface="+mn-lt"/>
              <a:cs typeface="Arial" charset="0"/>
            </a:endParaRPr>
          </a:p>
          <a:p>
            <a:pPr eaLnBrk="1" fontAlgn="base" hangingPunct="1">
              <a:spcBef>
                <a:spcPct val="0"/>
              </a:spcBef>
              <a:spcAft>
                <a:spcPct val="0"/>
              </a:spcAft>
              <a:buFontTx/>
              <a:buNone/>
            </a:pPr>
            <a:endParaRPr lang="en-US" altLang="en-US" sz="2400" b="0" dirty="0" smtClean="0">
              <a:solidFill>
                <a:prstClr val="black"/>
              </a:solidFill>
              <a:latin typeface="+mn-lt"/>
              <a:cs typeface="Arial" charset="0"/>
            </a:endParaRPr>
          </a:p>
          <a:p>
            <a:pPr eaLnBrk="1" fontAlgn="base" hangingPunct="1">
              <a:spcBef>
                <a:spcPct val="0"/>
              </a:spcBef>
              <a:spcAft>
                <a:spcPct val="0"/>
              </a:spcAft>
              <a:buFontTx/>
              <a:buNone/>
            </a:pPr>
            <a:r>
              <a:rPr lang="en-US" altLang="en-US" sz="2400" b="0" dirty="0" smtClean="0">
                <a:solidFill>
                  <a:prstClr val="black"/>
                </a:solidFill>
                <a:latin typeface="+mn-lt"/>
                <a:cs typeface="Arial" charset="0"/>
              </a:rPr>
              <a:t>The </a:t>
            </a:r>
            <a:r>
              <a:rPr lang="en-US" altLang="en-US" sz="2400" b="0" dirty="0">
                <a:solidFill>
                  <a:prstClr val="black"/>
                </a:solidFill>
                <a:latin typeface="+mn-lt"/>
                <a:cs typeface="Arial" charset="0"/>
              </a:rPr>
              <a:t>Library of Congress</a:t>
            </a:r>
          </a:p>
          <a:p>
            <a:pPr eaLnBrk="1" fontAlgn="base" hangingPunct="1">
              <a:spcBef>
                <a:spcPct val="0"/>
              </a:spcBef>
              <a:spcAft>
                <a:spcPct val="0"/>
              </a:spcAft>
              <a:buFontTx/>
              <a:buNone/>
            </a:pPr>
            <a:r>
              <a:rPr lang="en-US" altLang="en-US" sz="2400" b="0" dirty="0">
                <a:solidFill>
                  <a:prstClr val="black"/>
                </a:solidFill>
                <a:latin typeface="+mn-lt"/>
                <a:cs typeface="Arial" charset="0"/>
                <a:hlinkClick r:id="rId3"/>
              </a:rPr>
              <a:t>https://www.loc.gov/</a:t>
            </a:r>
            <a:r>
              <a:rPr lang="en-US" altLang="en-US" sz="2400" b="0" dirty="0">
                <a:solidFill>
                  <a:prstClr val="black"/>
                </a:solidFill>
                <a:latin typeface="+mn-lt"/>
                <a:cs typeface="Arial" charset="0"/>
              </a:rPr>
              <a:t> </a:t>
            </a:r>
          </a:p>
          <a:p>
            <a:pPr eaLnBrk="1" fontAlgn="base" hangingPunct="1">
              <a:spcBef>
                <a:spcPct val="0"/>
              </a:spcBef>
              <a:spcAft>
                <a:spcPct val="0"/>
              </a:spcAft>
              <a:buFontTx/>
              <a:buNone/>
            </a:pPr>
            <a:endParaRPr lang="en-US" altLang="en-US" sz="2400" b="0" dirty="0" smtClean="0">
              <a:solidFill>
                <a:prstClr val="black"/>
              </a:solidFill>
              <a:latin typeface="+mn-lt"/>
              <a:cs typeface="Arial" charset="0"/>
            </a:endParaRPr>
          </a:p>
          <a:p>
            <a:pPr eaLnBrk="1" fontAlgn="base" hangingPunct="1">
              <a:spcBef>
                <a:spcPct val="0"/>
              </a:spcBef>
              <a:spcAft>
                <a:spcPct val="0"/>
              </a:spcAft>
              <a:buFontTx/>
              <a:buNone/>
            </a:pPr>
            <a:r>
              <a:rPr lang="en-US" altLang="en-US" sz="2400" b="0" dirty="0" smtClean="0">
                <a:solidFill>
                  <a:prstClr val="black"/>
                </a:solidFill>
                <a:latin typeface="+mn-lt"/>
                <a:cs typeface="Arial" charset="0"/>
              </a:rPr>
              <a:t>The Gilder Lehrman Institute of American History</a:t>
            </a:r>
          </a:p>
          <a:p>
            <a:pPr eaLnBrk="1" fontAlgn="base" hangingPunct="1">
              <a:spcBef>
                <a:spcPct val="0"/>
              </a:spcBef>
              <a:spcAft>
                <a:spcPct val="0"/>
              </a:spcAft>
              <a:buFontTx/>
              <a:buNone/>
            </a:pPr>
            <a:r>
              <a:rPr lang="en-US" altLang="en-US" sz="2400" b="0" dirty="0" smtClean="0">
                <a:solidFill>
                  <a:prstClr val="black"/>
                </a:solidFill>
                <a:latin typeface="+mn-lt"/>
                <a:cs typeface="Arial" charset="0"/>
                <a:hlinkClick r:id="rId4"/>
              </a:rPr>
              <a:t>https://www.gilderlehrman.org/</a:t>
            </a:r>
          </a:p>
          <a:p>
            <a:pPr eaLnBrk="1" fontAlgn="base" hangingPunct="1">
              <a:spcBef>
                <a:spcPct val="0"/>
              </a:spcBef>
              <a:spcAft>
                <a:spcPct val="0"/>
              </a:spcAft>
              <a:buFontTx/>
              <a:buNone/>
            </a:pPr>
            <a:endParaRPr lang="en-US" altLang="en-US" sz="2400" b="0" dirty="0" smtClean="0">
              <a:solidFill>
                <a:prstClr val="black"/>
              </a:solidFill>
              <a:latin typeface="+mn-lt"/>
              <a:cs typeface="Arial" charset="0"/>
            </a:endParaRPr>
          </a:p>
          <a:p>
            <a:pPr eaLnBrk="1" fontAlgn="base" hangingPunct="1">
              <a:spcBef>
                <a:spcPct val="0"/>
              </a:spcBef>
              <a:spcAft>
                <a:spcPct val="0"/>
              </a:spcAft>
              <a:buFontTx/>
              <a:buNone/>
            </a:pPr>
            <a:r>
              <a:rPr lang="en-US" altLang="en-US" sz="2400" b="0" dirty="0" smtClean="0">
                <a:solidFill>
                  <a:prstClr val="black"/>
                </a:solidFill>
                <a:latin typeface="+mn-lt"/>
                <a:cs typeface="Arial" charset="0"/>
              </a:rPr>
              <a:t>Stanford History Education Group</a:t>
            </a:r>
          </a:p>
          <a:p>
            <a:pPr eaLnBrk="1" fontAlgn="base" hangingPunct="1">
              <a:spcBef>
                <a:spcPct val="0"/>
              </a:spcBef>
              <a:spcAft>
                <a:spcPct val="0"/>
              </a:spcAft>
              <a:buFontTx/>
              <a:buNone/>
            </a:pPr>
            <a:r>
              <a:rPr lang="en-US" altLang="en-US" sz="2400" b="0" dirty="0">
                <a:solidFill>
                  <a:prstClr val="black"/>
                </a:solidFill>
                <a:latin typeface="+mn-lt"/>
                <a:cs typeface="Arial" charset="0"/>
                <a:hlinkClick r:id="rId5"/>
              </a:rPr>
              <a:t>https://sheg.stanford.edu</a:t>
            </a:r>
            <a:r>
              <a:rPr lang="en-US" altLang="en-US" sz="2400" b="0" dirty="0" smtClean="0">
                <a:solidFill>
                  <a:prstClr val="black"/>
                </a:solidFill>
                <a:latin typeface="+mn-lt"/>
                <a:cs typeface="Arial" charset="0"/>
                <a:hlinkClick r:id="rId5"/>
              </a:rPr>
              <a:t>/</a:t>
            </a:r>
            <a:endParaRPr lang="en-US" altLang="en-US" sz="2400" b="0" dirty="0" smtClean="0">
              <a:solidFill>
                <a:prstClr val="black"/>
              </a:solidFill>
              <a:latin typeface="+mn-lt"/>
              <a:cs typeface="Arial" charset="0"/>
            </a:endParaRPr>
          </a:p>
          <a:p>
            <a:pPr eaLnBrk="1" fontAlgn="base" hangingPunct="1">
              <a:spcBef>
                <a:spcPct val="0"/>
              </a:spcBef>
              <a:spcAft>
                <a:spcPct val="0"/>
              </a:spcAft>
              <a:buFontTx/>
              <a:buNone/>
            </a:pPr>
            <a:endParaRPr lang="en-US" altLang="en-US" sz="2400" b="0" dirty="0" smtClean="0">
              <a:solidFill>
                <a:prstClr val="black"/>
              </a:solidFill>
              <a:latin typeface="+mn-lt"/>
              <a:cs typeface="Arial" charset="0"/>
            </a:endParaRPr>
          </a:p>
          <a:p>
            <a:pPr eaLnBrk="1" fontAlgn="base" hangingPunct="1">
              <a:spcBef>
                <a:spcPct val="0"/>
              </a:spcBef>
              <a:spcAft>
                <a:spcPct val="0"/>
              </a:spcAft>
              <a:buFontTx/>
              <a:buNone/>
            </a:pPr>
            <a:r>
              <a:rPr lang="en-US" altLang="en-US" sz="2400" b="0" dirty="0" smtClean="0">
                <a:solidFill>
                  <a:prstClr val="black"/>
                </a:solidFill>
                <a:latin typeface="+mn-lt"/>
                <a:cs typeface="Arial" charset="0"/>
              </a:rPr>
              <a:t>The Whitney Museum</a:t>
            </a:r>
          </a:p>
          <a:p>
            <a:pPr eaLnBrk="1" fontAlgn="base" hangingPunct="1">
              <a:spcBef>
                <a:spcPct val="0"/>
              </a:spcBef>
              <a:spcAft>
                <a:spcPct val="0"/>
              </a:spcAft>
              <a:buFontTx/>
              <a:buNone/>
            </a:pPr>
            <a:r>
              <a:rPr lang="en-US" altLang="en-US" sz="2400" b="0" dirty="0" smtClean="0">
                <a:solidFill>
                  <a:prstClr val="black"/>
                </a:solidFill>
                <a:latin typeface="+mn-lt"/>
                <a:cs typeface="Arial" charset="0"/>
                <a:hlinkClick r:id="rId6"/>
              </a:rPr>
              <a:t>http://collection.whitney.org/object/1192</a:t>
            </a:r>
            <a:r>
              <a:rPr lang="en-US" altLang="en-US" sz="2400" b="0" dirty="0" smtClean="0">
                <a:solidFill>
                  <a:prstClr val="black"/>
                </a:solidFill>
                <a:latin typeface="+mn-lt"/>
                <a:cs typeface="Arial" charset="0"/>
              </a:rPr>
              <a:t> </a:t>
            </a:r>
          </a:p>
        </p:txBody>
      </p:sp>
    </p:spTree>
    <p:extLst>
      <p:ext uri="{BB962C8B-B14F-4D97-AF65-F5344CB8AC3E}">
        <p14:creationId xmlns:p14="http://schemas.microsoft.com/office/powerpoint/2010/main" val="3588298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62000"/>
            <a:ext cx="7770393"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6595398"/>
      </p:ext>
    </p:extLst>
  </p:cSld>
  <p:clrMapOvr>
    <a:masterClrMapping/>
  </p:clrMapOvr>
  <p:transition spd="slow">
    <p:comb/>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pPr lvl="0"/>
            <a:r>
              <a:rPr lang="en-US" dirty="0" smtClean="0">
                <a:solidFill>
                  <a:schemeClr val="tx1"/>
                </a:solidFill>
                <a:ea typeface="Calibri"/>
                <a:cs typeface="Calibri"/>
                <a:sym typeface="Calibri"/>
              </a:rPr>
              <a:t>Resources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64</a:t>
            </a:fld>
            <a:endParaRPr lang="en-US" dirty="0"/>
          </a:p>
        </p:txBody>
      </p:sp>
      <p:pic>
        <p:nvPicPr>
          <p:cNvPr id="5" name="Picture 4" descr="scopeseq_histsoc_va_studies.pdf - Adobe Reader"/>
          <p:cNvPicPr>
            <a:picLocks noChangeAspect="1"/>
          </p:cNvPicPr>
          <p:nvPr/>
        </p:nvPicPr>
        <p:blipFill rotWithShape="1">
          <a:blip r:embed="rId3">
            <a:extLst>
              <a:ext uri="{28A0092B-C50C-407E-A947-70E740481C1C}">
                <a14:useLocalDpi xmlns:a14="http://schemas.microsoft.com/office/drawing/2010/main" val="0"/>
              </a:ext>
            </a:extLst>
          </a:blip>
          <a:srcRect l="10001" t="15988" r="24167" b="2073"/>
          <a:stretch/>
        </p:blipFill>
        <p:spPr>
          <a:xfrm>
            <a:off x="680077" y="1260694"/>
            <a:ext cx="7320923" cy="49115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011347"/>
            <a:ext cx="6324600" cy="5410200"/>
          </a:xfrm>
          <a:prstGeom prst="rect">
            <a:avLst/>
          </a:prstGeom>
        </p:spPr>
      </p:pic>
    </p:spTree>
    <p:extLst>
      <p:ext uri="{BB962C8B-B14F-4D97-AF65-F5344CB8AC3E}">
        <p14:creationId xmlns:p14="http://schemas.microsoft.com/office/powerpoint/2010/main" val="643503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pPr lvl="0"/>
            <a:r>
              <a:rPr lang="en-US" dirty="0" smtClean="0">
                <a:solidFill>
                  <a:schemeClr val="tx1"/>
                </a:solidFill>
                <a:ea typeface="Calibri"/>
                <a:cs typeface="Calibri"/>
                <a:sym typeface="Calibri"/>
              </a:rPr>
              <a:t>Resources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65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71942"/>
            <a:ext cx="3154269" cy="28904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940" y="4152133"/>
            <a:ext cx="3276600" cy="21854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5650" y="914400"/>
            <a:ext cx="3926350" cy="269290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50" y="2958841"/>
            <a:ext cx="3687760" cy="297333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8" y="4465637"/>
            <a:ext cx="2057400" cy="2057400"/>
          </a:xfrm>
          <a:prstGeom prst="rect">
            <a:avLst/>
          </a:prstGeom>
        </p:spPr>
      </p:pic>
    </p:spTree>
    <p:extLst>
      <p:ext uri="{BB962C8B-B14F-4D97-AF65-F5344CB8AC3E}">
        <p14:creationId xmlns:p14="http://schemas.microsoft.com/office/powerpoint/2010/main" val="282509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pPr lvl="0"/>
            <a:r>
              <a:rPr lang="en-US" dirty="0" smtClean="0">
                <a:solidFill>
                  <a:schemeClr val="tx1"/>
                </a:solidFill>
                <a:ea typeface="Calibri"/>
                <a:cs typeface="Calibri"/>
                <a:sym typeface="Calibri"/>
              </a:rPr>
              <a:t>Communication</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66</a:t>
            </a:fld>
            <a:endParaRPr lang="en-US" dirty="0"/>
          </a:p>
        </p:txBody>
      </p:sp>
      <p:pic>
        <p:nvPicPr>
          <p:cNvPr id="3" name="Picture 2" descr="VDOE :: Virginia Department of Education Home - Internet Explorer">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4397" r="1666" b="6657"/>
          <a:stretch/>
        </p:blipFill>
        <p:spPr>
          <a:xfrm>
            <a:off x="152400" y="1752600"/>
            <a:ext cx="81534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121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pPr lvl="0"/>
            <a:r>
              <a:rPr lang="en-US" dirty="0" smtClean="0">
                <a:solidFill>
                  <a:schemeClr val="tx1"/>
                </a:solidFill>
                <a:ea typeface="Calibri"/>
                <a:cs typeface="Calibri"/>
                <a:sym typeface="Calibri"/>
              </a:rPr>
              <a:t>Communication</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67</a:t>
            </a:fld>
            <a:endParaRPr lang="en-US" dirty="0"/>
          </a:p>
        </p:txBody>
      </p:sp>
      <p:pic>
        <p:nvPicPr>
          <p:cNvPr id="5" name="Picture 4" descr="VDOE :: Superintendent's Memo #174-17 - Internet Explorer">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b="5264"/>
          <a:stretch/>
        </p:blipFill>
        <p:spPr>
          <a:xfrm>
            <a:off x="381000" y="1219201"/>
            <a:ext cx="7924800" cy="4898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48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9837738" y="6072188"/>
            <a:ext cx="184150" cy="457200"/>
          </a:xfrm>
          <a:prstGeom prst="rect">
            <a:avLst/>
          </a:prstGeom>
          <a:noFill/>
          <a:ln w="9525">
            <a:noFill/>
            <a:miter lim="800000"/>
            <a:headEnd/>
            <a:tailEnd/>
          </a:ln>
        </p:spPr>
        <p:txBody>
          <a:bodyPr wrap="none" lIns="91429" tIns="45714" rIns="91429" bIns="45714">
            <a:spAutoFit/>
          </a:bodyPr>
          <a:lstStyle/>
          <a:p>
            <a:endParaRPr lang="en-US" dirty="0"/>
          </a:p>
        </p:txBody>
      </p:sp>
      <p:sp>
        <p:nvSpPr>
          <p:cNvPr id="8" name="Rectangle 2"/>
          <p:cNvSpPr>
            <a:spLocks noGrp="1" noChangeArrowheads="1"/>
          </p:cNvSpPr>
          <p:nvPr>
            <p:ph type="title"/>
          </p:nvPr>
        </p:nvSpPr>
        <p:spPr>
          <a:xfrm>
            <a:off x="800100" y="5458302"/>
            <a:ext cx="6858000" cy="762000"/>
          </a:xfrm>
        </p:spPr>
        <p:txBody>
          <a:bodyPr>
            <a:noAutofit/>
          </a:bodyPr>
          <a:lstStyle/>
          <a:p>
            <a:pPr>
              <a:defRPr/>
            </a:pPr>
            <a:r>
              <a:rPr lang="en-US" sz="5400" dirty="0" smtClean="0">
                <a:latin typeface="+mn-lt"/>
                <a:cs typeface="Century Gothic"/>
                <a:hlinkClick r:id="rId3"/>
              </a:rPr>
              <a:t>TeacherDirect</a:t>
            </a:r>
            <a:endParaRPr lang="en-US" sz="5400" dirty="0">
              <a:latin typeface="+mn-lt"/>
              <a:cs typeface="Century Gothic"/>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0064" r="697" b="5645"/>
          <a:stretch/>
        </p:blipFill>
        <p:spPr bwMode="auto">
          <a:xfrm>
            <a:off x="457200" y="1066800"/>
            <a:ext cx="7786051"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6404610"/>
            <a:ext cx="7315200" cy="369332"/>
          </a:xfrm>
          <a:prstGeom prst="rect">
            <a:avLst/>
          </a:prstGeom>
        </p:spPr>
        <p:txBody>
          <a:bodyPr wrap="square">
            <a:spAutoFit/>
          </a:bodyPr>
          <a:lstStyle/>
          <a:p>
            <a:pPr algn="ctr"/>
            <a:r>
              <a:rPr lang="en-US" dirty="0" smtClean="0">
                <a:hlinkClick r:id="rId3"/>
              </a:rPr>
              <a:t>http://www.doe.virginia.gov/testing/teacher_direct/index.shtml</a:t>
            </a:r>
            <a:endParaRPr lang="en-US" dirty="0">
              <a:hlinkClick r:id="rId3"/>
            </a:endParaRPr>
          </a:p>
        </p:txBody>
      </p:sp>
      <p:sp>
        <p:nvSpPr>
          <p:cNvPr id="10" name="Right Arrow 9"/>
          <p:cNvSpPr/>
          <p:nvPr/>
        </p:nvSpPr>
        <p:spPr>
          <a:xfrm>
            <a:off x="533400" y="3581400"/>
            <a:ext cx="725384" cy="4572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 name="Title 1"/>
          <p:cNvSpPr txBox="1">
            <a:spLocks/>
          </p:cNvSpPr>
          <p:nvPr/>
        </p:nvSpPr>
        <p:spPr>
          <a:xfrm>
            <a:off x="457200" y="76200"/>
            <a:ext cx="7543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en-US" sz="4000" b="1" kern="1200">
                <a:solidFill>
                  <a:srgbClr val="0070C0"/>
                </a:solidFill>
                <a:latin typeface="Times New Roman" panose="02020603050405020304" pitchFamily="18" charset="0"/>
                <a:ea typeface="+mj-ea"/>
                <a:cs typeface="Times New Roman" panose="02020603050405020304" pitchFamily="18" charset="0"/>
              </a:defRPr>
            </a:lvl1pPr>
          </a:lstStyle>
          <a:p>
            <a:r>
              <a:rPr lang="en-US" smtClean="0">
                <a:solidFill>
                  <a:schemeClr val="tx1"/>
                </a:solidFill>
                <a:ea typeface="Calibri"/>
                <a:cs typeface="Calibri"/>
                <a:sym typeface="Calibri"/>
              </a:rPr>
              <a:t>Communication</a:t>
            </a:r>
            <a:endParaRPr lang="en-US" dirty="0">
              <a:solidFill>
                <a:schemeClr val="tx1"/>
              </a:solidFill>
            </a:endParaRPr>
          </a:p>
        </p:txBody>
      </p:sp>
    </p:spTree>
    <p:extLst>
      <p:ext uri="{BB962C8B-B14F-4D97-AF65-F5344CB8AC3E}">
        <p14:creationId xmlns:p14="http://schemas.microsoft.com/office/powerpoint/2010/main" val="3681203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69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492"/>
            <a:ext cx="7964213" cy="6536665"/>
          </a:xfrm>
          <a:prstGeom prst="rect">
            <a:avLst/>
          </a:prstGeom>
        </p:spPr>
      </p:pic>
    </p:spTree>
    <p:extLst>
      <p:ext uri="{BB962C8B-B14F-4D97-AF65-F5344CB8AC3E}">
        <p14:creationId xmlns:p14="http://schemas.microsoft.com/office/powerpoint/2010/main" val="3468500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14600"/>
            <a:ext cx="6248400" cy="1752599"/>
          </a:xfrm>
        </p:spPr>
        <p:txBody>
          <a:bodyPr>
            <a:normAutofit/>
          </a:bodyPr>
          <a:lstStyle/>
          <a:p>
            <a:r>
              <a:rPr lang="en-US" dirty="0" smtClean="0">
                <a:solidFill>
                  <a:schemeClr val="tx1"/>
                </a:solidFill>
                <a:effectLst>
                  <a:outerShdw blurRad="38100" dist="38100" dir="2700000" algn="tl">
                    <a:srgbClr val="000000">
                      <a:alpha val="43137"/>
                    </a:srgbClr>
                  </a:outerShdw>
                </a:effectLst>
              </a:rPr>
              <a:t>Code of Virginia</a:t>
            </a:r>
            <a:br>
              <a:rPr lang="en-US" dirty="0" smtClean="0">
                <a:solidFill>
                  <a:schemeClr val="tx1"/>
                </a:solidFill>
                <a:effectLst>
                  <a:outerShdw blurRad="38100" dist="38100" dir="2700000" algn="tl">
                    <a:srgbClr val="000000">
                      <a:alpha val="43137"/>
                    </a:srgbClr>
                  </a:outerShdw>
                </a:effectLst>
              </a:rPr>
            </a:br>
            <a:r>
              <a:rPr lang="en-US" dirty="0" smtClean="0">
                <a:solidFill>
                  <a:schemeClr val="tx1"/>
                </a:solidFill>
                <a:effectLst>
                  <a:outerShdw blurRad="38100" dist="38100" dir="2700000" algn="tl">
                    <a:srgbClr val="000000">
                      <a:alpha val="43137"/>
                    </a:srgbClr>
                  </a:outerShdw>
                </a:effectLst>
              </a:rPr>
              <a:t>and</a:t>
            </a:r>
            <a:br>
              <a:rPr lang="en-US" dirty="0" smtClean="0">
                <a:solidFill>
                  <a:schemeClr val="tx1"/>
                </a:solidFill>
                <a:effectLst>
                  <a:outerShdw blurRad="38100" dist="38100" dir="2700000" algn="tl">
                    <a:srgbClr val="000000">
                      <a:alpha val="43137"/>
                    </a:srgbClr>
                  </a:outerShdw>
                </a:effectLst>
              </a:rPr>
            </a:br>
            <a:r>
              <a:rPr lang="en-US" dirty="0" smtClean="0">
                <a:solidFill>
                  <a:schemeClr val="tx1"/>
                </a:solidFill>
                <a:effectLst>
                  <a:outerShdw blurRad="38100" dist="38100" dir="2700000" algn="tl">
                    <a:srgbClr val="000000">
                      <a:alpha val="43137"/>
                    </a:srgbClr>
                  </a:outerShdw>
                </a:effectLst>
              </a:rPr>
              <a:t>Board of Education Responses</a:t>
            </a:r>
            <a:endParaRPr lang="en-US"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7</a:t>
            </a:fld>
            <a:endParaRPr lang="en-US" dirty="0"/>
          </a:p>
        </p:txBody>
      </p:sp>
    </p:spTree>
    <p:extLst>
      <p:ext uri="{BB962C8B-B14F-4D97-AF65-F5344CB8AC3E}">
        <p14:creationId xmlns:p14="http://schemas.microsoft.com/office/powerpoint/2010/main" val="765385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34" y="838200"/>
            <a:ext cx="7543800" cy="1143000"/>
          </a:xfrm>
        </p:spPr>
        <p:txBody>
          <a:bodyPr>
            <a:normAutofit fontScale="90000"/>
          </a:bodyPr>
          <a:lstStyle/>
          <a:p>
            <a:pPr>
              <a:spcBef>
                <a:spcPts val="0"/>
              </a:spcBef>
            </a:pPr>
            <a:r>
              <a:rPr lang="en-US" sz="4400" dirty="0" smtClean="0">
                <a:solidFill>
                  <a:schemeClr val="tx1"/>
                </a:solidFill>
                <a:ea typeface="Calibri"/>
                <a:cs typeface="Calibri"/>
                <a:sym typeface="Calibri"/>
              </a:rPr>
              <a:t>Exit Slip</a:t>
            </a:r>
            <a:r>
              <a:rPr lang="en-US" dirty="0" smtClean="0">
                <a:solidFill>
                  <a:schemeClr val="tx1"/>
                </a:solidFill>
                <a:ea typeface="Calibri"/>
                <a:cs typeface="Calibri"/>
                <a:sym typeface="Calibri"/>
              </a:rPr>
              <a:t/>
            </a:r>
            <a:br>
              <a:rPr lang="en-US" dirty="0" smtClean="0">
                <a:solidFill>
                  <a:schemeClr val="tx1"/>
                </a:solidFill>
                <a:ea typeface="Calibri"/>
                <a:cs typeface="Calibri"/>
                <a:sym typeface="Calibri"/>
              </a:rPr>
            </a:br>
            <a:r>
              <a:rPr lang="en-US" sz="4400" b="0" u="sng" dirty="0" smtClean="0">
                <a:solidFill>
                  <a:srgbClr val="000000"/>
                </a:solidFill>
                <a:ea typeface="Calibri" panose="020F0502020204030204" pitchFamily="34" charset="0"/>
                <a:hlinkClick r:id="rId2"/>
              </a:rPr>
              <a:t>http</a:t>
            </a:r>
            <a:r>
              <a:rPr lang="en-US" sz="4400" b="0" u="sng" dirty="0">
                <a:solidFill>
                  <a:srgbClr val="000000"/>
                </a:solidFill>
                <a:ea typeface="Calibri" panose="020F0502020204030204" pitchFamily="34" charset="0"/>
                <a:hlinkClick r:id="rId2"/>
              </a:rPr>
              <a:t>://tinyurl.com/2017HSS</a:t>
            </a:r>
            <a:r>
              <a:rPr lang="en-US" sz="4800" b="0" dirty="0">
                <a:ea typeface="Calibri" panose="020F0502020204030204" pitchFamily="34" charset="0"/>
              </a:rPr>
              <a:t/>
            </a:r>
            <a:br>
              <a:rPr lang="en-US" sz="4800" b="0" dirty="0">
                <a:ea typeface="Calibri" panose="020F0502020204030204" pitchFamily="34" charset="0"/>
              </a:rPr>
            </a:br>
            <a:r>
              <a:rPr lang="en-US" sz="4800" b="0" dirty="0" smtClean="0">
                <a:ea typeface="Calibri" panose="020F0502020204030204" pitchFamily="34" charset="0"/>
              </a:rPr>
              <a:t>VDOE Presentation</a:t>
            </a:r>
            <a:r>
              <a:rPr lang="en-US" sz="4800" b="0" dirty="0">
                <a:ea typeface="Calibri" panose="020F0502020204030204" pitchFamily="34" charset="0"/>
              </a:rPr>
              <a:t/>
            </a:r>
            <a:br>
              <a:rPr lang="en-US" sz="4800" b="0" dirty="0">
                <a:ea typeface="Calibri" panose="020F0502020204030204" pitchFamily="34" charset="0"/>
              </a:rPr>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96242082"/>
              </p:ext>
            </p:extLst>
          </p:nvPr>
        </p:nvGraphicFramePr>
        <p:xfrm>
          <a:off x="457200" y="2316480"/>
          <a:ext cx="7543800" cy="3931920"/>
        </p:xfrm>
        <a:graphic>
          <a:graphicData uri="http://schemas.openxmlformats.org/drawingml/2006/table">
            <a:tbl>
              <a:tblPr firstRow="1" bandRow="1">
                <a:tableStyleId>{125E5076-3810-47DD-B79F-674D7AD40C01}</a:tableStyleId>
              </a:tblPr>
              <a:tblGrid>
                <a:gridCol w="1143000">
                  <a:extLst>
                    <a:ext uri="{9D8B030D-6E8A-4147-A177-3AD203B41FA5}">
                      <a16:colId xmlns:a16="http://schemas.microsoft.com/office/drawing/2014/main" val="2920637673"/>
                    </a:ext>
                  </a:extLst>
                </a:gridCol>
                <a:gridCol w="6400800">
                  <a:extLst>
                    <a:ext uri="{9D8B030D-6E8A-4147-A177-3AD203B41FA5}">
                      <a16:colId xmlns:a16="http://schemas.microsoft.com/office/drawing/2014/main" val="2173277424"/>
                    </a:ext>
                  </a:extLst>
                </a:gridCol>
              </a:tblGrid>
              <a:tr h="1270000">
                <a:tc>
                  <a:txBody>
                    <a:bodyPr/>
                    <a:lstStyle/>
                    <a:p>
                      <a:pPr algn="ctr"/>
                      <a:r>
                        <a:rPr lang="en-US" sz="8000" dirty="0" smtClean="0">
                          <a:effectLst>
                            <a:outerShdw blurRad="38100" dist="38100" dir="2700000" algn="tl">
                              <a:srgbClr val="000000">
                                <a:alpha val="43137"/>
                              </a:srgbClr>
                            </a:outerShdw>
                          </a:effectLst>
                        </a:rPr>
                        <a:t>3</a:t>
                      </a:r>
                      <a:endParaRPr lang="en-US" sz="8000" b="1" dirty="0">
                        <a:solidFill>
                          <a:srgbClr val="FF0066"/>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75000"/>
                      </a:schemeClr>
                    </a:solidFill>
                  </a:tcPr>
                </a:tc>
                <a:tc>
                  <a:txBody>
                    <a:bodyPr/>
                    <a:lstStyle/>
                    <a:p>
                      <a:r>
                        <a:rPr lang="en-US" dirty="0" smtClean="0">
                          <a:solidFill>
                            <a:schemeClr val="bg1"/>
                          </a:solidFill>
                        </a:rPr>
                        <a:t> I have learned today .</a:t>
                      </a:r>
                      <a:r>
                        <a:rPr lang="en-US" baseline="0" dirty="0" smtClean="0">
                          <a:solidFill>
                            <a:schemeClr val="bg1"/>
                          </a:solidFill>
                        </a:rPr>
                        <a:t> . .</a:t>
                      </a:r>
                      <a:endParaRPr lang="en-US"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179422914"/>
                  </a:ext>
                </a:extLst>
              </a:tr>
              <a:tr h="1270000">
                <a:tc>
                  <a:txBody>
                    <a:bodyPr/>
                    <a:lstStyle/>
                    <a:p>
                      <a:pPr algn="ctr"/>
                      <a:r>
                        <a:rPr lang="en-US" sz="8000" dirty="0" smtClean="0">
                          <a:effectLst>
                            <a:outerShdw blurRad="38100" dist="38100" dir="2700000" algn="tl">
                              <a:srgbClr val="000000">
                                <a:alpha val="43137"/>
                              </a:srgbClr>
                            </a:outerShdw>
                          </a:effectLst>
                        </a:rPr>
                        <a:t>2</a:t>
                      </a:r>
                      <a:endParaRPr lang="en-US" sz="8000" b="1" dirty="0">
                        <a:solidFill>
                          <a:srgbClr val="FF0066"/>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r>
                        <a:rPr lang="en-US" b="1" dirty="0" smtClean="0"/>
                        <a:t>Questions I still have . . .</a:t>
                      </a:r>
                      <a:endParaRPr lang="en-US" b="1" dirty="0"/>
                    </a:p>
                  </a:txBody>
                  <a:tcPr>
                    <a:lnL w="571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3371868"/>
                  </a:ext>
                </a:extLst>
              </a:tr>
              <a:tr h="1270000">
                <a:tc>
                  <a:txBody>
                    <a:bodyPr/>
                    <a:lstStyle/>
                    <a:p>
                      <a:pPr algn="ctr"/>
                      <a:r>
                        <a:rPr lang="en-US" sz="8000" dirty="0" smtClean="0">
                          <a:effectLst>
                            <a:outerShdw blurRad="38100" dist="38100" dir="2700000" algn="tl">
                              <a:srgbClr val="000000">
                                <a:alpha val="43137"/>
                              </a:srgbClr>
                            </a:outerShdw>
                          </a:effectLst>
                        </a:rPr>
                        <a:t>1</a:t>
                      </a:r>
                      <a:endParaRPr lang="en-US" sz="8000" b="1" dirty="0">
                        <a:solidFill>
                          <a:srgbClr val="FF0066"/>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Next step . . .</a:t>
                      </a:r>
                      <a:endParaRPr lang="en-US" b="1" dirty="0"/>
                    </a:p>
                  </a:txBody>
                  <a:tcPr>
                    <a:lnL w="571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56451"/>
                  </a:ext>
                </a:extLst>
              </a:tr>
            </a:tbl>
          </a:graphicData>
        </a:graphic>
      </p:graphicFrame>
      <p:sp>
        <p:nvSpPr>
          <p:cNvPr id="4" name="Slide Number Placeholder 3"/>
          <p:cNvSpPr>
            <a:spLocks noGrp="1"/>
          </p:cNvSpPr>
          <p:nvPr>
            <p:ph type="sldNum" sz="quarter" idx="12"/>
          </p:nvPr>
        </p:nvSpPr>
        <p:spPr/>
        <p:txBody>
          <a:bodyPr/>
          <a:lstStyle/>
          <a:p>
            <a:fld id="{0E35F3BA-FE8B-4E36-87EF-206F94BD42EB}" type="slidenum">
              <a:rPr lang="en-US" smtClean="0"/>
              <a:pPr/>
              <a:t>70</a:t>
            </a:fld>
            <a:endParaRPr lang="en-US" dirty="0"/>
          </a:p>
        </p:txBody>
      </p:sp>
    </p:spTree>
    <p:extLst>
      <p:ext uri="{BB962C8B-B14F-4D97-AF65-F5344CB8AC3E}">
        <p14:creationId xmlns:p14="http://schemas.microsoft.com/office/powerpoint/2010/main" val="3155626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364067" y="5363634"/>
            <a:ext cx="7696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2000" dirty="0">
                <a:solidFill>
                  <a:srgbClr val="000000"/>
                </a:solidFill>
                <a:latin typeface="+mn-lt"/>
              </a:rPr>
              <a:t>Christonya Brown, K-12, History and Social Science Coordinator </a:t>
            </a:r>
          </a:p>
          <a:p>
            <a:pPr eaLnBrk="1" fontAlgn="base" hangingPunct="1">
              <a:spcBef>
                <a:spcPct val="50000"/>
              </a:spcBef>
              <a:spcAft>
                <a:spcPct val="0"/>
              </a:spcAft>
              <a:buFontTx/>
              <a:buNone/>
            </a:pPr>
            <a:r>
              <a:rPr lang="en-US" altLang="en-US" sz="2000" dirty="0">
                <a:solidFill>
                  <a:srgbClr val="000000"/>
                </a:solidFill>
                <a:latin typeface="+mn-lt"/>
              </a:rPr>
              <a:t>E-mail: </a:t>
            </a:r>
            <a:r>
              <a:rPr lang="en-US" altLang="en-US" sz="2000" dirty="0">
                <a:solidFill>
                  <a:srgbClr val="000000"/>
                </a:solidFill>
                <a:latin typeface="+mn-lt"/>
                <a:hlinkClick r:id="rId2"/>
              </a:rPr>
              <a:t>Christonya.Brown@doe.virginia.gov</a:t>
            </a:r>
            <a:r>
              <a:rPr lang="en-US" altLang="en-US" sz="2000" dirty="0">
                <a:solidFill>
                  <a:srgbClr val="000000"/>
                </a:solidFill>
                <a:latin typeface="+mn-lt"/>
              </a:rPr>
              <a:t> </a:t>
            </a:r>
          </a:p>
        </p:txBody>
      </p:sp>
      <p:sp>
        <p:nvSpPr>
          <p:cNvPr id="7" name="Rectangle 11"/>
          <p:cNvSpPr>
            <a:spLocks noChangeArrowheads="1"/>
          </p:cNvSpPr>
          <p:nvPr/>
        </p:nvSpPr>
        <p:spPr bwMode="auto">
          <a:xfrm>
            <a:off x="381000" y="4267200"/>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2000" dirty="0">
                <a:solidFill>
                  <a:srgbClr val="000000"/>
                </a:solidFill>
                <a:latin typeface="+mn-lt"/>
              </a:rPr>
              <a:t>Jill Nogueras, English, History and Social Science Specialist </a:t>
            </a:r>
          </a:p>
          <a:p>
            <a:pPr eaLnBrk="1" fontAlgn="base" hangingPunct="1">
              <a:spcBef>
                <a:spcPct val="50000"/>
              </a:spcBef>
              <a:spcAft>
                <a:spcPct val="0"/>
              </a:spcAft>
              <a:buFontTx/>
              <a:buNone/>
            </a:pPr>
            <a:r>
              <a:rPr lang="en-US" altLang="en-US" sz="2000" dirty="0">
                <a:solidFill>
                  <a:srgbClr val="000000"/>
                </a:solidFill>
                <a:latin typeface="+mn-lt"/>
              </a:rPr>
              <a:t>E-mail: </a:t>
            </a:r>
            <a:r>
              <a:rPr lang="en-US" altLang="en-US" sz="2000" dirty="0">
                <a:solidFill>
                  <a:srgbClr val="000000"/>
                </a:solidFill>
                <a:latin typeface="+mn-lt"/>
                <a:hlinkClick r:id="rId3"/>
              </a:rPr>
              <a:t>Jill.Nogueras@doe.virginia.gov</a:t>
            </a:r>
            <a:r>
              <a:rPr lang="en-US" altLang="en-US" sz="2000" dirty="0">
                <a:solidFill>
                  <a:srgbClr val="000000"/>
                </a:solidFill>
                <a:latin typeface="+mn-lt"/>
              </a:rPr>
              <a:t> </a:t>
            </a:r>
          </a:p>
        </p:txBody>
      </p:sp>
      <p:sp>
        <p:nvSpPr>
          <p:cNvPr id="8" name="Rectangle 11"/>
          <p:cNvSpPr>
            <a:spLocks noChangeArrowheads="1"/>
          </p:cNvSpPr>
          <p:nvPr/>
        </p:nvSpPr>
        <p:spPr bwMode="auto">
          <a:xfrm>
            <a:off x="381000" y="3124200"/>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2000" dirty="0">
                <a:solidFill>
                  <a:srgbClr val="000000"/>
                </a:solidFill>
                <a:latin typeface="+mn-lt"/>
              </a:rPr>
              <a:t>Betsy Barton, Elementary, History and Social Science Specialist </a:t>
            </a:r>
          </a:p>
          <a:p>
            <a:pPr eaLnBrk="1" fontAlgn="base" hangingPunct="1">
              <a:spcBef>
                <a:spcPct val="50000"/>
              </a:spcBef>
              <a:spcAft>
                <a:spcPct val="0"/>
              </a:spcAft>
              <a:buFontTx/>
              <a:buNone/>
            </a:pPr>
            <a:r>
              <a:rPr lang="en-US" altLang="en-US" sz="2000" dirty="0">
                <a:solidFill>
                  <a:srgbClr val="000000"/>
                </a:solidFill>
                <a:latin typeface="+mn-lt"/>
              </a:rPr>
              <a:t>E-mail: </a:t>
            </a:r>
            <a:r>
              <a:rPr lang="en-US" altLang="en-US" sz="2000" dirty="0">
                <a:solidFill>
                  <a:srgbClr val="000000"/>
                </a:solidFill>
                <a:latin typeface="+mn-lt"/>
                <a:hlinkClick r:id="rId4"/>
              </a:rPr>
              <a:t>Betsy.Barton@doe.virginia.gov</a:t>
            </a:r>
            <a:endParaRPr lang="en-US" altLang="en-US" sz="2000" dirty="0">
              <a:solidFill>
                <a:srgbClr val="000000"/>
              </a:solidFill>
              <a:latin typeface="+mn-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1935"/>
            <a:ext cx="7620000" cy="3333750"/>
          </a:xfrm>
          <a:prstGeom prst="rect">
            <a:avLst/>
          </a:prstGeom>
        </p:spPr>
      </p:pic>
    </p:spTree>
    <p:extLst>
      <p:ext uri="{BB962C8B-B14F-4D97-AF65-F5344CB8AC3E}">
        <p14:creationId xmlns:p14="http://schemas.microsoft.com/office/powerpoint/2010/main" val="804605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idx="4294967295"/>
          </p:nvPr>
        </p:nvSpPr>
        <p:spPr>
          <a:xfrm>
            <a:off x="1714500" y="1910137"/>
            <a:ext cx="6172200" cy="3028950"/>
          </a:xfrm>
          <a:prstGeom prst="rect">
            <a:avLst/>
          </a:prstGeom>
          <a:noFill/>
          <a:ln>
            <a:noFill/>
          </a:ln>
        </p:spPr>
        <p:txBody>
          <a:bodyPr vert="horz" lIns="68569" tIns="34275" rIns="68569" bIns="34275" rtlCol="0" anchor="ctr" anchorCtr="0">
            <a:noAutofit/>
          </a:bodyPr>
          <a:lstStyle/>
          <a:p>
            <a:pPr>
              <a:buSzPct val="25000"/>
            </a:pPr>
            <a:r>
              <a:rPr lang="en-US" sz="3300" dirty="0">
                <a:latin typeface="Batang"/>
                <a:ea typeface="Batang"/>
                <a:cs typeface="Batang"/>
                <a:sym typeface="Batang"/>
              </a:rPr>
              <a:t/>
            </a:r>
            <a:br>
              <a:rPr lang="en-US" sz="3300" dirty="0">
                <a:latin typeface="Batang"/>
                <a:ea typeface="Batang"/>
                <a:cs typeface="Batang"/>
                <a:sym typeface="Batang"/>
              </a:rPr>
            </a:br>
            <a:endParaRPr lang="en-US" sz="3300" dirty="0">
              <a:latin typeface="Batang"/>
              <a:ea typeface="Batang"/>
              <a:cs typeface="Batang"/>
              <a:sym typeface="Batang"/>
            </a:endParaRPr>
          </a:p>
          <a:p>
            <a:pPr>
              <a:buSzPct val="25000"/>
            </a:pPr>
            <a:r>
              <a:rPr lang="en-US" sz="5400" dirty="0">
                <a:latin typeface="Calibri"/>
                <a:ea typeface="Calibri"/>
                <a:cs typeface="Calibri"/>
                <a:sym typeface="Calibri"/>
              </a:rPr>
              <a:t>Making Connections</a:t>
            </a:r>
          </a:p>
          <a:p>
            <a:pPr>
              <a:buSzPct val="25000"/>
            </a:pPr>
            <a:endParaRPr sz="1800" b="0" dirty="0">
              <a:latin typeface="Batang"/>
              <a:ea typeface="Batang"/>
              <a:cs typeface="Batang"/>
              <a:sym typeface="Batang"/>
            </a:endParaRPr>
          </a:p>
          <a:p>
            <a:pPr>
              <a:buSzPct val="25000"/>
            </a:pPr>
            <a:r>
              <a:rPr lang="en-US" sz="2250" dirty="0">
                <a:latin typeface="Calibri"/>
                <a:ea typeface="Calibri"/>
                <a:cs typeface="Calibri"/>
                <a:sym typeface="Calibri"/>
              </a:rPr>
              <a:t>Performance-Based Assessment within </a:t>
            </a:r>
          </a:p>
          <a:p>
            <a:pPr>
              <a:buSzPct val="25000"/>
            </a:pPr>
            <a:r>
              <a:rPr lang="en-US" sz="2250" dirty="0">
                <a:latin typeface="Calibri"/>
                <a:ea typeface="Calibri"/>
                <a:cs typeface="Calibri"/>
                <a:sym typeface="Calibri"/>
              </a:rPr>
              <a:t>a Balanced Assessment Framework</a:t>
            </a:r>
          </a:p>
          <a:p>
            <a:pPr>
              <a:buSzPct val="25000"/>
            </a:pPr>
            <a:endParaRPr sz="3300" dirty="0">
              <a:latin typeface="Batang"/>
              <a:ea typeface="Batang"/>
              <a:cs typeface="Batang"/>
              <a:sym typeface="Batang"/>
            </a:endParaRPr>
          </a:p>
          <a:p>
            <a:pPr>
              <a:buSzPct val="25000"/>
            </a:pPr>
            <a:endParaRPr sz="3300" dirty="0">
              <a:latin typeface="Batang"/>
              <a:ea typeface="Batang"/>
              <a:cs typeface="Batang"/>
              <a:sym typeface="Batang"/>
            </a:endParaRPr>
          </a:p>
          <a:p>
            <a:pPr algn="l">
              <a:buSzPct val="25000"/>
            </a:pPr>
            <a:r>
              <a:rPr lang="en-US" sz="3300" dirty="0">
                <a:latin typeface="Calibri"/>
                <a:ea typeface="Calibri"/>
                <a:cs typeface="Calibri"/>
                <a:sym typeface="Calibri"/>
              </a:rPr>
              <a:t>                                              </a:t>
            </a:r>
          </a:p>
          <a:p>
            <a:pPr algn="l">
              <a:buSzPct val="25000"/>
            </a:pPr>
            <a:r>
              <a:rPr lang="en-US" sz="3300" dirty="0">
                <a:latin typeface="Calibri"/>
                <a:ea typeface="Calibri"/>
                <a:cs typeface="Calibri"/>
                <a:sym typeface="Calibri"/>
              </a:rPr>
              <a:t>       </a:t>
            </a:r>
            <a:r>
              <a:rPr lang="en-US" sz="1050" dirty="0">
                <a:latin typeface="Calibri"/>
                <a:ea typeface="Calibri"/>
                <a:cs typeface="Calibri"/>
                <a:sym typeface="Calibri"/>
              </a:rPr>
              <a:t>Please follow along:  </a:t>
            </a:r>
            <a:r>
              <a:rPr lang="en-US" sz="1050" u="sng" dirty="0">
                <a:solidFill>
                  <a:schemeClr val="hlink"/>
                </a:solidFill>
                <a:latin typeface="Calibri"/>
                <a:ea typeface="Calibri"/>
                <a:cs typeface="Calibri"/>
                <a:sym typeface="Calibri"/>
                <a:hlinkClick r:id="rId3"/>
              </a:rPr>
              <a:t>https://goo.gl/8Uj9qs</a:t>
            </a:r>
            <a:r>
              <a:rPr lang="en-US" sz="1050" dirty="0">
                <a:latin typeface="Calibri"/>
                <a:ea typeface="Calibri"/>
                <a:cs typeface="Calibri"/>
                <a:sym typeface="Calibri"/>
              </a:rPr>
              <a:t> </a:t>
            </a:r>
          </a:p>
          <a:p>
            <a:pPr>
              <a:buSzPct val="25000"/>
            </a:pPr>
            <a:endParaRPr sz="900" dirty="0">
              <a:latin typeface="Calibri"/>
              <a:ea typeface="Calibri"/>
              <a:cs typeface="Calibri"/>
              <a:sym typeface="Calibri"/>
            </a:endParaRPr>
          </a:p>
        </p:txBody>
      </p:sp>
      <p:sp>
        <p:nvSpPr>
          <p:cNvPr id="545" name="Shape 545"/>
          <p:cNvSpPr txBox="1">
            <a:spLocks noGrp="1"/>
          </p:cNvSpPr>
          <p:nvPr>
            <p:ph type="sldNum" idx="12"/>
          </p:nvPr>
        </p:nvSpPr>
        <p:spPr>
          <a:xfrm>
            <a:off x="7372350" y="5624513"/>
            <a:ext cx="285750" cy="261938"/>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72</a:t>
            </a:fld>
            <a:endParaRPr lang="en-US" sz="900" kern="0">
              <a:solidFill>
                <a:srgbClr val="FFFFFF"/>
              </a:solidFill>
              <a:latin typeface="Calibri"/>
              <a:ea typeface="Calibri"/>
              <a:cs typeface="Calibri"/>
              <a:sym typeface="Calibri"/>
            </a:endParaRPr>
          </a:p>
        </p:txBody>
      </p:sp>
      <p:sp>
        <p:nvSpPr>
          <p:cNvPr id="546" name="Shape 546"/>
          <p:cNvSpPr txBox="1"/>
          <p:nvPr/>
        </p:nvSpPr>
        <p:spPr>
          <a:xfrm>
            <a:off x="2426925" y="3923269"/>
            <a:ext cx="2389500" cy="642600"/>
          </a:xfrm>
          <a:prstGeom prst="rect">
            <a:avLst/>
          </a:prstGeom>
          <a:noFill/>
          <a:ln>
            <a:noFill/>
          </a:ln>
        </p:spPr>
        <p:txBody>
          <a:bodyPr lIns="68569" tIns="68569" rIns="68569" bIns="68569" anchor="t" anchorCtr="0">
            <a:noAutofit/>
          </a:bodyPr>
          <a:lstStyle/>
          <a:p>
            <a:r>
              <a:rPr lang="en-US" sz="1350" b="1" kern="0">
                <a:solidFill>
                  <a:srgbClr val="980000"/>
                </a:solidFill>
                <a:latin typeface="Arial"/>
                <a:cs typeface="Arial"/>
                <a:sym typeface="Arial"/>
              </a:rPr>
              <a:t>Lynne Bland </a:t>
            </a:r>
          </a:p>
          <a:p>
            <a:r>
              <a:rPr lang="en-US" sz="1050" kern="0">
                <a:solidFill>
                  <a:srgbClr val="980000"/>
                </a:solidFill>
                <a:latin typeface="Arial"/>
                <a:cs typeface="Arial"/>
                <a:sym typeface="Arial"/>
              </a:rPr>
              <a:t>Chesterfield County Public Schools</a:t>
            </a:r>
          </a:p>
          <a:p>
            <a:endParaRPr sz="1350" kern="0">
              <a:solidFill>
                <a:srgbClr val="FF0000"/>
              </a:solidFill>
              <a:latin typeface="Arial"/>
              <a:cs typeface="Arial"/>
              <a:sym typeface="Arial"/>
            </a:endParaRPr>
          </a:p>
          <a:p>
            <a:endParaRPr sz="1350" kern="0">
              <a:solidFill>
                <a:srgbClr val="FF0000"/>
              </a:solidFill>
              <a:latin typeface="Arial"/>
              <a:cs typeface="Arial"/>
              <a:sym typeface="Arial"/>
            </a:endParaRPr>
          </a:p>
        </p:txBody>
      </p:sp>
      <p:sp>
        <p:nvSpPr>
          <p:cNvPr id="547" name="Shape 547"/>
          <p:cNvSpPr txBox="1"/>
          <p:nvPr/>
        </p:nvSpPr>
        <p:spPr>
          <a:xfrm>
            <a:off x="2426925" y="4676888"/>
            <a:ext cx="2389500" cy="490050"/>
          </a:xfrm>
          <a:prstGeom prst="rect">
            <a:avLst/>
          </a:prstGeom>
          <a:noFill/>
          <a:ln>
            <a:noFill/>
          </a:ln>
        </p:spPr>
        <p:txBody>
          <a:bodyPr lIns="68569" tIns="68569" rIns="68569" bIns="68569" anchor="t" anchorCtr="0">
            <a:noAutofit/>
          </a:bodyPr>
          <a:lstStyle/>
          <a:p>
            <a:r>
              <a:rPr lang="en-US" sz="1350" b="1" kern="0">
                <a:solidFill>
                  <a:srgbClr val="980000"/>
                </a:solidFill>
                <a:latin typeface="Arial"/>
                <a:cs typeface="Arial"/>
                <a:sym typeface="Arial"/>
              </a:rPr>
              <a:t>Jennifer Brown</a:t>
            </a:r>
          </a:p>
          <a:p>
            <a:r>
              <a:rPr lang="en-US" sz="1050" kern="0">
                <a:solidFill>
                  <a:srgbClr val="980000"/>
                </a:solidFill>
                <a:latin typeface="Arial"/>
                <a:cs typeface="Arial"/>
                <a:sym typeface="Arial"/>
              </a:rPr>
              <a:t>Fairfax County Public Schools</a:t>
            </a:r>
          </a:p>
          <a:p>
            <a:endParaRPr sz="1350" kern="0">
              <a:solidFill>
                <a:srgbClr val="FF0000"/>
              </a:solidFill>
              <a:latin typeface="Arial"/>
              <a:cs typeface="Arial"/>
              <a:sym typeface="Arial"/>
            </a:endParaRPr>
          </a:p>
        </p:txBody>
      </p:sp>
      <p:sp>
        <p:nvSpPr>
          <p:cNvPr id="548" name="Shape 548"/>
          <p:cNvSpPr txBox="1"/>
          <p:nvPr/>
        </p:nvSpPr>
        <p:spPr>
          <a:xfrm>
            <a:off x="4982850" y="3923269"/>
            <a:ext cx="2389500" cy="642600"/>
          </a:xfrm>
          <a:prstGeom prst="rect">
            <a:avLst/>
          </a:prstGeom>
          <a:noFill/>
          <a:ln>
            <a:noFill/>
          </a:ln>
        </p:spPr>
        <p:txBody>
          <a:bodyPr lIns="68569" tIns="68569" rIns="68569" bIns="68569" anchor="t" anchorCtr="0">
            <a:noAutofit/>
          </a:bodyPr>
          <a:lstStyle/>
          <a:p>
            <a:r>
              <a:rPr lang="en-US" sz="1350" b="1" kern="0">
                <a:solidFill>
                  <a:srgbClr val="980000"/>
                </a:solidFill>
                <a:latin typeface="Arial"/>
                <a:cs typeface="Arial"/>
                <a:sym typeface="Arial"/>
              </a:rPr>
              <a:t>Annie Evans</a:t>
            </a:r>
          </a:p>
          <a:p>
            <a:r>
              <a:rPr lang="en-US" sz="1050" kern="0">
                <a:solidFill>
                  <a:srgbClr val="980000"/>
                </a:solidFill>
                <a:latin typeface="Arial"/>
                <a:cs typeface="Arial"/>
                <a:sym typeface="Arial"/>
              </a:rPr>
              <a:t>Charlottesville City Public Schools</a:t>
            </a:r>
          </a:p>
          <a:p>
            <a:endParaRPr sz="1350" kern="0">
              <a:solidFill>
                <a:srgbClr val="FF0000"/>
              </a:solidFill>
              <a:latin typeface="Arial"/>
              <a:cs typeface="Arial"/>
              <a:sym typeface="Arial"/>
            </a:endParaRPr>
          </a:p>
          <a:p>
            <a:endParaRPr sz="1350" kern="0">
              <a:solidFill>
                <a:srgbClr val="FF0000"/>
              </a:solidFill>
              <a:latin typeface="Arial"/>
              <a:cs typeface="Arial"/>
              <a:sym typeface="Arial"/>
            </a:endParaRPr>
          </a:p>
        </p:txBody>
      </p:sp>
      <p:sp>
        <p:nvSpPr>
          <p:cNvPr id="549" name="Shape 549"/>
          <p:cNvSpPr txBox="1"/>
          <p:nvPr/>
        </p:nvSpPr>
        <p:spPr>
          <a:xfrm>
            <a:off x="4982850" y="4676888"/>
            <a:ext cx="2389500" cy="490050"/>
          </a:xfrm>
          <a:prstGeom prst="rect">
            <a:avLst/>
          </a:prstGeom>
          <a:noFill/>
          <a:ln>
            <a:noFill/>
          </a:ln>
        </p:spPr>
        <p:txBody>
          <a:bodyPr lIns="68569" tIns="68569" rIns="68569" bIns="68569" anchor="t" anchorCtr="0">
            <a:noAutofit/>
          </a:bodyPr>
          <a:lstStyle/>
          <a:p>
            <a:r>
              <a:rPr lang="en-US" sz="1350" b="1" kern="0">
                <a:solidFill>
                  <a:srgbClr val="980000"/>
                </a:solidFill>
                <a:latin typeface="Arial"/>
                <a:cs typeface="Arial"/>
                <a:sym typeface="Arial"/>
              </a:rPr>
              <a:t>Ellen Stick</a:t>
            </a:r>
          </a:p>
          <a:p>
            <a:r>
              <a:rPr lang="en-US" sz="1050" kern="0">
                <a:solidFill>
                  <a:srgbClr val="980000"/>
                </a:solidFill>
                <a:latin typeface="Arial"/>
                <a:cs typeface="Arial"/>
                <a:sym typeface="Arial"/>
              </a:rPr>
              <a:t>Roanoke City Public Schools</a:t>
            </a:r>
          </a:p>
          <a:p>
            <a:endParaRPr sz="1350" kern="0">
              <a:solidFill>
                <a:srgbClr val="FF0000"/>
              </a:solidFill>
              <a:latin typeface="Arial"/>
              <a:cs typeface="Arial"/>
              <a:sym typeface="Arial"/>
            </a:endParaRPr>
          </a:p>
        </p:txBody>
      </p:sp>
    </p:spTree>
    <p:extLst>
      <p:ext uri="{BB962C8B-B14F-4D97-AF65-F5344CB8AC3E}">
        <p14:creationId xmlns:p14="http://schemas.microsoft.com/office/powerpoint/2010/main" val="572159713"/>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485900" y="800100"/>
            <a:ext cx="5657850" cy="857250"/>
          </a:xfrm>
          <a:prstGeom prst="rect">
            <a:avLst/>
          </a:prstGeom>
          <a:noFill/>
          <a:ln>
            <a:noFill/>
          </a:ln>
        </p:spPr>
        <p:txBody>
          <a:bodyPr vert="horz" lIns="68569" tIns="34275" rIns="68569" bIns="34275" rtlCol="0" anchor="ctr" anchorCtr="0">
            <a:noAutofit/>
          </a:bodyPr>
          <a:lstStyle/>
          <a:p>
            <a:pPr>
              <a:buSzPct val="25000"/>
            </a:pPr>
            <a:r>
              <a:rPr lang="en-US">
                <a:latin typeface="Calibri"/>
                <a:ea typeface="Calibri"/>
                <a:cs typeface="Calibri"/>
                <a:sym typeface="Calibri"/>
              </a:rPr>
              <a:t>Here’s What...Now What?</a:t>
            </a:r>
          </a:p>
        </p:txBody>
      </p:sp>
      <p:sp>
        <p:nvSpPr>
          <p:cNvPr id="556" name="Shape 556"/>
          <p:cNvSpPr txBox="1">
            <a:spLocks noGrp="1"/>
          </p:cNvSpPr>
          <p:nvPr>
            <p:ph type="sldNum" idx="12"/>
          </p:nvPr>
        </p:nvSpPr>
        <p:spPr>
          <a:xfrm>
            <a:off x="7372350" y="5612606"/>
            <a:ext cx="285750" cy="273825"/>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73</a:t>
            </a:fld>
            <a:endParaRPr lang="en-US" sz="900" kern="0">
              <a:solidFill>
                <a:srgbClr val="FFFFFF"/>
              </a:solidFill>
              <a:latin typeface="Calibri"/>
              <a:ea typeface="Calibri"/>
              <a:cs typeface="Calibri"/>
              <a:sym typeface="Calibri"/>
            </a:endParaRPr>
          </a:p>
        </p:txBody>
      </p:sp>
      <p:sp>
        <p:nvSpPr>
          <p:cNvPr id="557" name="Shape 557"/>
          <p:cNvSpPr txBox="1">
            <a:spLocks noGrp="1"/>
          </p:cNvSpPr>
          <p:nvPr>
            <p:ph type="body" idx="1"/>
          </p:nvPr>
        </p:nvSpPr>
        <p:spPr>
          <a:xfrm>
            <a:off x="1257300" y="1485900"/>
            <a:ext cx="6229350" cy="457200"/>
          </a:xfrm>
          <a:prstGeom prst="rect">
            <a:avLst/>
          </a:prstGeom>
          <a:noFill/>
          <a:ln>
            <a:noFill/>
          </a:ln>
        </p:spPr>
        <p:txBody>
          <a:bodyPr vert="horz" lIns="68569" tIns="34275" rIns="68569" bIns="34275" rtlCol="0" anchor="t" anchorCtr="0">
            <a:noAutofit/>
          </a:bodyPr>
          <a:lstStyle/>
          <a:p>
            <a:pPr marL="0" indent="0" algn="ctr">
              <a:spcBef>
                <a:spcPts val="0"/>
              </a:spcBef>
              <a:buSzPct val="25000"/>
              <a:buNone/>
            </a:pPr>
            <a:r>
              <a:rPr lang="en-US" sz="1800" i="1">
                <a:latin typeface="Calibri"/>
                <a:ea typeface="Calibri"/>
                <a:cs typeface="Calibri"/>
                <a:sym typeface="Calibri"/>
              </a:rPr>
              <a:t>Local Alternative Assessment Guidelines 2016-2019</a:t>
            </a:r>
          </a:p>
          <a:p>
            <a:pPr marL="557196" lvl="1" indent="-223821">
              <a:spcBef>
                <a:spcPts val="360"/>
              </a:spcBef>
              <a:buNone/>
            </a:pPr>
            <a:endParaRPr sz="1800">
              <a:latin typeface="Times New Roman"/>
              <a:ea typeface="Times New Roman"/>
              <a:cs typeface="Times New Roman"/>
              <a:sym typeface="Times New Roman"/>
            </a:endParaRPr>
          </a:p>
        </p:txBody>
      </p:sp>
      <p:sp>
        <p:nvSpPr>
          <p:cNvPr id="558" name="Shape 558"/>
          <p:cNvSpPr txBox="1"/>
          <p:nvPr/>
        </p:nvSpPr>
        <p:spPr>
          <a:xfrm>
            <a:off x="152400" y="2035688"/>
            <a:ext cx="8077200" cy="3206400"/>
          </a:xfrm>
          <a:prstGeom prst="rect">
            <a:avLst/>
          </a:prstGeom>
          <a:noFill/>
          <a:ln>
            <a:noFill/>
          </a:ln>
        </p:spPr>
        <p:txBody>
          <a:bodyPr lIns="68569" tIns="68569" rIns="68569" bIns="68569" anchor="t" anchorCtr="0">
            <a:noAutofit/>
          </a:bodyPr>
          <a:lstStyle/>
          <a:p>
            <a:pPr algn="ctr"/>
            <a:r>
              <a:rPr lang="en-US" sz="2400" kern="0" dirty="0">
                <a:solidFill>
                  <a:srgbClr val="434343"/>
                </a:solidFill>
                <a:latin typeface="Calibri"/>
                <a:ea typeface="Calibri"/>
                <a:cs typeface="Calibri"/>
                <a:sym typeface="Calibri"/>
              </a:rPr>
              <a:t>“This expanded use of authentic, performance assessments constitutes a direction for the Commonwealth that is </a:t>
            </a:r>
            <a:r>
              <a:rPr lang="en-US" sz="2400" b="1" kern="0" dirty="0">
                <a:solidFill>
                  <a:srgbClr val="434343"/>
                </a:solidFill>
                <a:latin typeface="Calibri"/>
                <a:ea typeface="Calibri"/>
                <a:cs typeface="Calibri"/>
                <a:sym typeface="Calibri"/>
              </a:rPr>
              <a:t>still relatively new</a:t>
            </a:r>
            <a:r>
              <a:rPr lang="en-US" sz="2400" kern="0" dirty="0">
                <a:solidFill>
                  <a:srgbClr val="434343"/>
                </a:solidFill>
                <a:latin typeface="Calibri"/>
                <a:ea typeface="Calibri"/>
                <a:cs typeface="Calibri"/>
                <a:sym typeface="Calibri"/>
              </a:rPr>
              <a:t>.  As such there is </a:t>
            </a:r>
            <a:r>
              <a:rPr lang="en-US" sz="2400" b="1" kern="0" dirty="0">
                <a:solidFill>
                  <a:srgbClr val="434343"/>
                </a:solidFill>
                <a:latin typeface="Calibri"/>
                <a:ea typeface="Calibri"/>
                <a:cs typeface="Calibri"/>
                <a:sym typeface="Calibri"/>
              </a:rPr>
              <a:t>no expectation that the performance assessments will be perfectly executed immediately</a:t>
            </a:r>
            <a:r>
              <a:rPr lang="en-US" sz="2400" kern="0" dirty="0">
                <a:solidFill>
                  <a:srgbClr val="434343"/>
                </a:solidFill>
                <a:latin typeface="Calibri"/>
                <a:ea typeface="Calibri"/>
                <a:cs typeface="Calibri"/>
                <a:sym typeface="Calibri"/>
              </a:rPr>
              <a:t>; rather this should be viewed as an opportunity to </a:t>
            </a:r>
            <a:r>
              <a:rPr lang="en-US" sz="2400" b="1" kern="0" dirty="0">
                <a:solidFill>
                  <a:srgbClr val="434343"/>
                </a:solidFill>
                <a:latin typeface="Calibri"/>
                <a:ea typeface="Calibri"/>
                <a:cs typeface="Calibri"/>
                <a:sym typeface="Calibri"/>
              </a:rPr>
              <a:t>engage in innovation</a:t>
            </a:r>
            <a:r>
              <a:rPr lang="en-US" sz="2400" kern="0" dirty="0">
                <a:solidFill>
                  <a:srgbClr val="434343"/>
                </a:solidFill>
                <a:latin typeface="Calibri"/>
                <a:ea typeface="Calibri"/>
                <a:cs typeface="Calibri"/>
                <a:sym typeface="Calibri"/>
              </a:rPr>
              <a:t> that will provide new opportunities for students to demonstrate their knowledge of the curriculum.”</a:t>
            </a:r>
          </a:p>
        </p:txBody>
      </p:sp>
      <p:sp>
        <p:nvSpPr>
          <p:cNvPr id="559" name="Shape 559"/>
          <p:cNvSpPr txBox="1"/>
          <p:nvPr/>
        </p:nvSpPr>
        <p:spPr>
          <a:xfrm>
            <a:off x="1304100" y="5527838"/>
            <a:ext cx="3915000" cy="457200"/>
          </a:xfrm>
          <a:prstGeom prst="rect">
            <a:avLst/>
          </a:prstGeom>
          <a:noFill/>
          <a:ln>
            <a:noFill/>
          </a:ln>
        </p:spPr>
        <p:txBody>
          <a:bodyPr lIns="68569" tIns="34275" rIns="68569" bIns="34275" anchor="t" anchorCtr="0">
            <a:noAutofit/>
          </a:bodyPr>
          <a:lstStyle/>
          <a:p>
            <a:r>
              <a:rPr lang="en-US" sz="1050" b="1" kern="0">
                <a:solidFill>
                  <a:srgbClr val="000000"/>
                </a:solidFill>
                <a:latin typeface="Calibri"/>
                <a:ea typeface="Calibri"/>
                <a:cs typeface="Calibri"/>
                <a:sym typeface="Calibri"/>
              </a:rPr>
              <a:t>Source: </a:t>
            </a:r>
          </a:p>
          <a:p>
            <a:r>
              <a:rPr lang="en-US" sz="1050" b="1" i="1" u="sng" kern="0">
                <a:solidFill>
                  <a:srgbClr val="0000FF"/>
                </a:solidFill>
                <a:latin typeface="Calibri"/>
                <a:ea typeface="Calibri"/>
                <a:cs typeface="Calibri"/>
                <a:sym typeface="Calibri"/>
                <a:hlinkClick r:id="rId3"/>
              </a:rPr>
              <a:t> Attachment A to Supt’s Memo 284-16 November 11, 2016 </a:t>
            </a:r>
          </a:p>
        </p:txBody>
      </p:sp>
    </p:spTree>
    <p:extLst>
      <p:ext uri="{BB962C8B-B14F-4D97-AF65-F5344CB8AC3E}">
        <p14:creationId xmlns:p14="http://schemas.microsoft.com/office/powerpoint/2010/main" val="75048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1447800" y="257518"/>
            <a:ext cx="5657850" cy="857250"/>
          </a:xfrm>
          <a:prstGeom prst="rect">
            <a:avLst/>
          </a:prstGeom>
          <a:noFill/>
          <a:ln>
            <a:noFill/>
          </a:ln>
        </p:spPr>
        <p:txBody>
          <a:bodyPr vert="horz" lIns="68569" tIns="34275" rIns="68569" bIns="34275" rtlCol="0" anchor="ctr" anchorCtr="0">
            <a:noAutofit/>
          </a:bodyPr>
          <a:lstStyle/>
          <a:p>
            <a:pPr>
              <a:buSzPct val="25000"/>
            </a:pPr>
            <a:r>
              <a:rPr lang="en-US" sz="4800" dirty="0">
                <a:latin typeface="Calibri"/>
                <a:ea typeface="Calibri"/>
                <a:cs typeface="Calibri"/>
                <a:sym typeface="Calibri"/>
              </a:rPr>
              <a:t>Take Off-Touch Down</a:t>
            </a:r>
          </a:p>
        </p:txBody>
      </p:sp>
      <p:sp>
        <p:nvSpPr>
          <p:cNvPr id="566" name="Shape 566"/>
          <p:cNvSpPr txBox="1">
            <a:spLocks noGrp="1"/>
          </p:cNvSpPr>
          <p:nvPr>
            <p:ph type="sldNum" idx="12"/>
          </p:nvPr>
        </p:nvSpPr>
        <p:spPr>
          <a:xfrm>
            <a:off x="7372350" y="5612607"/>
            <a:ext cx="285750" cy="273844"/>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74</a:t>
            </a:fld>
            <a:endParaRPr lang="en-US" sz="900" kern="0">
              <a:solidFill>
                <a:srgbClr val="FFFFFF"/>
              </a:solidFill>
              <a:latin typeface="Calibri"/>
              <a:ea typeface="Calibri"/>
              <a:cs typeface="Calibri"/>
              <a:sym typeface="Calibri"/>
            </a:endParaRPr>
          </a:p>
        </p:txBody>
      </p:sp>
      <p:sp>
        <p:nvSpPr>
          <p:cNvPr id="567" name="Shape 567"/>
          <p:cNvSpPr txBox="1">
            <a:spLocks noGrp="1"/>
          </p:cNvSpPr>
          <p:nvPr>
            <p:ph type="body" idx="1"/>
          </p:nvPr>
        </p:nvSpPr>
        <p:spPr>
          <a:xfrm>
            <a:off x="381000" y="2209800"/>
            <a:ext cx="7772400" cy="4114800"/>
          </a:xfrm>
          <a:prstGeom prst="rect">
            <a:avLst/>
          </a:prstGeom>
          <a:noFill/>
          <a:ln>
            <a:noFill/>
          </a:ln>
        </p:spPr>
        <p:txBody>
          <a:bodyPr vert="horz" lIns="68569" tIns="34275" rIns="68569" bIns="34275" rtlCol="0" anchor="t" anchorCtr="0">
            <a:noAutofit/>
          </a:bodyPr>
          <a:lstStyle/>
          <a:p>
            <a:pPr indent="-257175">
              <a:lnSpc>
                <a:spcPct val="90000"/>
              </a:lnSpc>
              <a:spcBef>
                <a:spcPts val="0"/>
              </a:spcBef>
              <a:buClr>
                <a:srgbClr val="FF0000"/>
              </a:buClr>
            </a:pPr>
            <a:r>
              <a:rPr lang="en-US" sz="3200" dirty="0">
                <a:solidFill>
                  <a:srgbClr val="FF0000"/>
                </a:solidFill>
                <a:latin typeface="Calibri"/>
                <a:ea typeface="Calibri"/>
                <a:cs typeface="Calibri"/>
                <a:sym typeface="Calibri"/>
              </a:rPr>
              <a:t>I am a classroom teacher/resource teacher</a:t>
            </a:r>
          </a:p>
          <a:p>
            <a:pPr indent="-257175">
              <a:lnSpc>
                <a:spcPct val="90000"/>
              </a:lnSpc>
              <a:spcBef>
                <a:spcPts val="480"/>
              </a:spcBef>
              <a:buClr>
                <a:srgbClr val="FF9933"/>
              </a:buClr>
            </a:pPr>
            <a:r>
              <a:rPr lang="en-US" sz="3200" dirty="0">
                <a:solidFill>
                  <a:srgbClr val="FF9933"/>
                </a:solidFill>
                <a:latin typeface="Calibri"/>
                <a:ea typeface="Calibri"/>
                <a:cs typeface="Calibri"/>
                <a:sym typeface="Calibri"/>
              </a:rPr>
              <a:t>I am an administrator, educational leader, director, or superintendent </a:t>
            </a:r>
          </a:p>
          <a:p>
            <a:pPr indent="-257175">
              <a:lnSpc>
                <a:spcPct val="90000"/>
              </a:lnSpc>
              <a:spcBef>
                <a:spcPts val="480"/>
              </a:spcBef>
              <a:buClr>
                <a:srgbClr val="00B050"/>
              </a:buClr>
            </a:pPr>
            <a:r>
              <a:rPr lang="en-US" sz="3200" dirty="0">
                <a:solidFill>
                  <a:srgbClr val="00B050"/>
                </a:solidFill>
                <a:latin typeface="Calibri"/>
                <a:ea typeface="Calibri"/>
                <a:cs typeface="Calibri"/>
                <a:sym typeface="Calibri"/>
              </a:rPr>
              <a:t>I am a specialist, coordinator, or supervisor </a:t>
            </a:r>
            <a:r>
              <a:rPr lang="en-US" sz="3200" dirty="0" smtClean="0">
                <a:solidFill>
                  <a:srgbClr val="00B050"/>
                </a:solidFill>
                <a:latin typeface="Calibri"/>
                <a:ea typeface="Calibri"/>
                <a:cs typeface="Calibri"/>
                <a:sym typeface="Calibri"/>
              </a:rPr>
              <a:t>of </a:t>
            </a:r>
            <a:r>
              <a:rPr lang="en-US" sz="3200" dirty="0">
                <a:solidFill>
                  <a:srgbClr val="00B050"/>
                </a:solidFill>
                <a:latin typeface="Calibri"/>
                <a:ea typeface="Calibri"/>
                <a:cs typeface="Calibri"/>
                <a:sym typeface="Calibri"/>
              </a:rPr>
              <a:t>social studies </a:t>
            </a:r>
          </a:p>
          <a:p>
            <a:pPr indent="-257175">
              <a:lnSpc>
                <a:spcPct val="90000"/>
              </a:lnSpc>
              <a:spcBef>
                <a:spcPts val="480"/>
              </a:spcBef>
              <a:buClr>
                <a:srgbClr val="0000FF"/>
              </a:buClr>
            </a:pPr>
            <a:r>
              <a:rPr lang="en-US" sz="3200" dirty="0">
                <a:solidFill>
                  <a:srgbClr val="0000FF"/>
                </a:solidFill>
                <a:latin typeface="Calibri"/>
                <a:ea typeface="Calibri"/>
                <a:cs typeface="Calibri"/>
                <a:sym typeface="Calibri"/>
              </a:rPr>
              <a:t>I have experience </a:t>
            </a:r>
            <a:r>
              <a:rPr lang="en-US" sz="3200" u="sng" dirty="0">
                <a:solidFill>
                  <a:srgbClr val="0000FF"/>
                </a:solidFill>
                <a:latin typeface="Calibri"/>
                <a:ea typeface="Calibri"/>
                <a:cs typeface="Calibri"/>
                <a:sym typeface="Calibri"/>
              </a:rPr>
              <a:t>using</a:t>
            </a:r>
            <a:r>
              <a:rPr lang="en-US" sz="3200" dirty="0">
                <a:solidFill>
                  <a:srgbClr val="0000FF"/>
                </a:solidFill>
                <a:latin typeface="Calibri"/>
                <a:ea typeface="Calibri"/>
                <a:cs typeface="Calibri"/>
                <a:sym typeface="Calibri"/>
              </a:rPr>
              <a:t> performance-based assessments </a:t>
            </a:r>
          </a:p>
          <a:p>
            <a:pPr indent="-257175">
              <a:lnSpc>
                <a:spcPct val="90000"/>
              </a:lnSpc>
              <a:spcBef>
                <a:spcPts val="480"/>
              </a:spcBef>
              <a:buClr>
                <a:srgbClr val="9900FF"/>
              </a:buClr>
            </a:pPr>
            <a:r>
              <a:rPr lang="en-US" sz="3200" dirty="0">
                <a:solidFill>
                  <a:srgbClr val="7030A0"/>
                </a:solidFill>
                <a:latin typeface="Calibri"/>
                <a:ea typeface="Calibri"/>
                <a:cs typeface="Calibri"/>
                <a:sym typeface="Calibri"/>
              </a:rPr>
              <a:t>I have </a:t>
            </a:r>
            <a:r>
              <a:rPr lang="en-US" sz="3200" u="sng" dirty="0">
                <a:solidFill>
                  <a:srgbClr val="7030A0"/>
                </a:solidFill>
                <a:latin typeface="Calibri"/>
                <a:ea typeface="Calibri"/>
                <a:cs typeface="Calibri"/>
                <a:sym typeface="Calibri"/>
              </a:rPr>
              <a:t>created</a:t>
            </a:r>
            <a:r>
              <a:rPr lang="en-US" sz="3200" dirty="0">
                <a:solidFill>
                  <a:srgbClr val="7030A0"/>
                </a:solidFill>
                <a:latin typeface="Calibri"/>
                <a:ea typeface="Calibri"/>
                <a:cs typeface="Calibri"/>
                <a:sym typeface="Calibri"/>
              </a:rPr>
              <a:t> performance-based   assessments  </a:t>
            </a:r>
          </a:p>
        </p:txBody>
      </p:sp>
      <p:pic>
        <p:nvPicPr>
          <p:cNvPr id="568" name="Shape 568" descr="C:\Users\jlbrown1\AppData\Local\Microsoft\Windows\Temporary Internet Files\Content.IE5\P72TF5GY\football-clip-art-5[1].png"/>
          <p:cNvPicPr preferRelativeResize="0"/>
          <p:nvPr/>
        </p:nvPicPr>
        <p:blipFill rotWithShape="1">
          <a:blip r:embed="rId3">
            <a:alphaModFix/>
          </a:blip>
          <a:srcRect/>
          <a:stretch/>
        </p:blipFill>
        <p:spPr>
          <a:xfrm>
            <a:off x="3810000" y="874125"/>
            <a:ext cx="1485899" cy="1335675"/>
          </a:xfrm>
          <a:prstGeom prst="rect">
            <a:avLst/>
          </a:prstGeom>
          <a:noFill/>
          <a:ln>
            <a:noFill/>
          </a:ln>
        </p:spPr>
      </p:pic>
      <p:sp>
        <p:nvSpPr>
          <p:cNvPr id="569" name="Shape 569"/>
          <p:cNvSpPr txBox="1"/>
          <p:nvPr/>
        </p:nvSpPr>
        <p:spPr>
          <a:xfrm>
            <a:off x="5140575" y="1234970"/>
            <a:ext cx="2517525" cy="273825"/>
          </a:xfrm>
          <a:prstGeom prst="rect">
            <a:avLst/>
          </a:prstGeom>
          <a:noFill/>
          <a:ln>
            <a:noFill/>
          </a:ln>
        </p:spPr>
        <p:txBody>
          <a:bodyPr lIns="68569" tIns="68569" rIns="68569" bIns="68569" anchor="t" anchorCtr="0">
            <a:noAutofit/>
          </a:bodyPr>
          <a:lstStyle/>
          <a:p>
            <a:r>
              <a:rPr lang="en-US" sz="825" kern="0" dirty="0">
                <a:solidFill>
                  <a:srgbClr val="000000"/>
                </a:solidFill>
                <a:latin typeface="Arial"/>
                <a:cs typeface="Arial"/>
                <a:sym typeface="Arial"/>
              </a:rPr>
              <a:t>Structure adapted from </a:t>
            </a:r>
            <a:r>
              <a:rPr lang="en-US" sz="825" u="sng" kern="0" dirty="0">
                <a:solidFill>
                  <a:srgbClr val="0000FF"/>
                </a:solidFill>
                <a:latin typeface="Arial"/>
                <a:cs typeface="Arial"/>
                <a:sym typeface="Arial"/>
                <a:hlinkClick r:id="rId4"/>
              </a:rPr>
              <a:t>Kagan</a:t>
            </a:r>
          </a:p>
        </p:txBody>
      </p:sp>
    </p:spTree>
    <p:extLst>
      <p:ext uri="{BB962C8B-B14F-4D97-AF65-F5344CB8AC3E}">
        <p14:creationId xmlns:p14="http://schemas.microsoft.com/office/powerpoint/2010/main" val="367110360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xEl>
                                              <p:pRg st="0" end="0"/>
                                            </p:txEl>
                                          </p:spTgt>
                                        </p:tgtEl>
                                        <p:attrNameLst>
                                          <p:attrName>style.visibility</p:attrName>
                                        </p:attrNameLst>
                                      </p:cBhvr>
                                      <p:to>
                                        <p:strVal val="visible"/>
                                      </p:to>
                                    </p:set>
                                    <p:animEffect transition="in" filter="fade">
                                      <p:cBhvr>
                                        <p:cTn id="7" dur="1000"/>
                                        <p:tgtEl>
                                          <p:spTgt spid="5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7">
                                            <p:txEl>
                                              <p:pRg st="1" end="1"/>
                                            </p:txEl>
                                          </p:spTgt>
                                        </p:tgtEl>
                                        <p:attrNameLst>
                                          <p:attrName>style.visibility</p:attrName>
                                        </p:attrNameLst>
                                      </p:cBhvr>
                                      <p:to>
                                        <p:strVal val="visible"/>
                                      </p:to>
                                    </p:set>
                                    <p:animEffect transition="in" filter="fade">
                                      <p:cBhvr>
                                        <p:cTn id="12" dur="1000"/>
                                        <p:tgtEl>
                                          <p:spTgt spid="5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xEl>
                                              <p:pRg st="2" end="2"/>
                                            </p:txEl>
                                          </p:spTgt>
                                        </p:tgtEl>
                                        <p:attrNameLst>
                                          <p:attrName>style.visibility</p:attrName>
                                        </p:attrNameLst>
                                      </p:cBhvr>
                                      <p:to>
                                        <p:strVal val="visible"/>
                                      </p:to>
                                    </p:set>
                                    <p:animEffect transition="in" filter="fade">
                                      <p:cBhvr>
                                        <p:cTn id="17" dur="1000"/>
                                        <p:tgtEl>
                                          <p:spTgt spid="5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7">
                                            <p:txEl>
                                              <p:pRg st="3" end="3"/>
                                            </p:txEl>
                                          </p:spTgt>
                                        </p:tgtEl>
                                        <p:attrNameLst>
                                          <p:attrName>style.visibility</p:attrName>
                                        </p:attrNameLst>
                                      </p:cBhvr>
                                      <p:to>
                                        <p:strVal val="visible"/>
                                      </p:to>
                                    </p:set>
                                    <p:animEffect transition="in" filter="fade">
                                      <p:cBhvr>
                                        <p:cTn id="22" dur="1000"/>
                                        <p:tgtEl>
                                          <p:spTgt spid="5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7">
                                            <p:txEl>
                                              <p:pRg st="4" end="4"/>
                                            </p:txEl>
                                          </p:spTgt>
                                        </p:tgtEl>
                                        <p:attrNameLst>
                                          <p:attrName>style.visibility</p:attrName>
                                        </p:attrNameLst>
                                      </p:cBhvr>
                                      <p:to>
                                        <p:strVal val="visible"/>
                                      </p:to>
                                    </p:set>
                                    <p:animEffect transition="in" filter="fade">
                                      <p:cBhvr>
                                        <p:cTn id="27" dur="1000"/>
                                        <p:tgtEl>
                                          <p:spTgt spid="5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228600" y="304800"/>
            <a:ext cx="8153399" cy="857250"/>
          </a:xfrm>
          <a:prstGeom prst="rect">
            <a:avLst/>
          </a:prstGeom>
          <a:noFill/>
          <a:ln>
            <a:noFill/>
          </a:ln>
        </p:spPr>
        <p:txBody>
          <a:bodyPr vert="horz" lIns="68569" tIns="34275" rIns="68569" bIns="34275" rtlCol="0" anchor="ctr" anchorCtr="0">
            <a:noAutofit/>
          </a:bodyPr>
          <a:lstStyle/>
          <a:p>
            <a:pPr>
              <a:buSzPct val="25000"/>
            </a:pPr>
            <a:r>
              <a:rPr lang="en-US" sz="6000" dirty="0">
                <a:latin typeface="Calibri"/>
                <a:ea typeface="Calibri"/>
                <a:cs typeface="Calibri"/>
                <a:sym typeface="Calibri"/>
              </a:rPr>
              <a:t>Today’s Learning Targets</a:t>
            </a:r>
          </a:p>
        </p:txBody>
      </p:sp>
      <p:sp>
        <p:nvSpPr>
          <p:cNvPr id="576" name="Shape 576"/>
          <p:cNvSpPr txBox="1">
            <a:spLocks noGrp="1"/>
          </p:cNvSpPr>
          <p:nvPr>
            <p:ph type="sldNum" idx="12"/>
          </p:nvPr>
        </p:nvSpPr>
        <p:spPr>
          <a:xfrm>
            <a:off x="7372350" y="5612607"/>
            <a:ext cx="285750" cy="273844"/>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75</a:t>
            </a:fld>
            <a:endParaRPr lang="en-US" sz="900" kern="0">
              <a:solidFill>
                <a:srgbClr val="FFFFFF"/>
              </a:solidFill>
              <a:latin typeface="Calibri"/>
              <a:ea typeface="Calibri"/>
              <a:cs typeface="Calibri"/>
              <a:sym typeface="Calibri"/>
            </a:endParaRPr>
          </a:p>
        </p:txBody>
      </p:sp>
      <p:sp>
        <p:nvSpPr>
          <p:cNvPr id="577" name="Shape 577"/>
          <p:cNvSpPr txBox="1">
            <a:spLocks noGrp="1"/>
          </p:cNvSpPr>
          <p:nvPr>
            <p:ph type="body" idx="1"/>
          </p:nvPr>
        </p:nvSpPr>
        <p:spPr>
          <a:xfrm>
            <a:off x="228600" y="1776197"/>
            <a:ext cx="8077199" cy="4243603"/>
          </a:xfrm>
          <a:prstGeom prst="rect">
            <a:avLst/>
          </a:prstGeom>
          <a:noFill/>
          <a:ln>
            <a:noFill/>
          </a:ln>
        </p:spPr>
        <p:txBody>
          <a:bodyPr vert="horz" lIns="68569" tIns="34275" rIns="68569" bIns="34275" rtlCol="0" anchor="t" anchorCtr="0">
            <a:noAutofit/>
          </a:bodyPr>
          <a:lstStyle/>
          <a:p>
            <a:pPr indent="-323850">
              <a:lnSpc>
                <a:spcPct val="90000"/>
              </a:lnSpc>
              <a:spcBef>
                <a:spcPts val="420"/>
              </a:spcBef>
              <a:buClr>
                <a:srgbClr val="FF0000"/>
              </a:buClr>
              <a:buFont typeface="Calibri"/>
            </a:pPr>
            <a:r>
              <a:rPr lang="en-US" sz="3200" dirty="0">
                <a:solidFill>
                  <a:srgbClr val="FF0000"/>
                </a:solidFill>
                <a:latin typeface="Calibri"/>
                <a:ea typeface="Calibri"/>
                <a:cs typeface="Calibri"/>
                <a:sym typeface="Calibri"/>
              </a:rPr>
              <a:t>Gain an awareness of performance-based assessments (PBA) within a balanced assessment approach</a:t>
            </a:r>
          </a:p>
          <a:p>
            <a:pPr marL="257166" indent="-276216">
              <a:lnSpc>
                <a:spcPct val="90000"/>
              </a:lnSpc>
              <a:spcBef>
                <a:spcPts val="420"/>
              </a:spcBef>
              <a:buClr>
                <a:srgbClr val="0000FF"/>
              </a:buClr>
            </a:pPr>
            <a:r>
              <a:rPr lang="en-US" sz="3200" dirty="0">
                <a:solidFill>
                  <a:srgbClr val="0000FF"/>
                </a:solidFill>
                <a:latin typeface="Calibri"/>
                <a:ea typeface="Calibri"/>
                <a:cs typeface="Calibri"/>
                <a:sym typeface="Calibri"/>
              </a:rPr>
              <a:t>Explore the </a:t>
            </a:r>
            <a:r>
              <a:rPr lang="en-US" sz="3200" i="1" dirty="0">
                <a:solidFill>
                  <a:srgbClr val="0000FF"/>
                </a:solidFill>
                <a:latin typeface="Calibri"/>
                <a:ea typeface="Calibri"/>
                <a:cs typeface="Calibri"/>
                <a:sym typeface="Calibri"/>
              </a:rPr>
              <a:t>Quality Criterion Tool </a:t>
            </a:r>
            <a:r>
              <a:rPr lang="en-US" sz="3200" dirty="0">
                <a:solidFill>
                  <a:srgbClr val="0000FF"/>
                </a:solidFill>
                <a:latin typeface="Calibri"/>
                <a:ea typeface="Calibri"/>
                <a:cs typeface="Calibri"/>
                <a:sym typeface="Calibri"/>
              </a:rPr>
              <a:t>to understand the elements of a high-quality PBA.  </a:t>
            </a:r>
          </a:p>
          <a:p>
            <a:pPr marL="257166" indent="-276216">
              <a:lnSpc>
                <a:spcPct val="90000"/>
              </a:lnSpc>
              <a:spcBef>
                <a:spcPts val="0"/>
              </a:spcBef>
              <a:buClr>
                <a:srgbClr val="00B050"/>
              </a:buClr>
            </a:pPr>
            <a:r>
              <a:rPr lang="en-US" sz="3200" dirty="0">
                <a:solidFill>
                  <a:srgbClr val="00B050"/>
                </a:solidFill>
                <a:latin typeface="Calibri"/>
                <a:ea typeface="Calibri"/>
                <a:cs typeface="Calibri"/>
                <a:sym typeface="Calibri"/>
              </a:rPr>
              <a:t>Recognize the role of a PBA used as a Local Alternative Assessment  (LAA</a:t>
            </a:r>
            <a:r>
              <a:rPr lang="en-US" sz="3200" dirty="0" smtClean="0">
                <a:solidFill>
                  <a:srgbClr val="00B050"/>
                </a:solidFill>
                <a:latin typeface="Calibri"/>
                <a:ea typeface="Calibri"/>
                <a:cs typeface="Calibri"/>
                <a:sym typeface="Calibri"/>
              </a:rPr>
              <a:t>)</a:t>
            </a:r>
            <a:endParaRPr lang="en-US" sz="3200" dirty="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42868778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fade">
                                      <p:cBhvr>
                                        <p:cTn id="7" dur="10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xEl>
                                              <p:pRg st="1" end="1"/>
                                            </p:txEl>
                                          </p:spTgt>
                                        </p:tgtEl>
                                        <p:attrNameLst>
                                          <p:attrName>style.visibility</p:attrName>
                                        </p:attrNameLst>
                                      </p:cBhvr>
                                      <p:to>
                                        <p:strVal val="visible"/>
                                      </p:to>
                                    </p:set>
                                    <p:animEffect transition="in" filter="fade">
                                      <p:cBhvr>
                                        <p:cTn id="12" dur="1000"/>
                                        <p:tgtEl>
                                          <p:spTgt spid="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2" end="2"/>
                                            </p:txEl>
                                          </p:spTgt>
                                        </p:tgtEl>
                                        <p:attrNameLst>
                                          <p:attrName>style.visibility</p:attrName>
                                        </p:attrNameLst>
                                      </p:cBhvr>
                                      <p:to>
                                        <p:strVal val="visible"/>
                                      </p:to>
                                    </p:set>
                                    <p:animEffect transition="in" filter="fade">
                                      <p:cBhvr>
                                        <p:cTn id="17" dur="1000"/>
                                        <p:tgtEl>
                                          <p:spTgt spid="5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descr="C:\Users\jlbrown1\AppData\Local\Microsoft\Windows\Temporary Internet Files\Content.IE5\P72TF5GY\0_nr_photo_phb_Winding_Road[1].jpg"/>
          <p:cNvPicPr preferRelativeResize="0"/>
          <p:nvPr/>
        </p:nvPicPr>
        <p:blipFill rotWithShape="1">
          <a:blip r:embed="rId3">
            <a:alphaModFix/>
          </a:blip>
          <a:srcRect/>
          <a:stretch/>
        </p:blipFill>
        <p:spPr>
          <a:xfrm>
            <a:off x="152400" y="228600"/>
            <a:ext cx="8884445" cy="6050756"/>
          </a:xfrm>
          <a:prstGeom prst="rect">
            <a:avLst/>
          </a:prstGeom>
          <a:noFill/>
          <a:ln>
            <a:noFill/>
          </a:ln>
        </p:spPr>
      </p:pic>
      <p:sp>
        <p:nvSpPr>
          <p:cNvPr id="584" name="Shape 584"/>
          <p:cNvSpPr txBox="1"/>
          <p:nvPr/>
        </p:nvSpPr>
        <p:spPr>
          <a:xfrm>
            <a:off x="533400" y="1981200"/>
            <a:ext cx="8229600" cy="3048000"/>
          </a:xfrm>
          <a:prstGeom prst="rect">
            <a:avLst/>
          </a:prstGeom>
          <a:noFill/>
          <a:ln>
            <a:noFill/>
          </a:ln>
        </p:spPr>
        <p:txBody>
          <a:bodyPr lIns="68569" tIns="34275" rIns="68569" bIns="34275" anchor="t" anchorCtr="0">
            <a:noAutofit/>
          </a:bodyPr>
          <a:lstStyle/>
          <a:p>
            <a:pPr algn="ctr">
              <a:buClr>
                <a:srgbClr val="FFFFFF"/>
              </a:buClr>
              <a:buSzPct val="25000"/>
            </a:pPr>
            <a:r>
              <a:rPr lang="en-US" sz="8800" b="1" kern="0" dirty="0">
                <a:solidFill>
                  <a:srgbClr val="FFFFFF"/>
                </a:solidFill>
                <a:latin typeface="Arial"/>
                <a:ea typeface="Arial"/>
                <a:cs typeface="Arial"/>
                <a:sym typeface="Arial"/>
              </a:rPr>
              <a:t>We are on </a:t>
            </a:r>
          </a:p>
          <a:p>
            <a:pPr algn="ctr">
              <a:buClr>
                <a:srgbClr val="FFFFFF"/>
              </a:buClr>
              <a:buSzPct val="25000"/>
            </a:pPr>
            <a:r>
              <a:rPr lang="en-US" sz="8800" b="1" kern="0" dirty="0">
                <a:solidFill>
                  <a:srgbClr val="FFFFFF"/>
                </a:solidFill>
                <a:latin typeface="Arial"/>
                <a:ea typeface="Arial"/>
                <a:cs typeface="Arial"/>
                <a:sym typeface="Arial"/>
              </a:rPr>
              <a:t>a journey… </a:t>
            </a:r>
          </a:p>
        </p:txBody>
      </p:sp>
    </p:spTree>
    <p:extLst>
      <p:ext uri="{BB962C8B-B14F-4D97-AF65-F5344CB8AC3E}">
        <p14:creationId xmlns:p14="http://schemas.microsoft.com/office/powerpoint/2010/main" val="1422666364"/>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sldNum" idx="12"/>
          </p:nvPr>
        </p:nvSpPr>
        <p:spPr>
          <a:xfrm>
            <a:off x="7372350" y="5612607"/>
            <a:ext cx="285750" cy="273844"/>
          </a:xfrm>
          <a:prstGeom prst="rect">
            <a:avLst/>
          </a:prstGeom>
          <a:noFill/>
          <a:ln>
            <a:noFill/>
          </a:ln>
        </p:spPr>
        <p:txBody>
          <a:bodyPr vert="horz" lIns="68569" tIns="34275" rIns="68569" bIns="34275" rtlCol="0" anchor="ctr" anchorCtr="0">
            <a:noAutofit/>
          </a:bodyPr>
          <a:lstStyle/>
          <a:p>
            <a:pPr algn="r">
              <a:buSzPct val="25000"/>
            </a:pPr>
            <a:fld id="{00000000-1234-1234-1234-123412341234}" type="slidenum">
              <a:rPr lang="en-US" sz="900" kern="0">
                <a:solidFill>
                  <a:srgbClr val="FFFFFF"/>
                </a:solidFill>
                <a:latin typeface="Calibri"/>
                <a:ea typeface="Calibri"/>
                <a:cs typeface="Calibri"/>
                <a:sym typeface="Calibri"/>
              </a:rPr>
              <a:pPr algn="r">
                <a:buSzPct val="25000"/>
              </a:pPr>
              <a:t>77</a:t>
            </a:fld>
            <a:endParaRPr lang="en-US" sz="900" kern="0">
              <a:solidFill>
                <a:srgbClr val="FFFFFF"/>
              </a:solidFill>
              <a:latin typeface="Calibri"/>
              <a:ea typeface="Calibri"/>
              <a:cs typeface="Calibri"/>
              <a:sym typeface="Calibri"/>
            </a:endParaRPr>
          </a:p>
        </p:txBody>
      </p:sp>
      <p:pic>
        <p:nvPicPr>
          <p:cNvPr id="591" name="Shape 591"/>
          <p:cNvPicPr preferRelativeResize="0"/>
          <p:nvPr/>
        </p:nvPicPr>
        <p:blipFill rotWithShape="1">
          <a:blip r:embed="rId3">
            <a:alphaModFix/>
          </a:blip>
          <a:srcRect/>
          <a:stretch/>
        </p:blipFill>
        <p:spPr>
          <a:xfrm>
            <a:off x="381000" y="228600"/>
            <a:ext cx="7848600" cy="6019800"/>
          </a:xfrm>
          <a:prstGeom prst="rect">
            <a:avLst/>
          </a:prstGeom>
          <a:noFill/>
          <a:ln>
            <a:noFill/>
          </a:ln>
        </p:spPr>
      </p:pic>
    </p:spTree>
    <p:extLst>
      <p:ext uri="{BB962C8B-B14F-4D97-AF65-F5344CB8AC3E}">
        <p14:creationId xmlns:p14="http://schemas.microsoft.com/office/powerpoint/2010/main" val="6026602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597" name="Shape 597"/>
          <p:cNvGrpSpPr/>
          <p:nvPr/>
        </p:nvGrpSpPr>
        <p:grpSpPr>
          <a:xfrm>
            <a:off x="304800" y="1295400"/>
            <a:ext cx="7924800" cy="4800600"/>
            <a:chOff x="0" y="0"/>
            <a:chExt cx="8458197" cy="4724397"/>
          </a:xfrm>
        </p:grpSpPr>
        <p:sp>
          <p:nvSpPr>
            <p:cNvPr id="598" name="Shape 598"/>
            <p:cNvSpPr/>
            <p:nvPr/>
          </p:nvSpPr>
          <p:spPr>
            <a:xfrm>
              <a:off x="0" y="0"/>
              <a:ext cx="4724383" cy="4724397"/>
            </a:xfrm>
            <a:prstGeom prst="pie">
              <a:avLst>
                <a:gd name="adj1" fmla="val 5400000"/>
                <a:gd name="adj2" fmla="val 16200000"/>
              </a:avLst>
            </a:prstGeom>
            <a:gradFill>
              <a:gsLst>
                <a:gs pos="0">
                  <a:srgbClr val="759436"/>
                </a:gs>
                <a:gs pos="80000">
                  <a:srgbClr val="9AC447"/>
                </a:gs>
                <a:gs pos="100000">
                  <a:srgbClr val="9CC646"/>
                </a:gs>
              </a:gsLst>
              <a:lin ang="16200000" scaled="0"/>
            </a:grad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599" name="Shape 599"/>
            <p:cNvSpPr/>
            <p:nvPr/>
          </p:nvSpPr>
          <p:spPr>
            <a:xfrm>
              <a:off x="2362958" y="0"/>
              <a:ext cx="6095239" cy="4724397"/>
            </a:xfrm>
            <a:prstGeom prst="rect">
              <a:avLst/>
            </a:prstGeom>
            <a:solidFill>
              <a:schemeClr val="lt1">
                <a:alpha val="89411"/>
              </a:schemeClr>
            </a:solidFill>
            <a:ln w="9525" cap="flat" cmpd="sng">
              <a:solidFill>
                <a:schemeClr val="accent3"/>
              </a:solidFill>
              <a:prstDash val="solid"/>
              <a:round/>
              <a:headEnd type="none" w="med" len="med"/>
              <a:tailEnd type="none" w="med" len="med"/>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0" name="Shape 600"/>
            <p:cNvSpPr txBox="1"/>
            <p:nvPr/>
          </p:nvSpPr>
          <p:spPr>
            <a:xfrm>
              <a:off x="2362958" y="0"/>
              <a:ext cx="3046852" cy="1417635"/>
            </a:xfrm>
            <a:prstGeom prst="rect">
              <a:avLst/>
            </a:prstGeom>
            <a:noFill/>
            <a:ln>
              <a:noFill/>
            </a:ln>
          </p:spPr>
          <p:txBody>
            <a:bodyPr lIns="97144" tIns="97144" rIns="97144" bIns="97144" anchor="ctr" anchorCtr="0">
              <a:noAutofit/>
            </a:bodyPr>
            <a:lstStyle/>
            <a:p>
              <a:pPr algn="ctr">
                <a:lnSpc>
                  <a:spcPct val="90000"/>
                </a:lnSpc>
                <a:buSzPct val="25000"/>
              </a:pPr>
              <a:r>
                <a:rPr lang="en-US" sz="2550" b="1" kern="0">
                  <a:solidFill>
                    <a:srgbClr val="000000"/>
                  </a:solidFill>
                  <a:latin typeface="Calibri"/>
                  <a:ea typeface="Calibri"/>
                  <a:cs typeface="Calibri"/>
                  <a:sym typeface="Calibri"/>
                </a:rPr>
                <a:t>Traditional Assessments</a:t>
              </a:r>
            </a:p>
          </p:txBody>
        </p:sp>
        <p:sp>
          <p:nvSpPr>
            <p:cNvPr id="601" name="Shape 601"/>
            <p:cNvSpPr/>
            <p:nvPr/>
          </p:nvSpPr>
          <p:spPr>
            <a:xfrm>
              <a:off x="826498" y="1417636"/>
              <a:ext cx="3071387" cy="3070224"/>
            </a:xfrm>
            <a:prstGeom prst="pie">
              <a:avLst>
                <a:gd name="adj1" fmla="val 5400000"/>
                <a:gd name="adj2" fmla="val 16200000"/>
              </a:avLst>
            </a:prstGeom>
            <a:gradFill>
              <a:gsLst>
                <a:gs pos="0">
                  <a:srgbClr val="3A8981"/>
                </a:gs>
                <a:gs pos="80000">
                  <a:srgbClr val="4EB4A9"/>
                </a:gs>
                <a:gs pos="100000">
                  <a:srgbClr val="4CB8AB"/>
                </a:gs>
              </a:gsLst>
              <a:lin ang="16200000" scaled="0"/>
            </a:grad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2" name="Shape 602"/>
            <p:cNvSpPr/>
            <p:nvPr/>
          </p:nvSpPr>
          <p:spPr>
            <a:xfrm>
              <a:off x="2362958" y="1417636"/>
              <a:ext cx="6095239" cy="3070224"/>
            </a:xfrm>
            <a:prstGeom prst="rect">
              <a:avLst/>
            </a:prstGeom>
            <a:solidFill>
              <a:schemeClr val="lt1">
                <a:alpha val="89411"/>
              </a:schemeClr>
            </a:solidFill>
            <a:ln w="9525" cap="flat" cmpd="sng">
              <a:solidFill>
                <a:srgbClr val="5DAEA5"/>
              </a:solidFill>
              <a:prstDash val="solid"/>
              <a:round/>
              <a:headEnd type="none" w="med" len="med"/>
              <a:tailEnd type="none" w="med" len="med"/>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3" name="Shape 603"/>
            <p:cNvSpPr txBox="1"/>
            <p:nvPr/>
          </p:nvSpPr>
          <p:spPr>
            <a:xfrm>
              <a:off x="2362958" y="1417636"/>
              <a:ext cx="3046852" cy="1417636"/>
            </a:xfrm>
            <a:prstGeom prst="rect">
              <a:avLst/>
            </a:prstGeom>
            <a:noFill/>
            <a:ln>
              <a:noFill/>
            </a:ln>
          </p:spPr>
          <p:txBody>
            <a:bodyPr lIns="97144" tIns="97144" rIns="97144" bIns="97144" anchor="ctr" anchorCtr="0">
              <a:noAutofit/>
            </a:bodyPr>
            <a:lstStyle/>
            <a:p>
              <a:pPr algn="ctr">
                <a:lnSpc>
                  <a:spcPct val="90000"/>
                </a:lnSpc>
                <a:buSzPct val="25000"/>
              </a:pPr>
              <a:r>
                <a:rPr lang="en-US" sz="2550" b="1" kern="0">
                  <a:solidFill>
                    <a:srgbClr val="000000"/>
                  </a:solidFill>
                  <a:latin typeface="Calibri"/>
                  <a:ea typeface="Calibri"/>
                  <a:cs typeface="Calibri"/>
                  <a:sym typeface="Calibri"/>
                </a:rPr>
                <a:t>Performance Assessments</a:t>
              </a:r>
            </a:p>
          </p:txBody>
        </p:sp>
        <p:sp>
          <p:nvSpPr>
            <p:cNvPr id="604" name="Shape 604"/>
            <p:cNvSpPr/>
            <p:nvPr/>
          </p:nvSpPr>
          <p:spPr>
            <a:xfrm>
              <a:off x="1654531" y="2835274"/>
              <a:ext cx="1415322" cy="1416049"/>
            </a:xfrm>
            <a:prstGeom prst="pie">
              <a:avLst>
                <a:gd name="adj1" fmla="val 5400000"/>
                <a:gd name="adj2" fmla="val 16200000"/>
              </a:avLst>
            </a:prstGeom>
            <a:gradFill>
              <a:gsLst>
                <a:gs pos="0">
                  <a:srgbClr val="5D427D"/>
                </a:gs>
                <a:gs pos="80000">
                  <a:srgbClr val="7A57A5"/>
                </a:gs>
                <a:gs pos="100000">
                  <a:srgbClr val="7B55A7"/>
                </a:gs>
              </a:gsLst>
              <a:lin ang="16200000" scaled="0"/>
            </a:grad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5" name="Shape 605"/>
            <p:cNvSpPr/>
            <p:nvPr/>
          </p:nvSpPr>
          <p:spPr>
            <a:xfrm>
              <a:off x="2362958" y="2835274"/>
              <a:ext cx="6095239" cy="1416049"/>
            </a:xfrm>
            <a:prstGeom prst="rect">
              <a:avLst/>
            </a:prstGeom>
            <a:solidFill>
              <a:schemeClr val="lt1">
                <a:alpha val="89411"/>
              </a:schemeClr>
            </a:solidFill>
            <a:ln w="9525" cap="flat" cmpd="sng">
              <a:solidFill>
                <a:srgbClr val="7F63A1"/>
              </a:solidFill>
              <a:prstDash val="solid"/>
              <a:round/>
              <a:headEnd type="none" w="med" len="med"/>
              <a:tailEnd type="none" w="med" len="med"/>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6" name="Shape 606"/>
            <p:cNvSpPr txBox="1"/>
            <p:nvPr/>
          </p:nvSpPr>
          <p:spPr>
            <a:xfrm>
              <a:off x="2362958" y="2835274"/>
              <a:ext cx="3046852" cy="1416049"/>
            </a:xfrm>
            <a:prstGeom prst="rect">
              <a:avLst/>
            </a:prstGeom>
            <a:noFill/>
            <a:ln>
              <a:noFill/>
            </a:ln>
          </p:spPr>
          <p:txBody>
            <a:bodyPr lIns="97144" tIns="97144" rIns="97144" bIns="97144" anchor="ctr" anchorCtr="0">
              <a:noAutofit/>
            </a:bodyPr>
            <a:lstStyle/>
            <a:p>
              <a:pPr algn="ctr">
                <a:lnSpc>
                  <a:spcPct val="90000"/>
                </a:lnSpc>
                <a:buSzPct val="25000"/>
              </a:pPr>
              <a:r>
                <a:rPr lang="en-US" sz="2550" b="1" kern="0">
                  <a:solidFill>
                    <a:srgbClr val="000000"/>
                  </a:solidFill>
                  <a:latin typeface="Calibri"/>
                  <a:ea typeface="Calibri"/>
                  <a:cs typeface="Calibri"/>
                  <a:sym typeface="Calibri"/>
                </a:rPr>
                <a:t>Authentic Assessments</a:t>
              </a:r>
            </a:p>
          </p:txBody>
        </p:sp>
        <p:sp>
          <p:nvSpPr>
            <p:cNvPr id="607" name="Shape 607"/>
            <p:cNvSpPr/>
            <p:nvPr/>
          </p:nvSpPr>
          <p:spPr>
            <a:xfrm>
              <a:off x="5409810" y="0"/>
              <a:ext cx="3048385" cy="1417635"/>
            </a:xfrm>
            <a:prstGeom prst="rect">
              <a:avLst/>
            </a:prstGeom>
            <a:no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08" name="Shape 608"/>
            <p:cNvSpPr txBox="1"/>
            <p:nvPr/>
          </p:nvSpPr>
          <p:spPr>
            <a:xfrm>
              <a:off x="5409810" y="0"/>
              <a:ext cx="3048385" cy="1417635"/>
            </a:xfrm>
            <a:prstGeom prst="rect">
              <a:avLst/>
            </a:prstGeom>
            <a:noFill/>
            <a:ln>
              <a:noFill/>
            </a:ln>
          </p:spPr>
          <p:txBody>
            <a:bodyPr lIns="37144" tIns="37144" rIns="37144" bIns="37144" anchor="ctr" anchorCtr="0">
              <a:noAutofit/>
            </a:bodyPr>
            <a:lstStyle/>
            <a:p>
              <a:pPr>
                <a:lnSpc>
                  <a:spcPct val="90000"/>
                </a:lnSpc>
              </a:pPr>
              <a:r>
                <a:rPr lang="en-US" sz="1500" kern="0">
                  <a:solidFill>
                    <a:srgbClr val="000000"/>
                  </a:solidFill>
                  <a:latin typeface="Calibri"/>
                  <a:ea typeface="Calibri"/>
                  <a:cs typeface="Calibri"/>
                  <a:sym typeface="Calibri"/>
                </a:rPr>
                <a:t>Multiple Choice Tests, Quizzes, Observations</a:t>
              </a:r>
            </a:p>
            <a:p>
              <a:pPr>
                <a:lnSpc>
                  <a:spcPct val="90000"/>
                </a:lnSpc>
              </a:pPr>
              <a:endParaRPr sz="1500" kern="0">
                <a:solidFill>
                  <a:srgbClr val="000000"/>
                </a:solidFill>
                <a:latin typeface="Arial"/>
                <a:cs typeface="Arial"/>
                <a:sym typeface="Arial"/>
              </a:endParaRPr>
            </a:p>
            <a:p>
              <a:pPr>
                <a:lnSpc>
                  <a:spcPct val="90000"/>
                </a:lnSpc>
                <a:spcBef>
                  <a:spcPts val="146"/>
                </a:spcBef>
              </a:pPr>
              <a:r>
                <a:rPr lang="en-US" sz="1500" kern="0">
                  <a:solidFill>
                    <a:srgbClr val="000000"/>
                  </a:solidFill>
                  <a:latin typeface="Calibri"/>
                  <a:ea typeface="Calibri"/>
                  <a:cs typeface="Calibri"/>
                  <a:sym typeface="Calibri"/>
                </a:rPr>
                <a:t>Assess knowledge &amp; skills; not usually authentic</a:t>
              </a:r>
            </a:p>
          </p:txBody>
        </p:sp>
        <p:sp>
          <p:nvSpPr>
            <p:cNvPr id="609" name="Shape 609"/>
            <p:cNvSpPr/>
            <p:nvPr/>
          </p:nvSpPr>
          <p:spPr>
            <a:xfrm>
              <a:off x="5409810" y="1417636"/>
              <a:ext cx="3048385" cy="1417636"/>
            </a:xfrm>
            <a:prstGeom prst="rect">
              <a:avLst/>
            </a:prstGeom>
            <a:no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10" name="Shape 610"/>
            <p:cNvSpPr txBox="1"/>
            <p:nvPr/>
          </p:nvSpPr>
          <p:spPr>
            <a:xfrm>
              <a:off x="5409810" y="1417636"/>
              <a:ext cx="3048385" cy="1417636"/>
            </a:xfrm>
            <a:prstGeom prst="rect">
              <a:avLst/>
            </a:prstGeom>
            <a:noFill/>
            <a:ln>
              <a:noFill/>
            </a:ln>
          </p:spPr>
          <p:txBody>
            <a:bodyPr lIns="37144" tIns="37144" rIns="37144" bIns="37144" anchor="ctr" anchorCtr="0">
              <a:noAutofit/>
            </a:bodyPr>
            <a:lstStyle/>
            <a:p>
              <a:pPr>
                <a:lnSpc>
                  <a:spcPct val="90000"/>
                </a:lnSpc>
              </a:pPr>
              <a:r>
                <a:rPr lang="en-US" sz="1500" kern="0">
                  <a:solidFill>
                    <a:srgbClr val="000000"/>
                  </a:solidFill>
                  <a:latin typeface="Calibri"/>
                  <a:ea typeface="Calibri"/>
                  <a:cs typeface="Calibri"/>
                  <a:sym typeface="Calibri"/>
                </a:rPr>
                <a:t>Application, </a:t>
              </a:r>
              <a:r>
                <a:rPr lang="en-US" sz="1500" b="1" u="sng" kern="0">
                  <a:solidFill>
                    <a:srgbClr val="000000"/>
                  </a:solidFill>
                  <a:latin typeface="Calibri"/>
                  <a:ea typeface="Calibri"/>
                  <a:cs typeface="Calibri"/>
                  <a:sym typeface="Calibri"/>
                </a:rPr>
                <a:t>Transfer</a:t>
              </a:r>
            </a:p>
            <a:p>
              <a:pPr>
                <a:lnSpc>
                  <a:spcPct val="90000"/>
                </a:lnSpc>
                <a:spcBef>
                  <a:spcPts val="146"/>
                </a:spcBef>
              </a:pPr>
              <a:endParaRPr sz="1500" kern="0">
                <a:solidFill>
                  <a:srgbClr val="000000"/>
                </a:solidFill>
                <a:latin typeface="Calibri"/>
                <a:ea typeface="Calibri"/>
                <a:cs typeface="Calibri"/>
                <a:sym typeface="Calibri"/>
              </a:endParaRPr>
            </a:p>
            <a:p>
              <a:pPr>
                <a:lnSpc>
                  <a:spcPct val="90000"/>
                </a:lnSpc>
                <a:spcBef>
                  <a:spcPts val="146"/>
                </a:spcBef>
              </a:pPr>
              <a:r>
                <a:rPr lang="en-US" sz="1500" kern="0">
                  <a:solidFill>
                    <a:srgbClr val="000000"/>
                  </a:solidFill>
                  <a:latin typeface="Calibri"/>
                  <a:ea typeface="Calibri"/>
                  <a:cs typeface="Calibri"/>
                  <a:sym typeface="Calibri"/>
                </a:rPr>
                <a:t>Critical &amp; Creative Thinking Skills</a:t>
              </a:r>
            </a:p>
          </p:txBody>
        </p:sp>
        <p:sp>
          <p:nvSpPr>
            <p:cNvPr id="611" name="Shape 611"/>
            <p:cNvSpPr/>
            <p:nvPr/>
          </p:nvSpPr>
          <p:spPr>
            <a:xfrm>
              <a:off x="5409810" y="2835274"/>
              <a:ext cx="3048385" cy="1416049"/>
            </a:xfrm>
            <a:prstGeom prst="rect">
              <a:avLst/>
            </a:prstGeom>
            <a:noFill/>
            <a:ln>
              <a:noFill/>
            </a:ln>
          </p:spPr>
          <p:txBody>
            <a:bodyPr lIns="68569" tIns="68569" rIns="68569" bIns="68569" anchor="ctr" anchorCtr="0">
              <a:noAutofit/>
            </a:bodyPr>
            <a:lstStyle/>
            <a:p>
              <a:endParaRPr sz="1050" kern="0">
                <a:solidFill>
                  <a:srgbClr val="000000"/>
                </a:solidFill>
                <a:latin typeface="Calibri"/>
                <a:ea typeface="Calibri"/>
                <a:cs typeface="Calibri"/>
                <a:sym typeface="Calibri"/>
              </a:endParaRPr>
            </a:p>
          </p:txBody>
        </p:sp>
        <p:sp>
          <p:nvSpPr>
            <p:cNvPr id="612" name="Shape 612"/>
            <p:cNvSpPr txBox="1"/>
            <p:nvPr/>
          </p:nvSpPr>
          <p:spPr>
            <a:xfrm>
              <a:off x="5409810" y="2835274"/>
              <a:ext cx="3048385" cy="1416049"/>
            </a:xfrm>
            <a:prstGeom prst="rect">
              <a:avLst/>
            </a:prstGeom>
            <a:noFill/>
            <a:ln>
              <a:noFill/>
            </a:ln>
          </p:spPr>
          <p:txBody>
            <a:bodyPr lIns="37144" tIns="37144" rIns="37144" bIns="37144" anchor="ctr" anchorCtr="0">
              <a:noAutofit/>
            </a:bodyPr>
            <a:lstStyle/>
            <a:p>
              <a:pPr>
                <a:lnSpc>
                  <a:spcPct val="90000"/>
                </a:lnSpc>
              </a:pPr>
              <a:r>
                <a:rPr lang="en-US" sz="1500" kern="0">
                  <a:solidFill>
                    <a:srgbClr val="000000"/>
                  </a:solidFill>
                  <a:latin typeface="Calibri"/>
                  <a:ea typeface="Calibri"/>
                  <a:cs typeface="Calibri"/>
                  <a:sym typeface="Calibri"/>
                </a:rPr>
                <a:t>Performance in an authentic context</a:t>
              </a:r>
            </a:p>
          </p:txBody>
        </p:sp>
      </p:grpSp>
      <p:sp>
        <p:nvSpPr>
          <p:cNvPr id="613" name="Shape 613"/>
          <p:cNvSpPr/>
          <p:nvPr/>
        </p:nvSpPr>
        <p:spPr>
          <a:xfrm>
            <a:off x="4229101" y="5666184"/>
            <a:ext cx="3657599" cy="277415"/>
          </a:xfrm>
          <a:prstGeom prst="rect">
            <a:avLst/>
          </a:prstGeom>
          <a:noFill/>
          <a:ln>
            <a:noFill/>
          </a:ln>
        </p:spPr>
        <p:txBody>
          <a:bodyPr lIns="68550" tIns="34256" rIns="68550" bIns="34256" anchor="t" anchorCtr="0">
            <a:noAutofit/>
          </a:bodyPr>
          <a:lstStyle/>
          <a:p>
            <a:pPr algn="r">
              <a:buSzPct val="25000"/>
            </a:pPr>
            <a:r>
              <a:rPr lang="en-US" sz="825" b="1" kern="0">
                <a:solidFill>
                  <a:srgbClr val="000000"/>
                </a:solidFill>
                <a:latin typeface="Calibri"/>
                <a:ea typeface="Calibri"/>
                <a:cs typeface="Calibri"/>
                <a:sym typeface="Calibri"/>
              </a:rPr>
              <a:t>Adapted from McTighe, 2013 </a:t>
            </a:r>
          </a:p>
        </p:txBody>
      </p:sp>
      <p:sp>
        <p:nvSpPr>
          <p:cNvPr id="614" name="Shape 614"/>
          <p:cNvSpPr/>
          <p:nvPr/>
        </p:nvSpPr>
        <p:spPr>
          <a:xfrm>
            <a:off x="2819002" y="2939259"/>
            <a:ext cx="2233350" cy="1062000"/>
          </a:xfrm>
          <a:prstGeom prst="ellipse">
            <a:avLst/>
          </a:prstGeom>
          <a:noFill/>
          <a:ln w="47625" cap="flat" cmpd="sng">
            <a:solidFill>
              <a:srgbClr val="FF0000"/>
            </a:solidFill>
            <a:prstDash val="solid"/>
            <a:round/>
            <a:headEnd type="none" w="med" len="med"/>
            <a:tailEnd type="none" w="med" len="med"/>
          </a:ln>
        </p:spPr>
        <p:txBody>
          <a:bodyPr lIns="68569" tIns="34275" rIns="68569" bIns="34275" anchor="ctr" anchorCtr="0">
            <a:noAutofit/>
          </a:bodyPr>
          <a:lstStyle/>
          <a:p>
            <a:pPr algn="ctr"/>
            <a:endParaRPr sz="1350" kern="0">
              <a:solidFill>
                <a:srgbClr val="FFFFFF"/>
              </a:solidFill>
              <a:latin typeface="Calibri"/>
              <a:ea typeface="Calibri"/>
              <a:cs typeface="Calibri"/>
              <a:sym typeface="Calibri"/>
            </a:endParaRPr>
          </a:p>
        </p:txBody>
      </p:sp>
      <p:sp>
        <p:nvSpPr>
          <p:cNvPr id="615" name="Shape 615"/>
          <p:cNvSpPr txBox="1">
            <a:spLocks noGrp="1"/>
          </p:cNvSpPr>
          <p:nvPr>
            <p:ph type="title"/>
          </p:nvPr>
        </p:nvSpPr>
        <p:spPr>
          <a:xfrm>
            <a:off x="632313" y="360238"/>
            <a:ext cx="7162800" cy="789385"/>
          </a:xfrm>
          <a:prstGeom prst="rect">
            <a:avLst/>
          </a:prstGeom>
          <a:noFill/>
          <a:ln>
            <a:noFill/>
          </a:ln>
        </p:spPr>
        <p:txBody>
          <a:bodyPr vert="horz" lIns="68569" tIns="34256" rIns="68569" bIns="34256" rtlCol="0" anchor="t" anchorCtr="0">
            <a:noAutofit/>
          </a:bodyPr>
          <a:lstStyle/>
          <a:p>
            <a:pPr algn="ctr">
              <a:buClr>
                <a:srgbClr val="1F497D"/>
              </a:buClr>
              <a:buSzPct val="25000"/>
            </a:pPr>
            <a:r>
              <a:rPr lang="en-US" sz="4800" dirty="0">
                <a:solidFill>
                  <a:schemeClr val="dk1"/>
                </a:solidFill>
                <a:latin typeface="Calibri"/>
                <a:ea typeface="Calibri"/>
                <a:cs typeface="Calibri"/>
                <a:sym typeface="Calibri"/>
              </a:rPr>
              <a:t>BALANCED ASSESSMENT</a:t>
            </a:r>
          </a:p>
        </p:txBody>
      </p:sp>
    </p:spTree>
    <p:extLst>
      <p:ext uri="{BB962C8B-B14F-4D97-AF65-F5344CB8AC3E}">
        <p14:creationId xmlns:p14="http://schemas.microsoft.com/office/powerpoint/2010/main" val="2184957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10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Shape 621" descr="C:\Users\jlbrown1\AppData\Local\Microsoft\Windows\Temporary Internet Files\Content.IE5\P72TF5GY\scale[1].png"/>
          <p:cNvPicPr preferRelativeResize="0"/>
          <p:nvPr/>
        </p:nvPicPr>
        <p:blipFill rotWithShape="1">
          <a:blip r:embed="rId3">
            <a:alphaModFix/>
          </a:blip>
          <a:srcRect/>
          <a:stretch/>
        </p:blipFill>
        <p:spPr>
          <a:xfrm>
            <a:off x="2438400" y="1281708"/>
            <a:ext cx="3882030" cy="4966691"/>
          </a:xfrm>
          <a:prstGeom prst="rect">
            <a:avLst/>
          </a:prstGeom>
          <a:noFill/>
          <a:ln>
            <a:noFill/>
          </a:ln>
        </p:spPr>
      </p:pic>
      <p:sp>
        <p:nvSpPr>
          <p:cNvPr id="622" name="Shape 622"/>
          <p:cNvSpPr txBox="1"/>
          <p:nvPr/>
        </p:nvSpPr>
        <p:spPr>
          <a:xfrm>
            <a:off x="425007" y="2122559"/>
            <a:ext cx="3031425" cy="350100"/>
          </a:xfrm>
          <a:prstGeom prst="rect">
            <a:avLst/>
          </a:prstGeom>
          <a:noFill/>
          <a:ln>
            <a:noFill/>
          </a:ln>
        </p:spPr>
        <p:txBody>
          <a:bodyPr lIns="68569" tIns="34275" rIns="68569" bIns="34275" anchor="t" anchorCtr="0">
            <a:noAutofit/>
          </a:bodyPr>
          <a:lstStyle/>
          <a:p>
            <a:pPr>
              <a:buSzPct val="25000"/>
            </a:pPr>
            <a:r>
              <a:rPr lang="en-US" b="1" kern="0" dirty="0">
                <a:solidFill>
                  <a:srgbClr val="000000"/>
                </a:solidFill>
                <a:latin typeface="Arial"/>
                <a:ea typeface="Arial"/>
                <a:cs typeface="Arial"/>
                <a:sym typeface="Arial"/>
              </a:rPr>
              <a:t>What do </a:t>
            </a:r>
            <a:r>
              <a:rPr lang="en-US" b="1" kern="0" dirty="0">
                <a:solidFill>
                  <a:srgbClr val="000000"/>
                </a:solidFill>
                <a:latin typeface="Arial"/>
                <a:cs typeface="Arial"/>
                <a:sym typeface="Arial"/>
              </a:rPr>
              <a:t>students </a:t>
            </a:r>
            <a:r>
              <a:rPr lang="en-US" b="1" u="sng" kern="0" dirty="0">
                <a:solidFill>
                  <a:srgbClr val="000000"/>
                </a:solidFill>
                <a:latin typeface="Arial"/>
                <a:ea typeface="Arial"/>
                <a:cs typeface="Arial"/>
                <a:sym typeface="Arial"/>
              </a:rPr>
              <a:t>know</a:t>
            </a:r>
            <a:r>
              <a:rPr lang="en-US" b="1" kern="0" dirty="0">
                <a:solidFill>
                  <a:srgbClr val="000000"/>
                </a:solidFill>
                <a:latin typeface="Arial"/>
                <a:ea typeface="Arial"/>
                <a:cs typeface="Arial"/>
                <a:sym typeface="Arial"/>
              </a:rPr>
              <a:t>?</a:t>
            </a:r>
          </a:p>
        </p:txBody>
      </p:sp>
      <p:sp>
        <p:nvSpPr>
          <p:cNvPr id="623" name="Shape 623"/>
          <p:cNvSpPr txBox="1"/>
          <p:nvPr/>
        </p:nvSpPr>
        <p:spPr>
          <a:xfrm>
            <a:off x="5821588" y="2068216"/>
            <a:ext cx="2669400" cy="629775"/>
          </a:xfrm>
          <a:prstGeom prst="rect">
            <a:avLst/>
          </a:prstGeom>
          <a:noFill/>
          <a:ln>
            <a:noFill/>
          </a:ln>
        </p:spPr>
        <p:txBody>
          <a:bodyPr lIns="68569" tIns="34275" rIns="68569" bIns="34275" anchor="t" anchorCtr="0">
            <a:noAutofit/>
          </a:bodyPr>
          <a:lstStyle/>
          <a:p>
            <a:pPr algn="ctr">
              <a:buSzPct val="25000"/>
            </a:pPr>
            <a:r>
              <a:rPr lang="en-US" b="1" kern="0" dirty="0">
                <a:solidFill>
                  <a:srgbClr val="000000"/>
                </a:solidFill>
                <a:latin typeface="Arial"/>
                <a:ea typeface="Arial"/>
                <a:cs typeface="Arial"/>
                <a:sym typeface="Arial"/>
              </a:rPr>
              <a:t>What can </a:t>
            </a:r>
            <a:r>
              <a:rPr lang="en-US" b="1" kern="0" dirty="0">
                <a:solidFill>
                  <a:srgbClr val="000000"/>
                </a:solidFill>
                <a:latin typeface="Arial"/>
                <a:cs typeface="Arial"/>
                <a:sym typeface="Arial"/>
              </a:rPr>
              <a:t>students </a:t>
            </a:r>
            <a:r>
              <a:rPr lang="en-US" b="1" u="sng" kern="0" dirty="0">
                <a:solidFill>
                  <a:srgbClr val="000000"/>
                </a:solidFill>
                <a:latin typeface="Arial"/>
                <a:cs typeface="Arial"/>
                <a:sym typeface="Arial"/>
              </a:rPr>
              <a:t>do</a:t>
            </a:r>
            <a:r>
              <a:rPr lang="en-US" b="1" kern="0" dirty="0">
                <a:solidFill>
                  <a:srgbClr val="000000"/>
                </a:solidFill>
                <a:latin typeface="Arial"/>
                <a:cs typeface="Arial"/>
                <a:sym typeface="Arial"/>
              </a:rPr>
              <a:t>?</a:t>
            </a:r>
          </a:p>
        </p:txBody>
      </p:sp>
      <p:sp>
        <p:nvSpPr>
          <p:cNvPr id="624" name="Shape 624"/>
          <p:cNvSpPr txBox="1">
            <a:spLocks noGrp="1"/>
          </p:cNvSpPr>
          <p:nvPr>
            <p:ph type="title"/>
          </p:nvPr>
        </p:nvSpPr>
        <p:spPr>
          <a:xfrm>
            <a:off x="914400" y="293489"/>
            <a:ext cx="7162800" cy="789385"/>
          </a:xfrm>
          <a:prstGeom prst="rect">
            <a:avLst/>
          </a:prstGeom>
          <a:noFill/>
          <a:ln>
            <a:noFill/>
          </a:ln>
        </p:spPr>
        <p:txBody>
          <a:bodyPr vert="horz" lIns="68550" tIns="34256" rIns="68550" bIns="34256" rtlCol="0" anchor="ctr" anchorCtr="0">
            <a:noAutofit/>
          </a:bodyPr>
          <a:lstStyle/>
          <a:p>
            <a:pPr algn="ctr">
              <a:buClr>
                <a:srgbClr val="1F497D"/>
              </a:buClr>
              <a:buSzPct val="25000"/>
            </a:pPr>
            <a:r>
              <a:rPr lang="en-US" sz="5400" dirty="0">
                <a:solidFill>
                  <a:schemeClr val="dk1"/>
                </a:solidFill>
                <a:latin typeface="Calibri"/>
                <a:ea typeface="Calibri"/>
                <a:cs typeface="Calibri"/>
                <a:sym typeface="Calibri"/>
              </a:rPr>
              <a:t>Balanced Assessment</a:t>
            </a:r>
          </a:p>
        </p:txBody>
      </p:sp>
      <p:sp>
        <p:nvSpPr>
          <p:cNvPr id="625" name="Shape 625"/>
          <p:cNvSpPr/>
          <p:nvPr/>
        </p:nvSpPr>
        <p:spPr>
          <a:xfrm>
            <a:off x="304800" y="3569495"/>
            <a:ext cx="2257426" cy="511969"/>
          </a:xfrm>
          <a:prstGeom prst="roundRect">
            <a:avLst>
              <a:gd name="adj" fmla="val 0"/>
            </a:avLst>
          </a:prstGeom>
          <a:solidFill>
            <a:schemeClr val="accent2"/>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500" b="1" kern="0" dirty="0">
                <a:solidFill>
                  <a:srgbClr val="FFFFFF"/>
                </a:solidFill>
                <a:latin typeface="Arial"/>
                <a:ea typeface="Arial"/>
                <a:cs typeface="Arial"/>
                <a:sym typeface="Arial"/>
              </a:rPr>
              <a:t>Essential Knowledge</a:t>
            </a:r>
          </a:p>
        </p:txBody>
      </p:sp>
      <p:sp>
        <p:nvSpPr>
          <p:cNvPr id="626" name="Shape 626"/>
          <p:cNvSpPr/>
          <p:nvPr/>
        </p:nvSpPr>
        <p:spPr>
          <a:xfrm>
            <a:off x="304800" y="4842273"/>
            <a:ext cx="2270523" cy="446483"/>
          </a:xfrm>
          <a:prstGeom prst="roundRect">
            <a:avLst>
              <a:gd name="adj" fmla="val 16667"/>
            </a:avLst>
          </a:prstGeom>
          <a:solidFill>
            <a:srgbClr val="00B050"/>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500" b="1" kern="0" dirty="0">
                <a:solidFill>
                  <a:srgbClr val="FFFFFF"/>
                </a:solidFill>
                <a:latin typeface="Arial"/>
                <a:ea typeface="Arial"/>
                <a:cs typeface="Arial"/>
                <a:sym typeface="Arial"/>
              </a:rPr>
              <a:t>Concepts</a:t>
            </a:r>
          </a:p>
        </p:txBody>
      </p:sp>
      <p:sp>
        <p:nvSpPr>
          <p:cNvPr id="627" name="Shape 627"/>
          <p:cNvSpPr/>
          <p:nvPr/>
        </p:nvSpPr>
        <p:spPr>
          <a:xfrm>
            <a:off x="304800" y="4248150"/>
            <a:ext cx="2270523" cy="446484"/>
          </a:xfrm>
          <a:prstGeom prst="roundRect">
            <a:avLst>
              <a:gd name="adj" fmla="val 16667"/>
            </a:avLst>
          </a:prstGeom>
          <a:solidFill>
            <a:schemeClr val="accent6"/>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500" b="1" kern="0" dirty="0">
                <a:solidFill>
                  <a:srgbClr val="FFFFFF"/>
                </a:solidFill>
                <a:latin typeface="Arial"/>
                <a:ea typeface="Arial"/>
                <a:cs typeface="Arial"/>
                <a:sym typeface="Arial"/>
              </a:rPr>
              <a:t>Basic facts</a:t>
            </a:r>
          </a:p>
        </p:txBody>
      </p:sp>
      <p:sp>
        <p:nvSpPr>
          <p:cNvPr id="628" name="Shape 628"/>
          <p:cNvSpPr/>
          <p:nvPr/>
        </p:nvSpPr>
        <p:spPr>
          <a:xfrm>
            <a:off x="6478192" y="4248151"/>
            <a:ext cx="1903808" cy="511969"/>
          </a:xfrm>
          <a:prstGeom prst="roundRect">
            <a:avLst>
              <a:gd name="adj" fmla="val 16667"/>
            </a:avLst>
          </a:prstGeom>
          <a:solidFill>
            <a:srgbClr val="FABF8E"/>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500" b="1" kern="0">
                <a:solidFill>
                  <a:srgbClr val="000000"/>
                </a:solidFill>
                <a:latin typeface="Arial"/>
                <a:ea typeface="Arial"/>
                <a:cs typeface="Arial"/>
                <a:sym typeface="Arial"/>
              </a:rPr>
              <a:t>Essential Skills </a:t>
            </a:r>
          </a:p>
        </p:txBody>
      </p:sp>
      <p:sp>
        <p:nvSpPr>
          <p:cNvPr id="629" name="Shape 629"/>
          <p:cNvSpPr/>
          <p:nvPr/>
        </p:nvSpPr>
        <p:spPr>
          <a:xfrm>
            <a:off x="6507958" y="3512345"/>
            <a:ext cx="1874042" cy="513160"/>
          </a:xfrm>
          <a:prstGeom prst="roundRect">
            <a:avLst>
              <a:gd name="adj" fmla="val 16667"/>
            </a:avLst>
          </a:prstGeom>
          <a:solidFill>
            <a:srgbClr val="D99593"/>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350" b="1" kern="0" dirty="0">
                <a:solidFill>
                  <a:srgbClr val="000000"/>
                </a:solidFill>
                <a:latin typeface="Arial"/>
                <a:ea typeface="Arial"/>
                <a:cs typeface="Arial"/>
                <a:sym typeface="Arial"/>
              </a:rPr>
              <a:t>Essential Understandings</a:t>
            </a:r>
          </a:p>
        </p:txBody>
      </p:sp>
      <p:sp>
        <p:nvSpPr>
          <p:cNvPr id="630" name="Shape 630"/>
          <p:cNvSpPr/>
          <p:nvPr/>
        </p:nvSpPr>
        <p:spPr>
          <a:xfrm>
            <a:off x="6507958" y="5024439"/>
            <a:ext cx="1797842" cy="511969"/>
          </a:xfrm>
          <a:prstGeom prst="roundRect">
            <a:avLst>
              <a:gd name="adj" fmla="val 16667"/>
            </a:avLst>
          </a:prstGeom>
          <a:solidFill>
            <a:srgbClr val="C2D59B"/>
          </a:solid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a:buSzPct val="25000"/>
            </a:pPr>
            <a:r>
              <a:rPr lang="en-US" sz="1500" b="1" kern="0" dirty="0">
                <a:solidFill>
                  <a:srgbClr val="000000"/>
                </a:solidFill>
                <a:latin typeface="Arial"/>
                <a:ea typeface="Arial"/>
                <a:cs typeface="Arial"/>
                <a:sym typeface="Arial"/>
              </a:rPr>
              <a:t>Real World Situations</a:t>
            </a:r>
          </a:p>
        </p:txBody>
      </p:sp>
      <p:sp>
        <p:nvSpPr>
          <p:cNvPr id="631" name="Shape 631"/>
          <p:cNvSpPr/>
          <p:nvPr/>
        </p:nvSpPr>
        <p:spPr>
          <a:xfrm rot="5400000">
            <a:off x="5001222" y="4142780"/>
            <a:ext cx="2183603" cy="603647"/>
          </a:xfrm>
          <a:prstGeom prst="rightArrow">
            <a:avLst>
              <a:gd name="adj1" fmla="val 50000"/>
              <a:gd name="adj2" fmla="val 50000"/>
            </a:avLst>
          </a:prstGeom>
          <a:solidFill>
            <a:schemeClr val="dk1"/>
          </a:solidFill>
          <a:ln w="25400" cap="flat" cmpd="sng">
            <a:solidFill>
              <a:schemeClr val="lt1"/>
            </a:solidFill>
            <a:prstDash val="solid"/>
            <a:round/>
            <a:headEnd type="none" w="med" len="med"/>
            <a:tailEnd type="none" w="med" len="med"/>
          </a:ln>
        </p:spPr>
        <p:txBody>
          <a:bodyPr lIns="68569" tIns="34275" rIns="68569" bIns="34275" anchor="ctr" anchorCtr="0">
            <a:noAutofit/>
          </a:bodyPr>
          <a:lstStyle/>
          <a:p>
            <a:pPr algn="ctr">
              <a:buSzPct val="25000"/>
            </a:pPr>
            <a:r>
              <a:rPr lang="en-US" sz="1350" b="1" kern="0" dirty="0">
                <a:solidFill>
                  <a:srgbClr val="FFFFFF"/>
                </a:solidFill>
                <a:latin typeface="Arial"/>
                <a:ea typeface="Arial"/>
                <a:cs typeface="Arial"/>
                <a:sym typeface="Arial"/>
              </a:rPr>
              <a:t>transferable</a:t>
            </a:r>
          </a:p>
        </p:txBody>
      </p:sp>
      <p:sp>
        <p:nvSpPr>
          <p:cNvPr id="632" name="Shape 632"/>
          <p:cNvSpPr txBox="1"/>
          <p:nvPr/>
        </p:nvSpPr>
        <p:spPr>
          <a:xfrm>
            <a:off x="2980134" y="6316971"/>
            <a:ext cx="3031331" cy="196452"/>
          </a:xfrm>
          <a:prstGeom prst="rect">
            <a:avLst/>
          </a:prstGeom>
          <a:noFill/>
          <a:ln>
            <a:noFill/>
          </a:ln>
        </p:spPr>
        <p:txBody>
          <a:bodyPr lIns="68569" tIns="34275" rIns="68569" bIns="34275" anchor="t" anchorCtr="0">
            <a:noAutofit/>
          </a:bodyPr>
          <a:lstStyle/>
          <a:p>
            <a:pPr>
              <a:buSzPct val="25000"/>
            </a:pPr>
            <a:r>
              <a:rPr lang="en-US" sz="825" kern="0" dirty="0">
                <a:solidFill>
                  <a:srgbClr val="000000"/>
                </a:solidFill>
                <a:latin typeface="Arial"/>
                <a:ea typeface="Arial"/>
                <a:cs typeface="Arial"/>
                <a:sym typeface="Arial"/>
              </a:rPr>
              <a:t>Adapted from </a:t>
            </a:r>
            <a:r>
              <a:rPr lang="en-US" sz="825" i="1" kern="0" dirty="0">
                <a:solidFill>
                  <a:srgbClr val="000000"/>
                </a:solidFill>
                <a:latin typeface="Arial"/>
                <a:ea typeface="Arial"/>
                <a:cs typeface="Arial"/>
                <a:sym typeface="Arial"/>
              </a:rPr>
              <a:t>Instruction for All Students, by Paula Rutherford</a:t>
            </a:r>
          </a:p>
        </p:txBody>
      </p:sp>
    </p:spTree>
    <p:extLst>
      <p:ext uri="{BB962C8B-B14F-4D97-AF65-F5344CB8AC3E}">
        <p14:creationId xmlns:p14="http://schemas.microsoft.com/office/powerpoint/2010/main" val="884559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4"/>
          <p:cNvSpPr>
            <a:spLocks noChangeArrowheads="1"/>
          </p:cNvSpPr>
          <p:nvPr/>
        </p:nvSpPr>
        <p:spPr bwMode="auto">
          <a:xfrm>
            <a:off x="0" y="-152400"/>
            <a:ext cx="8915400" cy="1143000"/>
          </a:xfrm>
          <a:prstGeom prst="roundRect">
            <a:avLst>
              <a:gd name="adj" fmla="val 0"/>
            </a:avLst>
          </a:prstGeom>
          <a:noFill/>
          <a:ln w="9525">
            <a:noFill/>
            <a:round/>
            <a:headEnd/>
            <a:tailEnd/>
          </a:ln>
          <a:effectLst/>
        </p:spPr>
        <p:txBody>
          <a:bodyPr anchor="b"/>
          <a:lstStyle/>
          <a:p>
            <a:pPr algn="ctr"/>
            <a:r>
              <a:rPr lang="en-US" sz="4000" b="1" dirty="0">
                <a:solidFill>
                  <a:prstClr val="black"/>
                </a:solidFill>
                <a:effectLst>
                  <a:outerShdw blurRad="38100" dist="38100" dir="2700000" algn="tl">
                    <a:srgbClr val="000000">
                      <a:alpha val="43137"/>
                    </a:srgbClr>
                  </a:outerShdw>
                </a:effectLst>
                <a:ea typeface="Batang" panose="02030600000101010101" pitchFamily="18" charset="-127"/>
              </a:rPr>
              <a:t>Code of Virginia</a:t>
            </a:r>
          </a:p>
        </p:txBody>
      </p:sp>
      <p:sp>
        <p:nvSpPr>
          <p:cNvPr id="28679" name="Text Box 7"/>
          <p:cNvSpPr txBox="1">
            <a:spLocks noChangeArrowheads="1"/>
          </p:cNvSpPr>
          <p:nvPr/>
        </p:nvSpPr>
        <p:spPr bwMode="auto">
          <a:xfrm>
            <a:off x="152400" y="1291709"/>
            <a:ext cx="8077200" cy="4401205"/>
          </a:xfrm>
          <a:prstGeom prst="rect">
            <a:avLst/>
          </a:prstGeom>
          <a:noFill/>
          <a:ln w="9525">
            <a:noFill/>
            <a:miter lim="800000"/>
            <a:headEnd/>
            <a:tailEnd/>
          </a:ln>
          <a:effectLst/>
        </p:spPr>
        <p:txBody>
          <a:bodyPr wrap="square">
            <a:spAutoFit/>
          </a:bodyPr>
          <a:lstStyle/>
          <a:p>
            <a:pPr algn="ctr"/>
            <a:r>
              <a:rPr lang="en-US" sz="3200" b="1" dirty="0">
                <a:solidFill>
                  <a:srgbClr val="000000"/>
                </a:solidFill>
              </a:rPr>
              <a:t>Legislative Mandate: </a:t>
            </a:r>
          </a:p>
          <a:p>
            <a:pPr algn="ctr"/>
            <a:r>
              <a:rPr lang="en-US" sz="3200" b="1" dirty="0">
                <a:solidFill>
                  <a:srgbClr val="000000"/>
                </a:solidFill>
              </a:rPr>
              <a:t>House Bill 930 and Senate Bill 306 </a:t>
            </a:r>
            <a:endParaRPr lang="en-US" sz="3200" dirty="0">
              <a:solidFill>
                <a:srgbClr val="000000"/>
              </a:solidFill>
            </a:endParaRPr>
          </a:p>
          <a:p>
            <a:endParaRPr lang="en-US" sz="2400" dirty="0">
              <a:solidFill>
                <a:srgbClr val="000000"/>
              </a:solidFill>
            </a:endParaRPr>
          </a:p>
          <a:p>
            <a:pPr marL="169863"/>
            <a:r>
              <a:rPr lang="en-US" sz="2400" dirty="0">
                <a:solidFill>
                  <a:srgbClr val="000000"/>
                </a:solidFill>
              </a:rPr>
              <a:t>Legislation in the 2014 General Assembly amended § 22.1-253.13:3.C of the </a:t>
            </a:r>
            <a:r>
              <a:rPr lang="en-US" sz="2400" i="1" dirty="0">
                <a:solidFill>
                  <a:srgbClr val="000000"/>
                </a:solidFill>
              </a:rPr>
              <a:t>Code of Virginia </a:t>
            </a:r>
            <a:r>
              <a:rPr lang="en-US" sz="2400" dirty="0">
                <a:solidFill>
                  <a:srgbClr val="000000"/>
                </a:solidFill>
              </a:rPr>
              <a:t>to eliminate several Standards of Learning (SOL) tests: </a:t>
            </a:r>
          </a:p>
          <a:p>
            <a:pPr marL="627063" lvl="2">
              <a:buFont typeface="Arial" panose="020B0604020202020204" pitchFamily="34" charset="0"/>
              <a:buChar char="•"/>
            </a:pPr>
            <a:r>
              <a:rPr lang="en-US" sz="2400" b="1" dirty="0">
                <a:solidFill>
                  <a:srgbClr val="FF0000"/>
                </a:solidFill>
              </a:rPr>
              <a:t>Grade 3 History,</a:t>
            </a:r>
            <a:r>
              <a:rPr lang="en-US" sz="2400" dirty="0">
                <a:solidFill>
                  <a:srgbClr val="000000"/>
                </a:solidFill>
              </a:rPr>
              <a:t> </a:t>
            </a:r>
          </a:p>
          <a:p>
            <a:pPr marL="627063" lvl="2">
              <a:buFont typeface="Arial" panose="020B0604020202020204" pitchFamily="34" charset="0"/>
              <a:buChar char="•"/>
            </a:pPr>
            <a:r>
              <a:rPr lang="en-US" sz="2400" dirty="0">
                <a:solidFill>
                  <a:prstClr val="white">
                    <a:lumMod val="50000"/>
                  </a:prstClr>
                </a:solidFill>
              </a:rPr>
              <a:t>Grade 3 Science, </a:t>
            </a:r>
          </a:p>
          <a:p>
            <a:pPr marL="627063" lvl="2">
              <a:buFont typeface="Arial" panose="020B0604020202020204" pitchFamily="34" charset="0"/>
              <a:buChar char="•"/>
            </a:pPr>
            <a:r>
              <a:rPr lang="en-US" sz="2400" dirty="0">
                <a:solidFill>
                  <a:prstClr val="white">
                    <a:lumMod val="50000"/>
                  </a:prstClr>
                </a:solidFill>
              </a:rPr>
              <a:t>Grade 5 Writing</a:t>
            </a:r>
            <a:r>
              <a:rPr lang="en-US" sz="2400" dirty="0">
                <a:solidFill>
                  <a:srgbClr val="000000"/>
                </a:solidFill>
              </a:rPr>
              <a:t>, </a:t>
            </a:r>
          </a:p>
          <a:p>
            <a:pPr marL="627063" lvl="2">
              <a:buFont typeface="Arial" panose="020B0604020202020204" pitchFamily="34" charset="0"/>
              <a:buChar char="•"/>
            </a:pPr>
            <a:r>
              <a:rPr lang="en-US" sz="2400" b="1" dirty="0">
                <a:solidFill>
                  <a:srgbClr val="FF0000"/>
                </a:solidFill>
              </a:rPr>
              <a:t>United States History to 1865, and </a:t>
            </a:r>
          </a:p>
          <a:p>
            <a:pPr marL="627063" lvl="2">
              <a:buFont typeface="Arial" panose="020B0604020202020204" pitchFamily="34" charset="0"/>
              <a:buChar char="•"/>
            </a:pPr>
            <a:r>
              <a:rPr lang="en-US" sz="2400" b="1" dirty="0">
                <a:solidFill>
                  <a:srgbClr val="FF0000"/>
                </a:solidFill>
              </a:rPr>
              <a:t>United States History: 1865 to the Present. </a:t>
            </a:r>
          </a:p>
        </p:txBody>
      </p:sp>
    </p:spTree>
    <p:extLst>
      <p:ext uri="{BB962C8B-B14F-4D97-AF65-F5344CB8AC3E}">
        <p14:creationId xmlns:p14="http://schemas.microsoft.com/office/powerpoint/2010/main" val="36237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8679">
                                            <p:txEl>
                                              <p:pRg st="4" end="4"/>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8679">
                                            <p:txEl>
                                              <p:pRg st="5" end="5"/>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28679">
                                            <p:txEl>
                                              <p:pRg st="6" end="6"/>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4000"/>
                                  </p:iterate>
                                  <p:childTnLst>
                                    <p:set>
                                      <p:cBhvr override="childStyle">
                                        <p:cTn id="12" dur="500" fill="hold"/>
                                        <p:tgtEl>
                                          <p:spTgt spid="28679">
                                            <p:txEl>
                                              <p:pRg st="7" end="7"/>
                                            </p:txEl>
                                          </p:spTgt>
                                        </p:tgtEl>
                                        <p:attrNameLst>
                                          <p:attrName>style.textDecorationUnderline</p:attrName>
                                        </p:attrNameLst>
                                      </p:cBhvr>
                                      <p:to>
                                        <p:strVal val="true"/>
                                      </p:to>
                                    </p:set>
                                  </p:childTnLst>
                                </p:cTn>
                              </p:par>
                              <p:par>
                                <p:cTn id="13" presetID="18" presetClass="emph" presetSubtype="0" fill="hold" nodeType="withEffect">
                                  <p:stCondLst>
                                    <p:cond delay="0"/>
                                  </p:stCondLst>
                                  <p:iterate type="lt">
                                    <p:tmPct val="4000"/>
                                  </p:iterate>
                                  <p:childTnLst>
                                    <p:set>
                                      <p:cBhvr override="childStyle">
                                        <p:cTn id="14" dur="500" fill="hold"/>
                                        <p:tgtEl>
                                          <p:spTgt spid="28679">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Shape 638" descr="C:\Users\jlbrown1\AppData\Local\Microsoft\Windows\Temporary Internet Files\Content.IE5\P72TF5GY\scale[1].png"/>
          <p:cNvPicPr preferRelativeResize="0"/>
          <p:nvPr/>
        </p:nvPicPr>
        <p:blipFill rotWithShape="1">
          <a:blip r:embed="rId3">
            <a:alphaModFix/>
          </a:blip>
          <a:srcRect/>
          <a:stretch/>
        </p:blipFill>
        <p:spPr>
          <a:xfrm>
            <a:off x="2057400" y="1069237"/>
            <a:ext cx="4343400" cy="5179163"/>
          </a:xfrm>
          <a:prstGeom prst="rect">
            <a:avLst/>
          </a:prstGeom>
          <a:noFill/>
          <a:ln>
            <a:noFill/>
          </a:ln>
        </p:spPr>
      </p:pic>
      <p:sp>
        <p:nvSpPr>
          <p:cNvPr id="639" name="Shape 639"/>
          <p:cNvSpPr txBox="1">
            <a:spLocks noGrp="1"/>
          </p:cNvSpPr>
          <p:nvPr>
            <p:ph type="title"/>
          </p:nvPr>
        </p:nvSpPr>
        <p:spPr>
          <a:xfrm>
            <a:off x="838200" y="185792"/>
            <a:ext cx="6926438" cy="789385"/>
          </a:xfrm>
          <a:prstGeom prst="rect">
            <a:avLst/>
          </a:prstGeom>
          <a:noFill/>
          <a:ln>
            <a:noFill/>
          </a:ln>
        </p:spPr>
        <p:txBody>
          <a:bodyPr vert="horz" lIns="68550" tIns="34256" rIns="68550" bIns="34256" rtlCol="0" anchor="ctr" anchorCtr="0">
            <a:noAutofit/>
          </a:bodyPr>
          <a:lstStyle/>
          <a:p>
            <a:pPr algn="ctr">
              <a:buClr>
                <a:srgbClr val="1F497D"/>
              </a:buClr>
              <a:buSzPct val="25000"/>
            </a:pPr>
            <a:r>
              <a:rPr lang="en-US" sz="5400" dirty="0">
                <a:solidFill>
                  <a:schemeClr val="dk1"/>
                </a:solidFill>
                <a:latin typeface="Calibri"/>
                <a:ea typeface="Calibri"/>
                <a:cs typeface="Calibri"/>
                <a:sym typeface="Calibri"/>
              </a:rPr>
              <a:t>Balanced Assessment</a:t>
            </a:r>
          </a:p>
        </p:txBody>
      </p:sp>
      <p:sp>
        <p:nvSpPr>
          <p:cNvPr id="640" name="Shape 640"/>
          <p:cNvSpPr/>
          <p:nvPr/>
        </p:nvSpPr>
        <p:spPr>
          <a:xfrm>
            <a:off x="478308" y="3704034"/>
            <a:ext cx="1858565" cy="1302543"/>
          </a:xfrm>
          <a:prstGeom prst="roundRect">
            <a:avLst>
              <a:gd name="adj" fmla="val 16667"/>
            </a:avLst>
          </a:prstGeom>
          <a:solidFill>
            <a:schemeClr val="dk1"/>
          </a:solidFill>
          <a:ln w="25400" cap="flat" cmpd="sng">
            <a:solidFill>
              <a:srgbClr val="395E89"/>
            </a:solidFill>
            <a:prstDash val="solid"/>
            <a:round/>
            <a:headEnd type="none" w="med" len="med"/>
            <a:tailEnd type="none" w="med" len="med"/>
          </a:ln>
        </p:spPr>
        <p:txBody>
          <a:bodyPr lIns="68569" tIns="34275" rIns="68569" bIns="34275" anchor="ctr" anchorCtr="0">
            <a:noAutofit/>
          </a:bodyPr>
          <a:lstStyle/>
          <a:p>
            <a:pPr algn="ctr">
              <a:buSzPct val="25000"/>
            </a:pPr>
            <a:r>
              <a:rPr lang="en-US" sz="1650" b="1" kern="0" dirty="0">
                <a:solidFill>
                  <a:srgbClr val="FFFFFF"/>
                </a:solidFill>
                <a:latin typeface="Arial"/>
                <a:ea typeface="Arial"/>
                <a:cs typeface="Arial"/>
                <a:sym typeface="Arial"/>
              </a:rPr>
              <a:t>Multiple Choice</a:t>
            </a:r>
          </a:p>
          <a:p>
            <a:pPr algn="ctr">
              <a:buSzPct val="25000"/>
            </a:pPr>
            <a:r>
              <a:rPr lang="en-US" sz="1650" b="1" kern="0" dirty="0">
                <a:solidFill>
                  <a:srgbClr val="FFFFFF"/>
                </a:solidFill>
                <a:latin typeface="Arial"/>
                <a:ea typeface="Arial"/>
                <a:cs typeface="Arial"/>
                <a:sym typeface="Arial"/>
              </a:rPr>
              <a:t>Matching</a:t>
            </a:r>
          </a:p>
          <a:p>
            <a:pPr algn="ctr">
              <a:buSzPct val="25000"/>
            </a:pPr>
            <a:r>
              <a:rPr lang="en-US" sz="1650" b="1" kern="0" dirty="0">
                <a:solidFill>
                  <a:srgbClr val="FFFFFF"/>
                </a:solidFill>
                <a:latin typeface="Arial"/>
                <a:ea typeface="Arial"/>
                <a:cs typeface="Arial"/>
                <a:sym typeface="Arial"/>
              </a:rPr>
              <a:t>True/False</a:t>
            </a:r>
          </a:p>
          <a:p>
            <a:pPr algn="ctr">
              <a:buSzPct val="25000"/>
            </a:pPr>
            <a:r>
              <a:rPr lang="en-US" sz="1650" b="1" kern="0" dirty="0">
                <a:solidFill>
                  <a:srgbClr val="FFFFFF"/>
                </a:solidFill>
                <a:latin typeface="Arial"/>
                <a:ea typeface="Arial"/>
                <a:cs typeface="Arial"/>
                <a:sym typeface="Arial"/>
              </a:rPr>
              <a:t>Fill-in-the-Blank</a:t>
            </a:r>
          </a:p>
        </p:txBody>
      </p:sp>
      <p:sp>
        <p:nvSpPr>
          <p:cNvPr id="641" name="Shape 641"/>
          <p:cNvSpPr/>
          <p:nvPr/>
        </p:nvSpPr>
        <p:spPr>
          <a:xfrm>
            <a:off x="6185546" y="3704033"/>
            <a:ext cx="1858566" cy="1302543"/>
          </a:xfrm>
          <a:prstGeom prst="roundRect">
            <a:avLst>
              <a:gd name="adj" fmla="val 16667"/>
            </a:avLst>
          </a:prstGeom>
          <a:solidFill>
            <a:schemeClr val="dk1"/>
          </a:solidFill>
          <a:ln w="25400" cap="flat" cmpd="sng">
            <a:solidFill>
              <a:srgbClr val="395E89"/>
            </a:solidFill>
            <a:prstDash val="solid"/>
            <a:round/>
            <a:headEnd type="none" w="med" len="med"/>
            <a:tailEnd type="none" w="med" len="med"/>
          </a:ln>
        </p:spPr>
        <p:txBody>
          <a:bodyPr lIns="68569" tIns="34275" rIns="68569" bIns="34275" anchor="ctr" anchorCtr="0">
            <a:noAutofit/>
          </a:bodyPr>
          <a:lstStyle/>
          <a:p>
            <a:pPr algn="ctr">
              <a:buSzPct val="25000"/>
            </a:pPr>
            <a:r>
              <a:rPr lang="en-US" b="1" kern="0" dirty="0">
                <a:solidFill>
                  <a:srgbClr val="FFFFFF"/>
                </a:solidFill>
                <a:latin typeface="Arial"/>
                <a:ea typeface="Arial"/>
                <a:cs typeface="Arial"/>
                <a:sym typeface="Arial"/>
              </a:rPr>
              <a:t>Performance-Based Assessments</a:t>
            </a:r>
          </a:p>
        </p:txBody>
      </p:sp>
      <p:sp>
        <p:nvSpPr>
          <p:cNvPr id="642" name="Shape 642"/>
          <p:cNvSpPr txBox="1"/>
          <p:nvPr/>
        </p:nvSpPr>
        <p:spPr>
          <a:xfrm>
            <a:off x="2785753" y="6416211"/>
            <a:ext cx="3031331" cy="196452"/>
          </a:xfrm>
          <a:prstGeom prst="rect">
            <a:avLst/>
          </a:prstGeom>
          <a:noFill/>
          <a:ln>
            <a:noFill/>
          </a:ln>
        </p:spPr>
        <p:txBody>
          <a:bodyPr lIns="68569" tIns="34275" rIns="68569" bIns="34275" anchor="t" anchorCtr="0">
            <a:noAutofit/>
          </a:bodyPr>
          <a:lstStyle/>
          <a:p>
            <a:pPr>
              <a:buSzPct val="25000"/>
            </a:pPr>
            <a:r>
              <a:rPr lang="en-US" sz="825" kern="0" dirty="0">
                <a:solidFill>
                  <a:srgbClr val="000000"/>
                </a:solidFill>
                <a:latin typeface="Arial"/>
                <a:ea typeface="Arial"/>
                <a:cs typeface="Arial"/>
                <a:sym typeface="Arial"/>
              </a:rPr>
              <a:t>Adapted from </a:t>
            </a:r>
            <a:r>
              <a:rPr lang="en-US" sz="825" i="1" kern="0" dirty="0">
                <a:solidFill>
                  <a:srgbClr val="000000"/>
                </a:solidFill>
                <a:latin typeface="Arial"/>
                <a:ea typeface="Arial"/>
                <a:cs typeface="Arial"/>
                <a:sym typeface="Arial"/>
              </a:rPr>
              <a:t>Instruction for All Students, by Paula Rutherford</a:t>
            </a:r>
          </a:p>
        </p:txBody>
      </p:sp>
      <p:sp>
        <p:nvSpPr>
          <p:cNvPr id="643" name="Shape 643"/>
          <p:cNvSpPr txBox="1"/>
          <p:nvPr/>
        </p:nvSpPr>
        <p:spPr>
          <a:xfrm>
            <a:off x="180210" y="2787281"/>
            <a:ext cx="3031425" cy="350100"/>
          </a:xfrm>
          <a:prstGeom prst="rect">
            <a:avLst/>
          </a:prstGeom>
          <a:noFill/>
          <a:ln>
            <a:noFill/>
          </a:ln>
        </p:spPr>
        <p:txBody>
          <a:bodyPr lIns="68569" tIns="34275" rIns="68569" bIns="34275" anchor="t" anchorCtr="0">
            <a:noAutofit/>
          </a:bodyPr>
          <a:lstStyle/>
          <a:p>
            <a:pPr>
              <a:buSzPct val="25000"/>
            </a:pPr>
            <a:r>
              <a:rPr lang="en-US" b="1" kern="0" dirty="0">
                <a:solidFill>
                  <a:srgbClr val="000000"/>
                </a:solidFill>
                <a:latin typeface="Arial"/>
                <a:ea typeface="Arial"/>
                <a:cs typeface="Arial"/>
                <a:sym typeface="Arial"/>
              </a:rPr>
              <a:t>What do </a:t>
            </a:r>
            <a:r>
              <a:rPr lang="en-US" b="1" kern="0" dirty="0">
                <a:solidFill>
                  <a:srgbClr val="000000"/>
                </a:solidFill>
                <a:latin typeface="Arial"/>
                <a:cs typeface="Arial"/>
                <a:sym typeface="Arial"/>
              </a:rPr>
              <a:t>students </a:t>
            </a:r>
            <a:r>
              <a:rPr lang="en-US" b="1" u="sng" kern="0" dirty="0">
                <a:solidFill>
                  <a:srgbClr val="000000"/>
                </a:solidFill>
                <a:latin typeface="Arial"/>
                <a:ea typeface="Arial"/>
                <a:cs typeface="Arial"/>
                <a:sym typeface="Arial"/>
              </a:rPr>
              <a:t>know</a:t>
            </a:r>
            <a:r>
              <a:rPr lang="en-US" b="1" kern="0" dirty="0">
                <a:solidFill>
                  <a:srgbClr val="000000"/>
                </a:solidFill>
                <a:latin typeface="Arial"/>
                <a:ea typeface="Arial"/>
                <a:cs typeface="Arial"/>
                <a:sym typeface="Arial"/>
              </a:rPr>
              <a:t>?</a:t>
            </a:r>
          </a:p>
        </p:txBody>
      </p:sp>
      <p:sp>
        <p:nvSpPr>
          <p:cNvPr id="644" name="Shape 644"/>
          <p:cNvSpPr txBox="1"/>
          <p:nvPr/>
        </p:nvSpPr>
        <p:spPr>
          <a:xfrm>
            <a:off x="5780129" y="2669381"/>
            <a:ext cx="2669400" cy="468000"/>
          </a:xfrm>
          <a:prstGeom prst="rect">
            <a:avLst/>
          </a:prstGeom>
          <a:noFill/>
          <a:ln>
            <a:noFill/>
          </a:ln>
        </p:spPr>
        <p:txBody>
          <a:bodyPr lIns="68569" tIns="34275" rIns="68569" bIns="34275" anchor="t" anchorCtr="0">
            <a:noAutofit/>
          </a:bodyPr>
          <a:lstStyle/>
          <a:p>
            <a:pPr algn="ctr">
              <a:buSzPct val="25000"/>
            </a:pPr>
            <a:r>
              <a:rPr lang="en-US" b="1" kern="0" dirty="0">
                <a:solidFill>
                  <a:srgbClr val="000000"/>
                </a:solidFill>
                <a:latin typeface="Arial"/>
                <a:ea typeface="Arial"/>
                <a:cs typeface="Arial"/>
                <a:sym typeface="Arial"/>
              </a:rPr>
              <a:t>What can </a:t>
            </a:r>
            <a:r>
              <a:rPr lang="en-US" b="1" kern="0" dirty="0">
                <a:solidFill>
                  <a:srgbClr val="000000"/>
                </a:solidFill>
                <a:latin typeface="Arial"/>
                <a:cs typeface="Arial"/>
                <a:sym typeface="Arial"/>
              </a:rPr>
              <a:t>students </a:t>
            </a:r>
            <a:r>
              <a:rPr lang="en-US" b="1" u="sng" kern="0" dirty="0">
                <a:solidFill>
                  <a:srgbClr val="000000"/>
                </a:solidFill>
                <a:latin typeface="Arial"/>
                <a:cs typeface="Arial"/>
                <a:sym typeface="Arial"/>
              </a:rPr>
              <a:t>do</a:t>
            </a:r>
            <a:r>
              <a:rPr lang="en-US" b="1" kern="0" dirty="0">
                <a:solidFill>
                  <a:srgbClr val="000000"/>
                </a:solidFill>
                <a:latin typeface="Arial"/>
                <a:cs typeface="Arial"/>
                <a:sym typeface="Arial"/>
              </a:rPr>
              <a:t>?</a:t>
            </a:r>
          </a:p>
        </p:txBody>
      </p:sp>
    </p:spTree>
    <p:extLst>
      <p:ext uri="{BB962C8B-B14F-4D97-AF65-F5344CB8AC3E}">
        <p14:creationId xmlns:p14="http://schemas.microsoft.com/office/powerpoint/2010/main" val="18971040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152400" y="228600"/>
            <a:ext cx="8077200" cy="5943600"/>
          </a:xfrm>
          <a:prstGeom prst="rect">
            <a:avLst/>
          </a:prstGeom>
          <a:noFill/>
          <a:ln>
            <a:noFill/>
          </a:ln>
        </p:spPr>
        <p:txBody>
          <a:bodyPr vert="horz" lIns="68550" tIns="68550" rIns="68550" bIns="68550" rtlCol="0" anchor="t" anchorCtr="0">
            <a:noAutofit/>
          </a:bodyPr>
          <a:lstStyle/>
          <a:p>
            <a:pPr marL="132159" indent="-8334" algn="ctr">
              <a:spcBef>
                <a:spcPts val="0"/>
              </a:spcBef>
              <a:buSzPct val="25000"/>
              <a:buNone/>
            </a:pPr>
            <a:r>
              <a:rPr lang="en-US" sz="2700" b="1" dirty="0">
                <a:latin typeface="Calibri"/>
                <a:ea typeface="Calibri"/>
                <a:cs typeface="Calibri"/>
                <a:sym typeface="Calibri"/>
              </a:rPr>
              <a:t>Performance-Based Assessment</a:t>
            </a:r>
          </a:p>
          <a:p>
            <a:pPr marL="132159" indent="-8334" algn="ctr">
              <a:spcBef>
                <a:spcPts val="0"/>
              </a:spcBef>
              <a:buSzPct val="25000"/>
              <a:buNone/>
            </a:pPr>
            <a:endParaRPr sz="2700" b="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sz="825" i="1" dirty="0">
              <a:latin typeface="Calibri"/>
              <a:ea typeface="Calibri"/>
              <a:cs typeface="Calibri"/>
              <a:sym typeface="Calibri"/>
            </a:endParaRPr>
          </a:p>
          <a:p>
            <a:pPr marL="132159" indent="-8334">
              <a:spcBef>
                <a:spcPts val="422"/>
              </a:spcBef>
              <a:buSzPct val="25000"/>
              <a:buNone/>
            </a:pPr>
            <a:endParaRPr lang="en-US" sz="825" i="1" dirty="0" smtClean="0">
              <a:latin typeface="Calibri"/>
              <a:ea typeface="Calibri"/>
              <a:cs typeface="Calibri"/>
              <a:sym typeface="Calibri"/>
            </a:endParaRPr>
          </a:p>
          <a:p>
            <a:pPr marL="132159" indent="-8334">
              <a:spcBef>
                <a:spcPts val="422"/>
              </a:spcBef>
              <a:buSzPct val="25000"/>
              <a:buNone/>
            </a:pPr>
            <a:endParaRPr lang="en-US" sz="825" i="1" dirty="0">
              <a:latin typeface="Calibri"/>
              <a:ea typeface="Calibri"/>
              <a:cs typeface="Calibri"/>
              <a:sym typeface="Calibri"/>
            </a:endParaRPr>
          </a:p>
          <a:p>
            <a:pPr marL="132159" indent="-8334">
              <a:spcBef>
                <a:spcPts val="422"/>
              </a:spcBef>
              <a:buSzPct val="25000"/>
              <a:buNone/>
            </a:pPr>
            <a:endParaRPr lang="en-US" sz="825" i="1" dirty="0" smtClean="0">
              <a:latin typeface="Calibri"/>
              <a:ea typeface="Calibri"/>
              <a:cs typeface="Calibri"/>
              <a:sym typeface="Calibri"/>
            </a:endParaRPr>
          </a:p>
          <a:p>
            <a:pPr marL="132159" indent="-8334">
              <a:spcBef>
                <a:spcPts val="422"/>
              </a:spcBef>
              <a:buSzPct val="25000"/>
              <a:buNone/>
            </a:pPr>
            <a:endParaRPr lang="en-US" sz="825" i="1" dirty="0">
              <a:latin typeface="Calibri"/>
              <a:ea typeface="Calibri"/>
              <a:cs typeface="Calibri"/>
              <a:sym typeface="Calibri"/>
            </a:endParaRPr>
          </a:p>
          <a:p>
            <a:pPr marL="132159" indent="-8334">
              <a:spcBef>
                <a:spcPts val="422"/>
              </a:spcBef>
              <a:buSzPct val="25000"/>
              <a:buNone/>
            </a:pPr>
            <a:endParaRPr lang="en-US" sz="825" i="1" dirty="0" smtClean="0">
              <a:latin typeface="Calibri"/>
              <a:ea typeface="Calibri"/>
              <a:cs typeface="Calibri"/>
              <a:sym typeface="Calibri"/>
            </a:endParaRPr>
          </a:p>
          <a:p>
            <a:pPr marL="132159" indent="-8334">
              <a:spcBef>
                <a:spcPts val="422"/>
              </a:spcBef>
              <a:buSzPct val="25000"/>
              <a:buNone/>
            </a:pPr>
            <a:endParaRPr lang="en-US" sz="825" i="1" dirty="0">
              <a:latin typeface="Calibri"/>
              <a:ea typeface="Calibri"/>
              <a:cs typeface="Calibri"/>
              <a:sym typeface="Calibri"/>
            </a:endParaRPr>
          </a:p>
          <a:p>
            <a:pPr marL="132159" indent="-8334" algn="ctr">
              <a:spcBef>
                <a:spcPts val="422"/>
              </a:spcBef>
              <a:buSzPct val="25000"/>
              <a:buNone/>
            </a:pPr>
            <a:r>
              <a:rPr lang="en-US" sz="2800" i="1" dirty="0" smtClean="0">
                <a:latin typeface="Calibri"/>
                <a:ea typeface="Calibri"/>
                <a:cs typeface="Calibri"/>
                <a:sym typeface="Calibri"/>
              </a:rPr>
              <a:t>Performance </a:t>
            </a:r>
            <a:r>
              <a:rPr lang="en-US" sz="2800" i="1" dirty="0">
                <a:latin typeface="Calibri"/>
                <a:ea typeface="Calibri"/>
                <a:cs typeface="Calibri"/>
                <a:sym typeface="Calibri"/>
              </a:rPr>
              <a:t>Assessments generally require students to </a:t>
            </a:r>
            <a:r>
              <a:rPr lang="en-US" sz="2800" b="1" i="1" dirty="0">
                <a:solidFill>
                  <a:schemeClr val="accent2"/>
                </a:solidFill>
                <a:latin typeface="Calibri"/>
                <a:ea typeface="Calibri"/>
                <a:cs typeface="Calibri"/>
                <a:sym typeface="Calibri"/>
              </a:rPr>
              <a:t>perform a task </a:t>
            </a:r>
            <a:r>
              <a:rPr lang="en-US" sz="2800" i="1" dirty="0">
                <a:latin typeface="Calibri"/>
                <a:ea typeface="Calibri"/>
                <a:cs typeface="Calibri"/>
                <a:sym typeface="Calibri"/>
              </a:rPr>
              <a:t>or </a:t>
            </a:r>
            <a:r>
              <a:rPr lang="en-US" sz="2800" b="1" i="1" dirty="0">
                <a:solidFill>
                  <a:srgbClr val="E36C09"/>
                </a:solidFill>
                <a:latin typeface="Calibri"/>
                <a:ea typeface="Calibri"/>
                <a:cs typeface="Calibri"/>
                <a:sym typeface="Calibri"/>
              </a:rPr>
              <a:t>create a product </a:t>
            </a:r>
            <a:r>
              <a:rPr lang="en-US" sz="2800" i="1" dirty="0">
                <a:latin typeface="Calibri"/>
                <a:ea typeface="Calibri"/>
                <a:cs typeface="Calibri"/>
                <a:sym typeface="Calibri"/>
              </a:rPr>
              <a:t>that is typically </a:t>
            </a:r>
            <a:r>
              <a:rPr lang="en-US" sz="2800" b="1" i="1" dirty="0">
                <a:solidFill>
                  <a:srgbClr val="00B050"/>
                </a:solidFill>
                <a:latin typeface="Calibri"/>
                <a:ea typeface="Calibri"/>
                <a:cs typeface="Calibri"/>
                <a:sym typeface="Calibri"/>
              </a:rPr>
              <a:t>scored using a rubric</a:t>
            </a:r>
            <a:r>
              <a:rPr lang="en-US" sz="2800" i="1" dirty="0">
                <a:latin typeface="Calibri"/>
                <a:ea typeface="Calibri"/>
                <a:cs typeface="Calibri"/>
                <a:sym typeface="Calibri"/>
              </a:rPr>
              <a:t>.  Authentic performance assessments often include tasks that mirror those that might occur in a “</a:t>
            </a:r>
            <a:r>
              <a:rPr lang="en-US" sz="2800" b="1" i="1" dirty="0">
                <a:solidFill>
                  <a:srgbClr val="00B0F0"/>
                </a:solidFill>
                <a:latin typeface="Calibri"/>
                <a:ea typeface="Calibri"/>
                <a:cs typeface="Calibri"/>
                <a:sym typeface="Calibri"/>
              </a:rPr>
              <a:t>real-life” situation</a:t>
            </a:r>
            <a:r>
              <a:rPr lang="en-US" sz="2800" i="1" dirty="0">
                <a:latin typeface="Calibri"/>
                <a:ea typeface="Calibri"/>
                <a:cs typeface="Calibri"/>
                <a:sym typeface="Calibri"/>
              </a:rPr>
              <a:t>.</a:t>
            </a:r>
          </a:p>
        </p:txBody>
      </p:sp>
      <p:sp>
        <p:nvSpPr>
          <p:cNvPr id="651" name="Shape 651"/>
          <p:cNvSpPr/>
          <p:nvPr/>
        </p:nvSpPr>
        <p:spPr>
          <a:xfrm>
            <a:off x="1259681" y="748903"/>
            <a:ext cx="228600" cy="228600"/>
          </a:xfrm>
          <a:prstGeom prst="rect">
            <a:avLst/>
          </a:prstGeom>
          <a:noFill/>
          <a:ln>
            <a:noFill/>
          </a:ln>
        </p:spPr>
        <p:txBody>
          <a:bodyPr lIns="68550" tIns="34256" rIns="68550" bIns="34256" anchor="t" anchorCtr="0">
            <a:noAutofit/>
          </a:bodyPr>
          <a:lstStyle/>
          <a:p>
            <a:endParaRPr sz="1350" kern="0">
              <a:solidFill>
                <a:srgbClr val="000000"/>
              </a:solidFill>
              <a:latin typeface="Arial"/>
              <a:ea typeface="Arial"/>
              <a:cs typeface="Arial"/>
              <a:sym typeface="Arial"/>
            </a:endParaRPr>
          </a:p>
        </p:txBody>
      </p:sp>
      <p:pic>
        <p:nvPicPr>
          <p:cNvPr id="652" name="Shape 652"/>
          <p:cNvPicPr preferRelativeResize="0"/>
          <p:nvPr/>
        </p:nvPicPr>
        <p:blipFill rotWithShape="1">
          <a:blip r:embed="rId3">
            <a:alphaModFix/>
          </a:blip>
          <a:srcRect/>
          <a:stretch/>
        </p:blipFill>
        <p:spPr>
          <a:xfrm>
            <a:off x="2547986" y="863202"/>
            <a:ext cx="3700414" cy="2337197"/>
          </a:xfrm>
          <a:prstGeom prst="rect">
            <a:avLst/>
          </a:prstGeom>
          <a:noFill/>
          <a:ln w="9525" cap="flat" cmpd="sng">
            <a:solidFill>
              <a:schemeClr val="dk1"/>
            </a:solidFill>
            <a:prstDash val="solid"/>
            <a:miter/>
            <a:headEnd type="none" w="med" len="med"/>
            <a:tailEnd type="none" w="med" len="med"/>
          </a:ln>
        </p:spPr>
      </p:pic>
      <p:sp>
        <p:nvSpPr>
          <p:cNvPr id="653" name="Shape 653"/>
          <p:cNvSpPr txBox="1"/>
          <p:nvPr/>
        </p:nvSpPr>
        <p:spPr>
          <a:xfrm>
            <a:off x="1259680" y="5607245"/>
            <a:ext cx="5750719" cy="260156"/>
          </a:xfrm>
          <a:prstGeom prst="rect">
            <a:avLst/>
          </a:prstGeom>
          <a:noFill/>
          <a:ln>
            <a:noFill/>
          </a:ln>
        </p:spPr>
        <p:txBody>
          <a:bodyPr lIns="68569" tIns="34275" rIns="68569" bIns="34275" anchor="t" anchorCtr="0">
            <a:noAutofit/>
          </a:bodyPr>
          <a:lstStyle/>
          <a:p>
            <a:pPr>
              <a:buSzPct val="25000"/>
            </a:pPr>
            <a:r>
              <a:rPr lang="en-US" sz="900" b="1" kern="0" dirty="0">
                <a:solidFill>
                  <a:srgbClr val="000000"/>
                </a:solidFill>
                <a:latin typeface="Calibri"/>
                <a:ea typeface="Calibri"/>
                <a:cs typeface="Calibri"/>
                <a:sym typeface="Calibri"/>
              </a:rPr>
              <a:t>Source: </a:t>
            </a:r>
            <a:r>
              <a:rPr lang="en-US" sz="900" b="1" kern="0" dirty="0" smtClean="0">
                <a:solidFill>
                  <a:srgbClr val="000000"/>
                </a:solidFill>
                <a:latin typeface="Calibri"/>
                <a:ea typeface="Calibri"/>
                <a:cs typeface="Calibri"/>
                <a:sym typeface="Calibri"/>
              </a:rPr>
              <a:t>  </a:t>
            </a:r>
            <a:r>
              <a:rPr lang="en-US" sz="825" kern="0" dirty="0" smtClean="0">
                <a:solidFill>
                  <a:srgbClr val="000000"/>
                </a:solidFill>
                <a:latin typeface="Calibri"/>
                <a:ea typeface="Calibri"/>
                <a:cs typeface="Calibri"/>
                <a:sym typeface="Calibri"/>
              </a:rPr>
              <a:t> </a:t>
            </a:r>
            <a:r>
              <a:rPr lang="en-US" sz="825" i="1" kern="0" dirty="0">
                <a:solidFill>
                  <a:srgbClr val="000000"/>
                </a:solidFill>
                <a:latin typeface="Calibri"/>
                <a:ea typeface="Calibri"/>
                <a:cs typeface="Calibri"/>
                <a:sym typeface="Calibri"/>
              </a:rPr>
              <a:t>Attachment A to Supt’s Memo 284-16 November 11, 2016 </a:t>
            </a:r>
          </a:p>
        </p:txBody>
      </p:sp>
    </p:spTree>
    <p:extLst>
      <p:ext uri="{BB962C8B-B14F-4D97-AF65-F5344CB8AC3E}">
        <p14:creationId xmlns:p14="http://schemas.microsoft.com/office/powerpoint/2010/main" val="1485557060"/>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457200" y="262668"/>
            <a:ext cx="7597379" cy="1359010"/>
          </a:xfrm>
          <a:prstGeom prst="rect">
            <a:avLst/>
          </a:prstGeom>
          <a:noFill/>
          <a:ln>
            <a:noFill/>
          </a:ln>
        </p:spPr>
        <p:txBody>
          <a:bodyPr vert="horz" lIns="68569" tIns="34275" rIns="68569" bIns="34275" rtlCol="0" anchor="ctr" anchorCtr="0">
            <a:noAutofit/>
          </a:bodyPr>
          <a:lstStyle/>
          <a:p>
            <a:pPr algn="ctr">
              <a:buSzPct val="25000"/>
            </a:pPr>
            <a:r>
              <a:rPr lang="en-US" sz="4000" dirty="0">
                <a:solidFill>
                  <a:schemeClr val="dk1"/>
                </a:solidFill>
                <a:latin typeface="Calibri"/>
                <a:ea typeface="Calibri"/>
                <a:cs typeface="Calibri"/>
                <a:sym typeface="Calibri"/>
              </a:rPr>
              <a:t>Characteristics of High-Quality Performance-Based Assessments </a:t>
            </a:r>
          </a:p>
        </p:txBody>
      </p:sp>
      <p:sp>
        <p:nvSpPr>
          <p:cNvPr id="660" name="Shape 660"/>
          <p:cNvSpPr txBox="1"/>
          <p:nvPr/>
        </p:nvSpPr>
        <p:spPr>
          <a:xfrm>
            <a:off x="417032" y="1752600"/>
            <a:ext cx="7888767" cy="4876800"/>
          </a:xfrm>
          <a:prstGeom prst="rect">
            <a:avLst/>
          </a:prstGeom>
          <a:noFill/>
          <a:ln>
            <a:noFill/>
          </a:ln>
        </p:spPr>
        <p:txBody>
          <a:bodyPr lIns="68569" tIns="34275" rIns="68569" bIns="34275" anchor="t" anchorCtr="0">
            <a:noAutofit/>
          </a:bodyPr>
          <a:lstStyle/>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Clear connections to rigorous standards</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Engaging, active learning</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Authentic / real-world application</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Open-ended / multiple right answers</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Final product </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Choice </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Clear task and prompt</a:t>
            </a:r>
          </a:p>
          <a:p>
            <a:pPr marL="257167" indent="-257167">
              <a:buClr>
                <a:srgbClr val="000000"/>
              </a:buClr>
              <a:buSzPct val="100000"/>
              <a:buFont typeface="Arial"/>
              <a:buChar char="•"/>
            </a:pPr>
            <a:r>
              <a:rPr lang="en-US" sz="3200" kern="0" dirty="0">
                <a:solidFill>
                  <a:srgbClr val="000000"/>
                </a:solidFill>
                <a:latin typeface="Calibri"/>
                <a:ea typeface="Calibri"/>
                <a:cs typeface="Calibri"/>
                <a:sym typeface="Calibri"/>
              </a:rPr>
              <a:t>Criteria for measurement </a:t>
            </a:r>
          </a:p>
          <a:p>
            <a:pPr>
              <a:buSzPct val="25000"/>
            </a:pPr>
            <a:r>
              <a:rPr lang="en-US" sz="3200" kern="0" dirty="0">
                <a:solidFill>
                  <a:srgbClr val="000000"/>
                </a:solidFill>
                <a:latin typeface="Calibri"/>
                <a:ea typeface="Calibri"/>
                <a:cs typeface="Calibri"/>
                <a:sym typeface="Calibri"/>
              </a:rPr>
              <a:t>     </a:t>
            </a:r>
            <a:r>
              <a:rPr lang="en-US" sz="2800" kern="0" dirty="0">
                <a:solidFill>
                  <a:srgbClr val="000000"/>
                </a:solidFill>
                <a:latin typeface="Calibri"/>
                <a:ea typeface="Calibri"/>
                <a:cs typeface="Calibri"/>
                <a:sym typeface="Calibri"/>
              </a:rPr>
              <a:t>(rubric, checklist, etc.)</a:t>
            </a:r>
          </a:p>
          <a:p>
            <a:endParaRPr sz="2100" b="1" kern="0" dirty="0">
              <a:solidFill>
                <a:srgbClr val="000000"/>
              </a:solidFill>
              <a:latin typeface="Calibri"/>
              <a:ea typeface="Calibri"/>
              <a:cs typeface="Calibri"/>
              <a:sym typeface="Calibri"/>
            </a:endParaRPr>
          </a:p>
          <a:p>
            <a:endParaRPr sz="2100" b="1" kern="0" dirty="0">
              <a:solidFill>
                <a:srgbClr val="000000"/>
              </a:solidFill>
              <a:latin typeface="Calibri"/>
              <a:ea typeface="Calibri"/>
              <a:cs typeface="Calibri"/>
              <a:sym typeface="Calibri"/>
            </a:endParaRPr>
          </a:p>
          <a:p>
            <a:pPr marL="257167" indent="-257167">
              <a:buClr>
                <a:srgbClr val="000000"/>
              </a:buClr>
            </a:pPr>
            <a:endParaRPr sz="2100" b="1" kern="0" dirty="0">
              <a:solidFill>
                <a:srgbClr val="000000"/>
              </a:solidFill>
              <a:latin typeface="Calibri"/>
              <a:ea typeface="Calibri"/>
              <a:cs typeface="Calibri"/>
              <a:sym typeface="Calibri"/>
            </a:endParaRPr>
          </a:p>
          <a:p>
            <a:pPr marL="257167" indent="-257167">
              <a:buClr>
                <a:srgbClr val="000000"/>
              </a:buClr>
            </a:pPr>
            <a:endParaRPr sz="2100" kern="0" dirty="0">
              <a:solidFill>
                <a:srgbClr val="000000"/>
              </a:solidFill>
              <a:latin typeface="Calibri"/>
              <a:ea typeface="Calibri"/>
              <a:cs typeface="Calibri"/>
              <a:sym typeface="Calibri"/>
            </a:endParaRPr>
          </a:p>
        </p:txBody>
      </p:sp>
      <p:pic>
        <p:nvPicPr>
          <p:cNvPr id="661" name="Shape 661" descr="http://farm2.static.flickr.com/1318/1431384410_db38f8a58f.jpg"/>
          <p:cNvPicPr preferRelativeResize="0"/>
          <p:nvPr/>
        </p:nvPicPr>
        <p:blipFill rotWithShape="1">
          <a:blip r:embed="rId3">
            <a:alphaModFix/>
          </a:blip>
          <a:srcRect/>
          <a:stretch/>
        </p:blipFill>
        <p:spPr>
          <a:xfrm>
            <a:off x="5029200" y="3962400"/>
            <a:ext cx="3276599" cy="2305049"/>
          </a:xfrm>
          <a:prstGeom prst="rect">
            <a:avLst/>
          </a:prstGeom>
          <a:noFill/>
          <a:ln>
            <a:noFill/>
          </a:ln>
        </p:spPr>
      </p:pic>
      <p:sp>
        <p:nvSpPr>
          <p:cNvPr id="662" name="Shape 662"/>
          <p:cNvSpPr txBox="1"/>
          <p:nvPr/>
        </p:nvSpPr>
        <p:spPr>
          <a:xfrm>
            <a:off x="6731231" y="5488781"/>
            <a:ext cx="1018548" cy="138500"/>
          </a:xfrm>
          <a:prstGeom prst="rect">
            <a:avLst/>
          </a:prstGeom>
          <a:noFill/>
          <a:ln>
            <a:noFill/>
          </a:ln>
        </p:spPr>
        <p:txBody>
          <a:bodyPr lIns="68569" tIns="34275" rIns="68569" bIns="34275" anchor="t" anchorCtr="0">
            <a:noAutofit/>
          </a:bodyPr>
          <a:lstStyle/>
          <a:p>
            <a:pPr>
              <a:buSzPct val="25000"/>
            </a:pPr>
            <a:r>
              <a:rPr lang="en-US" sz="450" kern="0">
                <a:solidFill>
                  <a:srgbClr val="000000"/>
                </a:solidFill>
                <a:latin typeface="Arial"/>
                <a:ea typeface="Arial"/>
                <a:cs typeface="Arial"/>
                <a:sym typeface="Arial"/>
              </a:rPr>
              <a:t>Image courtesy of Microsoft clipart</a:t>
            </a:r>
          </a:p>
        </p:txBody>
      </p:sp>
    </p:spTree>
    <p:extLst>
      <p:ext uri="{BB962C8B-B14F-4D97-AF65-F5344CB8AC3E}">
        <p14:creationId xmlns:p14="http://schemas.microsoft.com/office/powerpoint/2010/main" val="23344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xEl>
                                              <p:pRg st="0" end="0"/>
                                            </p:txEl>
                                          </p:spTgt>
                                        </p:tgtEl>
                                        <p:attrNameLst>
                                          <p:attrName>style.visibility</p:attrName>
                                        </p:attrNameLst>
                                      </p:cBhvr>
                                      <p:to>
                                        <p:strVal val="visible"/>
                                      </p:to>
                                    </p:set>
                                    <p:animEffect transition="in" filter="fade">
                                      <p:cBhvr>
                                        <p:cTn id="7" dur="1000"/>
                                        <p:tgtEl>
                                          <p:spTgt spid="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0">
                                            <p:txEl>
                                              <p:pRg st="1" end="1"/>
                                            </p:txEl>
                                          </p:spTgt>
                                        </p:tgtEl>
                                        <p:attrNameLst>
                                          <p:attrName>style.visibility</p:attrName>
                                        </p:attrNameLst>
                                      </p:cBhvr>
                                      <p:to>
                                        <p:strVal val="visible"/>
                                      </p:to>
                                    </p:set>
                                    <p:animEffect transition="in" filter="fade">
                                      <p:cBhvr>
                                        <p:cTn id="12" dur="1000"/>
                                        <p:tgtEl>
                                          <p:spTgt spid="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0">
                                            <p:txEl>
                                              <p:pRg st="2" end="2"/>
                                            </p:txEl>
                                          </p:spTgt>
                                        </p:tgtEl>
                                        <p:attrNameLst>
                                          <p:attrName>style.visibility</p:attrName>
                                        </p:attrNameLst>
                                      </p:cBhvr>
                                      <p:to>
                                        <p:strVal val="visible"/>
                                      </p:to>
                                    </p:set>
                                    <p:animEffect transition="in" filter="fade">
                                      <p:cBhvr>
                                        <p:cTn id="17" dur="1000"/>
                                        <p:tgtEl>
                                          <p:spTgt spid="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0">
                                            <p:txEl>
                                              <p:pRg st="3" end="3"/>
                                            </p:txEl>
                                          </p:spTgt>
                                        </p:tgtEl>
                                        <p:attrNameLst>
                                          <p:attrName>style.visibility</p:attrName>
                                        </p:attrNameLst>
                                      </p:cBhvr>
                                      <p:to>
                                        <p:strVal val="visible"/>
                                      </p:to>
                                    </p:set>
                                    <p:animEffect transition="in" filter="fade">
                                      <p:cBhvr>
                                        <p:cTn id="22" dur="1000"/>
                                        <p:tgtEl>
                                          <p:spTgt spid="6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0">
                                            <p:txEl>
                                              <p:pRg st="4" end="4"/>
                                            </p:txEl>
                                          </p:spTgt>
                                        </p:tgtEl>
                                        <p:attrNameLst>
                                          <p:attrName>style.visibility</p:attrName>
                                        </p:attrNameLst>
                                      </p:cBhvr>
                                      <p:to>
                                        <p:strVal val="visible"/>
                                      </p:to>
                                    </p:set>
                                    <p:animEffect transition="in" filter="fade">
                                      <p:cBhvr>
                                        <p:cTn id="27" dur="1000"/>
                                        <p:tgtEl>
                                          <p:spTgt spid="6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xEl>
                                              <p:pRg st="5" end="5"/>
                                            </p:txEl>
                                          </p:spTgt>
                                        </p:tgtEl>
                                        <p:attrNameLst>
                                          <p:attrName>style.visibility</p:attrName>
                                        </p:attrNameLst>
                                      </p:cBhvr>
                                      <p:to>
                                        <p:strVal val="visible"/>
                                      </p:to>
                                    </p:set>
                                    <p:animEffect transition="in" filter="fade">
                                      <p:cBhvr>
                                        <p:cTn id="32" dur="1000"/>
                                        <p:tgtEl>
                                          <p:spTgt spid="6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0">
                                            <p:txEl>
                                              <p:pRg st="6" end="6"/>
                                            </p:txEl>
                                          </p:spTgt>
                                        </p:tgtEl>
                                        <p:attrNameLst>
                                          <p:attrName>style.visibility</p:attrName>
                                        </p:attrNameLst>
                                      </p:cBhvr>
                                      <p:to>
                                        <p:strVal val="visible"/>
                                      </p:to>
                                    </p:set>
                                    <p:animEffect transition="in" filter="fade">
                                      <p:cBhvr>
                                        <p:cTn id="37" dur="1000"/>
                                        <p:tgtEl>
                                          <p:spTgt spid="66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0">
                                            <p:txEl>
                                              <p:pRg st="7" end="7"/>
                                            </p:txEl>
                                          </p:spTgt>
                                        </p:tgtEl>
                                        <p:attrNameLst>
                                          <p:attrName>style.visibility</p:attrName>
                                        </p:attrNameLst>
                                      </p:cBhvr>
                                      <p:to>
                                        <p:strVal val="visible"/>
                                      </p:to>
                                    </p:set>
                                    <p:animEffect transition="in" filter="fade">
                                      <p:cBhvr>
                                        <p:cTn id="42" dur="1000"/>
                                        <p:tgtEl>
                                          <p:spTgt spid="66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0">
                                            <p:txEl>
                                              <p:pRg st="8" end="8"/>
                                            </p:txEl>
                                          </p:spTgt>
                                        </p:tgtEl>
                                        <p:attrNameLst>
                                          <p:attrName>style.visibility</p:attrName>
                                        </p:attrNameLst>
                                      </p:cBhvr>
                                      <p:to>
                                        <p:strVal val="visible"/>
                                      </p:to>
                                    </p:set>
                                    <p:animEffect transition="in" filter="fade">
                                      <p:cBhvr>
                                        <p:cTn id="47" dur="1000"/>
                                        <p:tgtEl>
                                          <p:spTgt spid="6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Shape 668"/>
          <p:cNvPicPr preferRelativeResize="0"/>
          <p:nvPr/>
        </p:nvPicPr>
        <p:blipFill>
          <a:blip r:embed="rId3">
            <a:alphaModFix/>
          </a:blip>
          <a:stretch>
            <a:fillRect/>
          </a:stretch>
        </p:blipFill>
        <p:spPr>
          <a:xfrm>
            <a:off x="457200" y="898500"/>
            <a:ext cx="7924799" cy="5273700"/>
          </a:xfrm>
          <a:prstGeom prst="rect">
            <a:avLst/>
          </a:prstGeom>
          <a:noFill/>
          <a:ln>
            <a:noFill/>
          </a:ln>
        </p:spPr>
      </p:pic>
      <p:sp>
        <p:nvSpPr>
          <p:cNvPr id="669" name="Shape 669"/>
          <p:cNvSpPr txBox="1"/>
          <p:nvPr/>
        </p:nvSpPr>
        <p:spPr>
          <a:xfrm>
            <a:off x="1457815" y="152400"/>
            <a:ext cx="5981625" cy="746100"/>
          </a:xfrm>
          <a:prstGeom prst="rect">
            <a:avLst/>
          </a:prstGeom>
          <a:noFill/>
          <a:ln>
            <a:noFill/>
          </a:ln>
        </p:spPr>
        <p:txBody>
          <a:bodyPr lIns="68569" tIns="68569" rIns="68569" bIns="68569" anchor="ctr" anchorCtr="0">
            <a:noAutofit/>
          </a:bodyPr>
          <a:lstStyle/>
          <a:p>
            <a:pPr marL="132159" indent="-8334" algn="ctr"/>
            <a:r>
              <a:rPr lang="en-US" sz="4800" b="1" kern="0" dirty="0">
                <a:solidFill>
                  <a:srgbClr val="000000"/>
                </a:solidFill>
                <a:latin typeface="Calibri"/>
                <a:ea typeface="Calibri"/>
                <a:cs typeface="Calibri"/>
                <a:sym typeface="Calibri"/>
              </a:rPr>
              <a:t>Shifting Instruction</a:t>
            </a:r>
          </a:p>
        </p:txBody>
      </p:sp>
      <p:sp>
        <p:nvSpPr>
          <p:cNvPr id="670" name="Shape 670"/>
          <p:cNvSpPr/>
          <p:nvPr/>
        </p:nvSpPr>
        <p:spPr>
          <a:xfrm>
            <a:off x="914401" y="3063038"/>
            <a:ext cx="7239000" cy="1813762"/>
          </a:xfrm>
          <a:prstGeom prst="roundRect">
            <a:avLst>
              <a:gd name="adj" fmla="val 16667"/>
            </a:avLst>
          </a:prstGeom>
          <a:solidFill>
            <a:srgbClr val="FFFF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ctr"/>
            <a:r>
              <a:rPr lang="en-US" sz="2800" b="1" kern="0" dirty="0">
                <a:solidFill>
                  <a:srgbClr val="000000"/>
                </a:solidFill>
                <a:latin typeface="Arial"/>
                <a:cs typeface="Arial"/>
                <a:sym typeface="Arial"/>
              </a:rPr>
              <a:t>The new 2015 HSS Standards lend themselves to PBAs!  </a:t>
            </a:r>
          </a:p>
          <a:p>
            <a:pPr algn="ctr"/>
            <a:r>
              <a:rPr lang="en-US" sz="2800" b="1" kern="0" dirty="0">
                <a:solidFill>
                  <a:srgbClr val="000000"/>
                </a:solidFill>
                <a:latin typeface="Arial"/>
                <a:cs typeface="Arial"/>
                <a:sym typeface="Arial"/>
              </a:rPr>
              <a:t>We teach content through the skills in Standard 1.</a:t>
            </a:r>
          </a:p>
        </p:txBody>
      </p:sp>
    </p:spTree>
    <p:extLst>
      <p:ext uri="{BB962C8B-B14F-4D97-AF65-F5344CB8AC3E}">
        <p14:creationId xmlns:p14="http://schemas.microsoft.com/office/powerpoint/2010/main" val="1918060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p:nvPr/>
        </p:nvSpPr>
        <p:spPr>
          <a:xfrm>
            <a:off x="1905000" y="246954"/>
            <a:ext cx="4838625" cy="746100"/>
          </a:xfrm>
          <a:prstGeom prst="rect">
            <a:avLst/>
          </a:prstGeom>
          <a:noFill/>
          <a:ln>
            <a:noFill/>
          </a:ln>
        </p:spPr>
        <p:txBody>
          <a:bodyPr lIns="68569" tIns="68569" rIns="68569" bIns="68569" anchor="ctr" anchorCtr="0">
            <a:noAutofit/>
          </a:bodyPr>
          <a:lstStyle/>
          <a:p>
            <a:pPr marL="132159" indent="-8334" algn="ctr"/>
            <a:r>
              <a:rPr lang="en-US" sz="6000" b="1" kern="0" dirty="0">
                <a:solidFill>
                  <a:srgbClr val="000000"/>
                </a:solidFill>
                <a:latin typeface="Calibri"/>
                <a:ea typeface="Calibri"/>
                <a:cs typeface="Calibri"/>
                <a:sym typeface="Calibri"/>
              </a:rPr>
              <a:t>Standard 1 </a:t>
            </a:r>
          </a:p>
        </p:txBody>
      </p:sp>
      <p:pic>
        <p:nvPicPr>
          <p:cNvPr id="677" name="Shape 677"/>
          <p:cNvPicPr preferRelativeResize="0"/>
          <p:nvPr/>
        </p:nvPicPr>
        <p:blipFill>
          <a:blip r:embed="rId3">
            <a:alphaModFix/>
          </a:blip>
          <a:stretch>
            <a:fillRect/>
          </a:stretch>
        </p:blipFill>
        <p:spPr>
          <a:xfrm>
            <a:off x="312130" y="1143000"/>
            <a:ext cx="7841269" cy="4953000"/>
          </a:xfrm>
          <a:prstGeom prst="rect">
            <a:avLst/>
          </a:prstGeom>
          <a:noFill/>
          <a:ln w="9525" cap="flat" cmpd="sng">
            <a:solidFill>
              <a:srgbClr val="000000"/>
            </a:solidFill>
            <a:prstDash val="solid"/>
            <a:round/>
            <a:headEnd type="none" w="med" len="med"/>
            <a:tailEnd type="none" w="med" len="med"/>
          </a:ln>
        </p:spPr>
      </p:pic>
      <p:sp>
        <p:nvSpPr>
          <p:cNvPr id="678" name="Shape 678"/>
          <p:cNvSpPr/>
          <p:nvPr/>
        </p:nvSpPr>
        <p:spPr>
          <a:xfrm>
            <a:off x="4011788" y="4455994"/>
            <a:ext cx="3887325" cy="1408950"/>
          </a:xfrm>
          <a:prstGeom prst="roundRect">
            <a:avLst>
              <a:gd name="adj" fmla="val 16667"/>
            </a:avLst>
          </a:prstGeom>
          <a:solidFill>
            <a:srgbClr val="00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US" sz="1350" b="1" u="sng" kern="0">
                <a:solidFill>
                  <a:srgbClr val="FFFFFF"/>
                </a:solidFill>
                <a:latin typeface="Arial"/>
                <a:cs typeface="Arial"/>
                <a:sym typeface="Arial"/>
              </a:rPr>
              <a:t>Be Thinking About….</a:t>
            </a:r>
          </a:p>
          <a:p>
            <a:r>
              <a:rPr lang="en-US" sz="1350" i="1" kern="0">
                <a:solidFill>
                  <a:srgbClr val="FFFFFF"/>
                </a:solidFill>
                <a:latin typeface="Arial"/>
                <a:cs typeface="Arial"/>
                <a:sym typeface="Arial"/>
              </a:rPr>
              <a:t>How can these skills be leveraged within our instruction to help students:</a:t>
            </a:r>
          </a:p>
          <a:p>
            <a:pPr marL="342900" indent="-247650">
              <a:buClr>
                <a:srgbClr val="FFFFFF"/>
              </a:buClr>
              <a:buSzPct val="100000"/>
              <a:buFontTx/>
              <a:buChar char="●"/>
            </a:pPr>
            <a:r>
              <a:rPr lang="en-US" sz="1200" kern="0">
                <a:solidFill>
                  <a:srgbClr val="FFFFFF"/>
                </a:solidFill>
                <a:latin typeface="Arial"/>
                <a:cs typeface="Arial"/>
                <a:sym typeface="Arial"/>
              </a:rPr>
              <a:t>deepen understanding of Social Studies content</a:t>
            </a:r>
          </a:p>
          <a:p>
            <a:pPr marL="342900" indent="-247650">
              <a:buClr>
                <a:srgbClr val="FFFFFF"/>
              </a:buClr>
              <a:buSzPct val="100000"/>
              <a:buFontTx/>
              <a:buChar char="●"/>
            </a:pPr>
            <a:r>
              <a:rPr lang="en-US" sz="1200" kern="0">
                <a:solidFill>
                  <a:srgbClr val="FFFFFF"/>
                </a:solidFill>
                <a:latin typeface="Arial"/>
                <a:cs typeface="Arial"/>
                <a:sym typeface="Arial"/>
              </a:rPr>
              <a:t>solidify Profile of a Graduate attributes</a:t>
            </a:r>
          </a:p>
          <a:p>
            <a:endParaRPr sz="1050" kern="0">
              <a:solidFill>
                <a:srgbClr val="FFFFFF"/>
              </a:solidFill>
              <a:latin typeface="Arial"/>
              <a:cs typeface="Arial"/>
              <a:sym typeface="Arial"/>
            </a:endParaRPr>
          </a:p>
        </p:txBody>
      </p:sp>
    </p:spTree>
    <p:extLst>
      <p:ext uri="{BB962C8B-B14F-4D97-AF65-F5344CB8AC3E}">
        <p14:creationId xmlns:p14="http://schemas.microsoft.com/office/powerpoint/2010/main" val="14239915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228600" y="152400"/>
            <a:ext cx="8229600" cy="1993434"/>
          </a:xfrm>
          <a:prstGeom prst="rect">
            <a:avLst/>
          </a:prstGeom>
          <a:noFill/>
          <a:ln>
            <a:noFill/>
          </a:ln>
        </p:spPr>
        <p:txBody>
          <a:bodyPr vert="horz" lIns="68569" tIns="34275" rIns="68569" bIns="34275" rtlCol="0" anchor="ctr" anchorCtr="0">
            <a:noAutofit/>
          </a:bodyPr>
          <a:lstStyle/>
          <a:p>
            <a:pPr algn="ctr">
              <a:buSzPct val="25000"/>
            </a:pPr>
            <a:r>
              <a:rPr lang="en-US" sz="3600" dirty="0">
                <a:solidFill>
                  <a:schemeClr val="dk1"/>
                </a:solidFill>
                <a:latin typeface="Calibri"/>
                <a:ea typeface="Calibri"/>
                <a:cs typeface="Calibri"/>
                <a:sym typeface="Calibri"/>
              </a:rPr>
              <a:t>How do we determine if a</a:t>
            </a:r>
          </a:p>
          <a:p>
            <a:pPr algn="ctr">
              <a:buSzPct val="25000"/>
            </a:pPr>
            <a:r>
              <a:rPr lang="en-US" sz="3600" dirty="0">
                <a:solidFill>
                  <a:schemeClr val="dk1"/>
                </a:solidFill>
                <a:latin typeface="Calibri"/>
                <a:ea typeface="Calibri"/>
                <a:cs typeface="Calibri"/>
                <a:sym typeface="Calibri"/>
              </a:rPr>
              <a:t>performance-based assessment is  </a:t>
            </a:r>
          </a:p>
          <a:p>
            <a:pPr algn="ctr">
              <a:buSzPct val="25000"/>
            </a:pPr>
            <a:r>
              <a:rPr lang="en-US" sz="3600" dirty="0">
                <a:solidFill>
                  <a:schemeClr val="dk1"/>
                </a:solidFill>
                <a:latin typeface="Calibri"/>
                <a:ea typeface="Calibri"/>
                <a:cs typeface="Calibri"/>
                <a:sym typeface="Calibri"/>
              </a:rPr>
              <a:t> </a:t>
            </a:r>
            <a:r>
              <a:rPr lang="en-US" sz="4400" dirty="0">
                <a:solidFill>
                  <a:srgbClr val="FF0000"/>
                </a:solidFill>
                <a:latin typeface="Calibri"/>
                <a:ea typeface="Calibri"/>
                <a:cs typeface="Calibri"/>
                <a:sym typeface="Calibri"/>
              </a:rPr>
              <a:t>high-quality?</a:t>
            </a:r>
          </a:p>
          <a:p>
            <a:pPr algn="ctr">
              <a:buSzPct val="25000"/>
            </a:pPr>
            <a:endParaRPr dirty="0"/>
          </a:p>
        </p:txBody>
      </p:sp>
      <p:pic>
        <p:nvPicPr>
          <p:cNvPr id="685" name="Shape 685" descr="Quality"/>
          <p:cNvPicPr preferRelativeResize="0"/>
          <p:nvPr/>
        </p:nvPicPr>
        <p:blipFill>
          <a:blip r:embed="rId3">
            <a:alphaModFix/>
          </a:blip>
          <a:stretch>
            <a:fillRect/>
          </a:stretch>
        </p:blipFill>
        <p:spPr>
          <a:xfrm>
            <a:off x="1200150" y="2145834"/>
            <a:ext cx="6286500" cy="3950166"/>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1066976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304800" y="381000"/>
            <a:ext cx="7848600" cy="685800"/>
          </a:xfrm>
          <a:prstGeom prst="rect">
            <a:avLst/>
          </a:prstGeom>
          <a:noFill/>
          <a:ln>
            <a:noFill/>
          </a:ln>
        </p:spPr>
        <p:txBody>
          <a:bodyPr vert="horz" lIns="68569" tIns="34275" rIns="68569" bIns="34275" rtlCol="0" anchor="ctr" anchorCtr="0">
            <a:noAutofit/>
          </a:bodyPr>
          <a:lstStyle/>
          <a:p>
            <a:pPr algn="ctr">
              <a:buSzPct val="25000"/>
            </a:pPr>
            <a:r>
              <a:rPr lang="en-US" sz="3600" dirty="0">
                <a:solidFill>
                  <a:schemeClr val="dk1"/>
                </a:solidFill>
                <a:latin typeface="Calibri"/>
                <a:ea typeface="Calibri"/>
                <a:cs typeface="Calibri"/>
                <a:sym typeface="Calibri"/>
              </a:rPr>
              <a:t>Virginia Quality Criterion Tool for PBA</a:t>
            </a:r>
          </a:p>
          <a:p>
            <a:pPr algn="ctr">
              <a:buSzPct val="25000"/>
            </a:pPr>
            <a:endParaRPr dirty="0"/>
          </a:p>
        </p:txBody>
      </p:sp>
      <p:pic>
        <p:nvPicPr>
          <p:cNvPr id="692" name="Shape 692"/>
          <p:cNvPicPr preferRelativeResize="0"/>
          <p:nvPr/>
        </p:nvPicPr>
        <p:blipFill rotWithShape="1">
          <a:blip r:embed="rId3">
            <a:alphaModFix/>
          </a:blip>
          <a:srcRect/>
          <a:stretch/>
        </p:blipFill>
        <p:spPr>
          <a:xfrm>
            <a:off x="609600" y="1066800"/>
            <a:ext cx="7144583" cy="4766081"/>
          </a:xfrm>
          <a:prstGeom prst="rect">
            <a:avLst/>
          </a:prstGeom>
          <a:noFill/>
          <a:ln w="9525" cap="flat" cmpd="sng">
            <a:solidFill>
              <a:schemeClr val="dk1"/>
            </a:solidFill>
            <a:prstDash val="solid"/>
            <a:round/>
            <a:headEnd type="none" w="med" len="med"/>
            <a:tailEnd type="none" w="med" len="med"/>
          </a:ln>
        </p:spPr>
      </p:pic>
      <p:sp>
        <p:nvSpPr>
          <p:cNvPr id="693" name="Shape 693"/>
          <p:cNvSpPr/>
          <p:nvPr/>
        </p:nvSpPr>
        <p:spPr>
          <a:xfrm rot="797106">
            <a:off x="6221958" y="1298479"/>
            <a:ext cx="2223703" cy="1355220"/>
          </a:xfrm>
          <a:prstGeom prst="roundRect">
            <a:avLst>
              <a:gd name="adj" fmla="val 16667"/>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ctr"/>
            <a:r>
              <a:rPr lang="en-US" b="1" kern="0" dirty="0">
                <a:solidFill>
                  <a:srgbClr val="FFFFFF"/>
                </a:solidFill>
                <a:latin typeface="Arial"/>
                <a:cs typeface="Arial"/>
                <a:sym typeface="Arial"/>
              </a:rPr>
              <a:t>Locate this document on your table!</a:t>
            </a:r>
          </a:p>
        </p:txBody>
      </p:sp>
    </p:spTree>
    <p:extLst>
      <p:ext uri="{BB962C8B-B14F-4D97-AF65-F5344CB8AC3E}">
        <p14:creationId xmlns:p14="http://schemas.microsoft.com/office/powerpoint/2010/main" val="12699073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p:nvPr/>
        </p:nvSpPr>
        <p:spPr>
          <a:xfrm>
            <a:off x="457200" y="455919"/>
            <a:ext cx="7194281" cy="1266606"/>
          </a:xfrm>
          <a:prstGeom prst="rect">
            <a:avLst/>
          </a:prstGeom>
          <a:noFill/>
          <a:ln>
            <a:noFill/>
          </a:ln>
        </p:spPr>
        <p:txBody>
          <a:bodyPr lIns="68569" tIns="34256" rIns="68569" bIns="34256" anchor="t" anchorCtr="0">
            <a:noAutofit/>
          </a:bodyPr>
          <a:lstStyle/>
          <a:p>
            <a:pPr algn="ctr">
              <a:buSzPct val="25000"/>
            </a:pPr>
            <a:r>
              <a:rPr lang="en-US" sz="3300" b="1" kern="0" dirty="0">
                <a:solidFill>
                  <a:srgbClr val="000000"/>
                </a:solidFill>
                <a:latin typeface="Calibri"/>
                <a:ea typeface="Calibri"/>
                <a:cs typeface="Calibri"/>
                <a:sym typeface="Calibri"/>
              </a:rPr>
              <a:t>Virginia Quality Criterion Tool for Performance-Based Assessment</a:t>
            </a:r>
          </a:p>
        </p:txBody>
      </p:sp>
      <p:sp>
        <p:nvSpPr>
          <p:cNvPr id="700" name="Shape 700"/>
          <p:cNvSpPr txBox="1"/>
          <p:nvPr/>
        </p:nvSpPr>
        <p:spPr>
          <a:xfrm>
            <a:off x="152400" y="1629433"/>
            <a:ext cx="8077199" cy="1619829"/>
          </a:xfrm>
          <a:prstGeom prst="rect">
            <a:avLst/>
          </a:prstGeom>
          <a:noFill/>
          <a:ln>
            <a:noFill/>
          </a:ln>
        </p:spPr>
        <p:txBody>
          <a:bodyPr lIns="68569" tIns="34275" rIns="68569" bIns="34275" anchor="t" anchorCtr="0">
            <a:noAutofit/>
          </a:bodyPr>
          <a:lstStyle/>
          <a:p>
            <a:pPr algn="ctr">
              <a:buSzPct val="25000"/>
            </a:pPr>
            <a:r>
              <a:rPr lang="en-US" sz="2400" kern="0" dirty="0">
                <a:solidFill>
                  <a:srgbClr val="C00000"/>
                </a:solidFill>
                <a:latin typeface="Calibri"/>
                <a:ea typeface="Calibri"/>
                <a:cs typeface="Calibri"/>
                <a:sym typeface="Calibri"/>
              </a:rPr>
              <a:t>Take a few minutes to explore and become familiar with the </a:t>
            </a:r>
          </a:p>
          <a:p>
            <a:pPr algn="ctr">
              <a:buSzPct val="25000"/>
            </a:pPr>
            <a:r>
              <a:rPr lang="en-US" sz="2400" b="1" i="1" kern="0" dirty="0">
                <a:solidFill>
                  <a:srgbClr val="C00000"/>
                </a:solidFill>
                <a:latin typeface="Calibri"/>
                <a:ea typeface="Calibri"/>
                <a:cs typeface="Calibri"/>
                <a:sym typeface="Calibri"/>
              </a:rPr>
              <a:t>Virginia Quality Criterion Tool for Performance-Based Assessment.</a:t>
            </a:r>
          </a:p>
        </p:txBody>
      </p:sp>
      <p:sp>
        <p:nvSpPr>
          <p:cNvPr id="701" name="Shape 701"/>
          <p:cNvSpPr txBox="1"/>
          <p:nvPr/>
        </p:nvSpPr>
        <p:spPr>
          <a:xfrm>
            <a:off x="2177438" y="3399919"/>
            <a:ext cx="5201100" cy="1350900"/>
          </a:xfrm>
          <a:prstGeom prst="rect">
            <a:avLst/>
          </a:prstGeom>
          <a:noFill/>
          <a:ln>
            <a:noFill/>
          </a:ln>
        </p:spPr>
        <p:txBody>
          <a:bodyPr lIns="68569" tIns="34275" rIns="68569" bIns="34275" anchor="t" anchorCtr="0">
            <a:noAutofit/>
          </a:bodyPr>
          <a:lstStyle/>
          <a:p>
            <a:endParaRPr sz="1050" kern="0">
              <a:solidFill>
                <a:srgbClr val="000000"/>
              </a:solidFill>
              <a:latin typeface="Arial"/>
              <a:cs typeface="Arial"/>
              <a:sym typeface="Arial"/>
            </a:endParaRPr>
          </a:p>
          <a:p>
            <a:endParaRPr sz="2100" b="1" kern="0">
              <a:solidFill>
                <a:srgbClr val="000000"/>
              </a:solidFill>
              <a:latin typeface="Calibri"/>
              <a:ea typeface="Calibri"/>
              <a:cs typeface="Calibri"/>
              <a:sym typeface="Calibri"/>
            </a:endParaRPr>
          </a:p>
          <a:p>
            <a:pPr marL="342900"/>
            <a:endParaRPr sz="3600" b="1" kern="0">
              <a:solidFill>
                <a:srgbClr val="000000"/>
              </a:solidFill>
              <a:latin typeface="Calibri"/>
              <a:ea typeface="Calibri"/>
              <a:cs typeface="Calibri"/>
              <a:sym typeface="Calibri"/>
            </a:endParaRPr>
          </a:p>
          <a:p>
            <a:pPr marL="342900"/>
            <a:endParaRPr sz="2250" kern="0">
              <a:solidFill>
                <a:srgbClr val="000000"/>
              </a:solidFill>
              <a:latin typeface="Calibri"/>
              <a:ea typeface="Calibri"/>
              <a:cs typeface="Calibri"/>
              <a:sym typeface="Calibri"/>
            </a:endParaRPr>
          </a:p>
          <a:p>
            <a:pPr marL="342900"/>
            <a:endParaRPr sz="2250" kern="0">
              <a:solidFill>
                <a:srgbClr val="000000"/>
              </a:solidFill>
              <a:latin typeface="Calibri"/>
              <a:ea typeface="Calibri"/>
              <a:cs typeface="Calibri"/>
              <a:sym typeface="Calibri"/>
            </a:endParaRPr>
          </a:p>
        </p:txBody>
      </p:sp>
      <p:sp>
        <p:nvSpPr>
          <p:cNvPr id="702" name="Shape 702"/>
          <p:cNvSpPr txBox="1"/>
          <p:nvPr/>
        </p:nvSpPr>
        <p:spPr>
          <a:xfrm>
            <a:off x="457200" y="2938810"/>
            <a:ext cx="6282225" cy="2689425"/>
          </a:xfrm>
          <a:prstGeom prst="rect">
            <a:avLst/>
          </a:prstGeom>
          <a:noFill/>
          <a:ln>
            <a:noFill/>
          </a:ln>
        </p:spPr>
        <p:txBody>
          <a:bodyPr lIns="68569" tIns="34275" rIns="68569" bIns="34275" anchor="t" anchorCtr="0">
            <a:noAutofit/>
          </a:bodyPr>
          <a:lstStyle/>
          <a:p>
            <a:pPr>
              <a:buSzPct val="25000"/>
            </a:pPr>
            <a:r>
              <a:rPr lang="en-US" sz="3200" b="1" u="sng" kern="0" dirty="0">
                <a:solidFill>
                  <a:srgbClr val="000000"/>
                </a:solidFill>
                <a:latin typeface="Calibri"/>
                <a:ea typeface="Calibri"/>
                <a:cs typeface="Calibri"/>
                <a:sym typeface="Calibri"/>
              </a:rPr>
              <a:t>Questions to Guide Thinking:</a:t>
            </a:r>
          </a:p>
          <a:p>
            <a:pPr marL="600075" lvl="1" indent="-285750">
              <a:buClr>
                <a:srgbClr val="000000"/>
              </a:buClr>
              <a:buSzPct val="100000"/>
              <a:buFont typeface="Arial"/>
              <a:buChar char="•"/>
            </a:pPr>
            <a:r>
              <a:rPr lang="en-US" sz="3200" kern="0" dirty="0">
                <a:solidFill>
                  <a:srgbClr val="000000"/>
                </a:solidFill>
                <a:latin typeface="Calibri"/>
                <a:ea typeface="Calibri"/>
                <a:cs typeface="Calibri"/>
                <a:sym typeface="Calibri"/>
              </a:rPr>
              <a:t>What do you notice?</a:t>
            </a:r>
          </a:p>
          <a:p>
            <a:pPr marL="342900"/>
            <a:endParaRPr sz="3200" kern="0" dirty="0">
              <a:solidFill>
                <a:srgbClr val="000000"/>
              </a:solidFill>
              <a:latin typeface="Calibri"/>
              <a:ea typeface="Calibri"/>
              <a:cs typeface="Calibri"/>
              <a:sym typeface="Calibri"/>
            </a:endParaRPr>
          </a:p>
          <a:p>
            <a:pPr marL="600075" lvl="1" indent="-285750">
              <a:buClr>
                <a:srgbClr val="000000"/>
              </a:buClr>
              <a:buSzPct val="100000"/>
              <a:buFont typeface="Arial"/>
              <a:buChar char="•"/>
            </a:pPr>
            <a:r>
              <a:rPr lang="en-US" sz="3200" kern="0" dirty="0">
                <a:solidFill>
                  <a:srgbClr val="000000"/>
                </a:solidFill>
                <a:latin typeface="Calibri"/>
                <a:ea typeface="Calibri"/>
                <a:cs typeface="Calibri"/>
                <a:sym typeface="Calibri"/>
              </a:rPr>
              <a:t>Based on what you notice,                              what questions do you have?</a:t>
            </a:r>
          </a:p>
        </p:txBody>
      </p:sp>
      <p:sp>
        <p:nvSpPr>
          <p:cNvPr id="703" name="Shape 703"/>
          <p:cNvSpPr txBox="1"/>
          <p:nvPr/>
        </p:nvSpPr>
        <p:spPr>
          <a:xfrm>
            <a:off x="5927306" y="3515213"/>
            <a:ext cx="1724175" cy="747000"/>
          </a:xfrm>
          <a:prstGeom prst="rect">
            <a:avLst/>
          </a:prstGeom>
          <a:noFill/>
          <a:ln>
            <a:noFill/>
          </a:ln>
        </p:spPr>
        <p:txBody>
          <a:bodyPr lIns="68569" tIns="68569" rIns="68569" bIns="68569" anchor="t" anchorCtr="0">
            <a:noAutofit/>
          </a:bodyPr>
          <a:lstStyle/>
          <a:p>
            <a:endParaRPr sz="1050" kern="0">
              <a:solidFill>
                <a:srgbClr val="000000"/>
              </a:solidFill>
              <a:latin typeface="Arial"/>
              <a:cs typeface="Arial"/>
              <a:sym typeface="Arial"/>
            </a:endParaRPr>
          </a:p>
        </p:txBody>
      </p:sp>
      <p:pic>
        <p:nvPicPr>
          <p:cNvPr id="704" name="Shape 704" descr="Image result for post it note"/>
          <p:cNvPicPr preferRelativeResize="0"/>
          <p:nvPr/>
        </p:nvPicPr>
        <p:blipFill>
          <a:blip r:embed="rId3">
            <a:alphaModFix/>
          </a:blip>
          <a:stretch>
            <a:fillRect/>
          </a:stretch>
        </p:blipFill>
        <p:spPr>
          <a:xfrm>
            <a:off x="5486400" y="2460845"/>
            <a:ext cx="2743199" cy="3100246"/>
          </a:xfrm>
          <a:prstGeom prst="rect">
            <a:avLst/>
          </a:prstGeom>
          <a:noFill/>
          <a:ln>
            <a:noFill/>
          </a:ln>
        </p:spPr>
      </p:pic>
      <p:sp>
        <p:nvSpPr>
          <p:cNvPr id="705" name="Shape 705"/>
          <p:cNvSpPr txBox="1"/>
          <p:nvPr/>
        </p:nvSpPr>
        <p:spPr>
          <a:xfrm>
            <a:off x="6106764" y="3238520"/>
            <a:ext cx="1628261" cy="1570762"/>
          </a:xfrm>
          <a:prstGeom prst="rect">
            <a:avLst/>
          </a:prstGeom>
          <a:noFill/>
          <a:ln>
            <a:noFill/>
          </a:ln>
        </p:spPr>
        <p:txBody>
          <a:bodyPr lIns="68569" tIns="68569" rIns="68569" bIns="68569" anchor="t" anchorCtr="0">
            <a:noAutofit/>
          </a:bodyPr>
          <a:lstStyle/>
          <a:p>
            <a:pPr algn="ctr"/>
            <a:r>
              <a:rPr lang="en-US" sz="2000" b="1" i="1" kern="0" dirty="0">
                <a:solidFill>
                  <a:srgbClr val="000000"/>
                </a:solidFill>
                <a:latin typeface="Calibri"/>
                <a:ea typeface="Calibri"/>
                <a:cs typeface="Calibri"/>
                <a:sym typeface="Calibri"/>
              </a:rPr>
              <a:t>highlight, take notes, jot thoughts and questions  on post-its!</a:t>
            </a:r>
          </a:p>
        </p:txBody>
      </p:sp>
    </p:spTree>
    <p:extLst>
      <p:ext uri="{BB962C8B-B14F-4D97-AF65-F5344CB8AC3E}">
        <p14:creationId xmlns:p14="http://schemas.microsoft.com/office/powerpoint/2010/main" val="2333712851"/>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p:nvPr/>
        </p:nvSpPr>
        <p:spPr>
          <a:xfrm>
            <a:off x="914400" y="457200"/>
            <a:ext cx="6469875" cy="789300"/>
          </a:xfrm>
          <a:prstGeom prst="rect">
            <a:avLst/>
          </a:prstGeom>
          <a:noFill/>
          <a:ln>
            <a:noFill/>
          </a:ln>
        </p:spPr>
        <p:txBody>
          <a:bodyPr lIns="68569" tIns="34256" rIns="68569" bIns="34256" anchor="t" anchorCtr="0">
            <a:noAutofit/>
          </a:bodyPr>
          <a:lstStyle/>
          <a:p>
            <a:pPr algn="ctr">
              <a:buSzPct val="25000"/>
            </a:pPr>
            <a:r>
              <a:rPr lang="en-US" sz="3300" b="1" kern="0" dirty="0">
                <a:solidFill>
                  <a:srgbClr val="000000"/>
                </a:solidFill>
                <a:latin typeface="Calibri"/>
                <a:ea typeface="Calibri"/>
                <a:cs typeface="Calibri"/>
                <a:sym typeface="Calibri"/>
              </a:rPr>
              <a:t>Virginia Quality Criterion Tool for Performance-Based Assessment</a:t>
            </a:r>
          </a:p>
        </p:txBody>
      </p:sp>
      <p:pic>
        <p:nvPicPr>
          <p:cNvPr id="712" name="Shape 712" descr="C:\Users\jlbrown1\AppData\Local\Microsoft\Windows\Temporary Internet Files\Content.IE5\49G1BNAE\turnandtalk[1].jpg"/>
          <p:cNvPicPr preferRelativeResize="0"/>
          <p:nvPr/>
        </p:nvPicPr>
        <p:blipFill rotWithShape="1">
          <a:blip r:embed="rId3">
            <a:alphaModFix/>
          </a:blip>
          <a:srcRect/>
          <a:stretch/>
        </p:blipFill>
        <p:spPr>
          <a:xfrm>
            <a:off x="3051582" y="1600200"/>
            <a:ext cx="2815817" cy="1931306"/>
          </a:xfrm>
          <a:prstGeom prst="rect">
            <a:avLst/>
          </a:prstGeom>
          <a:noFill/>
          <a:ln>
            <a:noFill/>
          </a:ln>
        </p:spPr>
      </p:pic>
      <p:sp>
        <p:nvSpPr>
          <p:cNvPr id="713" name="Shape 713"/>
          <p:cNvSpPr txBox="1"/>
          <p:nvPr/>
        </p:nvSpPr>
        <p:spPr>
          <a:xfrm>
            <a:off x="381000" y="3531506"/>
            <a:ext cx="8000999" cy="2280825"/>
          </a:xfrm>
          <a:prstGeom prst="rect">
            <a:avLst/>
          </a:prstGeom>
          <a:noFill/>
          <a:ln>
            <a:noFill/>
          </a:ln>
        </p:spPr>
        <p:txBody>
          <a:bodyPr lIns="68569" tIns="34275" rIns="68569" bIns="34275" anchor="t" anchorCtr="0">
            <a:noAutofit/>
          </a:bodyPr>
          <a:lstStyle/>
          <a:p>
            <a:pPr>
              <a:buSzPct val="25000"/>
            </a:pPr>
            <a:r>
              <a:rPr lang="en-US" sz="3200" b="1" u="sng" kern="0" dirty="0">
                <a:solidFill>
                  <a:srgbClr val="000000"/>
                </a:solidFill>
                <a:latin typeface="Calibri"/>
                <a:ea typeface="Calibri"/>
                <a:cs typeface="Calibri"/>
                <a:sym typeface="Calibri"/>
              </a:rPr>
              <a:t>Questions to Guide Discussion:</a:t>
            </a:r>
          </a:p>
          <a:p>
            <a:pPr marL="600075" lvl="1" indent="-285750">
              <a:buClr>
                <a:srgbClr val="000000"/>
              </a:buClr>
              <a:buSzPct val="100000"/>
              <a:buFont typeface="Arial"/>
              <a:buChar char="•"/>
            </a:pPr>
            <a:r>
              <a:rPr lang="en-US" sz="3200" kern="0" dirty="0">
                <a:solidFill>
                  <a:srgbClr val="000000"/>
                </a:solidFill>
                <a:latin typeface="Calibri"/>
                <a:ea typeface="Calibri"/>
                <a:cs typeface="Calibri"/>
                <a:sym typeface="Calibri"/>
              </a:rPr>
              <a:t>What do you notice?</a:t>
            </a:r>
          </a:p>
          <a:p>
            <a:pPr marL="342900"/>
            <a:endParaRPr sz="3200" kern="0" dirty="0">
              <a:solidFill>
                <a:srgbClr val="000000"/>
              </a:solidFill>
              <a:latin typeface="Calibri"/>
              <a:ea typeface="Calibri"/>
              <a:cs typeface="Calibri"/>
              <a:sym typeface="Calibri"/>
            </a:endParaRPr>
          </a:p>
          <a:p>
            <a:pPr marL="600075" lvl="1" indent="-285750">
              <a:buClr>
                <a:srgbClr val="000000"/>
              </a:buClr>
              <a:buSzPct val="100000"/>
              <a:buFont typeface="Arial"/>
              <a:buChar char="•"/>
            </a:pPr>
            <a:r>
              <a:rPr lang="en-US" sz="3200" kern="0" dirty="0">
                <a:solidFill>
                  <a:srgbClr val="000000"/>
                </a:solidFill>
                <a:latin typeface="Calibri"/>
                <a:ea typeface="Calibri"/>
                <a:cs typeface="Calibri"/>
                <a:sym typeface="Calibri"/>
              </a:rPr>
              <a:t>Based on what you notice, what questions do you have?</a:t>
            </a:r>
          </a:p>
        </p:txBody>
      </p:sp>
    </p:spTree>
    <p:extLst>
      <p:ext uri="{BB962C8B-B14F-4D97-AF65-F5344CB8AC3E}">
        <p14:creationId xmlns:p14="http://schemas.microsoft.com/office/powerpoint/2010/main" val="1638577108"/>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p:nvPr/>
        </p:nvSpPr>
        <p:spPr>
          <a:xfrm>
            <a:off x="990600" y="315375"/>
            <a:ext cx="6469856" cy="789383"/>
          </a:xfrm>
          <a:prstGeom prst="rect">
            <a:avLst/>
          </a:prstGeom>
          <a:noFill/>
          <a:ln>
            <a:noFill/>
          </a:ln>
        </p:spPr>
        <p:txBody>
          <a:bodyPr lIns="68569" tIns="34256" rIns="68569" bIns="34256" anchor="t" anchorCtr="0">
            <a:noAutofit/>
          </a:bodyPr>
          <a:lstStyle/>
          <a:p>
            <a:pPr algn="ctr">
              <a:buSzPct val="25000"/>
            </a:pPr>
            <a:r>
              <a:rPr lang="en-US" sz="4800" b="1" kern="0" dirty="0">
                <a:solidFill>
                  <a:srgbClr val="000000"/>
                </a:solidFill>
                <a:latin typeface="Calibri"/>
                <a:ea typeface="Calibri"/>
                <a:cs typeface="Calibri"/>
                <a:sym typeface="Calibri"/>
              </a:rPr>
              <a:t>Let’s Take a Closer Look</a:t>
            </a:r>
          </a:p>
        </p:txBody>
      </p:sp>
      <p:pic>
        <p:nvPicPr>
          <p:cNvPr id="720" name="Shape 720"/>
          <p:cNvPicPr preferRelativeResize="0"/>
          <p:nvPr/>
        </p:nvPicPr>
        <p:blipFill rotWithShape="1">
          <a:blip r:embed="rId3">
            <a:alphaModFix/>
          </a:blip>
          <a:srcRect/>
          <a:stretch/>
        </p:blipFill>
        <p:spPr>
          <a:xfrm>
            <a:off x="228600" y="1219200"/>
            <a:ext cx="7772400" cy="5029200"/>
          </a:xfrm>
          <a:prstGeom prst="rect">
            <a:avLst/>
          </a:prstGeom>
          <a:noFill/>
          <a:ln w="9525" cap="flat" cmpd="sng">
            <a:solidFill>
              <a:schemeClr val="dk1"/>
            </a:solidFill>
            <a:prstDash val="solid"/>
            <a:round/>
            <a:headEnd type="none" w="med" len="med"/>
            <a:tailEnd type="none" w="med" len="med"/>
          </a:ln>
        </p:spPr>
      </p:pic>
      <p:sp>
        <p:nvSpPr>
          <p:cNvPr id="721" name="Shape 721"/>
          <p:cNvSpPr/>
          <p:nvPr/>
        </p:nvSpPr>
        <p:spPr>
          <a:xfrm>
            <a:off x="425154" y="3001526"/>
            <a:ext cx="800099" cy="514349"/>
          </a:xfrm>
          <a:prstGeom prst="ellipse">
            <a:avLst/>
          </a:prstGeom>
          <a:noFill/>
          <a:ln w="41275" cap="flat" cmpd="sng">
            <a:solidFill>
              <a:srgbClr val="C00000"/>
            </a:solidFill>
            <a:prstDash val="solid"/>
            <a:round/>
            <a:headEnd type="none" w="med" len="med"/>
            <a:tailEnd type="none" w="med" len="med"/>
          </a:ln>
        </p:spPr>
        <p:txBody>
          <a:bodyPr lIns="68569" tIns="34275" rIns="68569" bIns="34275" anchor="ctr" anchorCtr="0">
            <a:noAutofit/>
          </a:bodyPr>
          <a:lstStyle/>
          <a:p>
            <a:pPr algn="ctr"/>
            <a:endParaRPr sz="1350" kern="0">
              <a:solidFill>
                <a:srgbClr val="FFFFFF"/>
              </a:solidFill>
              <a:latin typeface="Arial"/>
              <a:ea typeface="Arial"/>
              <a:cs typeface="Arial"/>
              <a:sym typeface="Arial"/>
            </a:endParaRPr>
          </a:p>
        </p:txBody>
      </p:sp>
      <p:sp>
        <p:nvSpPr>
          <p:cNvPr id="722" name="Shape 722"/>
          <p:cNvSpPr/>
          <p:nvPr/>
        </p:nvSpPr>
        <p:spPr>
          <a:xfrm>
            <a:off x="1255679" y="3001526"/>
            <a:ext cx="3756620" cy="514349"/>
          </a:xfrm>
          <a:prstGeom prst="ellipse">
            <a:avLst/>
          </a:prstGeom>
          <a:noFill/>
          <a:ln w="41275" cap="flat" cmpd="sng">
            <a:solidFill>
              <a:srgbClr val="C00000"/>
            </a:solidFill>
            <a:prstDash val="solid"/>
            <a:round/>
            <a:headEnd type="none" w="med" len="med"/>
            <a:tailEnd type="none" w="med" len="med"/>
          </a:ln>
        </p:spPr>
        <p:txBody>
          <a:bodyPr lIns="68569" tIns="34275" rIns="68569" bIns="34275" anchor="ctr" anchorCtr="0">
            <a:noAutofit/>
          </a:bodyPr>
          <a:lstStyle/>
          <a:p>
            <a:pPr algn="ctr"/>
            <a:endParaRPr sz="1350" kern="0">
              <a:solidFill>
                <a:srgbClr val="FFFFFF"/>
              </a:solidFill>
              <a:latin typeface="Arial"/>
              <a:ea typeface="Arial"/>
              <a:cs typeface="Arial"/>
              <a:sym typeface="Arial"/>
            </a:endParaRPr>
          </a:p>
        </p:txBody>
      </p:sp>
      <p:sp>
        <p:nvSpPr>
          <p:cNvPr id="723" name="Shape 723"/>
          <p:cNvSpPr/>
          <p:nvPr/>
        </p:nvSpPr>
        <p:spPr>
          <a:xfrm>
            <a:off x="5042726" y="3001527"/>
            <a:ext cx="2958274" cy="514349"/>
          </a:xfrm>
          <a:prstGeom prst="ellipse">
            <a:avLst/>
          </a:prstGeom>
          <a:noFill/>
          <a:ln w="41275" cap="flat" cmpd="sng">
            <a:solidFill>
              <a:srgbClr val="C00000"/>
            </a:solidFill>
            <a:prstDash val="solid"/>
            <a:round/>
            <a:headEnd type="none" w="med" len="med"/>
            <a:tailEnd type="none" w="med" len="med"/>
          </a:ln>
        </p:spPr>
        <p:txBody>
          <a:bodyPr lIns="68569" tIns="34275" rIns="68569" bIns="34275" anchor="ctr" anchorCtr="0">
            <a:noAutofit/>
          </a:bodyPr>
          <a:lstStyle/>
          <a:p>
            <a:pPr algn="ctr"/>
            <a:endParaRPr sz="135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62266513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315200" cy="1143000"/>
          </a:xfrm>
        </p:spPr>
        <p:txBody>
          <a:bodyPr>
            <a:noAutofit/>
          </a:bodyPr>
          <a:lstStyle/>
          <a:p>
            <a:r>
              <a:rPr lang="en-US" i="0" dirty="0" smtClean="0">
                <a:solidFill>
                  <a:schemeClr val="tx1"/>
                </a:solidFill>
                <a:effectLst>
                  <a:outerShdw blurRad="38100" dist="38100" dir="2700000" algn="tl">
                    <a:srgbClr val="000000">
                      <a:alpha val="43137"/>
                    </a:srgbClr>
                  </a:outerShdw>
                </a:effectLst>
                <a:latin typeface="+mn-lt"/>
                <a:ea typeface="Batang" panose="02030600000101010101" pitchFamily="18" charset="-127"/>
              </a:rPr>
              <a:t>Legislative Intent</a:t>
            </a:r>
            <a:endParaRPr lang="en-US" i="0" dirty="0">
              <a:solidFill>
                <a:schemeClr val="tx1"/>
              </a:solidFill>
              <a:effectLst>
                <a:outerShdw blurRad="38100" dist="38100" dir="2700000" algn="tl">
                  <a:srgbClr val="000000">
                    <a:alpha val="43137"/>
                  </a:srgbClr>
                </a:outerShdw>
              </a:effectLst>
              <a:latin typeface="+mn-lt"/>
              <a:ea typeface="Batang" panose="02030600000101010101" pitchFamily="18" charset="-127"/>
            </a:endParaRPr>
          </a:p>
        </p:txBody>
      </p:sp>
      <p:sp>
        <p:nvSpPr>
          <p:cNvPr id="4" name="Slide Number Placeholder 3"/>
          <p:cNvSpPr>
            <a:spLocks noGrp="1"/>
          </p:cNvSpPr>
          <p:nvPr>
            <p:ph type="sldNum" sz="quarter" idx="4294967295"/>
          </p:nvPr>
        </p:nvSpPr>
        <p:spPr>
          <a:xfrm>
            <a:off x="3505200" y="6172200"/>
            <a:ext cx="2133600" cy="365125"/>
          </a:xfrm>
          <a:prstGeom prst="rect">
            <a:avLst/>
          </a:prstGeom>
        </p:spPr>
        <p:txBody>
          <a:bodyPr/>
          <a:lstStyle/>
          <a:p>
            <a:pPr>
              <a:defRPr/>
            </a:pPr>
            <a:fld id="{3401E261-CCB0-49C5-A0AF-9D10FC252207}" type="slidenum">
              <a:rPr lang="en-US" smtClean="0">
                <a:solidFill>
                  <a:prstClr val="white"/>
                </a:solidFill>
              </a:rPr>
              <a:pPr>
                <a:defRPr/>
              </a:pPr>
              <a:t>9</a:t>
            </a:fld>
            <a:endParaRPr lang="en-US" dirty="0">
              <a:solidFill>
                <a:prstClr val="white"/>
              </a:solidFill>
            </a:endParaRPr>
          </a:p>
        </p:txBody>
      </p:sp>
      <p:sp>
        <p:nvSpPr>
          <p:cNvPr id="5" name="Content Placeholder 4"/>
          <p:cNvSpPr>
            <a:spLocks noGrp="1"/>
          </p:cNvSpPr>
          <p:nvPr>
            <p:ph idx="1"/>
          </p:nvPr>
        </p:nvSpPr>
        <p:spPr>
          <a:xfrm>
            <a:off x="457200" y="1447800"/>
            <a:ext cx="7543800" cy="4144963"/>
          </a:xfrm>
        </p:spPr>
        <p:txBody>
          <a:bodyPr>
            <a:normAutofit fontScale="77500" lnSpcReduction="20000"/>
          </a:bodyPr>
          <a:lstStyle/>
          <a:p>
            <a:endParaRPr lang="en-US" sz="4000" b="0" dirty="0">
              <a:solidFill>
                <a:srgbClr val="000000"/>
              </a:solidFill>
              <a:latin typeface="Times New Roman"/>
            </a:endParaRPr>
          </a:p>
          <a:p>
            <a:r>
              <a:rPr lang="en-US" b="0" dirty="0" smtClean="0">
                <a:solidFill>
                  <a:srgbClr val="000000"/>
                </a:solidFill>
                <a:latin typeface="Times New Roman"/>
              </a:rPr>
              <a:t>The </a:t>
            </a:r>
            <a:r>
              <a:rPr lang="en-US" b="0" dirty="0">
                <a:solidFill>
                  <a:srgbClr val="000000"/>
                </a:solidFill>
                <a:latin typeface="Times New Roman"/>
              </a:rPr>
              <a:t>intent of the legislation was </a:t>
            </a:r>
            <a:r>
              <a:rPr lang="en-US" b="0" dirty="0" smtClean="0">
                <a:solidFill>
                  <a:srgbClr val="000000"/>
                </a:solidFill>
                <a:latin typeface="Times New Roman"/>
              </a:rPr>
              <a:t>to encourage </a:t>
            </a:r>
            <a:r>
              <a:rPr lang="en-US" b="0" dirty="0">
                <a:solidFill>
                  <a:srgbClr val="000000"/>
                </a:solidFill>
                <a:latin typeface="Times New Roman"/>
              </a:rPr>
              <a:t>the </a:t>
            </a:r>
            <a:r>
              <a:rPr lang="en-US" b="0" i="1" dirty="0" smtClean="0">
                <a:solidFill>
                  <a:srgbClr val="000000"/>
                </a:solidFill>
                <a:latin typeface="Times New Roman"/>
              </a:rPr>
              <a:t>broader range of </a:t>
            </a:r>
            <a:r>
              <a:rPr lang="en-US" b="0" i="1" dirty="0">
                <a:solidFill>
                  <a:srgbClr val="000000"/>
                </a:solidFill>
                <a:latin typeface="Times New Roman"/>
              </a:rPr>
              <a:t>assessments</a:t>
            </a:r>
            <a:r>
              <a:rPr lang="en-US" b="0" dirty="0">
                <a:solidFill>
                  <a:srgbClr val="000000"/>
                </a:solidFill>
                <a:latin typeface="Times New Roman"/>
              </a:rPr>
              <a:t>, such as performance assessments, that may be used </a:t>
            </a:r>
            <a:r>
              <a:rPr lang="en-US" b="0" dirty="0" smtClean="0">
                <a:latin typeface="Times New Roman"/>
              </a:rPr>
              <a:t>by </a:t>
            </a:r>
            <a:r>
              <a:rPr lang="en-US" b="0" dirty="0">
                <a:latin typeface="Times New Roman"/>
              </a:rPr>
              <a:t>teachers to improve their instruction. </a:t>
            </a:r>
            <a:endParaRPr lang="en-US" b="0" dirty="0" smtClean="0">
              <a:latin typeface="Times New Roman"/>
            </a:endParaRPr>
          </a:p>
          <a:p>
            <a:endParaRPr lang="en-US" b="0" dirty="0">
              <a:latin typeface="Times New Roman"/>
            </a:endParaRPr>
          </a:p>
          <a:p>
            <a:r>
              <a:rPr lang="en-US" b="0" dirty="0" smtClean="0">
                <a:latin typeface="Times New Roman"/>
              </a:rPr>
              <a:t>Such assessments provide </a:t>
            </a:r>
            <a:r>
              <a:rPr lang="en-US" b="0" dirty="0">
                <a:latin typeface="Times New Roman"/>
              </a:rPr>
              <a:t>information about what students have learned as well as the concepts and skills that they have not yet mastered. </a:t>
            </a:r>
            <a:endParaRPr lang="en-US" dirty="0"/>
          </a:p>
        </p:txBody>
      </p:sp>
    </p:spTree>
    <p:extLst>
      <p:ext uri="{BB962C8B-B14F-4D97-AF65-F5344CB8AC3E}">
        <p14:creationId xmlns:p14="http://schemas.microsoft.com/office/powerpoint/2010/main" val="349238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Shape 729"/>
          <p:cNvSpPr txBox="1"/>
          <p:nvPr/>
        </p:nvSpPr>
        <p:spPr>
          <a:xfrm>
            <a:off x="343012" y="840189"/>
            <a:ext cx="3314588" cy="4923747"/>
          </a:xfrm>
          <a:prstGeom prst="rect">
            <a:avLst/>
          </a:prstGeom>
          <a:noFill/>
          <a:ln>
            <a:noFill/>
          </a:ln>
        </p:spPr>
        <p:txBody>
          <a:bodyPr lIns="68569" tIns="34275" rIns="68569" bIns="34275" anchor="t" anchorCtr="0">
            <a:noAutofit/>
          </a:bodyPr>
          <a:lstStyle/>
          <a:p>
            <a:pPr marL="342900" indent="-285750">
              <a:buSzPct val="100000"/>
              <a:buFont typeface="Calibri"/>
              <a:buChar char="●"/>
            </a:pPr>
            <a:r>
              <a:rPr lang="en-US" sz="2000" b="1" kern="0" dirty="0">
                <a:solidFill>
                  <a:srgbClr val="000000"/>
                </a:solidFill>
                <a:latin typeface="Calibri"/>
                <a:ea typeface="Calibri"/>
                <a:cs typeface="Calibri"/>
                <a:sym typeface="Calibri"/>
              </a:rPr>
              <a:t>Familiarize yourself</a:t>
            </a:r>
            <a:r>
              <a:rPr lang="en-US" sz="2000" kern="0" dirty="0">
                <a:solidFill>
                  <a:srgbClr val="000000"/>
                </a:solidFill>
                <a:latin typeface="Calibri"/>
                <a:ea typeface="Calibri"/>
                <a:cs typeface="Calibri"/>
                <a:sym typeface="Calibri"/>
              </a:rPr>
              <a:t> with this performance-based assessment.</a:t>
            </a:r>
          </a:p>
          <a:p>
            <a:pPr marL="342900" indent="-285750">
              <a:buSzPct val="100000"/>
              <a:buFont typeface="Calibri"/>
              <a:buChar char="●"/>
            </a:pPr>
            <a:r>
              <a:rPr lang="en-US" sz="2000" b="1" kern="0" dirty="0">
                <a:solidFill>
                  <a:srgbClr val="000000"/>
                </a:solidFill>
                <a:latin typeface="Calibri"/>
                <a:ea typeface="Calibri"/>
                <a:cs typeface="Calibri"/>
                <a:sym typeface="Calibri"/>
              </a:rPr>
              <a:t>In pairs or as a table group</a:t>
            </a:r>
            <a:r>
              <a:rPr lang="en-US" sz="2000" kern="0" dirty="0">
                <a:solidFill>
                  <a:srgbClr val="000000"/>
                </a:solidFill>
                <a:latin typeface="Calibri"/>
                <a:ea typeface="Calibri"/>
                <a:cs typeface="Calibri"/>
                <a:sym typeface="Calibri"/>
              </a:rPr>
              <a:t>, analyze the strength of this PBA as you align it your assigned criteria from the QCT.  </a:t>
            </a:r>
          </a:p>
          <a:p>
            <a:pPr marL="342900" indent="-285750">
              <a:buSzPct val="100000"/>
              <a:buFont typeface="Calibri"/>
              <a:buChar char="●"/>
            </a:pPr>
            <a:r>
              <a:rPr lang="en-US" sz="2000" b="1" kern="0" dirty="0">
                <a:solidFill>
                  <a:srgbClr val="000000"/>
                </a:solidFill>
                <a:latin typeface="Calibri"/>
                <a:ea typeface="Calibri"/>
                <a:cs typeface="Calibri"/>
                <a:sym typeface="Calibri"/>
              </a:rPr>
              <a:t>Discuss: </a:t>
            </a:r>
          </a:p>
          <a:p>
            <a:pPr marL="685800" lvl="1" indent="-257175">
              <a:buSzPct val="100000"/>
              <a:buFont typeface="Calibri"/>
              <a:buChar char="○"/>
            </a:pPr>
            <a:r>
              <a:rPr lang="en-US" kern="0" dirty="0">
                <a:solidFill>
                  <a:srgbClr val="000000"/>
                </a:solidFill>
                <a:latin typeface="Calibri"/>
                <a:ea typeface="Calibri"/>
                <a:cs typeface="Calibri"/>
                <a:sym typeface="Calibri"/>
              </a:rPr>
              <a:t>Is this criteria strong? Weak? Why or why not?</a:t>
            </a:r>
          </a:p>
          <a:p>
            <a:pPr marL="685800" lvl="1" indent="-257175">
              <a:buSzPct val="100000"/>
              <a:buFont typeface="Calibri"/>
              <a:buChar char="○"/>
            </a:pPr>
            <a:r>
              <a:rPr lang="en-US" kern="0" dirty="0">
                <a:solidFill>
                  <a:srgbClr val="000000"/>
                </a:solidFill>
                <a:latin typeface="Calibri"/>
                <a:ea typeface="Calibri"/>
                <a:cs typeface="Calibri"/>
                <a:sym typeface="Calibri"/>
              </a:rPr>
              <a:t>How might you modify this PBA to meet this PBA to meet this particular criteria?</a:t>
            </a:r>
          </a:p>
          <a:p>
            <a:pPr marL="257175" indent="-257175">
              <a:buClr>
                <a:srgbClr val="000000"/>
              </a:buClr>
            </a:pPr>
            <a:endParaRPr b="1" kern="0" dirty="0">
              <a:solidFill>
                <a:srgbClr val="000000"/>
              </a:solidFill>
              <a:latin typeface="Calibri"/>
              <a:ea typeface="Calibri"/>
              <a:cs typeface="Calibri"/>
              <a:sym typeface="Calibri"/>
            </a:endParaRPr>
          </a:p>
          <a:p>
            <a:pPr algn="ctr"/>
            <a:endParaRPr sz="2100" b="1" kern="0" dirty="0">
              <a:solidFill>
                <a:srgbClr val="31859B"/>
              </a:solidFill>
              <a:latin typeface="Calibri"/>
              <a:ea typeface="Calibri"/>
              <a:cs typeface="Calibri"/>
              <a:sym typeface="Calibri"/>
            </a:endParaRPr>
          </a:p>
          <a:p>
            <a:pPr algn="ctr"/>
            <a:endParaRPr sz="2100" b="1" kern="0" dirty="0">
              <a:solidFill>
                <a:srgbClr val="31859B"/>
              </a:solidFill>
              <a:latin typeface="Calibri"/>
              <a:ea typeface="Calibri"/>
              <a:cs typeface="Calibri"/>
              <a:sym typeface="Calibri"/>
            </a:endParaRPr>
          </a:p>
          <a:p>
            <a:pPr algn="ctr"/>
            <a:endParaRPr sz="2100" b="1" kern="0" dirty="0">
              <a:solidFill>
                <a:srgbClr val="000000"/>
              </a:solidFill>
              <a:latin typeface="Calibri"/>
              <a:ea typeface="Calibri"/>
              <a:cs typeface="Calibri"/>
              <a:sym typeface="Calibri"/>
            </a:endParaRPr>
          </a:p>
          <a:p>
            <a:pPr algn="ctr"/>
            <a:endParaRPr sz="2100" b="1" kern="0" dirty="0">
              <a:solidFill>
                <a:srgbClr val="31859B"/>
              </a:solidFill>
              <a:latin typeface="Arial"/>
              <a:ea typeface="Arial"/>
              <a:cs typeface="Arial"/>
              <a:sym typeface="Arial"/>
            </a:endParaRPr>
          </a:p>
          <a:p>
            <a:pPr algn="ctr"/>
            <a:endParaRPr sz="2100" b="1" kern="0" dirty="0">
              <a:solidFill>
                <a:srgbClr val="000000"/>
              </a:solidFill>
              <a:latin typeface="Arial"/>
              <a:ea typeface="Arial"/>
              <a:cs typeface="Arial"/>
              <a:sym typeface="Arial"/>
            </a:endParaRPr>
          </a:p>
          <a:p>
            <a:pPr algn="ctr"/>
            <a:endParaRPr sz="2100" b="1" kern="0" dirty="0">
              <a:solidFill>
                <a:srgbClr val="31859B"/>
              </a:solidFill>
              <a:latin typeface="Arial"/>
              <a:ea typeface="Arial"/>
              <a:cs typeface="Arial"/>
              <a:sym typeface="Arial"/>
            </a:endParaRPr>
          </a:p>
        </p:txBody>
      </p:sp>
      <p:sp>
        <p:nvSpPr>
          <p:cNvPr id="730" name="Shape 730"/>
          <p:cNvSpPr txBox="1"/>
          <p:nvPr/>
        </p:nvSpPr>
        <p:spPr>
          <a:xfrm>
            <a:off x="685800" y="304800"/>
            <a:ext cx="2351025" cy="552450"/>
          </a:xfrm>
          <a:prstGeom prst="rect">
            <a:avLst/>
          </a:prstGeom>
          <a:noFill/>
          <a:ln>
            <a:noFill/>
          </a:ln>
        </p:spPr>
        <p:txBody>
          <a:bodyPr lIns="68569" tIns="68569" rIns="68569" bIns="68569" anchor="t" anchorCtr="0">
            <a:noAutofit/>
          </a:bodyPr>
          <a:lstStyle/>
          <a:p>
            <a:r>
              <a:rPr lang="en-US" sz="2700" b="1" u="sng" kern="0" dirty="0">
                <a:solidFill>
                  <a:srgbClr val="980000"/>
                </a:solidFill>
                <a:latin typeface="Calibri"/>
                <a:ea typeface="Calibri"/>
                <a:cs typeface="Calibri"/>
                <a:sym typeface="Calibri"/>
              </a:rPr>
              <a:t>Your Task:</a:t>
            </a:r>
          </a:p>
        </p:txBody>
      </p:sp>
      <p:pic>
        <p:nvPicPr>
          <p:cNvPr id="731" name="Shape 731"/>
          <p:cNvPicPr preferRelativeResize="0"/>
          <p:nvPr/>
        </p:nvPicPr>
        <p:blipFill>
          <a:blip r:embed="rId3">
            <a:alphaModFix/>
          </a:blip>
          <a:stretch>
            <a:fillRect/>
          </a:stretch>
        </p:blipFill>
        <p:spPr>
          <a:xfrm>
            <a:off x="4244213" y="533400"/>
            <a:ext cx="3678431" cy="5230537"/>
          </a:xfrm>
          <a:prstGeom prst="rect">
            <a:avLst/>
          </a:prstGeom>
          <a:noFill/>
          <a:ln w="9525" cap="flat" cmpd="sng">
            <a:solidFill>
              <a:srgbClr val="000000"/>
            </a:solidFill>
            <a:prstDash val="solid"/>
            <a:round/>
            <a:headEnd type="none" w="med" len="med"/>
            <a:tailEnd type="none" w="med" len="med"/>
          </a:ln>
        </p:spPr>
      </p:pic>
      <p:sp>
        <p:nvSpPr>
          <p:cNvPr id="732" name="Shape 732"/>
          <p:cNvSpPr/>
          <p:nvPr/>
        </p:nvSpPr>
        <p:spPr>
          <a:xfrm>
            <a:off x="4648200" y="5865225"/>
            <a:ext cx="3036600" cy="305550"/>
          </a:xfrm>
          <a:prstGeom prst="roundRect">
            <a:avLst>
              <a:gd name="adj" fmla="val 16667"/>
            </a:avLst>
          </a:prstGeom>
          <a:solidFill>
            <a:srgbClr val="98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US" sz="675" b="1" kern="0" dirty="0">
                <a:solidFill>
                  <a:srgbClr val="FFFFFF"/>
                </a:solidFill>
                <a:latin typeface="Arial"/>
                <a:cs typeface="Arial"/>
                <a:sym typeface="Arial"/>
              </a:rPr>
              <a:t>Created by Ruth Cookson and Stephen Day for the Virginia Council on Economic Education (VCEE).  Used with permission from VCEE.</a:t>
            </a:r>
          </a:p>
        </p:txBody>
      </p:sp>
      <p:pic>
        <p:nvPicPr>
          <p:cNvPr id="733" name="Shape 733"/>
          <p:cNvPicPr preferRelativeResize="0"/>
          <p:nvPr/>
        </p:nvPicPr>
        <p:blipFill>
          <a:blip r:embed="rId4">
            <a:alphaModFix/>
          </a:blip>
          <a:stretch>
            <a:fillRect/>
          </a:stretch>
        </p:blipFill>
        <p:spPr>
          <a:xfrm rot="753800">
            <a:off x="6782262" y="661867"/>
            <a:ext cx="2244362" cy="1197840"/>
          </a:xfrm>
          <a:prstGeom prst="rect">
            <a:avLst/>
          </a:prstGeom>
          <a:noFill/>
          <a:ln>
            <a:noFill/>
          </a:ln>
        </p:spPr>
      </p:pic>
      <p:sp>
        <p:nvSpPr>
          <p:cNvPr id="734" name="Shape 734"/>
          <p:cNvSpPr txBox="1"/>
          <p:nvPr/>
        </p:nvSpPr>
        <p:spPr>
          <a:xfrm>
            <a:off x="1550400" y="5660700"/>
            <a:ext cx="2537775" cy="204525"/>
          </a:xfrm>
          <a:prstGeom prst="rect">
            <a:avLst/>
          </a:prstGeom>
          <a:noFill/>
          <a:ln>
            <a:noFill/>
          </a:ln>
        </p:spPr>
        <p:txBody>
          <a:bodyPr lIns="68569" tIns="68569" rIns="68569" bIns="68569" anchor="t" anchorCtr="0">
            <a:noAutofit/>
          </a:bodyPr>
          <a:lstStyle/>
          <a:p>
            <a:r>
              <a:rPr lang="en-US" sz="900" b="1" kern="0">
                <a:solidFill>
                  <a:srgbClr val="000000"/>
                </a:solidFill>
                <a:latin typeface="Arial"/>
                <a:cs typeface="Arial"/>
                <a:sym typeface="Arial"/>
              </a:rPr>
              <a:t>Access this PBA from VCEE </a:t>
            </a:r>
            <a:r>
              <a:rPr lang="en-US" sz="900" b="1" u="sng" kern="0">
                <a:solidFill>
                  <a:srgbClr val="0000FF"/>
                </a:solidFill>
                <a:latin typeface="Arial"/>
                <a:cs typeface="Arial"/>
                <a:sym typeface="Arial"/>
                <a:hlinkClick r:id="rId5"/>
              </a:rPr>
              <a:t>here</a:t>
            </a:r>
            <a:r>
              <a:rPr lang="en-US" sz="900" b="1" kern="0">
                <a:solidFill>
                  <a:srgbClr val="000000"/>
                </a:solidFill>
                <a:latin typeface="Arial"/>
                <a:cs typeface="Arial"/>
                <a:sym typeface="Arial"/>
              </a:rPr>
              <a:t>.</a:t>
            </a:r>
          </a:p>
        </p:txBody>
      </p:sp>
    </p:spTree>
    <p:extLst>
      <p:ext uri="{BB962C8B-B14F-4D97-AF65-F5344CB8AC3E}">
        <p14:creationId xmlns:p14="http://schemas.microsoft.com/office/powerpoint/2010/main" val="940093757"/>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Shape 740" descr="Free stock photos of reflection · Pexels"/>
          <p:cNvPicPr preferRelativeResize="0"/>
          <p:nvPr/>
        </p:nvPicPr>
        <p:blipFill>
          <a:blip r:embed="rId3">
            <a:alphaModFix/>
          </a:blip>
          <a:stretch>
            <a:fillRect/>
          </a:stretch>
        </p:blipFill>
        <p:spPr>
          <a:xfrm>
            <a:off x="273672" y="152400"/>
            <a:ext cx="8870328" cy="6096000"/>
          </a:xfrm>
          <a:prstGeom prst="rect">
            <a:avLst/>
          </a:prstGeom>
          <a:noFill/>
          <a:ln>
            <a:noFill/>
          </a:ln>
        </p:spPr>
      </p:pic>
      <p:sp>
        <p:nvSpPr>
          <p:cNvPr id="741" name="Shape 741"/>
          <p:cNvSpPr txBox="1"/>
          <p:nvPr/>
        </p:nvSpPr>
        <p:spPr>
          <a:xfrm>
            <a:off x="609600" y="1066800"/>
            <a:ext cx="8153399" cy="1394381"/>
          </a:xfrm>
          <a:prstGeom prst="rect">
            <a:avLst/>
          </a:prstGeom>
          <a:noFill/>
          <a:ln>
            <a:noFill/>
          </a:ln>
        </p:spPr>
        <p:txBody>
          <a:bodyPr lIns="68569" tIns="34256" rIns="68569" bIns="34256" anchor="t" anchorCtr="0">
            <a:noAutofit/>
          </a:bodyPr>
          <a:lstStyle/>
          <a:p>
            <a:pPr algn="ctr">
              <a:buSzPct val="25000"/>
            </a:pPr>
            <a:r>
              <a:rPr lang="en-US" sz="4500" b="1" kern="0">
                <a:solidFill>
                  <a:srgbClr val="FFFFFF"/>
                </a:solidFill>
                <a:latin typeface="Calibri"/>
                <a:ea typeface="Calibri"/>
                <a:cs typeface="Calibri"/>
                <a:sym typeface="Calibri"/>
              </a:rPr>
              <a:t>Thoughts, Considerations, Reflections</a:t>
            </a:r>
          </a:p>
        </p:txBody>
      </p:sp>
    </p:spTree>
    <p:extLst>
      <p:ext uri="{BB962C8B-B14F-4D97-AF65-F5344CB8AC3E}">
        <p14:creationId xmlns:p14="http://schemas.microsoft.com/office/powerpoint/2010/main" val="3970472292"/>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p:nvPr/>
        </p:nvSpPr>
        <p:spPr>
          <a:xfrm>
            <a:off x="990600" y="3810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48" name="Shape 748"/>
          <p:cNvGraphicFramePr/>
          <p:nvPr>
            <p:extLst>
              <p:ext uri="{D42A27DB-BD31-4B8C-83A1-F6EECF244321}">
                <p14:modId xmlns:p14="http://schemas.microsoft.com/office/powerpoint/2010/main" val="3160767866"/>
              </p:ext>
            </p:extLst>
          </p:nvPr>
        </p:nvGraphicFramePr>
        <p:xfrm>
          <a:off x="443901" y="1447800"/>
          <a:ext cx="7357368" cy="2754675"/>
        </p:xfrm>
        <a:graphic>
          <a:graphicData uri="http://schemas.openxmlformats.org/drawingml/2006/table">
            <a:tbl>
              <a:tblPr firstRow="1" bandRow="1">
                <a:noFill/>
              </a:tblPr>
              <a:tblGrid>
                <a:gridCol w="2050911">
                  <a:extLst>
                    <a:ext uri="{9D8B030D-6E8A-4147-A177-3AD203B41FA5}">
                      <a16:colId xmlns:a16="http://schemas.microsoft.com/office/drawing/2014/main" val="20000"/>
                    </a:ext>
                  </a:extLst>
                </a:gridCol>
                <a:gridCol w="5306457">
                  <a:extLst>
                    <a:ext uri="{9D8B030D-6E8A-4147-A177-3AD203B41FA5}">
                      <a16:colId xmlns:a16="http://schemas.microsoft.com/office/drawing/2014/main" val="20001"/>
                    </a:ext>
                  </a:extLst>
                </a:gridCol>
              </a:tblGrid>
              <a:tr h="311625">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443050">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(1) </a:t>
                      </a:r>
                    </a:p>
                    <a:p>
                      <a:pPr marL="0" marR="0" lvl="0" indent="0" algn="ctr" rtl="0">
                        <a:lnSpc>
                          <a:spcPct val="100000"/>
                        </a:lnSpc>
                        <a:spcBef>
                          <a:spcPts val="0"/>
                        </a:spcBef>
                        <a:spcAft>
                          <a:spcPts val="0"/>
                        </a:spcAft>
                        <a:buClr>
                          <a:srgbClr val="000000"/>
                        </a:buClr>
                        <a:buSzPct val="25000"/>
                        <a:buFont typeface="Arial"/>
                        <a:buNone/>
                      </a:pPr>
                      <a:endParaRPr sz="1400" b="1"/>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Standards</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Intended Learning Outcomes</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lvl="0" rtl="0">
                        <a:spcBef>
                          <a:spcPts val="0"/>
                        </a:spcBef>
                        <a:buClr>
                          <a:schemeClr val="dk1"/>
                        </a:buClr>
                        <a:buSzPct val="91666"/>
                        <a:buFont typeface="Arial"/>
                        <a:buNone/>
                      </a:pPr>
                      <a:r>
                        <a:rPr lang="en-US" sz="900" b="1" dirty="0">
                          <a:latin typeface="Quattrocento Sans"/>
                          <a:ea typeface="Quattrocento Sans"/>
                          <a:cs typeface="Quattrocento Sans"/>
                          <a:sym typeface="Quattrocento Sans"/>
                        </a:rPr>
                        <a:t>Objectives </a:t>
                      </a:r>
                    </a:p>
                    <a:p>
                      <a:pPr lvl="0" rtl="0">
                        <a:spcBef>
                          <a:spcPts val="0"/>
                        </a:spcBef>
                        <a:buClr>
                          <a:schemeClr val="dk1"/>
                        </a:buClr>
                        <a:buSzPct val="91666"/>
                        <a:buFont typeface="Arial"/>
                        <a:buNone/>
                      </a:pPr>
                      <a:r>
                        <a:rPr lang="en-US" sz="900" i="1" dirty="0">
                          <a:latin typeface="Quattrocento Sans"/>
                          <a:ea typeface="Quattrocento Sans"/>
                          <a:cs typeface="Quattrocento Sans"/>
                          <a:sym typeface="Quattrocento Sans"/>
                        </a:rPr>
                        <a:t>Students will be able to:</a:t>
                      </a:r>
                    </a:p>
                    <a:p>
                      <a:pPr marL="457200" lvl="0" indent="-304800" rtl="0">
                        <a:lnSpc>
                          <a:spcPct val="107916"/>
                        </a:lnSpc>
                        <a:spcBef>
                          <a:spcPts val="0"/>
                        </a:spcBef>
                        <a:buClr>
                          <a:schemeClr val="dk1"/>
                        </a:buClr>
                        <a:buSzPct val="100000"/>
                        <a:buChar char="●"/>
                      </a:pPr>
                      <a:r>
                        <a:rPr lang="en-US" sz="900" dirty="0">
                          <a:latin typeface="Quattrocento Sans"/>
                          <a:ea typeface="Quattrocento Sans"/>
                          <a:cs typeface="Quattrocento Sans"/>
                          <a:sym typeface="Quattrocento Sans"/>
                        </a:rPr>
                        <a:t>Compare and contrast historical, cultural, political, and religious perspectives in United States history. (USI.1e)</a:t>
                      </a:r>
                    </a:p>
                    <a:p>
                      <a:pPr marL="457200" lvl="0" indent="-304800" rtl="0">
                        <a:lnSpc>
                          <a:spcPct val="107916"/>
                        </a:lnSpc>
                        <a:spcBef>
                          <a:spcPts val="0"/>
                        </a:spcBef>
                        <a:buClr>
                          <a:schemeClr val="dk1"/>
                        </a:buClr>
                        <a:buSzPct val="100000"/>
                        <a:buChar char="●"/>
                      </a:pPr>
                      <a:r>
                        <a:rPr lang="en-US" sz="900" dirty="0">
                          <a:latin typeface="Quattrocento Sans"/>
                          <a:ea typeface="Quattrocento Sans"/>
                          <a:cs typeface="Quattrocento Sans"/>
                          <a:sym typeface="Quattrocento Sans"/>
                        </a:rPr>
                        <a:t>Use a decision-making model to identify the cost and benefits of a specific choice made. (USI.1h)</a:t>
                      </a:r>
                    </a:p>
                    <a:p>
                      <a:pPr marL="457200" lvl="0" indent="-69850" rtl="0">
                        <a:spcBef>
                          <a:spcPts val="0"/>
                        </a:spcBef>
                        <a:buClr>
                          <a:schemeClr val="dk1"/>
                        </a:buClr>
                        <a:buSzPct val="91666"/>
                        <a:buFont typeface="Arial"/>
                        <a:buNone/>
                      </a:pPr>
                      <a:endParaRPr sz="900" dirty="0">
                        <a:latin typeface="Quattrocento Sans"/>
                        <a:ea typeface="Quattrocento Sans"/>
                        <a:cs typeface="Quattrocento Sans"/>
                        <a:sym typeface="Quattrocento Sans"/>
                      </a:endParaRPr>
                    </a:p>
                    <a:p>
                      <a:pPr lvl="0" rtl="0">
                        <a:lnSpc>
                          <a:spcPct val="107916"/>
                        </a:lnSpc>
                        <a:spcBef>
                          <a:spcPts val="0"/>
                        </a:spcBef>
                        <a:buClr>
                          <a:schemeClr val="dk1"/>
                        </a:buClr>
                        <a:buSzPct val="91666"/>
                        <a:buFont typeface="Arial"/>
                        <a:buNone/>
                      </a:pPr>
                      <a:r>
                        <a:rPr lang="en-US" sz="900" i="1" dirty="0">
                          <a:latin typeface="Quattrocento Sans"/>
                          <a:ea typeface="Quattrocento Sans"/>
                          <a:cs typeface="Quattrocento Sans"/>
                          <a:sym typeface="Quattrocento Sans"/>
                        </a:rPr>
                        <a:t>Students will also demonstrate skills for historical and geographical analysis including:</a:t>
                      </a:r>
                    </a:p>
                    <a:p>
                      <a:pPr marL="457200" lvl="0" indent="-304800" rtl="0">
                        <a:lnSpc>
                          <a:spcPct val="107916"/>
                        </a:lnSpc>
                        <a:spcBef>
                          <a:spcPts val="0"/>
                        </a:spcBef>
                        <a:buClr>
                          <a:schemeClr val="dk1"/>
                        </a:buClr>
                        <a:buSzPct val="100000"/>
                        <a:buChar char="●"/>
                      </a:pPr>
                      <a:r>
                        <a:rPr lang="en-US" sz="900" dirty="0">
                          <a:latin typeface="Quattrocento Sans"/>
                          <a:ea typeface="Quattrocento Sans"/>
                          <a:cs typeface="Quattrocento Sans"/>
                          <a:sym typeface="Quattrocento Sans"/>
                        </a:rPr>
                        <a:t>Describing the religious and economic events and conditions that led to the colonization of America (USI.5a).</a:t>
                      </a:r>
                    </a:p>
                    <a:p>
                      <a:pPr marL="457200" lvl="0" indent="-304800" rtl="0">
                        <a:lnSpc>
                          <a:spcPct val="107916"/>
                        </a:lnSpc>
                        <a:spcBef>
                          <a:spcPts val="0"/>
                        </a:spcBef>
                        <a:buClr>
                          <a:schemeClr val="dk1"/>
                        </a:buClr>
                        <a:buSzPct val="100000"/>
                        <a:buChar char="●"/>
                      </a:pPr>
                      <a:r>
                        <a:rPr lang="en-US" sz="900" dirty="0">
                          <a:latin typeface="Quattrocento Sans"/>
                          <a:ea typeface="Quattrocento Sans"/>
                          <a:cs typeface="Quattrocento Sans"/>
                          <a:sym typeface="Quattrocento Sans"/>
                        </a:rPr>
                        <a:t>Describing life in the New England, Mid-Atlantic, and Southern colonies, with emphasis on how people interacted with their environment to produce goods and services. (USI.5b)</a:t>
                      </a:r>
                    </a:p>
                    <a:p>
                      <a:pPr marL="457200" lvl="0" indent="-304800" rtl="0">
                        <a:lnSpc>
                          <a:spcPct val="107916"/>
                        </a:lnSpc>
                        <a:spcBef>
                          <a:spcPts val="0"/>
                        </a:spcBef>
                        <a:buClr>
                          <a:schemeClr val="dk1"/>
                        </a:buClr>
                        <a:buSzPct val="100000"/>
                        <a:buChar char="●"/>
                      </a:pPr>
                      <a:r>
                        <a:rPr lang="en-US" sz="900" dirty="0">
                          <a:latin typeface="Quattrocento Sans"/>
                          <a:ea typeface="Quattrocento Sans"/>
                          <a:cs typeface="Quattrocento Sans"/>
                          <a:sym typeface="Quattrocento Sans"/>
                        </a:rPr>
                        <a:t>Describing colonial life in America from the perspectives of large landowners, farmers, artisans, merchants, women, free African-Americans, indentured servants, and enslaved African-Americans. (USI.5d)</a:t>
                      </a:r>
                    </a:p>
                  </a:txBody>
                  <a:tcPr marL="68588" marR="68588" marT="34294" marB="34294"/>
                </a:tc>
                <a:extLst>
                  <a:ext uri="{0D108BD9-81ED-4DB2-BD59-A6C34878D82A}">
                    <a16:rowId xmlns:a16="http://schemas.microsoft.com/office/drawing/2014/main" val="10001"/>
                  </a:ext>
                </a:extLst>
              </a:tr>
            </a:tbl>
          </a:graphicData>
        </a:graphic>
      </p:graphicFrame>
      <p:sp>
        <p:nvSpPr>
          <p:cNvPr id="749" name="Shape 749"/>
          <p:cNvSpPr txBox="1"/>
          <p:nvPr/>
        </p:nvSpPr>
        <p:spPr>
          <a:xfrm>
            <a:off x="460961" y="4449185"/>
            <a:ext cx="6244200"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Do objectives and standards = Intended Learning Outcomes?</a:t>
            </a:r>
          </a:p>
          <a:p>
            <a:pPr marL="342900" indent="-257175">
              <a:buSzPct val="100000"/>
              <a:buFontTx/>
              <a:buChar char="●"/>
            </a:pPr>
            <a:r>
              <a:rPr lang="en-US" sz="1350" kern="0" dirty="0">
                <a:solidFill>
                  <a:srgbClr val="000000"/>
                </a:solidFill>
                <a:latin typeface="Arial"/>
                <a:cs typeface="Arial"/>
                <a:sym typeface="Arial"/>
              </a:rPr>
              <a:t>Do the Intended Learning Outcomes align to multiple subject areas? </a:t>
            </a:r>
          </a:p>
          <a:p>
            <a:pPr marL="342900" indent="-257175">
              <a:buSzPct val="100000"/>
              <a:buFontTx/>
              <a:buChar char="●"/>
            </a:pPr>
            <a:r>
              <a:rPr lang="en-US" sz="1350" kern="0" dirty="0">
                <a:solidFill>
                  <a:srgbClr val="000000"/>
                </a:solidFill>
                <a:latin typeface="Arial"/>
                <a:cs typeface="Arial"/>
                <a:sym typeface="Arial"/>
              </a:rPr>
              <a:t>Do the Intended Learning Outcomes align to the 5cs?</a:t>
            </a:r>
          </a:p>
          <a:p>
            <a:endParaRPr sz="1050" kern="0" dirty="0">
              <a:solidFill>
                <a:srgbClr val="000000"/>
              </a:solidFill>
              <a:latin typeface="Arial"/>
              <a:cs typeface="Arial"/>
              <a:sym typeface="Arial"/>
            </a:endParaRPr>
          </a:p>
        </p:txBody>
      </p:sp>
    </p:spTree>
    <p:extLst>
      <p:ext uri="{BB962C8B-B14F-4D97-AF65-F5344CB8AC3E}">
        <p14:creationId xmlns:p14="http://schemas.microsoft.com/office/powerpoint/2010/main" val="452162873"/>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Shape 755"/>
          <p:cNvSpPr txBox="1"/>
          <p:nvPr/>
        </p:nvSpPr>
        <p:spPr>
          <a:xfrm>
            <a:off x="1066800" y="3810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56" name="Shape 756"/>
          <p:cNvGraphicFramePr/>
          <p:nvPr>
            <p:extLst>
              <p:ext uri="{D42A27DB-BD31-4B8C-83A1-F6EECF244321}">
                <p14:modId xmlns:p14="http://schemas.microsoft.com/office/powerpoint/2010/main" val="1057186883"/>
              </p:ext>
            </p:extLst>
          </p:nvPr>
        </p:nvGraphicFramePr>
        <p:xfrm>
          <a:off x="457200" y="1447800"/>
          <a:ext cx="7467600" cy="2468888"/>
        </p:xfrm>
        <a:graphic>
          <a:graphicData uri="http://schemas.openxmlformats.org/drawingml/2006/table">
            <a:tbl>
              <a:tblPr firstRow="1" bandRow="1">
                <a:noFill/>
              </a:tblPr>
              <a:tblGrid>
                <a:gridCol w="2081639">
                  <a:extLst>
                    <a:ext uri="{9D8B030D-6E8A-4147-A177-3AD203B41FA5}">
                      <a16:colId xmlns:a16="http://schemas.microsoft.com/office/drawing/2014/main" val="20000"/>
                    </a:ext>
                  </a:extLst>
                </a:gridCol>
                <a:gridCol w="5385961">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12598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(2) </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Cognitive Demand</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ct val="25000"/>
                        <a:buFont typeface="Noto Sans Symbols"/>
                        <a:buNone/>
                      </a:pPr>
                      <a:r>
                        <a:rPr lang="en-US" sz="1400" dirty="0">
                          <a:latin typeface="Quattrocento Sans"/>
                          <a:ea typeface="Quattrocento Sans"/>
                          <a:cs typeface="Quattrocento Sans"/>
                          <a:sym typeface="Quattrocento Sans"/>
                        </a:rPr>
                        <a:t>6. Lastly, for the performance assessment, students must create a PACED decision-making model to make a final decision of where to live. They will then write a persuasive “letter” to another student in the class’ character urging him or her to move to where the student settled. The purpose of this is to make students describe colonial life from the perspectives of various settlers, and to consider how they interacted with their environment and the social conditions of different regions of the New World</a:t>
                      </a:r>
                      <a:r>
                        <a:rPr lang="en-US" sz="1400" u="none" strike="noStrike" cap="none" dirty="0"/>
                        <a:t>       </a:t>
                      </a:r>
                    </a:p>
                    <a:p>
                      <a:pPr marL="0" marR="0" lvl="0" indent="0" algn="l" rtl="0">
                        <a:lnSpc>
                          <a:spcPct val="100000"/>
                        </a:lnSpc>
                        <a:spcBef>
                          <a:spcPts val="0"/>
                        </a:spcBef>
                        <a:spcAft>
                          <a:spcPts val="0"/>
                        </a:spcAft>
                        <a:buClr>
                          <a:srgbClr val="000000"/>
                        </a:buClr>
                        <a:buSzPct val="25000"/>
                        <a:buFont typeface="Courier New"/>
                        <a:buNone/>
                      </a:pPr>
                      <a:endParaRPr sz="1400" u="none" strike="noStrike" cap="none" dirty="0"/>
                    </a:p>
                  </a:txBody>
                  <a:tcPr marL="68588" marR="68588" marT="34294" marB="34294"/>
                </a:tc>
                <a:extLst>
                  <a:ext uri="{0D108BD9-81ED-4DB2-BD59-A6C34878D82A}">
                    <a16:rowId xmlns:a16="http://schemas.microsoft.com/office/drawing/2014/main" val="10001"/>
                  </a:ext>
                </a:extLst>
              </a:tr>
            </a:tbl>
          </a:graphicData>
        </a:graphic>
      </p:graphicFrame>
      <p:sp>
        <p:nvSpPr>
          <p:cNvPr id="757" name="Shape 757"/>
          <p:cNvSpPr txBox="1"/>
          <p:nvPr/>
        </p:nvSpPr>
        <p:spPr>
          <a:xfrm>
            <a:off x="457200" y="4194105"/>
            <a:ext cx="6299887" cy="1216095"/>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Does the cognitive demand require more than simple recall?</a:t>
            </a:r>
          </a:p>
          <a:p>
            <a:pPr marL="342900" indent="-257175">
              <a:buSzPct val="100000"/>
              <a:buFontTx/>
              <a:buChar char="●"/>
            </a:pPr>
            <a:r>
              <a:rPr lang="en-US" sz="1350" kern="0" dirty="0">
                <a:solidFill>
                  <a:srgbClr val="000000"/>
                </a:solidFill>
                <a:latin typeface="Arial"/>
                <a:cs typeface="Arial"/>
                <a:sym typeface="Arial"/>
              </a:rPr>
              <a:t>Are higher-order thinking skills applied?</a:t>
            </a:r>
          </a:p>
          <a:p>
            <a:pPr marL="342900" indent="-257175">
              <a:buSzPct val="100000"/>
              <a:buFontTx/>
              <a:buChar char="●"/>
            </a:pPr>
            <a:r>
              <a:rPr lang="en-US" sz="1350" kern="0" dirty="0">
                <a:solidFill>
                  <a:srgbClr val="000000"/>
                </a:solidFill>
                <a:latin typeface="Arial"/>
                <a:cs typeface="Arial"/>
                <a:sym typeface="Arial"/>
              </a:rPr>
              <a:t>Are subject-specific competencies required?</a:t>
            </a:r>
          </a:p>
        </p:txBody>
      </p:sp>
    </p:spTree>
    <p:extLst>
      <p:ext uri="{BB962C8B-B14F-4D97-AF65-F5344CB8AC3E}">
        <p14:creationId xmlns:p14="http://schemas.microsoft.com/office/powerpoint/2010/main" val="528874033"/>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p:nvPr/>
        </p:nvSpPr>
        <p:spPr>
          <a:xfrm>
            <a:off x="990600" y="467535"/>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64" name="Shape 764"/>
          <p:cNvGraphicFramePr/>
          <p:nvPr>
            <p:extLst>
              <p:ext uri="{D42A27DB-BD31-4B8C-83A1-F6EECF244321}">
                <p14:modId xmlns:p14="http://schemas.microsoft.com/office/powerpoint/2010/main" val="3046449578"/>
              </p:ext>
            </p:extLst>
          </p:nvPr>
        </p:nvGraphicFramePr>
        <p:xfrm>
          <a:off x="457200" y="1524000"/>
          <a:ext cx="7620000" cy="2834648"/>
        </p:xfrm>
        <a:graphic>
          <a:graphicData uri="http://schemas.openxmlformats.org/drawingml/2006/table">
            <a:tbl>
              <a:tblPr firstRow="1" bandRow="1">
                <a:noFill/>
              </a:tblPr>
              <a:tblGrid>
                <a:gridCol w="2124122">
                  <a:extLst>
                    <a:ext uri="{9D8B030D-6E8A-4147-A177-3AD203B41FA5}">
                      <a16:colId xmlns:a16="http://schemas.microsoft.com/office/drawing/2014/main" val="20000"/>
                    </a:ext>
                  </a:extLst>
                </a:gridCol>
                <a:gridCol w="5495878">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49174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(3) </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Authenticity</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Brief Summary of Performance Assessment Task: </a:t>
                      </a:r>
                      <a:r>
                        <a:rPr lang="en-US" sz="1400" dirty="0">
                          <a:latin typeface="Quattrocento Sans"/>
                          <a:ea typeface="Quattrocento Sans"/>
                          <a:cs typeface="Quattrocento Sans"/>
                          <a:sym typeface="Quattrocento Sans"/>
                        </a:rPr>
                        <a:t>In this performance assessment, students role-play a character who is seeking to immigrate to the New World during colonial times. Students will each create a </a:t>
                      </a:r>
                      <a:r>
                        <a:rPr lang="en-US" sz="1400" b="1" dirty="0">
                          <a:latin typeface="Quattrocento Sans"/>
                          <a:ea typeface="Quattrocento Sans"/>
                          <a:cs typeface="Quattrocento Sans"/>
                          <a:sym typeface="Quattrocento Sans"/>
                        </a:rPr>
                        <a:t>decision-making model </a:t>
                      </a:r>
                      <a:r>
                        <a:rPr lang="en-US" sz="1400" dirty="0">
                          <a:latin typeface="Quattrocento Sans"/>
                          <a:ea typeface="Quattrocento Sans"/>
                          <a:cs typeface="Quattrocento Sans"/>
                          <a:sym typeface="Quattrocento Sans"/>
                        </a:rPr>
                        <a:t>determining where they would like to settle in the New World: New England, Mid-Atlantic, or the South. They will also write a “letter” to a classmate’s role-played character trying to convince him or her to move to the student’s chosen settlement. Students prepare for these tasks through several authentic activities.</a:t>
                      </a:r>
                    </a:p>
                    <a:p>
                      <a:pPr marL="0" marR="0" lvl="0" indent="0" algn="l" rtl="0">
                        <a:lnSpc>
                          <a:spcPct val="100000"/>
                        </a:lnSpc>
                        <a:spcBef>
                          <a:spcPts val="0"/>
                        </a:spcBef>
                        <a:spcAft>
                          <a:spcPts val="0"/>
                        </a:spcAft>
                        <a:buClr>
                          <a:srgbClr val="000000"/>
                        </a:buClr>
                        <a:buSzPct val="25000"/>
                        <a:buFont typeface="Noto Sans Symbols"/>
                        <a:buNone/>
                      </a:pPr>
                      <a:r>
                        <a:rPr lang="en-US" sz="1100" u="none" strike="noStrike" cap="none" dirty="0"/>
                        <a:t>       </a:t>
                      </a:r>
                    </a:p>
                  </a:txBody>
                  <a:tcPr marL="68588" marR="68588" marT="34294" marB="34294"/>
                </a:tc>
                <a:extLst>
                  <a:ext uri="{0D108BD9-81ED-4DB2-BD59-A6C34878D82A}">
                    <a16:rowId xmlns:a16="http://schemas.microsoft.com/office/drawing/2014/main" val="10001"/>
                  </a:ext>
                </a:extLst>
              </a:tr>
            </a:tbl>
          </a:graphicData>
        </a:graphic>
      </p:graphicFrame>
      <p:sp>
        <p:nvSpPr>
          <p:cNvPr id="765" name="Shape 765"/>
          <p:cNvSpPr txBox="1"/>
          <p:nvPr/>
        </p:nvSpPr>
        <p:spPr>
          <a:xfrm>
            <a:off x="457200" y="4625730"/>
            <a:ext cx="7620000" cy="119520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Is authenticity reflected by a genuine task relatable to a similar task that would be done outside of the classroom and in a real-life setting  </a:t>
            </a:r>
            <a:r>
              <a:rPr lang="en-US" sz="1350" kern="0" dirty="0" smtClean="0">
                <a:solidFill>
                  <a:srgbClr val="000000"/>
                </a:solidFill>
                <a:latin typeface="Arial"/>
                <a:cs typeface="Arial"/>
                <a:sym typeface="Arial"/>
              </a:rPr>
              <a:t>(</a:t>
            </a:r>
            <a:r>
              <a:rPr lang="en-US" sz="1350" kern="0" dirty="0">
                <a:solidFill>
                  <a:srgbClr val="000000"/>
                </a:solidFill>
                <a:latin typeface="Arial"/>
                <a:cs typeface="Arial"/>
                <a:sym typeface="Arial"/>
              </a:rPr>
              <a:t>ex. a workplace or community)?:</a:t>
            </a:r>
          </a:p>
          <a:p>
            <a:pPr marL="342900" indent="-257175">
              <a:buSzPct val="100000"/>
              <a:buFontTx/>
              <a:buChar char="●"/>
            </a:pPr>
            <a:r>
              <a:rPr lang="en-US" sz="1350" kern="0" dirty="0">
                <a:solidFill>
                  <a:srgbClr val="000000"/>
                </a:solidFill>
                <a:latin typeface="Arial"/>
                <a:cs typeface="Arial"/>
                <a:sym typeface="Arial"/>
              </a:rPr>
              <a:t>Is there a target audience?</a:t>
            </a:r>
          </a:p>
          <a:p>
            <a:pPr marL="342900"/>
            <a:endParaRPr sz="1050" kern="0" dirty="0">
              <a:solidFill>
                <a:srgbClr val="000000"/>
              </a:solidFill>
              <a:latin typeface="Arial"/>
              <a:cs typeface="Arial"/>
              <a:sym typeface="Arial"/>
            </a:endParaRPr>
          </a:p>
        </p:txBody>
      </p:sp>
    </p:spTree>
    <p:extLst>
      <p:ext uri="{BB962C8B-B14F-4D97-AF65-F5344CB8AC3E}">
        <p14:creationId xmlns:p14="http://schemas.microsoft.com/office/powerpoint/2010/main" val="3857098284"/>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p:nvPr/>
        </p:nvSpPr>
        <p:spPr>
          <a:xfrm>
            <a:off x="914400" y="3810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72" name="Shape 772"/>
          <p:cNvGraphicFramePr/>
          <p:nvPr>
            <p:extLst>
              <p:ext uri="{D42A27DB-BD31-4B8C-83A1-F6EECF244321}">
                <p14:modId xmlns:p14="http://schemas.microsoft.com/office/powerpoint/2010/main" val="1573790218"/>
              </p:ext>
            </p:extLst>
          </p:nvPr>
        </p:nvGraphicFramePr>
        <p:xfrm>
          <a:off x="381000" y="1371600"/>
          <a:ext cx="7696200" cy="3040388"/>
        </p:xfrm>
        <a:graphic>
          <a:graphicData uri="http://schemas.openxmlformats.org/drawingml/2006/table">
            <a:tbl>
              <a:tblPr firstRow="1" bandRow="1">
                <a:noFill/>
              </a:tblPr>
              <a:tblGrid>
                <a:gridCol w="2145362">
                  <a:extLst>
                    <a:ext uri="{9D8B030D-6E8A-4147-A177-3AD203B41FA5}">
                      <a16:colId xmlns:a16="http://schemas.microsoft.com/office/drawing/2014/main" val="20000"/>
                    </a:ext>
                  </a:extLst>
                </a:gridCol>
                <a:gridCol w="5550838">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69748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(4) </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Verbal Reasoning</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Explanation</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lvl="0" rtl="0">
                        <a:spcBef>
                          <a:spcPts val="0"/>
                        </a:spcBef>
                        <a:buNone/>
                      </a:pPr>
                      <a:r>
                        <a:rPr lang="en-US" sz="1400" dirty="0">
                          <a:latin typeface="Quattrocento Sans"/>
                          <a:ea typeface="Quattrocento Sans"/>
                          <a:cs typeface="Quattrocento Sans"/>
                          <a:sym typeface="Quattrocento Sans"/>
                        </a:rPr>
                        <a:t>5.  Students will then have a discussion in which they share why they chose the region they did, and which other area they might have considered. They can even say why they may move back to the Old World (this gives more options). This allows students to become familiar with each other’s characters. The teacher should also make all the character descriptions available to each student, for reference. </a:t>
                      </a:r>
                    </a:p>
                    <a:p>
                      <a:pPr marL="0" marR="0" lvl="0" indent="0" algn="l" rtl="0">
                        <a:lnSpc>
                          <a:spcPct val="100000"/>
                        </a:lnSpc>
                        <a:spcBef>
                          <a:spcPts val="0"/>
                        </a:spcBef>
                        <a:spcAft>
                          <a:spcPts val="0"/>
                        </a:spcAft>
                        <a:buClr>
                          <a:srgbClr val="000000"/>
                        </a:buClr>
                        <a:buSzPct val="25000"/>
                        <a:buFont typeface="Noto Sans Symbols"/>
                        <a:buNone/>
                      </a:pPr>
                      <a:endParaRPr sz="1400" dirty="0"/>
                    </a:p>
                    <a:p>
                      <a:pPr marL="0" marR="0" lvl="0" indent="0" algn="l" rtl="0">
                        <a:lnSpc>
                          <a:spcPct val="100000"/>
                        </a:lnSpc>
                        <a:spcBef>
                          <a:spcPts val="0"/>
                        </a:spcBef>
                        <a:spcAft>
                          <a:spcPts val="0"/>
                        </a:spcAft>
                        <a:buClr>
                          <a:srgbClr val="000000"/>
                        </a:buClr>
                        <a:buSzPct val="25000"/>
                        <a:buFont typeface="Noto Sans Symbols"/>
                        <a:buNone/>
                      </a:pPr>
                      <a:r>
                        <a:rPr lang="en-US" sz="1400" dirty="0"/>
                        <a:t>6.  </a:t>
                      </a:r>
                      <a:r>
                        <a:rPr lang="en-US" sz="1400" dirty="0">
                          <a:latin typeface="Quattrocento Sans"/>
                          <a:ea typeface="Quattrocento Sans"/>
                          <a:cs typeface="Quattrocento Sans"/>
                          <a:sym typeface="Quattrocento Sans"/>
                        </a:rPr>
                        <a:t>They will then write a persuasive “letter” to another student in the class’ character urging him or her to move to where the student settled.</a:t>
                      </a:r>
                    </a:p>
                    <a:p>
                      <a:pPr marL="0" marR="0" lvl="0" indent="0" algn="l" rtl="0">
                        <a:lnSpc>
                          <a:spcPct val="100000"/>
                        </a:lnSpc>
                        <a:spcBef>
                          <a:spcPts val="0"/>
                        </a:spcBef>
                        <a:spcAft>
                          <a:spcPts val="0"/>
                        </a:spcAft>
                        <a:buClr>
                          <a:srgbClr val="000000"/>
                        </a:buClr>
                        <a:buSzPct val="25000"/>
                        <a:buFont typeface="Courier New"/>
                        <a:buNone/>
                      </a:pPr>
                      <a:endParaRPr sz="1100" u="none" strike="noStrike" cap="none" dirty="0"/>
                    </a:p>
                  </a:txBody>
                  <a:tcPr marL="68588" marR="68588" marT="34294" marB="34294"/>
                </a:tc>
                <a:extLst>
                  <a:ext uri="{0D108BD9-81ED-4DB2-BD59-A6C34878D82A}">
                    <a16:rowId xmlns:a16="http://schemas.microsoft.com/office/drawing/2014/main" val="10001"/>
                  </a:ext>
                </a:extLst>
              </a:tr>
            </a:tbl>
          </a:graphicData>
        </a:graphic>
      </p:graphicFrame>
      <p:sp>
        <p:nvSpPr>
          <p:cNvPr id="773" name="Shape 773"/>
          <p:cNvSpPr txBox="1"/>
          <p:nvPr/>
        </p:nvSpPr>
        <p:spPr>
          <a:xfrm>
            <a:off x="381000" y="4613205"/>
            <a:ext cx="6644475"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Are there opportunities for students to engage in constructive conversations?</a:t>
            </a:r>
          </a:p>
        </p:txBody>
      </p:sp>
    </p:spTree>
    <p:extLst>
      <p:ext uri="{BB962C8B-B14F-4D97-AF65-F5344CB8AC3E}">
        <p14:creationId xmlns:p14="http://schemas.microsoft.com/office/powerpoint/2010/main" val="984852706"/>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p:nvPr/>
        </p:nvSpPr>
        <p:spPr>
          <a:xfrm>
            <a:off x="990600" y="3810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80" name="Shape 780"/>
          <p:cNvGraphicFramePr/>
          <p:nvPr>
            <p:extLst>
              <p:ext uri="{D42A27DB-BD31-4B8C-83A1-F6EECF244321}">
                <p14:modId xmlns:p14="http://schemas.microsoft.com/office/powerpoint/2010/main" val="466845652"/>
              </p:ext>
            </p:extLst>
          </p:nvPr>
        </p:nvGraphicFramePr>
        <p:xfrm>
          <a:off x="228600" y="1395254"/>
          <a:ext cx="7924800" cy="3481546"/>
        </p:xfrm>
        <a:graphic>
          <a:graphicData uri="http://schemas.openxmlformats.org/drawingml/2006/table">
            <a:tbl>
              <a:tblPr firstRow="1" bandRow="1">
                <a:noFill/>
              </a:tblPr>
              <a:tblGrid>
                <a:gridCol w="2209086">
                  <a:extLst>
                    <a:ext uri="{9D8B030D-6E8A-4147-A177-3AD203B41FA5}">
                      <a16:colId xmlns:a16="http://schemas.microsoft.com/office/drawing/2014/main" val="20000"/>
                    </a:ext>
                  </a:extLst>
                </a:gridCol>
                <a:gridCol w="5715714">
                  <a:extLst>
                    <a:ext uri="{9D8B030D-6E8A-4147-A177-3AD203B41FA5}">
                      <a16:colId xmlns:a16="http://schemas.microsoft.com/office/drawing/2014/main" val="20001"/>
                    </a:ext>
                  </a:extLst>
                </a:gridCol>
              </a:tblGrid>
              <a:tr h="51199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969556">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(5) </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Success Criteria</a:t>
                      </a:r>
                    </a:p>
                    <a:p>
                      <a:pPr marL="0" marR="0" lvl="0" indent="0" algn="l" rtl="0">
                        <a:lnSpc>
                          <a:spcPct val="100000"/>
                        </a:lnSpc>
                        <a:spcBef>
                          <a:spcPts val="0"/>
                        </a:spcBef>
                        <a:spcAft>
                          <a:spcPts val="0"/>
                        </a:spcAft>
                        <a:buClr>
                          <a:srgbClr val="000000"/>
                        </a:buClr>
                        <a:buSzPct val="25000"/>
                        <a:buFont typeface="Arial"/>
                        <a:buNone/>
                      </a:pPr>
                      <a:endParaRPr sz="1400"/>
                    </a:p>
                    <a:p>
                      <a:pPr marL="0" marR="0" lvl="0" indent="0" algn="l" rtl="0">
                        <a:lnSpc>
                          <a:spcPct val="100000"/>
                        </a:lnSpc>
                        <a:spcBef>
                          <a:spcPts val="0"/>
                        </a:spcBef>
                        <a:spcAft>
                          <a:spcPts val="0"/>
                        </a:spcAft>
                        <a:buClr>
                          <a:srgbClr val="000000"/>
                        </a:buClr>
                        <a:buSzPct val="25000"/>
                        <a:buFont typeface="Arial"/>
                        <a:buNone/>
                      </a:pPr>
                      <a:endParaRPr sz="1400"/>
                    </a:p>
                    <a:p>
                      <a:pPr marL="0" marR="0" lvl="0" indent="0" algn="l" rtl="0">
                        <a:lnSpc>
                          <a:spcPct val="100000"/>
                        </a:lnSpc>
                        <a:spcBef>
                          <a:spcPts val="0"/>
                        </a:spcBef>
                        <a:spcAft>
                          <a:spcPts val="0"/>
                        </a:spcAft>
                        <a:buClr>
                          <a:srgbClr val="000000"/>
                        </a:buClr>
                        <a:buSzPct val="25000"/>
                        <a:buFont typeface="Arial"/>
                        <a:buNone/>
                      </a:pPr>
                      <a:endParaRPr sz="1400"/>
                    </a:p>
                    <a:p>
                      <a:pPr marL="0" marR="0" lvl="0" indent="0" algn="l" rtl="0">
                        <a:lnSpc>
                          <a:spcPct val="100000"/>
                        </a:lnSpc>
                        <a:spcBef>
                          <a:spcPts val="0"/>
                        </a:spcBef>
                        <a:spcAft>
                          <a:spcPts val="0"/>
                        </a:spcAft>
                        <a:buClr>
                          <a:srgbClr val="000000"/>
                        </a:buClr>
                        <a:buSzPct val="25000"/>
                        <a:buFont typeface="Arial"/>
                        <a:buNone/>
                      </a:pPr>
                      <a:endParaRPr sz="1400"/>
                    </a:p>
                    <a:p>
                      <a:pPr marL="0" marR="0" lvl="0" indent="0" algn="l" rtl="0">
                        <a:lnSpc>
                          <a:spcPct val="100000"/>
                        </a:lnSpc>
                        <a:spcBef>
                          <a:spcPts val="0"/>
                        </a:spcBef>
                        <a:spcAft>
                          <a:spcPts val="0"/>
                        </a:spcAft>
                        <a:buClr>
                          <a:srgbClr val="000000"/>
                        </a:buClr>
                        <a:buSzPct val="25000"/>
                        <a:buFont typeface="Arial"/>
                        <a:buNone/>
                      </a:pPr>
                      <a:endParaRPr sz="1400"/>
                    </a:p>
                    <a:p>
                      <a:pPr marL="0" marR="0" lvl="0" indent="0" algn="l" rtl="0">
                        <a:lnSpc>
                          <a:spcPct val="100000"/>
                        </a:lnSpc>
                        <a:spcBef>
                          <a:spcPts val="0"/>
                        </a:spcBef>
                        <a:spcAft>
                          <a:spcPts val="0"/>
                        </a:spcAft>
                        <a:buClr>
                          <a:srgbClr val="000000"/>
                        </a:buClr>
                        <a:buSzPct val="25000"/>
                        <a:buFont typeface="Arial"/>
                        <a:buNone/>
                      </a:pPr>
                      <a:endParaRPr sz="1400"/>
                    </a:p>
                  </a:txBody>
                  <a:tcPr marL="68588" marR="68588" marT="34294" marB="34294"/>
                </a:tc>
                <a:tc>
                  <a:txBody>
                    <a:bodyPr/>
                    <a:lstStyle/>
                    <a:p>
                      <a:pPr marL="0" marR="0" lvl="0" indent="0" algn="l" rtl="0">
                        <a:lnSpc>
                          <a:spcPct val="100000"/>
                        </a:lnSpc>
                        <a:spcBef>
                          <a:spcPts val="0"/>
                        </a:spcBef>
                        <a:spcAft>
                          <a:spcPts val="0"/>
                        </a:spcAft>
                        <a:buClr>
                          <a:srgbClr val="000000"/>
                        </a:buClr>
                        <a:buSzPct val="25000"/>
                        <a:buFont typeface="Noto Sans Symbols"/>
                        <a:buNone/>
                      </a:pPr>
                      <a:endParaRPr sz="1400" dirty="0"/>
                    </a:p>
                    <a:p>
                      <a:pPr marL="0" marR="0" lvl="0" indent="0" algn="l" rtl="0">
                        <a:lnSpc>
                          <a:spcPct val="100000"/>
                        </a:lnSpc>
                        <a:spcBef>
                          <a:spcPts val="0"/>
                        </a:spcBef>
                        <a:spcAft>
                          <a:spcPts val="0"/>
                        </a:spcAft>
                        <a:buClr>
                          <a:srgbClr val="000000"/>
                        </a:buClr>
                        <a:buSzPct val="25000"/>
                        <a:buFont typeface="Noto Sans Symbols"/>
                        <a:buNone/>
                      </a:pPr>
                      <a:endParaRPr sz="1400" dirty="0"/>
                    </a:p>
                    <a:p>
                      <a:pPr marL="0" marR="0" lvl="0" indent="0" algn="l" rtl="0">
                        <a:lnSpc>
                          <a:spcPct val="100000"/>
                        </a:lnSpc>
                        <a:spcBef>
                          <a:spcPts val="0"/>
                        </a:spcBef>
                        <a:spcAft>
                          <a:spcPts val="0"/>
                        </a:spcAft>
                        <a:buClr>
                          <a:srgbClr val="000000"/>
                        </a:buClr>
                        <a:buSzPct val="25000"/>
                        <a:buFont typeface="Noto Sans Symbols"/>
                        <a:buNone/>
                      </a:pPr>
                      <a:endParaRPr sz="1400" dirty="0"/>
                    </a:p>
                    <a:p>
                      <a:pPr marL="0" marR="0" lvl="0" indent="0" algn="l" rtl="0">
                        <a:lnSpc>
                          <a:spcPct val="100000"/>
                        </a:lnSpc>
                        <a:spcBef>
                          <a:spcPts val="0"/>
                        </a:spcBef>
                        <a:spcAft>
                          <a:spcPts val="0"/>
                        </a:spcAft>
                        <a:buClr>
                          <a:srgbClr val="000000"/>
                        </a:buClr>
                        <a:buSzPct val="25000"/>
                        <a:buFont typeface="Noto Sans Symbols"/>
                        <a:buNone/>
                      </a:pPr>
                      <a:endParaRPr sz="1400" dirty="0"/>
                    </a:p>
                  </a:txBody>
                  <a:tcPr marL="68588" marR="68588" marT="34294" marB="34294"/>
                </a:tc>
                <a:extLst>
                  <a:ext uri="{0D108BD9-81ED-4DB2-BD59-A6C34878D82A}">
                    <a16:rowId xmlns:a16="http://schemas.microsoft.com/office/drawing/2014/main" val="10001"/>
                  </a:ext>
                </a:extLst>
              </a:tr>
            </a:tbl>
          </a:graphicData>
        </a:graphic>
      </p:graphicFrame>
      <p:pic>
        <p:nvPicPr>
          <p:cNvPr id="781" name="Shape 781"/>
          <p:cNvPicPr preferRelativeResize="0"/>
          <p:nvPr/>
        </p:nvPicPr>
        <p:blipFill>
          <a:blip r:embed="rId3">
            <a:alphaModFix/>
          </a:blip>
          <a:stretch>
            <a:fillRect/>
          </a:stretch>
        </p:blipFill>
        <p:spPr>
          <a:xfrm>
            <a:off x="2590800" y="1981200"/>
            <a:ext cx="5410200" cy="2286000"/>
          </a:xfrm>
          <a:prstGeom prst="rect">
            <a:avLst/>
          </a:prstGeom>
          <a:noFill/>
          <a:ln>
            <a:noFill/>
          </a:ln>
        </p:spPr>
      </p:pic>
      <p:sp>
        <p:nvSpPr>
          <p:cNvPr id="782" name="Shape 782"/>
          <p:cNvSpPr txBox="1"/>
          <p:nvPr/>
        </p:nvSpPr>
        <p:spPr>
          <a:xfrm>
            <a:off x="228600" y="4953000"/>
            <a:ext cx="6244200"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Does the success criteria provide for a variety of assessment opportunities?</a:t>
            </a:r>
          </a:p>
        </p:txBody>
      </p:sp>
    </p:spTree>
    <p:extLst>
      <p:ext uri="{BB962C8B-B14F-4D97-AF65-F5344CB8AC3E}">
        <p14:creationId xmlns:p14="http://schemas.microsoft.com/office/powerpoint/2010/main" val="2924565515"/>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p:nvPr/>
        </p:nvSpPr>
        <p:spPr>
          <a:xfrm>
            <a:off x="914400" y="3810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89" name="Shape 789"/>
          <p:cNvGraphicFramePr/>
          <p:nvPr>
            <p:extLst>
              <p:ext uri="{D42A27DB-BD31-4B8C-83A1-F6EECF244321}">
                <p14:modId xmlns:p14="http://schemas.microsoft.com/office/powerpoint/2010/main" val="2515299659"/>
              </p:ext>
            </p:extLst>
          </p:nvPr>
        </p:nvGraphicFramePr>
        <p:xfrm>
          <a:off x="253968" y="1447800"/>
          <a:ext cx="8051831" cy="3703328"/>
        </p:xfrm>
        <a:graphic>
          <a:graphicData uri="http://schemas.openxmlformats.org/drawingml/2006/table">
            <a:tbl>
              <a:tblPr firstRow="1" bandRow="1">
                <a:noFill/>
              </a:tblPr>
              <a:tblGrid>
                <a:gridCol w="2244497">
                  <a:extLst>
                    <a:ext uri="{9D8B030D-6E8A-4147-A177-3AD203B41FA5}">
                      <a16:colId xmlns:a16="http://schemas.microsoft.com/office/drawing/2014/main" val="20000"/>
                    </a:ext>
                  </a:extLst>
                </a:gridCol>
                <a:gridCol w="5807334">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336042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(6) </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dirty="0"/>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Student Directions</a:t>
                      </a:r>
                    </a:p>
                    <a:p>
                      <a:pPr marL="0" marR="0" lvl="0" indent="0" algn="ctr" rtl="0">
                        <a:lnSpc>
                          <a:spcPct val="100000"/>
                        </a:lnSpc>
                        <a:spcBef>
                          <a:spcPts val="0"/>
                        </a:spcBef>
                        <a:spcAft>
                          <a:spcPts val="0"/>
                        </a:spcAft>
                        <a:buClr>
                          <a:srgbClr val="000000"/>
                        </a:buClr>
                        <a:buSzPct val="25000"/>
                        <a:buFont typeface="Arial"/>
                        <a:buNone/>
                      </a:pPr>
                      <a:endParaRPr sz="1400" b="1" u="none" strike="noStrike" cap="none" dirty="0"/>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Prompt</a:t>
                      </a:r>
                    </a:p>
                    <a:p>
                      <a:pPr marL="0" marR="0" lvl="0" indent="0" algn="l" rtl="0">
                        <a:lnSpc>
                          <a:spcPct val="100000"/>
                        </a:lnSpc>
                        <a:spcBef>
                          <a:spcPts val="0"/>
                        </a:spcBef>
                        <a:spcAft>
                          <a:spcPts val="0"/>
                        </a:spcAft>
                        <a:buClr>
                          <a:srgbClr val="000000"/>
                        </a:buClr>
                        <a:buSzPct val="25000"/>
                        <a:buFont typeface="Arial"/>
                        <a:buNone/>
                      </a:pPr>
                      <a:endParaRPr sz="1400" dirty="0"/>
                    </a:p>
                    <a:p>
                      <a:pPr marL="0" marR="0" lvl="0" indent="0" algn="l" rtl="0">
                        <a:lnSpc>
                          <a:spcPct val="100000"/>
                        </a:lnSpc>
                        <a:spcBef>
                          <a:spcPts val="0"/>
                        </a:spcBef>
                        <a:spcAft>
                          <a:spcPts val="0"/>
                        </a:spcAft>
                        <a:buClr>
                          <a:srgbClr val="000000"/>
                        </a:buClr>
                        <a:buSzPct val="25000"/>
                        <a:buFont typeface="Arial"/>
                        <a:buNone/>
                      </a:pPr>
                      <a:endParaRPr sz="1400" dirty="0"/>
                    </a:p>
                    <a:p>
                      <a:pPr marL="0" marR="0" lvl="0" indent="0" algn="l" rtl="0">
                        <a:lnSpc>
                          <a:spcPct val="100000"/>
                        </a:lnSpc>
                        <a:spcBef>
                          <a:spcPts val="0"/>
                        </a:spcBef>
                        <a:spcAft>
                          <a:spcPts val="0"/>
                        </a:spcAft>
                        <a:buClr>
                          <a:srgbClr val="000000"/>
                        </a:buClr>
                        <a:buSzPct val="25000"/>
                        <a:buFont typeface="Arial"/>
                        <a:buNone/>
                      </a:pPr>
                      <a:endParaRPr sz="1400" dirty="0"/>
                    </a:p>
                    <a:p>
                      <a:pPr marL="0" marR="0" lvl="0" indent="0" algn="l" rtl="0">
                        <a:lnSpc>
                          <a:spcPct val="100000"/>
                        </a:lnSpc>
                        <a:spcBef>
                          <a:spcPts val="0"/>
                        </a:spcBef>
                        <a:spcAft>
                          <a:spcPts val="0"/>
                        </a:spcAft>
                        <a:buClr>
                          <a:srgbClr val="000000"/>
                        </a:buClr>
                        <a:buSzPct val="25000"/>
                        <a:buFont typeface="Arial"/>
                        <a:buNone/>
                      </a:pPr>
                      <a:endParaRPr sz="1400" dirty="0"/>
                    </a:p>
                    <a:p>
                      <a:pPr marL="0" marR="0" lvl="0" indent="0" algn="l" rtl="0">
                        <a:lnSpc>
                          <a:spcPct val="100000"/>
                        </a:lnSpc>
                        <a:spcBef>
                          <a:spcPts val="0"/>
                        </a:spcBef>
                        <a:spcAft>
                          <a:spcPts val="0"/>
                        </a:spcAft>
                        <a:buClr>
                          <a:srgbClr val="000000"/>
                        </a:buClr>
                        <a:buSzPct val="25000"/>
                        <a:buFont typeface="Arial"/>
                        <a:buNone/>
                      </a:pPr>
                      <a:endParaRPr sz="1400" dirty="0"/>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68588" marR="68588" marT="34294" marB="34294"/>
                </a:tc>
                <a:tc>
                  <a:txBody>
                    <a:bodyPr/>
                    <a:lstStyle/>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Goal</a:t>
                      </a:r>
                    </a:p>
                    <a:p>
                      <a:pPr lvl="0" rtl="0">
                        <a:spcBef>
                          <a:spcPts val="0"/>
                        </a:spcBef>
                        <a:buClr>
                          <a:schemeClr val="dk1"/>
                        </a:buClr>
                        <a:buSzPct val="78571"/>
                        <a:buFont typeface="Arial"/>
                        <a:buNone/>
                      </a:pPr>
                      <a:r>
                        <a:rPr lang="en-US" sz="1400" dirty="0">
                          <a:latin typeface="Quattrocento Sans"/>
                          <a:ea typeface="Quattrocento Sans"/>
                          <a:cs typeface="Quattrocento Sans"/>
                          <a:sym typeface="Quattrocento Sans"/>
                        </a:rPr>
                        <a:t>Your goal is to understand the difficult choices faced by early colonists as they tried to decide where in the colonies to settle.</a:t>
                      </a:r>
                    </a:p>
                    <a:p>
                      <a:pPr lvl="0" rtl="0">
                        <a:spcBef>
                          <a:spcPts val="0"/>
                        </a:spcBef>
                        <a:buClr>
                          <a:schemeClr val="dk1"/>
                        </a:buClr>
                        <a:buSzPct val="78571"/>
                        <a:buFont typeface="Arial"/>
                        <a:buNone/>
                      </a:pPr>
                      <a:endParaRPr sz="1400" dirty="0">
                        <a:latin typeface="Quattrocento Sans"/>
                        <a:ea typeface="Quattrocento Sans"/>
                        <a:cs typeface="Quattrocento Sans"/>
                        <a:sym typeface="Quattrocento Sans"/>
                      </a:endParaRPr>
                    </a:p>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Role </a:t>
                      </a:r>
                    </a:p>
                    <a:p>
                      <a:pPr lvl="0" rtl="0">
                        <a:spcBef>
                          <a:spcPts val="0"/>
                        </a:spcBef>
                        <a:buClr>
                          <a:schemeClr val="dk1"/>
                        </a:buClr>
                        <a:buSzPct val="78571"/>
                        <a:buFont typeface="Arial"/>
                        <a:buNone/>
                      </a:pPr>
                      <a:r>
                        <a:rPr lang="en-US" sz="1400" dirty="0">
                          <a:latin typeface="Quattrocento Sans"/>
                          <a:ea typeface="Quattrocento Sans"/>
                          <a:cs typeface="Quattrocento Sans"/>
                          <a:sym typeface="Quattrocento Sans"/>
                        </a:rPr>
                        <a:t>You will play the role of an early colonist from Europe who is trying to get other settlers to come begin a settlement. Your teacher will give you background information on your character so you can make more realistic choices.</a:t>
                      </a:r>
                    </a:p>
                    <a:p>
                      <a:pPr lvl="0" rtl="0">
                        <a:spcBef>
                          <a:spcPts val="0"/>
                        </a:spcBef>
                        <a:buClr>
                          <a:schemeClr val="dk1"/>
                        </a:buClr>
                        <a:buSzPct val="78571"/>
                        <a:buFont typeface="Arial"/>
                        <a:buNone/>
                      </a:pPr>
                      <a:endParaRPr sz="1400" dirty="0">
                        <a:latin typeface="Quattrocento Sans"/>
                        <a:ea typeface="Quattrocento Sans"/>
                        <a:cs typeface="Quattrocento Sans"/>
                        <a:sym typeface="Quattrocento Sans"/>
                      </a:endParaRPr>
                    </a:p>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Audience </a:t>
                      </a:r>
                    </a:p>
                    <a:p>
                      <a:pPr lvl="0" rtl="0">
                        <a:spcBef>
                          <a:spcPts val="0"/>
                        </a:spcBef>
                        <a:buClr>
                          <a:schemeClr val="dk1"/>
                        </a:buClr>
                        <a:buSzPct val="78571"/>
                        <a:buFont typeface="Arial"/>
                        <a:buNone/>
                      </a:pPr>
                      <a:r>
                        <a:rPr lang="en-US" sz="1400" dirty="0">
                          <a:latin typeface="Quattrocento Sans"/>
                          <a:ea typeface="Quattrocento Sans"/>
                          <a:cs typeface="Quattrocento Sans"/>
                          <a:sym typeface="Quattrocento Sans"/>
                        </a:rPr>
                        <a:t>Your audience is the other “settlers” in the class. It will be your job to try to persuade them to join you in your chosen place of settlement.</a:t>
                      </a:r>
                    </a:p>
                    <a:p>
                      <a:pPr lvl="0" rtl="0">
                        <a:spcBef>
                          <a:spcPts val="0"/>
                        </a:spcBef>
                        <a:buNone/>
                      </a:pPr>
                      <a:endParaRPr sz="1400" dirty="0"/>
                    </a:p>
                  </a:txBody>
                  <a:tcPr marL="68588" marR="68588" marT="34294" marB="34294"/>
                </a:tc>
                <a:extLst>
                  <a:ext uri="{0D108BD9-81ED-4DB2-BD59-A6C34878D82A}">
                    <a16:rowId xmlns:a16="http://schemas.microsoft.com/office/drawing/2014/main" val="10001"/>
                  </a:ext>
                </a:extLst>
              </a:tr>
            </a:tbl>
          </a:graphicData>
        </a:graphic>
      </p:graphicFrame>
      <p:sp>
        <p:nvSpPr>
          <p:cNvPr id="790" name="Shape 790"/>
          <p:cNvSpPr txBox="1"/>
          <p:nvPr/>
        </p:nvSpPr>
        <p:spPr>
          <a:xfrm>
            <a:off x="240321" y="5257800"/>
            <a:ext cx="7493154" cy="642375"/>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Are the student directions and prompt clear and developmentally appropriate, and aligned to the Quality Criteria?</a:t>
            </a:r>
          </a:p>
        </p:txBody>
      </p:sp>
    </p:spTree>
    <p:extLst>
      <p:ext uri="{BB962C8B-B14F-4D97-AF65-F5344CB8AC3E}">
        <p14:creationId xmlns:p14="http://schemas.microsoft.com/office/powerpoint/2010/main" val="74138657"/>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p:nvPr/>
        </p:nvSpPr>
        <p:spPr>
          <a:xfrm>
            <a:off x="838200" y="3048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797" name="Shape 797"/>
          <p:cNvGraphicFramePr/>
          <p:nvPr>
            <p:extLst>
              <p:ext uri="{D42A27DB-BD31-4B8C-83A1-F6EECF244321}">
                <p14:modId xmlns:p14="http://schemas.microsoft.com/office/powerpoint/2010/main" val="33200307"/>
              </p:ext>
            </p:extLst>
          </p:nvPr>
        </p:nvGraphicFramePr>
        <p:xfrm>
          <a:off x="263128" y="1282593"/>
          <a:ext cx="7620000" cy="3670408"/>
        </p:xfrm>
        <a:graphic>
          <a:graphicData uri="http://schemas.openxmlformats.org/drawingml/2006/table">
            <a:tbl>
              <a:tblPr firstRow="1" bandRow="1">
                <a:noFill/>
              </a:tblPr>
              <a:tblGrid>
                <a:gridCol w="2124121">
                  <a:extLst>
                    <a:ext uri="{9D8B030D-6E8A-4147-A177-3AD203B41FA5}">
                      <a16:colId xmlns:a16="http://schemas.microsoft.com/office/drawing/2014/main" val="20000"/>
                    </a:ext>
                  </a:extLst>
                </a:gridCol>
                <a:gridCol w="5495879">
                  <a:extLst>
                    <a:ext uri="{9D8B030D-6E8A-4147-A177-3AD203B41FA5}">
                      <a16:colId xmlns:a16="http://schemas.microsoft.com/office/drawing/2014/main" val="20001"/>
                    </a:ext>
                  </a:extLst>
                </a:gridCol>
              </a:tblGrid>
              <a:tr h="4440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322640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(7)</a:t>
                      </a:r>
                      <a:r>
                        <a:rPr lang="en-US" sz="1400" u="none" strike="noStrike" cap="none"/>
                        <a:t> </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Accessibility</a:t>
                      </a:r>
                    </a:p>
                    <a:p>
                      <a:pPr marL="0" marR="0" lvl="0" indent="0" algn="l" rtl="0">
                        <a:lnSpc>
                          <a:spcPct val="100000"/>
                        </a:lnSpc>
                        <a:spcBef>
                          <a:spcPts val="0"/>
                        </a:spcBef>
                        <a:spcAft>
                          <a:spcPts val="0"/>
                        </a:spcAft>
                        <a:buClr>
                          <a:srgbClr val="000000"/>
                        </a:buClr>
                        <a:buSzPct val="25000"/>
                        <a:buFont typeface="Arial"/>
                        <a:buNone/>
                      </a:pPr>
                      <a:endParaRPr sz="1400" u="none" strike="noStrike" cap="none"/>
                    </a:p>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68588" marR="68588" marT="34294" marB="34294"/>
                </a:tc>
                <a:tc>
                  <a:txBody>
                    <a:bodyPr/>
                    <a:lstStyle/>
                    <a:p>
                      <a:pPr lvl="0" rtl="0">
                        <a:spcBef>
                          <a:spcPts val="0"/>
                        </a:spcBef>
                        <a:buClr>
                          <a:schemeClr val="dk1"/>
                        </a:buClr>
                        <a:buSzPct val="78571"/>
                        <a:buFont typeface="Arial"/>
                        <a:buNone/>
                      </a:pPr>
                      <a:r>
                        <a:rPr lang="en-US" sz="1400" b="1" dirty="0">
                          <a:latin typeface="Quattrocento Sans"/>
                          <a:ea typeface="Quattrocento Sans"/>
                          <a:cs typeface="Quattrocento Sans"/>
                          <a:sym typeface="Quattrocento Sans"/>
                        </a:rPr>
                        <a:t>Instructional Modifications/Accommodations/Differentiated Instruction</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Required reading for this lesson is minimal, with prompts being very brief.</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The suitcase, map, paper characters, and decision-making model are all graphical/pictorial representations that help students to learn visually.</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Optional reading can be used as enrichment.</a:t>
                      </a:r>
                    </a:p>
                    <a:p>
                      <a:pPr marL="457200" lvl="0" indent="-228600" rtl="0">
                        <a:spcBef>
                          <a:spcPts val="0"/>
                        </a:spcBef>
                        <a:buClr>
                          <a:schemeClr val="dk1"/>
                        </a:buClr>
                        <a:buChar char="●"/>
                      </a:pPr>
                      <a:r>
                        <a:rPr lang="en-US" sz="1400" dirty="0">
                          <a:latin typeface="Quattrocento Sans"/>
                          <a:ea typeface="Quattrocento Sans"/>
                          <a:cs typeface="Quattrocento Sans"/>
                          <a:sym typeface="Quattrocento Sans"/>
                        </a:rPr>
                        <a:t>Lesson encourages students to understand diverse perspectives.</a:t>
                      </a:r>
                    </a:p>
                    <a:p>
                      <a:pPr marL="0" marR="0" lvl="0" indent="0" algn="l" rtl="0">
                        <a:lnSpc>
                          <a:spcPct val="100000"/>
                        </a:lnSpc>
                        <a:spcBef>
                          <a:spcPts val="0"/>
                        </a:spcBef>
                        <a:spcAft>
                          <a:spcPts val="0"/>
                        </a:spcAft>
                        <a:buClr>
                          <a:srgbClr val="000000"/>
                        </a:buClr>
                        <a:buSzPct val="25000"/>
                        <a:buFont typeface="Noto Sans Symbols"/>
                        <a:buNone/>
                      </a:pPr>
                      <a:r>
                        <a:rPr lang="en-US" sz="1100" u="none" strike="noStrike" cap="none" dirty="0"/>
                        <a:t>    </a:t>
                      </a:r>
                    </a:p>
                  </a:txBody>
                  <a:tcPr marL="68588" marR="68588" marT="34294" marB="34294"/>
                </a:tc>
                <a:extLst>
                  <a:ext uri="{0D108BD9-81ED-4DB2-BD59-A6C34878D82A}">
                    <a16:rowId xmlns:a16="http://schemas.microsoft.com/office/drawing/2014/main" val="10001"/>
                  </a:ext>
                </a:extLst>
              </a:tr>
            </a:tbl>
          </a:graphicData>
        </a:graphic>
      </p:graphicFrame>
      <p:sp>
        <p:nvSpPr>
          <p:cNvPr id="798" name="Shape 798"/>
          <p:cNvSpPr txBox="1"/>
          <p:nvPr/>
        </p:nvSpPr>
        <p:spPr>
          <a:xfrm>
            <a:off x="263128" y="5105400"/>
            <a:ext cx="7620000"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Are </a:t>
            </a:r>
            <a:r>
              <a:rPr lang="en-US" sz="1350" b="1" u="sng" kern="0" dirty="0">
                <a:solidFill>
                  <a:srgbClr val="000000"/>
                </a:solidFill>
                <a:latin typeface="Arial"/>
                <a:cs typeface="Arial"/>
                <a:sym typeface="Arial"/>
              </a:rPr>
              <a:t>all</a:t>
            </a:r>
            <a:r>
              <a:rPr lang="en-US" sz="1350" b="1" kern="0" dirty="0">
                <a:solidFill>
                  <a:srgbClr val="000000"/>
                </a:solidFill>
                <a:latin typeface="Arial"/>
                <a:cs typeface="Arial"/>
                <a:sym typeface="Arial"/>
              </a:rPr>
              <a:t> </a:t>
            </a:r>
            <a:r>
              <a:rPr lang="en-US" sz="1350" kern="0" dirty="0">
                <a:solidFill>
                  <a:srgbClr val="000000"/>
                </a:solidFill>
                <a:latin typeface="Arial"/>
                <a:cs typeface="Arial"/>
                <a:sym typeface="Arial"/>
              </a:rPr>
              <a:t>students able to access this assessment (students with special learning needs, limited access to technology, ELs, etc.)?</a:t>
            </a:r>
          </a:p>
        </p:txBody>
      </p:sp>
    </p:spTree>
    <p:extLst>
      <p:ext uri="{BB962C8B-B14F-4D97-AF65-F5344CB8AC3E}">
        <p14:creationId xmlns:p14="http://schemas.microsoft.com/office/powerpoint/2010/main" val="1114694241"/>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p:nvPr/>
        </p:nvSpPr>
        <p:spPr>
          <a:xfrm>
            <a:off x="885825" y="304800"/>
            <a:ext cx="6469856" cy="789383"/>
          </a:xfrm>
          <a:prstGeom prst="rect">
            <a:avLst/>
          </a:prstGeom>
          <a:noFill/>
          <a:ln>
            <a:noFill/>
          </a:ln>
        </p:spPr>
        <p:txBody>
          <a:bodyPr lIns="68569" tIns="34256" rIns="68569" bIns="34256" anchor="t" anchorCtr="0">
            <a:noAutofit/>
          </a:bodyPr>
          <a:lstStyle/>
          <a:p>
            <a:pPr algn="ctr">
              <a:buSzPct val="25000"/>
            </a:pPr>
            <a:r>
              <a:rPr lang="en-US" sz="2700" b="1" kern="0" dirty="0">
                <a:solidFill>
                  <a:srgbClr val="000000"/>
                </a:solidFill>
                <a:latin typeface="Calibri"/>
                <a:ea typeface="Calibri"/>
                <a:cs typeface="Calibri"/>
                <a:sym typeface="Calibri"/>
              </a:rPr>
              <a:t>Virginia Quality Criterion Tool for Performance-Based Assessment</a:t>
            </a:r>
          </a:p>
        </p:txBody>
      </p:sp>
      <p:graphicFrame>
        <p:nvGraphicFramePr>
          <p:cNvPr id="805" name="Shape 805"/>
          <p:cNvGraphicFramePr/>
          <p:nvPr>
            <p:extLst>
              <p:ext uri="{D42A27DB-BD31-4B8C-83A1-F6EECF244321}">
                <p14:modId xmlns:p14="http://schemas.microsoft.com/office/powerpoint/2010/main" val="935693880"/>
              </p:ext>
            </p:extLst>
          </p:nvPr>
        </p:nvGraphicFramePr>
        <p:xfrm>
          <a:off x="439003" y="1295400"/>
          <a:ext cx="7327106" cy="2880368"/>
        </p:xfrm>
        <a:graphic>
          <a:graphicData uri="http://schemas.openxmlformats.org/drawingml/2006/table">
            <a:tbl>
              <a:tblPr firstRow="1" bandRow="1">
                <a:noFill/>
              </a:tblPr>
              <a:tblGrid>
                <a:gridCol w="2042475">
                  <a:extLst>
                    <a:ext uri="{9D8B030D-6E8A-4147-A177-3AD203B41FA5}">
                      <a16:colId xmlns:a16="http://schemas.microsoft.com/office/drawing/2014/main" val="20000"/>
                    </a:ext>
                  </a:extLst>
                </a:gridCol>
                <a:gridCol w="5284631">
                  <a:extLst>
                    <a:ext uri="{9D8B030D-6E8A-4147-A177-3AD203B41FA5}">
                      <a16:colId xmlns:a16="http://schemas.microsoft.com/office/drawing/2014/main" val="20001"/>
                    </a:ext>
                  </a:extLst>
                </a:gridCol>
              </a:tblGrid>
              <a:tr h="342900">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a:t>Generic Criteria</a:t>
                      </a:r>
                    </a:p>
                  </a:txBody>
                  <a:tcPr marL="68588" marR="68588" marT="34294" marB="34294"/>
                </a:tc>
                <a:tc>
                  <a:txBody>
                    <a:bodyPr/>
                    <a:lstStyle/>
                    <a:p>
                      <a:pPr lvl="0" algn="ctr" rtl="0">
                        <a:spcBef>
                          <a:spcPts val="0"/>
                        </a:spcBef>
                        <a:buClr>
                          <a:schemeClr val="dk1"/>
                        </a:buClr>
                        <a:buSzPct val="25000"/>
                        <a:buFont typeface="Arial"/>
                        <a:buNone/>
                      </a:pPr>
                      <a:r>
                        <a:rPr lang="en-US" sz="1400"/>
                        <a:t>Evidence from sample PBA</a:t>
                      </a:r>
                    </a:p>
                  </a:txBody>
                  <a:tcPr marL="68588" marR="68588" marT="34294" marB="34294"/>
                </a:tc>
                <a:extLst>
                  <a:ext uri="{0D108BD9-81ED-4DB2-BD59-A6C34878D82A}">
                    <a16:rowId xmlns:a16="http://schemas.microsoft.com/office/drawing/2014/main" val="10000"/>
                  </a:ext>
                </a:extLst>
              </a:tr>
              <a:tr h="2537468">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(8) </a:t>
                      </a:r>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p>
                      <a:pPr marL="0" marR="0" lvl="0" indent="0" algn="ctr" rtl="0">
                        <a:lnSpc>
                          <a:spcPct val="100000"/>
                        </a:lnSpc>
                        <a:spcBef>
                          <a:spcPts val="0"/>
                        </a:spcBef>
                        <a:spcAft>
                          <a:spcPts val="0"/>
                        </a:spcAft>
                        <a:buClr>
                          <a:srgbClr val="000000"/>
                        </a:buClr>
                        <a:buSzPct val="25000"/>
                        <a:buFont typeface="Arial"/>
                        <a:buNone/>
                      </a:pPr>
                      <a:r>
                        <a:rPr lang="en-US" sz="1400" b="1" u="none" strike="noStrike" cap="none" dirty="0"/>
                        <a:t>Feasibility</a:t>
                      </a:r>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68588" marR="68588" marT="34294" marB="34294"/>
                </a:tc>
                <a:tc>
                  <a:txBody>
                    <a:bodyPr/>
                    <a:lstStyle/>
                    <a:p>
                      <a:pPr lvl="0" rtl="0">
                        <a:spcBef>
                          <a:spcPts val="0"/>
                        </a:spcBef>
                        <a:buClr>
                          <a:schemeClr val="dk1"/>
                        </a:buClr>
                        <a:buSzPct val="61111"/>
                        <a:buFont typeface="Arial"/>
                        <a:buNone/>
                      </a:pPr>
                      <a:r>
                        <a:rPr lang="en-US" sz="1400" b="1" dirty="0">
                          <a:latin typeface="Quattrocento Sans"/>
                          <a:ea typeface="Quattrocento Sans"/>
                          <a:cs typeface="Quattrocento Sans"/>
                          <a:sym typeface="Quattrocento Sans"/>
                        </a:rPr>
                        <a:t>Time Required: </a:t>
                      </a:r>
                      <a:r>
                        <a:rPr lang="en-US" sz="1400" dirty="0">
                          <a:latin typeface="Quattrocento Sans"/>
                          <a:ea typeface="Quattrocento Sans"/>
                          <a:cs typeface="Quattrocento Sans"/>
                          <a:sym typeface="Quattrocento Sans"/>
                        </a:rPr>
                        <a:t>90 minutes</a:t>
                      </a:r>
                    </a:p>
                    <a:p>
                      <a:pPr marL="0" marR="0" lvl="0" indent="0" algn="l" rtl="0">
                        <a:lnSpc>
                          <a:spcPct val="100000"/>
                        </a:lnSpc>
                        <a:spcBef>
                          <a:spcPts val="0"/>
                        </a:spcBef>
                        <a:spcAft>
                          <a:spcPts val="0"/>
                        </a:spcAft>
                        <a:buClr>
                          <a:srgbClr val="000000"/>
                        </a:buClr>
                        <a:buSzPct val="25000"/>
                        <a:buFont typeface="Noto Sans Symbols"/>
                        <a:buNone/>
                      </a:pPr>
                      <a:endParaRPr sz="1400" dirty="0"/>
                    </a:p>
                    <a:p>
                      <a:pPr marL="0" marR="0" lvl="0" indent="0" algn="l" rtl="0">
                        <a:lnSpc>
                          <a:spcPct val="100000"/>
                        </a:lnSpc>
                        <a:spcBef>
                          <a:spcPts val="0"/>
                        </a:spcBef>
                        <a:spcAft>
                          <a:spcPts val="0"/>
                        </a:spcAft>
                        <a:buClr>
                          <a:srgbClr val="000000"/>
                        </a:buClr>
                        <a:buSzPct val="25000"/>
                        <a:buFont typeface="Noto Sans Symbols"/>
                        <a:buNone/>
                      </a:pPr>
                      <a:r>
                        <a:rPr lang="en-US" sz="1400" dirty="0"/>
                        <a:t>4. </a:t>
                      </a:r>
                      <a:r>
                        <a:rPr lang="en-US" sz="1400" dirty="0">
                          <a:latin typeface="Quattrocento Sans"/>
                          <a:ea typeface="Quattrocento Sans"/>
                          <a:cs typeface="Quattrocento Sans"/>
                          <a:sym typeface="Quattrocento Sans"/>
                        </a:rPr>
                        <a:t>After completing the lesson plan in which </a:t>
                      </a:r>
                      <a:r>
                        <a:rPr lang="en-US" sz="1400" b="1" u="sng" dirty="0">
                          <a:latin typeface="Quattrocento Sans"/>
                          <a:ea typeface="Quattrocento Sans"/>
                          <a:cs typeface="Quattrocento Sans"/>
                          <a:sym typeface="Quattrocento Sans"/>
                        </a:rPr>
                        <a:t>students choose</a:t>
                      </a:r>
                      <a:r>
                        <a:rPr lang="en-US" sz="1400" dirty="0">
                          <a:latin typeface="Quattrocento Sans"/>
                          <a:ea typeface="Quattrocento Sans"/>
                          <a:cs typeface="Quattrocento Sans"/>
                          <a:sym typeface="Quattrocento Sans"/>
                        </a:rPr>
                        <a:t> where to settle, remind students that they are going to be writing a persuasive letter, so they should consider what they could say to get others to want to move to their region. </a:t>
                      </a:r>
                    </a:p>
                    <a:p>
                      <a:pPr marL="0" marR="0" lvl="0" indent="0" algn="l" rtl="0">
                        <a:lnSpc>
                          <a:spcPct val="100000"/>
                        </a:lnSpc>
                        <a:spcBef>
                          <a:spcPts val="0"/>
                        </a:spcBef>
                        <a:spcAft>
                          <a:spcPts val="0"/>
                        </a:spcAft>
                        <a:buClr>
                          <a:srgbClr val="000000"/>
                        </a:buClr>
                        <a:buSzPct val="25000"/>
                        <a:buFont typeface="Noto Sans Symbols"/>
                        <a:buNone/>
                      </a:pPr>
                      <a:endParaRPr sz="1400"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ct val="25000"/>
                        <a:buFont typeface="Noto Sans Symbols"/>
                        <a:buNone/>
                      </a:pPr>
                      <a:r>
                        <a:rPr lang="en-US" sz="1400" dirty="0">
                          <a:latin typeface="Quattrocento Sans"/>
                          <a:ea typeface="Quattrocento Sans"/>
                          <a:cs typeface="Quattrocento Sans"/>
                          <a:sym typeface="Quattrocento Sans"/>
                        </a:rPr>
                        <a:t>6. ...write a persuasive “letter” to another student in the class’ character urging him or her to move to where the student settled. </a:t>
                      </a:r>
                    </a:p>
                    <a:p>
                      <a:pPr marL="0" marR="0" lvl="0" indent="0" algn="l" rtl="0">
                        <a:lnSpc>
                          <a:spcPct val="100000"/>
                        </a:lnSpc>
                        <a:spcBef>
                          <a:spcPts val="0"/>
                        </a:spcBef>
                        <a:spcAft>
                          <a:spcPts val="0"/>
                        </a:spcAft>
                        <a:buClr>
                          <a:srgbClr val="000000"/>
                        </a:buClr>
                        <a:buSzPct val="25000"/>
                        <a:buFont typeface="Noto Sans Symbols"/>
                        <a:buNone/>
                      </a:pPr>
                      <a:endParaRPr sz="1400" dirty="0"/>
                    </a:p>
                  </a:txBody>
                  <a:tcPr marL="68588" marR="68588" marT="34294" marB="34294"/>
                </a:tc>
                <a:extLst>
                  <a:ext uri="{0D108BD9-81ED-4DB2-BD59-A6C34878D82A}">
                    <a16:rowId xmlns:a16="http://schemas.microsoft.com/office/drawing/2014/main" val="10001"/>
                  </a:ext>
                </a:extLst>
              </a:tr>
            </a:tbl>
          </a:graphicData>
        </a:graphic>
      </p:graphicFrame>
      <p:sp>
        <p:nvSpPr>
          <p:cNvPr id="806" name="Shape 806"/>
          <p:cNvSpPr txBox="1"/>
          <p:nvPr/>
        </p:nvSpPr>
        <p:spPr>
          <a:xfrm>
            <a:off x="473121" y="4376985"/>
            <a:ext cx="7292987" cy="850050"/>
          </a:xfrm>
          <a:prstGeom prst="rect">
            <a:avLst/>
          </a:prstGeom>
          <a:noFill/>
          <a:ln>
            <a:noFill/>
          </a:ln>
        </p:spPr>
        <p:txBody>
          <a:bodyPr lIns="68569" tIns="68569" rIns="68569" bIns="68569" anchor="t" anchorCtr="0">
            <a:noAutofit/>
          </a:bodyPr>
          <a:lstStyle/>
          <a:p>
            <a:r>
              <a:rPr lang="en-US" b="1" kern="0" dirty="0">
                <a:solidFill>
                  <a:srgbClr val="980000"/>
                </a:solidFill>
                <a:latin typeface="Arial"/>
                <a:cs typeface="Arial"/>
                <a:sym typeface="Arial"/>
              </a:rPr>
              <a:t>Considerations:</a:t>
            </a:r>
          </a:p>
          <a:p>
            <a:pPr marL="342900" indent="-257175">
              <a:buSzPct val="100000"/>
              <a:buFontTx/>
              <a:buChar char="●"/>
            </a:pPr>
            <a:r>
              <a:rPr lang="en-US" sz="1350" kern="0" dirty="0">
                <a:solidFill>
                  <a:srgbClr val="000000"/>
                </a:solidFill>
                <a:latin typeface="Arial"/>
                <a:cs typeface="Arial"/>
                <a:sym typeface="Arial"/>
              </a:rPr>
              <a:t>Is the duration and expectation of the task realistic and developmentally appropriate?  </a:t>
            </a:r>
          </a:p>
        </p:txBody>
      </p:sp>
    </p:spTree>
    <p:extLst>
      <p:ext uri="{BB962C8B-B14F-4D97-AF65-F5344CB8AC3E}">
        <p14:creationId xmlns:p14="http://schemas.microsoft.com/office/powerpoint/2010/main" val="1330705363"/>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70898</TotalTime>
  <Words>6977</Words>
  <Application>Microsoft Office PowerPoint</Application>
  <PresentationFormat>On-screen Show (4:3)</PresentationFormat>
  <Paragraphs>846</Paragraphs>
  <Slides>107</Slides>
  <Notes>75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107</vt:i4>
      </vt:variant>
    </vt:vector>
  </HeadingPairs>
  <TitlesOfParts>
    <vt:vector size="123" baseType="lpstr">
      <vt:lpstr>ＭＳ Ｐゴシック</vt:lpstr>
      <vt:lpstr>Arial</vt:lpstr>
      <vt:lpstr>Batang</vt:lpstr>
      <vt:lpstr>Calibri</vt:lpstr>
      <vt:lpstr>Century Gothic</vt:lpstr>
      <vt:lpstr>Courier New</vt:lpstr>
      <vt:lpstr>Lucida Bright</vt:lpstr>
      <vt:lpstr>Noto Sans Symbols</vt:lpstr>
      <vt:lpstr>Quattrocento Sans</vt:lpstr>
      <vt:lpstr>Questrial</vt:lpstr>
      <vt:lpstr>Times</vt:lpstr>
      <vt:lpstr>Times New Roman</vt:lpstr>
      <vt:lpstr>Wingdings</vt:lpstr>
      <vt:lpstr>Office Theme</vt:lpstr>
      <vt:lpstr>1_Office Theme</vt:lpstr>
      <vt:lpstr>2_Office Theme</vt:lpstr>
      <vt:lpstr>Instructional Journey from Learning Experiences and Performance Tasks to Local Alternative Assessments  History and Social Science SOL Institutes August 9, 16, and 17, 2017 October 16, 2017</vt:lpstr>
      <vt:lpstr>PowerPoint Presentation</vt:lpstr>
      <vt:lpstr>What’s happening today . . .</vt:lpstr>
      <vt:lpstr>Access to Documents</vt:lpstr>
      <vt:lpstr>PowerPoint Presentation</vt:lpstr>
      <vt:lpstr>PowerPoint Presentation</vt:lpstr>
      <vt:lpstr>Code of Virginia and Board of Education Responses</vt:lpstr>
      <vt:lpstr>PowerPoint Presentation</vt:lpstr>
      <vt:lpstr>Legislative Intent</vt:lpstr>
      <vt:lpstr>Virginia Board of Education</vt:lpstr>
      <vt:lpstr>PowerPoint Presentation</vt:lpstr>
      <vt:lpstr>Legislative Intent</vt:lpstr>
      <vt:lpstr>Virginia Board of Education</vt:lpstr>
      <vt:lpstr>Virginia Board of Education</vt:lpstr>
      <vt:lpstr>What does this have to do with ME AND MY HISTORY AND SOCIAL SCIENCE COURSE?</vt:lpstr>
      <vt:lpstr>Virginia Board of Education</vt:lpstr>
      <vt:lpstr>PowerPoint Presentation</vt:lpstr>
      <vt:lpstr>PowerPoint Presentation</vt:lpstr>
      <vt:lpstr>Code of Virginia § 22.1-253.13:1. Standard 1.  Instructional programs supporting the Standards of Learning and other educational objectives.  </vt:lpstr>
      <vt:lpstr>Code of Virginia § 22.1-253.13:1. Standard 1.  Instructional programs supporting the Standards of Learning and other educational objectives.</vt:lpstr>
      <vt:lpstr>Code of Virginia § 22.1-253.13:1. Standard 1.  Instructional programs supporting the Standards of Learning and other educational objectives.</vt:lpstr>
      <vt:lpstr>Implementation  Schedules</vt:lpstr>
      <vt:lpstr>PowerPoint Presentation</vt:lpstr>
      <vt:lpstr>FULL Implementation of the  2015 History and Social Science Standards of Learning</vt:lpstr>
      <vt:lpstr>Superintendent’s Memo #012-17</vt:lpstr>
      <vt:lpstr>Implementation of  Local Alternative Assessments</vt:lpstr>
      <vt:lpstr>PowerPoint Presentation</vt:lpstr>
      <vt:lpstr>Local Alternative Assessment Guides and Resources</vt:lpstr>
      <vt:lpstr>PowerPoint Presentation</vt:lpstr>
      <vt:lpstr>PowerPoint Presentation</vt:lpstr>
      <vt:lpstr>PowerPoint Presentation</vt:lpstr>
      <vt:lpstr>Categories</vt:lpstr>
      <vt:lpstr>Knowledge Rating Chart</vt:lpstr>
      <vt:lpstr>PowerPoint Presentation</vt:lpstr>
      <vt:lpstr>PowerPoint Presentation</vt:lpstr>
      <vt:lpstr>Learning Experiences, Performance Tasks  and  Local Alternative Assessments</vt:lpstr>
      <vt:lpstr>PowerPoint Presentation</vt:lpstr>
      <vt:lpstr>PowerPoint Presentation</vt:lpstr>
      <vt:lpstr>PowerPoint Presentation</vt:lpstr>
      <vt:lpstr>PowerPoint Presentation</vt:lpstr>
      <vt:lpstr>Skills Progression</vt:lpstr>
      <vt:lpstr>What should the INSTRUCTION    look like in the  Social Studies Classroom?</vt:lpstr>
      <vt:lpstr>PowerPoint Presentation</vt:lpstr>
      <vt:lpstr>PowerPoint Presentation</vt:lpstr>
      <vt:lpstr>PowerPoint Presentation</vt:lpstr>
      <vt:lpstr>PowerPoint Presentation</vt:lpstr>
      <vt:lpstr>Experiences for Essential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Task</vt:lpstr>
      <vt:lpstr>Think about what is essential for successful and effective instruction to prepare students for Local Alternative Assessments</vt:lpstr>
      <vt:lpstr>PowerPoint Presentation</vt:lpstr>
      <vt:lpstr>PowerPoint Presentation</vt:lpstr>
      <vt:lpstr>PowerPoint Presentation</vt:lpstr>
      <vt:lpstr>Virginia Department of Education</vt:lpstr>
      <vt:lpstr>PowerPoint Presentation</vt:lpstr>
      <vt:lpstr>Places to Find Information Sources</vt:lpstr>
      <vt:lpstr>PowerPoint Presentation</vt:lpstr>
      <vt:lpstr>Resources</vt:lpstr>
      <vt:lpstr>Resources</vt:lpstr>
      <vt:lpstr>Communication</vt:lpstr>
      <vt:lpstr>Communication</vt:lpstr>
      <vt:lpstr>TeacherDirect</vt:lpstr>
      <vt:lpstr>PowerPoint Presentation</vt:lpstr>
      <vt:lpstr>Exit Slip http://tinyurl.com/2017HSS VDOE Presentation </vt:lpstr>
      <vt:lpstr>PowerPoint Presentation</vt:lpstr>
      <vt:lpstr>  Making Connections  Performance-Based Assessment within  a Balanced Assessment Framework                                                         Please follow along:  https://goo.gl/8Uj9qs  </vt:lpstr>
      <vt:lpstr>Here’s What...Now What?</vt:lpstr>
      <vt:lpstr>Take Off-Touch Down</vt:lpstr>
      <vt:lpstr>Today’s Learning Targets</vt:lpstr>
      <vt:lpstr>PowerPoint Presentation</vt:lpstr>
      <vt:lpstr>PowerPoint Presentation</vt:lpstr>
      <vt:lpstr>BALANCED ASSESSMENT</vt:lpstr>
      <vt:lpstr>Balanced Assessment</vt:lpstr>
      <vt:lpstr>Balanced Assessment</vt:lpstr>
      <vt:lpstr>PowerPoint Presentation</vt:lpstr>
      <vt:lpstr>Characteristics of High-Quality Performance-Based Assessments </vt:lpstr>
      <vt:lpstr>PowerPoint Presentation</vt:lpstr>
      <vt:lpstr>PowerPoint Presentation</vt:lpstr>
      <vt:lpstr>How do we determine if a performance-based assessment is    high-quality? </vt:lpstr>
      <vt:lpstr>Virginia Quality Criterion Tool for PBA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we are asked to STRETCH our thinking about assessment, we also need to stretch our thinking about instruction…            </vt:lpstr>
      <vt:lpstr>What should social studies instruction look like to prepare our students to be successful with a performance-based assessment that we might give at the end of a unit of study? </vt:lpstr>
      <vt:lpstr>PowerPoint Presentation</vt:lpstr>
      <vt:lpstr>Disclaimer</vt:lpstr>
      <vt:lpstr>  Stay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Committee</dc:title>
  <dc:creator>Owner</dc:creator>
  <cp:lastModifiedBy>Brown, Christonya (DOE)</cp:lastModifiedBy>
  <cp:revision>456</cp:revision>
  <cp:lastPrinted>2017-07-17T12:21:01Z</cp:lastPrinted>
  <dcterms:created xsi:type="dcterms:W3CDTF">2014-09-27T11:01:48Z</dcterms:created>
  <dcterms:modified xsi:type="dcterms:W3CDTF">2017-09-27T17:42:51Z</dcterms:modified>
</cp:coreProperties>
</file>