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Lst>
  <p:notesMasterIdLst>
    <p:notesMasterId r:id="rId46"/>
  </p:notesMasterIdLst>
  <p:handoutMasterIdLst>
    <p:handoutMasterId r:id="rId47"/>
  </p:handoutMasterIdLst>
  <p:sldIdLst>
    <p:sldId id="259" r:id="rId2"/>
    <p:sldId id="260" r:id="rId3"/>
    <p:sldId id="261" r:id="rId4"/>
    <p:sldId id="262" r:id="rId5"/>
    <p:sldId id="263" r:id="rId6"/>
    <p:sldId id="264" r:id="rId7"/>
    <p:sldId id="265" r:id="rId8"/>
    <p:sldId id="267" r:id="rId9"/>
    <p:sldId id="268" r:id="rId10"/>
    <p:sldId id="266" r:id="rId11"/>
    <p:sldId id="269" r:id="rId12"/>
    <p:sldId id="270" r:id="rId13"/>
    <p:sldId id="271" r:id="rId14"/>
    <p:sldId id="272" r:id="rId15"/>
    <p:sldId id="274" r:id="rId16"/>
    <p:sldId id="275" r:id="rId17"/>
    <p:sldId id="276" r:id="rId18"/>
    <p:sldId id="278" r:id="rId19"/>
    <p:sldId id="277" r:id="rId20"/>
    <p:sldId id="279" r:id="rId21"/>
    <p:sldId id="280" r:id="rId22"/>
    <p:sldId id="281" r:id="rId23"/>
    <p:sldId id="282" r:id="rId24"/>
    <p:sldId id="283" r:id="rId25"/>
    <p:sldId id="285" r:id="rId26"/>
    <p:sldId id="286" r:id="rId27"/>
    <p:sldId id="287" r:id="rId28"/>
    <p:sldId id="284" r:id="rId29"/>
    <p:sldId id="289" r:id="rId30"/>
    <p:sldId id="290" r:id="rId31"/>
    <p:sldId id="288" r:id="rId32"/>
    <p:sldId id="291" r:id="rId33"/>
    <p:sldId id="292" r:id="rId34"/>
    <p:sldId id="293" r:id="rId35"/>
    <p:sldId id="294" r:id="rId36"/>
    <p:sldId id="295" r:id="rId37"/>
    <p:sldId id="296" r:id="rId38"/>
    <p:sldId id="297" r:id="rId39"/>
    <p:sldId id="298" r:id="rId40"/>
    <p:sldId id="299" r:id="rId41"/>
    <p:sldId id="300" r:id="rId42"/>
    <p:sldId id="301" r:id="rId43"/>
    <p:sldId id="303"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999"/>
    <a:srgbClr val="06CCFA"/>
    <a:srgbClr val="00FFFF"/>
    <a:srgbClr val="66FFCC"/>
    <a:srgbClr val="FFCC66"/>
    <a:srgbClr val="0066FF"/>
    <a:srgbClr val="FF3300"/>
    <a:srgbClr val="00FF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9" autoAdjust="0"/>
    <p:restoredTop sz="82593" autoAdjust="0"/>
  </p:normalViewPr>
  <p:slideViewPr>
    <p:cSldViewPr>
      <p:cViewPr varScale="1">
        <p:scale>
          <a:sx n="59" d="100"/>
          <a:sy n="59" d="100"/>
        </p:scale>
        <p:origin x="-90" y="-13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6" d="100"/>
          <a:sy n="56" d="100"/>
        </p:scale>
        <p:origin x="-126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5" tIns="45713" rIns="91425" bIns="45713" rtlCol="0"/>
          <a:lstStyle>
            <a:lvl1pPr algn="r">
              <a:defRPr sz="1200"/>
            </a:lvl1pPr>
          </a:lstStyle>
          <a:p>
            <a:fld id="{711A54F6-3EBD-4B2C-905E-13E1F503F03D}" type="datetimeFigureOut">
              <a:rPr lang="en-US" smtClean="0"/>
              <a:pPr/>
              <a:t>8/3/2017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5" tIns="45713" rIns="91425" bIns="45713" rtlCol="0" anchor="b"/>
          <a:lstStyle>
            <a:lvl1pPr algn="r">
              <a:defRPr sz="1200"/>
            </a:lvl1pPr>
          </a:lstStyle>
          <a:p>
            <a:fld id="{D968A482-2AD5-4136-A302-5913492DB9BE}" type="slidenum">
              <a:rPr lang="en-US" smtClean="0"/>
              <a:pPr/>
              <a:t>‹#›</a:t>
            </a:fld>
            <a:endParaRPr lang="en-US"/>
          </a:p>
        </p:txBody>
      </p:sp>
    </p:spTree>
    <p:extLst>
      <p:ext uri="{BB962C8B-B14F-4D97-AF65-F5344CB8AC3E}">
        <p14:creationId xmlns:p14="http://schemas.microsoft.com/office/powerpoint/2010/main" val="1902299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5" tIns="45713" rIns="91425" bIns="45713" rtlCol="0"/>
          <a:lstStyle>
            <a:lvl1pPr algn="r">
              <a:defRPr sz="1200"/>
            </a:lvl1pPr>
          </a:lstStyle>
          <a:p>
            <a:fld id="{116FEBC4-F04C-4552-9230-99A5DBABA5F2}" type="datetimeFigureOut">
              <a:rPr lang="en-US" smtClean="0"/>
              <a:pPr/>
              <a:t>8/3/2017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5" tIns="45713" rIns="91425"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5" tIns="45713" rIns="91425"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5" tIns="45713" rIns="91425" bIns="45713" rtlCol="0" anchor="b"/>
          <a:lstStyle>
            <a:lvl1pPr algn="r">
              <a:defRPr sz="1200"/>
            </a:lvl1pPr>
          </a:lstStyle>
          <a:p>
            <a:fld id="{1473A48D-66ED-4B46-A259-738D411D5A8E}" type="slidenum">
              <a:rPr lang="en-US" smtClean="0"/>
              <a:pPr/>
              <a:t>‹#›</a:t>
            </a:fld>
            <a:endParaRPr lang="en-US"/>
          </a:p>
        </p:txBody>
      </p:sp>
    </p:spTree>
    <p:extLst>
      <p:ext uri="{BB962C8B-B14F-4D97-AF65-F5344CB8AC3E}">
        <p14:creationId xmlns:p14="http://schemas.microsoft.com/office/powerpoint/2010/main" val="15667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a:t>
            </a:fld>
            <a:endParaRPr lang="en-US"/>
          </a:p>
        </p:txBody>
      </p:sp>
    </p:spTree>
    <p:extLst>
      <p:ext uri="{BB962C8B-B14F-4D97-AF65-F5344CB8AC3E}">
        <p14:creationId xmlns:p14="http://schemas.microsoft.com/office/powerpoint/2010/main" val="2045951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http://www.bath.k12.va.us/history/Restricted%20Access%20Documents/Forms/DispForm.aspx?ID=303</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37</a:t>
            </a:fld>
            <a:endParaRPr lang="en-US"/>
          </a:p>
        </p:txBody>
      </p:sp>
    </p:spTree>
    <p:extLst>
      <p:ext uri="{BB962C8B-B14F-4D97-AF65-F5344CB8AC3E}">
        <p14:creationId xmlns:p14="http://schemas.microsoft.com/office/powerpoint/2010/main" val="302113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http://bgwfans.com/2016/map-and-fun-tracker/#map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extLst>
      <p:ext uri="{BB962C8B-B14F-4D97-AF65-F5344CB8AC3E}">
        <p14:creationId xmlns:p14="http://schemas.microsoft.com/office/powerpoint/2010/main" val="2794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12</a:t>
            </a:fld>
            <a:endParaRPr lang="en-US"/>
          </a:p>
        </p:txBody>
      </p:sp>
    </p:spTree>
    <p:extLst>
      <p:ext uri="{BB962C8B-B14F-4D97-AF65-F5344CB8AC3E}">
        <p14:creationId xmlns:p14="http://schemas.microsoft.com/office/powerpoint/2010/main" val="16937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http://www.cncfirstdecaders6171.com/1stdecadecampus.html</a:t>
            </a: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15</a:t>
            </a:fld>
            <a:endParaRPr lang="en-US"/>
          </a:p>
        </p:txBody>
      </p:sp>
    </p:spTree>
    <p:extLst>
      <p:ext uri="{BB962C8B-B14F-4D97-AF65-F5344CB8AC3E}">
        <p14:creationId xmlns:p14="http://schemas.microsoft.com/office/powerpoint/2010/main" val="362901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http://vcee.org/centers/christopher-newport-university/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16</a:t>
            </a:fld>
            <a:endParaRPr lang="en-US"/>
          </a:p>
        </p:txBody>
      </p:sp>
    </p:spTree>
    <p:extLst>
      <p:ext uri="{BB962C8B-B14F-4D97-AF65-F5344CB8AC3E}">
        <p14:creationId xmlns:p14="http://schemas.microsoft.com/office/powerpoint/2010/main" val="297270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https://www.youtube.com/watch?v=KLpHQGExt68</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31</a:t>
            </a:fld>
            <a:endParaRPr lang="en-US"/>
          </a:p>
        </p:txBody>
      </p:sp>
    </p:spTree>
    <p:extLst>
      <p:ext uri="{BB962C8B-B14F-4D97-AF65-F5344CB8AC3E}">
        <p14:creationId xmlns:p14="http://schemas.microsoft.com/office/powerpoint/2010/main" val="727048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https://www.youtube.com/watch?v=KLpHQGExt68</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32</a:t>
            </a:fld>
            <a:endParaRPr lang="en-US"/>
          </a:p>
        </p:txBody>
      </p:sp>
    </p:spTree>
    <p:extLst>
      <p:ext uri="{BB962C8B-B14F-4D97-AF65-F5344CB8AC3E}">
        <p14:creationId xmlns:p14="http://schemas.microsoft.com/office/powerpoint/2010/main" val="2862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https://mrgrayhistory.wikispaces.com/UNIT+5+-+WEST+AFRICA</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33</a:t>
            </a:fld>
            <a:endParaRPr lang="en-US"/>
          </a:p>
        </p:txBody>
      </p:sp>
    </p:spTree>
    <p:extLst>
      <p:ext uri="{BB962C8B-B14F-4D97-AF65-F5344CB8AC3E}">
        <p14:creationId xmlns:p14="http://schemas.microsoft.com/office/powerpoint/2010/main" val="13239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https://mrgrayhistory.wikispaces.com/UNIT+5+-+WEST+AFRICA</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34</a:t>
            </a:fld>
            <a:endParaRPr lang="en-US"/>
          </a:p>
        </p:txBody>
      </p:sp>
    </p:spTree>
    <p:extLst>
      <p:ext uri="{BB962C8B-B14F-4D97-AF65-F5344CB8AC3E}">
        <p14:creationId xmlns:p14="http://schemas.microsoft.com/office/powerpoint/2010/main" val="243683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itchFamily="34" charset="0"/>
                <a:ea typeface="+mn-ea"/>
                <a:cs typeface="+mn-cs"/>
              </a:rPr>
              <a:t/>
            </a:r>
            <a:br>
              <a:rPr lang="en-US" dirty="0" smtClean="0">
                <a:solidFill>
                  <a:schemeClr val="tx1"/>
                </a:solidFill>
                <a:latin typeface="Calibri" pitchFamily="34" charset="0"/>
                <a:ea typeface="+mn-ea"/>
                <a:cs typeface="+mn-cs"/>
              </a:rPr>
            </a:br>
            <a:endParaRPr lang="en-US" dirty="0">
              <a:solidFill>
                <a:schemeClr val="tx1"/>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pPr/>
              <a:t>‹#›</a:t>
            </a:fld>
            <a:endParaRPr lang="en-US" dirty="0"/>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mtClean="0"/>
              <a:pPr/>
              <a:t>8/3/2017</a:t>
            </a:fld>
            <a:endParaRPr lang="en-US" dirty="0"/>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686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pPr/>
              <a:t>‹#›</a:t>
            </a:fld>
            <a:endParaRPr lang="en-US" dirty="0"/>
          </a:p>
        </p:txBody>
      </p:sp>
      <p:pic>
        <p:nvPicPr>
          <p:cNvPr id="7" name="Picture 6" descr="VDOE-h-color sm.png"/>
          <p:cNvPicPr>
            <a:picLocks noChangeAspect="1"/>
          </p:cNvPicPr>
          <p:nvPr/>
        </p:nvPicPr>
        <p:blipFill>
          <a:blip r:embed="rId12" cstate="print"/>
          <a:stretch>
            <a:fillRect/>
          </a:stretch>
        </p:blipFill>
        <p:spPr>
          <a:xfrm>
            <a:off x="6019800" y="6324600"/>
            <a:ext cx="2252477" cy="377953"/>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62" r:id="rId3"/>
    <p:sldLayoutId id="2147483741" r:id="rId4"/>
    <p:sldLayoutId id="2147483748" r:id="rId5"/>
    <p:sldLayoutId id="2147483742" r:id="rId6"/>
    <p:sldLayoutId id="2147483745" r:id="rId7"/>
    <p:sldLayoutId id="2147483763" r:id="rId8"/>
    <p:sldLayoutId id="2147483746" r:id="rId9"/>
    <p:sldLayoutId id="2147483747" r:id="rId1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ncfirstdecaders6171.com/1stdecadecampu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hyperlink" Target="http://vcee.org/centers/christopher-newport-universit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KLpHQGExt6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geologyin.com/2014/12/gold-panning.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hyperlink" Target="https://mrgrayhistory.wikispaces.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hyperlink" Target="https://mrgrayhistory.wikispace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melissa.mygas@nn.k12.va.us" TargetMode="External"/><Relationship Id="rId2" Type="http://schemas.openxmlformats.org/officeDocument/2006/relationships/hyperlink" Target="mailto:Jennifer.Burgin@apsva.us" TargetMode="External"/><Relationship Id="rId1" Type="http://schemas.openxmlformats.org/officeDocument/2006/relationships/slideLayout" Target="../slideLayouts/slideLayout2.xml"/><Relationship Id="rId4" Type="http://schemas.openxmlformats.org/officeDocument/2006/relationships/hyperlink" Target="mailto:bmccracken@wcs.k12.va.u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geology.com/world/world-map.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cbwi.org/members-public/sara-cramb" TargetMode="External"/><Relationship Id="rId2" Type="http://schemas.openxmlformats.org/officeDocument/2006/relationships/hyperlink" Target="http://geology.com/world/world-map.shtml"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s-media-cache-ak0.pinimg.com/736x/c1/e1/c7/c1e1c7925b4cbb0fdeb0b9c4df89a571--globes-terrestres-world-globes.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1828800"/>
            <a:ext cx="6705600" cy="4191000"/>
          </a:xfrm>
        </p:spPr>
        <p:txBody>
          <a:bodyPr>
            <a:normAutofit/>
          </a:bodyPr>
          <a:lstStyle/>
          <a:p>
            <a:r>
              <a:rPr lang="en-US" b="0" dirty="0"/>
              <a:t>Planning Instruction to</a:t>
            </a:r>
            <a:br>
              <a:rPr lang="en-US" b="0" dirty="0"/>
            </a:br>
            <a:r>
              <a:rPr lang="en-US" b="0" dirty="0"/>
              <a:t>Prepare Elementary Students for</a:t>
            </a:r>
            <a:br>
              <a:rPr lang="en-US" b="0" dirty="0"/>
            </a:br>
            <a:r>
              <a:rPr lang="en-US" b="0" dirty="0"/>
              <a:t>Local Alternative Assessments</a:t>
            </a:r>
            <a:br>
              <a:rPr lang="en-US" b="0" dirty="0"/>
            </a:br>
            <a:r>
              <a:rPr lang="en-US" sz="3200" b="0" dirty="0"/>
              <a:t>August 2017</a:t>
            </a:r>
            <a:endParaRPr lang="en-US" sz="2800" dirty="0">
              <a:effectLst>
                <a:outerShdw blurRad="38100" dist="38100" dir="2700000" algn="tl">
                  <a:srgbClr val="000000">
                    <a:alpha val="43137"/>
                  </a:srgbClr>
                </a:outerShdw>
              </a:effectLst>
              <a:latin typeface="Calibri" panose="020F0502020204030204" pitchFamily="34" charset="0"/>
              <a:ea typeface="Batang" panose="02030600000101010101" pitchFamily="18" charset="-127"/>
              <a:cs typeface="Arial" panose="020B060402020202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1</a:t>
            </a:fld>
            <a:endParaRPr lang="en-US" dirty="0"/>
          </a:p>
        </p:txBody>
      </p:sp>
    </p:spTree>
    <p:extLst>
      <p:ext uri="{BB962C8B-B14F-4D97-AF65-F5344CB8AC3E}">
        <p14:creationId xmlns:p14="http://schemas.microsoft.com/office/powerpoint/2010/main" val="1397113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Globe vs Map</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dirty="0" smtClean="0"/>
              <a:t>Globe:  </a:t>
            </a:r>
            <a:r>
              <a:rPr lang="en-US" b="0" dirty="0" smtClean="0">
                <a:latin typeface="+mn-lt"/>
              </a:rPr>
              <a:t>a round model of the Earth</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2483640"/>
            <a:ext cx="3962400" cy="3650544"/>
          </a:xfrm>
          <a:prstGeom prst="rect">
            <a:avLst/>
          </a:prstGeom>
        </p:spPr>
      </p:pic>
    </p:spTree>
    <p:extLst>
      <p:ext uri="{BB962C8B-B14F-4D97-AF65-F5344CB8AC3E}">
        <p14:creationId xmlns:p14="http://schemas.microsoft.com/office/powerpoint/2010/main" val="33681625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Globe vs Map</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dirty="0" smtClean="0"/>
              <a:t>Map:  </a:t>
            </a:r>
            <a:r>
              <a:rPr lang="en-US" b="0" dirty="0" smtClean="0">
                <a:latin typeface="+mn-lt"/>
              </a:rPr>
              <a:t>a drawing of a place to show where things are located.</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11</a:t>
            </a:fld>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4555" b="93926" l="0" r="89919"/>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09800" y="2867419"/>
            <a:ext cx="4876800" cy="3655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12369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Literacy and Social Studies</a:t>
            </a:r>
            <a:endParaRPr lang="en-US" sz="4800"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3"/>
          <a:stretch>
            <a:fillRect/>
          </a:stretch>
        </p:blipFill>
        <p:spPr>
          <a:xfrm>
            <a:off x="1981200" y="1461012"/>
            <a:ext cx="4484529" cy="490352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E35F3BA-FE8B-4E36-87EF-206F94BD42EB}" type="slidenum">
              <a:rPr lang="en-US" smtClean="0"/>
              <a:pPr/>
              <a:t>12</a:t>
            </a:fld>
            <a:endParaRPr lang="en-US" dirty="0"/>
          </a:p>
        </p:txBody>
      </p:sp>
    </p:spTree>
    <p:extLst>
      <p:ext uri="{BB962C8B-B14F-4D97-AF65-F5344CB8AC3E}">
        <p14:creationId xmlns:p14="http://schemas.microsoft.com/office/powerpoint/2010/main" val="437549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Application of Learning</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13</a:t>
            </a:fld>
            <a:endParaRPr lang="en-US" dirty="0"/>
          </a:p>
        </p:txBody>
      </p:sp>
      <p:pic>
        <p:nvPicPr>
          <p:cNvPr id="6" name="Content Placeholder 5"/>
          <p:cNvPicPr>
            <a:picLocks noGrp="1" noChangeAspect="1"/>
          </p:cNvPicPr>
          <p:nvPr>
            <p:ph idx="1"/>
          </p:nvPr>
        </p:nvPicPr>
        <p:blipFill>
          <a:blip r:embed="rId2"/>
          <a:stretch>
            <a:fillRect/>
          </a:stretch>
        </p:blipFill>
        <p:spPr>
          <a:xfrm>
            <a:off x="1302209" y="1600201"/>
            <a:ext cx="5600573" cy="4740274"/>
          </a:xfrm>
          <a:prstGeom prst="rect">
            <a:avLst/>
          </a:prstGeom>
        </p:spPr>
      </p:pic>
    </p:spTree>
    <p:extLst>
      <p:ext uri="{BB962C8B-B14F-4D97-AF65-F5344CB8AC3E}">
        <p14:creationId xmlns:p14="http://schemas.microsoft.com/office/powerpoint/2010/main" val="1358125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Additional Learning Experiences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14</a:t>
            </a:fld>
            <a:endParaRPr lang="en-US" dirty="0"/>
          </a:p>
        </p:txBody>
      </p:sp>
      <p:sp>
        <p:nvSpPr>
          <p:cNvPr id="3" name="Content Placeholder 2"/>
          <p:cNvSpPr>
            <a:spLocks noGrp="1"/>
          </p:cNvSpPr>
          <p:nvPr>
            <p:ph idx="1"/>
          </p:nvPr>
        </p:nvSpPr>
        <p:spPr/>
        <p:txBody>
          <a:bodyPr/>
          <a:lstStyle/>
          <a:p>
            <a:r>
              <a:rPr lang="en-US" b="0" dirty="0" smtClean="0">
                <a:latin typeface="+mn-lt"/>
              </a:rPr>
              <a:t>Compare and contrast maps of the local community from the past and present.</a:t>
            </a:r>
          </a:p>
          <a:p>
            <a:r>
              <a:rPr lang="en-US" b="0" dirty="0" smtClean="0">
                <a:latin typeface="+mn-lt"/>
              </a:rPr>
              <a:t>Pick a place that is familiar to students from across the division.</a:t>
            </a:r>
          </a:p>
          <a:p>
            <a:r>
              <a:rPr lang="en-US" b="0" dirty="0" smtClean="0">
                <a:latin typeface="+mn-lt"/>
              </a:rPr>
              <a:t>Example:  Newport News – Christopher Newport University</a:t>
            </a:r>
            <a:r>
              <a:rPr lang="en-US" dirty="0" smtClean="0">
                <a:latin typeface="+mn-lt"/>
              </a:rPr>
              <a:t> </a:t>
            </a:r>
            <a:endParaRPr lang="en-US" dirty="0">
              <a:latin typeface="+mn-lt"/>
            </a:endParaRPr>
          </a:p>
        </p:txBody>
      </p:sp>
    </p:spTree>
    <p:extLst>
      <p:ext uri="{BB962C8B-B14F-4D97-AF65-F5344CB8AC3E}">
        <p14:creationId xmlns:p14="http://schemas.microsoft.com/office/powerpoint/2010/main" val="14936999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rPr>
              <a:t>Think/Pair/Share</a:t>
            </a:r>
          </a:p>
        </p:txBody>
      </p:sp>
      <p:sp>
        <p:nvSpPr>
          <p:cNvPr id="4" name="Slide Number Placeholder 3"/>
          <p:cNvSpPr>
            <a:spLocks noGrp="1"/>
          </p:cNvSpPr>
          <p:nvPr>
            <p:ph type="sldNum" sz="quarter" idx="12"/>
          </p:nvPr>
        </p:nvSpPr>
        <p:spPr/>
        <p:txBody>
          <a:bodyPr/>
          <a:lstStyle/>
          <a:p>
            <a:fld id="{0E35F3BA-FE8B-4E36-87EF-206F94BD42EB}" type="slidenum">
              <a:rPr lang="en-US" smtClean="0"/>
              <a:pPr/>
              <a:t>15</a:t>
            </a:fld>
            <a:endParaRPr lang="en-US" dirty="0"/>
          </a:p>
        </p:txBody>
      </p:sp>
      <p:sp>
        <p:nvSpPr>
          <p:cNvPr id="8" name="Content Placeholder 7"/>
          <p:cNvSpPr>
            <a:spLocks noGrp="1"/>
          </p:cNvSpPr>
          <p:nvPr>
            <p:ph idx="1"/>
          </p:nvPr>
        </p:nvSpPr>
        <p:spPr>
          <a:xfrm>
            <a:off x="0" y="6591300"/>
            <a:ext cx="4724400" cy="228599"/>
          </a:xfrm>
        </p:spPr>
        <p:txBody>
          <a:bodyPr>
            <a:normAutofit fontScale="25000" lnSpcReduction="20000"/>
          </a:bodyPr>
          <a:lstStyle/>
          <a:p>
            <a:pPr marL="0" indent="0">
              <a:buNone/>
            </a:pPr>
            <a:r>
              <a:rPr lang="en-US" dirty="0"/>
              <a:t>Image:  </a:t>
            </a:r>
            <a:r>
              <a:rPr lang="en-US" dirty="0">
                <a:hlinkClick r:id="rId3"/>
              </a:rPr>
              <a:t>http://</a:t>
            </a:r>
            <a:r>
              <a:rPr lang="en-US" dirty="0" smtClean="0">
                <a:hlinkClick r:id="rId3"/>
              </a:rPr>
              <a:t>www.cncfirstdecaders6171.com/1stdecadecampus.html</a:t>
            </a:r>
            <a:endParaRPr lang="en-US" dirty="0" smtClean="0"/>
          </a:p>
          <a:p>
            <a:pPr marL="0" indent="0">
              <a:buNone/>
            </a:pPr>
            <a:endParaRPr lang="en-US" dirty="0"/>
          </a:p>
          <a:p>
            <a:pPr marL="0" indent="0">
              <a:buNone/>
            </a:pP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81" y="1298294"/>
            <a:ext cx="6319838" cy="5042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03418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rPr>
              <a:t>Think/Pair/Share</a:t>
            </a:r>
          </a:p>
        </p:txBody>
      </p:sp>
      <p:sp>
        <p:nvSpPr>
          <p:cNvPr id="4" name="Slide Number Placeholder 3"/>
          <p:cNvSpPr>
            <a:spLocks noGrp="1"/>
          </p:cNvSpPr>
          <p:nvPr>
            <p:ph type="sldNum" sz="quarter" idx="12"/>
          </p:nvPr>
        </p:nvSpPr>
        <p:spPr/>
        <p:txBody>
          <a:bodyPr/>
          <a:lstStyle/>
          <a:p>
            <a:fld id="{0E35F3BA-FE8B-4E36-87EF-206F94BD42EB}" type="slidenum">
              <a:rPr lang="en-US" smtClean="0"/>
              <a:pPr/>
              <a:t>16</a:t>
            </a:fld>
            <a:endParaRPr lang="en-US" dirty="0"/>
          </a:p>
        </p:txBody>
      </p:sp>
      <p:sp>
        <p:nvSpPr>
          <p:cNvPr id="8" name="Content Placeholder 7"/>
          <p:cNvSpPr>
            <a:spLocks noGrp="1"/>
          </p:cNvSpPr>
          <p:nvPr>
            <p:ph idx="1"/>
          </p:nvPr>
        </p:nvSpPr>
        <p:spPr>
          <a:xfrm>
            <a:off x="0" y="6705600"/>
            <a:ext cx="8001000" cy="152400"/>
          </a:xfrm>
        </p:spPr>
        <p:txBody>
          <a:bodyPr>
            <a:normAutofit fontScale="25000" lnSpcReduction="20000"/>
          </a:bodyPr>
          <a:lstStyle/>
          <a:p>
            <a:pPr marL="0" indent="0">
              <a:buNone/>
            </a:pPr>
            <a:r>
              <a:rPr lang="en-US" dirty="0"/>
              <a:t>Image:  </a:t>
            </a:r>
            <a:r>
              <a:rPr lang="en-US" dirty="0">
                <a:hlinkClick r:id="rId3"/>
              </a:rPr>
              <a:t>http://vcee.org/centers/christopher-newport-university</a:t>
            </a:r>
            <a:r>
              <a:rPr lang="en-US" dirty="0" smtClean="0">
                <a:hlinkClick r:id="rId3"/>
              </a:rPr>
              <a:t>/</a:t>
            </a:r>
            <a:endParaRPr lang="en-US" dirty="0"/>
          </a:p>
          <a:p>
            <a:pPr marL="0" indent="0">
              <a:buNone/>
            </a:pPr>
            <a:endParaRPr lang="en-US" dirty="0"/>
          </a:p>
        </p:txBody>
      </p:sp>
      <p:pic>
        <p:nvPicPr>
          <p:cNvPr id="5" name="Picture 4"/>
          <p:cNvPicPr>
            <a:picLocks noChangeAspect="1"/>
          </p:cNvPicPr>
          <p:nvPr/>
        </p:nvPicPr>
        <p:blipFill rotWithShape="1">
          <a:blip r:embed="rId4"/>
          <a:srcRect t="21913" r="3388" b="5175"/>
          <a:stretch/>
        </p:blipFill>
        <p:spPr>
          <a:xfrm>
            <a:off x="152401" y="1441701"/>
            <a:ext cx="8534400" cy="4349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1381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First Grade </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7848600" cy="4525963"/>
          </a:xfrm>
        </p:spPr>
        <p:txBody>
          <a:bodyPr>
            <a:normAutofit fontScale="92500" lnSpcReduction="10000"/>
          </a:bodyPr>
          <a:lstStyle/>
          <a:p>
            <a:r>
              <a:rPr lang="en-US" dirty="0" smtClean="0">
                <a:latin typeface="+mn-lt"/>
              </a:rPr>
              <a:t>Standard:  1.5e </a:t>
            </a:r>
            <a:r>
              <a:rPr lang="en-US" b="0" dirty="0" smtClean="0">
                <a:latin typeface="+mn-lt"/>
              </a:rPr>
              <a:t>– The student will develop map skills by constructing simple maps, including a title, map legend, and compass rose.</a:t>
            </a:r>
          </a:p>
          <a:p>
            <a:endParaRPr lang="en-US" dirty="0" smtClean="0">
              <a:latin typeface="+mn-lt"/>
            </a:endParaRPr>
          </a:p>
          <a:p>
            <a:r>
              <a:rPr lang="en-US" dirty="0" smtClean="0">
                <a:latin typeface="+mn-lt"/>
              </a:rPr>
              <a:t>Desired Outcome</a:t>
            </a:r>
            <a:r>
              <a:rPr lang="en-US" b="0" dirty="0" smtClean="0">
                <a:latin typeface="+mn-lt"/>
              </a:rPr>
              <a:t>:  Using an outline map of the state of Virginia, label the capital of Virginia, and label your city.  Include a map legend, a title, and a compass rose.</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17</a:t>
            </a:fld>
            <a:endParaRPr lang="en-US" dirty="0"/>
          </a:p>
        </p:txBody>
      </p:sp>
    </p:spTree>
    <p:extLst>
      <p:ext uri="{BB962C8B-B14F-4D97-AF65-F5344CB8AC3E}">
        <p14:creationId xmlns:p14="http://schemas.microsoft.com/office/powerpoint/2010/main" val="18888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534400" cy="6705600"/>
          </a:xfrm>
        </p:spPr>
      </p:pic>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First Grade </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18</a:t>
            </a:fld>
            <a:endParaRPr lang="en-US" dirty="0"/>
          </a:p>
        </p:txBody>
      </p:sp>
    </p:spTree>
    <p:extLst>
      <p:ext uri="{BB962C8B-B14F-4D97-AF65-F5344CB8AC3E}">
        <p14:creationId xmlns:p14="http://schemas.microsoft.com/office/powerpoint/2010/main" val="1306432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Second Grade </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mn-lt"/>
              </a:rPr>
              <a:t>Standard 1.7 </a:t>
            </a:r>
            <a:r>
              <a:rPr lang="en-US" b="0" dirty="0" smtClean="0">
                <a:latin typeface="+mn-lt"/>
              </a:rPr>
              <a:t>– The student will locate and describe the relationship between the environmental and culture of:</a:t>
            </a:r>
          </a:p>
          <a:p>
            <a:pPr marL="1143000" lvl="1" indent="-742950">
              <a:buFont typeface="+mj-lt"/>
              <a:buAutoNum type="alphaLcPeriod"/>
            </a:pPr>
            <a:r>
              <a:rPr lang="en-US" dirty="0" smtClean="0">
                <a:latin typeface="+mn-lt"/>
              </a:rPr>
              <a:t>Powhatan</a:t>
            </a:r>
          </a:p>
          <a:p>
            <a:pPr marL="1143000" lvl="1" indent="-742950">
              <a:buFont typeface="+mj-lt"/>
              <a:buAutoNum type="alphaLcPeriod"/>
            </a:pPr>
            <a:r>
              <a:rPr lang="en-US" dirty="0" smtClean="0">
                <a:latin typeface="+mn-lt"/>
              </a:rPr>
              <a:t>Lakota</a:t>
            </a:r>
          </a:p>
          <a:p>
            <a:pPr marL="1143000" lvl="1" indent="-742950">
              <a:buFont typeface="+mj-lt"/>
              <a:buAutoNum type="alphaLcPeriod"/>
            </a:pPr>
            <a:r>
              <a:rPr lang="en-US" dirty="0" smtClean="0">
                <a:latin typeface="+mn-lt"/>
              </a:rPr>
              <a:t>Pueblo</a:t>
            </a:r>
          </a:p>
          <a:p>
            <a:endParaRPr lang="en-US" dirty="0" smtClean="0">
              <a:latin typeface="+mn-lt"/>
            </a:endParaRPr>
          </a:p>
          <a:p>
            <a:r>
              <a:rPr lang="en-US" dirty="0" smtClean="0">
                <a:latin typeface="+mn-lt"/>
              </a:rPr>
              <a:t>Desired Outcome</a:t>
            </a:r>
            <a:r>
              <a:rPr lang="en-US" b="0" dirty="0" smtClean="0">
                <a:latin typeface="+mn-lt"/>
              </a:rPr>
              <a:t>:  The student will explain how the location of the Native American tribes impacted their lifestyles.</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19</a:t>
            </a:fld>
            <a:endParaRPr lang="en-US" dirty="0"/>
          </a:p>
        </p:txBody>
      </p:sp>
    </p:spTree>
    <p:extLst>
      <p:ext uri="{BB962C8B-B14F-4D97-AF65-F5344CB8AC3E}">
        <p14:creationId xmlns:p14="http://schemas.microsoft.com/office/powerpoint/2010/main" val="42298481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to Consider When</a:t>
            </a:r>
            <a:br>
              <a:rPr lang="en-US" dirty="0"/>
            </a:br>
            <a:r>
              <a:rPr lang="en-US" dirty="0"/>
              <a:t>Planning...</a:t>
            </a:r>
          </a:p>
        </p:txBody>
      </p:sp>
      <p:sp>
        <p:nvSpPr>
          <p:cNvPr id="3" name="Content Placeholder 2"/>
          <p:cNvSpPr>
            <a:spLocks noGrp="1"/>
          </p:cNvSpPr>
          <p:nvPr>
            <p:ph idx="1"/>
          </p:nvPr>
        </p:nvSpPr>
        <p:spPr/>
        <p:txBody>
          <a:bodyPr>
            <a:normAutofit lnSpcReduction="10000"/>
          </a:bodyPr>
          <a:lstStyle/>
          <a:p>
            <a:pPr marL="0" indent="0">
              <a:buNone/>
            </a:pPr>
            <a:r>
              <a:rPr lang="en-US" b="0" dirty="0">
                <a:solidFill>
                  <a:srgbClr val="000000"/>
                </a:solidFill>
                <a:latin typeface="+mn-lt"/>
              </a:rPr>
              <a:t>• SOL/Curriculum Framework</a:t>
            </a:r>
          </a:p>
          <a:p>
            <a:pPr marL="0" indent="0">
              <a:buNone/>
            </a:pPr>
            <a:r>
              <a:rPr lang="en-US" b="0" dirty="0">
                <a:solidFill>
                  <a:srgbClr val="000000"/>
                </a:solidFill>
                <a:latin typeface="+mn-lt"/>
              </a:rPr>
              <a:t>• Desired Student Outcome</a:t>
            </a:r>
          </a:p>
          <a:p>
            <a:pPr marL="857250" lvl="1" indent="-457200"/>
            <a:r>
              <a:rPr lang="en-US" sz="2800" b="0" dirty="0" smtClean="0">
                <a:solidFill>
                  <a:srgbClr val="7F7F7F"/>
                </a:solidFill>
                <a:latin typeface="+mn-lt"/>
              </a:rPr>
              <a:t>What </a:t>
            </a:r>
            <a:r>
              <a:rPr lang="en-US" sz="2800" b="0" dirty="0">
                <a:solidFill>
                  <a:srgbClr val="7F7F7F"/>
                </a:solidFill>
                <a:latin typeface="+mn-lt"/>
              </a:rPr>
              <a:t>do you want students to be able </a:t>
            </a:r>
            <a:r>
              <a:rPr lang="en-US" sz="2800" b="0" dirty="0" smtClean="0">
                <a:solidFill>
                  <a:srgbClr val="7F7F7F"/>
                </a:solidFill>
                <a:latin typeface="+mn-lt"/>
              </a:rPr>
              <a:t>to do </a:t>
            </a:r>
            <a:r>
              <a:rPr lang="en-US" sz="2800" b="0" dirty="0">
                <a:solidFill>
                  <a:srgbClr val="7F7F7F"/>
                </a:solidFill>
                <a:latin typeface="+mn-lt"/>
              </a:rPr>
              <a:t>or know once you are finished </a:t>
            </a:r>
            <a:r>
              <a:rPr lang="en-US" sz="2800" b="0" dirty="0" smtClean="0">
                <a:solidFill>
                  <a:srgbClr val="7F7F7F"/>
                </a:solidFill>
                <a:latin typeface="+mn-lt"/>
              </a:rPr>
              <a:t>with your </a:t>
            </a:r>
            <a:r>
              <a:rPr lang="en-US" sz="2800" b="0" dirty="0">
                <a:solidFill>
                  <a:srgbClr val="7F7F7F"/>
                </a:solidFill>
                <a:latin typeface="+mn-lt"/>
              </a:rPr>
              <a:t>lesson or unit?</a:t>
            </a:r>
          </a:p>
          <a:p>
            <a:pPr marL="0" indent="0">
              <a:buNone/>
            </a:pPr>
            <a:r>
              <a:rPr lang="en-US" b="0" dirty="0">
                <a:solidFill>
                  <a:srgbClr val="000000"/>
                </a:solidFill>
                <a:latin typeface="+mn-lt"/>
              </a:rPr>
              <a:t>• Social Science Skills</a:t>
            </a:r>
          </a:p>
          <a:p>
            <a:pPr marL="0" indent="0">
              <a:buNone/>
            </a:pPr>
            <a:r>
              <a:rPr lang="en-US" b="0" dirty="0">
                <a:solidFill>
                  <a:srgbClr val="000000"/>
                </a:solidFill>
                <a:latin typeface="+mn-lt"/>
              </a:rPr>
              <a:t>• Product (LAA)</a:t>
            </a:r>
          </a:p>
          <a:p>
            <a:pPr marL="0" indent="0">
              <a:buNone/>
            </a:pPr>
            <a:r>
              <a:rPr lang="en-US" b="0" dirty="0">
                <a:solidFill>
                  <a:srgbClr val="000000"/>
                </a:solidFill>
                <a:latin typeface="+mn-lt"/>
              </a:rPr>
              <a:t>• Performance Activities</a:t>
            </a:r>
            <a:endParaRPr lang="en-US"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a:t>
            </a:fld>
            <a:endParaRPr lang="en-US" dirty="0"/>
          </a:p>
        </p:txBody>
      </p:sp>
    </p:spTree>
    <p:extLst>
      <p:ext uri="{BB962C8B-B14F-4D97-AF65-F5344CB8AC3E}">
        <p14:creationId xmlns:p14="http://schemas.microsoft.com/office/powerpoint/2010/main" val="3442197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Home Sweet Home!</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7543800" cy="4525963"/>
          </a:xfrm>
        </p:spPr>
        <p:txBody>
          <a:bodyPr>
            <a:normAutofit/>
          </a:bodyPr>
          <a:lstStyle/>
          <a:p>
            <a:pPr marL="0" indent="0">
              <a:buNone/>
            </a:pPr>
            <a:r>
              <a:rPr lang="en-US" sz="3200" b="0" dirty="0" smtClean="0">
                <a:latin typeface="+mn-lt"/>
              </a:rPr>
              <a:t>Compare and contrast homes from across the United States using a Venn diagram.</a:t>
            </a:r>
          </a:p>
          <a:p>
            <a:pPr marL="0" indent="0">
              <a:buNone/>
            </a:pP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255" y="2405866"/>
            <a:ext cx="2895600" cy="21717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855" y="2394284"/>
            <a:ext cx="2842815" cy="21832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4589148"/>
            <a:ext cx="2939070" cy="208391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39255" y="4573554"/>
            <a:ext cx="2799345" cy="2111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62084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“I’ll build my house of straw.</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I’ll build my house of sticks . .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28800"/>
            <a:ext cx="7543800" cy="4525963"/>
          </a:xfrm>
        </p:spPr>
        <p:txBody>
          <a:bodyPr>
            <a:normAutofit/>
          </a:bodyPr>
          <a:lstStyle/>
          <a:p>
            <a:r>
              <a:rPr lang="en-US" sz="3200" b="0" dirty="0" smtClean="0">
                <a:latin typeface="+mn-lt"/>
              </a:rPr>
              <a:t>Students will research geographic features, climate, and local resources for their assigned region of the United States.</a:t>
            </a:r>
          </a:p>
          <a:p>
            <a:r>
              <a:rPr lang="en-US" sz="3200" b="0" dirty="0" smtClean="0">
                <a:latin typeface="+mn-lt"/>
              </a:rPr>
              <a:t>Using this data, students will create a drawing or model of practical homes that will withstand local climate.</a:t>
            </a:r>
          </a:p>
          <a:p>
            <a:r>
              <a:rPr lang="en-US" sz="3200" b="0" dirty="0" smtClean="0">
                <a:latin typeface="+mn-lt"/>
              </a:rPr>
              <a:t>Think-Pair-Share groups to share why they chose their design.</a:t>
            </a:r>
          </a:p>
          <a:p>
            <a:pPr marL="0" indent="0">
              <a:buNone/>
            </a:pP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21</a:t>
            </a:fld>
            <a:endParaRPr lang="en-US" dirty="0"/>
          </a:p>
        </p:txBody>
      </p:sp>
    </p:spTree>
    <p:extLst>
      <p:ext uri="{BB962C8B-B14F-4D97-AF65-F5344CB8AC3E}">
        <p14:creationId xmlns:p14="http://schemas.microsoft.com/office/powerpoint/2010/main" val="3358566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Where do you live?</a:t>
            </a:r>
            <a:endParaRPr lang="en-US" sz="4800"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stretch>
            <a:fillRect/>
          </a:stretch>
        </p:blipFill>
        <p:spPr>
          <a:xfrm>
            <a:off x="914400" y="1828800"/>
            <a:ext cx="6477000" cy="4346605"/>
          </a:xfrm>
          <a:prstGeom prst="rect">
            <a:avLst/>
          </a:prstGeom>
        </p:spPr>
      </p:pic>
      <p:sp>
        <p:nvSpPr>
          <p:cNvPr id="4" name="Slide Number Placeholder 3"/>
          <p:cNvSpPr>
            <a:spLocks noGrp="1"/>
          </p:cNvSpPr>
          <p:nvPr>
            <p:ph type="sldNum" sz="quarter" idx="12"/>
          </p:nvPr>
        </p:nvSpPr>
        <p:spPr/>
        <p:txBody>
          <a:bodyPr/>
          <a:lstStyle/>
          <a:p>
            <a:fld id="{0E35F3BA-FE8B-4E36-87EF-206F94BD42EB}" type="slidenum">
              <a:rPr lang="en-US" smtClean="0"/>
              <a:pPr/>
              <a:t>22</a:t>
            </a:fld>
            <a:endParaRPr lang="en-US" dirty="0"/>
          </a:p>
        </p:txBody>
      </p:sp>
    </p:spTree>
    <p:extLst>
      <p:ext uri="{BB962C8B-B14F-4D97-AF65-F5344CB8AC3E}">
        <p14:creationId xmlns:p14="http://schemas.microsoft.com/office/powerpoint/2010/main" val="3903410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Third Grade</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mn-lt"/>
              </a:rPr>
              <a:t>Standard: 3.1b </a:t>
            </a:r>
            <a:r>
              <a:rPr lang="en-US" b="0" dirty="0" smtClean="0">
                <a:latin typeface="+mn-lt"/>
              </a:rPr>
              <a:t>– The student will demonstrate skills for historical thinking, geographical analysis, economic decision making, an responsible citizenship by using geographic information to support understanding of world cultures.</a:t>
            </a:r>
          </a:p>
          <a:p>
            <a:pPr marL="0" indent="0">
              <a:buNone/>
            </a:pPr>
            <a:endParaRPr lang="en-US" b="0" dirty="0" smtClean="0">
              <a:latin typeface="+mn-lt"/>
            </a:endParaRPr>
          </a:p>
          <a:p>
            <a:r>
              <a:rPr lang="en-US" dirty="0" smtClean="0">
                <a:latin typeface="+mn-lt"/>
              </a:rPr>
              <a:t>Desired Student Outcome</a:t>
            </a:r>
            <a:r>
              <a:rPr lang="en-US" b="0" dirty="0" smtClean="0">
                <a:latin typeface="+mn-lt"/>
              </a:rPr>
              <a:t>:  How did the geographical features of Ancient Mali affect trade?</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23</a:t>
            </a:fld>
            <a:endParaRPr lang="en-US" dirty="0"/>
          </a:p>
        </p:txBody>
      </p:sp>
    </p:spTree>
    <p:extLst>
      <p:ext uri="{BB962C8B-B14F-4D97-AF65-F5344CB8AC3E}">
        <p14:creationId xmlns:p14="http://schemas.microsoft.com/office/powerpoint/2010/main" val="3870032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77200" cy="1143000"/>
          </a:xfrm>
        </p:spPr>
        <p:txBody>
          <a:bodyPr>
            <a:noAutofit/>
          </a:bodyPr>
          <a:lstStyle/>
          <a:p>
            <a:r>
              <a:rPr lang="en-US" sz="4800" dirty="0" smtClean="0">
                <a:effectLst>
                  <a:outerShdw blurRad="38100" dist="38100" dir="2700000" algn="tl">
                    <a:srgbClr val="000000">
                      <a:alpha val="43137"/>
                    </a:srgbClr>
                  </a:outerShdw>
                </a:effectLst>
              </a:rPr>
              <a:t>Where in the world is Africa?</a:t>
            </a:r>
            <a:endParaRPr lang="en-US" sz="4800"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352" y="1447800"/>
            <a:ext cx="7470648" cy="465028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E35F3BA-FE8B-4E36-87EF-206F94BD42EB}" type="slidenum">
              <a:rPr lang="en-US" smtClean="0"/>
              <a:pPr/>
              <a:t>24</a:t>
            </a:fld>
            <a:endParaRPr lang="en-US" dirty="0"/>
          </a:p>
        </p:txBody>
      </p:sp>
    </p:spTree>
    <p:extLst>
      <p:ext uri="{BB962C8B-B14F-4D97-AF65-F5344CB8AC3E}">
        <p14:creationId xmlns:p14="http://schemas.microsoft.com/office/powerpoint/2010/main" val="35449521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77200" cy="1143000"/>
          </a:xfrm>
        </p:spPr>
        <p:txBody>
          <a:bodyPr>
            <a:noAutofit/>
          </a:bodyPr>
          <a:lstStyle/>
          <a:p>
            <a:r>
              <a:rPr lang="en-US" sz="4800" dirty="0" smtClean="0">
                <a:effectLst>
                  <a:outerShdw blurRad="38100" dist="38100" dir="2700000" algn="tl">
                    <a:srgbClr val="000000">
                      <a:alpha val="43137"/>
                    </a:srgbClr>
                  </a:outerShdw>
                </a:effectLst>
              </a:rPr>
              <a:t>Where in the world is Africa?</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25</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295877" y="1600200"/>
            <a:ext cx="5866445"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9217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77200" cy="1143000"/>
          </a:xfrm>
        </p:spPr>
        <p:txBody>
          <a:bodyPr>
            <a:noAutofit/>
          </a:bodyPr>
          <a:lstStyle/>
          <a:p>
            <a:r>
              <a:rPr lang="en-US" sz="4800" dirty="0" smtClean="0">
                <a:effectLst>
                  <a:outerShdw blurRad="38100" dist="38100" dir="2700000" algn="tl">
                    <a:srgbClr val="000000">
                      <a:alpha val="43137"/>
                    </a:srgbClr>
                  </a:outerShdw>
                </a:effectLst>
              </a:rPr>
              <a:t>Where in the world is Africa?</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26</a:t>
            </a:fld>
            <a:endParaRPr lang="en-US" dirty="0"/>
          </a:p>
        </p:txBody>
      </p:sp>
      <p:pic>
        <p:nvPicPr>
          <p:cNvPr id="5" name="Content Placeholder 4"/>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1000" y="1628940"/>
            <a:ext cx="7543800" cy="4858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0157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77200" cy="1143000"/>
          </a:xfrm>
        </p:spPr>
        <p:txBody>
          <a:bodyPr>
            <a:noAutofit/>
          </a:bodyPr>
          <a:lstStyle/>
          <a:p>
            <a:r>
              <a:rPr lang="en-US" sz="4800" dirty="0" smtClean="0">
                <a:effectLst>
                  <a:outerShdw blurRad="38100" dist="38100" dir="2700000" algn="tl">
                    <a:srgbClr val="000000">
                      <a:alpha val="43137"/>
                    </a:srgbClr>
                  </a:outerShdw>
                </a:effectLst>
              </a:rPr>
              <a:t>Where in the world is Africa?</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27</a:t>
            </a:fld>
            <a:endParaRPr lang="en-US" dirty="0"/>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905000" y="1609725"/>
            <a:ext cx="4538662" cy="4538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9821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Physical Characteristics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53000" y="1600200"/>
            <a:ext cx="3352800" cy="3742013"/>
          </a:xfrm>
        </p:spPr>
        <p:txBody>
          <a:bodyPr>
            <a:normAutofit fontScale="85000" lnSpcReduction="10000"/>
          </a:bodyPr>
          <a:lstStyle/>
          <a:p>
            <a:r>
              <a:rPr lang="en-US" b="0" dirty="0" smtClean="0">
                <a:latin typeface="+mn-lt"/>
              </a:rPr>
              <a:t>What do the different colors on this map represent?</a:t>
            </a:r>
          </a:p>
          <a:p>
            <a:pPr marL="0" indent="0">
              <a:buNone/>
            </a:pPr>
            <a:endParaRPr lang="en-US" b="0" dirty="0" smtClean="0">
              <a:latin typeface="+mn-lt"/>
            </a:endParaRPr>
          </a:p>
          <a:p>
            <a:r>
              <a:rPr lang="en-US" b="0" dirty="0" smtClean="0">
                <a:latin typeface="+mn-lt"/>
              </a:rPr>
              <a:t>What type of habitats do you think Africa has?</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28</a:t>
            </a:fld>
            <a:endParaRPr lang="en-US" dirty="0"/>
          </a:p>
        </p:txBody>
      </p:sp>
      <p:pic>
        <p:nvPicPr>
          <p:cNvPr id="6" name="Picture 5"/>
          <p:cNvPicPr>
            <a:picLocks noChangeAspect="1"/>
          </p:cNvPicPr>
          <p:nvPr/>
        </p:nvPicPr>
        <p:blipFill>
          <a:blip r:embed="rId2"/>
          <a:stretch>
            <a:fillRect/>
          </a:stretch>
        </p:blipFill>
        <p:spPr>
          <a:xfrm>
            <a:off x="228600" y="1342179"/>
            <a:ext cx="4572000" cy="4966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0506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Physical Characteristics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53000" y="1600200"/>
            <a:ext cx="3352800" cy="3742013"/>
          </a:xfrm>
        </p:spPr>
        <p:txBody>
          <a:bodyPr>
            <a:normAutofit fontScale="85000" lnSpcReduction="20000"/>
          </a:bodyPr>
          <a:lstStyle/>
          <a:p>
            <a:r>
              <a:rPr lang="en-US" b="0" dirty="0" smtClean="0">
                <a:latin typeface="+mn-lt"/>
              </a:rPr>
              <a:t>Africa has mountains on the west coast.</a:t>
            </a:r>
          </a:p>
          <a:p>
            <a:pPr marL="0" indent="0">
              <a:buNone/>
            </a:pPr>
            <a:endParaRPr lang="en-US" b="0" dirty="0" smtClean="0">
              <a:latin typeface="+mn-lt"/>
            </a:endParaRPr>
          </a:p>
          <a:p>
            <a:r>
              <a:rPr lang="en-US" b="0" dirty="0" smtClean="0">
                <a:latin typeface="+mn-lt"/>
              </a:rPr>
              <a:t>Using the satellite image, where do you think the mountains are?</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29</a:t>
            </a:fld>
            <a:endParaRPr lang="en-US" dirty="0"/>
          </a:p>
        </p:txBody>
      </p:sp>
      <p:pic>
        <p:nvPicPr>
          <p:cNvPr id="5" name="Picture 4"/>
          <p:cNvPicPr>
            <a:picLocks noChangeAspect="1"/>
          </p:cNvPicPr>
          <p:nvPr/>
        </p:nvPicPr>
        <p:blipFill>
          <a:blip r:embed="rId2"/>
          <a:stretch>
            <a:fillRect/>
          </a:stretch>
        </p:blipFill>
        <p:spPr>
          <a:xfrm>
            <a:off x="304799" y="1600200"/>
            <a:ext cx="4520807"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42074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Location</a:t>
            </a:r>
            <a:r>
              <a:rPr lang="en-US" dirty="0">
                <a:effectLst>
                  <a:outerShdw blurRad="38100" dist="38100" dir="2700000" algn="tl">
                    <a:srgbClr val="000000">
                      <a:alpha val="43137"/>
                    </a:srgbClr>
                  </a:outerShdw>
                </a:effectLst>
              </a:rPr>
              <a:t>, Location, Location</a:t>
            </a:r>
          </a:p>
        </p:txBody>
      </p:sp>
      <p:sp>
        <p:nvSpPr>
          <p:cNvPr id="3" name="Content Placeholder 2"/>
          <p:cNvSpPr>
            <a:spLocks noGrp="1"/>
          </p:cNvSpPr>
          <p:nvPr>
            <p:ph idx="1"/>
          </p:nvPr>
        </p:nvSpPr>
        <p:spPr/>
        <p:txBody>
          <a:bodyPr>
            <a:normAutofit/>
          </a:bodyPr>
          <a:lstStyle/>
          <a:p>
            <a:pPr marL="0" indent="0" algn="ctr">
              <a:buNone/>
            </a:pPr>
            <a:r>
              <a:rPr lang="en-US" sz="5400" dirty="0">
                <a:solidFill>
                  <a:srgbClr val="9CBC59"/>
                </a:solidFill>
                <a:latin typeface="+mn-lt"/>
              </a:rPr>
              <a:t>Geography</a:t>
            </a:r>
          </a:p>
          <a:p>
            <a:pPr marL="0" indent="0">
              <a:spcBef>
                <a:spcPts val="0"/>
              </a:spcBef>
              <a:buNone/>
            </a:pPr>
            <a:endParaRPr lang="en-US" sz="4000" b="0" dirty="0" smtClean="0">
              <a:solidFill>
                <a:srgbClr val="000000"/>
              </a:solidFill>
              <a:latin typeface="+mn-lt"/>
            </a:endParaRPr>
          </a:p>
          <a:p>
            <a:pPr marL="0" indent="0">
              <a:spcBef>
                <a:spcPts val="0"/>
              </a:spcBef>
              <a:buNone/>
            </a:pPr>
            <a:r>
              <a:rPr lang="en-US" sz="4000" b="0" dirty="0" smtClean="0">
                <a:solidFill>
                  <a:srgbClr val="000000"/>
                </a:solidFill>
                <a:latin typeface="+mn-lt"/>
              </a:rPr>
              <a:t>Geographic </a:t>
            </a:r>
            <a:r>
              <a:rPr lang="en-US" sz="4000" b="0" dirty="0">
                <a:solidFill>
                  <a:srgbClr val="000000"/>
                </a:solidFill>
                <a:latin typeface="+mn-lt"/>
              </a:rPr>
              <a:t>skills begin in K with</a:t>
            </a:r>
          </a:p>
          <a:p>
            <a:pPr marL="0" indent="0">
              <a:spcBef>
                <a:spcPts val="0"/>
              </a:spcBef>
              <a:buNone/>
            </a:pPr>
            <a:r>
              <a:rPr lang="en-US" sz="4000" b="0" dirty="0">
                <a:solidFill>
                  <a:srgbClr val="000000"/>
                </a:solidFill>
                <a:latin typeface="+mn-lt"/>
              </a:rPr>
              <a:t>conceptual understanding and move </a:t>
            </a:r>
            <a:r>
              <a:rPr lang="en-US" sz="4000" b="0" dirty="0" smtClean="0">
                <a:solidFill>
                  <a:srgbClr val="000000"/>
                </a:solidFill>
                <a:latin typeface="+mn-lt"/>
              </a:rPr>
              <a:t>to scaffolding </a:t>
            </a:r>
            <a:r>
              <a:rPr lang="en-US" sz="4000" b="0" dirty="0">
                <a:solidFill>
                  <a:srgbClr val="000000"/>
                </a:solidFill>
                <a:latin typeface="+mn-lt"/>
              </a:rPr>
              <a:t>the understanding in </a:t>
            </a:r>
            <a:r>
              <a:rPr lang="en-US" sz="4000" b="0" dirty="0" smtClean="0">
                <a:solidFill>
                  <a:srgbClr val="000000"/>
                </a:solidFill>
                <a:latin typeface="+mn-lt"/>
              </a:rPr>
              <a:t>1</a:t>
            </a:r>
            <a:r>
              <a:rPr lang="en-US" sz="4000" b="0" baseline="30000" dirty="0" smtClean="0">
                <a:solidFill>
                  <a:srgbClr val="000000"/>
                </a:solidFill>
                <a:latin typeface="+mn-lt"/>
              </a:rPr>
              <a:t>st</a:t>
            </a:r>
            <a:r>
              <a:rPr lang="en-US" sz="4000" b="0" dirty="0" smtClean="0">
                <a:solidFill>
                  <a:srgbClr val="000000"/>
                </a:solidFill>
                <a:latin typeface="+mn-lt"/>
              </a:rPr>
              <a:t> – Virginia Studies</a:t>
            </a:r>
            <a:endParaRPr lang="en-US" sz="4000" b="0" dirty="0">
              <a:solidFill>
                <a:srgbClr val="000000"/>
              </a:solidFill>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a:t>
            </a:fld>
            <a:endParaRPr lang="en-US" dirty="0"/>
          </a:p>
        </p:txBody>
      </p:sp>
    </p:spTree>
    <p:extLst>
      <p:ext uri="{BB962C8B-B14F-4D97-AF65-F5344CB8AC3E}">
        <p14:creationId xmlns:p14="http://schemas.microsoft.com/office/powerpoint/2010/main" val="22168606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Physical Characteristics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715000"/>
            <a:ext cx="7848600" cy="685800"/>
          </a:xfrm>
        </p:spPr>
        <p:txBody>
          <a:bodyPr>
            <a:normAutofit fontScale="85000" lnSpcReduction="10000"/>
          </a:bodyPr>
          <a:lstStyle/>
          <a:p>
            <a:pPr marL="0" indent="0">
              <a:buNone/>
            </a:pPr>
            <a:r>
              <a:rPr lang="en-US" b="0" dirty="0" smtClean="0">
                <a:latin typeface="+mn-lt"/>
              </a:rPr>
              <a:t>Mali also has a river.  It’s called the Niger River.</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30</a:t>
            </a:fld>
            <a:endParaRPr lang="en-US" dirty="0"/>
          </a:p>
        </p:txBody>
      </p:sp>
      <p:pic>
        <p:nvPicPr>
          <p:cNvPr id="8" name="Picture 7"/>
          <p:cNvPicPr>
            <a:picLocks noChangeAspect="1"/>
          </p:cNvPicPr>
          <p:nvPr/>
        </p:nvPicPr>
        <p:blipFill>
          <a:blip r:embed="rId2"/>
          <a:stretch>
            <a:fillRect/>
          </a:stretch>
        </p:blipFill>
        <p:spPr>
          <a:xfrm>
            <a:off x="4114800" y="1514973"/>
            <a:ext cx="3603225" cy="4171953"/>
          </a:xfrm>
          <a:prstGeom prst="rect">
            <a:avLst/>
          </a:prstGeom>
        </p:spPr>
      </p:pic>
      <p:pic>
        <p:nvPicPr>
          <p:cNvPr id="9" name="Picture 8"/>
          <p:cNvPicPr>
            <a:picLocks noChangeAspect="1"/>
          </p:cNvPicPr>
          <p:nvPr/>
        </p:nvPicPr>
        <p:blipFill>
          <a:blip r:embed="rId3"/>
          <a:stretch>
            <a:fillRect/>
          </a:stretch>
        </p:blipFill>
        <p:spPr>
          <a:xfrm>
            <a:off x="609600" y="1412289"/>
            <a:ext cx="3962400" cy="2707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4418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Mining for gold</a:t>
            </a:r>
            <a:endParaRPr lang="en-US" sz="4800"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15117" b="15995"/>
          <a:stretch/>
        </p:blipFill>
        <p:spPr>
          <a:xfrm>
            <a:off x="307100" y="1295400"/>
            <a:ext cx="7846299" cy="4953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E35F3BA-FE8B-4E36-87EF-206F94BD42EB}" type="slidenum">
              <a:rPr lang="en-US" smtClean="0"/>
              <a:pPr/>
              <a:t>31</a:t>
            </a:fld>
            <a:endParaRPr lang="en-US" dirty="0"/>
          </a:p>
        </p:txBody>
      </p:sp>
      <p:sp>
        <p:nvSpPr>
          <p:cNvPr id="6" name="Rectangle 5"/>
          <p:cNvSpPr/>
          <p:nvPr/>
        </p:nvSpPr>
        <p:spPr>
          <a:xfrm>
            <a:off x="275017" y="6340475"/>
            <a:ext cx="6394488" cy="646331"/>
          </a:xfrm>
          <a:prstGeom prst="rect">
            <a:avLst/>
          </a:prstGeom>
        </p:spPr>
        <p:txBody>
          <a:bodyPr wrap="square">
            <a:spAutoFit/>
          </a:bodyPr>
          <a:lstStyle/>
          <a:p>
            <a:r>
              <a:rPr lang="en-US" dirty="0"/>
              <a:t>Image:  </a:t>
            </a:r>
            <a:r>
              <a:rPr lang="en-US" dirty="0">
                <a:hlinkClick r:id="rId4"/>
              </a:rPr>
              <a:t>https://</a:t>
            </a:r>
            <a:r>
              <a:rPr lang="en-US" dirty="0" smtClean="0">
                <a:hlinkClick r:id="rId4"/>
              </a:rPr>
              <a:t>www.youtube.com/watch?v=KLpHQGExt68</a:t>
            </a:r>
            <a:endParaRPr lang="en-US" dirty="0" smtClean="0"/>
          </a:p>
          <a:p>
            <a:endParaRPr lang="en-US" dirty="0"/>
          </a:p>
        </p:txBody>
      </p:sp>
    </p:spTree>
    <p:extLst>
      <p:ext uri="{BB962C8B-B14F-4D97-AF65-F5344CB8AC3E}">
        <p14:creationId xmlns:p14="http://schemas.microsoft.com/office/powerpoint/2010/main" val="17612107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Mining for gold</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32</a:t>
            </a:fld>
            <a:endParaRPr lang="en-US" dirty="0"/>
          </a:p>
        </p:txBody>
      </p:sp>
      <p:sp>
        <p:nvSpPr>
          <p:cNvPr id="6" name="Rectangle 5"/>
          <p:cNvSpPr/>
          <p:nvPr/>
        </p:nvSpPr>
        <p:spPr>
          <a:xfrm>
            <a:off x="275017" y="6340475"/>
            <a:ext cx="6394488" cy="646331"/>
          </a:xfrm>
          <a:prstGeom prst="rect">
            <a:avLst/>
          </a:prstGeom>
        </p:spPr>
        <p:txBody>
          <a:bodyPr wrap="square">
            <a:spAutoFit/>
          </a:bodyPr>
          <a:lstStyle/>
          <a:p>
            <a:r>
              <a:rPr lang="en-US" dirty="0"/>
              <a:t>Image:  </a:t>
            </a:r>
            <a:r>
              <a:rPr lang="en-US" dirty="0">
                <a:hlinkClick r:id="rId3"/>
              </a:rPr>
              <a:t>http://</a:t>
            </a:r>
            <a:r>
              <a:rPr lang="en-US" dirty="0" smtClean="0">
                <a:hlinkClick r:id="rId3"/>
              </a:rPr>
              <a:t>www.geologyin.com/2014/12/gold-panning.html</a:t>
            </a:r>
            <a:endParaRPr lang="en-US" dirty="0" smtClean="0"/>
          </a:p>
          <a:p>
            <a:endParaRPr lang="en-US"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9954" y="1600200"/>
            <a:ext cx="8178292" cy="4191000"/>
          </a:xfrm>
        </p:spPr>
      </p:pic>
    </p:spTree>
    <p:extLst>
      <p:ext uri="{BB962C8B-B14F-4D97-AF65-F5344CB8AC3E}">
        <p14:creationId xmlns:p14="http://schemas.microsoft.com/office/powerpoint/2010/main" val="28124058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Mining for salt</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33</a:t>
            </a:fld>
            <a:endParaRPr lang="en-US" dirty="0"/>
          </a:p>
        </p:txBody>
      </p:sp>
      <p:sp>
        <p:nvSpPr>
          <p:cNvPr id="6" name="Rectangle 5"/>
          <p:cNvSpPr/>
          <p:nvPr/>
        </p:nvSpPr>
        <p:spPr>
          <a:xfrm>
            <a:off x="275017" y="6340475"/>
            <a:ext cx="6394488" cy="646331"/>
          </a:xfrm>
          <a:prstGeom prst="rect">
            <a:avLst/>
          </a:prstGeom>
        </p:spPr>
        <p:txBody>
          <a:bodyPr wrap="square">
            <a:spAutoFit/>
          </a:bodyPr>
          <a:lstStyle/>
          <a:p>
            <a:r>
              <a:rPr lang="en-US" dirty="0"/>
              <a:t>Image:  </a:t>
            </a:r>
            <a:r>
              <a:rPr lang="en-US" dirty="0">
                <a:hlinkClick r:id="rId3"/>
              </a:rPr>
              <a:t>https://</a:t>
            </a:r>
            <a:r>
              <a:rPr lang="en-US" dirty="0" smtClean="0">
                <a:hlinkClick r:id="rId3"/>
              </a:rPr>
              <a:t>mrgrayhistory.wikispaces.com</a:t>
            </a:r>
            <a:endParaRPr lang="en-US" dirty="0" smtClean="0"/>
          </a:p>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5104" y="1600200"/>
            <a:ext cx="624799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09667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Mining for salt</a:t>
            </a:r>
            <a:endParaRPr lang="en-US" sz="4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34</a:t>
            </a:fld>
            <a:endParaRPr lang="en-US" dirty="0"/>
          </a:p>
        </p:txBody>
      </p:sp>
      <p:sp>
        <p:nvSpPr>
          <p:cNvPr id="6" name="Rectangle 5"/>
          <p:cNvSpPr/>
          <p:nvPr/>
        </p:nvSpPr>
        <p:spPr>
          <a:xfrm>
            <a:off x="275017" y="6340475"/>
            <a:ext cx="6394488" cy="646331"/>
          </a:xfrm>
          <a:prstGeom prst="rect">
            <a:avLst/>
          </a:prstGeom>
        </p:spPr>
        <p:txBody>
          <a:bodyPr wrap="square">
            <a:spAutoFit/>
          </a:bodyPr>
          <a:lstStyle/>
          <a:p>
            <a:r>
              <a:rPr lang="en-US" dirty="0"/>
              <a:t>Image:  </a:t>
            </a:r>
            <a:r>
              <a:rPr lang="en-US" dirty="0">
                <a:hlinkClick r:id="rId3"/>
              </a:rPr>
              <a:t>https://</a:t>
            </a:r>
            <a:r>
              <a:rPr lang="en-US" dirty="0" smtClean="0">
                <a:hlinkClick r:id="rId3"/>
              </a:rPr>
              <a:t>mrgrayhistory.wikispaces.com</a:t>
            </a:r>
            <a:endParaRPr lang="en-US" dirty="0" smtClean="0"/>
          </a:p>
          <a:p>
            <a:endParaRPr lang="en-US" dirty="0"/>
          </a:p>
        </p:txBody>
      </p:sp>
      <p:pic>
        <p:nvPicPr>
          <p:cNvPr id="7" name="Picture 6"/>
          <p:cNvPicPr>
            <a:picLocks noChangeAspect="1"/>
          </p:cNvPicPr>
          <p:nvPr/>
        </p:nvPicPr>
        <p:blipFill>
          <a:blip r:embed="rId4"/>
          <a:stretch>
            <a:fillRect/>
          </a:stretch>
        </p:blipFill>
        <p:spPr>
          <a:xfrm>
            <a:off x="3283299" y="3232538"/>
            <a:ext cx="5022501" cy="2917688"/>
          </a:xfrm>
          <a:prstGeom prst="rect">
            <a:avLst/>
          </a:prstGeom>
          <a:ln>
            <a:noFill/>
          </a:ln>
          <a:effectLst>
            <a:outerShdw blurRad="292100" dist="139700" dir="2700000" algn="tl" rotWithShape="0">
              <a:srgbClr val="333333">
                <a:alpha val="65000"/>
              </a:srgbClr>
            </a:outerShdw>
          </a:effectLst>
        </p:spPr>
      </p:pic>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5275" y="1417639"/>
            <a:ext cx="4104216" cy="3078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9684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Think about it . . .</a:t>
            </a:r>
            <a:endParaRPr lang="en-US" sz="4800"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a:stretch>
            <a:fillRect/>
          </a:stretch>
        </p:blipFill>
        <p:spPr>
          <a:xfrm>
            <a:off x="724733" y="1600200"/>
            <a:ext cx="7008734" cy="445848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0E35F3BA-FE8B-4E36-87EF-206F94BD42EB}" type="slidenum">
              <a:rPr lang="en-US" smtClean="0"/>
              <a:pPr/>
              <a:t>35</a:t>
            </a:fld>
            <a:endParaRPr lang="en-US" dirty="0"/>
          </a:p>
        </p:txBody>
      </p:sp>
    </p:spTree>
    <p:extLst>
      <p:ext uri="{BB962C8B-B14F-4D97-AF65-F5344CB8AC3E}">
        <p14:creationId xmlns:p14="http://schemas.microsoft.com/office/powerpoint/2010/main" val="960773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Virginia Studies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77500" lnSpcReduction="20000"/>
          </a:bodyPr>
          <a:lstStyle/>
          <a:p>
            <a:r>
              <a:rPr lang="en-US" dirty="0" smtClean="0">
                <a:latin typeface="+mn-lt"/>
              </a:rPr>
              <a:t>Standard: VS.2b</a:t>
            </a:r>
            <a:r>
              <a:rPr lang="en-US" b="0" dirty="0" smtClean="0">
                <a:latin typeface="+mn-lt"/>
              </a:rPr>
              <a:t>- The student will demonstrate understanding of the relationship between physical geography and the lives of the native peoples past and present of Virginia by locating and describing Virginia’s Coastal Plain (Tidewater), Piedmont, Blue Ridge Mountains, Valley and Ridge, and Appalachian Plateau.</a:t>
            </a:r>
          </a:p>
          <a:p>
            <a:endParaRPr lang="en-US" b="0" dirty="0" smtClean="0">
              <a:latin typeface="+mn-lt"/>
            </a:endParaRPr>
          </a:p>
          <a:p>
            <a:r>
              <a:rPr lang="en-US" dirty="0" smtClean="0">
                <a:latin typeface="+mn-lt"/>
              </a:rPr>
              <a:t>Desired Outcome</a:t>
            </a:r>
            <a:r>
              <a:rPr lang="en-US" b="0" dirty="0" smtClean="0">
                <a:latin typeface="+mn-lt"/>
              </a:rPr>
              <a:t>:  Students will identify the contributions of the five geographic regions of Virginia, while comparing and contrasting the regions.</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36</a:t>
            </a:fld>
            <a:endParaRPr lang="en-US" dirty="0"/>
          </a:p>
        </p:txBody>
      </p:sp>
    </p:spTree>
    <p:extLst>
      <p:ext uri="{BB962C8B-B14F-4D97-AF65-F5344CB8AC3E}">
        <p14:creationId xmlns:p14="http://schemas.microsoft.com/office/powerpoint/2010/main" val="28327667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Beautiful Virginia!</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5323353"/>
            <a:ext cx="8077200" cy="1534647"/>
          </a:xfrm>
          <a:solidFill>
            <a:schemeClr val="bg1"/>
          </a:solidFill>
        </p:spPr>
        <p:txBody>
          <a:bodyPr>
            <a:normAutofit fontScale="55000" lnSpcReduction="20000"/>
          </a:bodyPr>
          <a:lstStyle/>
          <a:p>
            <a:r>
              <a:rPr lang="en-US" dirty="0" smtClean="0">
                <a:latin typeface="+mn-lt"/>
              </a:rPr>
              <a:t>Products of Virginia – </a:t>
            </a:r>
            <a:r>
              <a:rPr lang="en-US" b="0" dirty="0" smtClean="0">
                <a:latin typeface="+mn-lt"/>
              </a:rPr>
              <a:t>whole and small group discussions followed by a mapping activity allowing students to demonstrate understanding of contributions of each region.</a:t>
            </a:r>
          </a:p>
          <a:p>
            <a:r>
              <a:rPr lang="en-US" b="0" dirty="0" smtClean="0">
                <a:latin typeface="+mn-lt"/>
              </a:rPr>
              <a:t>Throughout the unit, student groups will compile research for brochure (historical contributions, recreation, products, and local interest)</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417638"/>
            <a:ext cx="5867400" cy="3678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5814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143000"/>
          </a:xfrm>
        </p:spPr>
        <p:txBody>
          <a:bodyPr>
            <a:noAutofit/>
          </a:bodyPr>
          <a:lstStyle/>
          <a:p>
            <a:r>
              <a:rPr lang="en-US" sz="4400" dirty="0" smtClean="0">
                <a:effectLst>
                  <a:outerShdw blurRad="38100" dist="38100" dir="2700000" algn="tl">
                    <a:srgbClr val="000000">
                      <a:alpha val="43137"/>
                    </a:srgbClr>
                  </a:outerShdw>
                </a:effectLst>
              </a:rPr>
              <a:t>Additional Learning Experiences</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0" dirty="0" smtClean="0">
                <a:latin typeface="+mn-lt"/>
              </a:rPr>
              <a:t>Compare maps of Virginia’s local regions, past and present</a:t>
            </a:r>
          </a:p>
          <a:p>
            <a:r>
              <a:rPr lang="en-US" b="0" dirty="0" smtClean="0">
                <a:latin typeface="+mn-lt"/>
              </a:rPr>
              <a:t>Gallery walks</a:t>
            </a:r>
          </a:p>
          <a:p>
            <a:r>
              <a:rPr lang="en-US" b="0" dirty="0" err="1" smtClean="0">
                <a:latin typeface="+mn-lt"/>
              </a:rPr>
              <a:t>Kahoot</a:t>
            </a:r>
            <a:r>
              <a:rPr lang="en-US" b="0" dirty="0" smtClean="0">
                <a:latin typeface="+mn-lt"/>
              </a:rPr>
              <a:t>!</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38</a:t>
            </a:fld>
            <a:endParaRPr lang="en-US" dirty="0"/>
          </a:p>
        </p:txBody>
      </p:sp>
    </p:spTree>
    <p:extLst>
      <p:ext uri="{BB962C8B-B14F-4D97-AF65-F5344CB8AC3E}">
        <p14:creationId xmlns:p14="http://schemas.microsoft.com/office/powerpoint/2010/main" val="267025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Suggestions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b="0" dirty="0" smtClean="0">
                <a:latin typeface="+mn-lt"/>
              </a:rPr>
              <a:t>Throughout the unit, students will compile research on their assigned region.</a:t>
            </a:r>
          </a:p>
          <a:p>
            <a:r>
              <a:rPr lang="en-US" b="0" dirty="0" smtClean="0">
                <a:latin typeface="+mn-lt"/>
              </a:rPr>
              <a:t>Following lessons in Google Slides (or PowerPoint) student groups will begin to develop their own regional brochure highlighting their region.</a:t>
            </a:r>
          </a:p>
          <a:p>
            <a:r>
              <a:rPr lang="en-US" b="0" dirty="0" smtClean="0">
                <a:latin typeface="+mn-lt"/>
              </a:rPr>
              <a:t>This template can be modified to meet the needs of your students.</a:t>
            </a:r>
            <a:endParaRPr lang="en-US"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39</a:t>
            </a:fld>
            <a:endParaRPr lang="en-US" dirty="0"/>
          </a:p>
        </p:txBody>
      </p:sp>
    </p:spTree>
    <p:extLst>
      <p:ext uri="{BB962C8B-B14F-4D97-AF65-F5344CB8AC3E}">
        <p14:creationId xmlns:p14="http://schemas.microsoft.com/office/powerpoint/2010/main" val="38805775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Social Science Skills</a:t>
            </a:r>
          </a:p>
        </p:txBody>
      </p:sp>
      <p:sp>
        <p:nvSpPr>
          <p:cNvPr id="3" name="Content Placeholder 2"/>
          <p:cNvSpPr>
            <a:spLocks noGrp="1"/>
          </p:cNvSpPr>
          <p:nvPr>
            <p:ph idx="1"/>
          </p:nvPr>
        </p:nvSpPr>
        <p:spPr/>
        <p:txBody>
          <a:bodyPr>
            <a:normAutofit fontScale="70000" lnSpcReduction="20000"/>
          </a:bodyPr>
          <a:lstStyle/>
          <a:p>
            <a:pPr marL="0" indent="0">
              <a:buNone/>
            </a:pPr>
            <a:r>
              <a:rPr lang="en-US" sz="4800" b="0" dirty="0" smtClean="0">
                <a:latin typeface="+mn-lt"/>
              </a:rPr>
              <a:t>In </a:t>
            </a:r>
            <a:r>
              <a:rPr lang="en-US" sz="4800" b="0" dirty="0">
                <a:latin typeface="+mn-lt"/>
              </a:rPr>
              <a:t>every example </a:t>
            </a:r>
            <a:r>
              <a:rPr lang="en-US" sz="4800" b="0" dirty="0" smtClean="0">
                <a:latin typeface="+mn-lt"/>
              </a:rPr>
              <a:t>K- Virginia Studies, </a:t>
            </a:r>
            <a:r>
              <a:rPr lang="en-US" sz="4800" b="0" dirty="0">
                <a:latin typeface="+mn-lt"/>
              </a:rPr>
              <a:t>we focused </a:t>
            </a:r>
            <a:r>
              <a:rPr lang="en-US" sz="4800" b="0" dirty="0" smtClean="0">
                <a:latin typeface="+mn-lt"/>
              </a:rPr>
              <a:t>on the </a:t>
            </a:r>
            <a:r>
              <a:rPr lang="en-US" sz="4800" b="0" dirty="0">
                <a:latin typeface="+mn-lt"/>
              </a:rPr>
              <a:t>same social science skills</a:t>
            </a:r>
            <a:r>
              <a:rPr lang="en-US" sz="4800" b="0" dirty="0" smtClean="0">
                <a:latin typeface="+mn-lt"/>
              </a:rPr>
              <a:t>:</a:t>
            </a:r>
          </a:p>
          <a:p>
            <a:pPr lvl="1"/>
            <a:r>
              <a:rPr lang="en-US" b="0" dirty="0" smtClean="0">
                <a:solidFill>
                  <a:schemeClr val="tx1">
                    <a:lumMod val="85000"/>
                    <a:lumOff val="15000"/>
                  </a:schemeClr>
                </a:solidFill>
                <a:latin typeface="+mn-lt"/>
              </a:rPr>
              <a:t>1a </a:t>
            </a:r>
            <a:r>
              <a:rPr lang="en-US" b="0" dirty="0">
                <a:solidFill>
                  <a:schemeClr val="tx1">
                    <a:lumMod val="85000"/>
                    <a:lumOff val="15000"/>
                  </a:schemeClr>
                </a:solidFill>
                <a:latin typeface="+mn-lt"/>
              </a:rPr>
              <a:t>View artifacts, primary/secondary sources</a:t>
            </a:r>
          </a:p>
          <a:p>
            <a:pPr lvl="1"/>
            <a:r>
              <a:rPr lang="en-US" b="0" dirty="0" smtClean="0">
                <a:solidFill>
                  <a:schemeClr val="tx1">
                    <a:lumMod val="85000"/>
                    <a:lumOff val="15000"/>
                  </a:schemeClr>
                </a:solidFill>
                <a:latin typeface="+mn-lt"/>
              </a:rPr>
              <a:t>1b </a:t>
            </a:r>
            <a:r>
              <a:rPr lang="en-US" b="0" dirty="0">
                <a:solidFill>
                  <a:schemeClr val="tx1">
                    <a:lumMod val="85000"/>
                    <a:lumOff val="15000"/>
                  </a:schemeClr>
                </a:solidFill>
                <a:latin typeface="+mn-lt"/>
              </a:rPr>
              <a:t>Use basic map skills</a:t>
            </a:r>
          </a:p>
          <a:p>
            <a:pPr lvl="1"/>
            <a:r>
              <a:rPr lang="en-US" b="0" dirty="0" smtClean="0">
                <a:solidFill>
                  <a:schemeClr val="tx1">
                    <a:lumMod val="85000"/>
                    <a:lumOff val="15000"/>
                  </a:schemeClr>
                </a:solidFill>
                <a:latin typeface="+mn-lt"/>
              </a:rPr>
              <a:t>1b </a:t>
            </a:r>
            <a:r>
              <a:rPr lang="en-US" b="0" dirty="0">
                <a:solidFill>
                  <a:schemeClr val="tx1">
                    <a:lumMod val="85000"/>
                    <a:lumOff val="15000"/>
                  </a:schemeClr>
                </a:solidFill>
                <a:latin typeface="+mn-lt"/>
              </a:rPr>
              <a:t>Use geographic information</a:t>
            </a:r>
          </a:p>
          <a:p>
            <a:pPr lvl="1"/>
            <a:r>
              <a:rPr lang="en-US" b="0" dirty="0" smtClean="0">
                <a:solidFill>
                  <a:schemeClr val="tx1">
                    <a:lumMod val="85000"/>
                    <a:lumOff val="15000"/>
                  </a:schemeClr>
                </a:solidFill>
                <a:latin typeface="+mn-lt"/>
              </a:rPr>
              <a:t>1i </a:t>
            </a:r>
            <a:r>
              <a:rPr lang="en-US" b="0" dirty="0">
                <a:solidFill>
                  <a:schemeClr val="tx1">
                    <a:lumMod val="85000"/>
                    <a:lumOff val="15000"/>
                  </a:schemeClr>
                </a:solidFill>
                <a:latin typeface="+mn-lt"/>
              </a:rPr>
              <a:t>Practice citizenship skills through </a:t>
            </a:r>
            <a:r>
              <a:rPr lang="en-US" b="0" dirty="0" smtClean="0">
                <a:solidFill>
                  <a:schemeClr val="tx1">
                    <a:lumMod val="85000"/>
                    <a:lumOff val="15000"/>
                  </a:schemeClr>
                </a:solidFill>
                <a:latin typeface="+mn-lt"/>
              </a:rPr>
              <a:t>collaborating, compromising</a:t>
            </a:r>
            <a:r>
              <a:rPr lang="en-US" b="0" dirty="0">
                <a:solidFill>
                  <a:schemeClr val="tx1">
                    <a:lumMod val="85000"/>
                    <a:lumOff val="15000"/>
                  </a:schemeClr>
                </a:solidFill>
                <a:latin typeface="+mn-lt"/>
              </a:rPr>
              <a:t>, and participating in </a:t>
            </a:r>
            <a:r>
              <a:rPr lang="en-US" b="0" dirty="0" smtClean="0">
                <a:solidFill>
                  <a:schemeClr val="tx1">
                    <a:lumMod val="85000"/>
                    <a:lumOff val="15000"/>
                  </a:schemeClr>
                </a:solidFill>
                <a:latin typeface="+mn-lt"/>
              </a:rPr>
              <a:t>classroom activities</a:t>
            </a:r>
            <a:endParaRPr lang="en-US" b="0" dirty="0">
              <a:solidFill>
                <a:schemeClr val="tx1">
                  <a:lumMod val="85000"/>
                  <a:lumOff val="15000"/>
                </a:schemeClr>
              </a:solidFill>
              <a:latin typeface="+mn-lt"/>
            </a:endParaRPr>
          </a:p>
          <a:p>
            <a:pPr lvl="1"/>
            <a:r>
              <a:rPr lang="en-US" b="0" dirty="0" smtClean="0">
                <a:solidFill>
                  <a:schemeClr val="tx1">
                    <a:lumMod val="85000"/>
                    <a:lumOff val="15000"/>
                  </a:schemeClr>
                </a:solidFill>
                <a:latin typeface="+mn-lt"/>
              </a:rPr>
              <a:t>1e </a:t>
            </a:r>
            <a:r>
              <a:rPr lang="en-US" b="0" dirty="0">
                <a:solidFill>
                  <a:schemeClr val="tx1">
                    <a:lumMod val="85000"/>
                    <a:lumOff val="15000"/>
                  </a:schemeClr>
                </a:solidFill>
                <a:latin typeface="+mn-lt"/>
              </a:rPr>
              <a:t>Compare and Contrast people, places, or events</a:t>
            </a:r>
          </a:p>
          <a:p>
            <a:pPr lvl="1"/>
            <a:r>
              <a:rPr lang="en-US" b="0" dirty="0" smtClean="0">
                <a:solidFill>
                  <a:schemeClr val="tx1">
                    <a:lumMod val="85000"/>
                    <a:lumOff val="15000"/>
                  </a:schemeClr>
                </a:solidFill>
                <a:latin typeface="+mn-lt"/>
              </a:rPr>
              <a:t>1j </a:t>
            </a:r>
            <a:r>
              <a:rPr lang="en-US" b="0" dirty="0">
                <a:solidFill>
                  <a:schemeClr val="tx1">
                    <a:lumMod val="85000"/>
                    <a:lumOff val="15000"/>
                  </a:schemeClr>
                </a:solidFill>
                <a:latin typeface="+mn-lt"/>
              </a:rPr>
              <a:t>Develop fluency in vocabulary, and </a:t>
            </a:r>
            <a:r>
              <a:rPr lang="en-US" b="0" dirty="0" smtClean="0">
                <a:solidFill>
                  <a:schemeClr val="tx1">
                    <a:lumMod val="85000"/>
                    <a:lumOff val="15000"/>
                  </a:schemeClr>
                </a:solidFill>
                <a:latin typeface="+mn-lt"/>
              </a:rPr>
              <a:t>comprehension of </a:t>
            </a:r>
            <a:r>
              <a:rPr lang="en-US" b="0" dirty="0">
                <a:solidFill>
                  <a:schemeClr val="tx1">
                    <a:lumMod val="85000"/>
                    <a:lumOff val="15000"/>
                  </a:schemeClr>
                </a:solidFill>
                <a:latin typeface="+mn-lt"/>
              </a:rPr>
              <a:t>verbal, written, and visual sources.</a:t>
            </a:r>
            <a:endParaRPr lang="en-US" dirty="0">
              <a:solidFill>
                <a:schemeClr val="tx1">
                  <a:lumMod val="85000"/>
                  <a:lumOff val="15000"/>
                </a:schemeClr>
              </a:solidFill>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a:t>
            </a:fld>
            <a:endParaRPr lang="en-US" dirty="0"/>
          </a:p>
        </p:txBody>
      </p:sp>
    </p:spTree>
    <p:extLst>
      <p:ext uri="{BB962C8B-B14F-4D97-AF65-F5344CB8AC3E}">
        <p14:creationId xmlns:p14="http://schemas.microsoft.com/office/powerpoint/2010/main" val="23604939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The Process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gn="ctr">
              <a:buNone/>
            </a:pPr>
            <a:r>
              <a:rPr lang="en-US" sz="4000" b="0" dirty="0" smtClean="0">
                <a:latin typeface="+mn-lt"/>
              </a:rPr>
              <a:t>Throughout the process, there were some stumbles.  However, we remained persistent realizing that in many cases the end result we were seeking to gauge our students’ understanding (very similar to what we (and you) are doing now!</a:t>
            </a:r>
            <a:endParaRPr lang="en-US" sz="4000" b="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40</a:t>
            </a:fld>
            <a:endParaRPr lang="en-US" dirty="0"/>
          </a:p>
        </p:txBody>
      </p:sp>
    </p:spTree>
    <p:extLst>
      <p:ext uri="{BB962C8B-B14F-4D97-AF65-F5344CB8AC3E}">
        <p14:creationId xmlns:p14="http://schemas.microsoft.com/office/powerpoint/2010/main" val="27162803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The Process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gn="ctr">
              <a:spcBef>
                <a:spcPts val="0"/>
              </a:spcBef>
              <a:buNone/>
            </a:pPr>
            <a:r>
              <a:rPr lang="en-US" sz="4000" b="0" dirty="0" smtClean="0">
                <a:latin typeface="+mn-lt"/>
              </a:rPr>
              <a:t>At the end of the day, our goal remains same-</a:t>
            </a:r>
          </a:p>
          <a:p>
            <a:pPr marL="0" indent="0" algn="ctr">
              <a:spcBef>
                <a:spcPts val="0"/>
              </a:spcBef>
              <a:buNone/>
            </a:pPr>
            <a:r>
              <a:rPr lang="en-US" sz="4000" b="0" dirty="0" smtClean="0">
                <a:latin typeface="+mn-lt"/>
              </a:rPr>
              <a:t>Student Growth and</a:t>
            </a:r>
          </a:p>
          <a:p>
            <a:pPr marL="0" indent="0" algn="ctr">
              <a:spcBef>
                <a:spcPts val="0"/>
              </a:spcBef>
              <a:buNone/>
            </a:pPr>
            <a:r>
              <a:rPr lang="en-US" sz="4000" b="0" dirty="0" smtClean="0">
                <a:latin typeface="+mn-lt"/>
              </a:rPr>
              <a:t>Engagement!</a:t>
            </a:r>
          </a:p>
          <a:p>
            <a:pPr marL="0" indent="0" algn="ctr">
              <a:buNone/>
            </a:pPr>
            <a:endParaRPr lang="en-US" sz="4000" b="0" dirty="0">
              <a:latin typeface="+mn-lt"/>
            </a:endParaRPr>
          </a:p>
          <a:p>
            <a:pPr marL="0" indent="0" algn="ctr">
              <a:buNone/>
            </a:pPr>
            <a:r>
              <a:rPr lang="en-US" sz="4800" dirty="0" smtClean="0">
                <a:latin typeface="+mn-lt"/>
              </a:rPr>
              <a:t>You can do it!</a:t>
            </a:r>
            <a:endParaRPr lang="en-US" sz="480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41</a:t>
            </a:fld>
            <a:endParaRPr lang="en-US" dirty="0"/>
          </a:p>
        </p:txBody>
      </p:sp>
    </p:spTree>
    <p:extLst>
      <p:ext uri="{BB962C8B-B14F-4D97-AF65-F5344CB8AC3E}">
        <p14:creationId xmlns:p14="http://schemas.microsoft.com/office/powerpoint/2010/main" val="2000409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1"/>
            <a:ext cx="7543800" cy="1295400"/>
          </a:xfrm>
        </p:spPr>
        <p:txBody>
          <a:bodyPr>
            <a:noAutofit/>
          </a:bodyPr>
          <a:lstStyle/>
          <a:p>
            <a:pPr marL="0" indent="0" algn="ctr">
              <a:buNone/>
            </a:pPr>
            <a:r>
              <a:rPr lang="en-US" sz="7200" dirty="0" smtClean="0">
                <a:latin typeface="+mn-lt"/>
              </a:rPr>
              <a:t>What other tools do you use in your classroom?</a:t>
            </a:r>
            <a:endParaRPr lang="en-US" sz="7200"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879405"/>
            <a:ext cx="4038600" cy="2902395"/>
          </a:xfrm>
          <a:prstGeom prst="rect">
            <a:avLst/>
          </a:prstGeom>
        </p:spPr>
      </p:pic>
    </p:spTree>
    <p:extLst>
      <p:ext uri="{BB962C8B-B14F-4D97-AF65-F5344CB8AC3E}">
        <p14:creationId xmlns:p14="http://schemas.microsoft.com/office/powerpoint/2010/main" val="3575330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425848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effectLst>
                  <a:outerShdw blurRad="38100" dist="38100" dir="2700000" algn="tl">
                    <a:srgbClr val="000000">
                      <a:alpha val="43137"/>
                    </a:srgbClr>
                  </a:outerShdw>
                </a:effectLst>
              </a:rPr>
              <a:t>Contacts</a:t>
            </a:r>
            <a:endParaRPr lang="en-US"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spcBef>
                <a:spcPts val="0"/>
              </a:spcBef>
            </a:pPr>
            <a:r>
              <a:rPr lang="en-US" sz="2400" dirty="0" smtClean="0">
                <a:latin typeface="+mn-lt"/>
              </a:rPr>
              <a:t>Jennifer Burgin</a:t>
            </a:r>
            <a:r>
              <a:rPr lang="en-US" sz="2400" b="0" dirty="0" smtClean="0">
                <a:latin typeface="+mn-lt"/>
              </a:rPr>
              <a:t>, Arlington Public Schools               Email:  </a:t>
            </a:r>
            <a:r>
              <a:rPr lang="en-US" sz="2400" dirty="0" smtClean="0">
                <a:latin typeface="+mn-lt"/>
                <a:hlinkClick r:id="rId2"/>
              </a:rPr>
              <a:t>Jennifer.Burgin@apsva.us</a:t>
            </a:r>
            <a:endParaRPr lang="en-US" sz="2400" dirty="0" smtClean="0">
              <a:latin typeface="+mn-lt"/>
            </a:endParaRPr>
          </a:p>
          <a:p>
            <a:pPr>
              <a:spcBef>
                <a:spcPts val="0"/>
              </a:spcBef>
            </a:pPr>
            <a:endParaRPr lang="en-US" sz="2400" b="0" dirty="0" smtClean="0">
              <a:latin typeface="+mn-lt"/>
            </a:endParaRPr>
          </a:p>
          <a:p>
            <a:pPr>
              <a:spcBef>
                <a:spcPts val="0"/>
              </a:spcBef>
            </a:pPr>
            <a:r>
              <a:rPr lang="en-US" sz="2400" dirty="0" smtClean="0">
                <a:latin typeface="+mn-lt"/>
              </a:rPr>
              <a:t>Melissa Mygas</a:t>
            </a:r>
            <a:r>
              <a:rPr lang="en-US" sz="2400" b="0" dirty="0" smtClean="0">
                <a:latin typeface="+mn-lt"/>
              </a:rPr>
              <a:t>, Newport News City Public Schools Email:  </a:t>
            </a:r>
            <a:r>
              <a:rPr lang="en-US" sz="2400" dirty="0" smtClean="0">
                <a:latin typeface="+mn-lt"/>
                <a:hlinkClick r:id="rId3"/>
              </a:rPr>
              <a:t>melissa.mygas@nn.k12.va.us</a:t>
            </a:r>
            <a:endParaRPr lang="en-US" sz="2400" dirty="0" smtClean="0">
              <a:latin typeface="+mn-lt"/>
            </a:endParaRPr>
          </a:p>
          <a:p>
            <a:pPr>
              <a:spcBef>
                <a:spcPts val="0"/>
              </a:spcBef>
            </a:pPr>
            <a:endParaRPr lang="en-US" sz="2400" b="0" dirty="0" smtClean="0">
              <a:latin typeface="+mn-lt"/>
            </a:endParaRPr>
          </a:p>
          <a:p>
            <a:pPr>
              <a:spcBef>
                <a:spcPts val="0"/>
              </a:spcBef>
            </a:pPr>
            <a:r>
              <a:rPr lang="en-US" sz="2400" dirty="0" smtClean="0">
                <a:latin typeface="+mn-lt"/>
              </a:rPr>
              <a:t>Brandi McCracken</a:t>
            </a:r>
            <a:r>
              <a:rPr lang="en-US" sz="2400" b="0" dirty="0" smtClean="0">
                <a:latin typeface="+mn-lt"/>
              </a:rPr>
              <a:t>, Washington County Public Schools Email:  </a:t>
            </a:r>
            <a:r>
              <a:rPr lang="en-US" sz="2400" dirty="0" smtClean="0">
                <a:latin typeface="+mn-lt"/>
                <a:hlinkClick r:id="rId4"/>
              </a:rPr>
              <a:t>bmccracken@wcs.k12.va.us</a:t>
            </a:r>
            <a:endParaRPr lang="en-US" sz="2400" dirty="0" smtClean="0">
              <a:latin typeface="+mn-lt"/>
            </a:endParaRPr>
          </a:p>
          <a:p>
            <a:pPr marL="0" indent="0">
              <a:buNone/>
            </a:pPr>
            <a:endParaRPr lang="en-US"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44</a:t>
            </a:fld>
            <a:endParaRPr lang="en-US" dirty="0"/>
          </a:p>
        </p:txBody>
      </p:sp>
    </p:spTree>
    <p:extLst>
      <p:ext uri="{BB962C8B-B14F-4D97-AF65-F5344CB8AC3E}">
        <p14:creationId xmlns:p14="http://schemas.microsoft.com/office/powerpoint/2010/main" val="7953661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Kindergarten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71398" flipH="1">
            <a:off x="371635" y="5080203"/>
            <a:ext cx="1803844" cy="1675136"/>
          </a:xfrm>
          <a:prstGeom prst="rect">
            <a:avLst/>
          </a:prstGeom>
        </p:spPr>
      </p:pic>
      <p:sp>
        <p:nvSpPr>
          <p:cNvPr id="3" name="Content Placeholder 2"/>
          <p:cNvSpPr>
            <a:spLocks noGrp="1"/>
          </p:cNvSpPr>
          <p:nvPr>
            <p:ph idx="1"/>
          </p:nvPr>
        </p:nvSpPr>
        <p:spPr>
          <a:xfrm>
            <a:off x="457200" y="1600201"/>
            <a:ext cx="7543800" cy="3733799"/>
          </a:xfrm>
        </p:spPr>
        <p:txBody>
          <a:bodyPr>
            <a:normAutofit fontScale="77500" lnSpcReduction="20000"/>
          </a:bodyPr>
          <a:lstStyle/>
          <a:p>
            <a:pPr marL="0" indent="0">
              <a:buNone/>
            </a:pPr>
            <a:r>
              <a:rPr lang="en-US" dirty="0" smtClean="0">
                <a:latin typeface="+mn-lt"/>
              </a:rPr>
              <a:t>Standard</a:t>
            </a:r>
            <a:r>
              <a:rPr lang="en-US" dirty="0">
                <a:latin typeface="+mn-lt"/>
              </a:rPr>
              <a:t>: </a:t>
            </a:r>
            <a:r>
              <a:rPr lang="en-US" dirty="0" smtClean="0">
                <a:latin typeface="+mn-lt"/>
              </a:rPr>
              <a:t>K.1b</a:t>
            </a:r>
            <a:r>
              <a:rPr lang="en-US" b="0" dirty="0" smtClean="0">
                <a:latin typeface="+mn-lt"/>
              </a:rPr>
              <a:t>:   </a:t>
            </a:r>
            <a:r>
              <a:rPr lang="en-US" b="0" dirty="0">
                <a:latin typeface="+mn-lt"/>
              </a:rPr>
              <a:t>The student will demonstrate </a:t>
            </a:r>
            <a:r>
              <a:rPr lang="en-US" b="0" dirty="0" smtClean="0">
                <a:latin typeface="+mn-lt"/>
              </a:rPr>
              <a:t>skills for </a:t>
            </a:r>
            <a:r>
              <a:rPr lang="en-US" b="0" dirty="0">
                <a:latin typeface="+mn-lt"/>
              </a:rPr>
              <a:t>historical thinking, geographical analysis</a:t>
            </a:r>
            <a:r>
              <a:rPr lang="en-US" b="0" dirty="0" smtClean="0">
                <a:latin typeface="+mn-lt"/>
              </a:rPr>
              <a:t>, economic </a:t>
            </a:r>
            <a:r>
              <a:rPr lang="en-US" b="0" dirty="0">
                <a:latin typeface="+mn-lt"/>
              </a:rPr>
              <a:t>decision making, and </a:t>
            </a:r>
            <a:r>
              <a:rPr lang="en-US" b="0" dirty="0" smtClean="0">
                <a:latin typeface="+mn-lt"/>
              </a:rPr>
              <a:t>responsible citizenship by using </a:t>
            </a:r>
            <a:r>
              <a:rPr lang="en-US" b="0" dirty="0">
                <a:latin typeface="+mn-lt"/>
              </a:rPr>
              <a:t>basic map skills to support </a:t>
            </a:r>
            <a:r>
              <a:rPr lang="en-US" b="0" dirty="0" smtClean="0">
                <a:latin typeface="+mn-lt"/>
              </a:rPr>
              <a:t>an understanding </a:t>
            </a:r>
            <a:r>
              <a:rPr lang="en-US" b="0" dirty="0">
                <a:latin typeface="+mn-lt"/>
              </a:rPr>
              <a:t>of the community</a:t>
            </a:r>
          </a:p>
          <a:p>
            <a:pPr marL="0" indent="0">
              <a:buNone/>
            </a:pPr>
            <a:endParaRPr lang="en-US" b="0" dirty="0">
              <a:latin typeface="+mn-lt"/>
            </a:endParaRPr>
          </a:p>
          <a:p>
            <a:pPr marL="0" indent="0">
              <a:buNone/>
            </a:pPr>
            <a:r>
              <a:rPr lang="en-US" dirty="0" smtClean="0">
                <a:latin typeface="+mn-lt"/>
              </a:rPr>
              <a:t>Desired </a:t>
            </a:r>
            <a:r>
              <a:rPr lang="en-US" dirty="0">
                <a:latin typeface="+mn-lt"/>
              </a:rPr>
              <a:t>Outcome: </a:t>
            </a:r>
            <a:r>
              <a:rPr lang="en-US" b="0" dirty="0">
                <a:latin typeface="+mn-lt"/>
              </a:rPr>
              <a:t>Create a map from our class </a:t>
            </a:r>
            <a:r>
              <a:rPr lang="en-US" b="0" dirty="0" smtClean="0">
                <a:latin typeface="+mn-lt"/>
              </a:rPr>
              <a:t>to the </a:t>
            </a:r>
            <a:r>
              <a:rPr lang="en-US" b="0" dirty="0">
                <a:latin typeface="+mn-lt"/>
              </a:rPr>
              <a:t>playground and use relative location terms </a:t>
            </a:r>
            <a:r>
              <a:rPr lang="en-US" b="0" dirty="0" smtClean="0">
                <a:latin typeface="+mn-lt"/>
              </a:rPr>
              <a:t>to describe </a:t>
            </a:r>
            <a:r>
              <a:rPr lang="en-US" b="0" dirty="0">
                <a:latin typeface="+mn-lt"/>
              </a:rPr>
              <a:t>where objects are located.</a:t>
            </a:r>
          </a:p>
        </p:txBody>
      </p:sp>
      <p:sp>
        <p:nvSpPr>
          <p:cNvPr id="4" name="Slide Number Placeholder 3"/>
          <p:cNvSpPr>
            <a:spLocks noGrp="1"/>
          </p:cNvSpPr>
          <p:nvPr>
            <p:ph type="sldNum" sz="quarter" idx="12"/>
          </p:nvPr>
        </p:nvSpPr>
        <p:spPr/>
        <p:txBody>
          <a:bodyPr/>
          <a:lstStyle/>
          <a:p>
            <a:fld id="{0E35F3BA-FE8B-4E36-87EF-206F94BD42EB}" type="slidenum">
              <a:rPr lang="en-US" smtClean="0"/>
              <a:pPr/>
              <a:t>5</a:t>
            </a:fld>
            <a:endParaRPr lang="en-US" dirty="0"/>
          </a:p>
        </p:txBody>
      </p:sp>
    </p:spTree>
    <p:extLst>
      <p:ext uri="{BB962C8B-B14F-4D97-AF65-F5344CB8AC3E}">
        <p14:creationId xmlns:p14="http://schemas.microsoft.com/office/powerpoint/2010/main" val="11204691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rPr>
              <a:t>Think/Pair/Share</a:t>
            </a:r>
          </a:p>
        </p:txBody>
      </p:sp>
      <p:sp>
        <p:nvSpPr>
          <p:cNvPr id="4" name="Slide Number Placeholder 3"/>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9" name="Content Placeholder 8"/>
          <p:cNvPicPr>
            <a:picLocks noGrp="1" noChangeAspect="1"/>
          </p:cNvPicPr>
          <p:nvPr>
            <p:ph idx="1"/>
          </p:nvPr>
        </p:nvPicPr>
        <p:blipFill>
          <a:blip r:embed="rId3"/>
          <a:stretch>
            <a:fillRect/>
          </a:stretch>
        </p:blipFill>
        <p:spPr>
          <a:xfrm>
            <a:off x="225202" y="6523037"/>
            <a:ext cx="4041998" cy="32311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12" y="1284279"/>
            <a:ext cx="8129588" cy="5192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183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rPr>
              <a:t>Think/Pair/Share</a:t>
            </a:r>
            <a:endParaRPr lang="en-US" sz="4800"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sp>
        <p:nvSpPr>
          <p:cNvPr id="6" name="Content Placeholder 5"/>
          <p:cNvSpPr>
            <a:spLocks noGrp="1"/>
          </p:cNvSpPr>
          <p:nvPr>
            <p:ph idx="1"/>
          </p:nvPr>
        </p:nvSpPr>
        <p:spPr>
          <a:xfrm>
            <a:off x="16042" y="6575174"/>
            <a:ext cx="4419600" cy="359026"/>
          </a:xfrm>
        </p:spPr>
        <p:txBody>
          <a:bodyPr>
            <a:normAutofit fontScale="47500" lnSpcReduction="20000"/>
          </a:bodyPr>
          <a:lstStyle/>
          <a:p>
            <a:pPr marL="0" indent="0">
              <a:buNone/>
            </a:pPr>
            <a:r>
              <a:rPr lang="en-US" sz="2800" dirty="0" smtClean="0">
                <a:hlinkClick r:id="rId2"/>
              </a:rPr>
              <a:t>Image:  http</a:t>
            </a:r>
            <a:r>
              <a:rPr lang="en-US" sz="2800" dirty="0">
                <a:hlinkClick r:id="rId2"/>
              </a:rPr>
              <a:t>://</a:t>
            </a:r>
            <a:r>
              <a:rPr lang="en-US" sz="2800" dirty="0" smtClean="0">
                <a:hlinkClick r:id="rId2"/>
              </a:rPr>
              <a:t>geology.com/world/world-map.shtml</a:t>
            </a:r>
            <a:endParaRPr lang="en-US" sz="2800" dirty="0" smtClean="0"/>
          </a:p>
          <a:p>
            <a:pPr marL="0" indent="0">
              <a:buNone/>
            </a:pPr>
            <a:endParaRPr lang="en-US"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90332"/>
            <a:ext cx="8153400" cy="4858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5655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rPr>
              <a:t>Think/Pair/Share</a:t>
            </a:r>
            <a:endParaRPr lang="en-US" sz="4800"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8</a:t>
            </a:fld>
            <a:endParaRPr lang="en-US" dirty="0"/>
          </a:p>
        </p:txBody>
      </p:sp>
      <p:sp>
        <p:nvSpPr>
          <p:cNvPr id="6" name="Content Placeholder 5"/>
          <p:cNvSpPr>
            <a:spLocks noGrp="1"/>
          </p:cNvSpPr>
          <p:nvPr>
            <p:ph idx="1"/>
          </p:nvPr>
        </p:nvSpPr>
        <p:spPr>
          <a:xfrm>
            <a:off x="16042" y="6575174"/>
            <a:ext cx="4419600" cy="359026"/>
          </a:xfrm>
        </p:spPr>
        <p:txBody>
          <a:bodyPr>
            <a:normAutofit fontScale="40000" lnSpcReduction="20000"/>
          </a:bodyPr>
          <a:lstStyle/>
          <a:p>
            <a:pPr marL="0" indent="0">
              <a:buNone/>
            </a:pPr>
            <a:r>
              <a:rPr lang="en-US" sz="2800" dirty="0" smtClean="0">
                <a:hlinkClick r:id="rId2"/>
              </a:rPr>
              <a:t>Image:  </a:t>
            </a:r>
            <a:r>
              <a:rPr lang="en-US" sz="2800" dirty="0">
                <a:hlinkClick r:id="rId3"/>
              </a:rPr>
              <a:t>https://</a:t>
            </a:r>
            <a:r>
              <a:rPr lang="en-US" sz="2800" dirty="0" smtClean="0">
                <a:hlinkClick r:id="rId3"/>
              </a:rPr>
              <a:t>www.scbwi.org/members-public/sara-cramb</a:t>
            </a:r>
            <a:endParaRPr lang="en-US"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80" y="1295400"/>
            <a:ext cx="8015520" cy="4966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61308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effectLst>
                  <a:outerShdw blurRad="38100" dist="38100" dir="2700000" algn="tl">
                    <a:srgbClr val="000000">
                      <a:alpha val="43137"/>
                    </a:srgbClr>
                  </a:outerShdw>
                </a:effectLst>
              </a:rPr>
              <a:t>Think/Pair/Share</a:t>
            </a:r>
            <a:endParaRPr lang="en-US" sz="4800"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9</a:t>
            </a:fld>
            <a:endParaRPr lang="en-US" dirty="0"/>
          </a:p>
        </p:txBody>
      </p:sp>
      <p:sp>
        <p:nvSpPr>
          <p:cNvPr id="6" name="Content Placeholder 5"/>
          <p:cNvSpPr>
            <a:spLocks noGrp="1"/>
          </p:cNvSpPr>
          <p:nvPr>
            <p:ph idx="1"/>
          </p:nvPr>
        </p:nvSpPr>
        <p:spPr>
          <a:xfrm>
            <a:off x="24063" y="6408737"/>
            <a:ext cx="6400800" cy="228600"/>
          </a:xfrm>
        </p:spPr>
        <p:txBody>
          <a:bodyPr>
            <a:normAutofit fontScale="25000" lnSpcReduction="20000"/>
          </a:bodyPr>
          <a:lstStyle/>
          <a:p>
            <a:pPr marL="0" indent="0">
              <a:buNone/>
            </a:pPr>
            <a:r>
              <a:rPr lang="en-US" sz="2800" dirty="0" smtClean="0"/>
              <a:t>Image</a:t>
            </a:r>
            <a:r>
              <a:rPr lang="en-US" sz="2800" dirty="0"/>
              <a:t>:  </a:t>
            </a:r>
            <a:r>
              <a:rPr lang="en-US" sz="2800" dirty="0">
                <a:hlinkClick r:id="rId2"/>
              </a:rPr>
              <a:t>https://s-media-cache-ak0.pinimg.com/736x/c1/e1/c7/c1e1c7925b4cbb0fdeb0b9c4df89a571--</a:t>
            </a:r>
            <a:r>
              <a:rPr lang="en-US" sz="2800" dirty="0" smtClean="0">
                <a:hlinkClick r:id="rId2"/>
              </a:rPr>
              <a:t>globes-terrestres-world-globes.jpg</a:t>
            </a:r>
            <a:endParaRPr lang="en-US" sz="2800" dirty="0" smtClean="0"/>
          </a:p>
          <a:p>
            <a:pPr marL="0" indent="0">
              <a:buNone/>
            </a:pP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219200"/>
            <a:ext cx="3657600" cy="4876800"/>
          </a:xfrm>
          <a:prstGeom prst="rect">
            <a:avLst/>
          </a:prstGeom>
        </p:spPr>
      </p:pic>
    </p:spTree>
    <p:extLst>
      <p:ext uri="{BB962C8B-B14F-4D97-AF65-F5344CB8AC3E}">
        <p14:creationId xmlns:p14="http://schemas.microsoft.com/office/powerpoint/2010/main" val="3916681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68754</TotalTime>
  <Words>1128</Words>
  <Application>Microsoft Office PowerPoint</Application>
  <PresentationFormat>On-screen Show (4:3)</PresentationFormat>
  <Paragraphs>185</Paragraphs>
  <Slides>44</Slides>
  <Notes>10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Planning Instruction to Prepare Elementary Students for Local Alternative Assessments August 2017</vt:lpstr>
      <vt:lpstr>What to Consider When Planning...</vt:lpstr>
      <vt:lpstr>Location, Location, Location</vt:lpstr>
      <vt:lpstr>Social Science Skills</vt:lpstr>
      <vt:lpstr>Kindergarten</vt:lpstr>
      <vt:lpstr>Think/Pair/Share</vt:lpstr>
      <vt:lpstr>Think/Pair/Share</vt:lpstr>
      <vt:lpstr>Think/Pair/Share</vt:lpstr>
      <vt:lpstr>Think/Pair/Share</vt:lpstr>
      <vt:lpstr>Globe vs Map</vt:lpstr>
      <vt:lpstr>Globe vs Map</vt:lpstr>
      <vt:lpstr>Literacy and Social Studies</vt:lpstr>
      <vt:lpstr>Application of Learning</vt:lpstr>
      <vt:lpstr>Additional Learning Experiences</vt:lpstr>
      <vt:lpstr>Think/Pair/Share</vt:lpstr>
      <vt:lpstr>Think/Pair/Share</vt:lpstr>
      <vt:lpstr>First Grade </vt:lpstr>
      <vt:lpstr>First Grade </vt:lpstr>
      <vt:lpstr>Second Grade </vt:lpstr>
      <vt:lpstr>Home Sweet Home!</vt:lpstr>
      <vt:lpstr>“I’ll build my house of straw. I’ll build my house of sticks . . .”</vt:lpstr>
      <vt:lpstr>Where do you live?</vt:lpstr>
      <vt:lpstr>Third Grade</vt:lpstr>
      <vt:lpstr>Where in the world is Africa?</vt:lpstr>
      <vt:lpstr>Where in the world is Africa?</vt:lpstr>
      <vt:lpstr>Where in the world is Africa?</vt:lpstr>
      <vt:lpstr>Where in the world is Africa?</vt:lpstr>
      <vt:lpstr>Physical Characteristics</vt:lpstr>
      <vt:lpstr>Physical Characteristics</vt:lpstr>
      <vt:lpstr>Physical Characteristics</vt:lpstr>
      <vt:lpstr>Mining for gold</vt:lpstr>
      <vt:lpstr>Mining for gold</vt:lpstr>
      <vt:lpstr>Mining for salt</vt:lpstr>
      <vt:lpstr>Mining for salt</vt:lpstr>
      <vt:lpstr>Think about it . . .</vt:lpstr>
      <vt:lpstr>Virginia Studies</vt:lpstr>
      <vt:lpstr>Beautiful Virginia!</vt:lpstr>
      <vt:lpstr>Additional Learning Experiences</vt:lpstr>
      <vt:lpstr>Suggestions</vt:lpstr>
      <vt:lpstr>The Process</vt:lpstr>
      <vt:lpstr>The Process</vt:lpstr>
      <vt:lpstr>PowerPoint Presentation</vt:lpstr>
      <vt:lpstr>Disclaimer</vt:lpstr>
      <vt:lpstr>Contacts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Committee</dc:title>
  <dc:creator>Owner</dc:creator>
  <cp:lastModifiedBy>Nogueras, Jill (DOE)</cp:lastModifiedBy>
  <cp:revision>441</cp:revision>
  <cp:lastPrinted>2017-07-17T12:21:01Z</cp:lastPrinted>
  <dcterms:created xsi:type="dcterms:W3CDTF">2014-09-27T11:01:48Z</dcterms:created>
  <dcterms:modified xsi:type="dcterms:W3CDTF">2017-08-03T13:12:37Z</dcterms:modified>
</cp:coreProperties>
</file>