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embeddedFontLst>
    <p:embeddedFont>
      <p:font typeface="Calibri" panose="020F0502020204030204" pitchFamily="34" charset="0"/>
      <p:regular r:id="rId54"/>
      <p:bold r:id="rId55"/>
      <p:italic r:id="rId56"/>
      <p:boldItalic r:id="rId57"/>
    </p:embeddedFont>
    <p:embeddedFont>
      <p:font typeface="Georgia" panose="02040502050405020303" pitchFamily="18" charset="0"/>
      <p:regular r:id="rId58"/>
      <p:bold r:id="rId59"/>
      <p:italic r:id="rId60"/>
      <p:boldItalic r:id="rId61"/>
    </p:embeddedFont>
    <p:embeddedFont>
      <p:font typeface="Libre Franklin" pitchFamily="2" charset="0"/>
      <p:regular r:id="rId62"/>
      <p:bold r:id="rId63"/>
      <p:italic r:id="rId64"/>
      <p:boldItalic r:id="rId65"/>
    </p:embeddedFont>
    <p:embeddedFont>
      <p:font typeface="Trebuchet MS" panose="020B0603020202020204" pitchFamily="3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jw7TX6gmB4qcjfzdyGF37OjHUz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72A39A-99F0-477A-A8FF-736B0197D743}">
  <a:tblStyle styleId="{EC72A39A-99F0-477A-A8FF-736B0197D74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B22C67B-1A5A-455E-8BA3-08EE4D9DB449}"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961918C-1B8B-4AF6-A361-47579DEB605D}"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a21275cd81_0_1173: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1a21275cd81_0_1173: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312" name="Google Shape;312;g1a21275cd81_0_1173: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11</a:t>
            </a:fld>
            <a:endParaRPr>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a21275cd81_0_7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a21275cd81_0_712: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a21275cd81_0_720: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a21275cd81_0_720: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329" name="Google Shape;329;g1a21275cd81_0_720: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13</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a21275cd81_0_734:notes"/>
          <p:cNvSpPr>
            <a:spLocks noGrp="1" noRot="1" noChangeAspect="1"/>
          </p:cNvSpPr>
          <p:nvPr>
            <p:ph type="sldImg" idx="2"/>
          </p:nvPr>
        </p:nvSpPr>
        <p:spPr>
          <a:xfrm>
            <a:off x="372717" y="678963"/>
            <a:ext cx="5963400" cy="339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1a21275cd81_0_734:notes"/>
          <p:cNvSpPr txBox="1">
            <a:spLocks noGrp="1"/>
          </p:cNvSpPr>
          <p:nvPr>
            <p:ph type="body" idx="1"/>
          </p:nvPr>
        </p:nvSpPr>
        <p:spPr>
          <a:xfrm>
            <a:off x="670891" y="4300100"/>
            <a:ext cx="5367000" cy="4073700"/>
          </a:xfrm>
          <a:prstGeom prst="rect">
            <a:avLst/>
          </a:prstGeom>
          <a:noFill/>
          <a:ln>
            <a:noFill/>
          </a:ln>
        </p:spPr>
        <p:txBody>
          <a:bodyPr spcFirstLastPara="1" wrap="square" lIns="89800" tIns="89800" rIns="89800" bIns="89800" anchor="t" anchorCtr="0">
            <a:noAutofit/>
          </a:bodyPr>
          <a:lstStyle/>
          <a:p>
            <a:pPr marL="0" lvl="0" indent="0" algn="l" rtl="0">
              <a:spcBef>
                <a:spcPts val="0"/>
              </a:spcBef>
              <a:spcAft>
                <a:spcPts val="0"/>
              </a:spcAft>
              <a:buClr>
                <a:schemeClr val="dk1"/>
              </a:buClr>
              <a:buSzPts val="1200"/>
              <a:buFont typeface="Arial"/>
              <a:buNone/>
            </a:pPr>
            <a:r>
              <a:rPr lang="en-US">
                <a:solidFill>
                  <a:schemeClr val="dk1"/>
                </a:solidFill>
              </a:rPr>
              <a:t>The state of Virginia is making it a priority to assess prekindergarten and kindergarten students’ skills – to provide information to teachers, to school/program leaders and to families – so we can all support students in their early learning and foundational skill development.</a:t>
            </a:r>
            <a:endParaRPr/>
          </a:p>
          <a:p>
            <a:pPr marL="0" lvl="0" indent="0" algn="l" rtl="0">
              <a:spcBef>
                <a:spcPts val="0"/>
              </a:spcBef>
              <a:spcAft>
                <a:spcPts val="0"/>
              </a:spcAft>
              <a:buClr>
                <a:schemeClr val="dk1"/>
              </a:buClr>
              <a:buSzPts val="1200"/>
              <a:buFont typeface="Arial"/>
              <a:buNone/>
            </a:pPr>
            <a:endParaRPr>
              <a:solidFill>
                <a:schemeClr val="dk1"/>
              </a:solidFill>
            </a:endParaRPr>
          </a:p>
          <a:p>
            <a:pPr marL="0" lvl="0" indent="0" algn="l" rtl="0">
              <a:spcBef>
                <a:spcPts val="0"/>
              </a:spcBef>
              <a:spcAft>
                <a:spcPts val="0"/>
              </a:spcAft>
              <a:buClr>
                <a:schemeClr val="dk1"/>
              </a:buClr>
              <a:buSzPts val="1200"/>
              <a:buFont typeface="Arial"/>
              <a:buNone/>
            </a:pPr>
            <a:r>
              <a:rPr lang="en-US">
                <a:solidFill>
                  <a:schemeClr val="dk1"/>
                </a:solidFill>
              </a:rPr>
              <a:t>The assessments that VKRP uses to measure foundational skills:</a:t>
            </a:r>
            <a:endParaRPr/>
          </a:p>
          <a:p>
            <a:pPr marL="165100" lvl="0" indent="-165100" algn="l" rtl="0">
              <a:spcBef>
                <a:spcPts val="0"/>
              </a:spcBef>
              <a:spcAft>
                <a:spcPts val="0"/>
              </a:spcAft>
              <a:buClr>
                <a:schemeClr val="dk1"/>
              </a:buClr>
              <a:buSzPts val="1200"/>
              <a:buFont typeface="Arial"/>
              <a:buChar char="•"/>
            </a:pPr>
            <a:r>
              <a:rPr lang="en-US">
                <a:solidFill>
                  <a:schemeClr val="dk1"/>
                </a:solidFill>
              </a:rPr>
              <a:t>The Virginia Literacy Partnerships formally known as the PALS office provides reliable and valid assessments of language and literacy in prekindergarten and kindergarten. The VLP assessments are given by children’s classroom teachers, instructional assistants, and/or other members of school personnel (e.g., math leads, literacy specialists)</a:t>
            </a:r>
            <a:endParaRPr/>
          </a:p>
          <a:p>
            <a:pPr marL="165100" lvl="0" indent="-165100" algn="l" rtl="0">
              <a:spcBef>
                <a:spcPts val="0"/>
              </a:spcBef>
              <a:spcAft>
                <a:spcPts val="0"/>
              </a:spcAft>
              <a:buClr>
                <a:schemeClr val="dk1"/>
              </a:buClr>
              <a:buSzPts val="1200"/>
              <a:buFont typeface="Arial"/>
              <a:buChar char="•"/>
            </a:pPr>
            <a:r>
              <a:rPr lang="en-US">
                <a:solidFill>
                  <a:schemeClr val="dk1"/>
                </a:solidFill>
              </a:rPr>
              <a:t>The EMAS is a reliable and valid measure of mathematics – teachers work one on one with a child using math manipulatives and materials to assess their skills.</a:t>
            </a:r>
            <a:endParaRPr/>
          </a:p>
          <a:p>
            <a:pPr marL="165100" lvl="0" indent="-165100" algn="l" rtl="0">
              <a:spcBef>
                <a:spcPts val="0"/>
              </a:spcBef>
              <a:spcAft>
                <a:spcPts val="0"/>
              </a:spcAft>
              <a:buClr>
                <a:schemeClr val="dk1"/>
              </a:buClr>
              <a:buSzPts val="1200"/>
              <a:buFont typeface="Arial"/>
              <a:buChar char="•"/>
            </a:pPr>
            <a:r>
              <a:rPr lang="en-US">
                <a:solidFill>
                  <a:schemeClr val="dk1"/>
                </a:solidFill>
              </a:rPr>
              <a:t>The CBRS is a reliable and valid measure of self-regulation and social skills – a published measure that has been used in other states across the US to measure these skills in prekindergarten, kindergarten, and into elementary school. Teachers observe students for 4-6 weeks before completing the rating scale, which takes about 3 minutes per student within the online assessment system.</a:t>
            </a:r>
            <a:endParaRPr/>
          </a:p>
          <a:p>
            <a:pPr marL="165100" lvl="0" indent="-165100" algn="l" rtl="0">
              <a:spcBef>
                <a:spcPts val="0"/>
              </a:spcBef>
              <a:spcAft>
                <a:spcPts val="0"/>
              </a:spcAft>
              <a:buClr>
                <a:schemeClr val="dk1"/>
              </a:buClr>
              <a:buSzPts val="1200"/>
              <a:buFont typeface="Arial"/>
              <a:buChar char="•"/>
            </a:pPr>
            <a:r>
              <a:rPr lang="en-US">
                <a:solidFill>
                  <a:schemeClr val="dk1"/>
                </a:solidFill>
              </a:rPr>
              <a:t>Well-being items were added beginning in fall 2020  to ascertain student mental health and teacher overall concern regarding a student’s mental well-being.  </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a21275cd81_0_745: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a21275cd81_0_745: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What is Kindergarten Readiness?</a:t>
            </a:r>
            <a:endParaRPr/>
          </a:p>
          <a:p>
            <a:pPr marL="0" lvl="0" indent="0" algn="l" rtl="0">
              <a:spcBef>
                <a:spcPts val="0"/>
              </a:spcBef>
              <a:spcAft>
                <a:spcPts val="0"/>
              </a:spcAft>
              <a:buNone/>
            </a:pPr>
            <a:r>
              <a:rPr lang="en-US"/>
              <a:t>Kindergarten or school readiness spans multiple domains—language, literacy, math, science, cognition, self-regulation, social skills, physical health, gross motor skills</a:t>
            </a:r>
            <a:endParaRPr/>
          </a:p>
          <a:p>
            <a:pPr marL="0" lvl="0" indent="0" algn="l" rtl="0">
              <a:spcBef>
                <a:spcPts val="0"/>
              </a:spcBef>
              <a:spcAft>
                <a:spcPts val="0"/>
              </a:spcAft>
              <a:buNone/>
            </a:pPr>
            <a:endParaRPr/>
          </a:p>
          <a:p>
            <a:pPr marL="0" lvl="0" indent="0" algn="l" rtl="0">
              <a:spcBef>
                <a:spcPts val="0"/>
              </a:spcBef>
              <a:spcAft>
                <a:spcPts val="0"/>
              </a:spcAft>
              <a:buNone/>
            </a:pPr>
            <a:r>
              <a:rPr lang="en-US"/>
              <a:t>These skills are not developed in isolation but rather they are developed through children’s early experiences at home, school, and in the community</a:t>
            </a:r>
            <a:endParaRPr/>
          </a:p>
          <a:p>
            <a:pPr marL="0" lvl="0" indent="0" algn="l" rtl="0">
              <a:spcBef>
                <a:spcPts val="0"/>
              </a:spcBef>
              <a:spcAft>
                <a:spcPts val="0"/>
              </a:spcAft>
              <a:buNone/>
            </a:pPr>
            <a:endParaRPr/>
          </a:p>
          <a:p>
            <a:pPr marL="0" lvl="0" indent="0" algn="l" rtl="0">
              <a:spcBef>
                <a:spcPts val="0"/>
              </a:spcBef>
              <a:spcAft>
                <a:spcPts val="0"/>
              </a:spcAft>
              <a:buNone/>
            </a:pPr>
            <a:r>
              <a:rPr lang="en-US"/>
              <a:t>While not fully comprehensive VKRP provides reliable and valid data across indicators known to predict school success in the short and long term (literacy, social skills, mathematics, and self regulation) – and a purposeful equal emphasis on academics and social-emotional</a:t>
            </a:r>
            <a:endParaRPr/>
          </a:p>
          <a:p>
            <a:pPr marL="0" lvl="0" indent="0" algn="l" rtl="0">
              <a:spcBef>
                <a:spcPts val="0"/>
              </a:spcBef>
              <a:spcAft>
                <a:spcPts val="0"/>
              </a:spcAft>
              <a:buNone/>
            </a:pPr>
            <a:endParaRPr/>
          </a:p>
          <a:p>
            <a:pPr marL="0" lvl="0" indent="0" algn="l" rtl="0">
              <a:spcBef>
                <a:spcPts val="0"/>
              </a:spcBef>
              <a:spcAft>
                <a:spcPts val="0"/>
              </a:spcAft>
              <a:buNone/>
            </a:pPr>
            <a:r>
              <a:rPr lang="en-US"/>
              <a:t>For purposes of VKRP</a:t>
            </a:r>
            <a:endParaRPr/>
          </a:p>
          <a:p>
            <a:pPr marL="0" lvl="0" indent="0" algn="l" rtl="0">
              <a:spcBef>
                <a:spcPts val="0"/>
              </a:spcBef>
              <a:spcAft>
                <a:spcPts val="0"/>
              </a:spcAft>
              <a:buNone/>
            </a:pPr>
            <a:r>
              <a:rPr lang="en-US"/>
              <a:t>Ready = foundational skills in all areas</a:t>
            </a:r>
            <a:endParaRPr/>
          </a:p>
          <a:p>
            <a:pPr marL="0" lvl="0" indent="0" algn="l" rtl="0">
              <a:spcBef>
                <a:spcPts val="0"/>
              </a:spcBef>
              <a:spcAft>
                <a:spcPts val="0"/>
              </a:spcAft>
              <a:buNone/>
            </a:pPr>
            <a:r>
              <a:rPr lang="en-US"/>
              <a:t>Not Ready = Lacking foundational skills in one or more areas</a:t>
            </a:r>
            <a:endParaRPr/>
          </a:p>
          <a:p>
            <a:pPr marL="0" lvl="0" indent="0" algn="l" rtl="0">
              <a:spcBef>
                <a:spcPts val="0"/>
              </a:spcBef>
              <a:spcAft>
                <a:spcPts val="0"/>
              </a:spcAft>
              <a:buNone/>
            </a:pPr>
            <a:endParaRPr/>
          </a:p>
          <a:p>
            <a:pPr marL="0" lvl="0" indent="0" algn="l" rtl="0">
              <a:spcBef>
                <a:spcPts val="0"/>
              </a:spcBef>
              <a:spcAft>
                <a:spcPts val="0"/>
              </a:spcAft>
              <a:buNone/>
            </a:pPr>
            <a:r>
              <a:rPr lang="en-US"/>
              <a:t>Consistent with how readiness is defined in the research</a:t>
            </a:r>
            <a:endParaRPr/>
          </a:p>
          <a:p>
            <a:pPr marL="0" lvl="0" indent="0" algn="l" rtl="0">
              <a:spcBef>
                <a:spcPts val="0"/>
              </a:spcBef>
              <a:spcAft>
                <a:spcPts val="0"/>
              </a:spcAft>
              <a:buNone/>
            </a:pPr>
            <a:r>
              <a:rPr lang="en-US"/>
              <a:t> </a:t>
            </a:r>
            <a:endParaRPr/>
          </a:p>
        </p:txBody>
      </p:sp>
      <p:sp>
        <p:nvSpPr>
          <p:cNvPr id="356" name="Google Shape;356;g1a21275cd81_0_745: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a21275cd81_0_754:notes"/>
          <p:cNvSpPr>
            <a:spLocks noGrp="1" noRot="1" noChangeAspect="1"/>
          </p:cNvSpPr>
          <p:nvPr>
            <p:ph type="sldImg" idx="2"/>
          </p:nvPr>
        </p:nvSpPr>
        <p:spPr>
          <a:xfrm>
            <a:off x="728352" y="135164"/>
            <a:ext cx="5252100" cy="2991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a21275cd81_0_754:notes"/>
          <p:cNvSpPr txBox="1">
            <a:spLocks noGrp="1"/>
          </p:cNvSpPr>
          <p:nvPr>
            <p:ph type="body" idx="1"/>
          </p:nvPr>
        </p:nvSpPr>
        <p:spPr>
          <a:xfrm>
            <a:off x="0" y="3245599"/>
            <a:ext cx="6708900" cy="56586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Clr>
                <a:schemeClr val="dk1"/>
              </a:buClr>
              <a:buSzPts val="1200"/>
              <a:buFont typeface="Calibri"/>
              <a:buNone/>
            </a:pPr>
            <a:r>
              <a:rPr lang="en-US"/>
              <a:t>The team at UVA has been working with school divisions for many years to develop the VKRP assessments, reports, and resources for kindergarten and most recently prekindergarten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The 2019-20 school year began the statewide rollout of kindergarten participation in VKRP.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In 2021-22, we started the roll-out of the prekindergarten VKRP statewide for VPI classrooms with the option of Head Start and Mixed Delivery classrooms using the VKRP as well.  Additionally, teachers in mixed age classrooms were able to utilize the CBRS for their three-year-old students. Also in the 2021-2022 school year for the first time the majority of kindergarten and participating prekindergarten students had data collected in both the fall and spring allowing for meaningful examination of students’ growth over the school year. </a:t>
            </a: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a21275cd81_0_800: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a21275cd81_0_800: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413" name="Google Shape;413;g1a21275cd81_0_800: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a21275cd81_0_807: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1a21275cd81_0_807: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both the fall and spring, over 50% of students were meeting the overall benchmark at both timepoints. However, 42% were not meeting the overall benchmark in the fall and this increased slightly by 2% of students in the spring, where we saw 44% of students not meeting expectations for the end of the kindergarten year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21" name="Google Shape;421;g1a21275cd81_0_807: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a21275cd81_0_816: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a21275cd81_0_816: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114300" marR="0" lvl="0" indent="-114300" algn="l" rtl="0">
              <a:lnSpc>
                <a:spcPct val="100000"/>
              </a:lnSpc>
              <a:spcBef>
                <a:spcPts val="0"/>
              </a:spcBef>
              <a:spcAft>
                <a:spcPts val="0"/>
              </a:spcAft>
              <a:buClr>
                <a:schemeClr val="dk1"/>
              </a:buClr>
              <a:buSzPts val="1200"/>
              <a:buFont typeface="Calibri"/>
              <a:buNone/>
            </a:pPr>
            <a:r>
              <a:rPr lang="en-US"/>
              <a:t>   </a:t>
            </a:r>
            <a:r>
              <a:rPr lang="en-US" sz="1200"/>
              <a:t>We see that in the fall children from low-income backgrounds who attended public preschool are more likely to meet the fall readiness benchmark compared to children from low-income families without a public preschool</a:t>
            </a:r>
            <a:r>
              <a:rPr lang="en-US"/>
              <a:t> </a:t>
            </a:r>
            <a:r>
              <a:rPr lang="en-US" sz="1200"/>
              <a:t>experience. By the spring the two groups look more similar in terms of meeting the spring overall benchmark with 43% of those who attended public preschool meeting the spring benchmark and 41% of those who did not attend public preschool meeting the spring benchmark. This is consistent with other samples and research where children who did not attend public preschool often catch up to their peers who did attend public preschool by the end of the kindergarten year.</a:t>
            </a:r>
            <a:endParaRPr/>
          </a:p>
          <a:p>
            <a:pPr marL="114300" marR="0" lvl="0" indent="-114300" algn="l" rtl="0">
              <a:lnSpc>
                <a:spcPct val="100000"/>
              </a:lnSpc>
              <a:spcBef>
                <a:spcPts val="0"/>
              </a:spcBef>
              <a:spcAft>
                <a:spcPts val="0"/>
              </a:spcAft>
              <a:buClr>
                <a:schemeClr val="dk1"/>
              </a:buClr>
              <a:buSzPts val="1200"/>
              <a:buFont typeface="Calibri"/>
              <a:buNone/>
            </a:pPr>
            <a:endParaRPr sz="1200"/>
          </a:p>
          <a:p>
            <a:pPr marL="114300" marR="0" lvl="0" indent="-114300" algn="l" rtl="0">
              <a:lnSpc>
                <a:spcPct val="100000"/>
              </a:lnSpc>
              <a:spcBef>
                <a:spcPts val="0"/>
              </a:spcBef>
              <a:spcAft>
                <a:spcPts val="0"/>
              </a:spcAft>
              <a:buClr>
                <a:schemeClr val="dk1"/>
              </a:buClr>
              <a:buSzPts val="1200"/>
              <a:buFont typeface="Calibri"/>
              <a:buNone/>
            </a:pPr>
            <a:r>
              <a:rPr lang="en-US" sz="1200"/>
              <a:t>Of note, this pattern was true overall and true for all learning domains </a:t>
            </a:r>
            <a:r>
              <a:rPr lang="en-US" sz="1200" i="1"/>
              <a:t>except</a:t>
            </a:r>
            <a:r>
              <a:rPr lang="en-US" sz="1200"/>
              <a:t> social skills for both fall 2021 and spring 2022.</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431" name="Google Shape;431;g1a21275cd81_0_816: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a21275cd81_0_825: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1a21275cd81_0_825: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114300" lvl="0" indent="-114300" algn="l" rtl="0">
              <a:spcBef>
                <a:spcPts val="0"/>
              </a:spcBef>
              <a:spcAft>
                <a:spcPts val="0"/>
              </a:spcAft>
              <a:buNone/>
            </a:pPr>
            <a:r>
              <a:rPr lang="en-US" sz="1200"/>
              <a:t>Most students did not shift benchmark status from the fall to the spring, meaning 47% met in the fall and met overall benchmarks in the spring or conversely did not meet in the fall and continued to not meet the overall benchmark in the spring. </a:t>
            </a:r>
            <a:endParaRPr/>
          </a:p>
          <a:p>
            <a:pPr marL="114300" lvl="0" indent="-114300" algn="l" rtl="0">
              <a:spcBef>
                <a:spcPts val="0"/>
              </a:spcBef>
              <a:spcAft>
                <a:spcPts val="0"/>
              </a:spcAft>
              <a:buNone/>
            </a:pPr>
            <a:endParaRPr sz="1200"/>
          </a:p>
          <a:p>
            <a:pPr marL="114300" lvl="0" indent="-114300" algn="l" rtl="0">
              <a:spcBef>
                <a:spcPts val="0"/>
              </a:spcBef>
              <a:spcAft>
                <a:spcPts val="0"/>
              </a:spcAft>
              <a:buNone/>
            </a:pPr>
            <a:r>
              <a:rPr lang="en-US" sz="1200"/>
              <a:t>A smaller group of students shifted their benchmark status over the year. Specifically, 12% of students met the overall benchmark in the fall and then did not meet the benchmark in the spring. Whereas, 11% of students were below the fall benchmark and then met the spring benchmark.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1" name="Google Shape;441;g1a21275cd81_0_825: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a21275cd81_0_833: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1a21275cd81_0_833: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450" name="Google Shape;450;g1a21275cd81_0_833: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a21275cd81_0_840: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1a21275cd81_0_840: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PALS PreK measure for literacy does not have a summed score, and therefore in Table 19, we present the mean subtask scores (e.g., name writing, letter sounds etc.) in the screener. </a:t>
            </a:r>
            <a:endParaRPr sz="1200"/>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58" name="Google Shape;458;g1a21275cd81_0_840: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a21275cd81_0_848: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1a21275cd81_0_848: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467" name="Google Shape;467;g1a21275cd81_0_848: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a21275cd81_0_855: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1a21275cd81_0_855: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475" name="Google Shape;475;g1a21275cd81_0_855: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a21275cd81_0_8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1a21275cd81_0_864: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a21275cd81_0_871: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1a21275cd81_0_871: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493" name="Google Shape;493;g1a21275cd81_0_871: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a21275cd81_0_878: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1a21275cd81_0_878: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114300" lvl="0" indent="-114300" algn="l" rtl="0">
              <a:spcBef>
                <a:spcPts val="0"/>
              </a:spcBef>
              <a:spcAft>
                <a:spcPts val="0"/>
              </a:spcAft>
              <a:buNone/>
            </a:pPr>
            <a:endParaRPr sz="1200"/>
          </a:p>
          <a:p>
            <a:pPr marL="114300" marR="0" lvl="0" indent="-11430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Supporting.</a:t>
            </a:r>
            <a:r>
              <a:rPr lang="en-US" sz="1200">
                <a:solidFill>
                  <a:schemeClr val="dk1"/>
                </a:solidFill>
                <a:latin typeface="Calibri"/>
                <a:ea typeface="Calibri"/>
                <a:cs typeface="Calibri"/>
                <a:sym typeface="Calibri"/>
              </a:rPr>
              <a:t> VKRP will continue to support pre-kindergarten and kindergarten teachers’ implementation of VKRP by providing in-person, remote, and online training, resources, and information for teachers as well as school-level and division-level administrators. VKRP partners with programs, schools, and divisions on how to use their growth data to promote student skill development over time.</a:t>
            </a:r>
            <a:endParaRPr/>
          </a:p>
          <a:p>
            <a:pPr marL="114300" marR="0" lvl="0" indent="-11430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14300" marR="0" lvl="0" indent="-11430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Listening and Learning.</a:t>
            </a:r>
            <a:r>
              <a:rPr lang="en-US" sz="1200">
                <a:solidFill>
                  <a:schemeClr val="dk1"/>
                </a:solidFill>
                <a:latin typeface="Calibri"/>
                <a:ea typeface="Calibri"/>
                <a:cs typeface="Calibri"/>
                <a:sym typeface="Calibri"/>
              </a:rPr>
              <a:t> VKRP has completed a series of focus groups with families to learn more about what school readiness means to families and how to improve the VKRP family reports and resources. Families from a range of backgrounds, including families with children who are English language/multilingual learners (EL) and families with children who have educational disabilities have been intentionally included in the focus groups.</a:t>
            </a:r>
            <a:endParaRPr/>
          </a:p>
          <a:p>
            <a:pPr marL="114300" marR="0" lvl="0" indent="-11430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14300" lvl="0" indent="-114300" algn="l" rtl="0">
              <a:spcBef>
                <a:spcPts val="0"/>
              </a:spcBef>
              <a:spcAft>
                <a:spcPts val="0"/>
              </a:spcAft>
              <a:buNone/>
            </a:pPr>
            <a:endParaRPr sz="1200"/>
          </a:p>
          <a:p>
            <a:pPr marL="114300" lvl="0" indent="-11430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01" name="Google Shape;501;g1a21275cd81_0_878: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a21275cd81_0_888: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1a21275cd81_0_888: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512" name="Google Shape;512;g1a21275cd81_0_888: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a21275cd81_0_897: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1a21275cd81_0_897: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522" name="Google Shape;522;g1a21275cd81_0_897: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9c55d3dac6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19c55d3dac6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a21275cd81_0_906: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1a21275cd81_0_906: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114300" marR="0" lvl="0" indent="-11430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114300" lvl="0" indent="-114300" algn="l" rtl="0">
              <a:spcBef>
                <a:spcPts val="0"/>
              </a:spcBef>
              <a:spcAft>
                <a:spcPts val="0"/>
              </a:spcAft>
              <a:buNone/>
            </a:pPr>
            <a:endParaRPr sz="1200"/>
          </a:p>
          <a:p>
            <a:pPr marL="114300" lvl="0" indent="-11430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32" name="Google Shape;532;g1a21275cd81_0_906: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a21275cd81_0_916: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g1a21275cd81_0_916: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543" name="Google Shape;543;g1a21275cd81_0_916: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a21275cd81_0_925: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1a21275cd81_0_925: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lvl="0" indent="0" algn="l" rtl="0">
              <a:spcBef>
                <a:spcPts val="0"/>
              </a:spcBef>
              <a:spcAft>
                <a:spcPts val="0"/>
              </a:spcAft>
              <a:buNone/>
            </a:pPr>
            <a:endParaRPr/>
          </a:p>
        </p:txBody>
      </p:sp>
      <p:sp>
        <p:nvSpPr>
          <p:cNvPr id="553" name="Google Shape;553;g1a21275cd81_0_925: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a21275cd81_0_9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1a21275cd81_0_934: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a21275cd81_0_942:notes"/>
          <p:cNvSpPr>
            <a:spLocks noGrp="1" noRot="1" noChangeAspect="1"/>
          </p:cNvSpPr>
          <p:nvPr>
            <p:ph type="sldImg" idx="2"/>
          </p:nvPr>
        </p:nvSpPr>
        <p:spPr>
          <a:xfrm>
            <a:off x="417755" y="685250"/>
            <a:ext cx="60225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1a21275cd81_0_942:notes"/>
          <p:cNvSpPr txBox="1">
            <a:spLocks noGrp="1"/>
          </p:cNvSpPr>
          <p:nvPr>
            <p:ph type="body" idx="1"/>
          </p:nvPr>
        </p:nvSpPr>
        <p:spPr>
          <a:xfrm>
            <a:off x="685800" y="4343400"/>
            <a:ext cx="5486400" cy="4114800"/>
          </a:xfrm>
          <a:prstGeom prst="rect">
            <a:avLst/>
          </a:prstGeom>
          <a:noFill/>
          <a:ln>
            <a:noFill/>
          </a:ln>
        </p:spPr>
        <p:txBody>
          <a:bodyPr spcFirstLastPara="1" wrap="square" lIns="89800" tIns="44875" rIns="89800" bIns="448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572" name="Google Shape;572;g1a21275cd81_0_942:notes"/>
          <p:cNvSpPr txBox="1">
            <a:spLocks noGrp="1"/>
          </p:cNvSpPr>
          <p:nvPr>
            <p:ph type="sldNum" idx="12"/>
          </p:nvPr>
        </p:nvSpPr>
        <p:spPr>
          <a:xfrm>
            <a:off x="3884613" y="8685214"/>
            <a:ext cx="2971800" cy="457200"/>
          </a:xfrm>
          <a:prstGeom prst="rect">
            <a:avLst/>
          </a:prstGeom>
          <a:noFill/>
          <a:ln>
            <a:noFill/>
          </a:ln>
        </p:spPr>
        <p:txBody>
          <a:bodyPr spcFirstLastPara="1" wrap="square" lIns="89800" tIns="44875" rIns="89800" bIns="448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a67d690ef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1a67d690ef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a67d690ef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a67d690ef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1a67d690ef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a67d690ef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1a67d690ef3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g1a67d690ef3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1a67d690ef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1a67d690ef3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g1a67d690ef3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a1de8a1f74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a1de8a1f74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1a1de8a1f74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a67d690ef3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a67d690ef3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g1a67d690ef3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a67d690ef3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1a67d690ef3_3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g1a67d690ef3_3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00231a4db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g100231a4db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a67d690ef3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a67d690ef3_0_1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g1a67d690ef3_0_1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Georgia"/>
                <a:ea typeface="Georgia"/>
                <a:cs typeface="Georgia"/>
                <a:sym typeface="Georgia"/>
              </a:rPr>
              <a:t>The new policies are established by law in the Code of Virginia and do not offer much flexibility. However, adopting the new public meeting laws will provide a more flexibility to the members of the ECAC to participate virtually when applicable based on the qualifications of the policy. </a:t>
            </a:r>
            <a:endParaRPr>
              <a:latin typeface="Georgia"/>
              <a:ea typeface="Georgia"/>
              <a:cs typeface="Georgia"/>
              <a:sym typeface="Georgia"/>
            </a:endParaRPr>
          </a:p>
        </p:txBody>
      </p:sp>
      <p:sp>
        <p:nvSpPr>
          <p:cNvPr id="651" name="Google Shape;6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a5e57395b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a5e57395b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a:p>
        </p:txBody>
      </p:sp>
      <p:sp>
        <p:nvSpPr>
          <p:cNvPr id="659" name="Google Shape;659;g1a5e57395b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a5e57395b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1a5e57395b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g1a5e57395b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a5e57395b2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a5e57395b2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g1a5e57395b2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a67d690ef3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a67d690ef3_2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1a67d690ef3_2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a5e57395b2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a5e57395b2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1a5e57395b2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a5e57395b2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1a5e57395b2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9c55d3dac6_3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19c55d3dac6_3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a5e57395b2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1a5e57395b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6fd80507c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16fd80507c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8051c03d6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18051c03d66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18051c03d66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8"/>
        <p:cNvGrpSpPr/>
        <p:nvPr/>
      </p:nvGrpSpPr>
      <p:grpSpPr>
        <a:xfrm>
          <a:off x="0" y="0"/>
          <a:ext cx="0" cy="0"/>
          <a:chOff x="0" y="0"/>
          <a:chExt cx="0" cy="0"/>
        </a:xfrm>
      </p:grpSpPr>
      <p:grpSp>
        <p:nvGrpSpPr>
          <p:cNvPr id="139" name="Google Shape;139;g1a21275cd81_0_1187"/>
          <p:cNvGrpSpPr/>
          <p:nvPr/>
        </p:nvGrpSpPr>
        <p:grpSpPr>
          <a:xfrm flipH="1">
            <a:off x="-13393" y="-10633"/>
            <a:ext cx="1470445" cy="6882327"/>
            <a:chOff x="10371665" y="-8467"/>
            <a:chExt cx="1817159" cy="6866534"/>
          </a:xfrm>
        </p:grpSpPr>
        <p:sp>
          <p:nvSpPr>
            <p:cNvPr id="140" name="Google Shape;140;g1a21275cd81_0_118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023466"/>
            </a:solidFill>
            <a:ln>
              <a:noFill/>
            </a:ln>
          </p:spPr>
        </p:sp>
        <p:sp>
          <p:nvSpPr>
            <p:cNvPr id="141" name="Google Shape;141;g1a21275cd81_0_1187"/>
            <p:cNvSpPr/>
            <p:nvPr/>
          </p:nvSpPr>
          <p:spPr>
            <a:xfrm>
              <a:off x="10371665" y="3589867"/>
              <a:ext cx="1817100" cy="3268200"/>
            </a:xfrm>
            <a:prstGeom prst="triangle">
              <a:avLst>
                <a:gd name="adj" fmla="val 100000"/>
              </a:avLst>
            </a:prstGeom>
            <a:solidFill>
              <a:srgbClr val="F6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142;g1a21275cd81_0_1187"/>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Clr>
                <a:srgbClr val="023466"/>
              </a:buClr>
              <a:buSzPts val="5400"/>
              <a:buFont typeface="Calibri"/>
              <a:buNone/>
              <a:defRPr sz="5400">
                <a:solidFill>
                  <a:srgbClr val="023466"/>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g1a21275cd81_0_1187"/>
          <p:cNvSpPr txBox="1">
            <a:spLocks noGrp="1"/>
          </p:cNvSpPr>
          <p:nvPr>
            <p:ph type="subTitle" idx="1"/>
          </p:nvPr>
        </p:nvSpPr>
        <p:spPr>
          <a:xfrm>
            <a:off x="1507067" y="4050835"/>
            <a:ext cx="7767000" cy="1096800"/>
          </a:xfrm>
          <a:prstGeom prst="rect">
            <a:avLst/>
          </a:prstGeom>
          <a:noFill/>
          <a:ln>
            <a:noFill/>
          </a:ln>
        </p:spPr>
        <p:txBody>
          <a:bodyPr spcFirstLastPara="1" wrap="square" lIns="91425" tIns="45700" rIns="91425" bIns="45700" anchor="t" anchorCtr="0">
            <a:normAutofit/>
          </a:bodyPr>
          <a:lstStyle>
            <a:lvl1pPr lvl="0" algn="r" rtl="0">
              <a:spcBef>
                <a:spcPts val="1000"/>
              </a:spcBef>
              <a:spcAft>
                <a:spcPts val="0"/>
              </a:spcAft>
              <a:buSzPts val="1440"/>
              <a:buNone/>
              <a:defRPr>
                <a:solidFill>
                  <a:srgbClr val="7F7F7F"/>
                </a:solidFill>
              </a:defRPr>
            </a:lvl1pPr>
            <a:lvl2pPr lvl="1" algn="ctr" rtl="0">
              <a:spcBef>
                <a:spcPts val="1000"/>
              </a:spcBef>
              <a:spcAft>
                <a:spcPts val="0"/>
              </a:spcAft>
              <a:buSzPts val="1280"/>
              <a:buNone/>
              <a:defRPr>
                <a:solidFill>
                  <a:srgbClr val="888888"/>
                </a:solidFill>
              </a:defRPr>
            </a:lvl2pPr>
            <a:lvl3pPr lvl="2" algn="ctr" rtl="0">
              <a:spcBef>
                <a:spcPts val="1000"/>
              </a:spcBef>
              <a:spcAft>
                <a:spcPts val="0"/>
              </a:spcAft>
              <a:buSzPts val="1120"/>
              <a:buNone/>
              <a:defRPr>
                <a:solidFill>
                  <a:srgbClr val="888888"/>
                </a:solidFill>
              </a:defRPr>
            </a:lvl3pPr>
            <a:lvl4pPr lvl="3" algn="ctr" rtl="0">
              <a:spcBef>
                <a:spcPts val="1000"/>
              </a:spcBef>
              <a:spcAft>
                <a:spcPts val="0"/>
              </a:spcAft>
              <a:buSzPts val="960"/>
              <a:buNone/>
              <a:defRPr>
                <a:solidFill>
                  <a:srgbClr val="888888"/>
                </a:solidFill>
              </a:defRPr>
            </a:lvl4pPr>
            <a:lvl5pPr lvl="4" algn="ctr" rtl="0">
              <a:spcBef>
                <a:spcPts val="1000"/>
              </a:spcBef>
              <a:spcAft>
                <a:spcPts val="0"/>
              </a:spcAft>
              <a:buSzPts val="960"/>
              <a:buNone/>
              <a:defRPr>
                <a:solidFill>
                  <a:srgbClr val="888888"/>
                </a:solidFill>
              </a:defRPr>
            </a:lvl5pPr>
            <a:lvl6pPr lvl="5" algn="ctr" rtl="0">
              <a:spcBef>
                <a:spcPts val="1000"/>
              </a:spcBef>
              <a:spcAft>
                <a:spcPts val="0"/>
              </a:spcAft>
              <a:buSzPts val="960"/>
              <a:buNone/>
              <a:defRPr>
                <a:solidFill>
                  <a:srgbClr val="888888"/>
                </a:solidFill>
              </a:defRPr>
            </a:lvl6pPr>
            <a:lvl7pPr lvl="6" algn="ctr" rtl="0">
              <a:spcBef>
                <a:spcPts val="1000"/>
              </a:spcBef>
              <a:spcAft>
                <a:spcPts val="0"/>
              </a:spcAft>
              <a:buSzPts val="960"/>
              <a:buNone/>
              <a:defRPr>
                <a:solidFill>
                  <a:srgbClr val="888888"/>
                </a:solidFill>
              </a:defRPr>
            </a:lvl7pPr>
            <a:lvl8pPr lvl="7" algn="ctr" rtl="0">
              <a:spcBef>
                <a:spcPts val="1000"/>
              </a:spcBef>
              <a:spcAft>
                <a:spcPts val="0"/>
              </a:spcAft>
              <a:buSzPts val="960"/>
              <a:buNone/>
              <a:defRPr>
                <a:solidFill>
                  <a:srgbClr val="888888"/>
                </a:solidFill>
              </a:defRPr>
            </a:lvl8pPr>
            <a:lvl9pPr lvl="8" algn="ctr" rtl="0">
              <a:spcBef>
                <a:spcPts val="1000"/>
              </a:spcBef>
              <a:spcAft>
                <a:spcPts val="0"/>
              </a:spcAft>
              <a:buSzPts val="960"/>
              <a:buNone/>
              <a:defRPr>
                <a:solidFill>
                  <a:srgbClr val="888888"/>
                </a:solidFill>
              </a:defRPr>
            </a:lvl9pPr>
          </a:lstStyle>
          <a:p>
            <a:endParaRPr/>
          </a:p>
        </p:txBody>
      </p:sp>
      <p:sp>
        <p:nvSpPr>
          <p:cNvPr id="144" name="Google Shape;144;g1a21275cd81_0_1187"/>
          <p:cNvSpPr txBox="1">
            <a:spLocks noGrp="1"/>
          </p:cNvSpPr>
          <p:nvPr>
            <p:ph type="ftr" idx="11"/>
          </p:nvPr>
        </p:nvSpPr>
        <p:spPr>
          <a:xfrm>
            <a:off x="0" y="6447025"/>
            <a:ext cx="5131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g1a21275cd81_0_1187"/>
          <p:cNvSpPr txBox="1">
            <a:spLocks noGrp="1"/>
          </p:cNvSpPr>
          <p:nvPr>
            <p:ph type="sldNum" idx="12"/>
          </p:nvPr>
        </p:nvSpPr>
        <p:spPr>
          <a:xfrm>
            <a:off x="7293609" y="6339465"/>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6" name="Google Shape;146;g1a21275cd81_0_1187" descr="A close up of a sign&#10;&#10;Description automatically generated"/>
          <p:cNvPicPr preferRelativeResize="0"/>
          <p:nvPr/>
        </p:nvPicPr>
        <p:blipFill rotWithShape="1">
          <a:blip r:embed="rId2">
            <a:alphaModFix/>
          </a:blip>
          <a:srcRect/>
          <a:stretch/>
        </p:blipFill>
        <p:spPr>
          <a:xfrm>
            <a:off x="7880715" y="5999018"/>
            <a:ext cx="4419399" cy="8589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
        <p:cNvGrpSpPr/>
        <p:nvPr/>
      </p:nvGrpSpPr>
      <p:grpSpPr>
        <a:xfrm>
          <a:off x="0" y="0"/>
          <a:ext cx="0" cy="0"/>
          <a:chOff x="0" y="0"/>
          <a:chExt cx="0" cy="0"/>
        </a:xfrm>
      </p:grpSpPr>
      <p:sp>
        <p:nvSpPr>
          <p:cNvPr id="148" name="Google Shape;148;g1a21275cd81_0_1196"/>
          <p:cNvSpPr txBox="1">
            <a:spLocks noGrp="1"/>
          </p:cNvSpPr>
          <p:nvPr>
            <p:ph type="title"/>
          </p:nvPr>
        </p:nvSpPr>
        <p:spPr>
          <a:xfrm>
            <a:off x="1278914" y="474664"/>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2346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g1a21275cd81_0_1196"/>
          <p:cNvSpPr txBox="1">
            <a:spLocks noGrp="1"/>
          </p:cNvSpPr>
          <p:nvPr>
            <p:ph type="body" idx="1"/>
          </p:nvPr>
        </p:nvSpPr>
        <p:spPr>
          <a:xfrm>
            <a:off x="1278914" y="1950971"/>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50" name="Google Shape;150;g1a21275cd81_0_1196"/>
          <p:cNvSpPr txBox="1">
            <a:spLocks noGrp="1"/>
          </p:cNvSpPr>
          <p:nvPr>
            <p:ph type="ftr" idx="11"/>
          </p:nvPr>
        </p:nvSpPr>
        <p:spPr>
          <a:xfrm>
            <a:off x="0" y="6447025"/>
            <a:ext cx="51318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g1a21275cd81_0_1196"/>
          <p:cNvSpPr txBox="1">
            <a:spLocks noGrp="1"/>
          </p:cNvSpPr>
          <p:nvPr>
            <p:ph type="sldNum" idx="12"/>
          </p:nvPr>
        </p:nvSpPr>
        <p:spPr>
          <a:xfrm>
            <a:off x="7293609" y="6339465"/>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g1a21275cd81_0_1201"/>
          <p:cNvSpPr txBox="1">
            <a:spLocks noGrp="1"/>
          </p:cNvSpPr>
          <p:nvPr>
            <p:ph type="ftr" idx="11"/>
          </p:nvPr>
        </p:nvSpPr>
        <p:spPr>
          <a:xfrm>
            <a:off x="109298" y="6479803"/>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g1a21275cd81_0_1201"/>
          <p:cNvSpPr txBox="1">
            <a:spLocks noGrp="1"/>
          </p:cNvSpPr>
          <p:nvPr>
            <p:ph type="sldNum" idx="12"/>
          </p:nvPr>
        </p:nvSpPr>
        <p:spPr>
          <a:xfrm>
            <a:off x="7565428" y="6301716"/>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5"/>
        <p:cNvGrpSpPr/>
        <p:nvPr/>
      </p:nvGrpSpPr>
      <p:grpSpPr>
        <a:xfrm>
          <a:off x="0" y="0"/>
          <a:ext cx="0" cy="0"/>
          <a:chOff x="0" y="0"/>
          <a:chExt cx="0" cy="0"/>
        </a:xfrm>
      </p:grpSpPr>
      <p:sp>
        <p:nvSpPr>
          <p:cNvPr id="156" name="Google Shape;156;g1a21275cd81_0_1204"/>
          <p:cNvSpPr txBox="1">
            <a:spLocks noGrp="1"/>
          </p:cNvSpPr>
          <p:nvPr>
            <p:ph type="title"/>
          </p:nvPr>
        </p:nvSpPr>
        <p:spPr>
          <a:xfrm>
            <a:off x="677335" y="2700869"/>
            <a:ext cx="8596800" cy="182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023466"/>
              </a:buClr>
              <a:buSzPts val="4000"/>
              <a:buFont typeface="Calibri"/>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g1a21275cd81_0_1204"/>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600"/>
              <a:buNone/>
              <a:defRPr sz="20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158" name="Google Shape;158;g1a21275cd81_0_1204"/>
          <p:cNvSpPr txBox="1">
            <a:spLocks noGrp="1"/>
          </p:cNvSpPr>
          <p:nvPr>
            <p:ph type="ftr" idx="11"/>
          </p:nvPr>
        </p:nvSpPr>
        <p:spPr>
          <a:xfrm>
            <a:off x="0" y="6443072"/>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g1a21275cd81_0_1204"/>
          <p:cNvSpPr txBox="1">
            <a:spLocks noGrp="1"/>
          </p:cNvSpPr>
          <p:nvPr>
            <p:ph type="sldNum" idx="12"/>
          </p:nvPr>
        </p:nvSpPr>
        <p:spPr>
          <a:xfrm>
            <a:off x="7662409" y="6264985"/>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0"/>
        <p:cNvGrpSpPr/>
        <p:nvPr/>
      </p:nvGrpSpPr>
      <p:grpSpPr>
        <a:xfrm>
          <a:off x="0" y="0"/>
          <a:ext cx="0" cy="0"/>
          <a:chOff x="0" y="0"/>
          <a:chExt cx="0" cy="0"/>
        </a:xfrm>
      </p:grpSpPr>
      <p:sp>
        <p:nvSpPr>
          <p:cNvPr id="161" name="Google Shape;161;g1a21275cd81_0_1209"/>
          <p:cNvSpPr txBox="1">
            <a:spLocks noGrp="1"/>
          </p:cNvSpPr>
          <p:nvPr>
            <p:ph type="title"/>
          </p:nvPr>
        </p:nvSpPr>
        <p:spPr>
          <a:xfrm>
            <a:off x="677335"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2346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g1a21275cd81_0_1209"/>
          <p:cNvSpPr txBox="1">
            <a:spLocks noGrp="1"/>
          </p:cNvSpPr>
          <p:nvPr>
            <p:ph type="ftr" idx="11"/>
          </p:nvPr>
        </p:nvSpPr>
        <p:spPr>
          <a:xfrm>
            <a:off x="0" y="6476771"/>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g1a21275cd81_0_1209"/>
          <p:cNvSpPr txBox="1">
            <a:spLocks noGrp="1"/>
          </p:cNvSpPr>
          <p:nvPr>
            <p:ph type="sldNum" idx="12"/>
          </p:nvPr>
        </p:nvSpPr>
        <p:spPr>
          <a:xfrm>
            <a:off x="7593137" y="6298684"/>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4"/>
        <p:cNvGrpSpPr/>
        <p:nvPr/>
      </p:nvGrpSpPr>
      <p:grpSpPr>
        <a:xfrm>
          <a:off x="0" y="0"/>
          <a:ext cx="0" cy="0"/>
          <a:chOff x="0" y="0"/>
          <a:chExt cx="0" cy="0"/>
        </a:xfrm>
      </p:grpSpPr>
      <p:sp>
        <p:nvSpPr>
          <p:cNvPr id="165" name="Google Shape;165;g1a21275cd81_0_1213"/>
          <p:cNvSpPr txBox="1">
            <a:spLocks noGrp="1"/>
          </p:cNvSpPr>
          <p:nvPr>
            <p:ph type="title"/>
          </p:nvPr>
        </p:nvSpPr>
        <p:spPr>
          <a:xfrm>
            <a:off x="1278914" y="474664"/>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2346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g1a21275cd81_0_1213"/>
          <p:cNvSpPr txBox="1">
            <a:spLocks noGrp="1"/>
          </p:cNvSpPr>
          <p:nvPr>
            <p:ph type="body" idx="1"/>
          </p:nvPr>
        </p:nvSpPr>
        <p:spPr>
          <a:xfrm>
            <a:off x="677335"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67" name="Google Shape;167;g1a21275cd81_0_1213"/>
          <p:cNvSpPr txBox="1">
            <a:spLocks noGrp="1"/>
          </p:cNvSpPr>
          <p:nvPr>
            <p:ph type="body" idx="2"/>
          </p:nvPr>
        </p:nvSpPr>
        <p:spPr>
          <a:xfrm>
            <a:off x="5089969" y="2160590"/>
            <a:ext cx="41841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68" name="Google Shape;168;g1a21275cd81_0_1213"/>
          <p:cNvSpPr txBox="1">
            <a:spLocks noGrp="1"/>
          </p:cNvSpPr>
          <p:nvPr>
            <p:ph type="ftr" idx="11"/>
          </p:nvPr>
        </p:nvSpPr>
        <p:spPr>
          <a:xfrm>
            <a:off x="0" y="6433389"/>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g1a21275cd81_0_1213"/>
          <p:cNvSpPr txBox="1">
            <a:spLocks noGrp="1"/>
          </p:cNvSpPr>
          <p:nvPr>
            <p:ph type="sldNum" idx="12"/>
          </p:nvPr>
        </p:nvSpPr>
        <p:spPr>
          <a:xfrm>
            <a:off x="7676264" y="6294292"/>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0"/>
        <p:cNvGrpSpPr/>
        <p:nvPr/>
      </p:nvGrpSpPr>
      <p:grpSpPr>
        <a:xfrm>
          <a:off x="0" y="0"/>
          <a:ext cx="0" cy="0"/>
          <a:chOff x="0" y="0"/>
          <a:chExt cx="0" cy="0"/>
        </a:xfrm>
      </p:grpSpPr>
      <p:sp>
        <p:nvSpPr>
          <p:cNvPr id="171" name="Google Shape;171;g1a21275cd81_0_1219"/>
          <p:cNvSpPr txBox="1">
            <a:spLocks noGrp="1"/>
          </p:cNvSpPr>
          <p:nvPr>
            <p:ph type="title"/>
          </p:nvPr>
        </p:nvSpPr>
        <p:spPr>
          <a:xfrm>
            <a:off x="1278914" y="474664"/>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23466"/>
              </a:buClr>
              <a:buSzPts val="3600"/>
              <a:buFont typeface="Calibri"/>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g1a21275cd81_0_1219"/>
          <p:cNvSpPr txBox="1">
            <a:spLocks noGrp="1"/>
          </p:cNvSpPr>
          <p:nvPr>
            <p:ph type="body" idx="1"/>
          </p:nvPr>
        </p:nvSpPr>
        <p:spPr>
          <a:xfrm>
            <a:off x="675746"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173" name="Google Shape;173;g1a21275cd81_0_1219"/>
          <p:cNvSpPr txBox="1">
            <a:spLocks noGrp="1"/>
          </p:cNvSpPr>
          <p:nvPr>
            <p:ph type="body" idx="2"/>
          </p:nvPr>
        </p:nvSpPr>
        <p:spPr>
          <a:xfrm>
            <a:off x="675746" y="2737247"/>
            <a:ext cx="4185600" cy="33042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74" name="Google Shape;174;g1a21275cd81_0_1219"/>
          <p:cNvSpPr txBox="1">
            <a:spLocks noGrp="1"/>
          </p:cNvSpPr>
          <p:nvPr>
            <p:ph type="body" idx="3"/>
          </p:nvPr>
        </p:nvSpPr>
        <p:spPr>
          <a:xfrm>
            <a:off x="5088383"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175" name="Google Shape;175;g1a21275cd81_0_1219"/>
          <p:cNvSpPr txBox="1">
            <a:spLocks noGrp="1"/>
          </p:cNvSpPr>
          <p:nvPr>
            <p:ph type="body" idx="4"/>
          </p:nvPr>
        </p:nvSpPr>
        <p:spPr>
          <a:xfrm>
            <a:off x="5088385" y="2737247"/>
            <a:ext cx="4185600" cy="33042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76" name="Google Shape;176;g1a21275cd81_0_1219"/>
          <p:cNvSpPr txBox="1">
            <a:spLocks noGrp="1"/>
          </p:cNvSpPr>
          <p:nvPr>
            <p:ph type="ftr" idx="11"/>
          </p:nvPr>
        </p:nvSpPr>
        <p:spPr>
          <a:xfrm>
            <a:off x="0" y="6472379"/>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g1a21275cd81_0_1219"/>
          <p:cNvSpPr txBox="1">
            <a:spLocks noGrp="1"/>
          </p:cNvSpPr>
          <p:nvPr>
            <p:ph type="sldNum" idx="12"/>
          </p:nvPr>
        </p:nvSpPr>
        <p:spPr>
          <a:xfrm>
            <a:off x="7606991" y="6294292"/>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8"/>
        <p:cNvGrpSpPr/>
        <p:nvPr/>
      </p:nvGrpSpPr>
      <p:grpSpPr>
        <a:xfrm>
          <a:off x="0" y="0"/>
          <a:ext cx="0" cy="0"/>
          <a:chOff x="0" y="0"/>
          <a:chExt cx="0" cy="0"/>
        </a:xfrm>
      </p:grpSpPr>
      <p:sp>
        <p:nvSpPr>
          <p:cNvPr id="179" name="Google Shape;179;g1a21275cd81_0_1227"/>
          <p:cNvSpPr txBox="1">
            <a:spLocks noGrp="1"/>
          </p:cNvSpPr>
          <p:nvPr>
            <p:ph type="title"/>
          </p:nvPr>
        </p:nvSpPr>
        <p:spPr>
          <a:xfrm>
            <a:off x="677335" y="1498604"/>
            <a:ext cx="3854400" cy="1278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023466"/>
              </a:buClr>
              <a:buSzPts val="2000"/>
              <a:buFont typeface="Calibri"/>
              <a:buNone/>
              <a:defRPr sz="2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g1a21275cd81_0_1227"/>
          <p:cNvSpPr txBox="1">
            <a:spLocks noGrp="1"/>
          </p:cNvSpPr>
          <p:nvPr>
            <p:ph type="body" idx="1"/>
          </p:nvPr>
        </p:nvSpPr>
        <p:spPr>
          <a:xfrm>
            <a:off x="4760462" y="514926"/>
            <a:ext cx="4513500" cy="55263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81" name="Google Shape;181;g1a21275cd81_0_1227"/>
          <p:cNvSpPr txBox="1">
            <a:spLocks noGrp="1"/>
          </p:cNvSpPr>
          <p:nvPr>
            <p:ph type="body" idx="2"/>
          </p:nvPr>
        </p:nvSpPr>
        <p:spPr>
          <a:xfrm>
            <a:off x="677335" y="2777069"/>
            <a:ext cx="3854400" cy="25845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1120"/>
              <a:buNone/>
              <a:defRPr sz="1400"/>
            </a:lvl2pPr>
            <a:lvl3pPr marL="1371600" lvl="2" indent="-228600" algn="l" rtl="0">
              <a:spcBef>
                <a:spcPts val="1000"/>
              </a:spcBef>
              <a:spcAft>
                <a:spcPts val="0"/>
              </a:spcAft>
              <a:buSzPts val="960"/>
              <a:buNone/>
              <a:defRPr sz="1200"/>
            </a:lvl3pPr>
            <a:lvl4pPr marL="1828800" lvl="3" indent="-228600" algn="l" rtl="0">
              <a:spcBef>
                <a:spcPts val="1000"/>
              </a:spcBef>
              <a:spcAft>
                <a:spcPts val="0"/>
              </a:spcAft>
              <a:buSzPts val="800"/>
              <a:buNone/>
              <a:defRPr sz="1000"/>
            </a:lvl4pPr>
            <a:lvl5pPr marL="2286000" lvl="4" indent="-228600" algn="l" rtl="0">
              <a:spcBef>
                <a:spcPts val="1000"/>
              </a:spcBef>
              <a:spcAft>
                <a:spcPts val="0"/>
              </a:spcAft>
              <a:buSzPts val="800"/>
              <a:buNone/>
              <a:defRPr sz="1000"/>
            </a:lvl5pPr>
            <a:lvl6pPr marL="2743200" lvl="5" indent="-228600" algn="l" rtl="0">
              <a:spcBef>
                <a:spcPts val="1000"/>
              </a:spcBef>
              <a:spcAft>
                <a:spcPts val="0"/>
              </a:spcAft>
              <a:buSzPts val="800"/>
              <a:buNone/>
              <a:defRPr sz="1000"/>
            </a:lvl6pPr>
            <a:lvl7pPr marL="3200400" lvl="6" indent="-228600" algn="l" rtl="0">
              <a:spcBef>
                <a:spcPts val="1000"/>
              </a:spcBef>
              <a:spcAft>
                <a:spcPts val="0"/>
              </a:spcAft>
              <a:buSzPts val="800"/>
              <a:buNone/>
              <a:defRPr sz="1000"/>
            </a:lvl7pPr>
            <a:lvl8pPr marL="3657600" lvl="7" indent="-228600" algn="l" rtl="0">
              <a:spcBef>
                <a:spcPts val="1000"/>
              </a:spcBef>
              <a:spcAft>
                <a:spcPts val="0"/>
              </a:spcAft>
              <a:buSzPts val="800"/>
              <a:buNone/>
              <a:defRPr sz="1000"/>
            </a:lvl8pPr>
            <a:lvl9pPr marL="4114800" lvl="8" indent="-228600" algn="l" rtl="0">
              <a:spcBef>
                <a:spcPts val="1000"/>
              </a:spcBef>
              <a:spcAft>
                <a:spcPts val="0"/>
              </a:spcAft>
              <a:buSzPts val="800"/>
              <a:buNone/>
              <a:defRPr sz="1000"/>
            </a:lvl9pPr>
          </a:lstStyle>
          <a:p>
            <a:endParaRPr/>
          </a:p>
        </p:txBody>
      </p:sp>
      <p:sp>
        <p:nvSpPr>
          <p:cNvPr id="182" name="Google Shape;182;g1a21275cd81_0_1227"/>
          <p:cNvSpPr txBox="1">
            <a:spLocks noGrp="1"/>
          </p:cNvSpPr>
          <p:nvPr>
            <p:ph type="ftr" idx="11"/>
          </p:nvPr>
        </p:nvSpPr>
        <p:spPr>
          <a:xfrm>
            <a:off x="0" y="6505692"/>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g1a21275cd81_0_1227"/>
          <p:cNvSpPr txBox="1">
            <a:spLocks noGrp="1"/>
          </p:cNvSpPr>
          <p:nvPr>
            <p:ph type="sldNum" idx="12"/>
          </p:nvPr>
        </p:nvSpPr>
        <p:spPr>
          <a:xfrm>
            <a:off x="7662410" y="6327605"/>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4"/>
        <p:cNvGrpSpPr/>
        <p:nvPr/>
      </p:nvGrpSpPr>
      <p:grpSpPr>
        <a:xfrm>
          <a:off x="0" y="0"/>
          <a:ext cx="0" cy="0"/>
          <a:chOff x="0" y="0"/>
          <a:chExt cx="0" cy="0"/>
        </a:xfrm>
      </p:grpSpPr>
      <p:sp>
        <p:nvSpPr>
          <p:cNvPr id="185" name="Google Shape;185;g1a21275cd81_0_1233"/>
          <p:cNvSpPr txBox="1">
            <a:spLocks noGrp="1"/>
          </p:cNvSpPr>
          <p:nvPr>
            <p:ph type="title"/>
          </p:nvPr>
        </p:nvSpPr>
        <p:spPr>
          <a:xfrm>
            <a:off x="677335" y="4800600"/>
            <a:ext cx="85968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023466"/>
              </a:buClr>
              <a:buSzPts val="2400"/>
              <a:buFont typeface="Calibri"/>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6" name="Google Shape;186;g1a21275cd81_0_1233"/>
          <p:cNvSpPr>
            <a:spLocks noGrp="1"/>
          </p:cNvSpPr>
          <p:nvPr>
            <p:ph type="pic" idx="2"/>
          </p:nvPr>
        </p:nvSpPr>
        <p:spPr>
          <a:xfrm>
            <a:off x="677335" y="609600"/>
            <a:ext cx="8596800" cy="3845700"/>
          </a:xfrm>
          <a:prstGeom prst="rect">
            <a:avLst/>
          </a:prstGeom>
          <a:noFill/>
          <a:ln>
            <a:noFill/>
          </a:ln>
        </p:spPr>
      </p:sp>
      <p:sp>
        <p:nvSpPr>
          <p:cNvPr id="187" name="Google Shape;187;g1a21275cd81_0_1233"/>
          <p:cNvSpPr txBox="1">
            <a:spLocks noGrp="1"/>
          </p:cNvSpPr>
          <p:nvPr>
            <p:ph type="body" idx="1"/>
          </p:nvPr>
        </p:nvSpPr>
        <p:spPr>
          <a:xfrm>
            <a:off x="677335" y="5367338"/>
            <a:ext cx="8596800" cy="6741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188" name="Google Shape;188;g1a21275cd81_0_1233"/>
          <p:cNvSpPr txBox="1">
            <a:spLocks noGrp="1"/>
          </p:cNvSpPr>
          <p:nvPr>
            <p:ph type="ftr" idx="11"/>
          </p:nvPr>
        </p:nvSpPr>
        <p:spPr>
          <a:xfrm>
            <a:off x="0" y="6425537"/>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9" name="Google Shape;189;g1a21275cd81_0_1233"/>
          <p:cNvSpPr txBox="1">
            <a:spLocks noGrp="1"/>
          </p:cNvSpPr>
          <p:nvPr>
            <p:ph type="sldNum" idx="12"/>
          </p:nvPr>
        </p:nvSpPr>
        <p:spPr>
          <a:xfrm>
            <a:off x="7606991" y="6248400"/>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90"/>
        <p:cNvGrpSpPr/>
        <p:nvPr/>
      </p:nvGrpSpPr>
      <p:grpSpPr>
        <a:xfrm>
          <a:off x="0" y="0"/>
          <a:ext cx="0" cy="0"/>
          <a:chOff x="0" y="0"/>
          <a:chExt cx="0" cy="0"/>
        </a:xfrm>
      </p:grpSpPr>
      <p:sp>
        <p:nvSpPr>
          <p:cNvPr id="191" name="Google Shape;191;g1a21275cd81_0_1239"/>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023466"/>
              </a:buClr>
              <a:buSzPts val="4400"/>
              <a:buFont typeface="Calibri"/>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g1a21275cd81_0_1239"/>
          <p:cNvSpPr txBox="1">
            <a:spLocks noGrp="1"/>
          </p:cNvSpPr>
          <p:nvPr>
            <p:ph type="body" idx="1"/>
          </p:nvPr>
        </p:nvSpPr>
        <p:spPr>
          <a:xfrm>
            <a:off x="580578" y="4152758"/>
            <a:ext cx="8596800" cy="15711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193" name="Google Shape;193;g1a21275cd81_0_1239"/>
          <p:cNvSpPr txBox="1">
            <a:spLocks noGrp="1"/>
          </p:cNvSpPr>
          <p:nvPr>
            <p:ph type="ftr" idx="11"/>
          </p:nvPr>
        </p:nvSpPr>
        <p:spPr>
          <a:xfrm>
            <a:off x="0" y="6492875"/>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Google Shape;194;g1a21275cd81_0_1239"/>
          <p:cNvSpPr txBox="1">
            <a:spLocks noGrp="1"/>
          </p:cNvSpPr>
          <p:nvPr>
            <p:ph type="sldNum" idx="12"/>
          </p:nvPr>
        </p:nvSpPr>
        <p:spPr>
          <a:xfrm>
            <a:off x="7634700" y="6314788"/>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5"/>
        <p:cNvGrpSpPr/>
        <p:nvPr/>
      </p:nvGrpSpPr>
      <p:grpSpPr>
        <a:xfrm>
          <a:off x="0" y="0"/>
          <a:ext cx="0" cy="0"/>
          <a:chOff x="0" y="0"/>
          <a:chExt cx="0" cy="0"/>
        </a:xfrm>
      </p:grpSpPr>
      <p:sp>
        <p:nvSpPr>
          <p:cNvPr id="196" name="Google Shape;196;g1a21275cd81_0_1244"/>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023466"/>
              </a:buClr>
              <a:buSzPts val="4400"/>
              <a:buFont typeface="Calibri"/>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7" name="Google Shape;197;g1a21275cd81_0_1244"/>
          <p:cNvSpPr txBox="1">
            <a:spLocks noGrp="1"/>
          </p:cNvSpPr>
          <p:nvPr>
            <p:ph type="body" idx="1"/>
          </p:nvPr>
        </p:nvSpPr>
        <p:spPr>
          <a:xfrm>
            <a:off x="1366139" y="3632200"/>
            <a:ext cx="7224600" cy="381000"/>
          </a:xfrm>
          <a:prstGeom prst="rect">
            <a:avLst/>
          </a:prstGeom>
          <a:noFill/>
          <a:ln>
            <a:noFill/>
          </a:ln>
        </p:spPr>
        <p:txBody>
          <a:bodyPr spcFirstLastPara="1" wrap="square" lIns="91425" tIns="45700" rIns="91425" bIns="45700" anchor="ctr" anchorCtr="0">
            <a:noAutofit/>
          </a:bodyPr>
          <a:lstStyle>
            <a:lvl1pPr marL="457200" lvl="0" indent="-228600" algn="l" rtl="0">
              <a:spcBef>
                <a:spcPts val="1000"/>
              </a:spcBef>
              <a:spcAft>
                <a:spcPts val="0"/>
              </a:spcAft>
              <a:buSzPts val="1280"/>
              <a:buFont typeface="Calibri"/>
              <a:buNone/>
              <a:defRPr sz="1600">
                <a:solidFill>
                  <a:srgbClr val="7F7F7F"/>
                </a:solidFill>
              </a:defRPr>
            </a:lvl1pPr>
            <a:lvl2pPr marL="914400" lvl="1" indent="-228600" algn="l" rtl="0">
              <a:spcBef>
                <a:spcPts val="1000"/>
              </a:spcBef>
              <a:spcAft>
                <a:spcPts val="0"/>
              </a:spcAft>
              <a:buSzPts val="1280"/>
              <a:buFont typeface="Calibri"/>
              <a:buNone/>
              <a:defRPr/>
            </a:lvl2pPr>
            <a:lvl3pPr marL="1371600" lvl="2" indent="-228600" algn="l" rtl="0">
              <a:spcBef>
                <a:spcPts val="1000"/>
              </a:spcBef>
              <a:spcAft>
                <a:spcPts val="0"/>
              </a:spcAft>
              <a:buSzPts val="1120"/>
              <a:buFont typeface="Calibri"/>
              <a:buNone/>
              <a:defRPr/>
            </a:lvl3pPr>
            <a:lvl4pPr marL="1828800" lvl="3" indent="-228600" algn="l" rtl="0">
              <a:spcBef>
                <a:spcPts val="1000"/>
              </a:spcBef>
              <a:spcAft>
                <a:spcPts val="0"/>
              </a:spcAft>
              <a:buSzPts val="960"/>
              <a:buFont typeface="Calibri"/>
              <a:buNone/>
              <a:defRPr/>
            </a:lvl4pPr>
            <a:lvl5pPr marL="2286000" lvl="4" indent="-228600" algn="l" rtl="0">
              <a:spcBef>
                <a:spcPts val="1000"/>
              </a:spcBef>
              <a:spcAft>
                <a:spcPts val="0"/>
              </a:spcAft>
              <a:buSzPts val="960"/>
              <a:buFont typeface="Calibri"/>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98" name="Google Shape;198;g1a21275cd81_0_1244"/>
          <p:cNvSpPr txBox="1">
            <a:spLocks noGrp="1"/>
          </p:cNvSpPr>
          <p:nvPr>
            <p:ph type="body" idx="2"/>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199" name="Google Shape;199;g1a21275cd81_0_1244"/>
          <p:cNvSpPr txBox="1">
            <a:spLocks noGrp="1"/>
          </p:cNvSpPr>
          <p:nvPr>
            <p:ph type="ftr" idx="11"/>
          </p:nvPr>
        </p:nvSpPr>
        <p:spPr>
          <a:xfrm>
            <a:off x="0" y="6452092"/>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0" name="Google Shape;200;g1a21275cd81_0_1244"/>
          <p:cNvSpPr txBox="1">
            <a:spLocks noGrp="1"/>
          </p:cNvSpPr>
          <p:nvPr>
            <p:ph type="sldNum" idx="12"/>
          </p:nvPr>
        </p:nvSpPr>
        <p:spPr>
          <a:xfrm>
            <a:off x="7662410" y="6274005"/>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01" name="Google Shape;201;g1a21275cd81_0_1244"/>
          <p:cNvSpPr txBox="1"/>
          <p:nvPr/>
        </p:nvSpPr>
        <p:spPr>
          <a:xfrm>
            <a:off x="541871"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CC2E5"/>
                </a:solidFill>
                <a:latin typeface="Arial"/>
                <a:ea typeface="Arial"/>
                <a:cs typeface="Arial"/>
                <a:sym typeface="Arial"/>
              </a:rPr>
              <a:t>“</a:t>
            </a:r>
            <a:endParaRPr/>
          </a:p>
        </p:txBody>
      </p:sp>
      <p:sp>
        <p:nvSpPr>
          <p:cNvPr id="202" name="Google Shape;202;g1a21275cd81_0_1244"/>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CC2E5"/>
                </a:solidFill>
                <a:latin typeface="Arial"/>
                <a:ea typeface="Arial"/>
                <a:cs typeface="Arial"/>
                <a:sym typeface="Arial"/>
              </a:rPr>
              <a:t>”</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3"/>
        <p:cNvGrpSpPr/>
        <p:nvPr/>
      </p:nvGrpSpPr>
      <p:grpSpPr>
        <a:xfrm>
          <a:off x="0" y="0"/>
          <a:ext cx="0" cy="0"/>
          <a:chOff x="0" y="0"/>
          <a:chExt cx="0" cy="0"/>
        </a:xfrm>
      </p:grpSpPr>
      <p:sp>
        <p:nvSpPr>
          <p:cNvPr id="204" name="Google Shape;204;g1a21275cd81_0_1252"/>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023466"/>
              </a:buClr>
              <a:buSzPts val="4400"/>
              <a:buFont typeface="Calibri"/>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g1a21275cd81_0_1252"/>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206" name="Google Shape;206;g1a21275cd81_0_1252"/>
          <p:cNvSpPr txBox="1">
            <a:spLocks noGrp="1"/>
          </p:cNvSpPr>
          <p:nvPr>
            <p:ph type="ftr" idx="11"/>
          </p:nvPr>
        </p:nvSpPr>
        <p:spPr>
          <a:xfrm>
            <a:off x="0" y="6492875"/>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g1a21275cd81_0_1252"/>
          <p:cNvSpPr txBox="1">
            <a:spLocks noGrp="1"/>
          </p:cNvSpPr>
          <p:nvPr>
            <p:ph type="sldNum" idx="12"/>
          </p:nvPr>
        </p:nvSpPr>
        <p:spPr>
          <a:xfrm>
            <a:off x="7662410" y="6280905"/>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2" name="Google Shape;3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08"/>
        <p:cNvGrpSpPr/>
        <p:nvPr/>
      </p:nvGrpSpPr>
      <p:grpSpPr>
        <a:xfrm>
          <a:off x="0" y="0"/>
          <a:ext cx="0" cy="0"/>
          <a:chOff x="0" y="0"/>
          <a:chExt cx="0" cy="0"/>
        </a:xfrm>
      </p:grpSpPr>
      <p:sp>
        <p:nvSpPr>
          <p:cNvPr id="209" name="Google Shape;209;g1a21275cd81_0_1257"/>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023466"/>
              </a:buClr>
              <a:buSzPts val="4400"/>
              <a:buFont typeface="Calibri"/>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0" name="Google Shape;210;g1a21275cd81_0_1257"/>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Font typeface="Calibri"/>
              <a:buNone/>
              <a:defRPr sz="2400">
                <a:solidFill>
                  <a:srgbClr val="3F3F3F"/>
                </a:solidFill>
              </a:defRPr>
            </a:lvl1pPr>
            <a:lvl2pPr marL="914400" lvl="1" indent="-228600" algn="l" rtl="0">
              <a:spcBef>
                <a:spcPts val="1000"/>
              </a:spcBef>
              <a:spcAft>
                <a:spcPts val="0"/>
              </a:spcAft>
              <a:buSzPts val="1280"/>
              <a:buFont typeface="Calibri"/>
              <a:buNone/>
              <a:defRPr/>
            </a:lvl2pPr>
            <a:lvl3pPr marL="1371600" lvl="2" indent="-228600" algn="l" rtl="0">
              <a:spcBef>
                <a:spcPts val="1000"/>
              </a:spcBef>
              <a:spcAft>
                <a:spcPts val="0"/>
              </a:spcAft>
              <a:buSzPts val="1120"/>
              <a:buFont typeface="Calibri"/>
              <a:buNone/>
              <a:defRPr/>
            </a:lvl3pPr>
            <a:lvl4pPr marL="1828800" lvl="3" indent="-228600" algn="l" rtl="0">
              <a:spcBef>
                <a:spcPts val="1000"/>
              </a:spcBef>
              <a:spcAft>
                <a:spcPts val="0"/>
              </a:spcAft>
              <a:buSzPts val="960"/>
              <a:buFont typeface="Calibri"/>
              <a:buNone/>
              <a:defRPr/>
            </a:lvl4pPr>
            <a:lvl5pPr marL="2286000" lvl="4" indent="-228600" algn="l" rtl="0">
              <a:spcBef>
                <a:spcPts val="1000"/>
              </a:spcBef>
              <a:spcAft>
                <a:spcPts val="0"/>
              </a:spcAft>
              <a:buSzPts val="960"/>
              <a:buFont typeface="Calibri"/>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11" name="Google Shape;211;g1a21275cd81_0_1257"/>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440"/>
              <a:buNone/>
              <a:defRPr sz="18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212" name="Google Shape;212;g1a21275cd81_0_1257"/>
          <p:cNvSpPr txBox="1">
            <a:spLocks noGrp="1"/>
          </p:cNvSpPr>
          <p:nvPr>
            <p:ph type="ftr" idx="11"/>
          </p:nvPr>
        </p:nvSpPr>
        <p:spPr>
          <a:xfrm>
            <a:off x="0" y="6492875"/>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3" name="Google Shape;213;g1a21275cd81_0_1257"/>
          <p:cNvSpPr txBox="1">
            <a:spLocks noGrp="1"/>
          </p:cNvSpPr>
          <p:nvPr>
            <p:ph type="sldNum" idx="12"/>
          </p:nvPr>
        </p:nvSpPr>
        <p:spPr>
          <a:xfrm>
            <a:off x="7717828" y="6271026"/>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4" name="Google Shape;214;g1a21275cd81_0_1257"/>
          <p:cNvSpPr txBox="1"/>
          <p:nvPr/>
        </p:nvSpPr>
        <p:spPr>
          <a:xfrm>
            <a:off x="541871"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CC2E5"/>
                </a:solidFill>
                <a:latin typeface="Arial"/>
                <a:ea typeface="Arial"/>
                <a:cs typeface="Arial"/>
                <a:sym typeface="Arial"/>
              </a:rPr>
              <a:t>“</a:t>
            </a:r>
            <a:endParaRPr/>
          </a:p>
        </p:txBody>
      </p:sp>
      <p:sp>
        <p:nvSpPr>
          <p:cNvPr id="215" name="Google Shape;215;g1a21275cd81_0_1257"/>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9CC2E5"/>
                </a:solidFill>
                <a:latin typeface="Arial"/>
                <a:ea typeface="Arial"/>
                <a:cs typeface="Arial"/>
                <a:sym typeface="Arial"/>
              </a:rPr>
              <a:t>”</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16"/>
        <p:cNvGrpSpPr/>
        <p:nvPr/>
      </p:nvGrpSpPr>
      <p:grpSpPr>
        <a:xfrm>
          <a:off x="0" y="0"/>
          <a:ext cx="0" cy="0"/>
          <a:chOff x="0" y="0"/>
          <a:chExt cx="0" cy="0"/>
        </a:xfrm>
      </p:grpSpPr>
      <p:sp>
        <p:nvSpPr>
          <p:cNvPr id="217" name="Google Shape;217;g1a21275cd81_0_1265"/>
          <p:cNvSpPr txBox="1">
            <a:spLocks noGrp="1"/>
          </p:cNvSpPr>
          <p:nvPr>
            <p:ph type="title"/>
          </p:nvPr>
        </p:nvSpPr>
        <p:spPr>
          <a:xfrm>
            <a:off x="685800" y="609600"/>
            <a:ext cx="8588100" cy="3022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023466"/>
              </a:buClr>
              <a:buSzPts val="4400"/>
              <a:buFont typeface="Calibri"/>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g1a21275cd81_0_1265"/>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Font typeface="Calibri"/>
              <a:buNone/>
              <a:defRPr sz="2400">
                <a:solidFill>
                  <a:schemeClr val="accent1"/>
                </a:solidFill>
              </a:defRPr>
            </a:lvl1pPr>
            <a:lvl2pPr marL="914400" lvl="1" indent="-228600" algn="l" rtl="0">
              <a:spcBef>
                <a:spcPts val="1000"/>
              </a:spcBef>
              <a:spcAft>
                <a:spcPts val="0"/>
              </a:spcAft>
              <a:buSzPts val="1280"/>
              <a:buFont typeface="Calibri"/>
              <a:buNone/>
              <a:defRPr/>
            </a:lvl2pPr>
            <a:lvl3pPr marL="1371600" lvl="2" indent="-228600" algn="l" rtl="0">
              <a:spcBef>
                <a:spcPts val="1000"/>
              </a:spcBef>
              <a:spcAft>
                <a:spcPts val="0"/>
              </a:spcAft>
              <a:buSzPts val="1120"/>
              <a:buFont typeface="Calibri"/>
              <a:buNone/>
              <a:defRPr/>
            </a:lvl3pPr>
            <a:lvl4pPr marL="1828800" lvl="3" indent="-228600" algn="l" rtl="0">
              <a:spcBef>
                <a:spcPts val="1000"/>
              </a:spcBef>
              <a:spcAft>
                <a:spcPts val="0"/>
              </a:spcAft>
              <a:buSzPts val="960"/>
              <a:buFont typeface="Calibri"/>
              <a:buNone/>
              <a:defRPr/>
            </a:lvl4pPr>
            <a:lvl5pPr marL="2286000" lvl="4" indent="-228600" algn="l" rtl="0">
              <a:spcBef>
                <a:spcPts val="1000"/>
              </a:spcBef>
              <a:spcAft>
                <a:spcPts val="0"/>
              </a:spcAft>
              <a:buSzPts val="960"/>
              <a:buFont typeface="Calibri"/>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19" name="Google Shape;219;g1a21275cd81_0_1265"/>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440"/>
              <a:buNone/>
              <a:defRPr sz="18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220" name="Google Shape;220;g1a21275cd81_0_1265"/>
          <p:cNvSpPr txBox="1">
            <a:spLocks noGrp="1"/>
          </p:cNvSpPr>
          <p:nvPr>
            <p:ph type="ftr" idx="11"/>
          </p:nvPr>
        </p:nvSpPr>
        <p:spPr>
          <a:xfrm>
            <a:off x="0" y="6492875"/>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g1a21275cd81_0_1265"/>
          <p:cNvSpPr txBox="1">
            <a:spLocks noGrp="1"/>
          </p:cNvSpPr>
          <p:nvPr>
            <p:ph type="sldNum" idx="12"/>
          </p:nvPr>
        </p:nvSpPr>
        <p:spPr>
          <a:xfrm>
            <a:off x="7662410" y="6314788"/>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g1a21275cd81_0_1271"/>
          <p:cNvSpPr txBox="1">
            <a:spLocks noGrp="1"/>
          </p:cNvSpPr>
          <p:nvPr>
            <p:ph type="title"/>
          </p:nvPr>
        </p:nvSpPr>
        <p:spPr>
          <a:xfrm>
            <a:off x="1278914" y="474664"/>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2346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4" name="Google Shape;224;g1a21275cd81_0_1271"/>
          <p:cNvSpPr txBox="1">
            <a:spLocks noGrp="1"/>
          </p:cNvSpPr>
          <p:nvPr>
            <p:ph type="body" idx="1"/>
          </p:nvPr>
        </p:nvSpPr>
        <p:spPr>
          <a:xfrm rot="5400000">
            <a:off x="3636782" y="-407029"/>
            <a:ext cx="3880800" cy="8596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25" name="Google Shape;225;g1a21275cd81_0_1271"/>
          <p:cNvSpPr txBox="1">
            <a:spLocks noGrp="1"/>
          </p:cNvSpPr>
          <p:nvPr>
            <p:ph type="ftr" idx="11"/>
          </p:nvPr>
        </p:nvSpPr>
        <p:spPr>
          <a:xfrm>
            <a:off x="0" y="6479803"/>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6" name="Google Shape;226;g1a21275cd81_0_1271"/>
          <p:cNvSpPr txBox="1">
            <a:spLocks noGrp="1"/>
          </p:cNvSpPr>
          <p:nvPr>
            <p:ph type="sldNum" idx="12"/>
          </p:nvPr>
        </p:nvSpPr>
        <p:spPr>
          <a:xfrm>
            <a:off x="7634701" y="6288644"/>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7"/>
        <p:cNvGrpSpPr/>
        <p:nvPr/>
      </p:nvGrpSpPr>
      <p:grpSpPr>
        <a:xfrm>
          <a:off x="0" y="0"/>
          <a:ext cx="0" cy="0"/>
          <a:chOff x="0" y="0"/>
          <a:chExt cx="0" cy="0"/>
        </a:xfrm>
      </p:grpSpPr>
      <p:sp>
        <p:nvSpPr>
          <p:cNvPr id="228" name="Google Shape;228;g1a21275cd81_0_1276"/>
          <p:cNvSpPr txBox="1">
            <a:spLocks noGrp="1"/>
          </p:cNvSpPr>
          <p:nvPr>
            <p:ph type="title"/>
          </p:nvPr>
        </p:nvSpPr>
        <p:spPr>
          <a:xfrm rot="5400000">
            <a:off x="5994317" y="2583001"/>
            <a:ext cx="5251500" cy="1304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02346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9" name="Google Shape;229;g1a21275cd81_0_1276"/>
          <p:cNvSpPr txBox="1">
            <a:spLocks noGrp="1"/>
          </p:cNvSpPr>
          <p:nvPr>
            <p:ph type="body" idx="1"/>
          </p:nvPr>
        </p:nvSpPr>
        <p:spPr>
          <a:xfrm rot="5400000">
            <a:off x="1581636" y="-294750"/>
            <a:ext cx="5251500" cy="70602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30" name="Google Shape;230;g1a21275cd81_0_1276"/>
          <p:cNvSpPr txBox="1">
            <a:spLocks noGrp="1"/>
          </p:cNvSpPr>
          <p:nvPr>
            <p:ph type="ftr" idx="11"/>
          </p:nvPr>
        </p:nvSpPr>
        <p:spPr>
          <a:xfrm>
            <a:off x="0" y="6465948"/>
            <a:ext cx="6297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g1a21275cd81_0_1276"/>
          <p:cNvSpPr txBox="1">
            <a:spLocks noGrp="1"/>
          </p:cNvSpPr>
          <p:nvPr>
            <p:ph type="sldNum" idx="12"/>
          </p:nvPr>
        </p:nvSpPr>
        <p:spPr>
          <a:xfrm>
            <a:off x="7737486" y="6287861"/>
            <a:ext cx="683400" cy="178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ong Title and Content">
  <p:cSld name="Long Title and Content">
    <p:spTree>
      <p:nvGrpSpPr>
        <p:cNvPr id="1" name="Shape 232"/>
        <p:cNvGrpSpPr/>
        <p:nvPr/>
      </p:nvGrpSpPr>
      <p:grpSpPr>
        <a:xfrm>
          <a:off x="0" y="0"/>
          <a:ext cx="0" cy="0"/>
          <a:chOff x="0" y="0"/>
          <a:chExt cx="0" cy="0"/>
        </a:xfrm>
      </p:grpSpPr>
      <p:sp>
        <p:nvSpPr>
          <p:cNvPr id="233" name="Google Shape;233;g1a21275cd81_0_1281"/>
          <p:cNvSpPr/>
          <p:nvPr/>
        </p:nvSpPr>
        <p:spPr>
          <a:xfrm>
            <a:off x="0" y="2347"/>
            <a:ext cx="12192000" cy="1411500"/>
          </a:xfrm>
          <a:prstGeom prst="rect">
            <a:avLst/>
          </a:prstGeom>
          <a:gradFill>
            <a:gsLst>
              <a:gs pos="0">
                <a:schemeClr val="lt1"/>
              </a:gs>
              <a:gs pos="24000">
                <a:schemeClr val="lt1"/>
              </a:gs>
              <a:gs pos="42000">
                <a:srgbClr val="E1DED8"/>
              </a:gs>
              <a:gs pos="100000">
                <a:srgbClr val="E1DED8"/>
              </a:gs>
            </a:gsLst>
            <a:lin ang="13140099" scaled="0"/>
          </a:gradFill>
          <a:ln w="12700" cap="rnd" cmpd="sng">
            <a:solidFill>
              <a:schemeClr val="accent1"/>
            </a:solidFill>
            <a:prstDash val="solid"/>
            <a:round/>
            <a:headEnd type="none" w="sm" len="sm"/>
            <a:tailEnd type="none" w="sm" len="sm"/>
          </a:ln>
          <a:effectLst>
            <a:outerShdw blurRad="38100" dist="254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4" name="Google Shape;234;g1a21275cd81_0_1281" descr="castl_main_3.22.11.png"/>
          <p:cNvPicPr preferRelativeResize="0"/>
          <p:nvPr/>
        </p:nvPicPr>
        <p:blipFill rotWithShape="1">
          <a:blip r:embed="rId2">
            <a:alphaModFix/>
          </a:blip>
          <a:srcRect/>
          <a:stretch/>
        </p:blipFill>
        <p:spPr>
          <a:xfrm>
            <a:off x="9796441" y="284468"/>
            <a:ext cx="2343366" cy="878760"/>
          </a:xfrm>
          <a:prstGeom prst="rect">
            <a:avLst/>
          </a:prstGeom>
          <a:noFill/>
          <a:ln>
            <a:noFill/>
          </a:ln>
        </p:spPr>
      </p:pic>
      <p:sp>
        <p:nvSpPr>
          <p:cNvPr id="235" name="Google Shape;235;g1a21275cd81_0_1281"/>
          <p:cNvSpPr/>
          <p:nvPr/>
        </p:nvSpPr>
        <p:spPr>
          <a:xfrm>
            <a:off x="0" y="1428294"/>
            <a:ext cx="12192000" cy="73200"/>
          </a:xfrm>
          <a:prstGeom prst="rect">
            <a:avLst/>
          </a:prstGeom>
          <a:solidFill>
            <a:srgbClr val="005596"/>
          </a:solidFill>
          <a:ln w="12700" cap="rnd" cmpd="sng">
            <a:solidFill>
              <a:schemeClr val="accent1"/>
            </a:solidFill>
            <a:prstDash val="solid"/>
            <a:round/>
            <a:headEnd type="none" w="sm" len="sm"/>
            <a:tailEnd type="none" w="sm" len="sm"/>
          </a:ln>
          <a:effectLst>
            <a:outerShdw blurRad="38100" dist="254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g1a21275cd81_0_1281"/>
          <p:cNvSpPr txBox="1">
            <a:spLocks noGrp="1"/>
          </p:cNvSpPr>
          <p:nvPr>
            <p:ph type="title"/>
          </p:nvPr>
        </p:nvSpPr>
        <p:spPr>
          <a:xfrm>
            <a:off x="274152" y="44825"/>
            <a:ext cx="9522300" cy="1368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023466"/>
              </a:buClr>
              <a:buSzPts val="4400"/>
              <a:buFont typeface="Calibri"/>
              <a:buNone/>
              <a:defRPr sz="44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7" name="Google Shape;237;g1a21275cd81_0_1281"/>
          <p:cNvSpPr txBox="1">
            <a:spLocks noGrp="1"/>
          </p:cNvSpPr>
          <p:nvPr>
            <p:ph type="body" idx="1"/>
          </p:nvPr>
        </p:nvSpPr>
        <p:spPr>
          <a:xfrm>
            <a:off x="274152" y="1665453"/>
            <a:ext cx="11737800" cy="50322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g1a21275cd81_0_1180"/>
          <p:cNvSpPr txBox="1">
            <a:spLocks noGrp="1"/>
          </p:cNvSpPr>
          <p:nvPr>
            <p:ph type="title"/>
          </p:nvPr>
        </p:nvSpPr>
        <p:spPr>
          <a:xfrm>
            <a:off x="1278914" y="474664"/>
            <a:ext cx="85968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23466"/>
              </a:buClr>
              <a:buSzPts val="3600"/>
              <a:buFont typeface="Calibri"/>
              <a:buNone/>
              <a:defRPr sz="3600" b="0" i="0" u="none" strike="noStrike" cap="none">
                <a:solidFill>
                  <a:srgbClr val="02346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3" name="Google Shape;133;g1a21275cd81_0_1180"/>
          <p:cNvSpPr txBox="1">
            <a:spLocks noGrp="1"/>
          </p:cNvSpPr>
          <p:nvPr>
            <p:ph type="body" idx="1"/>
          </p:nvPr>
        </p:nvSpPr>
        <p:spPr>
          <a:xfrm>
            <a:off x="1278914" y="1950971"/>
            <a:ext cx="8596800" cy="38808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alibri"/>
                <a:ea typeface="Calibri"/>
                <a:cs typeface="Calibri"/>
                <a:sym typeface="Calibri"/>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alibri"/>
                <a:ea typeface="Calibri"/>
                <a:cs typeface="Calibri"/>
                <a:sym typeface="Calibri"/>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alibri"/>
                <a:ea typeface="Calibri"/>
                <a:cs typeface="Calibri"/>
                <a:sym typeface="Calibri"/>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alibri"/>
                <a:ea typeface="Calibri"/>
                <a:cs typeface="Calibri"/>
                <a:sym typeface="Calibri"/>
              </a:defRPr>
            </a:lvl9pPr>
          </a:lstStyle>
          <a:p>
            <a:endParaRPr/>
          </a:p>
        </p:txBody>
      </p:sp>
      <p:sp>
        <p:nvSpPr>
          <p:cNvPr id="134" name="Google Shape;134;g1a21275cd81_0_1180"/>
          <p:cNvSpPr txBox="1">
            <a:spLocks noGrp="1"/>
          </p:cNvSpPr>
          <p:nvPr>
            <p:ph type="dt" idx="10"/>
          </p:nvPr>
        </p:nvSpPr>
        <p:spPr>
          <a:xfrm>
            <a:off x="124609" y="6219451"/>
            <a:ext cx="9120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grpSp>
        <p:nvGrpSpPr>
          <p:cNvPr id="135" name="Google Shape;135;g1a21275cd81_0_1180"/>
          <p:cNvGrpSpPr/>
          <p:nvPr/>
        </p:nvGrpSpPr>
        <p:grpSpPr>
          <a:xfrm flipH="1">
            <a:off x="-13760" y="-8466"/>
            <a:ext cx="1158438" cy="6879580"/>
            <a:chOff x="10371666" y="-8467"/>
            <a:chExt cx="1817158" cy="6866534"/>
          </a:xfrm>
        </p:grpSpPr>
        <p:sp>
          <p:nvSpPr>
            <p:cNvPr id="136" name="Google Shape;136;g1a21275cd81_0_118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023466"/>
            </a:solidFill>
            <a:ln>
              <a:noFill/>
            </a:ln>
          </p:spPr>
        </p:sp>
        <p:sp>
          <p:nvSpPr>
            <p:cNvPr id="137" name="Google Shape;137;g1a21275cd81_0_1180"/>
            <p:cNvSpPr/>
            <p:nvPr/>
          </p:nvSpPr>
          <p:spPr>
            <a:xfrm>
              <a:off x="10371666" y="3589867"/>
              <a:ext cx="1817100" cy="3268200"/>
            </a:xfrm>
            <a:prstGeom prst="triangle">
              <a:avLst>
                <a:gd name="adj" fmla="val 100000"/>
              </a:avLst>
            </a:prstGeom>
            <a:solidFill>
              <a:srgbClr val="F6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hyperlink" Target="https://vkrponline.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hyperlink" Target="about:blan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law.lis.virginia.gov/vacode/title2.2/chapter37/section2.2-3708.3/"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831575"/>
            <a:ext cx="79905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C12436"/>
              </a:buClr>
              <a:buSzPts val="4500"/>
              <a:buFont typeface="Trebuchet MS"/>
              <a:buNone/>
            </a:pPr>
            <a:r>
              <a:rPr lang="en-US" sz="4200" b="1" cap="none"/>
              <a:t>Virginia’s Early Childhood Advisory Committee (ECAC)</a:t>
            </a:r>
            <a:endParaRPr sz="4200"/>
          </a:p>
        </p:txBody>
      </p:sp>
      <p:sp>
        <p:nvSpPr>
          <p:cNvPr id="243" name="Google Shape;243;p1"/>
          <p:cNvSpPr txBox="1">
            <a:spLocks noGrp="1"/>
          </p:cNvSpPr>
          <p:nvPr>
            <p:ph type="subTitle" idx="1"/>
          </p:nvPr>
        </p:nvSpPr>
        <p:spPr>
          <a:xfrm>
            <a:off x="841050" y="3219275"/>
            <a:ext cx="5255100" cy="1655700"/>
          </a:xfrm>
          <a:prstGeom prst="rect">
            <a:avLst/>
          </a:prstGeom>
          <a:noFill/>
          <a:ln>
            <a:noFill/>
          </a:ln>
        </p:spPr>
        <p:txBody>
          <a:bodyPr spcFirstLastPara="1" wrap="square" lIns="91425" tIns="45700" rIns="91425" bIns="45700" anchor="t" anchorCtr="0">
            <a:normAutofit/>
          </a:bodyPr>
          <a:lstStyle/>
          <a:p>
            <a:pPr marL="457200" lvl="0" indent="-361950" algn="ctr" rtl="0">
              <a:spcBef>
                <a:spcPts val="800"/>
              </a:spcBef>
              <a:spcAft>
                <a:spcPts val="0"/>
              </a:spcAft>
              <a:buClr>
                <a:srgbClr val="0F150D"/>
              </a:buClr>
              <a:buSzPts val="1800"/>
              <a:buFont typeface="Arial"/>
              <a:buNone/>
            </a:pPr>
            <a:r>
              <a:rPr lang="en-US"/>
              <a:t>December 15, 2022</a:t>
            </a:r>
            <a:endParaRPr sz="2500"/>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txBox="1">
            <a:spLocks noGrp="1"/>
          </p:cNvSpPr>
          <p:nvPr>
            <p:ph type="title"/>
          </p:nvPr>
        </p:nvSpPr>
        <p:spPr>
          <a:xfrm>
            <a:off x="74200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a:t>VKRP Update</a:t>
            </a:r>
            <a:endParaRPr sz="4600"/>
          </a:p>
        </p:txBody>
      </p:sp>
      <p:sp>
        <p:nvSpPr>
          <p:cNvPr id="308" name="Google Shape;30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10</a:t>
            </a:fld>
            <a:endParaRPr sz="1200" b="0" i="0" u="none" strike="noStrike" cap="none">
              <a:solidFill>
                <a:srgbClr val="888FA3"/>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g1a21275cd81_0_1173" descr="VKRP_logo_final copy.png"/>
          <p:cNvPicPr preferRelativeResize="0"/>
          <p:nvPr/>
        </p:nvPicPr>
        <p:blipFill rotWithShape="1">
          <a:blip r:embed="rId3">
            <a:alphaModFix/>
          </a:blip>
          <a:srcRect t="14748"/>
          <a:stretch/>
        </p:blipFill>
        <p:spPr>
          <a:xfrm>
            <a:off x="3022412" y="2292825"/>
            <a:ext cx="6147175" cy="1965275"/>
          </a:xfrm>
          <a:prstGeom prst="rect">
            <a:avLst/>
          </a:prstGeom>
          <a:noFill/>
          <a:ln>
            <a:noFill/>
          </a:ln>
        </p:spPr>
      </p:pic>
      <p:sp>
        <p:nvSpPr>
          <p:cNvPr id="315" name="Google Shape;315;g1a21275cd81_0_1173"/>
          <p:cNvSpPr txBox="1">
            <a:spLocks noGrp="1"/>
          </p:cNvSpPr>
          <p:nvPr>
            <p:ph type="ftr" idx="11"/>
          </p:nvPr>
        </p:nvSpPr>
        <p:spPr>
          <a:xfrm>
            <a:off x="0" y="6447025"/>
            <a:ext cx="51318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
        <p:nvSpPr>
          <p:cNvPr id="316" name="Google Shape;316;g1a21275cd81_0_1173"/>
          <p:cNvSpPr txBox="1">
            <a:spLocks noGrp="1"/>
          </p:cNvSpPr>
          <p:nvPr>
            <p:ph type="sldNum" idx="12"/>
          </p:nvPr>
        </p:nvSpPr>
        <p:spPr>
          <a:xfrm>
            <a:off x="11408409" y="6540465"/>
            <a:ext cx="683400" cy="178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1a21275cd81_0_712" descr="Text&#10;&#10;Description automatically generated with low confidence"/>
          <p:cNvPicPr preferRelativeResize="0">
            <a:picLocks noGrp="1"/>
          </p:cNvPicPr>
          <p:nvPr>
            <p:ph type="body" idx="1"/>
          </p:nvPr>
        </p:nvPicPr>
        <p:blipFill rotWithShape="1">
          <a:blip r:embed="rId3">
            <a:alphaModFix/>
          </a:blip>
          <a:srcRect/>
          <a:stretch/>
        </p:blipFill>
        <p:spPr>
          <a:xfrm>
            <a:off x="8178800" y="5977014"/>
            <a:ext cx="4013100" cy="711300"/>
          </a:xfrm>
          <a:prstGeom prst="rect">
            <a:avLst/>
          </a:prstGeom>
          <a:noFill/>
          <a:ln>
            <a:noFill/>
          </a:ln>
        </p:spPr>
      </p:pic>
      <p:sp>
        <p:nvSpPr>
          <p:cNvPr id="322" name="Google Shape;322;g1a21275cd81_0_712"/>
          <p:cNvSpPr/>
          <p:nvPr/>
        </p:nvSpPr>
        <p:spPr>
          <a:xfrm>
            <a:off x="1316312" y="1247321"/>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g1a21275cd81_0_712"/>
          <p:cNvSpPr txBox="1"/>
          <p:nvPr/>
        </p:nvSpPr>
        <p:spPr>
          <a:xfrm>
            <a:off x="1222957" y="486225"/>
            <a:ext cx="7341000" cy="54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400" b="1">
                <a:solidFill>
                  <a:srgbClr val="023466"/>
                </a:solidFill>
                <a:latin typeface="Calibri"/>
                <a:ea typeface="Calibri"/>
                <a:cs typeface="Calibri"/>
                <a:sym typeface="Calibri"/>
              </a:rPr>
              <a:t>What we will cover</a:t>
            </a:r>
            <a:endParaRPr sz="3400" b="1">
              <a:solidFill>
                <a:srgbClr val="023466"/>
              </a:solidFill>
              <a:latin typeface="Calibri"/>
              <a:ea typeface="Calibri"/>
              <a:cs typeface="Calibri"/>
              <a:sym typeface="Calibri"/>
            </a:endParaRPr>
          </a:p>
        </p:txBody>
      </p:sp>
      <p:sp>
        <p:nvSpPr>
          <p:cNvPr id="324" name="Google Shape;324;g1a21275cd81_0_712"/>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
        <p:nvSpPr>
          <p:cNvPr id="325" name="Google Shape;325;g1a21275cd81_0_712"/>
          <p:cNvSpPr txBox="1"/>
          <p:nvPr/>
        </p:nvSpPr>
        <p:spPr>
          <a:xfrm>
            <a:off x="1238273" y="1503931"/>
            <a:ext cx="9434400" cy="4867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1E4E79"/>
              </a:buClr>
              <a:buSzPts val="2560"/>
              <a:buFont typeface="Noto Sans Symbols"/>
              <a:buChar char="⮚"/>
            </a:pPr>
            <a:r>
              <a:rPr lang="en-US" sz="3200">
                <a:solidFill>
                  <a:schemeClr val="dk1"/>
                </a:solidFill>
                <a:latin typeface="Calibri"/>
                <a:ea typeface="Calibri"/>
                <a:cs typeface="Calibri"/>
                <a:sym typeface="Calibri"/>
              </a:rPr>
              <a:t>Background on VKRP</a:t>
            </a:r>
            <a:endParaRPr/>
          </a:p>
          <a:p>
            <a:pPr marL="342900" marR="0" lvl="0" indent="-342900" algn="l" rtl="0">
              <a:spcBef>
                <a:spcPts val="1000"/>
              </a:spcBef>
              <a:spcAft>
                <a:spcPts val="0"/>
              </a:spcAft>
              <a:buClr>
                <a:srgbClr val="1E4E79"/>
              </a:buClr>
              <a:buSzPts val="2560"/>
              <a:buFont typeface="Noto Sans Symbols"/>
              <a:buChar char="⮚"/>
            </a:pPr>
            <a:r>
              <a:rPr lang="en-US" sz="3200">
                <a:solidFill>
                  <a:schemeClr val="dk1"/>
                </a:solidFill>
                <a:latin typeface="Calibri"/>
                <a:ea typeface="Calibri"/>
                <a:cs typeface="Calibri"/>
                <a:sym typeface="Calibri"/>
              </a:rPr>
              <a:t>Overview of 2021-22 VKRP Data</a:t>
            </a:r>
            <a:endParaRPr/>
          </a:p>
          <a:p>
            <a:pPr marL="342900" marR="0" lvl="0" indent="-342900" algn="l" rtl="0">
              <a:spcBef>
                <a:spcPts val="1000"/>
              </a:spcBef>
              <a:spcAft>
                <a:spcPts val="0"/>
              </a:spcAft>
              <a:buClr>
                <a:srgbClr val="1E4E79"/>
              </a:buClr>
              <a:buSzPts val="2560"/>
              <a:buFont typeface="Noto Sans Symbols"/>
              <a:buChar char="⮚"/>
            </a:pPr>
            <a:r>
              <a:rPr lang="en-US" sz="3200">
                <a:solidFill>
                  <a:schemeClr val="dk1"/>
                </a:solidFill>
                <a:latin typeface="Calibri"/>
                <a:ea typeface="Calibri"/>
                <a:cs typeface="Calibri"/>
                <a:sym typeface="Calibri"/>
              </a:rPr>
              <a:t>Updates for Preschool VKRP</a:t>
            </a:r>
            <a:endParaRPr/>
          </a:p>
          <a:p>
            <a:pPr marL="342900" marR="0" lvl="0" indent="-342900" algn="l" rtl="0">
              <a:spcBef>
                <a:spcPts val="1000"/>
              </a:spcBef>
              <a:spcAft>
                <a:spcPts val="0"/>
              </a:spcAft>
              <a:buClr>
                <a:srgbClr val="1E4E79"/>
              </a:buClr>
              <a:buSzPts val="2560"/>
              <a:buFont typeface="Noto Sans Symbols"/>
              <a:buChar char="⮚"/>
            </a:pPr>
            <a:r>
              <a:rPr lang="en-US" sz="3200">
                <a:solidFill>
                  <a:schemeClr val="dk1"/>
                </a:solidFill>
                <a:latin typeface="Calibri"/>
                <a:ea typeface="Calibri"/>
                <a:cs typeface="Calibri"/>
                <a:sym typeface="Calibri"/>
              </a:rPr>
              <a:t>Teacher and Family Supports</a:t>
            </a:r>
            <a:endParaRPr/>
          </a:p>
          <a:p>
            <a:pPr marL="342900" marR="0" lvl="0" indent="-342900" algn="l" rtl="0">
              <a:spcBef>
                <a:spcPts val="1000"/>
              </a:spcBef>
              <a:spcAft>
                <a:spcPts val="0"/>
              </a:spcAft>
              <a:buClr>
                <a:srgbClr val="1E4E79"/>
              </a:buClr>
              <a:buSzPts val="2560"/>
              <a:buFont typeface="Noto Sans Symbols"/>
              <a:buChar char="⮚"/>
            </a:pPr>
            <a:r>
              <a:rPr lang="en-US" sz="3200">
                <a:solidFill>
                  <a:schemeClr val="dk1"/>
                </a:solidFill>
                <a:latin typeface="Calibri"/>
                <a:ea typeface="Calibri"/>
                <a:cs typeface="Calibri"/>
                <a:sym typeface="Calibri"/>
              </a:rPr>
              <a:t>Future Directions</a:t>
            </a:r>
            <a:endParaRPr sz="3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a21275cd81_0_720"/>
          <p:cNvSpPr/>
          <p:nvPr/>
        </p:nvSpPr>
        <p:spPr>
          <a:xfrm>
            <a:off x="8169441" y="5681921"/>
            <a:ext cx="3823800" cy="1141500"/>
          </a:xfrm>
          <a:prstGeom prst="rect">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g1a21275cd81_0_720"/>
          <p:cNvSpPr txBox="1"/>
          <p:nvPr/>
        </p:nvSpPr>
        <p:spPr>
          <a:xfrm>
            <a:off x="3256076" y="2189628"/>
            <a:ext cx="69624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rgbClr val="000000"/>
              </a:solidFill>
              <a:latin typeface="Trebuchet MS"/>
              <a:ea typeface="Trebuchet MS"/>
              <a:cs typeface="Trebuchet MS"/>
              <a:sym typeface="Trebuchet MS"/>
            </a:endParaRPr>
          </a:p>
          <a:p>
            <a:pPr marL="0" marR="0" lvl="0" indent="0" algn="l" rtl="0">
              <a:spcBef>
                <a:spcPts val="0"/>
              </a:spcBef>
              <a:spcAft>
                <a:spcPts val="0"/>
              </a:spcAft>
              <a:buNone/>
            </a:pPr>
            <a:endParaRPr sz="1350">
              <a:solidFill>
                <a:srgbClr val="000000"/>
              </a:solidFill>
              <a:latin typeface="Trebuchet MS"/>
              <a:ea typeface="Trebuchet MS"/>
              <a:cs typeface="Trebuchet MS"/>
              <a:sym typeface="Trebuchet MS"/>
            </a:endParaRPr>
          </a:p>
        </p:txBody>
      </p:sp>
      <p:pic>
        <p:nvPicPr>
          <p:cNvPr id="333" name="Google Shape;333;g1a21275cd81_0_720"/>
          <p:cNvPicPr preferRelativeResize="0"/>
          <p:nvPr/>
        </p:nvPicPr>
        <p:blipFill rotWithShape="1">
          <a:blip r:embed="rId3">
            <a:alphaModFix/>
          </a:blip>
          <a:srcRect/>
          <a:stretch/>
        </p:blipFill>
        <p:spPr>
          <a:xfrm>
            <a:off x="1568231" y="3554895"/>
            <a:ext cx="751341" cy="751341"/>
          </a:xfrm>
          <a:prstGeom prst="rect">
            <a:avLst/>
          </a:prstGeom>
          <a:noFill/>
          <a:ln>
            <a:noFill/>
          </a:ln>
        </p:spPr>
      </p:pic>
      <p:pic>
        <p:nvPicPr>
          <p:cNvPr id="334" name="Google Shape;334;g1a21275cd81_0_720"/>
          <p:cNvPicPr preferRelativeResize="0"/>
          <p:nvPr/>
        </p:nvPicPr>
        <p:blipFill rotWithShape="1">
          <a:blip r:embed="rId4">
            <a:alphaModFix/>
          </a:blip>
          <a:srcRect l="32715" t="30443" r="51225" b="26275"/>
          <a:stretch/>
        </p:blipFill>
        <p:spPr>
          <a:xfrm>
            <a:off x="1401165" y="1746047"/>
            <a:ext cx="1085472" cy="691487"/>
          </a:xfrm>
          <a:prstGeom prst="rect">
            <a:avLst/>
          </a:prstGeom>
          <a:noFill/>
          <a:ln>
            <a:noFill/>
          </a:ln>
        </p:spPr>
      </p:pic>
      <p:pic>
        <p:nvPicPr>
          <p:cNvPr id="335" name="Google Shape;335;g1a21275cd81_0_720"/>
          <p:cNvPicPr preferRelativeResize="0"/>
          <p:nvPr/>
        </p:nvPicPr>
        <p:blipFill rotWithShape="1">
          <a:blip r:embed="rId4">
            <a:alphaModFix/>
          </a:blip>
          <a:srcRect l="48802" t="30443" r="36531" b="26275"/>
          <a:stretch/>
        </p:blipFill>
        <p:spPr>
          <a:xfrm>
            <a:off x="1405380" y="4812897"/>
            <a:ext cx="1077043" cy="751341"/>
          </a:xfrm>
          <a:prstGeom prst="rect">
            <a:avLst/>
          </a:prstGeom>
          <a:noFill/>
          <a:ln>
            <a:noFill/>
          </a:ln>
        </p:spPr>
      </p:pic>
      <p:sp>
        <p:nvSpPr>
          <p:cNvPr id="336" name="Google Shape;336;g1a21275cd81_0_720"/>
          <p:cNvSpPr txBox="1">
            <a:spLocks noGrp="1"/>
          </p:cNvSpPr>
          <p:nvPr>
            <p:ph type="body" idx="1"/>
          </p:nvPr>
        </p:nvSpPr>
        <p:spPr>
          <a:xfrm>
            <a:off x="2427941" y="1746047"/>
            <a:ext cx="9201600" cy="4506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000">
                <a:solidFill>
                  <a:schemeClr val="dk1"/>
                </a:solidFill>
              </a:rPr>
              <a:t>VKRP is a set of coordinated </a:t>
            </a:r>
            <a:r>
              <a:rPr lang="en-US" sz="2000" b="1">
                <a:solidFill>
                  <a:schemeClr val="dk1"/>
                </a:solidFill>
              </a:rPr>
              <a:t>assessments</a:t>
            </a:r>
            <a:endParaRPr/>
          </a:p>
          <a:p>
            <a:pPr marL="0" lvl="0" indent="0" algn="l" rtl="0">
              <a:spcBef>
                <a:spcPts val="1000"/>
              </a:spcBef>
              <a:spcAft>
                <a:spcPts val="0"/>
              </a:spcAft>
              <a:buSzPts val="1280"/>
              <a:buNone/>
            </a:pPr>
            <a:r>
              <a:rPr lang="en-US" sz="1600">
                <a:solidFill>
                  <a:schemeClr val="dk1"/>
                </a:solidFill>
              </a:rPr>
              <a:t>Literacy (incorporated from VLP), math, self-regulation, and social skills are combined to provide teachers with a more comprehensive picture of students’ skills at </a:t>
            </a:r>
            <a:r>
              <a:rPr lang="en-US" sz="1600" b="1">
                <a:solidFill>
                  <a:schemeClr val="dk1"/>
                </a:solidFill>
              </a:rPr>
              <a:t>the beginning and end of kindergarten</a:t>
            </a:r>
            <a:r>
              <a:rPr lang="en-US" sz="1600">
                <a:solidFill>
                  <a:schemeClr val="dk1"/>
                </a:solidFill>
              </a:rPr>
              <a:t>.</a:t>
            </a:r>
            <a:br>
              <a:rPr lang="en-US" sz="1600">
                <a:solidFill>
                  <a:schemeClr val="dk1"/>
                </a:solidFill>
              </a:rPr>
            </a:br>
            <a:br>
              <a:rPr lang="en-US" sz="1600" i="1" u="sng">
                <a:solidFill>
                  <a:schemeClr val="dk1"/>
                </a:solidFill>
              </a:rPr>
            </a:br>
            <a:r>
              <a:rPr lang="en-US" sz="1600">
                <a:solidFill>
                  <a:schemeClr val="dk1"/>
                </a:solidFill>
              </a:rPr>
              <a:t>Readiness is defined as having foundational skills in </a:t>
            </a:r>
            <a:r>
              <a:rPr lang="en-US" sz="1600" b="1">
                <a:solidFill>
                  <a:schemeClr val="dk1"/>
                </a:solidFill>
              </a:rPr>
              <a:t>all</a:t>
            </a:r>
            <a:r>
              <a:rPr lang="en-US" sz="1600">
                <a:solidFill>
                  <a:schemeClr val="dk1"/>
                </a:solidFill>
              </a:rPr>
              <a:t> areas.</a:t>
            </a:r>
            <a:endParaRPr/>
          </a:p>
          <a:p>
            <a:pPr marL="0" lvl="0" indent="0" algn="l" rtl="0">
              <a:spcBef>
                <a:spcPts val="1000"/>
              </a:spcBef>
              <a:spcAft>
                <a:spcPts val="0"/>
              </a:spcAft>
              <a:buSzPts val="640"/>
              <a:buNone/>
            </a:pPr>
            <a:endParaRPr sz="800">
              <a:solidFill>
                <a:schemeClr val="dk1"/>
              </a:solidFill>
            </a:endParaRPr>
          </a:p>
          <a:p>
            <a:pPr marL="0" lvl="0" indent="0" algn="l" rtl="0">
              <a:spcBef>
                <a:spcPts val="1000"/>
              </a:spcBef>
              <a:spcAft>
                <a:spcPts val="0"/>
              </a:spcAft>
              <a:buSzPts val="1600"/>
              <a:buNone/>
            </a:pPr>
            <a:r>
              <a:rPr lang="en-US" sz="2000">
                <a:solidFill>
                  <a:schemeClr val="dk1"/>
                </a:solidFill>
              </a:rPr>
              <a:t>VKRP is a </a:t>
            </a:r>
            <a:r>
              <a:rPr lang="en-US" sz="2000" b="1">
                <a:solidFill>
                  <a:schemeClr val="dk1"/>
                </a:solidFill>
              </a:rPr>
              <a:t>reporting system</a:t>
            </a:r>
            <a:r>
              <a:rPr lang="en-US" sz="2000">
                <a:solidFill>
                  <a:schemeClr val="dk1"/>
                </a:solidFill>
              </a:rPr>
              <a:t> </a:t>
            </a:r>
            <a:endParaRPr/>
          </a:p>
          <a:p>
            <a:pPr marL="0" lvl="0" indent="0" algn="l" rtl="0">
              <a:spcBef>
                <a:spcPts val="1000"/>
              </a:spcBef>
              <a:spcAft>
                <a:spcPts val="0"/>
              </a:spcAft>
              <a:buSzPts val="1280"/>
              <a:buNone/>
            </a:pPr>
            <a:r>
              <a:rPr lang="en-US" sz="1600">
                <a:solidFill>
                  <a:schemeClr val="dk1"/>
                </a:solidFill>
              </a:rPr>
              <a:t>Provides detailed and integrated information about students’ skills at the student (for teachers and families), classroom, school, division, and state levels.</a:t>
            </a:r>
            <a:endParaRPr/>
          </a:p>
          <a:p>
            <a:pPr marL="0" lvl="0" indent="0" algn="l" rtl="0">
              <a:spcBef>
                <a:spcPts val="1000"/>
              </a:spcBef>
              <a:spcAft>
                <a:spcPts val="0"/>
              </a:spcAft>
              <a:buSzPts val="720"/>
              <a:buNone/>
            </a:pPr>
            <a:endParaRPr sz="900">
              <a:solidFill>
                <a:schemeClr val="dk1"/>
              </a:solidFill>
            </a:endParaRPr>
          </a:p>
          <a:p>
            <a:pPr marL="0" lvl="0" indent="0" algn="l" rtl="0">
              <a:spcBef>
                <a:spcPts val="1000"/>
              </a:spcBef>
              <a:spcAft>
                <a:spcPts val="0"/>
              </a:spcAft>
              <a:buSzPts val="1600"/>
              <a:buNone/>
            </a:pPr>
            <a:r>
              <a:rPr lang="en-US" sz="2000">
                <a:solidFill>
                  <a:schemeClr val="dk1"/>
                </a:solidFill>
              </a:rPr>
              <a:t>VKRP is a set of </a:t>
            </a:r>
            <a:r>
              <a:rPr lang="en-US" sz="2000" b="1">
                <a:solidFill>
                  <a:schemeClr val="dk1"/>
                </a:solidFill>
              </a:rPr>
              <a:t>instructional</a:t>
            </a:r>
            <a:r>
              <a:rPr lang="en-US" sz="2000">
                <a:solidFill>
                  <a:schemeClr val="dk1"/>
                </a:solidFill>
              </a:rPr>
              <a:t> </a:t>
            </a:r>
            <a:r>
              <a:rPr lang="en-US" sz="2000" b="1">
                <a:solidFill>
                  <a:schemeClr val="dk1"/>
                </a:solidFill>
              </a:rPr>
              <a:t>resources</a:t>
            </a:r>
            <a:r>
              <a:rPr lang="en-US" sz="2000">
                <a:solidFill>
                  <a:schemeClr val="dk1"/>
                </a:solidFill>
              </a:rPr>
              <a:t> </a:t>
            </a:r>
            <a:endParaRPr/>
          </a:p>
          <a:p>
            <a:pPr marL="0" lvl="0" indent="0" algn="l" rtl="0">
              <a:spcBef>
                <a:spcPts val="1000"/>
              </a:spcBef>
              <a:spcAft>
                <a:spcPts val="0"/>
              </a:spcAft>
              <a:buSzPts val="1280"/>
              <a:buNone/>
            </a:pPr>
            <a:r>
              <a:rPr lang="en-US" sz="1600">
                <a:solidFill>
                  <a:schemeClr val="dk1"/>
                </a:solidFill>
              </a:rPr>
              <a:t>Supports teachers to understand students’ skill levels and to use instructional practices to support their learning and growth.</a:t>
            </a:r>
            <a:endParaRPr/>
          </a:p>
          <a:p>
            <a:pPr marL="0" lvl="0" indent="0" algn="l" rtl="0">
              <a:spcBef>
                <a:spcPts val="1000"/>
              </a:spcBef>
              <a:spcAft>
                <a:spcPts val="0"/>
              </a:spcAft>
              <a:buSzPts val="1920"/>
              <a:buNone/>
            </a:pPr>
            <a:endParaRPr sz="2400"/>
          </a:p>
        </p:txBody>
      </p:sp>
      <p:sp>
        <p:nvSpPr>
          <p:cNvPr id="337" name="Google Shape;337;g1a21275cd81_0_720"/>
          <p:cNvSpPr txBox="1">
            <a:spLocks noGrp="1"/>
          </p:cNvSpPr>
          <p:nvPr>
            <p:ph type="sldNum" idx="12"/>
          </p:nvPr>
        </p:nvSpPr>
        <p:spPr>
          <a:xfrm>
            <a:off x="11850330" y="6472394"/>
            <a:ext cx="683400" cy="17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13</a:t>
            </a:fld>
            <a:endParaRPr/>
          </a:p>
        </p:txBody>
      </p:sp>
      <p:pic>
        <p:nvPicPr>
          <p:cNvPr id="338" name="Google Shape;338;g1a21275cd81_0_720"/>
          <p:cNvPicPr preferRelativeResize="0"/>
          <p:nvPr/>
        </p:nvPicPr>
        <p:blipFill rotWithShape="1">
          <a:blip r:embed="rId5">
            <a:alphaModFix/>
          </a:blip>
          <a:srcRect/>
          <a:stretch/>
        </p:blipFill>
        <p:spPr>
          <a:xfrm>
            <a:off x="7628941" y="6070069"/>
            <a:ext cx="4000500" cy="622300"/>
          </a:xfrm>
          <a:prstGeom prst="rect">
            <a:avLst/>
          </a:prstGeom>
          <a:noFill/>
          <a:ln>
            <a:noFill/>
          </a:ln>
        </p:spPr>
      </p:pic>
      <p:sp>
        <p:nvSpPr>
          <p:cNvPr id="339" name="Google Shape;339;g1a21275cd81_0_720"/>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pic>
        <p:nvPicPr>
          <p:cNvPr id="340" name="Google Shape;340;g1a21275cd81_0_720" descr="VKRP_logo_final copy.png"/>
          <p:cNvPicPr preferRelativeResize="0"/>
          <p:nvPr/>
        </p:nvPicPr>
        <p:blipFill rotWithShape="1">
          <a:blip r:embed="rId6">
            <a:alphaModFix/>
          </a:blip>
          <a:srcRect b="12747"/>
          <a:stretch/>
        </p:blipFill>
        <p:spPr>
          <a:xfrm>
            <a:off x="1401165" y="214619"/>
            <a:ext cx="3905154" cy="12777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g1a21275cd81_0_734"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graphicFrame>
        <p:nvGraphicFramePr>
          <p:cNvPr id="346" name="Google Shape;346;g1a21275cd81_0_734"/>
          <p:cNvGraphicFramePr/>
          <p:nvPr/>
        </p:nvGraphicFramePr>
        <p:xfrm>
          <a:off x="1520444" y="1429591"/>
          <a:ext cx="3000000" cy="3000000"/>
        </p:xfrm>
        <a:graphic>
          <a:graphicData uri="http://schemas.openxmlformats.org/drawingml/2006/table">
            <a:tbl>
              <a:tblPr>
                <a:noFill/>
                <a:tableStyleId>{EC72A39A-99F0-477A-A8FF-736B0197D743}</a:tableStyleId>
              </a:tblPr>
              <a:tblGrid>
                <a:gridCol w="2482850">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82850">
                  <a:extLst>
                    <a:ext uri="{9D8B030D-6E8A-4147-A177-3AD203B41FA5}">
                      <a16:colId xmlns:a16="http://schemas.microsoft.com/office/drawing/2014/main" val="20002"/>
                    </a:ext>
                  </a:extLst>
                </a:gridCol>
                <a:gridCol w="2482850">
                  <a:extLst>
                    <a:ext uri="{9D8B030D-6E8A-4147-A177-3AD203B41FA5}">
                      <a16:colId xmlns:a16="http://schemas.microsoft.com/office/drawing/2014/main" val="20003"/>
                    </a:ext>
                  </a:extLst>
                </a:gridCol>
              </a:tblGrid>
              <a:tr h="1587650">
                <a:tc>
                  <a:txBody>
                    <a:bodyPr/>
                    <a:lstStyle/>
                    <a:p>
                      <a:pPr marL="0" marR="0" lvl="0" indent="0" algn="l" rtl="0">
                        <a:spcBef>
                          <a:spcPts val="0"/>
                        </a:spcBef>
                        <a:spcAft>
                          <a:spcPts val="0"/>
                        </a:spcAft>
                        <a:buClr>
                          <a:schemeClr val="dk1"/>
                        </a:buClr>
                        <a:buSzPts val="1100"/>
                        <a:buFont typeface="Calibri"/>
                        <a:buNone/>
                      </a:pPr>
                      <a:endParaRPr sz="1100" u="none" strike="noStrike" cap="none"/>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endParaRPr sz="1100" u="none" strike="noStrike" cap="none"/>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100"/>
                        <a:buFont typeface="Calibri"/>
                        <a:buNone/>
                      </a:pPr>
                      <a:endParaRPr sz="1100" u="none" strike="noStrike" cap="none"/>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400"/>
                        <a:buFont typeface="Calibri"/>
                        <a:buNone/>
                      </a:pPr>
                      <a:endParaRPr sz="1400" u="none" strike="noStrike" cap="none"/>
                    </a:p>
                  </a:txBody>
                  <a:tcPr marL="91425" marR="91425" marT="91425" marB="914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744000">
                <a:tc>
                  <a:txBody>
                    <a:bodyPr/>
                    <a:lstStyle/>
                    <a:p>
                      <a:pPr marL="0" marR="0" lvl="0" indent="0" algn="ctr" rtl="0">
                        <a:spcBef>
                          <a:spcPts val="0"/>
                        </a:spcBef>
                        <a:spcAft>
                          <a:spcPts val="0"/>
                        </a:spcAft>
                        <a:buClr>
                          <a:schemeClr val="dk1"/>
                        </a:buClr>
                        <a:buSzPts val="1900"/>
                        <a:buFont typeface="Arial"/>
                        <a:buNone/>
                      </a:pPr>
                      <a:r>
                        <a:rPr lang="en-US" sz="1900" b="1" u="none" strike="noStrike" cap="none">
                          <a:solidFill>
                            <a:schemeClr val="dk1"/>
                          </a:solidFill>
                          <a:latin typeface="Libre Franklin"/>
                          <a:ea typeface="Libre Franklin"/>
                          <a:cs typeface="Libre Franklin"/>
                          <a:sym typeface="Libre Franklin"/>
                        </a:rPr>
                        <a:t>Literacy: </a:t>
                      </a:r>
                      <a:endParaRPr/>
                    </a:p>
                    <a:p>
                      <a:pPr marL="0" marR="0" lvl="0" indent="0" algn="ctr" rtl="0">
                        <a:spcBef>
                          <a:spcPts val="0"/>
                        </a:spcBef>
                        <a:spcAft>
                          <a:spcPts val="0"/>
                        </a:spcAft>
                        <a:buClr>
                          <a:schemeClr val="dk1"/>
                        </a:buClr>
                        <a:buSzPts val="1900"/>
                        <a:buFont typeface="Arial"/>
                        <a:buNone/>
                      </a:pPr>
                      <a:r>
                        <a:rPr lang="en-US" sz="1900" i="0" u="none" strike="noStrike" cap="none">
                          <a:solidFill>
                            <a:schemeClr val="dk1"/>
                          </a:solidFill>
                          <a:latin typeface="Libre Franklin"/>
                          <a:ea typeface="Libre Franklin"/>
                          <a:cs typeface="Libre Franklin"/>
                          <a:sym typeface="Libre Franklin"/>
                        </a:rPr>
                        <a:t>Phonological Awareness Literacy Screening </a:t>
                      </a:r>
                      <a:endParaRPr/>
                    </a:p>
                    <a:p>
                      <a:pPr marL="0" marR="0" lvl="0" indent="0" algn="ctr" rtl="0">
                        <a:spcBef>
                          <a:spcPts val="0"/>
                        </a:spcBef>
                        <a:spcAft>
                          <a:spcPts val="0"/>
                        </a:spcAft>
                        <a:buClr>
                          <a:schemeClr val="dk1"/>
                        </a:buClr>
                        <a:buSzPts val="1900"/>
                        <a:buFont typeface="Arial"/>
                        <a:buNone/>
                      </a:pPr>
                      <a:r>
                        <a:rPr lang="en-US" sz="1900" i="0" u="none" strike="noStrike" cap="none">
                          <a:solidFill>
                            <a:schemeClr val="dk1"/>
                          </a:solidFill>
                          <a:latin typeface="Libre Franklin"/>
                          <a:ea typeface="Libre Franklin"/>
                          <a:cs typeface="Libre Franklin"/>
                          <a:sym typeface="Libre Franklin"/>
                        </a:rPr>
                        <a:t>(PALS)</a:t>
                      </a:r>
                      <a:endParaRPr sz="1100" i="0" u="none" strike="noStrike" cap="none">
                        <a:solidFill>
                          <a:schemeClr val="dk1"/>
                        </a:solidFill>
                        <a:latin typeface="Libre Franklin"/>
                        <a:ea typeface="Libre Franklin"/>
                        <a:cs typeface="Libre Franklin"/>
                        <a:sym typeface="Libre Franklin"/>
                      </a:endParaRPr>
                    </a:p>
                  </a:txBody>
                  <a:tcPr marL="91450"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900"/>
                        <a:buFont typeface="Arial"/>
                        <a:buNone/>
                      </a:pPr>
                      <a:r>
                        <a:rPr lang="en-US" sz="1900" b="1" u="none" strike="noStrike" cap="none">
                          <a:solidFill>
                            <a:schemeClr val="dk1"/>
                          </a:solidFill>
                          <a:latin typeface="Libre Franklin"/>
                          <a:ea typeface="Libre Franklin"/>
                          <a:cs typeface="Libre Franklin"/>
                          <a:sym typeface="Libre Franklin"/>
                        </a:rPr>
                        <a:t>Mathematics: </a:t>
                      </a:r>
                      <a:endParaRPr sz="1900" b="1" u="none" strike="noStrike" cap="none">
                        <a:solidFill>
                          <a:schemeClr val="dk1"/>
                        </a:solidFill>
                        <a:latin typeface="Libre Franklin"/>
                        <a:ea typeface="Libre Franklin"/>
                        <a:cs typeface="Libre Franklin"/>
                        <a:sym typeface="Libre Franklin"/>
                      </a:endParaRPr>
                    </a:p>
                    <a:p>
                      <a:pPr marL="0" marR="0" lvl="0" indent="0" algn="ctr" rtl="0">
                        <a:spcBef>
                          <a:spcPts val="0"/>
                        </a:spcBef>
                        <a:spcAft>
                          <a:spcPts val="0"/>
                        </a:spcAft>
                        <a:buClr>
                          <a:schemeClr val="dk1"/>
                        </a:buClr>
                        <a:buSzPts val="1900"/>
                        <a:buFont typeface="Arial"/>
                        <a:buNone/>
                      </a:pPr>
                      <a:r>
                        <a:rPr lang="en-US" sz="1900" u="none" strike="noStrike" cap="none">
                          <a:solidFill>
                            <a:schemeClr val="dk1"/>
                          </a:solidFill>
                          <a:latin typeface="Libre Franklin"/>
                          <a:ea typeface="Libre Franklin"/>
                          <a:cs typeface="Libre Franklin"/>
                          <a:sym typeface="Libre Franklin"/>
                        </a:rPr>
                        <a:t>Early Mathematics Assessment System (EMAS)</a:t>
                      </a:r>
                      <a:endParaRPr sz="1900" b="1" u="none" strike="noStrike" cap="none">
                        <a:solidFill>
                          <a:schemeClr val="dk1"/>
                        </a:solidFill>
                        <a:latin typeface="Libre Franklin"/>
                        <a:ea typeface="Libre Franklin"/>
                        <a:cs typeface="Libre Franklin"/>
                        <a:sym typeface="Libre Franklin"/>
                      </a:endParaRPr>
                    </a:p>
                  </a:txBody>
                  <a:tcPr marL="91450"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900"/>
                        <a:buFont typeface="Arial"/>
                        <a:buNone/>
                      </a:pPr>
                      <a:r>
                        <a:rPr lang="en-US" sz="1900" b="1" u="none" strike="noStrike" cap="none">
                          <a:solidFill>
                            <a:schemeClr val="dk1"/>
                          </a:solidFill>
                          <a:latin typeface="Libre Franklin"/>
                          <a:ea typeface="Libre Franklin"/>
                          <a:cs typeface="Libre Franklin"/>
                          <a:sym typeface="Libre Franklin"/>
                        </a:rPr>
                        <a:t>Self-Regulation, </a:t>
                      </a:r>
                      <a:endParaRPr sz="1900" b="1" u="none" strike="noStrike" cap="none">
                        <a:solidFill>
                          <a:schemeClr val="dk1"/>
                        </a:solidFill>
                        <a:latin typeface="Libre Franklin"/>
                        <a:ea typeface="Libre Franklin"/>
                        <a:cs typeface="Libre Franklin"/>
                        <a:sym typeface="Libre Franklin"/>
                      </a:endParaRPr>
                    </a:p>
                    <a:p>
                      <a:pPr marL="0" marR="0" lvl="0" indent="0" algn="ctr" rtl="0">
                        <a:spcBef>
                          <a:spcPts val="0"/>
                        </a:spcBef>
                        <a:spcAft>
                          <a:spcPts val="0"/>
                        </a:spcAft>
                        <a:buClr>
                          <a:schemeClr val="dk1"/>
                        </a:buClr>
                        <a:buSzPts val="1900"/>
                        <a:buFont typeface="Arial"/>
                        <a:buNone/>
                      </a:pPr>
                      <a:r>
                        <a:rPr lang="en-US" sz="1900" b="1" u="none" strike="noStrike" cap="none">
                          <a:solidFill>
                            <a:schemeClr val="dk1"/>
                          </a:solidFill>
                          <a:latin typeface="Libre Franklin"/>
                          <a:ea typeface="Libre Franklin"/>
                          <a:cs typeface="Libre Franklin"/>
                          <a:sym typeface="Libre Franklin"/>
                        </a:rPr>
                        <a:t>and  Social Skills</a:t>
                      </a:r>
                      <a:endParaRPr sz="1100" u="none" strike="noStrike" cap="none">
                        <a:solidFill>
                          <a:schemeClr val="dk1"/>
                        </a:solidFill>
                      </a:endParaRPr>
                    </a:p>
                  </a:txBody>
                  <a:tcPr marL="91450"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Libre Franklin"/>
                          <a:ea typeface="Libre Franklin"/>
                          <a:cs typeface="Libre Franklin"/>
                          <a:sym typeface="Libre Franklin"/>
                        </a:rPr>
                        <a:t>Mental Health Well-Being</a:t>
                      </a:r>
                      <a:endParaRPr/>
                    </a:p>
                    <a:p>
                      <a:pPr marL="0" marR="0" lvl="0" indent="0" algn="ctr"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p>
                      <a:pPr marL="0" marR="0" lvl="0" indent="0" algn="ctr" rtl="0">
                        <a:lnSpc>
                          <a:spcPct val="100000"/>
                        </a:lnSpc>
                        <a:spcBef>
                          <a:spcPts val="0"/>
                        </a:spcBef>
                        <a:spcAft>
                          <a:spcPts val="0"/>
                        </a:spcAft>
                        <a:buClr>
                          <a:srgbClr val="000000"/>
                        </a:buClr>
                        <a:buSzPts val="1100"/>
                        <a:buFont typeface="Arial"/>
                        <a:buNone/>
                      </a:pPr>
                      <a:endParaRPr sz="1100" b="0"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r>
                        <a:rPr lang="en-US" sz="1200" b="1" u="none" strike="noStrike" cap="none">
                          <a:solidFill>
                            <a:schemeClr val="dk1"/>
                          </a:solidFill>
                        </a:rPr>
                        <a:t>Note. </a:t>
                      </a:r>
                      <a:r>
                        <a:rPr lang="en-US" sz="1200" b="0" u="none" strike="noStrike" cap="none">
                          <a:solidFill>
                            <a:schemeClr val="dk1"/>
                          </a:solidFill>
                        </a:rPr>
                        <a:t>New items assessing teachers’ report of students’ mental well-being were added in fall of 2020. These items are not part of the overall readiness score. </a:t>
                      </a:r>
                      <a:endParaRPr/>
                    </a:p>
                  </a:txBody>
                  <a:tcPr marL="91450"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47" name="Google Shape;347;g1a21275cd81_0_734"/>
          <p:cNvPicPr preferRelativeResize="0"/>
          <p:nvPr/>
        </p:nvPicPr>
        <p:blipFill rotWithShape="1">
          <a:blip r:embed="rId4">
            <a:alphaModFix/>
          </a:blip>
          <a:srcRect/>
          <a:stretch/>
        </p:blipFill>
        <p:spPr>
          <a:xfrm>
            <a:off x="1843839" y="1739468"/>
            <a:ext cx="1888508" cy="781017"/>
          </a:xfrm>
          <a:prstGeom prst="rect">
            <a:avLst/>
          </a:prstGeom>
          <a:noFill/>
          <a:ln>
            <a:noFill/>
          </a:ln>
        </p:spPr>
      </p:pic>
      <p:pic>
        <p:nvPicPr>
          <p:cNvPr id="348" name="Google Shape;348;g1a21275cd81_0_734"/>
          <p:cNvPicPr preferRelativeResize="0"/>
          <p:nvPr/>
        </p:nvPicPr>
        <p:blipFill rotWithShape="1">
          <a:blip r:embed="rId5">
            <a:alphaModFix/>
          </a:blip>
          <a:srcRect/>
          <a:stretch/>
        </p:blipFill>
        <p:spPr>
          <a:xfrm>
            <a:off x="4410346" y="1477103"/>
            <a:ext cx="1593198" cy="1385287"/>
          </a:xfrm>
          <a:prstGeom prst="rect">
            <a:avLst/>
          </a:prstGeom>
          <a:noFill/>
          <a:ln>
            <a:noFill/>
          </a:ln>
        </p:spPr>
      </p:pic>
      <p:pic>
        <p:nvPicPr>
          <p:cNvPr id="349" name="Google Shape;349;g1a21275cd81_0_734"/>
          <p:cNvPicPr preferRelativeResize="0"/>
          <p:nvPr/>
        </p:nvPicPr>
        <p:blipFill rotWithShape="1">
          <a:blip r:embed="rId6">
            <a:alphaModFix/>
          </a:blip>
          <a:srcRect/>
          <a:stretch/>
        </p:blipFill>
        <p:spPr>
          <a:xfrm>
            <a:off x="6721268" y="1694351"/>
            <a:ext cx="2006425" cy="950789"/>
          </a:xfrm>
          <a:prstGeom prst="rect">
            <a:avLst/>
          </a:prstGeom>
          <a:noFill/>
          <a:ln>
            <a:noFill/>
          </a:ln>
        </p:spPr>
      </p:pic>
      <p:sp>
        <p:nvSpPr>
          <p:cNvPr id="350" name="Google Shape;350;g1a21275cd81_0_734"/>
          <p:cNvSpPr txBox="1"/>
          <p:nvPr/>
        </p:nvSpPr>
        <p:spPr>
          <a:xfrm>
            <a:off x="1009068" y="306974"/>
            <a:ext cx="6715500" cy="54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400" b="1">
                <a:solidFill>
                  <a:srgbClr val="023466"/>
                </a:solidFill>
                <a:latin typeface="Calibri"/>
                <a:ea typeface="Calibri"/>
                <a:cs typeface="Calibri"/>
                <a:sym typeface="Calibri"/>
              </a:rPr>
              <a:t>VKRP Assessments and Methods</a:t>
            </a:r>
            <a:endParaRPr sz="3400" b="1">
              <a:solidFill>
                <a:srgbClr val="023466"/>
              </a:solidFill>
              <a:latin typeface="Calibri"/>
              <a:ea typeface="Calibri"/>
              <a:cs typeface="Calibri"/>
              <a:sym typeface="Calibri"/>
            </a:endParaRPr>
          </a:p>
        </p:txBody>
      </p:sp>
      <p:pic>
        <p:nvPicPr>
          <p:cNvPr id="351" name="Google Shape;351;g1a21275cd81_0_734"/>
          <p:cNvPicPr preferRelativeResize="0"/>
          <p:nvPr/>
        </p:nvPicPr>
        <p:blipFill rotWithShape="1">
          <a:blip r:embed="rId7">
            <a:alphaModFix/>
          </a:blip>
          <a:srcRect/>
          <a:stretch/>
        </p:blipFill>
        <p:spPr>
          <a:xfrm>
            <a:off x="9445417" y="1575209"/>
            <a:ext cx="1364736" cy="1109536"/>
          </a:xfrm>
          <a:prstGeom prst="rect">
            <a:avLst/>
          </a:prstGeom>
          <a:noFill/>
          <a:ln>
            <a:noFill/>
          </a:ln>
        </p:spPr>
      </p:pic>
      <p:sp>
        <p:nvSpPr>
          <p:cNvPr id="352" name="Google Shape;352;g1a21275cd81_0_734"/>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g1a21275cd81_0_745"/>
          <p:cNvPicPr preferRelativeResize="0"/>
          <p:nvPr/>
        </p:nvPicPr>
        <p:blipFill rotWithShape="1">
          <a:blip r:embed="rId3">
            <a:alphaModFix/>
          </a:blip>
          <a:srcRect/>
          <a:stretch/>
        </p:blipFill>
        <p:spPr>
          <a:xfrm>
            <a:off x="1389010" y="3482739"/>
            <a:ext cx="10224629" cy="2684096"/>
          </a:xfrm>
          <a:prstGeom prst="rect">
            <a:avLst/>
          </a:prstGeom>
          <a:noFill/>
          <a:ln>
            <a:noFill/>
          </a:ln>
        </p:spPr>
      </p:pic>
      <p:sp>
        <p:nvSpPr>
          <p:cNvPr id="359" name="Google Shape;359;g1a21275cd81_0_745"/>
          <p:cNvSpPr txBox="1">
            <a:spLocks noGrp="1"/>
          </p:cNvSpPr>
          <p:nvPr>
            <p:ph type="title"/>
          </p:nvPr>
        </p:nvSpPr>
        <p:spPr>
          <a:xfrm>
            <a:off x="1278914" y="474664"/>
            <a:ext cx="85968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23466"/>
              </a:buClr>
              <a:buSzPts val="3600"/>
              <a:buFont typeface="Calibri"/>
              <a:buNone/>
            </a:pPr>
            <a:r>
              <a:rPr lang="en-US" b="1"/>
              <a:t>Defining Readiness for Summative Purposes</a:t>
            </a:r>
            <a:endParaRPr/>
          </a:p>
        </p:txBody>
      </p:sp>
      <p:sp>
        <p:nvSpPr>
          <p:cNvPr id="360" name="Google Shape;360;g1a21275cd81_0_745"/>
          <p:cNvSpPr txBox="1">
            <a:spLocks noGrp="1"/>
          </p:cNvSpPr>
          <p:nvPr>
            <p:ph type="body" idx="1"/>
          </p:nvPr>
        </p:nvSpPr>
        <p:spPr>
          <a:xfrm>
            <a:off x="1278914" y="1245672"/>
            <a:ext cx="10151100" cy="2160300"/>
          </a:xfrm>
          <a:prstGeom prst="rect">
            <a:avLst/>
          </a:prstGeom>
          <a:noFill/>
          <a:ln>
            <a:noFill/>
          </a:ln>
        </p:spPr>
        <p:txBody>
          <a:bodyPr spcFirstLastPara="1" wrap="square" lIns="91425" tIns="45700" rIns="91425" bIns="45700" anchor="t" anchorCtr="0">
            <a:normAutofit lnSpcReduction="10000"/>
          </a:bodyPr>
          <a:lstStyle/>
          <a:p>
            <a:pPr marL="342900" lvl="0" indent="-352425" algn="l" rtl="0">
              <a:spcBef>
                <a:spcPts val="0"/>
              </a:spcBef>
              <a:spcAft>
                <a:spcPts val="0"/>
              </a:spcAft>
              <a:buClr>
                <a:schemeClr val="dk1"/>
              </a:buClr>
              <a:buSzPts val="2000"/>
              <a:buFont typeface="Arial"/>
              <a:buChar char="•"/>
            </a:pPr>
            <a:r>
              <a:rPr lang="en-US" sz="2000">
                <a:solidFill>
                  <a:schemeClr val="dk1"/>
                </a:solidFill>
              </a:rPr>
              <a:t>For summative purposes, kindergarten students are categorized as ready or meeting the overall benchmark (fall) and meeting the overall benchmark (spring) if they demonstrate minimally expected skills for the fall or the spring of kindergarten for literacy, mathematics, self-regulation, and social skills. </a:t>
            </a:r>
            <a:endParaRPr/>
          </a:p>
          <a:p>
            <a:pPr marL="342900" lvl="0" indent="-352425" algn="l" rtl="0">
              <a:spcBef>
                <a:spcPts val="1000"/>
              </a:spcBef>
              <a:spcAft>
                <a:spcPts val="0"/>
              </a:spcAft>
              <a:buClr>
                <a:schemeClr val="dk1"/>
              </a:buClr>
              <a:buSzPts val="2000"/>
              <a:buFont typeface="Arial"/>
              <a:buChar char="•"/>
            </a:pPr>
            <a:r>
              <a:rPr lang="en-US" sz="2000">
                <a:solidFill>
                  <a:schemeClr val="dk1"/>
                </a:solidFill>
              </a:rPr>
              <a:t>If a kindergarten student does not demonstrate the minimally expected skill in one or more areas at the respective timepoint (fall or spring), they are categorized as not ready or below the benchmark (fall) and below the benchmark (spring). </a:t>
            </a:r>
            <a:endParaRPr/>
          </a:p>
        </p:txBody>
      </p:sp>
      <p:sp>
        <p:nvSpPr>
          <p:cNvPr id="361" name="Google Shape;361;g1a21275cd81_0_745"/>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pic>
        <p:nvPicPr>
          <p:cNvPr id="362" name="Google Shape;362;g1a21275cd81_0_745" descr="Text&#10;&#10;Description automatically generated with low confidence"/>
          <p:cNvPicPr preferRelativeResize="0"/>
          <p:nvPr/>
        </p:nvPicPr>
        <p:blipFill rotWithShape="1">
          <a:blip r:embed="rId4">
            <a:alphaModFix/>
          </a:blip>
          <a:srcRect/>
          <a:stretch/>
        </p:blipFill>
        <p:spPr>
          <a:xfrm>
            <a:off x="8178800" y="6146800"/>
            <a:ext cx="4013200" cy="711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a21275cd81_0_754"/>
          <p:cNvSpPr txBox="1"/>
          <p:nvPr/>
        </p:nvSpPr>
        <p:spPr>
          <a:xfrm>
            <a:off x="1011935" y="354145"/>
            <a:ext cx="6813000" cy="54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400" b="1">
                <a:solidFill>
                  <a:srgbClr val="023466"/>
                </a:solidFill>
                <a:latin typeface="Calibri"/>
                <a:ea typeface="Calibri"/>
                <a:cs typeface="Calibri"/>
                <a:sym typeface="Calibri"/>
              </a:rPr>
              <a:t>History of VKRP</a:t>
            </a:r>
            <a:endParaRPr sz="3400" b="1">
              <a:solidFill>
                <a:srgbClr val="023466"/>
              </a:solidFill>
              <a:latin typeface="Calibri"/>
              <a:ea typeface="Calibri"/>
              <a:cs typeface="Calibri"/>
              <a:sym typeface="Calibri"/>
            </a:endParaRPr>
          </a:p>
        </p:txBody>
      </p:sp>
      <p:grpSp>
        <p:nvGrpSpPr>
          <p:cNvPr id="368" name="Google Shape;368;g1a21275cd81_0_754"/>
          <p:cNvGrpSpPr/>
          <p:nvPr/>
        </p:nvGrpSpPr>
        <p:grpSpPr>
          <a:xfrm>
            <a:off x="1693450" y="1463765"/>
            <a:ext cx="8804960" cy="4174578"/>
            <a:chOff x="2254787" y="1742734"/>
            <a:chExt cx="8804960" cy="4174578"/>
          </a:xfrm>
        </p:grpSpPr>
        <p:sp>
          <p:nvSpPr>
            <p:cNvPr id="369" name="Google Shape;369;g1a21275cd81_0_754"/>
            <p:cNvSpPr txBox="1"/>
            <p:nvPr/>
          </p:nvSpPr>
          <p:spPr>
            <a:xfrm>
              <a:off x="2316905" y="3677812"/>
              <a:ext cx="1900800" cy="2239500"/>
            </a:xfrm>
            <a:prstGeom prst="rect">
              <a:avLst/>
            </a:prstGeom>
            <a:noFill/>
            <a:ln>
              <a:noFill/>
            </a:ln>
          </p:spPr>
          <p:txBody>
            <a:bodyPr spcFirstLastPara="1" wrap="square" lIns="91425" tIns="45700" rIns="91425" bIns="45700" anchor="t" anchorCtr="0">
              <a:spAutoFit/>
            </a:bodyPr>
            <a:lstStyle/>
            <a:p>
              <a:pPr marL="19050" marR="0" lvl="0" indent="0" algn="ctr" rtl="0">
                <a:spcBef>
                  <a:spcPts val="0"/>
                </a:spcBef>
                <a:spcAft>
                  <a:spcPts val="0"/>
                </a:spcAft>
                <a:buNone/>
              </a:pPr>
              <a:r>
                <a:rPr lang="en-US" sz="1200" b="1">
                  <a:solidFill>
                    <a:schemeClr val="dk1"/>
                  </a:solidFill>
                  <a:latin typeface="Libre Franklin"/>
                  <a:ea typeface="Libre Franklin"/>
                  <a:cs typeface="Libre Franklin"/>
                  <a:sym typeface="Libre Franklin"/>
                </a:rPr>
                <a:t>Tool selection</a:t>
              </a:r>
              <a:endParaRPr/>
            </a:p>
            <a:p>
              <a:pPr marL="171446" marR="0" lvl="0" indent="-82546" algn="l" rtl="0">
                <a:spcBef>
                  <a:spcPts val="0"/>
                </a:spcBef>
                <a:spcAft>
                  <a:spcPts val="0"/>
                </a:spcAft>
                <a:buClr>
                  <a:srgbClr val="000000"/>
                </a:buClr>
                <a:buSzPts val="1100"/>
                <a:buFont typeface="Libre Franklin"/>
                <a:buNone/>
              </a:pPr>
              <a:endParaRPr sz="1200" b="1">
                <a:solidFill>
                  <a:schemeClr val="dk1"/>
                </a:solidFill>
                <a:latin typeface="Libre Franklin"/>
                <a:ea typeface="Libre Franklin"/>
                <a:cs typeface="Libre Franklin"/>
                <a:sym typeface="Libre Franklin"/>
              </a:endParaRPr>
            </a:p>
            <a:p>
              <a:pPr marL="171446" marR="0" lvl="0" indent="-152396" algn="l" rtl="0">
                <a:spcBef>
                  <a:spcPts val="0"/>
                </a:spcBef>
                <a:spcAft>
                  <a:spcPts val="0"/>
                </a:spcAft>
                <a:buClr>
                  <a:srgbClr val="000000"/>
                </a:buClr>
                <a:buSzPts val="1100"/>
                <a:buFont typeface="Libre Franklin"/>
                <a:buChar char="•"/>
              </a:pPr>
              <a:r>
                <a:rPr lang="en-US" sz="1200" b="1">
                  <a:solidFill>
                    <a:schemeClr val="dk1"/>
                  </a:solidFill>
                  <a:latin typeface="Libre Franklin"/>
                  <a:ea typeface="Libre Franklin"/>
                  <a:cs typeface="Libre Franklin"/>
                  <a:sym typeface="Libre Franklin"/>
                </a:rPr>
                <a:t>Literacy</a:t>
              </a:r>
              <a:r>
                <a:rPr lang="en-US" sz="1200">
                  <a:solidFill>
                    <a:schemeClr val="dk1"/>
                  </a:solidFill>
                  <a:latin typeface="Libre Franklin"/>
                  <a:ea typeface="Libre Franklin"/>
                  <a:cs typeface="Libre Franklin"/>
                  <a:sym typeface="Libre Franklin"/>
                </a:rPr>
                <a:t> - PALS</a:t>
              </a:r>
              <a:endParaRPr sz="1200">
                <a:solidFill>
                  <a:schemeClr val="dk1"/>
                </a:solidFill>
                <a:latin typeface="Libre Franklin"/>
                <a:ea typeface="Libre Franklin"/>
                <a:cs typeface="Libre Franklin"/>
                <a:sym typeface="Libre Franklin"/>
              </a:endParaRPr>
            </a:p>
            <a:p>
              <a:pPr marL="171446" marR="0" lvl="0" indent="-152396" algn="l" rtl="0">
                <a:spcBef>
                  <a:spcPts val="300"/>
                </a:spcBef>
                <a:spcAft>
                  <a:spcPts val="0"/>
                </a:spcAft>
                <a:buClr>
                  <a:srgbClr val="000000"/>
                </a:buClr>
                <a:buSzPts val="1100"/>
                <a:buFont typeface="Libre Franklin"/>
                <a:buChar char="•"/>
              </a:pPr>
              <a:r>
                <a:rPr lang="en-US" sz="1200" b="1">
                  <a:solidFill>
                    <a:schemeClr val="dk1"/>
                  </a:solidFill>
                  <a:latin typeface="Libre Franklin"/>
                  <a:ea typeface="Libre Franklin"/>
                  <a:cs typeface="Libre Franklin"/>
                  <a:sym typeface="Libre Franklin"/>
                </a:rPr>
                <a:t>Math</a:t>
              </a:r>
              <a:r>
                <a:rPr lang="en-US" sz="1200">
                  <a:solidFill>
                    <a:schemeClr val="dk1"/>
                  </a:solidFill>
                  <a:latin typeface="Libre Franklin"/>
                  <a:ea typeface="Libre Franklin"/>
                  <a:cs typeface="Libre Franklin"/>
                  <a:sym typeface="Libre Franklin"/>
                </a:rPr>
                <a:t> - Teacher standardized administration </a:t>
              </a:r>
              <a:endParaRPr sz="1200">
                <a:solidFill>
                  <a:schemeClr val="dk1"/>
                </a:solidFill>
                <a:latin typeface="Libre Franklin"/>
                <a:ea typeface="Libre Franklin"/>
                <a:cs typeface="Libre Franklin"/>
                <a:sym typeface="Libre Franklin"/>
              </a:endParaRPr>
            </a:p>
            <a:p>
              <a:pPr marL="171446" marR="0" lvl="0" indent="-152396" algn="l" rtl="0">
                <a:spcBef>
                  <a:spcPts val="300"/>
                </a:spcBef>
                <a:spcAft>
                  <a:spcPts val="0"/>
                </a:spcAft>
                <a:buClr>
                  <a:srgbClr val="000000"/>
                </a:buClr>
                <a:buSzPts val="1100"/>
                <a:buFont typeface="Libre Franklin"/>
                <a:buChar char="•"/>
              </a:pPr>
              <a:r>
                <a:rPr lang="en-US" sz="1200" b="1">
                  <a:solidFill>
                    <a:schemeClr val="dk1"/>
                  </a:solidFill>
                  <a:latin typeface="Libre Franklin"/>
                  <a:ea typeface="Libre Franklin"/>
                  <a:cs typeface="Libre Franklin"/>
                  <a:sym typeface="Libre Franklin"/>
                </a:rPr>
                <a:t>Self-regulation</a:t>
              </a:r>
              <a:r>
                <a:rPr lang="en-US" sz="1200">
                  <a:solidFill>
                    <a:schemeClr val="dk1"/>
                  </a:solidFill>
                  <a:latin typeface="Libre Franklin"/>
                  <a:ea typeface="Libre Franklin"/>
                  <a:cs typeface="Libre Franklin"/>
                  <a:sym typeface="Libre Franklin"/>
                </a:rPr>
                <a:t> -Teacher report via rating scale</a:t>
              </a:r>
              <a:endParaRPr sz="1200">
                <a:solidFill>
                  <a:schemeClr val="dk1"/>
                </a:solidFill>
                <a:latin typeface="Libre Franklin"/>
                <a:ea typeface="Libre Franklin"/>
                <a:cs typeface="Libre Franklin"/>
                <a:sym typeface="Libre Franklin"/>
              </a:endParaRPr>
            </a:p>
            <a:p>
              <a:pPr marL="171446" marR="0" lvl="0" indent="-152396" algn="l" rtl="0">
                <a:spcBef>
                  <a:spcPts val="300"/>
                </a:spcBef>
                <a:spcAft>
                  <a:spcPts val="0"/>
                </a:spcAft>
                <a:buClr>
                  <a:srgbClr val="000000"/>
                </a:buClr>
                <a:buSzPts val="1100"/>
                <a:buFont typeface="Libre Franklin"/>
                <a:buChar char="•"/>
              </a:pPr>
              <a:r>
                <a:rPr lang="en-US" sz="1200" b="1">
                  <a:solidFill>
                    <a:schemeClr val="dk1"/>
                  </a:solidFill>
                  <a:latin typeface="Libre Franklin"/>
                  <a:ea typeface="Libre Franklin"/>
                  <a:cs typeface="Libre Franklin"/>
                  <a:sym typeface="Libre Franklin"/>
                </a:rPr>
                <a:t>Social-skills</a:t>
              </a:r>
              <a:r>
                <a:rPr lang="en-US" sz="1200">
                  <a:solidFill>
                    <a:schemeClr val="dk1"/>
                  </a:solidFill>
                  <a:latin typeface="Libre Franklin"/>
                  <a:ea typeface="Libre Franklin"/>
                  <a:cs typeface="Libre Franklin"/>
                  <a:sym typeface="Libre Franklin"/>
                </a:rPr>
                <a:t> -Teacher report via rating scale</a:t>
              </a:r>
              <a:endParaRPr sz="1200">
                <a:solidFill>
                  <a:schemeClr val="dk1"/>
                </a:solidFill>
                <a:latin typeface="Libre Franklin"/>
                <a:ea typeface="Libre Franklin"/>
                <a:cs typeface="Libre Franklin"/>
                <a:sym typeface="Libre Franklin"/>
              </a:endParaRPr>
            </a:p>
          </p:txBody>
        </p:sp>
        <p:sp>
          <p:nvSpPr>
            <p:cNvPr id="370" name="Google Shape;370;g1a21275cd81_0_754"/>
            <p:cNvSpPr txBox="1"/>
            <p:nvPr/>
          </p:nvSpPr>
          <p:spPr>
            <a:xfrm>
              <a:off x="4230732" y="3672937"/>
              <a:ext cx="1496400" cy="1385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Libre Franklin"/>
                  <a:ea typeface="Libre Franklin"/>
                  <a:cs typeface="Libre Franklin"/>
                  <a:sym typeface="Libre Franklin"/>
                </a:rPr>
                <a:t>Piloted measures</a:t>
              </a:r>
              <a:endParaRPr/>
            </a:p>
            <a:p>
              <a:pPr marL="0" marR="0" lvl="0" indent="0" algn="l" rtl="0">
                <a:spcBef>
                  <a:spcPts val="0"/>
                </a:spcBef>
                <a:spcAft>
                  <a:spcPts val="0"/>
                </a:spcAft>
                <a:buNone/>
              </a:pP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200">
                  <a:solidFill>
                    <a:schemeClr val="dk1"/>
                  </a:solidFill>
                  <a:latin typeface="Libre Franklin"/>
                  <a:ea typeface="Libre Franklin"/>
                  <a:cs typeface="Libre Franklin"/>
                  <a:sym typeface="Libre Franklin"/>
                </a:rPr>
                <a:t>And estimated statewide representative sample of readiness  </a:t>
              </a:r>
              <a:endParaRPr sz="1200">
                <a:solidFill>
                  <a:schemeClr val="dk1"/>
                </a:solidFill>
                <a:latin typeface="Libre Franklin"/>
                <a:ea typeface="Libre Franklin"/>
                <a:cs typeface="Libre Franklin"/>
                <a:sym typeface="Libre Franklin"/>
              </a:endParaRPr>
            </a:p>
          </p:txBody>
        </p:sp>
        <p:sp>
          <p:nvSpPr>
            <p:cNvPr id="371" name="Google Shape;371;g1a21275cd81_0_754"/>
            <p:cNvSpPr txBox="1"/>
            <p:nvPr/>
          </p:nvSpPr>
          <p:spPr>
            <a:xfrm>
              <a:off x="5737504" y="3676718"/>
              <a:ext cx="15711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Libre Franklin"/>
                  <a:ea typeface="Libre Franklin"/>
                  <a:cs typeface="Libre Franklin"/>
                  <a:sym typeface="Libre Franklin"/>
                </a:rPr>
                <a:t>Voluntary roll out</a:t>
              </a:r>
              <a:endParaRPr/>
            </a:p>
            <a:p>
              <a:pPr marL="0" marR="0" lvl="0" indent="0" algn="l" rtl="0">
                <a:spcBef>
                  <a:spcPts val="0"/>
                </a:spcBef>
                <a:spcAft>
                  <a:spcPts val="0"/>
                </a:spcAft>
                <a:buNone/>
              </a:pPr>
              <a:endParaRPr sz="1200">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200">
                  <a:solidFill>
                    <a:schemeClr val="dk1"/>
                  </a:solidFill>
                  <a:latin typeface="Libre Franklin"/>
                  <a:ea typeface="Libre Franklin"/>
                  <a:cs typeface="Libre Franklin"/>
                  <a:sym typeface="Libre Franklin"/>
                </a:rPr>
                <a:t>With expansion to spring time point in 2018-19</a:t>
              </a:r>
              <a:endParaRPr sz="1200">
                <a:solidFill>
                  <a:schemeClr val="dk1"/>
                </a:solidFill>
                <a:latin typeface="Libre Franklin"/>
                <a:ea typeface="Libre Franklin"/>
                <a:cs typeface="Libre Franklin"/>
                <a:sym typeface="Libre Franklin"/>
              </a:endParaRPr>
            </a:p>
          </p:txBody>
        </p:sp>
        <p:sp>
          <p:nvSpPr>
            <p:cNvPr id="372" name="Google Shape;372;g1a21275cd81_0_754"/>
            <p:cNvSpPr/>
            <p:nvPr/>
          </p:nvSpPr>
          <p:spPr>
            <a:xfrm rot="-5400000">
              <a:off x="2877137" y="1447781"/>
              <a:ext cx="656100" cy="1900800"/>
            </a:xfrm>
            <a:prstGeom prst="round2SameRect">
              <a:avLst>
                <a:gd name="adj1" fmla="val 50000"/>
                <a:gd name="adj2" fmla="val 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373" name="Google Shape;373;g1a21275cd81_0_754"/>
            <p:cNvSpPr/>
            <p:nvPr/>
          </p:nvSpPr>
          <p:spPr>
            <a:xfrm>
              <a:off x="5733758" y="2070132"/>
              <a:ext cx="1579500" cy="6546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sp>
          <p:nvSpPr>
            <p:cNvPr id="374" name="Google Shape;374;g1a21275cd81_0_754"/>
            <p:cNvSpPr/>
            <p:nvPr/>
          </p:nvSpPr>
          <p:spPr>
            <a:xfrm>
              <a:off x="4154225" y="2070132"/>
              <a:ext cx="1579500" cy="654600"/>
            </a:xfrm>
            <a:prstGeom prst="rect">
              <a:avLst/>
            </a:prstGeom>
            <a:solidFill>
              <a:srgbClr val="323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cxnSp>
          <p:nvCxnSpPr>
            <p:cNvPr id="375" name="Google Shape;375;g1a21275cd81_0_754"/>
            <p:cNvCxnSpPr/>
            <p:nvPr/>
          </p:nvCxnSpPr>
          <p:spPr>
            <a:xfrm>
              <a:off x="3381655" y="2749552"/>
              <a:ext cx="0" cy="353400"/>
            </a:xfrm>
            <a:prstGeom prst="straightConnector1">
              <a:avLst/>
            </a:prstGeom>
            <a:noFill/>
            <a:ln w="9525" cap="flat" cmpd="sng">
              <a:solidFill>
                <a:schemeClr val="accent3"/>
              </a:solidFill>
              <a:prstDash val="dash"/>
              <a:round/>
              <a:headEnd type="none" w="sm" len="sm"/>
              <a:tailEnd type="none" w="sm" len="sm"/>
            </a:ln>
          </p:spPr>
        </p:cxnSp>
        <p:cxnSp>
          <p:nvCxnSpPr>
            <p:cNvPr id="376" name="Google Shape;376;g1a21275cd81_0_754"/>
            <p:cNvCxnSpPr/>
            <p:nvPr/>
          </p:nvCxnSpPr>
          <p:spPr>
            <a:xfrm>
              <a:off x="4954267" y="2723675"/>
              <a:ext cx="0" cy="320400"/>
            </a:xfrm>
            <a:prstGeom prst="straightConnector1">
              <a:avLst/>
            </a:prstGeom>
            <a:noFill/>
            <a:ln w="9525" cap="flat" cmpd="sng">
              <a:solidFill>
                <a:schemeClr val="accent3"/>
              </a:solidFill>
              <a:prstDash val="dash"/>
              <a:round/>
              <a:headEnd type="none" w="sm" len="sm"/>
              <a:tailEnd type="none" w="sm" len="sm"/>
            </a:ln>
          </p:spPr>
        </p:cxnSp>
        <p:cxnSp>
          <p:nvCxnSpPr>
            <p:cNvPr id="377" name="Google Shape;377;g1a21275cd81_0_754"/>
            <p:cNvCxnSpPr/>
            <p:nvPr/>
          </p:nvCxnSpPr>
          <p:spPr>
            <a:xfrm>
              <a:off x="6526068" y="2749551"/>
              <a:ext cx="0" cy="320400"/>
            </a:xfrm>
            <a:prstGeom prst="straightConnector1">
              <a:avLst/>
            </a:prstGeom>
            <a:noFill/>
            <a:ln w="9525" cap="flat" cmpd="sng">
              <a:solidFill>
                <a:schemeClr val="accent5"/>
              </a:solidFill>
              <a:prstDash val="dash"/>
              <a:round/>
              <a:headEnd type="none" w="sm" len="sm"/>
              <a:tailEnd type="none" w="sm" len="sm"/>
            </a:ln>
          </p:spPr>
        </p:cxnSp>
        <p:sp>
          <p:nvSpPr>
            <p:cNvPr id="378" name="Google Shape;378;g1a21275cd81_0_754"/>
            <p:cNvSpPr txBox="1"/>
            <p:nvPr/>
          </p:nvSpPr>
          <p:spPr>
            <a:xfrm>
              <a:off x="2782052" y="2304383"/>
              <a:ext cx="11991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Trebuchet MS"/>
                  <a:ea typeface="Trebuchet MS"/>
                  <a:cs typeface="Trebuchet MS"/>
                  <a:sym typeface="Trebuchet MS"/>
                </a:rPr>
                <a:t>2013 - 2014</a:t>
              </a:r>
              <a:endParaRPr sz="1200" b="1">
                <a:solidFill>
                  <a:srgbClr val="FFFFFF"/>
                </a:solidFill>
                <a:latin typeface="Trebuchet MS"/>
                <a:ea typeface="Trebuchet MS"/>
                <a:cs typeface="Trebuchet MS"/>
                <a:sym typeface="Trebuchet MS"/>
              </a:endParaRPr>
            </a:p>
          </p:txBody>
        </p:sp>
        <p:sp>
          <p:nvSpPr>
            <p:cNvPr id="379" name="Google Shape;379;g1a21275cd81_0_754"/>
            <p:cNvSpPr txBox="1"/>
            <p:nvPr/>
          </p:nvSpPr>
          <p:spPr>
            <a:xfrm>
              <a:off x="4344388" y="2300476"/>
              <a:ext cx="11991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Trebuchet MS"/>
                  <a:ea typeface="Trebuchet MS"/>
                  <a:cs typeface="Trebuchet MS"/>
                  <a:sym typeface="Trebuchet MS"/>
                </a:rPr>
                <a:t>2014 - 2015</a:t>
              </a:r>
              <a:endParaRPr sz="1200" b="1">
                <a:solidFill>
                  <a:srgbClr val="FFFFFF"/>
                </a:solidFill>
                <a:latin typeface="Trebuchet MS"/>
                <a:ea typeface="Trebuchet MS"/>
                <a:cs typeface="Trebuchet MS"/>
                <a:sym typeface="Trebuchet MS"/>
              </a:endParaRPr>
            </a:p>
          </p:txBody>
        </p:sp>
        <p:grpSp>
          <p:nvGrpSpPr>
            <p:cNvPr id="380" name="Google Shape;380;g1a21275cd81_0_754"/>
            <p:cNvGrpSpPr/>
            <p:nvPr/>
          </p:nvGrpSpPr>
          <p:grpSpPr>
            <a:xfrm>
              <a:off x="5923963" y="2274013"/>
              <a:ext cx="1322171" cy="382939"/>
              <a:chOff x="2113657" y="4353878"/>
              <a:chExt cx="4021200" cy="510586"/>
            </a:xfrm>
          </p:grpSpPr>
          <p:sp>
            <p:nvSpPr>
              <p:cNvPr id="381" name="Google Shape;381;g1a21275cd81_0_754"/>
              <p:cNvSpPr txBox="1"/>
              <p:nvPr/>
            </p:nvSpPr>
            <p:spPr>
              <a:xfrm>
                <a:off x="2113657" y="4495164"/>
                <a:ext cx="36474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a:solidFill>
                    <a:srgbClr val="FFFFFF"/>
                  </a:solidFill>
                  <a:latin typeface="Trebuchet MS"/>
                  <a:ea typeface="Trebuchet MS"/>
                  <a:cs typeface="Trebuchet MS"/>
                  <a:sym typeface="Trebuchet MS"/>
                </a:endParaRPr>
              </a:p>
            </p:txBody>
          </p:sp>
          <p:sp>
            <p:nvSpPr>
              <p:cNvPr id="382" name="Google Shape;382;g1a21275cd81_0_754"/>
              <p:cNvSpPr txBox="1"/>
              <p:nvPr/>
            </p:nvSpPr>
            <p:spPr>
              <a:xfrm>
                <a:off x="2113657" y="4353878"/>
                <a:ext cx="4021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Trebuchet MS"/>
                    <a:ea typeface="Trebuchet MS"/>
                    <a:cs typeface="Trebuchet MS"/>
                    <a:sym typeface="Trebuchet MS"/>
                  </a:rPr>
                  <a:t>2015 - current</a:t>
                </a:r>
                <a:endParaRPr sz="1200" b="1">
                  <a:solidFill>
                    <a:srgbClr val="FFFFFF"/>
                  </a:solidFill>
                  <a:latin typeface="Trebuchet MS"/>
                  <a:ea typeface="Trebuchet MS"/>
                  <a:cs typeface="Trebuchet MS"/>
                  <a:sym typeface="Trebuchet MS"/>
                </a:endParaRPr>
              </a:p>
            </p:txBody>
          </p:sp>
        </p:grpSp>
        <p:grpSp>
          <p:nvGrpSpPr>
            <p:cNvPr id="383" name="Google Shape;383;g1a21275cd81_0_754"/>
            <p:cNvGrpSpPr/>
            <p:nvPr/>
          </p:nvGrpSpPr>
          <p:grpSpPr>
            <a:xfrm>
              <a:off x="3149286" y="3069872"/>
              <a:ext cx="441989" cy="427189"/>
              <a:chOff x="1165454" y="2709231"/>
              <a:chExt cx="331500" cy="320400"/>
            </a:xfrm>
          </p:grpSpPr>
          <p:sp>
            <p:nvSpPr>
              <p:cNvPr id="384" name="Google Shape;384;g1a21275cd81_0_754"/>
              <p:cNvSpPr/>
              <p:nvPr/>
            </p:nvSpPr>
            <p:spPr>
              <a:xfrm>
                <a:off x="1165454" y="2709231"/>
                <a:ext cx="331500" cy="320400"/>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pic>
            <p:nvPicPr>
              <p:cNvPr id="385" name="Google Shape;385;g1a21275cd81_0_754"/>
              <p:cNvPicPr preferRelativeResize="0"/>
              <p:nvPr/>
            </p:nvPicPr>
            <p:blipFill rotWithShape="1">
              <a:blip r:embed="rId3">
                <a:alphaModFix/>
              </a:blip>
              <a:srcRect/>
              <a:stretch/>
            </p:blipFill>
            <p:spPr>
              <a:xfrm>
                <a:off x="1238894" y="2784319"/>
                <a:ext cx="192574" cy="192090"/>
              </a:xfrm>
              <a:prstGeom prst="rect">
                <a:avLst/>
              </a:prstGeom>
              <a:noFill/>
              <a:ln>
                <a:noFill/>
              </a:ln>
            </p:spPr>
          </p:pic>
        </p:grpSp>
        <p:grpSp>
          <p:nvGrpSpPr>
            <p:cNvPr id="386" name="Google Shape;386;g1a21275cd81_0_754"/>
            <p:cNvGrpSpPr/>
            <p:nvPr/>
          </p:nvGrpSpPr>
          <p:grpSpPr>
            <a:xfrm>
              <a:off x="4717776" y="3043996"/>
              <a:ext cx="441989" cy="427189"/>
              <a:chOff x="2428902" y="2714919"/>
              <a:chExt cx="331500" cy="320400"/>
            </a:xfrm>
          </p:grpSpPr>
          <p:sp>
            <p:nvSpPr>
              <p:cNvPr id="387" name="Google Shape;387;g1a21275cd81_0_754"/>
              <p:cNvSpPr/>
              <p:nvPr/>
            </p:nvSpPr>
            <p:spPr>
              <a:xfrm>
                <a:off x="2428902" y="2714919"/>
                <a:ext cx="331500" cy="320400"/>
              </a:xfrm>
              <a:prstGeom prst="ellipse">
                <a:avLst/>
              </a:prstGeom>
              <a:solidFill>
                <a:srgbClr val="323F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pic>
            <p:nvPicPr>
              <p:cNvPr id="388" name="Google Shape;388;g1a21275cd81_0_754"/>
              <p:cNvPicPr preferRelativeResize="0"/>
              <p:nvPr/>
            </p:nvPicPr>
            <p:blipFill rotWithShape="1">
              <a:blip r:embed="rId4">
                <a:alphaModFix/>
              </a:blip>
              <a:srcRect/>
              <a:stretch/>
            </p:blipFill>
            <p:spPr>
              <a:xfrm>
                <a:off x="2500081" y="2765740"/>
                <a:ext cx="197735" cy="206347"/>
              </a:xfrm>
              <a:prstGeom prst="rect">
                <a:avLst/>
              </a:prstGeom>
              <a:noFill/>
              <a:ln>
                <a:noFill/>
              </a:ln>
            </p:spPr>
          </p:pic>
        </p:grpSp>
        <p:grpSp>
          <p:nvGrpSpPr>
            <p:cNvPr id="389" name="Google Shape;389;g1a21275cd81_0_754"/>
            <p:cNvGrpSpPr/>
            <p:nvPr/>
          </p:nvGrpSpPr>
          <p:grpSpPr>
            <a:xfrm>
              <a:off x="6305736" y="3087543"/>
              <a:ext cx="441989" cy="459256"/>
              <a:chOff x="3172724" y="2685076"/>
              <a:chExt cx="331500" cy="344451"/>
            </a:xfrm>
          </p:grpSpPr>
          <p:sp>
            <p:nvSpPr>
              <p:cNvPr id="390" name="Google Shape;390;g1a21275cd81_0_754"/>
              <p:cNvSpPr/>
              <p:nvPr/>
            </p:nvSpPr>
            <p:spPr>
              <a:xfrm>
                <a:off x="3172724" y="2685076"/>
                <a:ext cx="331500" cy="320400"/>
              </a:xfrm>
              <a:prstGeom prst="ellipse">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pic>
            <p:nvPicPr>
              <p:cNvPr id="391" name="Google Shape;391;g1a21275cd81_0_754"/>
              <p:cNvPicPr preferRelativeResize="0"/>
              <p:nvPr/>
            </p:nvPicPr>
            <p:blipFill rotWithShape="1">
              <a:blip r:embed="rId5">
                <a:alphaModFix/>
              </a:blip>
              <a:srcRect/>
              <a:stretch/>
            </p:blipFill>
            <p:spPr>
              <a:xfrm>
                <a:off x="3221173" y="2765075"/>
                <a:ext cx="228918" cy="264452"/>
              </a:xfrm>
              <a:prstGeom prst="rect">
                <a:avLst/>
              </a:prstGeom>
              <a:noFill/>
              <a:ln>
                <a:noFill/>
              </a:ln>
            </p:spPr>
          </p:pic>
        </p:grpSp>
        <p:sp>
          <p:nvSpPr>
            <p:cNvPr id="392" name="Google Shape;392;g1a21275cd81_0_754"/>
            <p:cNvSpPr txBox="1"/>
            <p:nvPr/>
          </p:nvSpPr>
          <p:spPr>
            <a:xfrm>
              <a:off x="8856610" y="3687165"/>
              <a:ext cx="1551900" cy="1015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Libre Franklin"/>
                  <a:ea typeface="Libre Franklin"/>
                  <a:cs typeface="Libre Franklin"/>
                  <a:sym typeface="Libre Franklin"/>
                </a:rPr>
                <a:t>Statewide </a:t>
              </a:r>
              <a:endParaRPr sz="1200" b="1">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200" b="1">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200">
                  <a:solidFill>
                    <a:schemeClr val="dk1"/>
                  </a:solidFill>
                  <a:latin typeface="Libre Franklin"/>
                  <a:ea typeface="Libre Franklin"/>
                  <a:cs typeface="Libre Franklin"/>
                  <a:sym typeface="Libre Franklin"/>
                </a:rPr>
                <a:t>Prekindergarten statewide roll-out</a:t>
              </a:r>
              <a:r>
                <a:rPr lang="en-US" sz="1200" b="1">
                  <a:solidFill>
                    <a:schemeClr val="dk1"/>
                  </a:solidFill>
                  <a:latin typeface="Libre Franklin"/>
                  <a:ea typeface="Libre Franklin"/>
                  <a:cs typeface="Libre Franklin"/>
                  <a:sym typeface="Libre Franklin"/>
                </a:rPr>
                <a:t> </a:t>
              </a:r>
              <a:r>
                <a:rPr lang="en-US" sz="1200">
                  <a:solidFill>
                    <a:schemeClr val="dk1"/>
                  </a:solidFill>
                  <a:latin typeface="Libre Franklin"/>
                  <a:ea typeface="Libre Franklin"/>
                  <a:cs typeface="Libre Franklin"/>
                  <a:sym typeface="Libre Franklin"/>
                </a:rPr>
                <a:t>in VPI classrooms</a:t>
              </a:r>
              <a:r>
                <a:rPr lang="en-US" sz="1200" b="1">
                  <a:solidFill>
                    <a:schemeClr val="dk1"/>
                  </a:solidFill>
                  <a:latin typeface="Libre Franklin"/>
                  <a:ea typeface="Libre Franklin"/>
                  <a:cs typeface="Libre Franklin"/>
                  <a:sym typeface="Libre Franklin"/>
                </a:rPr>
                <a:t>  </a:t>
              </a:r>
              <a:endParaRPr sz="1200">
                <a:solidFill>
                  <a:schemeClr val="dk1"/>
                </a:solidFill>
                <a:latin typeface="Libre Franklin"/>
                <a:ea typeface="Libre Franklin"/>
                <a:cs typeface="Libre Franklin"/>
                <a:sym typeface="Libre Franklin"/>
              </a:endParaRPr>
            </a:p>
          </p:txBody>
        </p:sp>
        <p:sp>
          <p:nvSpPr>
            <p:cNvPr id="393" name="Google Shape;393;g1a21275cd81_0_754"/>
            <p:cNvSpPr/>
            <p:nvPr/>
          </p:nvSpPr>
          <p:spPr>
            <a:xfrm>
              <a:off x="8863147" y="1742734"/>
              <a:ext cx="2196600" cy="1313700"/>
            </a:xfrm>
            <a:prstGeom prst="rightArrow">
              <a:avLst>
                <a:gd name="adj1" fmla="val 50000"/>
                <a:gd name="adj2" fmla="val 49531"/>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cxnSp>
          <p:nvCxnSpPr>
            <p:cNvPr id="394" name="Google Shape;394;g1a21275cd81_0_754"/>
            <p:cNvCxnSpPr/>
            <p:nvPr/>
          </p:nvCxnSpPr>
          <p:spPr>
            <a:xfrm>
              <a:off x="9800384" y="2749552"/>
              <a:ext cx="0" cy="320400"/>
            </a:xfrm>
            <a:prstGeom prst="straightConnector1">
              <a:avLst/>
            </a:prstGeom>
            <a:noFill/>
            <a:ln w="9525" cap="flat" cmpd="sng">
              <a:solidFill>
                <a:schemeClr val="accent1"/>
              </a:solidFill>
              <a:prstDash val="dash"/>
              <a:round/>
              <a:headEnd type="none" w="sm" len="sm"/>
              <a:tailEnd type="none" w="sm" len="sm"/>
            </a:ln>
          </p:spPr>
        </p:cxnSp>
        <p:sp>
          <p:nvSpPr>
            <p:cNvPr id="395" name="Google Shape;395;g1a21275cd81_0_754"/>
            <p:cNvSpPr txBox="1"/>
            <p:nvPr/>
          </p:nvSpPr>
          <p:spPr>
            <a:xfrm>
              <a:off x="9051726" y="2268216"/>
              <a:ext cx="1461300" cy="27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Trebuchet MS"/>
                  <a:ea typeface="Trebuchet MS"/>
                  <a:cs typeface="Trebuchet MS"/>
                  <a:sym typeface="Trebuchet MS"/>
                </a:rPr>
                <a:t>2021 and on</a:t>
              </a:r>
              <a:endParaRPr sz="1200" b="1">
                <a:solidFill>
                  <a:srgbClr val="FFFFFF"/>
                </a:solidFill>
                <a:latin typeface="Trebuchet MS"/>
                <a:ea typeface="Trebuchet MS"/>
                <a:cs typeface="Trebuchet MS"/>
                <a:sym typeface="Trebuchet MS"/>
              </a:endParaRPr>
            </a:p>
          </p:txBody>
        </p:sp>
        <p:sp>
          <p:nvSpPr>
            <p:cNvPr id="396" name="Google Shape;396;g1a21275cd81_0_754"/>
            <p:cNvSpPr/>
            <p:nvPr/>
          </p:nvSpPr>
          <p:spPr>
            <a:xfrm>
              <a:off x="7313271" y="2070132"/>
              <a:ext cx="1551900" cy="653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cxnSp>
          <p:nvCxnSpPr>
            <p:cNvPr id="397" name="Google Shape;397;g1a21275cd81_0_754"/>
            <p:cNvCxnSpPr/>
            <p:nvPr/>
          </p:nvCxnSpPr>
          <p:spPr>
            <a:xfrm>
              <a:off x="8076178" y="2685568"/>
              <a:ext cx="0" cy="384300"/>
            </a:xfrm>
            <a:prstGeom prst="straightConnector1">
              <a:avLst/>
            </a:prstGeom>
            <a:noFill/>
            <a:ln w="9525" cap="flat" cmpd="sng">
              <a:solidFill>
                <a:schemeClr val="accent1"/>
              </a:solidFill>
              <a:prstDash val="dash"/>
              <a:round/>
              <a:headEnd type="none" w="sm" len="sm"/>
              <a:tailEnd type="none" w="sm" len="sm"/>
            </a:ln>
          </p:spPr>
        </p:cxnSp>
        <p:grpSp>
          <p:nvGrpSpPr>
            <p:cNvPr id="398" name="Google Shape;398;g1a21275cd81_0_754"/>
            <p:cNvGrpSpPr/>
            <p:nvPr/>
          </p:nvGrpSpPr>
          <p:grpSpPr>
            <a:xfrm>
              <a:off x="7475696" y="2269968"/>
              <a:ext cx="1322171" cy="382939"/>
              <a:chOff x="2113657" y="4353878"/>
              <a:chExt cx="4021200" cy="510586"/>
            </a:xfrm>
          </p:grpSpPr>
          <p:sp>
            <p:nvSpPr>
              <p:cNvPr id="399" name="Google Shape;399;g1a21275cd81_0_754"/>
              <p:cNvSpPr txBox="1"/>
              <p:nvPr/>
            </p:nvSpPr>
            <p:spPr>
              <a:xfrm>
                <a:off x="2113657" y="4495164"/>
                <a:ext cx="36474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200">
                  <a:solidFill>
                    <a:srgbClr val="FFFFFF"/>
                  </a:solidFill>
                  <a:latin typeface="Trebuchet MS"/>
                  <a:ea typeface="Trebuchet MS"/>
                  <a:cs typeface="Trebuchet MS"/>
                  <a:sym typeface="Trebuchet MS"/>
                </a:endParaRPr>
              </a:p>
            </p:txBody>
          </p:sp>
          <p:sp>
            <p:nvSpPr>
              <p:cNvPr id="400" name="Google Shape;400;g1a21275cd81_0_754"/>
              <p:cNvSpPr txBox="1"/>
              <p:nvPr/>
            </p:nvSpPr>
            <p:spPr>
              <a:xfrm>
                <a:off x="2113657" y="4353878"/>
                <a:ext cx="40212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FFFFFF"/>
                    </a:solidFill>
                    <a:latin typeface="Trebuchet MS"/>
                    <a:ea typeface="Trebuchet MS"/>
                    <a:cs typeface="Trebuchet MS"/>
                    <a:sym typeface="Trebuchet MS"/>
                  </a:rPr>
                  <a:t>2019 - current</a:t>
                </a:r>
                <a:endParaRPr sz="1200" b="1">
                  <a:solidFill>
                    <a:srgbClr val="FFFFFF"/>
                  </a:solidFill>
                  <a:latin typeface="Trebuchet MS"/>
                  <a:ea typeface="Trebuchet MS"/>
                  <a:cs typeface="Trebuchet MS"/>
                  <a:sym typeface="Trebuchet MS"/>
                </a:endParaRPr>
              </a:p>
            </p:txBody>
          </p:sp>
        </p:grpSp>
        <p:grpSp>
          <p:nvGrpSpPr>
            <p:cNvPr id="401" name="Google Shape;401;g1a21275cd81_0_754"/>
            <p:cNvGrpSpPr/>
            <p:nvPr/>
          </p:nvGrpSpPr>
          <p:grpSpPr>
            <a:xfrm>
              <a:off x="7854205" y="3099086"/>
              <a:ext cx="441989" cy="427189"/>
              <a:chOff x="3987097" y="2685076"/>
              <a:chExt cx="331500" cy="320400"/>
            </a:xfrm>
          </p:grpSpPr>
          <p:sp>
            <p:nvSpPr>
              <p:cNvPr id="402" name="Google Shape;402;g1a21275cd81_0_754"/>
              <p:cNvSpPr/>
              <p:nvPr/>
            </p:nvSpPr>
            <p:spPr>
              <a:xfrm>
                <a:off x="3987097" y="2685076"/>
                <a:ext cx="331500" cy="320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pic>
            <p:nvPicPr>
              <p:cNvPr id="403" name="Google Shape;403;g1a21275cd81_0_754"/>
              <p:cNvPicPr preferRelativeResize="0"/>
              <p:nvPr/>
            </p:nvPicPr>
            <p:blipFill rotWithShape="1">
              <a:blip r:embed="rId6">
                <a:alphaModFix/>
              </a:blip>
              <a:srcRect/>
              <a:stretch/>
            </p:blipFill>
            <p:spPr>
              <a:xfrm>
                <a:off x="4013541" y="2731396"/>
                <a:ext cx="293579" cy="217937"/>
              </a:xfrm>
              <a:prstGeom prst="rect">
                <a:avLst/>
              </a:prstGeom>
              <a:noFill/>
              <a:ln>
                <a:noFill/>
              </a:ln>
            </p:spPr>
          </p:pic>
        </p:grpSp>
        <p:sp>
          <p:nvSpPr>
            <p:cNvPr id="404" name="Google Shape;404;g1a21275cd81_0_754"/>
            <p:cNvSpPr txBox="1"/>
            <p:nvPr/>
          </p:nvSpPr>
          <p:spPr>
            <a:xfrm>
              <a:off x="7311393" y="3688260"/>
              <a:ext cx="15453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dk1"/>
                  </a:solidFill>
                  <a:latin typeface="Libre Franklin"/>
                  <a:ea typeface="Libre Franklin"/>
                  <a:cs typeface="Libre Franklin"/>
                  <a:sym typeface="Libre Franklin"/>
                </a:rPr>
                <a:t>Statewide </a:t>
              </a:r>
              <a:endParaRPr sz="1200" b="1">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200" b="1">
                <a:solidFill>
                  <a:schemeClr val="dk1"/>
                </a:solidFill>
                <a:latin typeface="Libre Franklin"/>
                <a:ea typeface="Libre Franklin"/>
                <a:cs typeface="Libre Franklin"/>
                <a:sym typeface="Libre Franklin"/>
              </a:endParaRPr>
            </a:p>
            <a:p>
              <a:pPr marL="0" marR="0" lvl="0" indent="0" algn="l" rtl="0">
                <a:spcBef>
                  <a:spcPts val="0"/>
                </a:spcBef>
                <a:spcAft>
                  <a:spcPts val="0"/>
                </a:spcAft>
                <a:buNone/>
              </a:pPr>
              <a:r>
                <a:rPr lang="en-US" sz="1200">
                  <a:solidFill>
                    <a:schemeClr val="dk1"/>
                  </a:solidFill>
                  <a:latin typeface="Libre Franklin"/>
                  <a:ea typeface="Libre Franklin"/>
                  <a:cs typeface="Libre Franklin"/>
                  <a:sym typeface="Libre Franklin"/>
                </a:rPr>
                <a:t>Kindergarten participation fall and spring</a:t>
              </a:r>
              <a:endParaRPr sz="1200">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r>
                <a:rPr lang="en-US" sz="1200" b="1">
                  <a:solidFill>
                    <a:schemeClr val="dk1"/>
                  </a:solidFill>
                  <a:latin typeface="Libre Franklin"/>
                  <a:ea typeface="Libre Franklin"/>
                  <a:cs typeface="Libre Franklin"/>
                  <a:sym typeface="Libre Franklin"/>
                </a:rPr>
                <a:t>   </a:t>
              </a:r>
              <a:endParaRPr sz="1200">
                <a:solidFill>
                  <a:schemeClr val="dk1"/>
                </a:solidFill>
                <a:latin typeface="Libre Franklin"/>
                <a:ea typeface="Libre Franklin"/>
                <a:cs typeface="Libre Franklin"/>
                <a:sym typeface="Libre Franklin"/>
              </a:endParaRPr>
            </a:p>
          </p:txBody>
        </p:sp>
        <p:grpSp>
          <p:nvGrpSpPr>
            <p:cNvPr id="405" name="Google Shape;405;g1a21275cd81_0_754"/>
            <p:cNvGrpSpPr/>
            <p:nvPr/>
          </p:nvGrpSpPr>
          <p:grpSpPr>
            <a:xfrm>
              <a:off x="9561282" y="3060614"/>
              <a:ext cx="441989" cy="427189"/>
              <a:chOff x="5614444" y="2664879"/>
              <a:chExt cx="331500" cy="320400"/>
            </a:xfrm>
          </p:grpSpPr>
          <p:sp>
            <p:nvSpPr>
              <p:cNvPr id="406" name="Google Shape;406;g1a21275cd81_0_754"/>
              <p:cNvSpPr/>
              <p:nvPr/>
            </p:nvSpPr>
            <p:spPr>
              <a:xfrm>
                <a:off x="5614444" y="2664879"/>
                <a:ext cx="331500" cy="320400"/>
              </a:xfrm>
              <a:prstGeom prst="ellipse">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Trebuchet MS"/>
                  <a:ea typeface="Trebuchet MS"/>
                  <a:cs typeface="Trebuchet MS"/>
                  <a:sym typeface="Trebuchet MS"/>
                </a:endParaRPr>
              </a:p>
            </p:txBody>
          </p:sp>
          <p:pic>
            <p:nvPicPr>
              <p:cNvPr id="407" name="Google Shape;407;g1a21275cd81_0_754"/>
              <p:cNvPicPr preferRelativeResize="0"/>
              <p:nvPr/>
            </p:nvPicPr>
            <p:blipFill rotWithShape="1">
              <a:blip r:embed="rId6">
                <a:alphaModFix/>
              </a:blip>
              <a:srcRect/>
              <a:stretch/>
            </p:blipFill>
            <p:spPr>
              <a:xfrm>
                <a:off x="5621296" y="2718226"/>
                <a:ext cx="293579" cy="217937"/>
              </a:xfrm>
              <a:prstGeom prst="rect">
                <a:avLst/>
              </a:prstGeom>
              <a:noFill/>
              <a:ln>
                <a:noFill/>
              </a:ln>
            </p:spPr>
          </p:pic>
        </p:grpSp>
      </p:grpSp>
      <p:pic>
        <p:nvPicPr>
          <p:cNvPr id="408" name="Google Shape;408;g1a21275cd81_0_754" descr="A close up of a sign&#10;&#10;Description automatically generated"/>
          <p:cNvPicPr preferRelativeResize="0"/>
          <p:nvPr/>
        </p:nvPicPr>
        <p:blipFill rotWithShape="1">
          <a:blip r:embed="rId7">
            <a:alphaModFix/>
          </a:blip>
          <a:srcRect/>
          <a:stretch/>
        </p:blipFill>
        <p:spPr>
          <a:xfrm>
            <a:off x="7982176" y="6039753"/>
            <a:ext cx="4209825" cy="818247"/>
          </a:xfrm>
          <a:prstGeom prst="rect">
            <a:avLst/>
          </a:prstGeom>
          <a:noFill/>
          <a:ln>
            <a:noFill/>
          </a:ln>
        </p:spPr>
      </p:pic>
      <p:sp>
        <p:nvSpPr>
          <p:cNvPr id="409" name="Google Shape;409;g1a21275cd81_0_754"/>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a21275cd81_0_800"/>
          <p:cNvSpPr txBox="1">
            <a:spLocks noGrp="1"/>
          </p:cNvSpPr>
          <p:nvPr>
            <p:ph type="title"/>
          </p:nvPr>
        </p:nvSpPr>
        <p:spPr>
          <a:xfrm>
            <a:off x="1263889" y="2103617"/>
            <a:ext cx="10319700" cy="218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23466"/>
              </a:buClr>
              <a:buSzPts val="4400"/>
              <a:buFont typeface="Calibri"/>
              <a:buNone/>
            </a:pPr>
            <a:r>
              <a:rPr lang="en-US" sz="4400" b="1"/>
              <a:t>Kindergarten Data</a:t>
            </a:r>
            <a:br>
              <a:rPr lang="en-US" sz="3600"/>
            </a:br>
            <a:r>
              <a:rPr lang="en-US" sz="3600"/>
              <a:t>2021-2022</a:t>
            </a:r>
            <a:endParaRPr sz="4400"/>
          </a:p>
        </p:txBody>
      </p:sp>
      <p:pic>
        <p:nvPicPr>
          <p:cNvPr id="416" name="Google Shape;416;g1a21275cd81_0_800"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sp>
        <p:nvSpPr>
          <p:cNvPr id="417" name="Google Shape;417;g1a21275cd81_0_800"/>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22"/>
        <p:cNvGrpSpPr/>
        <p:nvPr/>
      </p:nvGrpSpPr>
      <p:grpSpPr>
        <a:xfrm>
          <a:off x="0" y="0"/>
          <a:ext cx="0" cy="0"/>
          <a:chOff x="0" y="0"/>
          <a:chExt cx="0" cy="0"/>
        </a:xfrm>
      </p:grpSpPr>
      <p:pic>
        <p:nvPicPr>
          <p:cNvPr id="423" name="Google Shape;423;g1a21275cd81_0_807" descr="Chart, bar chart, waterfall chart&#10;&#10;Description automatically generated"/>
          <p:cNvPicPr preferRelativeResize="0"/>
          <p:nvPr/>
        </p:nvPicPr>
        <p:blipFill rotWithShape="1">
          <a:blip r:embed="rId3">
            <a:alphaModFix/>
          </a:blip>
          <a:srcRect/>
          <a:stretch/>
        </p:blipFill>
        <p:spPr>
          <a:xfrm>
            <a:off x="515753" y="1447024"/>
            <a:ext cx="5018745" cy="3187801"/>
          </a:xfrm>
          <a:prstGeom prst="rect">
            <a:avLst/>
          </a:prstGeom>
          <a:noFill/>
          <a:ln>
            <a:noFill/>
          </a:ln>
        </p:spPr>
      </p:pic>
      <p:pic>
        <p:nvPicPr>
          <p:cNvPr id="424" name="Google Shape;424;g1a21275cd81_0_807"/>
          <p:cNvPicPr preferRelativeResize="0"/>
          <p:nvPr/>
        </p:nvPicPr>
        <p:blipFill rotWithShape="1">
          <a:blip r:embed="rId4">
            <a:alphaModFix/>
          </a:blip>
          <a:srcRect/>
          <a:stretch/>
        </p:blipFill>
        <p:spPr>
          <a:xfrm>
            <a:off x="5689580" y="1437687"/>
            <a:ext cx="5285328" cy="3187801"/>
          </a:xfrm>
          <a:prstGeom prst="rect">
            <a:avLst/>
          </a:prstGeom>
          <a:noFill/>
          <a:ln>
            <a:noFill/>
          </a:ln>
        </p:spPr>
      </p:pic>
      <p:sp>
        <p:nvSpPr>
          <p:cNvPr id="425" name="Google Shape;425;g1a21275cd81_0_807"/>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
        <p:nvSpPr>
          <p:cNvPr id="426" name="Google Shape;426;g1a21275cd81_0_807"/>
          <p:cNvSpPr txBox="1"/>
          <p:nvPr/>
        </p:nvSpPr>
        <p:spPr>
          <a:xfrm>
            <a:off x="409683" y="194923"/>
            <a:ext cx="11333100" cy="11199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23466"/>
              </a:buClr>
              <a:buSzPts val="2900"/>
              <a:buFont typeface="Calibri"/>
              <a:buNone/>
            </a:pPr>
            <a:r>
              <a:rPr lang="en-US" sz="2900">
                <a:solidFill>
                  <a:srgbClr val="023466"/>
                </a:solidFill>
                <a:latin typeface="Calibri"/>
                <a:ea typeface="Calibri"/>
                <a:cs typeface="Calibri"/>
                <a:sym typeface="Calibri"/>
              </a:rPr>
              <a:t>Fall 2021 and Spring 2022</a:t>
            </a:r>
            <a:br>
              <a:rPr lang="en-US" sz="2900">
                <a:solidFill>
                  <a:srgbClr val="023466"/>
                </a:solidFill>
                <a:latin typeface="Calibri"/>
                <a:ea typeface="Calibri"/>
                <a:cs typeface="Calibri"/>
                <a:sym typeface="Calibri"/>
              </a:rPr>
            </a:br>
            <a:r>
              <a:rPr lang="en-US" sz="2900" b="1">
                <a:solidFill>
                  <a:srgbClr val="023466"/>
                </a:solidFill>
                <a:latin typeface="Calibri"/>
                <a:ea typeface="Calibri"/>
                <a:cs typeface="Calibri"/>
                <a:sym typeface="Calibri"/>
              </a:rPr>
              <a:t>VKRP Kindergarten Overall and Domain Benchmark Estimates</a:t>
            </a:r>
            <a:endParaRPr/>
          </a:p>
        </p:txBody>
      </p:sp>
      <p:sp>
        <p:nvSpPr>
          <p:cNvPr id="427" name="Google Shape;427;g1a21275cd81_0_807"/>
          <p:cNvSpPr txBox="1"/>
          <p:nvPr/>
        </p:nvSpPr>
        <p:spPr>
          <a:xfrm>
            <a:off x="409682" y="4912481"/>
            <a:ext cx="11501100" cy="5850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 data from the 2021-2022 academic year indicates that 42% of students fell below the overall VKRP benchmark in the fall of 2021. In the spring of 2022, 44% of students fell below the overall VKRP benchmark.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pic>
        <p:nvPicPr>
          <p:cNvPr id="433" name="Google Shape;433;g1a21275cd81_0_816" descr="Chart, waterfall chart&#10;&#10;Description automatically generated"/>
          <p:cNvPicPr preferRelativeResize="0"/>
          <p:nvPr/>
        </p:nvPicPr>
        <p:blipFill rotWithShape="1">
          <a:blip r:embed="rId3">
            <a:alphaModFix/>
          </a:blip>
          <a:srcRect/>
          <a:stretch/>
        </p:blipFill>
        <p:spPr>
          <a:xfrm>
            <a:off x="538077" y="1906250"/>
            <a:ext cx="4712678" cy="3353029"/>
          </a:xfrm>
          <a:prstGeom prst="rect">
            <a:avLst/>
          </a:prstGeom>
          <a:noFill/>
          <a:ln w="9525" cap="flat" cmpd="sng">
            <a:solidFill>
              <a:schemeClr val="lt2"/>
            </a:solidFill>
            <a:prstDash val="solid"/>
            <a:round/>
            <a:headEnd type="none" w="sm" len="sm"/>
            <a:tailEnd type="none" w="sm" len="sm"/>
          </a:ln>
        </p:spPr>
      </p:pic>
      <p:pic>
        <p:nvPicPr>
          <p:cNvPr id="434" name="Google Shape;434;g1a21275cd81_0_816" descr="Chart, waterfall chart&#10;&#10;Description automatically generated"/>
          <p:cNvPicPr preferRelativeResize="0"/>
          <p:nvPr/>
        </p:nvPicPr>
        <p:blipFill rotWithShape="1">
          <a:blip r:embed="rId4">
            <a:alphaModFix/>
          </a:blip>
          <a:srcRect/>
          <a:stretch/>
        </p:blipFill>
        <p:spPr>
          <a:xfrm>
            <a:off x="5407371" y="1894727"/>
            <a:ext cx="4712678" cy="3364552"/>
          </a:xfrm>
          <a:prstGeom prst="rect">
            <a:avLst/>
          </a:prstGeom>
          <a:noFill/>
          <a:ln w="9525" cap="flat" cmpd="sng">
            <a:solidFill>
              <a:schemeClr val="lt2"/>
            </a:solidFill>
            <a:prstDash val="solid"/>
            <a:round/>
            <a:headEnd type="none" w="sm" len="sm"/>
            <a:tailEnd type="none" w="sm" len="sm"/>
          </a:ln>
        </p:spPr>
      </p:pic>
      <p:sp>
        <p:nvSpPr>
          <p:cNvPr id="435" name="Google Shape;435;g1a21275cd81_0_816"/>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
        <p:nvSpPr>
          <p:cNvPr id="436" name="Google Shape;436;g1a21275cd81_0_816"/>
          <p:cNvSpPr txBox="1"/>
          <p:nvPr/>
        </p:nvSpPr>
        <p:spPr>
          <a:xfrm>
            <a:off x="409683" y="194923"/>
            <a:ext cx="11333100" cy="15789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23466"/>
              </a:buClr>
              <a:buSzPts val="2900"/>
              <a:buFont typeface="Calibri"/>
              <a:buNone/>
            </a:pPr>
            <a:r>
              <a:rPr lang="en-US" sz="2900">
                <a:solidFill>
                  <a:srgbClr val="023466"/>
                </a:solidFill>
                <a:latin typeface="Calibri"/>
                <a:ea typeface="Calibri"/>
                <a:cs typeface="Calibri"/>
                <a:sym typeface="Calibri"/>
              </a:rPr>
              <a:t>Fall 2021 and Spring 2022</a:t>
            </a:r>
            <a:br>
              <a:rPr lang="en-US" sz="2900">
                <a:solidFill>
                  <a:srgbClr val="023466"/>
                </a:solidFill>
                <a:latin typeface="Calibri"/>
                <a:ea typeface="Calibri"/>
                <a:cs typeface="Calibri"/>
                <a:sym typeface="Calibri"/>
              </a:rPr>
            </a:br>
            <a:r>
              <a:rPr lang="en-US" sz="2900" b="1">
                <a:solidFill>
                  <a:srgbClr val="023466"/>
                </a:solidFill>
                <a:latin typeface="Calibri"/>
                <a:ea typeface="Calibri"/>
                <a:cs typeface="Calibri"/>
                <a:sym typeface="Calibri"/>
              </a:rPr>
              <a:t>VKRP Kindergarten Overall Benchmark Status</a:t>
            </a:r>
            <a:br>
              <a:rPr lang="en-US" sz="2900" b="1">
                <a:solidFill>
                  <a:srgbClr val="023466"/>
                </a:solidFill>
                <a:latin typeface="Calibri"/>
                <a:ea typeface="Calibri"/>
                <a:cs typeface="Calibri"/>
                <a:sym typeface="Calibri"/>
              </a:rPr>
            </a:br>
            <a:r>
              <a:rPr lang="en-US" sz="2900" b="1">
                <a:solidFill>
                  <a:srgbClr val="023466"/>
                </a:solidFill>
                <a:latin typeface="Calibri"/>
                <a:ea typeface="Calibri"/>
                <a:cs typeface="Calibri"/>
                <a:sym typeface="Calibri"/>
              </a:rPr>
              <a:t>By Preschool Experience for Students From Low-Income Status</a:t>
            </a:r>
            <a:endParaRPr/>
          </a:p>
        </p:txBody>
      </p:sp>
      <p:sp>
        <p:nvSpPr>
          <p:cNvPr id="437" name="Google Shape;437;g1a21275cd81_0_816"/>
          <p:cNvSpPr txBox="1"/>
          <p:nvPr/>
        </p:nvSpPr>
        <p:spPr>
          <a:xfrm>
            <a:off x="467738" y="5434810"/>
            <a:ext cx="11275200" cy="1077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 fall of 2021 and spring of 2022, students from low-income backgrounds who attended public pre-kindergarten were more likely to meet or exceed the benchmark compared to students from similar backgrounds who did not attend public pre-kindergarten.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This pattern was true overall and true for all learning domains </a:t>
            </a:r>
            <a:r>
              <a:rPr lang="en-US" sz="1600" i="1">
                <a:solidFill>
                  <a:schemeClr val="dk1"/>
                </a:solidFill>
                <a:latin typeface="Calibri"/>
                <a:ea typeface="Calibri"/>
                <a:cs typeface="Calibri"/>
                <a:sym typeface="Calibri"/>
              </a:rPr>
              <a:t>except</a:t>
            </a:r>
            <a:r>
              <a:rPr lang="en-US" sz="1600">
                <a:solidFill>
                  <a:schemeClr val="dk1"/>
                </a:solidFill>
                <a:latin typeface="Calibri"/>
                <a:ea typeface="Calibri"/>
                <a:cs typeface="Calibri"/>
                <a:sym typeface="Calibri"/>
              </a:rPr>
              <a:t> social skills for both fall 2021 and spring 2022 .</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300"/>
              <a:t>Agenda</a:t>
            </a:r>
            <a:endParaRPr sz="4300"/>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838200" y="1458925"/>
            <a:ext cx="11163300" cy="4718100"/>
          </a:xfrm>
          <a:prstGeom prst="rect">
            <a:avLst/>
          </a:prstGeom>
          <a:noFill/>
          <a:ln>
            <a:noFill/>
          </a:ln>
        </p:spPr>
        <p:txBody>
          <a:bodyPr spcFirstLastPara="1" wrap="square" lIns="91425" tIns="45700" rIns="91425" bIns="45700" anchor="t" anchorCtr="0">
            <a:normAutofit fontScale="92500" lnSpcReduction="20000"/>
          </a:bodyPr>
          <a:lstStyle/>
          <a:p>
            <a:pPr marL="457200" lvl="0" indent="-372506" algn="l" rtl="0">
              <a:lnSpc>
                <a:spcPct val="115000"/>
              </a:lnSpc>
              <a:spcBef>
                <a:spcPts val="0"/>
              </a:spcBef>
              <a:spcAft>
                <a:spcPts val="0"/>
              </a:spcAft>
              <a:buClr>
                <a:srgbClr val="555555"/>
              </a:buClr>
              <a:buSzPct val="100000"/>
              <a:buFont typeface="Georgia"/>
              <a:buAutoNum type="romanUcPeriod"/>
            </a:pPr>
            <a:r>
              <a:rPr lang="en-US" sz="2450"/>
              <a:t>Full Advisory Committee convenes</a:t>
            </a:r>
            <a:endParaRPr sz="2450"/>
          </a:p>
          <a:p>
            <a:pPr marL="914400" lvl="1" indent="-372506" algn="l" rtl="0">
              <a:lnSpc>
                <a:spcPct val="115000"/>
              </a:lnSpc>
              <a:spcBef>
                <a:spcPts val="0"/>
              </a:spcBef>
              <a:spcAft>
                <a:spcPts val="0"/>
              </a:spcAft>
              <a:buSzPct val="100000"/>
              <a:buChar char="-"/>
            </a:pPr>
            <a:r>
              <a:rPr lang="en-US" sz="2450"/>
              <a:t>Approval of agenda</a:t>
            </a:r>
            <a:endParaRPr sz="2450"/>
          </a:p>
          <a:p>
            <a:pPr marL="914400" lvl="1" indent="-372506" algn="l" rtl="0">
              <a:lnSpc>
                <a:spcPct val="115000"/>
              </a:lnSpc>
              <a:spcBef>
                <a:spcPts val="0"/>
              </a:spcBef>
              <a:spcAft>
                <a:spcPts val="0"/>
              </a:spcAft>
              <a:buSzPct val="100000"/>
              <a:buChar char="-"/>
            </a:pPr>
            <a:r>
              <a:rPr lang="en-US" sz="2450"/>
              <a:t>Welcome to our new ECAC member, Wendy Lipscomb</a:t>
            </a:r>
            <a:endParaRPr sz="2450"/>
          </a:p>
          <a:p>
            <a:pPr marL="457200" lvl="0" indent="-372506" algn="l" rtl="0">
              <a:lnSpc>
                <a:spcPct val="115000"/>
              </a:lnSpc>
              <a:spcBef>
                <a:spcPts val="0"/>
              </a:spcBef>
              <a:spcAft>
                <a:spcPts val="0"/>
              </a:spcAft>
              <a:buClr>
                <a:srgbClr val="555555"/>
              </a:buClr>
              <a:buSzPct val="100000"/>
              <a:buFont typeface="Georgia"/>
              <a:buAutoNum type="romanUcPeriod"/>
            </a:pPr>
            <a:r>
              <a:rPr lang="en-US" sz="2450"/>
              <a:t>Presentation: Update on CDC Licensing Regulations and General Procedures / Background Check Regulations </a:t>
            </a:r>
            <a:endParaRPr sz="2450"/>
          </a:p>
          <a:p>
            <a:pPr marL="457200" lvl="0" indent="-372506" algn="l" rtl="0">
              <a:lnSpc>
                <a:spcPct val="115000"/>
              </a:lnSpc>
              <a:spcBef>
                <a:spcPts val="0"/>
              </a:spcBef>
              <a:spcAft>
                <a:spcPts val="0"/>
              </a:spcAft>
              <a:buClr>
                <a:srgbClr val="555555"/>
              </a:buClr>
              <a:buSzPct val="100000"/>
              <a:buFont typeface="Georgia"/>
              <a:buAutoNum type="romanUcPeriod"/>
            </a:pPr>
            <a:r>
              <a:rPr lang="en-US" sz="2450"/>
              <a:t>Presentation: Update on Early Childhood Data Dashboard</a:t>
            </a:r>
            <a:endParaRPr sz="2450"/>
          </a:p>
          <a:p>
            <a:pPr marL="457200" lvl="0" indent="-372506" algn="l" rtl="0">
              <a:lnSpc>
                <a:spcPct val="115000"/>
              </a:lnSpc>
              <a:spcBef>
                <a:spcPts val="0"/>
              </a:spcBef>
              <a:spcAft>
                <a:spcPts val="0"/>
              </a:spcAft>
              <a:buClr>
                <a:srgbClr val="555555"/>
              </a:buClr>
              <a:buSzPct val="100000"/>
              <a:buFont typeface="Georgia"/>
              <a:buAutoNum type="romanUcPeriod"/>
            </a:pPr>
            <a:r>
              <a:rPr lang="en-US" sz="2450"/>
              <a:t>Presentation: Update on Virginia Kindergarten Readiness Program (VKRP) </a:t>
            </a:r>
            <a:endParaRPr sz="2450"/>
          </a:p>
          <a:p>
            <a:pPr marL="457200" lvl="0" indent="-372506" algn="l" rtl="0">
              <a:lnSpc>
                <a:spcPct val="115000"/>
              </a:lnSpc>
              <a:spcBef>
                <a:spcPts val="0"/>
              </a:spcBef>
              <a:spcAft>
                <a:spcPts val="0"/>
              </a:spcAft>
              <a:buClr>
                <a:srgbClr val="555555"/>
              </a:buClr>
              <a:buSzPct val="100000"/>
              <a:buFont typeface="Georgia"/>
              <a:buAutoNum type="romanUcPeriod"/>
            </a:pPr>
            <a:r>
              <a:rPr lang="en-US" sz="2450"/>
              <a:t>Presentation: Update on Armed Forces Report</a:t>
            </a:r>
            <a:endParaRPr sz="2450"/>
          </a:p>
          <a:p>
            <a:pPr marL="457200" lvl="0" indent="-372506" algn="l" rtl="0">
              <a:lnSpc>
                <a:spcPct val="115000"/>
              </a:lnSpc>
              <a:spcBef>
                <a:spcPts val="0"/>
              </a:spcBef>
              <a:spcAft>
                <a:spcPts val="0"/>
              </a:spcAft>
              <a:buClr>
                <a:srgbClr val="555555"/>
              </a:buClr>
              <a:buSzPct val="100000"/>
              <a:buFont typeface="Georgia"/>
              <a:buAutoNum type="romanUcPeriod"/>
            </a:pPr>
            <a:r>
              <a:rPr lang="en-US" sz="24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Presentation: </a:t>
            </a:r>
            <a:r>
              <a:rPr lang="en-US" sz="245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Update</a:t>
            </a:r>
            <a:r>
              <a:rPr lang="en-US" sz="2450"/>
              <a:t> on General Policy for Remote Participation in Committee           Meetings and Meetings Conducted Virtually</a:t>
            </a:r>
            <a:endParaRPr sz="2450"/>
          </a:p>
          <a:p>
            <a:pPr marL="457200" lvl="0" indent="-372506" algn="l" rtl="0">
              <a:lnSpc>
                <a:spcPct val="115000"/>
              </a:lnSpc>
              <a:spcBef>
                <a:spcPts val="0"/>
              </a:spcBef>
              <a:spcAft>
                <a:spcPts val="0"/>
              </a:spcAft>
              <a:buClr>
                <a:srgbClr val="555555"/>
              </a:buClr>
              <a:buSzPct val="100000"/>
              <a:buFont typeface="Georgia"/>
              <a:buAutoNum type="romanUcPeriod"/>
            </a:pPr>
            <a:r>
              <a:rPr lang="en-US" sz="2450"/>
              <a:t>Questions and discussion</a:t>
            </a:r>
            <a:endParaRPr sz="2450"/>
          </a:p>
          <a:p>
            <a:pPr marL="457200" lvl="0" indent="0" algn="l" rtl="0">
              <a:lnSpc>
                <a:spcPct val="115000"/>
              </a:lnSpc>
              <a:spcBef>
                <a:spcPts val="0"/>
              </a:spcBef>
              <a:spcAft>
                <a:spcPts val="0"/>
              </a:spcAft>
              <a:buNone/>
            </a:pPr>
            <a:endParaRPr>
              <a:solidFill>
                <a:schemeClr val="accent3"/>
              </a:solidFill>
            </a:endParaRPr>
          </a:p>
          <a:p>
            <a:pPr marL="457200" lvl="0" indent="0" algn="l" rtl="0">
              <a:lnSpc>
                <a:spcPct val="115000"/>
              </a:lnSpc>
              <a:spcBef>
                <a:spcPts val="0"/>
              </a:spcBef>
              <a:spcAft>
                <a:spcPts val="0"/>
              </a:spcAft>
              <a:buNone/>
            </a:pPr>
            <a:endParaRPr>
              <a:solidFill>
                <a:schemeClr val="accent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442"/>
        <p:cNvGrpSpPr/>
        <p:nvPr/>
      </p:nvGrpSpPr>
      <p:grpSpPr>
        <a:xfrm>
          <a:off x="0" y="0"/>
          <a:ext cx="0" cy="0"/>
          <a:chOff x="0" y="0"/>
          <a:chExt cx="0" cy="0"/>
        </a:xfrm>
      </p:grpSpPr>
      <p:pic>
        <p:nvPicPr>
          <p:cNvPr id="443" name="Google Shape;443;g1a21275cd81_0_825"/>
          <p:cNvPicPr preferRelativeResize="0"/>
          <p:nvPr/>
        </p:nvPicPr>
        <p:blipFill rotWithShape="1">
          <a:blip r:embed="rId3">
            <a:alphaModFix/>
          </a:blip>
          <a:srcRect/>
          <a:stretch/>
        </p:blipFill>
        <p:spPr>
          <a:xfrm>
            <a:off x="546164" y="1795905"/>
            <a:ext cx="6727471" cy="4471180"/>
          </a:xfrm>
          <a:prstGeom prst="rect">
            <a:avLst/>
          </a:prstGeom>
          <a:noFill/>
          <a:ln>
            <a:noFill/>
          </a:ln>
        </p:spPr>
      </p:pic>
      <p:sp>
        <p:nvSpPr>
          <p:cNvPr id="444" name="Google Shape;444;g1a21275cd81_0_825"/>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
        <p:nvSpPr>
          <p:cNvPr id="445" name="Google Shape;445;g1a21275cd81_0_825"/>
          <p:cNvSpPr txBox="1"/>
          <p:nvPr/>
        </p:nvSpPr>
        <p:spPr>
          <a:xfrm>
            <a:off x="409683" y="194923"/>
            <a:ext cx="11333100" cy="14454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23466"/>
              </a:buClr>
              <a:buSzPts val="2900"/>
              <a:buFont typeface="Calibri"/>
              <a:buNone/>
            </a:pPr>
            <a:r>
              <a:rPr lang="en-US" sz="2900">
                <a:solidFill>
                  <a:srgbClr val="023466"/>
                </a:solidFill>
                <a:latin typeface="Calibri"/>
                <a:ea typeface="Calibri"/>
                <a:cs typeface="Calibri"/>
                <a:sym typeface="Calibri"/>
              </a:rPr>
              <a:t>Fall 2021 and Spring 2022</a:t>
            </a:r>
            <a:br>
              <a:rPr lang="en-US" sz="2900">
                <a:solidFill>
                  <a:srgbClr val="023466"/>
                </a:solidFill>
                <a:latin typeface="Calibri"/>
                <a:ea typeface="Calibri"/>
                <a:cs typeface="Calibri"/>
                <a:sym typeface="Calibri"/>
              </a:rPr>
            </a:br>
            <a:r>
              <a:rPr lang="en-US" sz="2900" b="1">
                <a:solidFill>
                  <a:srgbClr val="023466"/>
                </a:solidFill>
                <a:latin typeface="Calibri"/>
                <a:ea typeface="Calibri"/>
                <a:cs typeface="Calibri"/>
                <a:sym typeface="Calibri"/>
              </a:rPr>
              <a:t>VKRP Kindergarten </a:t>
            </a:r>
            <a:endParaRPr/>
          </a:p>
          <a:p>
            <a:pPr marL="0" marR="0" lvl="0" indent="0" algn="l" rtl="0">
              <a:spcBef>
                <a:spcPts val="0"/>
              </a:spcBef>
              <a:spcAft>
                <a:spcPts val="0"/>
              </a:spcAft>
              <a:buClr>
                <a:srgbClr val="023466"/>
              </a:buClr>
              <a:buSzPts val="2900"/>
              <a:buFont typeface="Calibri"/>
              <a:buNone/>
            </a:pPr>
            <a:r>
              <a:rPr lang="en-US" sz="2900" b="1">
                <a:solidFill>
                  <a:srgbClr val="023466"/>
                </a:solidFill>
                <a:latin typeface="Calibri"/>
                <a:ea typeface="Calibri"/>
                <a:cs typeface="Calibri"/>
                <a:sym typeface="Calibri"/>
              </a:rPr>
              <a:t>Overall Benchmark Status Change</a:t>
            </a:r>
            <a:endParaRPr/>
          </a:p>
        </p:txBody>
      </p:sp>
      <p:sp>
        <p:nvSpPr>
          <p:cNvPr id="446" name="Google Shape;446;g1a21275cd81_0_825"/>
          <p:cNvSpPr txBox="1"/>
          <p:nvPr/>
        </p:nvSpPr>
        <p:spPr>
          <a:xfrm>
            <a:off x="7467600" y="1768544"/>
            <a:ext cx="4275300" cy="4827900"/>
          </a:xfrm>
          <a:prstGeom prst="rect">
            <a:avLst/>
          </a:prstGeom>
          <a:noFill/>
          <a:ln>
            <a:noFill/>
          </a:ln>
        </p:spPr>
        <p:txBody>
          <a:bodyPr spcFirstLastPara="1" wrap="square" lIns="91425" tIns="45700" rIns="91425" bIns="45700" anchor="t" anchorCtr="0">
            <a:spAutoFit/>
          </a:bodyPr>
          <a:lstStyle/>
          <a:p>
            <a:pPr marL="285750" marR="0" lvl="0" indent="-317500" algn="l" rtl="0">
              <a:spcBef>
                <a:spcPts val="100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The largest group of kindergarten students (47%) were meeting the overall benchmark in both the fall of 2021 and spring of 2022. </a:t>
            </a:r>
            <a:endParaRPr sz="1900"/>
          </a:p>
          <a:p>
            <a:pPr marL="285750" marR="0" lvl="0" indent="-317500" algn="l" rtl="0">
              <a:spcBef>
                <a:spcPts val="100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The second largest group of students (31%) were below the overall benchmark in both the fall of 2021 and spring of 2022. </a:t>
            </a:r>
            <a:endParaRPr sz="1900"/>
          </a:p>
          <a:p>
            <a:pPr marL="285750" marR="0" lvl="0" indent="-317500" algn="l" rtl="0">
              <a:spcBef>
                <a:spcPts val="100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Most students (78%) remained in the same benchmark status group (met/met or below/below) from the fall of 2021 to the spring of 2022. </a:t>
            </a:r>
            <a:endParaRPr sz="1900"/>
          </a:p>
          <a:p>
            <a:pPr marL="285750" marR="0" lvl="0" indent="-184150" algn="l" rtl="0">
              <a:spcBef>
                <a:spcPts val="0"/>
              </a:spcBef>
              <a:spcAft>
                <a:spcPts val="0"/>
              </a:spcAft>
              <a:buClr>
                <a:schemeClr val="dk1"/>
              </a:buClr>
              <a:buSzPts val="16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a21275cd81_0_833"/>
          <p:cNvSpPr txBox="1">
            <a:spLocks noGrp="1"/>
          </p:cNvSpPr>
          <p:nvPr>
            <p:ph type="title"/>
          </p:nvPr>
        </p:nvSpPr>
        <p:spPr>
          <a:xfrm>
            <a:off x="1038657" y="2137456"/>
            <a:ext cx="10747200" cy="218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23466"/>
              </a:buClr>
              <a:buSzPts val="4400"/>
              <a:buFont typeface="Calibri"/>
              <a:buNone/>
            </a:pPr>
            <a:r>
              <a:rPr lang="en-US" sz="4400" b="1"/>
              <a:t>4-Year-Old Pre-kindergarten Data</a:t>
            </a:r>
            <a:br>
              <a:rPr lang="en-US" sz="4400" b="1"/>
            </a:br>
            <a:r>
              <a:rPr lang="en-US" sz="4400" b="1"/>
              <a:t>VKRP</a:t>
            </a:r>
            <a:br>
              <a:rPr lang="en-US" sz="3600"/>
            </a:br>
            <a:r>
              <a:rPr lang="en-US" sz="3600"/>
              <a:t>2021-2022</a:t>
            </a:r>
            <a:endParaRPr sz="4400"/>
          </a:p>
        </p:txBody>
      </p:sp>
      <p:pic>
        <p:nvPicPr>
          <p:cNvPr id="453" name="Google Shape;453;g1a21275cd81_0_833"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sp>
        <p:nvSpPr>
          <p:cNvPr id="454" name="Google Shape;454;g1a21275cd81_0_833"/>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59"/>
        <p:cNvGrpSpPr/>
        <p:nvPr/>
      </p:nvGrpSpPr>
      <p:grpSpPr>
        <a:xfrm>
          <a:off x="0" y="0"/>
          <a:ext cx="0" cy="0"/>
          <a:chOff x="0" y="0"/>
          <a:chExt cx="0" cy="0"/>
        </a:xfrm>
      </p:grpSpPr>
      <p:pic>
        <p:nvPicPr>
          <p:cNvPr id="460" name="Google Shape;460;g1a21275cd81_0_840" descr="Table&#10;&#10;Description automatically generated"/>
          <p:cNvPicPr preferRelativeResize="0"/>
          <p:nvPr/>
        </p:nvPicPr>
        <p:blipFill rotWithShape="1">
          <a:blip r:embed="rId3">
            <a:alphaModFix/>
          </a:blip>
          <a:srcRect/>
          <a:stretch/>
        </p:blipFill>
        <p:spPr>
          <a:xfrm>
            <a:off x="409683" y="1585408"/>
            <a:ext cx="7528971" cy="3446232"/>
          </a:xfrm>
          <a:prstGeom prst="rect">
            <a:avLst/>
          </a:prstGeom>
          <a:noFill/>
          <a:ln>
            <a:noFill/>
          </a:ln>
        </p:spPr>
      </p:pic>
      <p:sp>
        <p:nvSpPr>
          <p:cNvPr id="461" name="Google Shape;461;g1a21275cd81_0_840"/>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
        <p:nvSpPr>
          <p:cNvPr id="462" name="Google Shape;462;g1a21275cd81_0_840"/>
          <p:cNvSpPr txBox="1"/>
          <p:nvPr/>
        </p:nvSpPr>
        <p:spPr>
          <a:xfrm>
            <a:off x="409683" y="194923"/>
            <a:ext cx="11333100" cy="10314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23466"/>
              </a:buClr>
              <a:buSzPts val="2900"/>
              <a:buFont typeface="Calibri"/>
              <a:buNone/>
            </a:pPr>
            <a:r>
              <a:rPr lang="en-US" sz="2900">
                <a:solidFill>
                  <a:srgbClr val="023466"/>
                </a:solidFill>
                <a:latin typeface="Calibri"/>
                <a:ea typeface="Calibri"/>
                <a:cs typeface="Calibri"/>
                <a:sym typeface="Calibri"/>
              </a:rPr>
              <a:t>Fall 2021 and Spring 2022</a:t>
            </a:r>
            <a:br>
              <a:rPr lang="en-US" sz="2900">
                <a:solidFill>
                  <a:srgbClr val="023466"/>
                </a:solidFill>
                <a:latin typeface="Calibri"/>
                <a:ea typeface="Calibri"/>
                <a:cs typeface="Calibri"/>
                <a:sym typeface="Calibri"/>
              </a:rPr>
            </a:br>
            <a:r>
              <a:rPr lang="en-US" sz="2900" b="1">
                <a:solidFill>
                  <a:srgbClr val="023466"/>
                </a:solidFill>
                <a:latin typeface="Calibri"/>
                <a:ea typeface="Calibri"/>
                <a:cs typeface="Calibri"/>
                <a:sym typeface="Calibri"/>
              </a:rPr>
              <a:t>VKRP Pre-kindergarten Assessment Descriptives</a:t>
            </a:r>
            <a:endParaRPr/>
          </a:p>
        </p:txBody>
      </p:sp>
      <p:sp>
        <p:nvSpPr>
          <p:cNvPr id="463" name="Google Shape;463;g1a21275cd81_0_840"/>
          <p:cNvSpPr txBox="1"/>
          <p:nvPr/>
        </p:nvSpPr>
        <p:spPr>
          <a:xfrm>
            <a:off x="7938655" y="1601395"/>
            <a:ext cx="3678900" cy="2601300"/>
          </a:xfrm>
          <a:prstGeom prst="rect">
            <a:avLst/>
          </a:prstGeom>
          <a:noFill/>
          <a:ln>
            <a:noFill/>
          </a:ln>
        </p:spPr>
        <p:txBody>
          <a:bodyPr spcFirstLastPara="1" wrap="square" lIns="91425" tIns="45700" rIns="91425" bIns="45700" anchor="t" anchorCtr="0">
            <a:spAutoFit/>
          </a:bodyPr>
          <a:lstStyle/>
          <a:p>
            <a:pPr marL="285750" marR="0" lvl="0" indent="-317500" algn="l" rtl="0">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Overall, four-year-old children displayed a range of skills in the fall of 2021 and spring of 2022 across each of the domains — literacy, mathematics, self-regulation, and social skills. </a:t>
            </a:r>
            <a:endParaRPr sz="1900"/>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1a21275cd81_0_848"/>
          <p:cNvSpPr txBox="1">
            <a:spLocks noGrp="1"/>
          </p:cNvSpPr>
          <p:nvPr>
            <p:ph type="title"/>
          </p:nvPr>
        </p:nvSpPr>
        <p:spPr>
          <a:xfrm>
            <a:off x="1038657" y="2137456"/>
            <a:ext cx="10747200" cy="2181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23466"/>
              </a:buClr>
              <a:buSzPts val="4400"/>
              <a:buFont typeface="Calibri"/>
              <a:buNone/>
            </a:pPr>
            <a:r>
              <a:rPr lang="en-US" sz="4400" b="1"/>
              <a:t>Pre-kindergarten VKRP</a:t>
            </a:r>
            <a:br>
              <a:rPr lang="en-US" sz="3600" b="1"/>
            </a:br>
            <a:r>
              <a:rPr lang="en-US" sz="3600"/>
              <a:t>Fall</a:t>
            </a:r>
            <a:r>
              <a:rPr lang="en-US" sz="3600" b="1"/>
              <a:t> </a:t>
            </a:r>
            <a:r>
              <a:rPr lang="en-US" sz="3600"/>
              <a:t>2022</a:t>
            </a:r>
            <a:endParaRPr sz="4400"/>
          </a:p>
        </p:txBody>
      </p:sp>
      <p:pic>
        <p:nvPicPr>
          <p:cNvPr id="470" name="Google Shape;470;g1a21275cd81_0_848"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sp>
        <p:nvSpPr>
          <p:cNvPr id="471" name="Google Shape;471;g1a21275cd81_0_848"/>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a21275cd81_0_855"/>
          <p:cNvSpPr/>
          <p:nvPr/>
        </p:nvSpPr>
        <p:spPr>
          <a:xfrm>
            <a:off x="1316312" y="1247321"/>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78" name="Google Shape;478;g1a21275cd81_0_855"/>
          <p:cNvSpPr txBox="1"/>
          <p:nvPr/>
        </p:nvSpPr>
        <p:spPr>
          <a:xfrm>
            <a:off x="1222957" y="486225"/>
            <a:ext cx="73410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Assessing Pre-kindergarten Classrooms</a:t>
            </a:r>
            <a:endParaRPr sz="3200" b="1" i="0" u="none" strike="noStrike" cap="none">
              <a:solidFill>
                <a:srgbClr val="023466"/>
              </a:solidFill>
              <a:latin typeface="Calibri"/>
              <a:ea typeface="Calibri"/>
              <a:cs typeface="Calibri"/>
              <a:sym typeface="Calibri"/>
            </a:endParaRPr>
          </a:p>
        </p:txBody>
      </p:sp>
      <p:sp>
        <p:nvSpPr>
          <p:cNvPr id="479" name="Google Shape;479;g1a21275cd81_0_855"/>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graphicFrame>
        <p:nvGraphicFramePr>
          <p:cNvPr id="480" name="Google Shape;480;g1a21275cd81_0_855"/>
          <p:cNvGraphicFramePr/>
          <p:nvPr/>
        </p:nvGraphicFramePr>
        <p:xfrm>
          <a:off x="1495172" y="2488404"/>
          <a:ext cx="3000000" cy="3000000"/>
        </p:xfrm>
        <a:graphic>
          <a:graphicData uri="http://schemas.openxmlformats.org/drawingml/2006/table">
            <a:tbl>
              <a:tblPr firstRow="1" lastRow="1" bandRow="1">
                <a:noFill/>
                <a:tableStyleId>{8B22C67B-1A5A-455E-8BA3-08EE4D9DB449}</a:tableStyleId>
              </a:tblPr>
              <a:tblGrid>
                <a:gridCol w="2835700">
                  <a:extLst>
                    <a:ext uri="{9D8B030D-6E8A-4147-A177-3AD203B41FA5}">
                      <a16:colId xmlns:a16="http://schemas.microsoft.com/office/drawing/2014/main" val="20000"/>
                    </a:ext>
                  </a:extLst>
                </a:gridCol>
                <a:gridCol w="1799675">
                  <a:extLst>
                    <a:ext uri="{9D8B030D-6E8A-4147-A177-3AD203B41FA5}">
                      <a16:colId xmlns:a16="http://schemas.microsoft.com/office/drawing/2014/main" val="20001"/>
                    </a:ext>
                  </a:extLst>
                </a:gridCol>
                <a:gridCol w="1795850">
                  <a:extLst>
                    <a:ext uri="{9D8B030D-6E8A-4147-A177-3AD203B41FA5}">
                      <a16:colId xmlns:a16="http://schemas.microsoft.com/office/drawing/2014/main" val="20002"/>
                    </a:ext>
                  </a:extLst>
                </a:gridCol>
                <a:gridCol w="1795850">
                  <a:extLst>
                    <a:ext uri="{9D8B030D-6E8A-4147-A177-3AD203B41FA5}">
                      <a16:colId xmlns:a16="http://schemas.microsoft.com/office/drawing/2014/main" val="20003"/>
                    </a:ext>
                  </a:extLst>
                </a:gridCol>
                <a:gridCol w="1795850">
                  <a:extLst>
                    <a:ext uri="{9D8B030D-6E8A-4147-A177-3AD203B41FA5}">
                      <a16:colId xmlns:a16="http://schemas.microsoft.com/office/drawing/2014/main" val="20004"/>
                    </a:ext>
                  </a:extLst>
                </a:gridCol>
              </a:tblGrid>
              <a:tr h="1005850">
                <a:tc>
                  <a:txBody>
                    <a:bodyPr/>
                    <a:lstStyle/>
                    <a:p>
                      <a:pPr marL="0" marR="0" lvl="0" indent="0" algn="l" rtl="0">
                        <a:spcBef>
                          <a:spcPts val="0"/>
                        </a:spcBef>
                        <a:spcAft>
                          <a:spcPts val="0"/>
                        </a:spcAft>
                        <a:buNone/>
                      </a:pPr>
                      <a:r>
                        <a:rPr lang="en-US" sz="2000" u="none" strike="noStrike" cap="none"/>
                        <a:t>Classroom Type</a:t>
                      </a:r>
                      <a:endParaRPr sz="1600"/>
                    </a:p>
                  </a:txBody>
                  <a:tcPr marL="91450" marR="91450" marT="45725" marB="45725" anchor="ctr"/>
                </a:tc>
                <a:tc>
                  <a:txBody>
                    <a:bodyPr/>
                    <a:lstStyle/>
                    <a:p>
                      <a:pPr marL="0" marR="0" lvl="0" indent="0" algn="l" rtl="0">
                        <a:spcBef>
                          <a:spcPts val="0"/>
                        </a:spcBef>
                        <a:spcAft>
                          <a:spcPts val="0"/>
                        </a:spcAft>
                        <a:buNone/>
                      </a:pPr>
                      <a:r>
                        <a:rPr lang="en-US" sz="2000"/>
                        <a:t>Number of Classrooms</a:t>
                      </a:r>
                      <a:endParaRPr sz="1600"/>
                    </a:p>
                  </a:txBody>
                  <a:tcPr marL="91450" marR="91450" marT="45725" marB="45725" anchor="ctr"/>
                </a:tc>
                <a:tc>
                  <a:txBody>
                    <a:bodyPr/>
                    <a:lstStyle/>
                    <a:p>
                      <a:pPr marL="0" marR="0" lvl="0" indent="0" algn="l" rtl="0">
                        <a:spcBef>
                          <a:spcPts val="0"/>
                        </a:spcBef>
                        <a:spcAft>
                          <a:spcPts val="0"/>
                        </a:spcAft>
                        <a:buNone/>
                      </a:pPr>
                      <a:r>
                        <a:rPr lang="en-US" sz="2000"/>
                        <a:t>Percent of Classrooms</a:t>
                      </a:r>
                      <a:endParaRPr sz="1600"/>
                    </a:p>
                  </a:txBody>
                  <a:tcPr marL="91450" marR="91450" marT="45725" marB="45725" anchor="ctr"/>
                </a:tc>
                <a:tc>
                  <a:txBody>
                    <a:bodyPr/>
                    <a:lstStyle/>
                    <a:p>
                      <a:pPr marL="0" marR="0" lvl="0" indent="0" algn="l" rtl="0">
                        <a:spcBef>
                          <a:spcPts val="0"/>
                        </a:spcBef>
                        <a:spcAft>
                          <a:spcPts val="0"/>
                        </a:spcAft>
                        <a:buClr>
                          <a:schemeClr val="dk1"/>
                        </a:buClr>
                        <a:buSzPts val="1800"/>
                        <a:buFont typeface="Calibri"/>
                        <a:buNone/>
                      </a:pPr>
                      <a:r>
                        <a:rPr lang="en-US" sz="2000"/>
                        <a:t>Total Number of Students</a:t>
                      </a:r>
                      <a:endParaRPr sz="1600"/>
                    </a:p>
                  </a:txBody>
                  <a:tcPr marL="91450" marR="91450" marT="45725" marB="45725" anchor="ctr"/>
                </a:tc>
                <a:tc>
                  <a:txBody>
                    <a:bodyPr/>
                    <a:lstStyle/>
                    <a:p>
                      <a:pPr marL="0" marR="0" lvl="0" indent="0" algn="l" rtl="0">
                        <a:spcBef>
                          <a:spcPts val="0"/>
                        </a:spcBef>
                        <a:spcAft>
                          <a:spcPts val="0"/>
                        </a:spcAft>
                        <a:buClr>
                          <a:schemeClr val="dk1"/>
                        </a:buClr>
                        <a:buSzPts val="1800"/>
                        <a:buFont typeface="Calibri"/>
                        <a:buNone/>
                      </a:pPr>
                      <a:r>
                        <a:rPr lang="en-US" sz="2000"/>
                        <a:t>Percent of Total Students</a:t>
                      </a:r>
                      <a:endParaRPr sz="1600"/>
                    </a:p>
                  </a:txBody>
                  <a:tcPr marL="91450" marR="91450" marT="45725" marB="45725" anchor="ctr"/>
                </a:tc>
                <a:extLst>
                  <a:ext uri="{0D108BD9-81ED-4DB2-BD59-A6C34878D82A}">
                    <a16:rowId xmlns:a16="http://schemas.microsoft.com/office/drawing/2014/main" val="10000"/>
                  </a:ext>
                </a:extLst>
              </a:tr>
              <a:tr h="396250">
                <a:tc>
                  <a:txBody>
                    <a:bodyPr/>
                    <a:lstStyle/>
                    <a:p>
                      <a:pPr marL="0" marR="0" lvl="0" indent="0" algn="l" rtl="0">
                        <a:spcBef>
                          <a:spcPts val="0"/>
                        </a:spcBef>
                        <a:spcAft>
                          <a:spcPts val="0"/>
                        </a:spcAft>
                        <a:buNone/>
                      </a:pPr>
                      <a:r>
                        <a:rPr lang="en-US" sz="2000"/>
                        <a:t>3-Year-Old</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341</a:t>
                      </a:r>
                      <a:endParaRPr sz="1600"/>
                    </a:p>
                  </a:txBody>
                  <a:tcPr marL="91450" marR="91450" marT="45725" marB="45725"/>
                </a:tc>
                <a:tc>
                  <a:txBody>
                    <a:bodyPr/>
                    <a:lstStyle/>
                    <a:p>
                      <a:pPr marL="0" marR="0" lvl="0" indent="0" algn="l" rtl="0">
                        <a:spcBef>
                          <a:spcPts val="0"/>
                        </a:spcBef>
                        <a:spcAft>
                          <a:spcPts val="0"/>
                        </a:spcAft>
                        <a:buNone/>
                      </a:pPr>
                      <a:r>
                        <a:rPr lang="en-US" sz="2000"/>
                        <a:t>12.3</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3,323</a:t>
                      </a:r>
                      <a:endParaRPr sz="20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9.2</a:t>
                      </a:r>
                      <a:endParaRPr sz="1600"/>
                    </a:p>
                  </a:txBody>
                  <a:tcPr marL="91450" marR="91450" marT="45725" marB="45725"/>
                </a:tc>
                <a:extLst>
                  <a:ext uri="{0D108BD9-81ED-4DB2-BD59-A6C34878D82A}">
                    <a16:rowId xmlns:a16="http://schemas.microsoft.com/office/drawing/2014/main" val="10001"/>
                  </a:ext>
                </a:extLst>
              </a:tr>
              <a:tr h="396250">
                <a:tc>
                  <a:txBody>
                    <a:bodyPr/>
                    <a:lstStyle/>
                    <a:p>
                      <a:pPr marL="0" marR="0" lvl="0" indent="0" algn="l" rtl="0">
                        <a:spcBef>
                          <a:spcPts val="0"/>
                        </a:spcBef>
                        <a:spcAft>
                          <a:spcPts val="0"/>
                        </a:spcAft>
                        <a:buNone/>
                      </a:pPr>
                      <a:r>
                        <a:rPr lang="en-US" sz="2000"/>
                        <a:t>3-Year-Old/4-Year-Old</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791</a:t>
                      </a:r>
                      <a:endParaRPr sz="1600"/>
                    </a:p>
                  </a:txBody>
                  <a:tcPr marL="91450" marR="91450" marT="45725" marB="45725"/>
                </a:tc>
                <a:tc>
                  <a:txBody>
                    <a:bodyPr/>
                    <a:lstStyle/>
                    <a:p>
                      <a:pPr marL="0" marR="0" lvl="0" indent="0" algn="l" rtl="0">
                        <a:spcBef>
                          <a:spcPts val="0"/>
                        </a:spcBef>
                        <a:spcAft>
                          <a:spcPts val="0"/>
                        </a:spcAft>
                        <a:buNone/>
                      </a:pPr>
                      <a:r>
                        <a:rPr lang="en-US" sz="2000"/>
                        <a:t>28.5</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9,838</a:t>
                      </a:r>
                      <a:endParaRPr sz="20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27.3</a:t>
                      </a:r>
                      <a:endParaRPr sz="2000"/>
                    </a:p>
                  </a:txBody>
                  <a:tcPr marL="91450" marR="91450" marT="45725" marB="45725"/>
                </a:tc>
                <a:extLst>
                  <a:ext uri="{0D108BD9-81ED-4DB2-BD59-A6C34878D82A}">
                    <a16:rowId xmlns:a16="http://schemas.microsoft.com/office/drawing/2014/main" val="10002"/>
                  </a:ext>
                </a:extLst>
              </a:tr>
              <a:tr h="396250">
                <a:tc>
                  <a:txBody>
                    <a:bodyPr/>
                    <a:lstStyle/>
                    <a:p>
                      <a:pPr marL="0" marR="0" lvl="0" indent="0" algn="l" rtl="0">
                        <a:spcBef>
                          <a:spcPts val="0"/>
                        </a:spcBef>
                        <a:spcAft>
                          <a:spcPts val="0"/>
                        </a:spcAft>
                        <a:buNone/>
                      </a:pPr>
                      <a:r>
                        <a:rPr lang="en-US" sz="2000"/>
                        <a:t>4-Year-Old</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1,642</a:t>
                      </a:r>
                      <a:endParaRPr sz="1600"/>
                    </a:p>
                  </a:txBody>
                  <a:tcPr marL="91450" marR="91450" marT="45725" marB="45725"/>
                </a:tc>
                <a:tc>
                  <a:txBody>
                    <a:bodyPr/>
                    <a:lstStyle/>
                    <a:p>
                      <a:pPr marL="0" marR="0" lvl="0" indent="0" algn="l" rtl="0">
                        <a:spcBef>
                          <a:spcPts val="0"/>
                        </a:spcBef>
                        <a:spcAft>
                          <a:spcPts val="0"/>
                        </a:spcAft>
                        <a:buNone/>
                      </a:pPr>
                      <a:r>
                        <a:rPr lang="en-US" sz="2000"/>
                        <a:t>59.2</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22,844</a:t>
                      </a:r>
                      <a:endParaRPr sz="20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63.4</a:t>
                      </a:r>
                      <a:endParaRPr sz="2000"/>
                    </a:p>
                  </a:txBody>
                  <a:tcPr marL="91450" marR="91450" marT="45725" marB="45725"/>
                </a:tc>
                <a:extLst>
                  <a:ext uri="{0D108BD9-81ED-4DB2-BD59-A6C34878D82A}">
                    <a16:rowId xmlns:a16="http://schemas.microsoft.com/office/drawing/2014/main" val="10003"/>
                  </a:ext>
                </a:extLst>
              </a:tr>
              <a:tr h="396250">
                <a:tc>
                  <a:txBody>
                    <a:bodyPr/>
                    <a:lstStyle/>
                    <a:p>
                      <a:pPr marL="0" marR="0" lvl="0" indent="0" algn="l" rtl="0">
                        <a:spcBef>
                          <a:spcPts val="0"/>
                        </a:spcBef>
                        <a:spcAft>
                          <a:spcPts val="0"/>
                        </a:spcAft>
                        <a:buClr>
                          <a:schemeClr val="dk1"/>
                        </a:buClr>
                        <a:buSzPts val="1800"/>
                        <a:buFont typeface="Calibri"/>
                        <a:buNone/>
                      </a:pPr>
                      <a:r>
                        <a:rPr lang="en-US" sz="2000"/>
                        <a:t>Total</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2,774</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100.0</a:t>
                      </a:r>
                      <a:endParaRPr sz="16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36,005</a:t>
                      </a:r>
                      <a:endParaRPr sz="2000"/>
                    </a:p>
                  </a:txBody>
                  <a:tcPr marL="91450" marR="91450" marT="45725" marB="45725"/>
                </a:tc>
                <a:tc>
                  <a:txBody>
                    <a:bodyPr/>
                    <a:lstStyle/>
                    <a:p>
                      <a:pPr marL="0" marR="0" lvl="0" indent="0" algn="l" rtl="0">
                        <a:spcBef>
                          <a:spcPts val="0"/>
                        </a:spcBef>
                        <a:spcAft>
                          <a:spcPts val="0"/>
                        </a:spcAft>
                        <a:buClr>
                          <a:schemeClr val="dk1"/>
                        </a:buClr>
                        <a:buSzPts val="1800"/>
                        <a:buFont typeface="Calibri"/>
                        <a:buNone/>
                      </a:pPr>
                      <a:r>
                        <a:rPr lang="en-US" sz="2000"/>
                        <a:t>100.0</a:t>
                      </a:r>
                      <a:endParaRPr sz="1600"/>
                    </a:p>
                  </a:txBody>
                  <a:tcPr marL="91450" marR="91450" marT="45725" marB="45725"/>
                </a:tc>
                <a:extLst>
                  <a:ext uri="{0D108BD9-81ED-4DB2-BD59-A6C34878D82A}">
                    <a16:rowId xmlns:a16="http://schemas.microsoft.com/office/drawing/2014/main" val="10004"/>
                  </a:ext>
                </a:extLst>
              </a:tr>
            </a:tbl>
          </a:graphicData>
        </a:graphic>
      </p:graphicFrame>
      <p:pic>
        <p:nvPicPr>
          <p:cNvPr id="481" name="Google Shape;481;g1a21275cd81_0_855" descr="Text&#10;&#10;Description automatically generated with low confidence"/>
          <p:cNvPicPr preferRelativeResize="0"/>
          <p:nvPr/>
        </p:nvPicPr>
        <p:blipFill rotWithShape="1">
          <a:blip r:embed="rId3">
            <a:alphaModFix/>
          </a:blip>
          <a:srcRect/>
          <a:stretch/>
        </p:blipFill>
        <p:spPr>
          <a:xfrm>
            <a:off x="8024091" y="6065822"/>
            <a:ext cx="4013200" cy="711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g1a21275cd81_0_864"/>
          <p:cNvSpPr txBox="1">
            <a:spLocks noGrp="1"/>
          </p:cNvSpPr>
          <p:nvPr>
            <p:ph type="title"/>
          </p:nvPr>
        </p:nvSpPr>
        <p:spPr>
          <a:xfrm>
            <a:off x="806450" y="333645"/>
            <a:ext cx="10579200" cy="1320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023466"/>
              </a:buClr>
              <a:buSzPts val="3200"/>
              <a:buFont typeface="Calibri"/>
              <a:buNone/>
            </a:pPr>
            <a:r>
              <a:rPr lang="en-US" sz="3200"/>
              <a:t>Classroom Overview Report Pre-K 4</a:t>
            </a:r>
            <a:endParaRPr/>
          </a:p>
        </p:txBody>
      </p:sp>
      <p:pic>
        <p:nvPicPr>
          <p:cNvPr id="487" name="Google Shape;487;g1a21275cd81_0_864"/>
          <p:cNvPicPr preferRelativeResize="0"/>
          <p:nvPr/>
        </p:nvPicPr>
        <p:blipFill rotWithShape="1">
          <a:blip r:embed="rId3">
            <a:alphaModFix/>
          </a:blip>
          <a:srcRect/>
          <a:stretch/>
        </p:blipFill>
        <p:spPr>
          <a:xfrm>
            <a:off x="3595560" y="886045"/>
            <a:ext cx="4672498" cy="5844363"/>
          </a:xfrm>
          <a:prstGeom prst="rect">
            <a:avLst/>
          </a:prstGeom>
          <a:noFill/>
          <a:ln>
            <a:noFill/>
          </a:ln>
        </p:spPr>
      </p:pic>
      <p:sp>
        <p:nvSpPr>
          <p:cNvPr id="488" name="Google Shape;488;g1a21275cd81_0_864"/>
          <p:cNvSpPr/>
          <p:nvPr/>
        </p:nvSpPr>
        <p:spPr>
          <a:xfrm>
            <a:off x="6449786" y="2155371"/>
            <a:ext cx="1818300" cy="1028700"/>
          </a:xfrm>
          <a:prstGeom prst="rect">
            <a:avLst/>
          </a:prstGeom>
          <a:noFill/>
          <a:ln w="5715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89" name="Google Shape;489;g1a21275cd81_0_864" descr="Text&#10;&#10;Description automatically generated with low confidence"/>
          <p:cNvPicPr preferRelativeResize="0"/>
          <p:nvPr/>
        </p:nvPicPr>
        <p:blipFill rotWithShape="1">
          <a:blip r:embed="rId4">
            <a:alphaModFix/>
          </a:blip>
          <a:srcRect/>
          <a:stretch/>
        </p:blipFill>
        <p:spPr>
          <a:xfrm>
            <a:off x="8178800" y="6019208"/>
            <a:ext cx="4013200" cy="711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1a21275cd81_0_871"/>
          <p:cNvSpPr txBox="1">
            <a:spLocks noGrp="1"/>
          </p:cNvSpPr>
          <p:nvPr>
            <p:ph type="title"/>
          </p:nvPr>
        </p:nvSpPr>
        <p:spPr>
          <a:xfrm>
            <a:off x="1266146" y="1637393"/>
            <a:ext cx="10319700" cy="2181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23466"/>
              </a:buClr>
              <a:buSzPts val="3600"/>
              <a:buFont typeface="Calibri"/>
              <a:buNone/>
            </a:pPr>
            <a:r>
              <a:rPr lang="en-US" sz="3600" b="1"/>
              <a:t>Teacher and Family Supports for </a:t>
            </a:r>
            <a:br>
              <a:rPr lang="en-US" sz="3600" b="1"/>
            </a:br>
            <a:r>
              <a:rPr lang="en-US" sz="3600" b="1"/>
              <a:t>Understanding VKRP Data</a:t>
            </a:r>
            <a:endParaRPr/>
          </a:p>
        </p:txBody>
      </p:sp>
      <p:pic>
        <p:nvPicPr>
          <p:cNvPr id="496" name="Google Shape;496;g1a21275cd81_0_871"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sp>
        <p:nvSpPr>
          <p:cNvPr id="497" name="Google Shape;497;g1a21275cd81_0_871"/>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g1a21275cd81_0_878"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sp>
        <p:nvSpPr>
          <p:cNvPr id="504" name="Google Shape;504;g1a21275cd81_0_878"/>
          <p:cNvSpPr txBox="1"/>
          <p:nvPr/>
        </p:nvSpPr>
        <p:spPr>
          <a:xfrm>
            <a:off x="3617643" y="4741"/>
            <a:ext cx="4956600" cy="7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23466"/>
              </a:buClr>
              <a:buSzPts val="3600"/>
              <a:buFont typeface="Calibri"/>
              <a:buNone/>
            </a:pPr>
            <a:endParaRPr sz="3600" b="0" i="0" u="none" strike="noStrike" cap="none">
              <a:solidFill>
                <a:srgbClr val="023466"/>
              </a:solidFill>
              <a:latin typeface="Calibri"/>
              <a:ea typeface="Calibri"/>
              <a:cs typeface="Calibri"/>
              <a:sym typeface="Calibri"/>
            </a:endParaRPr>
          </a:p>
        </p:txBody>
      </p:sp>
      <p:sp>
        <p:nvSpPr>
          <p:cNvPr id="505" name="Google Shape;505;g1a21275cd81_0_878"/>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sp>
        <p:nvSpPr>
          <p:cNvPr id="506" name="Google Shape;506;g1a21275cd81_0_878"/>
          <p:cNvSpPr txBox="1"/>
          <p:nvPr/>
        </p:nvSpPr>
        <p:spPr>
          <a:xfrm>
            <a:off x="1222957" y="1086872"/>
            <a:ext cx="10476600" cy="455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Workshops &amp; Webinars:</a:t>
            </a:r>
            <a:endParaRPr/>
          </a:p>
          <a:p>
            <a:pPr marL="342900" marR="0" lvl="0" indent="-342900" algn="l" rtl="0">
              <a:lnSpc>
                <a:spcPct val="100000"/>
              </a:lnSpc>
              <a:spcBef>
                <a:spcPts val="0"/>
              </a:spcBef>
              <a:spcAft>
                <a:spcPts val="0"/>
              </a:spcAft>
              <a:buClr>
                <a:srgbClr val="1E4E79"/>
              </a:buClr>
              <a:buSzPts val="1800"/>
              <a:buFont typeface="Noto Sans Symbols"/>
              <a:buChar char="⮚"/>
            </a:pPr>
            <a:r>
              <a:rPr lang="en-US" sz="1800" b="0" i="0" u="none" strike="noStrike" cap="none">
                <a:solidFill>
                  <a:srgbClr val="000000"/>
                </a:solidFill>
                <a:latin typeface="Calibri"/>
                <a:ea typeface="Calibri"/>
                <a:cs typeface="Calibri"/>
                <a:sym typeface="Calibri"/>
              </a:rPr>
              <a:t>VKRP continues to support pre-kindergarten and kindergarten teachers’ implementation of VKRP by providing in-person, remote, and online training. In addition, VKRP has assembled resources for promoting teachers’ use of the assessment data and resources to support student skill development.</a:t>
            </a:r>
            <a:endParaRPr/>
          </a:p>
          <a:p>
            <a:pPr marL="0" marR="0" lvl="0" indent="0" algn="l" rtl="0">
              <a:lnSpc>
                <a:spcPct val="100000"/>
              </a:lnSpc>
              <a:spcBef>
                <a:spcPts val="0"/>
              </a:spcBef>
              <a:spcAft>
                <a:spcPts val="0"/>
              </a:spcAft>
              <a:buClr>
                <a:srgbClr val="000000"/>
              </a:buClr>
              <a:buSzPts val="2000"/>
              <a:buFont typeface="Calibri"/>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Resources:</a:t>
            </a:r>
            <a:endParaRPr/>
          </a:p>
          <a:p>
            <a:pPr marL="342900" marR="0" lvl="0" indent="-342900" algn="l" rtl="0">
              <a:lnSpc>
                <a:spcPct val="100000"/>
              </a:lnSpc>
              <a:spcBef>
                <a:spcPts val="0"/>
              </a:spcBef>
              <a:spcAft>
                <a:spcPts val="0"/>
              </a:spcAft>
              <a:buClr>
                <a:srgbClr val="1E4E79"/>
              </a:buClr>
              <a:buSzPts val="1800"/>
              <a:buFont typeface="Noto Sans Symbols"/>
              <a:buChar char="⮚"/>
            </a:pPr>
            <a:r>
              <a:rPr lang="en-US" sz="1800" b="0" i="0" u="none" strike="noStrike" cap="none">
                <a:solidFill>
                  <a:srgbClr val="000000"/>
                </a:solidFill>
                <a:latin typeface="Calibri"/>
                <a:ea typeface="Calibri"/>
                <a:cs typeface="Calibri"/>
                <a:sym typeface="Calibri"/>
              </a:rPr>
              <a:t>Teachers and administrators may access informational resources within the VKRP web portal (Teacher Manual, Instructional Leader Guide, Interpreting Reports document, Instructional Resources) and the </a:t>
            </a:r>
            <a:r>
              <a:rPr lang="en-US" sz="18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VKRP public website </a:t>
            </a:r>
            <a:r>
              <a:rPr lang="en-US" sz="1800" b="0" i="0" u="none" strike="noStrike" cap="none">
                <a:solidFill>
                  <a:srgbClr val="000000"/>
                </a:solidFill>
                <a:latin typeface="Calibri"/>
                <a:ea typeface="Calibri"/>
                <a:cs typeface="Calibri"/>
                <a:sym typeface="Calibri"/>
              </a:rPr>
              <a:t>(VKRP blogs, links to websites and resources).</a:t>
            </a:r>
            <a:endParaRPr/>
          </a:p>
          <a:p>
            <a:pPr marL="0" marR="0" lvl="0" indent="0" algn="l" rtl="0">
              <a:lnSpc>
                <a:spcPct val="100000"/>
              </a:lnSpc>
              <a:spcBef>
                <a:spcPts val="0"/>
              </a:spcBef>
              <a:spcAft>
                <a:spcPts val="0"/>
              </a:spcAft>
              <a:buClr>
                <a:srgbClr val="000000"/>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Collaboration:</a:t>
            </a:r>
            <a:endParaRPr/>
          </a:p>
          <a:p>
            <a:pPr marL="342900" marR="0" lvl="0" indent="-342900" algn="l" rtl="0">
              <a:lnSpc>
                <a:spcPct val="100000"/>
              </a:lnSpc>
              <a:spcBef>
                <a:spcPts val="0"/>
              </a:spcBef>
              <a:spcAft>
                <a:spcPts val="0"/>
              </a:spcAft>
              <a:buClr>
                <a:srgbClr val="1E4E79"/>
              </a:buClr>
              <a:buSzPts val="1800"/>
              <a:buFont typeface="Noto Sans Symbols"/>
              <a:buChar char="⮚"/>
            </a:pPr>
            <a:r>
              <a:rPr lang="en-US" sz="1800" b="0" i="0" u="none" strike="noStrike" cap="none">
                <a:solidFill>
                  <a:srgbClr val="000000"/>
                </a:solidFill>
                <a:latin typeface="Calibri"/>
                <a:ea typeface="Calibri"/>
                <a:cs typeface="Calibri"/>
                <a:sym typeface="Calibri"/>
              </a:rPr>
              <a:t>The VKRP team conducted a series of focus groups with pre-kindergarten administrators and teachers during the Spring/Summer 2022 to learn how educators use their data and received feedback on future report features.</a:t>
            </a:r>
            <a:endParaRPr sz="1800" b="1" i="0" u="none" strike="noStrike" cap="none">
              <a:solidFill>
                <a:srgbClr val="000000"/>
              </a:solidFill>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sp>
        <p:nvSpPr>
          <p:cNvPr id="507" name="Google Shape;507;g1a21275cd81_0_878"/>
          <p:cNvSpPr/>
          <p:nvPr/>
        </p:nvSpPr>
        <p:spPr>
          <a:xfrm>
            <a:off x="1316312" y="883908"/>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08" name="Google Shape;508;g1a21275cd81_0_878"/>
          <p:cNvSpPr txBox="1"/>
          <p:nvPr/>
        </p:nvSpPr>
        <p:spPr>
          <a:xfrm>
            <a:off x="1222957" y="122812"/>
            <a:ext cx="73410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VKRP Supporting Teachers</a:t>
            </a:r>
            <a:endParaRPr sz="3200" b="1" i="0" u="none" strike="noStrike" cap="none">
              <a:solidFill>
                <a:srgbClr val="023466"/>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1a21275cd81_0_888"/>
          <p:cNvSpPr txBox="1">
            <a:spLocks noGrp="1"/>
          </p:cNvSpPr>
          <p:nvPr>
            <p:ph type="body" idx="1"/>
          </p:nvPr>
        </p:nvSpPr>
        <p:spPr>
          <a:xfrm>
            <a:off x="1238273" y="1503931"/>
            <a:ext cx="9434400" cy="486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E4E79"/>
              </a:buClr>
              <a:buSzPts val="1600"/>
              <a:buNone/>
            </a:pPr>
            <a:r>
              <a:rPr lang="en-US" sz="2000" b="1">
                <a:solidFill>
                  <a:srgbClr val="000000"/>
                </a:solidFill>
              </a:rPr>
              <a:t>Development of Skill Development Bands in pre-kindergarten:</a:t>
            </a:r>
            <a:endParaRPr/>
          </a:p>
          <a:p>
            <a:pPr marL="342900" lvl="0" indent="-342900" algn="l" rtl="0">
              <a:spcBef>
                <a:spcPts val="1000"/>
              </a:spcBef>
              <a:spcAft>
                <a:spcPts val="0"/>
              </a:spcAft>
              <a:buClr>
                <a:srgbClr val="1E4E79"/>
              </a:buClr>
              <a:buSzPts val="1440"/>
              <a:buFont typeface="Noto Sans Symbols"/>
              <a:buChar char="⮚"/>
            </a:pPr>
            <a:r>
              <a:rPr lang="en-US" sz="1800">
                <a:solidFill>
                  <a:srgbClr val="000000"/>
                </a:solidFill>
                <a:latin typeface="Calibri"/>
                <a:ea typeface="Calibri"/>
                <a:cs typeface="Calibri"/>
                <a:sym typeface="Calibri"/>
              </a:rPr>
              <a:t>To help teachers interpret and use VKRP data, pre-kindergarten reports now include information about where children fall within skill development bands: </a:t>
            </a:r>
            <a:endParaRPr/>
          </a:p>
          <a:p>
            <a:pPr marL="742950" lvl="1" indent="-285750" algn="l" rtl="0">
              <a:spcBef>
                <a:spcPts val="1000"/>
              </a:spcBef>
              <a:spcAft>
                <a:spcPts val="0"/>
              </a:spcAft>
              <a:buClr>
                <a:srgbClr val="1E4E79"/>
              </a:buClr>
              <a:buSzPts val="1280"/>
              <a:buFont typeface="Noto Sans Symbols"/>
              <a:buChar char="⮚"/>
            </a:pPr>
            <a:r>
              <a:rPr lang="en-US" i="1">
                <a:solidFill>
                  <a:srgbClr val="000000"/>
                </a:solidFill>
                <a:latin typeface="Calibri"/>
                <a:ea typeface="Calibri"/>
                <a:cs typeface="Calibri"/>
                <a:sym typeface="Calibri"/>
              </a:rPr>
              <a:t>Beginning</a:t>
            </a:r>
            <a:r>
              <a:rPr lang="en-US">
                <a:solidFill>
                  <a:srgbClr val="000000"/>
                </a:solidFill>
                <a:latin typeface="Calibri"/>
                <a:ea typeface="Calibri"/>
                <a:cs typeface="Calibri"/>
                <a:sym typeface="Calibri"/>
              </a:rPr>
              <a:t>: children are beginning to develop skills in this area and may need extra support to reach readiness goals by the beginning of kindergarten. </a:t>
            </a:r>
            <a:endParaRPr/>
          </a:p>
          <a:p>
            <a:pPr marL="742950" lvl="1" indent="-285750" algn="l" rtl="0">
              <a:spcBef>
                <a:spcPts val="1000"/>
              </a:spcBef>
              <a:spcAft>
                <a:spcPts val="0"/>
              </a:spcAft>
              <a:buClr>
                <a:srgbClr val="1E4E79"/>
              </a:buClr>
              <a:buSzPts val="1280"/>
              <a:buFont typeface="Noto Sans Symbols"/>
              <a:buChar char="⮚"/>
            </a:pPr>
            <a:r>
              <a:rPr lang="en-US">
                <a:solidFill>
                  <a:srgbClr val="000000"/>
                </a:solidFill>
                <a:latin typeface="Calibri"/>
                <a:ea typeface="Calibri"/>
                <a:cs typeface="Calibri"/>
                <a:sym typeface="Calibri"/>
              </a:rPr>
              <a:t>Growing: children are building towards readiness in this domain and require developmentally appropriate instruction and monitoring to ensure that they remain on track to meet readiness goals</a:t>
            </a:r>
            <a:r>
              <a:rPr lang="en-US">
                <a:solidFill>
                  <a:srgbClr val="000000"/>
                </a:solidFill>
              </a:rPr>
              <a:t> by kindergarten.</a:t>
            </a:r>
            <a:endParaRPr>
              <a:solidFill>
                <a:srgbClr val="000000"/>
              </a:solidFill>
              <a:latin typeface="Calibri"/>
              <a:ea typeface="Calibri"/>
              <a:cs typeface="Calibri"/>
              <a:sym typeface="Calibri"/>
            </a:endParaRPr>
          </a:p>
          <a:p>
            <a:pPr marL="742950" lvl="1" indent="-285750" algn="l" rtl="0">
              <a:spcBef>
                <a:spcPts val="1000"/>
              </a:spcBef>
              <a:spcAft>
                <a:spcPts val="0"/>
              </a:spcAft>
              <a:buClr>
                <a:srgbClr val="1E4E79"/>
              </a:buClr>
              <a:buSzPts val="1280"/>
              <a:buFont typeface="Noto Sans Symbols"/>
              <a:buChar char="⮚"/>
            </a:pPr>
            <a:r>
              <a:rPr lang="en-US" i="1">
                <a:solidFill>
                  <a:srgbClr val="000000"/>
                </a:solidFill>
                <a:latin typeface="Calibri"/>
                <a:ea typeface="Calibri"/>
                <a:cs typeface="Calibri"/>
                <a:sym typeface="Calibri"/>
              </a:rPr>
              <a:t>Strong</a:t>
            </a:r>
            <a:r>
              <a:rPr lang="en-US">
                <a:solidFill>
                  <a:srgbClr val="000000"/>
                </a:solidFill>
                <a:latin typeface="Calibri"/>
                <a:ea typeface="Calibri"/>
                <a:cs typeface="Calibri"/>
                <a:sym typeface="Calibri"/>
              </a:rPr>
              <a:t>: children have robust early foundational skills in this early learning domain and will benefit from extra challenges.</a:t>
            </a:r>
            <a:r>
              <a:rPr lang="en-US">
                <a:solidFill>
                  <a:srgbClr val="000000"/>
                </a:solidFill>
              </a:rPr>
              <a:t> </a:t>
            </a:r>
            <a:endParaRPr>
              <a:solidFill>
                <a:srgbClr val="000000"/>
              </a:solidFill>
              <a:latin typeface="Calibri"/>
              <a:ea typeface="Calibri"/>
              <a:cs typeface="Calibri"/>
              <a:sym typeface="Calibri"/>
            </a:endParaRPr>
          </a:p>
          <a:p>
            <a:pPr marL="342900" lvl="0" indent="-342900" algn="l" rtl="0">
              <a:spcBef>
                <a:spcPts val="1000"/>
              </a:spcBef>
              <a:spcAft>
                <a:spcPts val="0"/>
              </a:spcAft>
              <a:buClr>
                <a:srgbClr val="1E4E79"/>
              </a:buClr>
              <a:buSzPts val="1440"/>
              <a:buFont typeface="Noto Sans Symbols"/>
              <a:buChar char="⮚"/>
            </a:pPr>
            <a:r>
              <a:rPr lang="en-US" sz="1800">
                <a:solidFill>
                  <a:srgbClr val="000000"/>
                </a:solidFill>
                <a:latin typeface="Calibri"/>
                <a:ea typeface="Calibri"/>
                <a:cs typeface="Calibri"/>
                <a:sym typeface="Calibri"/>
              </a:rPr>
              <a:t>These score ranges are included to give guidance on where children are in their development of skills so that teachers can provide appropriate support and instruction. </a:t>
            </a:r>
            <a:endParaRPr/>
          </a:p>
          <a:p>
            <a:pPr marL="0" lvl="0" indent="0" algn="l" rtl="0">
              <a:spcBef>
                <a:spcPts val="1000"/>
              </a:spcBef>
              <a:spcAft>
                <a:spcPts val="0"/>
              </a:spcAft>
              <a:buClr>
                <a:srgbClr val="1E4E79"/>
              </a:buClr>
              <a:buSzPts val="1600"/>
              <a:buNone/>
            </a:pPr>
            <a:r>
              <a:rPr lang="en-US" sz="2000" b="1">
                <a:solidFill>
                  <a:srgbClr val="000000"/>
                </a:solidFill>
              </a:rPr>
              <a:t>Refinement of Interpreting Reports resources:</a:t>
            </a:r>
            <a:endParaRPr/>
          </a:p>
          <a:p>
            <a:pPr marL="342900" lvl="0" indent="-342900" algn="l" rtl="0">
              <a:spcBef>
                <a:spcPts val="1000"/>
              </a:spcBef>
              <a:spcAft>
                <a:spcPts val="0"/>
              </a:spcAft>
              <a:buClr>
                <a:srgbClr val="1E4E79"/>
              </a:buClr>
              <a:buSzPts val="1440"/>
              <a:buFont typeface="Noto Sans Symbols"/>
              <a:buChar char="⮚"/>
            </a:pPr>
            <a:r>
              <a:rPr lang="en-US">
                <a:solidFill>
                  <a:srgbClr val="000000"/>
                </a:solidFill>
              </a:rPr>
              <a:t>Additional guidance incorporated around the skill development bands and the interpretation	 of the skill development bands.</a:t>
            </a:r>
            <a:endParaRPr/>
          </a:p>
          <a:p>
            <a:pPr marL="0" lvl="0" indent="0" algn="l" rtl="0">
              <a:spcBef>
                <a:spcPts val="1000"/>
              </a:spcBef>
              <a:spcAft>
                <a:spcPts val="0"/>
              </a:spcAft>
              <a:buSzPts val="1920"/>
              <a:buNone/>
            </a:pPr>
            <a:endParaRPr sz="2400" b="1">
              <a:solidFill>
                <a:schemeClr val="dk1"/>
              </a:solidFill>
            </a:endParaRPr>
          </a:p>
          <a:p>
            <a:pPr marL="0" lvl="0" indent="0" algn="l" rtl="0">
              <a:spcBef>
                <a:spcPts val="1000"/>
              </a:spcBef>
              <a:spcAft>
                <a:spcPts val="0"/>
              </a:spcAft>
              <a:buSzPts val="1760"/>
              <a:buNone/>
            </a:pPr>
            <a:endParaRPr sz="2200">
              <a:solidFill>
                <a:schemeClr val="dk1"/>
              </a:solidFill>
            </a:endParaRPr>
          </a:p>
        </p:txBody>
      </p:sp>
      <p:sp>
        <p:nvSpPr>
          <p:cNvPr id="515" name="Google Shape;515;g1a21275cd81_0_888"/>
          <p:cNvSpPr/>
          <p:nvPr/>
        </p:nvSpPr>
        <p:spPr>
          <a:xfrm>
            <a:off x="1316312" y="1247321"/>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6" name="Google Shape;516;g1a21275cd81_0_888"/>
          <p:cNvSpPr txBox="1"/>
          <p:nvPr/>
        </p:nvSpPr>
        <p:spPr>
          <a:xfrm>
            <a:off x="1222957" y="486225"/>
            <a:ext cx="73410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Training and Support for Teachers</a:t>
            </a:r>
            <a:endParaRPr sz="3200" b="1" i="0" u="none" strike="noStrike" cap="none">
              <a:solidFill>
                <a:srgbClr val="023466"/>
              </a:solidFill>
              <a:latin typeface="Calibri"/>
              <a:ea typeface="Calibri"/>
              <a:cs typeface="Calibri"/>
              <a:sym typeface="Calibri"/>
            </a:endParaRPr>
          </a:p>
        </p:txBody>
      </p:sp>
      <p:sp>
        <p:nvSpPr>
          <p:cNvPr id="517" name="Google Shape;517;g1a21275cd81_0_888"/>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pic>
        <p:nvPicPr>
          <p:cNvPr id="518" name="Google Shape;518;g1a21275cd81_0_888" descr="Text&#10;&#10;Description automatically generated with low confidence"/>
          <p:cNvPicPr preferRelativeResize="0"/>
          <p:nvPr/>
        </p:nvPicPr>
        <p:blipFill rotWithShape="1">
          <a:blip r:embed="rId3">
            <a:alphaModFix/>
          </a:blip>
          <a:srcRect/>
          <a:stretch/>
        </p:blipFill>
        <p:spPr>
          <a:xfrm>
            <a:off x="8178800" y="6083114"/>
            <a:ext cx="4013200" cy="711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g1a21275cd81_0_897"/>
          <p:cNvSpPr txBox="1">
            <a:spLocks noGrp="1"/>
          </p:cNvSpPr>
          <p:nvPr>
            <p:ph type="body" idx="1"/>
          </p:nvPr>
        </p:nvSpPr>
        <p:spPr>
          <a:xfrm>
            <a:off x="1238273" y="1503931"/>
            <a:ext cx="9434400" cy="486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000" b="1">
                <a:solidFill>
                  <a:schemeClr val="dk1"/>
                </a:solidFill>
              </a:rPr>
              <a:t>Data Use and Interpretation Sessions: </a:t>
            </a:r>
            <a:endParaRPr sz="2000">
              <a:solidFill>
                <a:schemeClr val="dk1"/>
              </a:solidFill>
            </a:endParaRPr>
          </a:p>
          <a:p>
            <a:pPr marL="342900" lvl="0" indent="-349250" algn="l" rtl="0">
              <a:spcBef>
                <a:spcPts val="1000"/>
              </a:spcBef>
              <a:spcAft>
                <a:spcPts val="0"/>
              </a:spcAft>
              <a:buClr>
                <a:srgbClr val="1E4E79"/>
              </a:buClr>
              <a:buSzPts val="1540"/>
              <a:buFont typeface="Noto Sans Symbols"/>
              <a:buChar char="⮚"/>
            </a:pPr>
            <a:r>
              <a:rPr lang="en-US" sz="1900">
                <a:solidFill>
                  <a:schemeClr val="dk1"/>
                </a:solidFill>
              </a:rPr>
              <a:t>Requests from pre-kindergarten divisions and programs</a:t>
            </a:r>
            <a:endParaRPr sz="1900"/>
          </a:p>
          <a:p>
            <a:pPr marL="742950" lvl="1" indent="-292100" algn="l" rtl="0">
              <a:spcBef>
                <a:spcPts val="1000"/>
              </a:spcBef>
              <a:spcAft>
                <a:spcPts val="0"/>
              </a:spcAft>
              <a:buClr>
                <a:srgbClr val="1E4E79"/>
              </a:buClr>
              <a:buSzPts val="1540"/>
              <a:buFont typeface="Noto Sans Symbols"/>
              <a:buChar char="⮚"/>
            </a:pPr>
            <a:r>
              <a:rPr lang="en-US" sz="1900">
                <a:solidFill>
                  <a:schemeClr val="dk1"/>
                </a:solidFill>
              </a:rPr>
              <a:t>Held virtually and in-person</a:t>
            </a:r>
            <a:endParaRPr sz="1700"/>
          </a:p>
          <a:p>
            <a:pPr marL="342900" lvl="0" indent="-349250" algn="l" rtl="0">
              <a:spcBef>
                <a:spcPts val="1000"/>
              </a:spcBef>
              <a:spcAft>
                <a:spcPts val="0"/>
              </a:spcAft>
              <a:buClr>
                <a:srgbClr val="1E4E79"/>
              </a:buClr>
              <a:buSzPts val="1540"/>
              <a:buFont typeface="Noto Sans Symbols"/>
              <a:buChar char="⮚"/>
            </a:pPr>
            <a:r>
              <a:rPr lang="en-US" sz="1900">
                <a:solidFill>
                  <a:schemeClr val="dk1"/>
                </a:solidFill>
              </a:rPr>
              <a:t>Sessions intentionally designed to help administrators and teachers to: </a:t>
            </a:r>
            <a:endParaRPr sz="1900"/>
          </a:p>
          <a:p>
            <a:pPr marL="742950" lvl="1" indent="-292100" algn="l" rtl="0">
              <a:spcBef>
                <a:spcPts val="1000"/>
              </a:spcBef>
              <a:spcAft>
                <a:spcPts val="0"/>
              </a:spcAft>
              <a:buClr>
                <a:srgbClr val="1E4E79"/>
              </a:buClr>
              <a:buSzPts val="1540"/>
              <a:buFont typeface="Noto Sans Symbols"/>
              <a:buChar char="⮚"/>
            </a:pPr>
            <a:r>
              <a:rPr lang="en-US" sz="1900">
                <a:solidFill>
                  <a:schemeClr val="dk1"/>
                </a:solidFill>
                <a:latin typeface="Calibri"/>
                <a:ea typeface="Calibri"/>
                <a:cs typeface="Calibri"/>
                <a:sym typeface="Calibri"/>
              </a:rPr>
              <a:t>Develop an understanding of what VKRP reports are available and where to find them on the VKRP web portal </a:t>
            </a:r>
            <a:endParaRPr sz="1700"/>
          </a:p>
          <a:p>
            <a:pPr marL="742950" lvl="1" indent="-292100" algn="l" rtl="0">
              <a:spcBef>
                <a:spcPts val="1000"/>
              </a:spcBef>
              <a:spcAft>
                <a:spcPts val="0"/>
              </a:spcAft>
              <a:buClr>
                <a:srgbClr val="1E4E79"/>
              </a:buClr>
              <a:buSzPts val="1540"/>
              <a:buFont typeface="Noto Sans Symbols"/>
              <a:buChar char="⮚"/>
            </a:pPr>
            <a:r>
              <a:rPr lang="en-US" sz="1900">
                <a:solidFill>
                  <a:schemeClr val="dk1"/>
                </a:solidFill>
                <a:latin typeface="Calibri"/>
                <a:ea typeface="Calibri"/>
                <a:cs typeface="Calibri"/>
                <a:sym typeface="Calibri"/>
              </a:rPr>
              <a:t>Gain proficiency in locating key data elements (benchmarks, skill development bands)</a:t>
            </a:r>
            <a:endParaRPr sz="1700"/>
          </a:p>
          <a:p>
            <a:pPr marL="742950" lvl="1" indent="-292100" algn="l" rtl="0">
              <a:spcBef>
                <a:spcPts val="1000"/>
              </a:spcBef>
              <a:spcAft>
                <a:spcPts val="0"/>
              </a:spcAft>
              <a:buClr>
                <a:srgbClr val="1E4E79"/>
              </a:buClr>
              <a:buSzPts val="1540"/>
              <a:buFont typeface="Noto Sans Symbols"/>
              <a:buChar char="⮚"/>
            </a:pPr>
            <a:r>
              <a:rPr lang="en-US" sz="1900">
                <a:solidFill>
                  <a:schemeClr val="dk1"/>
                </a:solidFill>
                <a:latin typeface="Calibri"/>
                <a:ea typeface="Calibri"/>
                <a:cs typeface="Calibri"/>
                <a:sym typeface="Calibri"/>
              </a:rPr>
              <a:t>Assist in identifying patterns in data </a:t>
            </a:r>
            <a:endParaRPr sz="1700"/>
          </a:p>
          <a:p>
            <a:pPr marL="742950" lvl="1" indent="-292100" algn="l" rtl="0">
              <a:spcBef>
                <a:spcPts val="1000"/>
              </a:spcBef>
              <a:spcAft>
                <a:spcPts val="0"/>
              </a:spcAft>
              <a:buClr>
                <a:srgbClr val="1E4E79"/>
              </a:buClr>
              <a:buSzPts val="1540"/>
              <a:buFont typeface="Noto Sans Symbols"/>
              <a:buChar char="⮚"/>
            </a:pPr>
            <a:r>
              <a:rPr lang="en-US" sz="1900">
                <a:solidFill>
                  <a:schemeClr val="dk1"/>
                </a:solidFill>
                <a:latin typeface="Calibri"/>
                <a:ea typeface="Calibri"/>
                <a:cs typeface="Calibri"/>
                <a:sym typeface="Calibri"/>
              </a:rPr>
              <a:t>Understand how to link data to VKRP resources </a:t>
            </a:r>
            <a:endParaRPr sz="1700"/>
          </a:p>
          <a:p>
            <a:pPr marL="342900" lvl="0" indent="-349250" algn="l" rtl="0">
              <a:spcBef>
                <a:spcPts val="1000"/>
              </a:spcBef>
              <a:spcAft>
                <a:spcPts val="0"/>
              </a:spcAft>
              <a:buClr>
                <a:srgbClr val="1E4E79"/>
              </a:buClr>
              <a:buSzPts val="1540"/>
              <a:buFont typeface="Noto Sans Symbols"/>
              <a:buChar char="⮚"/>
            </a:pPr>
            <a:r>
              <a:rPr lang="en-US" sz="1900">
                <a:solidFill>
                  <a:schemeClr val="dk1"/>
                </a:solidFill>
                <a:latin typeface="Calibri"/>
                <a:ea typeface="Calibri"/>
                <a:cs typeface="Calibri"/>
                <a:sym typeface="Calibri"/>
              </a:rPr>
              <a:t>Next steps include development of interactive modules and enhanced videos to support administrator and teacher data use in kindergarten and pre-kindergarten</a:t>
            </a:r>
            <a:endParaRPr sz="1900">
              <a:solidFill>
                <a:schemeClr val="dk1"/>
              </a:solidFill>
            </a:endParaRPr>
          </a:p>
        </p:txBody>
      </p:sp>
      <p:sp>
        <p:nvSpPr>
          <p:cNvPr id="525" name="Google Shape;525;g1a21275cd81_0_897"/>
          <p:cNvSpPr/>
          <p:nvPr/>
        </p:nvSpPr>
        <p:spPr>
          <a:xfrm>
            <a:off x="1316312" y="1247321"/>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g1a21275cd81_0_897"/>
          <p:cNvSpPr txBox="1"/>
          <p:nvPr/>
        </p:nvSpPr>
        <p:spPr>
          <a:xfrm>
            <a:off x="1222957" y="486225"/>
            <a:ext cx="73410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Training and Support for Teachers</a:t>
            </a:r>
            <a:endParaRPr sz="3200" b="1" i="0" u="none" strike="noStrike" cap="none">
              <a:solidFill>
                <a:srgbClr val="023466"/>
              </a:solidFill>
              <a:latin typeface="Calibri"/>
              <a:ea typeface="Calibri"/>
              <a:cs typeface="Calibri"/>
              <a:sym typeface="Calibri"/>
            </a:endParaRPr>
          </a:p>
        </p:txBody>
      </p:sp>
      <p:sp>
        <p:nvSpPr>
          <p:cNvPr id="527" name="Google Shape;527;g1a21275cd81_0_897"/>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pic>
        <p:nvPicPr>
          <p:cNvPr id="528" name="Google Shape;528;g1a21275cd81_0_897" descr="Text&#10;&#10;Description automatically generated with low confidence"/>
          <p:cNvPicPr preferRelativeResize="0"/>
          <p:nvPr/>
        </p:nvPicPr>
        <p:blipFill rotWithShape="1">
          <a:blip r:embed="rId3">
            <a:alphaModFix/>
          </a:blip>
          <a:srcRect/>
          <a:stretch/>
        </p:blipFill>
        <p:spPr>
          <a:xfrm>
            <a:off x="8043883" y="6016175"/>
            <a:ext cx="4013200" cy="71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9c55d3dac6_3_0"/>
          <p:cNvSpPr txBox="1">
            <a:spLocks noGrp="1"/>
          </p:cNvSpPr>
          <p:nvPr>
            <p:ph type="title"/>
          </p:nvPr>
        </p:nvSpPr>
        <p:spPr>
          <a:xfrm>
            <a:off x="529075" y="1337650"/>
            <a:ext cx="11420100" cy="3733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Georgia"/>
              <a:buNone/>
            </a:pPr>
            <a:r>
              <a:rPr lang="en-US" sz="4600"/>
              <a:t>Update on CDC Licensing Regulations and General Procedures/Background Checks</a:t>
            </a:r>
            <a:endParaRPr sz="4600"/>
          </a:p>
        </p:txBody>
      </p:sp>
      <p:sp>
        <p:nvSpPr>
          <p:cNvPr id="257" name="Google Shape;257;g19c55d3dac6_3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g1a21275cd81_0_906"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sp>
        <p:nvSpPr>
          <p:cNvPr id="535" name="Google Shape;535;g1a21275cd81_0_906"/>
          <p:cNvSpPr txBox="1"/>
          <p:nvPr/>
        </p:nvSpPr>
        <p:spPr>
          <a:xfrm>
            <a:off x="3617643" y="4741"/>
            <a:ext cx="4956600" cy="744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23466"/>
              </a:buClr>
              <a:buSzPts val="3600"/>
              <a:buFont typeface="Calibri"/>
              <a:buNone/>
            </a:pPr>
            <a:endParaRPr sz="3600" b="0" i="0" u="none" strike="noStrike" cap="none">
              <a:solidFill>
                <a:srgbClr val="023466"/>
              </a:solidFill>
              <a:latin typeface="Calibri"/>
              <a:ea typeface="Calibri"/>
              <a:cs typeface="Calibri"/>
              <a:sym typeface="Calibri"/>
            </a:endParaRPr>
          </a:p>
        </p:txBody>
      </p:sp>
      <p:sp>
        <p:nvSpPr>
          <p:cNvPr id="536" name="Google Shape;536;g1a21275cd81_0_906"/>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sp>
        <p:nvSpPr>
          <p:cNvPr id="537" name="Google Shape;537;g1a21275cd81_0_906"/>
          <p:cNvSpPr txBox="1"/>
          <p:nvPr/>
        </p:nvSpPr>
        <p:spPr>
          <a:xfrm>
            <a:off x="1222957" y="1086872"/>
            <a:ext cx="10476600" cy="526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200" b="1" i="0" u="none" strike="noStrike" cap="none">
                <a:solidFill>
                  <a:srgbClr val="000000"/>
                </a:solidFill>
                <a:latin typeface="Calibri"/>
                <a:ea typeface="Calibri"/>
                <a:cs typeface="Calibri"/>
                <a:sym typeface="Calibri"/>
              </a:rPr>
              <a:t>Report:</a:t>
            </a:r>
            <a:endParaRPr sz="1600"/>
          </a:p>
          <a:p>
            <a:pPr marL="342900" marR="0" lvl="0" indent="-355600" algn="l" rtl="0">
              <a:lnSpc>
                <a:spcPct val="100000"/>
              </a:lnSpc>
              <a:spcBef>
                <a:spcPts val="0"/>
              </a:spcBef>
              <a:spcAft>
                <a:spcPts val="0"/>
              </a:spcAft>
              <a:buClr>
                <a:srgbClr val="1E4E79"/>
              </a:buClr>
              <a:buSzPts val="2000"/>
              <a:buFont typeface="Noto Sans Symbols"/>
              <a:buChar char="⮚"/>
            </a:pPr>
            <a:r>
              <a:rPr lang="en-US" sz="2000" b="0" i="0" u="none" strike="noStrike" cap="none">
                <a:solidFill>
                  <a:srgbClr val="000000"/>
                </a:solidFill>
                <a:latin typeface="Calibri"/>
                <a:ea typeface="Calibri"/>
                <a:cs typeface="Calibri"/>
                <a:sym typeface="Calibri"/>
              </a:rPr>
              <a:t>At the pre-kindergarten and kindergarten levels, VKRP provides a family information report educators can use to share children's scores with their families.</a:t>
            </a:r>
            <a:endParaRPr sz="1600"/>
          </a:p>
          <a:p>
            <a:pPr marL="457200" marR="0" lvl="0" indent="0" algn="l" rtl="0">
              <a:lnSpc>
                <a:spcPct val="100000"/>
              </a:lnSpc>
              <a:spcBef>
                <a:spcPts val="0"/>
              </a:spcBef>
              <a:spcAft>
                <a:spcPts val="0"/>
              </a:spcAft>
              <a:buNone/>
            </a:pPr>
            <a:endParaRPr sz="1600"/>
          </a:p>
          <a:p>
            <a:pPr marL="0" marR="0" lvl="0" indent="0" algn="l" rtl="0">
              <a:lnSpc>
                <a:spcPct val="100000"/>
              </a:lnSpc>
              <a:spcBef>
                <a:spcPts val="0"/>
              </a:spcBef>
              <a:spcAft>
                <a:spcPts val="0"/>
              </a:spcAft>
              <a:buClr>
                <a:srgbClr val="000000"/>
              </a:buClr>
              <a:buSzPts val="2000"/>
              <a:buFont typeface="Calibri"/>
              <a:buNone/>
            </a:pPr>
            <a:r>
              <a:rPr lang="en-US" sz="2200" b="1" i="0" u="none" strike="noStrike" cap="none">
                <a:solidFill>
                  <a:srgbClr val="000000"/>
                </a:solidFill>
                <a:latin typeface="Calibri"/>
                <a:ea typeface="Calibri"/>
                <a:cs typeface="Calibri"/>
                <a:sym typeface="Calibri"/>
              </a:rPr>
              <a:t>Resources:</a:t>
            </a:r>
            <a:endParaRPr sz="1600"/>
          </a:p>
          <a:p>
            <a:pPr marL="342900" marR="0" lvl="0" indent="-355600" algn="l" rtl="0">
              <a:lnSpc>
                <a:spcPct val="100000"/>
              </a:lnSpc>
              <a:spcBef>
                <a:spcPts val="0"/>
              </a:spcBef>
              <a:spcAft>
                <a:spcPts val="0"/>
              </a:spcAft>
              <a:buClr>
                <a:srgbClr val="1E4E79"/>
              </a:buClr>
              <a:buSzPts val="2000"/>
              <a:buFont typeface="Noto Sans Symbols"/>
              <a:buChar char="⮚"/>
            </a:pPr>
            <a:r>
              <a:rPr lang="en-US" sz="2000" b="0" i="0" u="none" strike="noStrike" cap="none">
                <a:solidFill>
                  <a:srgbClr val="000000"/>
                </a:solidFill>
                <a:latin typeface="Calibri"/>
                <a:ea typeface="Calibri"/>
                <a:cs typeface="Calibri"/>
                <a:sym typeface="Calibri"/>
              </a:rPr>
              <a:t>Teachers may access informational resources within the VKRP web portal (Family Information Report link) and the </a:t>
            </a:r>
            <a:r>
              <a:rPr lang="en-US" sz="20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VKRP public website </a:t>
            </a:r>
            <a:r>
              <a:rPr lang="en-US" sz="2000" b="0" i="0" u="none" strike="noStrike" cap="none">
                <a:solidFill>
                  <a:srgbClr val="000000"/>
                </a:solidFill>
                <a:latin typeface="Calibri"/>
                <a:ea typeface="Calibri"/>
                <a:cs typeface="Calibri"/>
                <a:sym typeface="Calibri"/>
              </a:rPr>
              <a:t>(Family Resources) to share with families in both English and Spanish. These documents include activities families can use with their child to support development in the areas of mathematics, self-regulation, and social skills.</a:t>
            </a:r>
            <a:endParaRPr sz="1600"/>
          </a:p>
          <a:p>
            <a:pPr marL="0" marR="0" lvl="0" indent="0" algn="l" rtl="0">
              <a:lnSpc>
                <a:spcPct val="100000"/>
              </a:lnSpc>
              <a:spcBef>
                <a:spcPts val="0"/>
              </a:spcBef>
              <a:spcAft>
                <a:spcPts val="0"/>
              </a:spcAft>
              <a:buClr>
                <a:srgbClr val="000000"/>
              </a:buClr>
              <a:buSzPts val="800"/>
              <a:buFont typeface="Calibri"/>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US" sz="2200" b="1" i="0" u="none" strike="noStrike" cap="none">
                <a:solidFill>
                  <a:srgbClr val="000000"/>
                </a:solidFill>
                <a:latin typeface="Calibri"/>
                <a:ea typeface="Calibri"/>
                <a:cs typeface="Calibri"/>
                <a:sym typeface="Calibri"/>
              </a:rPr>
              <a:t>Collaboration:</a:t>
            </a:r>
            <a:endParaRPr sz="1600"/>
          </a:p>
          <a:p>
            <a:pPr marL="342900" marR="0" lvl="0" indent="-355600" algn="l" rtl="0">
              <a:lnSpc>
                <a:spcPct val="100000"/>
              </a:lnSpc>
              <a:spcBef>
                <a:spcPts val="0"/>
              </a:spcBef>
              <a:spcAft>
                <a:spcPts val="0"/>
              </a:spcAft>
              <a:buClr>
                <a:srgbClr val="1E4E79"/>
              </a:buClr>
              <a:buSzPts val="2000"/>
              <a:buFont typeface="Noto Sans Symbols"/>
              <a:buChar char="⮚"/>
            </a:pPr>
            <a:r>
              <a:rPr lang="en-US" sz="2000" b="0" i="0" u="none" strike="noStrike" cap="none">
                <a:solidFill>
                  <a:srgbClr val="000000"/>
                </a:solidFill>
                <a:latin typeface="Calibri"/>
                <a:ea typeface="Calibri"/>
                <a:cs typeface="Calibri"/>
                <a:sym typeface="Calibri"/>
              </a:rPr>
              <a:t>The VKRP team conducted a series of focus groups with families with pre-kindergarten aged children during the Spring/Summer 2022 to learn their views of readiness and how they would like to be able to see their child’s data in reports. In addition, the team shared the family resources and asked for suggestions for improvement. </a:t>
            </a:r>
            <a:endParaRPr sz="2000" b="1"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alibri"/>
              <a:ea typeface="Calibri"/>
              <a:cs typeface="Calibri"/>
              <a:sym typeface="Calibri"/>
            </a:endParaRPr>
          </a:p>
        </p:txBody>
      </p:sp>
      <p:sp>
        <p:nvSpPr>
          <p:cNvPr id="538" name="Google Shape;538;g1a21275cd81_0_906"/>
          <p:cNvSpPr/>
          <p:nvPr/>
        </p:nvSpPr>
        <p:spPr>
          <a:xfrm>
            <a:off x="1316312" y="883908"/>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39" name="Google Shape;539;g1a21275cd81_0_906"/>
          <p:cNvSpPr txBox="1"/>
          <p:nvPr/>
        </p:nvSpPr>
        <p:spPr>
          <a:xfrm>
            <a:off x="1222957" y="122812"/>
            <a:ext cx="73410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VKRP Supporting Families</a:t>
            </a:r>
            <a:endParaRPr sz="3200" b="1" i="0" u="none" strike="noStrike" cap="none">
              <a:solidFill>
                <a:srgbClr val="023466"/>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1a21275cd81_0_916"/>
          <p:cNvSpPr txBox="1">
            <a:spLocks noGrp="1"/>
          </p:cNvSpPr>
          <p:nvPr>
            <p:ph type="body" idx="1"/>
          </p:nvPr>
        </p:nvSpPr>
        <p:spPr>
          <a:xfrm>
            <a:off x="1238273" y="1361843"/>
            <a:ext cx="9434400" cy="486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200" b="1">
                <a:solidFill>
                  <a:schemeClr val="dk1"/>
                </a:solidFill>
              </a:rPr>
              <a:t>Objective</a:t>
            </a:r>
            <a:r>
              <a:rPr lang="en-US" sz="2200">
                <a:solidFill>
                  <a:schemeClr val="dk1"/>
                </a:solidFill>
              </a:rPr>
              <a:t>: </a:t>
            </a:r>
            <a:endParaRPr sz="2000"/>
          </a:p>
          <a:p>
            <a:pPr marL="1143000" lvl="2" indent="-241300" algn="l" rtl="0">
              <a:spcBef>
                <a:spcPts val="1000"/>
              </a:spcBef>
              <a:spcAft>
                <a:spcPts val="0"/>
              </a:spcAft>
              <a:buSzPts val="1640"/>
              <a:buChar char="►"/>
            </a:pPr>
            <a:r>
              <a:rPr lang="en-US" sz="2000">
                <a:solidFill>
                  <a:schemeClr val="dk1"/>
                </a:solidFill>
              </a:rPr>
              <a:t>To learn from a diverse group of families and family childcare providers about their understanding of VKRP, the program’s usefulness for their family and how to improve family reports and resources</a:t>
            </a:r>
            <a:endParaRPr sz="1600"/>
          </a:p>
          <a:p>
            <a:pPr marL="0" lvl="0" indent="0" algn="l" rtl="0">
              <a:spcBef>
                <a:spcPts val="1000"/>
              </a:spcBef>
              <a:spcAft>
                <a:spcPts val="0"/>
              </a:spcAft>
              <a:buSzPts val="1600"/>
              <a:buNone/>
            </a:pPr>
            <a:r>
              <a:rPr lang="en-US" sz="2200" b="1">
                <a:solidFill>
                  <a:schemeClr val="dk1"/>
                </a:solidFill>
              </a:rPr>
              <a:t>Format: </a:t>
            </a:r>
            <a:endParaRPr sz="2000"/>
          </a:p>
          <a:p>
            <a:pPr marL="1143000" lvl="2" indent="-241300" algn="l" rtl="0">
              <a:spcBef>
                <a:spcPts val="1000"/>
              </a:spcBef>
              <a:spcAft>
                <a:spcPts val="0"/>
              </a:spcAft>
              <a:buSzPts val="1640"/>
              <a:buChar char="►"/>
            </a:pPr>
            <a:r>
              <a:rPr lang="en-US" sz="2000">
                <a:solidFill>
                  <a:schemeClr val="dk1"/>
                </a:solidFill>
              </a:rPr>
              <a:t>Small virtual focus groups held between May-July 2022</a:t>
            </a:r>
            <a:endParaRPr sz="1600"/>
          </a:p>
          <a:p>
            <a:pPr marL="0" lvl="0" indent="0" algn="l" rtl="0">
              <a:spcBef>
                <a:spcPts val="1000"/>
              </a:spcBef>
              <a:spcAft>
                <a:spcPts val="0"/>
              </a:spcAft>
              <a:buSzPts val="1600"/>
              <a:buNone/>
            </a:pPr>
            <a:r>
              <a:rPr lang="en-US" sz="2200" b="1">
                <a:solidFill>
                  <a:schemeClr val="dk1"/>
                </a:solidFill>
              </a:rPr>
              <a:t>Participants: </a:t>
            </a:r>
            <a:endParaRPr sz="2000"/>
          </a:p>
          <a:p>
            <a:pPr marL="1143000" lvl="2" indent="-241300" algn="l" rtl="0">
              <a:spcBef>
                <a:spcPts val="1000"/>
              </a:spcBef>
              <a:spcAft>
                <a:spcPts val="0"/>
              </a:spcAft>
              <a:buSzPts val="1640"/>
              <a:buChar char="►"/>
            </a:pPr>
            <a:r>
              <a:rPr lang="en-US" sz="2000">
                <a:solidFill>
                  <a:schemeClr val="dk1"/>
                </a:solidFill>
              </a:rPr>
              <a:t>Convened three focus groups with diverse families and providers to include:</a:t>
            </a:r>
            <a:endParaRPr sz="1600"/>
          </a:p>
          <a:p>
            <a:pPr marL="1600200" lvl="3" indent="-241300" algn="l" rtl="0">
              <a:spcBef>
                <a:spcPts val="1000"/>
              </a:spcBef>
              <a:spcAft>
                <a:spcPts val="0"/>
              </a:spcAft>
              <a:buSzPts val="1640"/>
              <a:buChar char="►"/>
            </a:pPr>
            <a:r>
              <a:rPr lang="en-US" sz="2000">
                <a:solidFill>
                  <a:schemeClr val="dk1"/>
                </a:solidFill>
              </a:rPr>
              <a:t>Family childcare providers and families (conducted in Spanish) </a:t>
            </a:r>
            <a:endParaRPr sz="1400"/>
          </a:p>
          <a:p>
            <a:pPr marL="1600200" lvl="3" indent="-241300" algn="l" rtl="0">
              <a:spcBef>
                <a:spcPts val="1000"/>
              </a:spcBef>
              <a:spcAft>
                <a:spcPts val="0"/>
              </a:spcAft>
              <a:buSzPts val="1640"/>
              <a:buChar char="►"/>
            </a:pPr>
            <a:r>
              <a:rPr lang="en-US" sz="2000">
                <a:solidFill>
                  <a:schemeClr val="dk1"/>
                </a:solidFill>
              </a:rPr>
              <a:t>Families of children in special education </a:t>
            </a:r>
            <a:endParaRPr sz="1400"/>
          </a:p>
          <a:p>
            <a:pPr marL="1600200" lvl="3" indent="-241300" algn="l" rtl="0">
              <a:spcBef>
                <a:spcPts val="1000"/>
              </a:spcBef>
              <a:spcAft>
                <a:spcPts val="0"/>
              </a:spcAft>
              <a:buSzPts val="1640"/>
              <a:buChar char="►"/>
            </a:pPr>
            <a:r>
              <a:rPr lang="en-US" sz="2000">
                <a:solidFill>
                  <a:schemeClr val="dk1"/>
                </a:solidFill>
              </a:rPr>
              <a:t>Families of pre-kindergarten and kindergarten children without IEPs</a:t>
            </a:r>
            <a:endParaRPr sz="1400"/>
          </a:p>
          <a:p>
            <a:pPr marL="457200" lvl="1" indent="0" algn="l" rtl="0">
              <a:spcBef>
                <a:spcPts val="1000"/>
              </a:spcBef>
              <a:spcAft>
                <a:spcPts val="0"/>
              </a:spcAft>
              <a:buSzPts val="1600"/>
              <a:buNone/>
            </a:pPr>
            <a:endParaRPr sz="2200">
              <a:solidFill>
                <a:srgbClr val="000000"/>
              </a:solidFill>
            </a:endParaRPr>
          </a:p>
          <a:p>
            <a:pPr marL="0" lvl="0" indent="0" algn="l" rtl="0">
              <a:spcBef>
                <a:spcPts val="1000"/>
              </a:spcBef>
              <a:spcAft>
                <a:spcPts val="0"/>
              </a:spcAft>
              <a:buSzPts val="1600"/>
              <a:buNone/>
            </a:pPr>
            <a:endParaRPr sz="2200">
              <a:solidFill>
                <a:schemeClr val="dk1"/>
              </a:solidFill>
            </a:endParaRPr>
          </a:p>
        </p:txBody>
      </p:sp>
      <p:sp>
        <p:nvSpPr>
          <p:cNvPr id="546" name="Google Shape;546;g1a21275cd81_0_916"/>
          <p:cNvSpPr/>
          <p:nvPr/>
        </p:nvSpPr>
        <p:spPr>
          <a:xfrm>
            <a:off x="1316312" y="1247321"/>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47" name="Google Shape;547;g1a21275cd81_0_916"/>
          <p:cNvSpPr txBox="1"/>
          <p:nvPr/>
        </p:nvSpPr>
        <p:spPr>
          <a:xfrm>
            <a:off x="1238273" y="537679"/>
            <a:ext cx="82914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Family Focus Groups </a:t>
            </a:r>
            <a:endParaRPr sz="3200" b="1" i="0" u="none" strike="noStrike" cap="none">
              <a:solidFill>
                <a:srgbClr val="023466"/>
              </a:solidFill>
              <a:latin typeface="Calibri"/>
              <a:ea typeface="Calibri"/>
              <a:cs typeface="Calibri"/>
              <a:sym typeface="Calibri"/>
            </a:endParaRPr>
          </a:p>
        </p:txBody>
      </p:sp>
      <p:sp>
        <p:nvSpPr>
          <p:cNvPr id="548" name="Google Shape;548;g1a21275cd81_0_916"/>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pic>
        <p:nvPicPr>
          <p:cNvPr id="549" name="Google Shape;549;g1a21275cd81_0_916" descr="Text&#10;&#10;Description automatically generated with low confidence"/>
          <p:cNvPicPr preferRelativeResize="0"/>
          <p:nvPr/>
        </p:nvPicPr>
        <p:blipFill rotWithShape="1">
          <a:blip r:embed="rId3">
            <a:alphaModFix/>
          </a:blip>
          <a:srcRect/>
          <a:stretch/>
        </p:blipFill>
        <p:spPr>
          <a:xfrm>
            <a:off x="8043883" y="6146800"/>
            <a:ext cx="4013200" cy="711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g1a21275cd81_0_925"/>
          <p:cNvSpPr txBox="1">
            <a:spLocks noGrp="1"/>
          </p:cNvSpPr>
          <p:nvPr>
            <p:ph type="body" idx="1"/>
          </p:nvPr>
        </p:nvSpPr>
        <p:spPr>
          <a:xfrm>
            <a:off x="1238273" y="1503931"/>
            <a:ext cx="9434400" cy="486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000" b="1">
                <a:solidFill>
                  <a:schemeClr val="dk1"/>
                </a:solidFill>
              </a:rPr>
              <a:t>School-Home Communication:</a:t>
            </a:r>
            <a:endParaRPr/>
          </a:p>
          <a:p>
            <a:pPr marL="742950" lvl="1" indent="-285750" algn="l" rtl="0">
              <a:spcBef>
                <a:spcPts val="1000"/>
              </a:spcBef>
              <a:spcAft>
                <a:spcPts val="0"/>
              </a:spcAft>
              <a:buSzPts val="1440"/>
              <a:buChar char="►"/>
            </a:pPr>
            <a:r>
              <a:rPr lang="en-US" sz="1800">
                <a:solidFill>
                  <a:schemeClr val="dk1"/>
                </a:solidFill>
              </a:rPr>
              <a:t>Consistent communication about VKRP data between schools and families</a:t>
            </a:r>
            <a:endParaRPr/>
          </a:p>
          <a:p>
            <a:pPr marL="742950" lvl="1" indent="-285750" algn="l" rtl="0">
              <a:spcBef>
                <a:spcPts val="1000"/>
              </a:spcBef>
              <a:spcAft>
                <a:spcPts val="0"/>
              </a:spcAft>
              <a:buSzPts val="1440"/>
              <a:buChar char="►"/>
            </a:pPr>
            <a:r>
              <a:rPr lang="en-US" sz="1800">
                <a:solidFill>
                  <a:schemeClr val="dk1"/>
                </a:solidFill>
              </a:rPr>
              <a:t>Family resources to support children’s development at home</a:t>
            </a:r>
            <a:endParaRPr/>
          </a:p>
          <a:p>
            <a:pPr marL="0" lvl="0" indent="0" algn="l" rtl="0">
              <a:spcBef>
                <a:spcPts val="1000"/>
              </a:spcBef>
              <a:spcAft>
                <a:spcPts val="0"/>
              </a:spcAft>
              <a:buSzPts val="1600"/>
              <a:buNone/>
            </a:pPr>
            <a:r>
              <a:rPr lang="en-US" sz="2000" b="1">
                <a:solidFill>
                  <a:schemeClr val="dk1"/>
                </a:solidFill>
              </a:rPr>
              <a:t>Family Reports:</a:t>
            </a:r>
            <a:endParaRPr/>
          </a:p>
          <a:p>
            <a:pPr marL="742950" lvl="1" indent="-285750" algn="l" rtl="0">
              <a:spcBef>
                <a:spcPts val="1000"/>
              </a:spcBef>
              <a:spcAft>
                <a:spcPts val="0"/>
              </a:spcAft>
              <a:buSzPts val="1440"/>
              <a:buChar char="►"/>
            </a:pPr>
            <a:r>
              <a:rPr lang="en-US" sz="1800">
                <a:solidFill>
                  <a:schemeClr val="dk1"/>
                </a:solidFill>
              </a:rPr>
              <a:t>More detail about children’s strengths and areas of needed support </a:t>
            </a:r>
            <a:endParaRPr/>
          </a:p>
          <a:p>
            <a:pPr marL="0" lvl="0" indent="0" algn="l" rtl="0">
              <a:spcBef>
                <a:spcPts val="1000"/>
              </a:spcBef>
              <a:spcAft>
                <a:spcPts val="0"/>
              </a:spcAft>
              <a:buSzPts val="1600"/>
              <a:buNone/>
            </a:pPr>
            <a:r>
              <a:rPr lang="en-US" sz="2000" b="1">
                <a:solidFill>
                  <a:schemeClr val="dk1"/>
                </a:solidFill>
              </a:rPr>
              <a:t>Focus on Social-Emotional Mental Health Well-being:</a:t>
            </a:r>
            <a:endParaRPr/>
          </a:p>
          <a:p>
            <a:pPr marL="742950" lvl="1" indent="-285750" algn="l" rtl="0">
              <a:spcBef>
                <a:spcPts val="1000"/>
              </a:spcBef>
              <a:spcAft>
                <a:spcPts val="0"/>
              </a:spcAft>
              <a:buSzPts val="1440"/>
              <a:buChar char="►"/>
            </a:pPr>
            <a:r>
              <a:rPr lang="en-US" sz="1800">
                <a:solidFill>
                  <a:schemeClr val="dk1"/>
                </a:solidFill>
              </a:rPr>
              <a:t>Families’ desire to how children are doing social-emotionally</a:t>
            </a:r>
            <a:endParaRPr/>
          </a:p>
          <a:p>
            <a:pPr marL="742950" lvl="1" indent="-285750" algn="l" rtl="0">
              <a:spcBef>
                <a:spcPts val="1000"/>
              </a:spcBef>
              <a:spcAft>
                <a:spcPts val="0"/>
              </a:spcAft>
              <a:buSzPts val="1440"/>
              <a:buChar char="►"/>
            </a:pPr>
            <a:r>
              <a:rPr lang="en-US" sz="1800">
                <a:solidFill>
                  <a:schemeClr val="dk1"/>
                </a:solidFill>
              </a:rPr>
              <a:t>How these skills are specifically being supported in the classroom</a:t>
            </a:r>
            <a:endParaRPr/>
          </a:p>
          <a:p>
            <a:pPr marL="342900" lvl="0" indent="-342900" algn="l" rtl="0">
              <a:spcBef>
                <a:spcPts val="1000"/>
              </a:spcBef>
              <a:spcAft>
                <a:spcPts val="0"/>
              </a:spcAft>
              <a:buSzPts val="1600"/>
              <a:buChar char="►"/>
            </a:pPr>
            <a:r>
              <a:rPr lang="en-US" sz="2000" b="1">
                <a:solidFill>
                  <a:schemeClr val="dk1"/>
                </a:solidFill>
              </a:rPr>
              <a:t>Assessment accommodations:</a:t>
            </a:r>
            <a:endParaRPr/>
          </a:p>
          <a:p>
            <a:pPr marL="742950" lvl="1" indent="-285750" algn="l" rtl="0">
              <a:spcBef>
                <a:spcPts val="1000"/>
              </a:spcBef>
              <a:spcAft>
                <a:spcPts val="0"/>
              </a:spcAft>
              <a:buSzPts val="1440"/>
              <a:buChar char="►"/>
            </a:pPr>
            <a:r>
              <a:rPr lang="en-US" sz="1800">
                <a:solidFill>
                  <a:schemeClr val="dk1"/>
                </a:solidFill>
              </a:rPr>
              <a:t>Better individualized support to meet children’s diverse physical and learning needs</a:t>
            </a:r>
            <a:endParaRPr sz="1800">
              <a:solidFill>
                <a:schemeClr val="dk1"/>
              </a:solidFill>
            </a:endParaRPr>
          </a:p>
        </p:txBody>
      </p:sp>
      <p:sp>
        <p:nvSpPr>
          <p:cNvPr id="556" name="Google Shape;556;g1a21275cd81_0_925"/>
          <p:cNvSpPr/>
          <p:nvPr/>
        </p:nvSpPr>
        <p:spPr>
          <a:xfrm>
            <a:off x="1316312" y="1247321"/>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7" name="Google Shape;557;g1a21275cd81_0_925"/>
          <p:cNvSpPr txBox="1"/>
          <p:nvPr/>
        </p:nvSpPr>
        <p:spPr>
          <a:xfrm>
            <a:off x="1238272" y="537679"/>
            <a:ext cx="92202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Family Focus Groups: Themes </a:t>
            </a:r>
            <a:endParaRPr sz="3200" b="1" i="0" u="none" strike="noStrike" cap="none">
              <a:solidFill>
                <a:srgbClr val="023466"/>
              </a:solidFill>
              <a:latin typeface="Calibri"/>
              <a:ea typeface="Calibri"/>
              <a:cs typeface="Calibri"/>
              <a:sym typeface="Calibri"/>
            </a:endParaRPr>
          </a:p>
        </p:txBody>
      </p:sp>
      <p:sp>
        <p:nvSpPr>
          <p:cNvPr id="558" name="Google Shape;558;g1a21275cd81_0_925"/>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pic>
        <p:nvPicPr>
          <p:cNvPr id="559" name="Google Shape;559;g1a21275cd81_0_925" descr="Text&#10;&#10;Description automatically generated with low confidence"/>
          <p:cNvPicPr preferRelativeResize="0"/>
          <p:nvPr/>
        </p:nvPicPr>
        <p:blipFill rotWithShape="1">
          <a:blip r:embed="rId3">
            <a:alphaModFix/>
          </a:blip>
          <a:srcRect/>
          <a:stretch/>
        </p:blipFill>
        <p:spPr>
          <a:xfrm>
            <a:off x="8067634" y="6078627"/>
            <a:ext cx="4013200" cy="711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a21275cd81_0_934"/>
          <p:cNvSpPr txBox="1">
            <a:spLocks noGrp="1"/>
          </p:cNvSpPr>
          <p:nvPr>
            <p:ph type="body" idx="1"/>
          </p:nvPr>
        </p:nvSpPr>
        <p:spPr>
          <a:xfrm>
            <a:off x="1238273" y="1503931"/>
            <a:ext cx="9434400" cy="388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2200" b="1">
                <a:solidFill>
                  <a:schemeClr val="dk1"/>
                </a:solidFill>
              </a:rPr>
              <a:t>Refinement and enhancement of Family Information Reports:</a:t>
            </a:r>
            <a:endParaRPr sz="2000"/>
          </a:p>
          <a:p>
            <a:pPr marL="742950" lvl="1" indent="-298450" algn="l" rtl="0">
              <a:spcBef>
                <a:spcPts val="1000"/>
              </a:spcBef>
              <a:spcAft>
                <a:spcPts val="0"/>
              </a:spcAft>
              <a:buClr>
                <a:srgbClr val="1E4E79"/>
              </a:buClr>
              <a:buSzPts val="1640"/>
              <a:buFont typeface="Noto Sans Symbols"/>
              <a:buChar char="⮚"/>
            </a:pPr>
            <a:r>
              <a:rPr lang="en-US" sz="2000">
                <a:solidFill>
                  <a:schemeClr val="dk1"/>
                </a:solidFill>
              </a:rPr>
              <a:t>Planned inclusion of more specific strengths and areas of needed support for each child </a:t>
            </a:r>
            <a:endParaRPr sz="1800"/>
          </a:p>
          <a:p>
            <a:pPr marL="742950" lvl="1" indent="-298450" algn="l" rtl="0">
              <a:spcBef>
                <a:spcPts val="1000"/>
              </a:spcBef>
              <a:spcAft>
                <a:spcPts val="0"/>
              </a:spcAft>
              <a:buClr>
                <a:srgbClr val="1E4E79"/>
              </a:buClr>
              <a:buSzPts val="1640"/>
              <a:buFont typeface="Noto Sans Symbols"/>
              <a:buChar char="⮚"/>
            </a:pPr>
            <a:r>
              <a:rPr lang="en-US" sz="2000">
                <a:solidFill>
                  <a:schemeClr val="dk1"/>
                </a:solidFill>
              </a:rPr>
              <a:t>Inclusion of individual children’s growth for families </a:t>
            </a:r>
            <a:endParaRPr sz="1800"/>
          </a:p>
          <a:p>
            <a:pPr marL="457200" lvl="1" indent="0" algn="l" rtl="0">
              <a:spcBef>
                <a:spcPts val="1000"/>
              </a:spcBef>
              <a:spcAft>
                <a:spcPts val="0"/>
              </a:spcAft>
              <a:buSzPts val="1440"/>
              <a:buNone/>
            </a:pPr>
            <a:endParaRPr sz="2000">
              <a:solidFill>
                <a:schemeClr val="dk1"/>
              </a:solidFill>
            </a:endParaRPr>
          </a:p>
          <a:p>
            <a:pPr marL="0" lvl="0" indent="0" algn="l" rtl="0">
              <a:spcBef>
                <a:spcPts val="1000"/>
              </a:spcBef>
              <a:spcAft>
                <a:spcPts val="0"/>
              </a:spcAft>
              <a:buSzPts val="1600"/>
              <a:buNone/>
            </a:pPr>
            <a:r>
              <a:rPr lang="en-US" sz="2200" b="1">
                <a:solidFill>
                  <a:schemeClr val="dk1"/>
                </a:solidFill>
              </a:rPr>
              <a:t>Expanded Family Resources:</a:t>
            </a:r>
            <a:endParaRPr sz="2000"/>
          </a:p>
          <a:p>
            <a:pPr marL="742950" lvl="1" indent="-298450" algn="l" rtl="0">
              <a:spcBef>
                <a:spcPts val="1000"/>
              </a:spcBef>
              <a:spcAft>
                <a:spcPts val="0"/>
              </a:spcAft>
              <a:buClr>
                <a:srgbClr val="1E4E79"/>
              </a:buClr>
              <a:buSzPts val="1640"/>
              <a:buFont typeface="Noto Sans Symbols"/>
              <a:buChar char="⮚"/>
            </a:pPr>
            <a:r>
              <a:rPr lang="en-US" sz="2000">
                <a:solidFill>
                  <a:schemeClr val="dk1"/>
                </a:solidFill>
              </a:rPr>
              <a:t>Enhanced activities and strategies for families </a:t>
            </a:r>
            <a:endParaRPr sz="1800"/>
          </a:p>
          <a:p>
            <a:pPr marL="742950" lvl="1" indent="-298450" algn="l" rtl="0">
              <a:spcBef>
                <a:spcPts val="1000"/>
              </a:spcBef>
              <a:spcAft>
                <a:spcPts val="0"/>
              </a:spcAft>
              <a:buClr>
                <a:srgbClr val="1E4E79"/>
              </a:buClr>
              <a:buSzPts val="1640"/>
              <a:buFont typeface="Noto Sans Symbols"/>
              <a:buChar char="⮚"/>
            </a:pPr>
            <a:r>
              <a:rPr lang="en-US" sz="2000">
                <a:solidFill>
                  <a:schemeClr val="dk1"/>
                </a:solidFill>
              </a:rPr>
              <a:t>Additional resources for teachers to support communication with families </a:t>
            </a:r>
            <a:endParaRPr sz="1800"/>
          </a:p>
        </p:txBody>
      </p:sp>
      <p:sp>
        <p:nvSpPr>
          <p:cNvPr id="565" name="Google Shape;565;g1a21275cd81_0_934"/>
          <p:cNvSpPr/>
          <p:nvPr/>
        </p:nvSpPr>
        <p:spPr>
          <a:xfrm>
            <a:off x="1316312" y="1247321"/>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6" name="Google Shape;566;g1a21275cd81_0_934"/>
          <p:cNvSpPr txBox="1"/>
          <p:nvPr/>
        </p:nvSpPr>
        <p:spPr>
          <a:xfrm>
            <a:off x="1238273" y="488230"/>
            <a:ext cx="8841900" cy="54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23466"/>
                </a:solidFill>
                <a:latin typeface="Calibri"/>
                <a:ea typeface="Calibri"/>
                <a:cs typeface="Calibri"/>
                <a:sym typeface="Calibri"/>
              </a:rPr>
              <a:t>Next Steps for Supporting Families</a:t>
            </a:r>
            <a:endParaRPr sz="3200" b="1" i="0" u="none" strike="noStrike" cap="none">
              <a:solidFill>
                <a:srgbClr val="023466"/>
              </a:solidFill>
              <a:latin typeface="Calibri"/>
              <a:ea typeface="Calibri"/>
              <a:cs typeface="Calibri"/>
              <a:sym typeface="Calibri"/>
            </a:endParaRPr>
          </a:p>
        </p:txBody>
      </p:sp>
      <p:sp>
        <p:nvSpPr>
          <p:cNvPr id="567" name="Google Shape;567;g1a21275cd81_0_934"/>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800"/>
              <a:buFont typeface="Calibri"/>
              <a:buNone/>
            </a:pPr>
            <a:r>
              <a:rPr lang="en-US" sz="1800" b="0" i="0" u="none" strike="noStrike" cap="none">
                <a:solidFill>
                  <a:srgbClr val="7F7F7F"/>
                </a:solidFill>
                <a:latin typeface="Calibri"/>
                <a:ea typeface="Calibri"/>
                <a:cs typeface="Calibri"/>
                <a:sym typeface="Calibri"/>
              </a:rPr>
              <a:t>DO NOT DISTRIBUTE - FOR INTERNAL USE ONLY</a:t>
            </a:r>
            <a:endParaRPr/>
          </a:p>
        </p:txBody>
      </p:sp>
      <p:pic>
        <p:nvPicPr>
          <p:cNvPr id="568" name="Google Shape;568;g1a21275cd81_0_934" descr="Text&#10;&#10;Description automatically generated with low confidence"/>
          <p:cNvPicPr preferRelativeResize="0"/>
          <p:nvPr/>
        </p:nvPicPr>
        <p:blipFill rotWithShape="1">
          <a:blip r:embed="rId3">
            <a:alphaModFix/>
          </a:blip>
          <a:srcRect/>
          <a:stretch/>
        </p:blipFill>
        <p:spPr>
          <a:xfrm>
            <a:off x="7984507" y="6014170"/>
            <a:ext cx="4013200" cy="711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g1a21275cd81_0_942" descr="A close up of a sign&#10;&#10;Description automatically generated"/>
          <p:cNvPicPr preferRelativeResize="0"/>
          <p:nvPr/>
        </p:nvPicPr>
        <p:blipFill rotWithShape="1">
          <a:blip r:embed="rId3">
            <a:alphaModFix/>
          </a:blip>
          <a:srcRect/>
          <a:stretch/>
        </p:blipFill>
        <p:spPr>
          <a:xfrm>
            <a:off x="7982176" y="6039753"/>
            <a:ext cx="4209825" cy="818247"/>
          </a:xfrm>
          <a:prstGeom prst="rect">
            <a:avLst/>
          </a:prstGeom>
          <a:noFill/>
          <a:ln>
            <a:noFill/>
          </a:ln>
        </p:spPr>
      </p:pic>
      <p:sp>
        <p:nvSpPr>
          <p:cNvPr id="575" name="Google Shape;575;g1a21275cd81_0_942"/>
          <p:cNvSpPr txBox="1"/>
          <p:nvPr/>
        </p:nvSpPr>
        <p:spPr>
          <a:xfrm>
            <a:off x="3617643" y="4741"/>
            <a:ext cx="4956600" cy="74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23466"/>
              </a:buClr>
              <a:buSzPts val="3600"/>
              <a:buFont typeface="Calibri"/>
              <a:buNone/>
            </a:pPr>
            <a:endParaRPr sz="3600">
              <a:solidFill>
                <a:srgbClr val="023466"/>
              </a:solidFill>
              <a:latin typeface="Calibri"/>
              <a:ea typeface="Calibri"/>
              <a:cs typeface="Calibri"/>
              <a:sym typeface="Calibri"/>
            </a:endParaRPr>
          </a:p>
        </p:txBody>
      </p:sp>
      <p:sp>
        <p:nvSpPr>
          <p:cNvPr id="576" name="Google Shape;576;g1a21275cd81_0_942"/>
          <p:cNvSpPr txBox="1">
            <a:spLocks noGrp="1"/>
          </p:cNvSpPr>
          <p:nvPr>
            <p:ph type="ftr" idx="11"/>
          </p:nvPr>
        </p:nvSpPr>
        <p:spPr>
          <a:xfrm>
            <a:off x="0" y="6505652"/>
            <a:ext cx="47127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7F7F7F"/>
                </a:solidFill>
              </a:rPr>
              <a:t>DO NOT DISTRIBUTE - FOR INTERNAL USE ONLY</a:t>
            </a:r>
            <a:endParaRPr/>
          </a:p>
        </p:txBody>
      </p:sp>
      <p:sp>
        <p:nvSpPr>
          <p:cNvPr id="577" name="Google Shape;577;g1a21275cd81_0_942"/>
          <p:cNvSpPr txBox="1"/>
          <p:nvPr/>
        </p:nvSpPr>
        <p:spPr>
          <a:xfrm>
            <a:off x="1222957" y="1086872"/>
            <a:ext cx="10476600" cy="520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Early Elementary Pilot</a:t>
            </a:r>
            <a:endParaRPr sz="1600"/>
          </a:p>
          <a:p>
            <a:pPr marL="342900" marR="0" lvl="0" indent="-35560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Additional funding was appropriated to develop and pilot an upward extension of mathematics, self-regulation, social skills, and mental health into the first through third grades.</a:t>
            </a:r>
            <a:endParaRPr sz="1600"/>
          </a:p>
          <a:p>
            <a:pPr marL="0" marR="0" lvl="0" indent="0" algn="l" rtl="0">
              <a:spcBef>
                <a:spcPts val="0"/>
              </a:spcBef>
              <a:spcAft>
                <a:spcPts val="0"/>
              </a:spcAft>
              <a:buNone/>
            </a:pPr>
            <a:r>
              <a:rPr lang="en-US" sz="1200">
                <a:solidFill>
                  <a:schemeClr val="dk1"/>
                </a:solidFill>
                <a:latin typeface="Calibri"/>
                <a:ea typeface="Calibri"/>
                <a:cs typeface="Calibri"/>
                <a:sym typeface="Calibri"/>
              </a:rPr>
              <a:t> </a:t>
            </a: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Collaborating</a:t>
            </a:r>
            <a:endParaRPr sz="1600"/>
          </a:p>
          <a:p>
            <a:pPr marL="342900" marR="0" lvl="0" indent="-35560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VKRP is closely collaborating with the Virginia Literacy Partnerships (VLP) around the development and launch of VKRP and the new Pre-K Language &amp; Literacy Screener in three and four-year-old pre-kindergarten classrooms. </a:t>
            </a:r>
            <a:endParaRPr sz="1600"/>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342900" marR="0" lvl="0" indent="-355600" algn="l" rtl="0">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VKRP is collaborating with the STREAMin3 team to support STREAMin3 teachers to administer the VKRP preschool assessments and use data to improve their curriculum use and instruction in the classroom.</a:t>
            </a:r>
            <a:endParaRPr sz="1600"/>
          </a:p>
          <a:p>
            <a:pPr marL="457200" marR="0" lvl="0" indent="-304800" algn="l" rtl="0">
              <a:spcBef>
                <a:spcPts val="0"/>
              </a:spcBef>
              <a:spcAft>
                <a:spcPts val="0"/>
              </a:spcAft>
              <a:buClr>
                <a:schemeClr val="dk1"/>
              </a:buClr>
              <a:buSzPts val="2400"/>
              <a:buFont typeface="Arial"/>
              <a:buNone/>
            </a:pPr>
            <a:endParaRPr sz="2600" b="1">
              <a:solidFill>
                <a:schemeClr val="dk1"/>
              </a:solidFill>
              <a:latin typeface="Calibri"/>
              <a:ea typeface="Calibri"/>
              <a:cs typeface="Calibri"/>
              <a:sym typeface="Calibri"/>
            </a:endParaRPr>
          </a:p>
          <a:p>
            <a:pPr marL="457200" marR="0" lvl="0" indent="-304800" algn="l" rtl="0">
              <a:spcBef>
                <a:spcPts val="0"/>
              </a:spcBef>
              <a:spcAft>
                <a:spcPts val="0"/>
              </a:spcAft>
              <a:buClr>
                <a:schemeClr val="dk1"/>
              </a:buClr>
              <a:buSzPts val="2400"/>
              <a:buFont typeface="Arial"/>
              <a:buNone/>
            </a:pPr>
            <a:endParaRPr sz="2600" b="1">
              <a:solidFill>
                <a:schemeClr val="dk1"/>
              </a:solidFill>
              <a:latin typeface="Calibri"/>
              <a:ea typeface="Calibri"/>
              <a:cs typeface="Calibri"/>
              <a:sym typeface="Calibri"/>
            </a:endParaRPr>
          </a:p>
        </p:txBody>
      </p:sp>
      <p:sp>
        <p:nvSpPr>
          <p:cNvPr id="578" name="Google Shape;578;g1a21275cd81_0_942"/>
          <p:cNvSpPr/>
          <p:nvPr/>
        </p:nvSpPr>
        <p:spPr>
          <a:xfrm>
            <a:off x="1316312" y="883908"/>
            <a:ext cx="467700" cy="45600"/>
          </a:xfrm>
          <a:prstGeom prst="rect">
            <a:avLst/>
          </a:prstGeom>
          <a:solidFill>
            <a:srgbClr val="F67E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g1a21275cd81_0_942"/>
          <p:cNvSpPr txBox="1"/>
          <p:nvPr/>
        </p:nvSpPr>
        <p:spPr>
          <a:xfrm>
            <a:off x="1222957" y="122812"/>
            <a:ext cx="7341000" cy="54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400" b="1">
                <a:solidFill>
                  <a:srgbClr val="023466"/>
                </a:solidFill>
                <a:latin typeface="Calibri"/>
                <a:ea typeface="Calibri"/>
                <a:cs typeface="Calibri"/>
                <a:sym typeface="Calibri"/>
              </a:rPr>
              <a:t>Future Directions</a:t>
            </a:r>
            <a:endParaRPr sz="3400" b="1">
              <a:solidFill>
                <a:srgbClr val="023466"/>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2"/>
          <p:cNvSpPr txBox="1">
            <a:spLocks noGrp="1"/>
          </p:cNvSpPr>
          <p:nvPr>
            <p:ph type="title"/>
          </p:nvPr>
        </p:nvSpPr>
        <p:spPr>
          <a:xfrm>
            <a:off x="405300" y="1691088"/>
            <a:ext cx="117867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dirty="0"/>
              <a:t>Update on Armed Forces Report</a:t>
            </a:r>
            <a:endParaRPr sz="4600" dirty="0"/>
          </a:p>
        </p:txBody>
      </p:sp>
      <p:sp>
        <p:nvSpPr>
          <p:cNvPr id="585" name="Google Shape;58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Georgia"/>
              <a:buNone/>
            </a:pPr>
            <a:fld id="{00000000-1234-1234-1234-123412341234}" type="slidenum">
              <a:rPr lang="en-US" sz="1200" b="0" i="0" u="none" strike="noStrike" cap="none">
                <a:solidFill>
                  <a:srgbClr val="888FA3"/>
                </a:solidFill>
                <a:latin typeface="Georgia"/>
                <a:ea typeface="Georgia"/>
                <a:cs typeface="Georgia"/>
                <a:sym typeface="Georgia"/>
              </a:rPr>
              <a:t>35</a:t>
            </a:fld>
            <a:endParaRPr sz="1200" b="0" i="0" u="none" strike="noStrike" cap="none">
              <a:solidFill>
                <a:srgbClr val="888FA3"/>
              </a:solidFill>
              <a:latin typeface="Georgia"/>
              <a:ea typeface="Georgia"/>
              <a:cs typeface="Georgia"/>
              <a:sym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1a67d690ef3_0_0"/>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Autofit/>
          </a:bodyPr>
          <a:lstStyle/>
          <a:p>
            <a:pPr marL="0" lvl="0" indent="0" algn="l" rtl="0">
              <a:lnSpc>
                <a:spcPct val="120000"/>
              </a:lnSpc>
              <a:spcBef>
                <a:spcPts val="0"/>
              </a:spcBef>
              <a:spcAft>
                <a:spcPts val="200"/>
              </a:spcAft>
              <a:buSzPts val="990"/>
              <a:buNone/>
            </a:pPr>
            <a:r>
              <a:rPr lang="en-US" sz="4320">
                <a:solidFill>
                  <a:srgbClr val="FFFFFF"/>
                </a:solidFill>
              </a:rPr>
              <a:t>Overview</a:t>
            </a:r>
            <a:endParaRPr sz="4320">
              <a:solidFill>
                <a:srgbClr val="FFFFFF"/>
              </a:solidFill>
            </a:endParaRPr>
          </a:p>
        </p:txBody>
      </p:sp>
      <p:sp>
        <p:nvSpPr>
          <p:cNvPr id="591" name="Google Shape;591;g1a67d690ef3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sp>
        <p:nvSpPr>
          <p:cNvPr id="592" name="Google Shape;592;g1a67d690ef3_0_0"/>
          <p:cNvSpPr txBox="1">
            <a:spLocks noGrp="1"/>
          </p:cNvSpPr>
          <p:nvPr>
            <p:ph type="body" idx="1"/>
          </p:nvPr>
        </p:nvSpPr>
        <p:spPr>
          <a:xfrm>
            <a:off x="926125" y="1458850"/>
            <a:ext cx="10515600" cy="52626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800"/>
              </a:spcBef>
              <a:spcAft>
                <a:spcPts val="0"/>
              </a:spcAft>
              <a:buSzPts val="1400"/>
              <a:buChar char="•"/>
            </a:pPr>
            <a:r>
              <a:rPr lang="en-US" sz="2400"/>
              <a:t>HB 994/SB 529 directs the Board of Education to determine the feasibility of amending the Child Care Subsidy Program regulations (8VAC20-790) to permit all active duty members of the Armed Forces who serve as caregivers of dependents to apply for the Child Care Subsidy Program.</a:t>
            </a:r>
            <a:endParaRPr sz="2400"/>
          </a:p>
          <a:p>
            <a:pPr marL="457200" lvl="0" indent="-317500" algn="l" rtl="0">
              <a:lnSpc>
                <a:spcPct val="115000"/>
              </a:lnSpc>
              <a:spcBef>
                <a:spcPts val="1000"/>
              </a:spcBef>
              <a:spcAft>
                <a:spcPts val="1000"/>
              </a:spcAft>
              <a:buSzPts val="1400"/>
              <a:buChar char="•"/>
            </a:pPr>
            <a:r>
              <a:rPr lang="en-US" sz="2400"/>
              <a:t>VDOE is preparing a report on behalf of the Board to submit to the House Committee on Education and Senate Committee on Education and Health.</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a67d690ef3_0_6"/>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Military Families in Virginia</a:t>
            </a:r>
            <a:endParaRPr sz="4300"/>
          </a:p>
        </p:txBody>
      </p:sp>
      <p:sp>
        <p:nvSpPr>
          <p:cNvPr id="599" name="Google Shape;599;g1a67d690ef3_0_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
        <p:nvSpPr>
          <p:cNvPr id="600" name="Google Shape;600;g1a67d690ef3_0_6"/>
          <p:cNvSpPr txBox="1">
            <a:spLocks noGrp="1"/>
          </p:cNvSpPr>
          <p:nvPr>
            <p:ph type="body" idx="1"/>
          </p:nvPr>
        </p:nvSpPr>
        <p:spPr>
          <a:xfrm>
            <a:off x="838200" y="1458924"/>
            <a:ext cx="10515600" cy="5262600"/>
          </a:xfrm>
          <a:prstGeom prst="rect">
            <a:avLst/>
          </a:prstGeom>
        </p:spPr>
        <p:txBody>
          <a:bodyPr spcFirstLastPara="1" wrap="square" lIns="91425" tIns="45700" rIns="91425" bIns="45700" anchor="t" anchorCtr="0">
            <a:normAutofit lnSpcReduction="20000"/>
          </a:bodyPr>
          <a:lstStyle/>
          <a:p>
            <a:pPr marL="0" lvl="0" indent="0" algn="l" rtl="0">
              <a:lnSpc>
                <a:spcPct val="115000"/>
              </a:lnSpc>
              <a:spcBef>
                <a:spcPts val="1000"/>
              </a:spcBef>
              <a:spcAft>
                <a:spcPts val="0"/>
              </a:spcAft>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As of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2021</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75,000 active duty service members in Virginia were parents to 98,000 children ages 18 and younger.</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457200" lvl="0" indent="-381000" algn="l" rtl="0">
              <a:lnSpc>
                <a:spcPct val="115000"/>
              </a:lnSpc>
              <a:spcBef>
                <a:spcPts val="1000"/>
              </a:spcBef>
              <a:spcAft>
                <a:spcPts val="0"/>
              </a:spcAft>
              <a:buClr>
                <a:srgbClr val="555555"/>
              </a:buClr>
              <a:buSzPts val="24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Nearly</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40 percent of children of active duty se</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rvice members were ages 5 and younger.</a:t>
            </a:r>
            <a:endParaRPr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457200" lvl="0" indent="-381000" algn="l" rtl="0">
              <a:lnSpc>
                <a:spcPct val="115000"/>
              </a:lnSpc>
              <a:spcBef>
                <a:spcPts val="1000"/>
              </a:spcBef>
              <a:spcAft>
                <a:spcPts val="0"/>
              </a:spcAft>
              <a:buClr>
                <a:srgbClr val="555555"/>
              </a:buClr>
              <a:buSzPts val="24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Among service members with children, 79 percent (~41,000) were married to a civilian. Half of all civilian spouses were employed.</a:t>
            </a:r>
            <a:endParaRPr sz="2400"/>
          </a:p>
          <a:p>
            <a:pPr marL="457200" lvl="0" indent="-381000" algn="l" rtl="0">
              <a:lnSpc>
                <a:spcPct val="115000"/>
              </a:lnSpc>
              <a:spcBef>
                <a:spcPts val="1000"/>
              </a:spcBef>
              <a:spcAft>
                <a:spcPts val="0"/>
              </a:spcAft>
              <a:buClr>
                <a:srgbClr val="555555"/>
              </a:buClr>
              <a:buSzPts val="2400"/>
              <a:buChar char="•"/>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Over </a:t>
            </a:r>
            <a:r>
              <a:rPr lang="en-US" sz="2400"/>
              <a:t>half of all active duty service members in Virginia have incomes over 350 percent of the federal poverty level ($91,125 for a family of 4).</a:t>
            </a:r>
            <a:endParaRPr sz="2400"/>
          </a:p>
          <a:p>
            <a:pPr marL="0" lvl="0" indent="0" algn="l" rtl="0">
              <a:lnSpc>
                <a:spcPct val="115000"/>
              </a:lnSpc>
              <a:spcBef>
                <a:spcPts val="1000"/>
              </a:spcBef>
              <a:spcAft>
                <a:spcPts val="0"/>
              </a:spcAft>
              <a:buNone/>
            </a:pPr>
            <a:r>
              <a:rPr lang="en-US" sz="24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Note</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 Norfolk, VA and the National Capital Region (including counties in Northern VA) are identified by DoD as regions with the highest concentration of child care need.</a:t>
            </a:r>
            <a:endParaRPr sz="2400"/>
          </a:p>
          <a:p>
            <a:pPr marL="0" lvl="0" indent="0" algn="l" rtl="0">
              <a:spcBef>
                <a:spcPts val="1000"/>
              </a:spcBef>
              <a:spcAft>
                <a:spcPts val="0"/>
              </a:spcAft>
              <a:buNone/>
            </a:pPr>
            <a:endParaRPr/>
          </a:p>
        </p:txBody>
      </p:sp>
      <p:sp>
        <p:nvSpPr>
          <p:cNvPr id="601" name="Google Shape;601;g1a67d690ef3_0_6"/>
          <p:cNvSpPr txBox="1"/>
          <p:nvPr/>
        </p:nvSpPr>
        <p:spPr>
          <a:xfrm>
            <a:off x="458900" y="6305625"/>
            <a:ext cx="815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latin typeface="Georgia"/>
                <a:ea typeface="Georgia"/>
                <a:cs typeface="Georgia"/>
                <a:sym typeface="Georgia"/>
              </a:rPr>
              <a:t>Sources: Military OneSource 2021 Demographics; American Community Survey 5-Year Estimates</a:t>
            </a:r>
            <a:endParaRPr i="1">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g1a67d690ef3_0_14"/>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SzPts val="990"/>
              <a:buNone/>
            </a:pPr>
            <a:r>
              <a:rPr lang="en-US" sz="4320"/>
              <a:t>Child Care Assistance for Military </a:t>
            </a:r>
            <a:r>
              <a:rPr lang="en-US" sz="432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Families</a:t>
            </a:r>
            <a:endParaRPr sz="4320"/>
          </a:p>
        </p:txBody>
      </p:sp>
      <p:graphicFrame>
        <p:nvGraphicFramePr>
          <p:cNvPr id="608" name="Google Shape;608;g1a67d690ef3_0_14"/>
          <p:cNvGraphicFramePr/>
          <p:nvPr/>
        </p:nvGraphicFramePr>
        <p:xfrm>
          <a:off x="420625" y="1499290"/>
          <a:ext cx="11438525" cy="5050260"/>
        </p:xfrm>
        <a:graphic>
          <a:graphicData uri="http://schemas.openxmlformats.org/drawingml/2006/table">
            <a:tbl>
              <a:tblPr>
                <a:noFill/>
                <a:tableStyleId>{3961918C-1B8B-4AF6-A361-47579DEB605D}</a:tableStyleId>
              </a:tblPr>
              <a:tblGrid>
                <a:gridCol w="2367125">
                  <a:extLst>
                    <a:ext uri="{9D8B030D-6E8A-4147-A177-3AD203B41FA5}">
                      <a16:colId xmlns:a16="http://schemas.microsoft.com/office/drawing/2014/main" val="20000"/>
                    </a:ext>
                  </a:extLst>
                </a:gridCol>
                <a:gridCol w="5537625">
                  <a:extLst>
                    <a:ext uri="{9D8B030D-6E8A-4147-A177-3AD203B41FA5}">
                      <a16:colId xmlns:a16="http://schemas.microsoft.com/office/drawing/2014/main" val="20001"/>
                    </a:ext>
                  </a:extLst>
                </a:gridCol>
                <a:gridCol w="3533775">
                  <a:extLst>
                    <a:ext uri="{9D8B030D-6E8A-4147-A177-3AD203B41FA5}">
                      <a16:colId xmlns:a16="http://schemas.microsoft.com/office/drawing/2014/main" val="20002"/>
                    </a:ext>
                  </a:extLst>
                </a:gridCol>
              </a:tblGrid>
              <a:tr h="463150">
                <a:tc>
                  <a:txBody>
                    <a:bodyPr/>
                    <a:lstStyle/>
                    <a:p>
                      <a:pPr marL="0" lvl="0" indent="0" algn="l" rtl="0">
                        <a:spcBef>
                          <a:spcPts val="0"/>
                        </a:spcBef>
                        <a:spcAft>
                          <a:spcPts val="0"/>
                        </a:spcAft>
                        <a:buNone/>
                      </a:pPr>
                      <a:r>
                        <a:rPr lang="en-US" sz="1700" b="1">
                          <a:solidFill>
                            <a:srgbClr val="555555"/>
                          </a:solidFill>
                          <a:latin typeface="Georgia"/>
                          <a:ea typeface="Georgia"/>
                          <a:cs typeface="Georgia"/>
                          <a:sym typeface="Georgia"/>
                        </a:rPr>
                        <a:t>Program</a:t>
                      </a:r>
                      <a:endParaRPr sz="1700" b="1">
                        <a:solidFill>
                          <a:srgbClr val="555555"/>
                        </a:solidFill>
                        <a:latin typeface="Georgia"/>
                        <a:ea typeface="Georgia"/>
                        <a:cs typeface="Georgia"/>
                        <a:sym typeface="Georgia"/>
                      </a:endParaRPr>
                    </a:p>
                  </a:txBody>
                  <a:tcPr marL="91425" marR="91425" marT="91425" marB="91425" anchor="ctr">
                    <a:lnR w="9525" cap="flat" cmpd="sng">
                      <a:solidFill>
                        <a:srgbClr val="9E9E9E"/>
                      </a:solidFill>
                      <a:prstDash val="solid"/>
                      <a:round/>
                      <a:headEnd type="none" w="sm" len="sm"/>
                      <a:tailEnd type="none" w="sm" len="sm"/>
                    </a:lnR>
                    <a:solidFill>
                      <a:schemeClr val="lt1"/>
                    </a:solidFill>
                  </a:tcPr>
                </a:tc>
                <a:tc>
                  <a:txBody>
                    <a:bodyPr/>
                    <a:lstStyle/>
                    <a:p>
                      <a:pPr marL="0" lvl="0" indent="0" algn="l" rtl="0">
                        <a:spcBef>
                          <a:spcPts val="0"/>
                        </a:spcBef>
                        <a:spcAft>
                          <a:spcPts val="0"/>
                        </a:spcAft>
                        <a:buNone/>
                      </a:pPr>
                      <a:r>
                        <a:rPr lang="en-US" sz="1700" b="1">
                          <a:solidFill>
                            <a:srgbClr val="555555"/>
                          </a:solidFill>
                          <a:latin typeface="Georgia"/>
                          <a:ea typeface="Georgia"/>
                          <a:cs typeface="Georgia"/>
                          <a:sym typeface="Georgia"/>
                        </a:rPr>
                        <a:t>Overview and Eligibility</a:t>
                      </a:r>
                      <a:endParaRPr sz="1700" b="1">
                        <a:solidFill>
                          <a:srgbClr val="555555"/>
                        </a:solidFill>
                        <a:latin typeface="Georgia"/>
                        <a:ea typeface="Georgia"/>
                        <a:cs typeface="Georgia"/>
                        <a:sym typeface="Georgi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700" b="1">
                          <a:solidFill>
                            <a:srgbClr val="555555"/>
                          </a:solidFill>
                          <a:latin typeface="Georgia"/>
                          <a:ea typeface="Georgia"/>
                          <a:cs typeface="Georgia"/>
                          <a:sym typeface="Georgia"/>
                        </a:rPr>
                        <a:t>Funding and Oversight</a:t>
                      </a:r>
                      <a:endParaRPr sz="1700" b="1">
                        <a:solidFill>
                          <a:srgbClr val="555555"/>
                        </a:solidFill>
                        <a:latin typeface="Georgia"/>
                        <a:ea typeface="Georgia"/>
                        <a:cs typeface="Georgia"/>
                        <a:sym typeface="Georgia"/>
                      </a:endParaRPr>
                    </a:p>
                  </a:txBody>
                  <a:tcPr marL="91425" marR="91425" marT="91425" marB="91425" anchor="ctr">
                    <a:lnL w="9525" cap="flat" cmpd="sng">
                      <a:solidFill>
                        <a:srgbClr val="9E9E9E"/>
                      </a:solidFill>
                      <a:prstDash val="solid"/>
                      <a:round/>
                      <a:headEnd type="none" w="sm" len="sm"/>
                      <a:tailEnd type="none" w="sm" len="sm"/>
                    </a:lnL>
                    <a:solidFill>
                      <a:schemeClr val="lt1"/>
                    </a:solidFill>
                  </a:tcPr>
                </a:tc>
                <a:extLst>
                  <a:ext uri="{0D108BD9-81ED-4DB2-BD59-A6C34878D82A}">
                    <a16:rowId xmlns:a16="http://schemas.microsoft.com/office/drawing/2014/main" val="10000"/>
                  </a:ext>
                </a:extLst>
              </a:tr>
              <a:tr h="938150">
                <a:tc>
                  <a:txBody>
                    <a:bodyPr/>
                    <a:lstStyle/>
                    <a:p>
                      <a:pPr marL="0" lvl="0" indent="0" algn="l" rtl="0">
                        <a:spcBef>
                          <a:spcPts val="0"/>
                        </a:spcBef>
                        <a:spcAft>
                          <a:spcPts val="0"/>
                        </a:spcAft>
                        <a:buNone/>
                      </a:pPr>
                      <a:r>
                        <a:rPr lang="en-US">
                          <a:solidFill>
                            <a:srgbClr val="555555"/>
                          </a:solidFill>
                          <a:latin typeface="Georgia"/>
                          <a:ea typeface="Georgia"/>
                          <a:cs typeface="Georgia"/>
                          <a:sym typeface="Georgia"/>
                        </a:rPr>
                        <a:t>Military-operated child care programs</a:t>
                      </a:r>
                      <a:endParaRPr>
                        <a:solidFill>
                          <a:srgbClr val="555555"/>
                        </a:solidFill>
                        <a:latin typeface="Georgia"/>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solidFill>
                      <a:schemeClr val="lt1"/>
                    </a:solidFill>
                  </a:tcPr>
                </a:tc>
                <a:tc>
                  <a:txBody>
                    <a:bodyPr/>
                    <a:lstStyle/>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All active-duty military families qualify for enrollment in a DoD-operated program. </a:t>
                      </a:r>
                      <a:endParaRPr sz="1300">
                        <a:solidFill>
                          <a:srgbClr val="555555"/>
                        </a:solidFill>
                        <a:latin typeface="Georgia"/>
                        <a:ea typeface="Georgia"/>
                        <a:cs typeface="Georgia"/>
                        <a:sym typeface="Georgia"/>
                      </a:endParaRPr>
                    </a:p>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Care is available to eligible families on a sliding fee scale based on household income. </a:t>
                      </a:r>
                      <a:endParaRPr sz="1300" i="1">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Department of Defense-operated centers and family child care homes are licensed, monitored, and funded by the DoD.</a:t>
                      </a:r>
                      <a:endParaRPr sz="1300">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solidFill>
                      <a:schemeClr val="lt1"/>
                    </a:solidFill>
                  </a:tcPr>
                </a:tc>
                <a:extLst>
                  <a:ext uri="{0D108BD9-81ED-4DB2-BD59-A6C34878D82A}">
                    <a16:rowId xmlns:a16="http://schemas.microsoft.com/office/drawing/2014/main" val="10001"/>
                  </a:ext>
                </a:extLst>
              </a:tr>
              <a:tr h="1047275">
                <a:tc>
                  <a:txBody>
                    <a:bodyPr/>
                    <a:lstStyle/>
                    <a:p>
                      <a:pPr marL="0" lvl="0" indent="0" algn="l" rtl="0">
                        <a:spcBef>
                          <a:spcPts val="0"/>
                        </a:spcBef>
                        <a:spcAft>
                          <a:spcPts val="0"/>
                        </a:spcAft>
                        <a:buNone/>
                      </a:pPr>
                      <a:r>
                        <a:rPr lang="en-US">
                          <a:solidFill>
                            <a:srgbClr val="555555"/>
                          </a:solidFill>
                          <a:latin typeface="Georgia"/>
                          <a:ea typeface="Georgia"/>
                          <a:cs typeface="Georgia"/>
                          <a:sym typeface="Georgia"/>
                        </a:rPr>
                        <a:t>Operation: Military Child Care (OMCC)</a:t>
                      </a:r>
                      <a:endParaRPr>
                        <a:solidFill>
                          <a:srgbClr val="555555"/>
                        </a:solidFill>
                        <a:latin typeface="Georgia"/>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solidFill>
                      <a:schemeClr val="lt1"/>
                    </a:solidFill>
                  </a:tcPr>
                </a:tc>
                <a:tc>
                  <a:txBody>
                    <a:bodyPr/>
                    <a:lstStyle/>
                    <a:p>
                      <a:pPr marL="457200" lvl="0" indent="-304800" algn="l" rtl="0">
                        <a:spcBef>
                          <a:spcPts val="0"/>
                        </a:spcBef>
                        <a:spcAft>
                          <a:spcPts val="0"/>
                        </a:spcAft>
                        <a:buClr>
                          <a:srgbClr val="555555"/>
                        </a:buClr>
                        <a:buSzPts val="1200"/>
                        <a:buFont typeface="Georgia"/>
                        <a:buChar char="●"/>
                      </a:pPr>
                      <a:r>
                        <a:rPr lang="en-US" sz="1300">
                          <a:solidFill>
                            <a:srgbClr val="555555"/>
                          </a:solidFill>
                          <a:latin typeface="Georgia"/>
                          <a:ea typeface="Georgia"/>
                          <a:cs typeface="Georgia"/>
                          <a:sym typeface="Georgia"/>
                        </a:rPr>
                        <a:t>Provides child care subsidies to families in which one or more parents or guardians are activated or deployed.</a:t>
                      </a:r>
                      <a:endParaRPr sz="1300">
                        <a:solidFill>
                          <a:srgbClr val="555555"/>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US" sz="1300">
                          <a:solidFill>
                            <a:srgbClr val="555555"/>
                          </a:solidFill>
                          <a:latin typeface="Georgia"/>
                          <a:ea typeface="Georgia"/>
                          <a:cs typeface="Georgia"/>
                          <a:sym typeface="Georgia"/>
                        </a:rPr>
                        <a:t>In two-parent households, one caregiver must be deployed/activated and the other must be working or enrolled in school.</a:t>
                      </a:r>
                      <a:endParaRPr sz="1300">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457200" lvl="0" indent="-304800" algn="l" rtl="0">
                        <a:spcBef>
                          <a:spcPts val="0"/>
                        </a:spcBef>
                        <a:spcAft>
                          <a:spcPts val="0"/>
                        </a:spcAft>
                        <a:buClr>
                          <a:srgbClr val="555555"/>
                        </a:buClr>
                        <a:buSzPts val="1200"/>
                        <a:buFont typeface="Georgia"/>
                        <a:buChar char="●"/>
                      </a:pPr>
                      <a:r>
                        <a:rPr lang="en-US" sz="1300">
                          <a:solidFill>
                            <a:srgbClr val="555555"/>
                          </a:solidFill>
                          <a:latin typeface="Georgia"/>
                          <a:ea typeface="Georgia"/>
                          <a:cs typeface="Georgia"/>
                          <a:sym typeface="Georgia"/>
                        </a:rPr>
                        <a:t>Funded by the federal Department of Defense.</a:t>
                      </a:r>
                      <a:endParaRPr sz="1300">
                        <a:solidFill>
                          <a:srgbClr val="555555"/>
                        </a:solidFill>
                        <a:latin typeface="Georgia"/>
                        <a:ea typeface="Georgia"/>
                        <a:cs typeface="Georgia"/>
                        <a:sym typeface="Georgia"/>
                      </a:endParaRPr>
                    </a:p>
                    <a:p>
                      <a:pPr marL="457200" lvl="0" indent="-304800" algn="l" rtl="0">
                        <a:spcBef>
                          <a:spcPts val="0"/>
                        </a:spcBef>
                        <a:spcAft>
                          <a:spcPts val="0"/>
                        </a:spcAft>
                        <a:buClr>
                          <a:srgbClr val="555555"/>
                        </a:buClr>
                        <a:buSzPts val="1200"/>
                        <a:buFont typeface="Georgia"/>
                        <a:buChar char="●"/>
                      </a:pPr>
                      <a:r>
                        <a:rPr lang="en-US" sz="1300">
                          <a:solidFill>
                            <a:srgbClr val="555555"/>
                          </a:solidFill>
                          <a:latin typeface="Georgia"/>
                          <a:ea typeface="Georgia"/>
                          <a:cs typeface="Georgia"/>
                          <a:sym typeface="Georgia"/>
                        </a:rPr>
                        <a:t>Operated in partnership with Child Care Aware of America</a:t>
                      </a:r>
                      <a:endParaRPr sz="1300">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solidFill>
                      <a:schemeClr val="lt1"/>
                    </a:solidFill>
                  </a:tcPr>
                </a:tc>
                <a:extLst>
                  <a:ext uri="{0D108BD9-81ED-4DB2-BD59-A6C34878D82A}">
                    <a16:rowId xmlns:a16="http://schemas.microsoft.com/office/drawing/2014/main" val="10002"/>
                  </a:ext>
                </a:extLst>
              </a:tr>
              <a:tr h="779875">
                <a:tc>
                  <a:txBody>
                    <a:bodyPr/>
                    <a:lstStyle/>
                    <a:p>
                      <a:pPr marL="0" lvl="0" indent="0" algn="l" rtl="0">
                        <a:spcBef>
                          <a:spcPts val="0"/>
                        </a:spcBef>
                        <a:spcAft>
                          <a:spcPts val="0"/>
                        </a:spcAft>
                        <a:buNone/>
                      </a:pPr>
                      <a:r>
                        <a:rPr lang="en-US">
                          <a:solidFill>
                            <a:srgbClr val="555555"/>
                          </a:solidFill>
                          <a:latin typeface="Georgia"/>
                          <a:ea typeface="Georgia"/>
                          <a:cs typeface="Georgia"/>
                          <a:sym typeface="Georgia"/>
                        </a:rPr>
                        <a:t>Military Child Care in Your Neighborhood (MCCYN)</a:t>
                      </a:r>
                      <a:endParaRPr>
                        <a:solidFill>
                          <a:srgbClr val="555555"/>
                        </a:solidFill>
                        <a:latin typeface="Georgia"/>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solidFill>
                      <a:schemeClr val="lt1"/>
                    </a:solidFill>
                  </a:tcPr>
                </a:tc>
                <a:tc>
                  <a:txBody>
                    <a:bodyPr/>
                    <a:lstStyle/>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Provides fee assistance to eligible families to offset the cost of enrolling in community-based child care programs when military-operated programs are unavailable.</a:t>
                      </a:r>
                      <a:endParaRPr sz="1300">
                        <a:solidFill>
                          <a:srgbClr val="555555"/>
                        </a:solidFill>
                        <a:latin typeface="Georgia"/>
                        <a:ea typeface="Georgia"/>
                        <a:cs typeface="Georgia"/>
                        <a:sym typeface="Georgia"/>
                      </a:endParaRPr>
                    </a:p>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Specific eligibility parameters are set by each branch.</a:t>
                      </a:r>
                      <a:endParaRPr sz="1300">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Funded by the federal Department of Defense.</a:t>
                      </a:r>
                      <a:endParaRPr sz="1300">
                        <a:solidFill>
                          <a:srgbClr val="555555"/>
                        </a:solidFill>
                        <a:latin typeface="Georgia"/>
                        <a:ea typeface="Georgia"/>
                        <a:cs typeface="Georgia"/>
                        <a:sym typeface="Georgia"/>
                      </a:endParaRPr>
                    </a:p>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Administered by each service branch.</a:t>
                      </a:r>
                      <a:endParaRPr sz="1300">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solidFill>
                      <a:schemeClr val="lt1"/>
                    </a:solidFill>
                  </a:tcPr>
                </a:tc>
                <a:extLst>
                  <a:ext uri="{0D108BD9-81ED-4DB2-BD59-A6C34878D82A}">
                    <a16:rowId xmlns:a16="http://schemas.microsoft.com/office/drawing/2014/main" val="10003"/>
                  </a:ext>
                </a:extLst>
              </a:tr>
              <a:tr h="1463000">
                <a:tc>
                  <a:txBody>
                    <a:bodyPr/>
                    <a:lstStyle/>
                    <a:p>
                      <a:pPr marL="0" lvl="0" indent="0" algn="l" rtl="0">
                        <a:spcBef>
                          <a:spcPts val="0"/>
                        </a:spcBef>
                        <a:spcAft>
                          <a:spcPts val="0"/>
                        </a:spcAft>
                        <a:buNone/>
                      </a:pPr>
                      <a:r>
                        <a:rPr lang="en-US">
                          <a:solidFill>
                            <a:srgbClr val="555555"/>
                          </a:solidFill>
                          <a:latin typeface="Georgia"/>
                          <a:ea typeface="Georgia"/>
                          <a:cs typeface="Georgia"/>
                          <a:sym typeface="Georgia"/>
                        </a:rPr>
                        <a:t>Child Care in Your Home (CCYH)</a:t>
                      </a:r>
                      <a:endParaRPr>
                        <a:solidFill>
                          <a:srgbClr val="555555"/>
                        </a:solidFill>
                        <a:latin typeface="Georgia"/>
                        <a:ea typeface="Georgia"/>
                        <a:cs typeface="Georgia"/>
                        <a:sym typeface="Georgia"/>
                      </a:endParaRPr>
                    </a:p>
                  </a:txBody>
                  <a:tcPr marL="91425" marR="91425" marT="91425" marB="91425">
                    <a:lnR w="9525" cap="flat" cmpd="sng">
                      <a:solidFill>
                        <a:srgbClr val="9E9E9E"/>
                      </a:solidFill>
                      <a:prstDash val="solid"/>
                      <a:round/>
                      <a:headEnd type="none" w="sm" len="sm"/>
                      <a:tailEnd type="none" w="sm" len="sm"/>
                    </a:lnR>
                    <a:solidFill>
                      <a:schemeClr val="lt1"/>
                    </a:solidFill>
                  </a:tcPr>
                </a:tc>
                <a:tc>
                  <a:txBody>
                    <a:bodyPr/>
                    <a:lstStyle/>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Fee assistance pilot program to help families cover the cost of full-time care in their homes; designed to support military families with nontraditional work schedules.  Select Virginia communities included in pilot.</a:t>
                      </a:r>
                      <a:endParaRPr sz="1300">
                        <a:solidFill>
                          <a:srgbClr val="555555"/>
                        </a:solidFill>
                        <a:latin typeface="Georgia"/>
                        <a:ea typeface="Georgia"/>
                        <a:cs typeface="Georgia"/>
                        <a:sym typeface="Georgia"/>
                      </a:endParaRPr>
                    </a:p>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Eligible families must include one or more active duty parents with a full-time working spouse or spouse enrolled in school full-time.</a:t>
                      </a:r>
                      <a:endParaRPr sz="1300">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457200" lvl="0" indent="-311150" algn="l" rtl="0">
                        <a:spcBef>
                          <a:spcPts val="0"/>
                        </a:spcBef>
                        <a:spcAft>
                          <a:spcPts val="0"/>
                        </a:spcAft>
                        <a:buClr>
                          <a:srgbClr val="555555"/>
                        </a:buClr>
                        <a:buSzPts val="1300"/>
                        <a:buFont typeface="Georgia"/>
                        <a:buChar char="●"/>
                      </a:pPr>
                      <a:r>
                        <a:rPr lang="en-US" sz="1300">
                          <a:solidFill>
                            <a:srgbClr val="555555"/>
                          </a:solidFill>
                          <a:latin typeface="Georgia"/>
                          <a:ea typeface="Georgia"/>
                          <a:cs typeface="Georgia"/>
                          <a:sym typeface="Georgia"/>
                        </a:rPr>
                        <a:t>Funded by the federal Department of Defense.</a:t>
                      </a:r>
                      <a:endParaRPr sz="1300">
                        <a:solidFill>
                          <a:srgbClr val="555555"/>
                        </a:solidFill>
                        <a:latin typeface="Georgia"/>
                        <a:ea typeface="Georgia"/>
                        <a:cs typeface="Georgia"/>
                        <a:sym typeface="Georgia"/>
                      </a:endParaRPr>
                    </a:p>
                  </a:txBody>
                  <a:tcPr marL="91425" marR="91425" marT="91425" marB="91425">
                    <a:lnL w="9525" cap="flat" cmpd="sng">
                      <a:solidFill>
                        <a:srgbClr val="9E9E9E"/>
                      </a:solidFill>
                      <a:prstDash val="solid"/>
                      <a:round/>
                      <a:headEnd type="none" w="sm" len="sm"/>
                      <a:tailEnd type="none" w="sm" len="sm"/>
                    </a:lnL>
                    <a:solidFill>
                      <a:schemeClr val="lt1"/>
                    </a:solidFill>
                  </a:tcPr>
                </a:tc>
                <a:extLst>
                  <a:ext uri="{0D108BD9-81ED-4DB2-BD59-A6C34878D82A}">
                    <a16:rowId xmlns:a16="http://schemas.microsoft.com/office/drawing/2014/main" val="10004"/>
                  </a:ext>
                </a:extLst>
              </a:tr>
            </a:tbl>
          </a:graphicData>
        </a:graphic>
      </p:graphicFrame>
      <p:sp>
        <p:nvSpPr>
          <p:cNvPr id="609" name="Google Shape;609;g1a67d690ef3_0_14"/>
          <p:cNvSpPr txBox="1"/>
          <p:nvPr/>
        </p:nvSpPr>
        <p:spPr>
          <a:xfrm>
            <a:off x="501400" y="6432550"/>
            <a:ext cx="4079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i="1">
              <a:latin typeface="Georgia"/>
              <a:ea typeface="Georgia"/>
              <a:cs typeface="Georgia"/>
              <a:sym typeface="Georgia"/>
            </a:endParaRPr>
          </a:p>
        </p:txBody>
      </p:sp>
      <p:sp>
        <p:nvSpPr>
          <p:cNvPr id="610" name="Google Shape;610;g1a67d690ef3_0_14"/>
          <p:cNvSpPr txBox="1"/>
          <p:nvPr/>
        </p:nvSpPr>
        <p:spPr>
          <a:xfrm>
            <a:off x="508475" y="6508750"/>
            <a:ext cx="4410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i="1">
                <a:latin typeface="Georgia"/>
                <a:ea typeface="Georgia"/>
                <a:cs typeface="Georgia"/>
                <a:sym typeface="Georgia"/>
              </a:rPr>
              <a:t>For more information, see militarychildcare.com.  </a:t>
            </a:r>
            <a:endParaRPr sz="1000" i="1">
              <a:latin typeface="Georgia"/>
              <a:ea typeface="Georgia"/>
              <a:cs typeface="Georgia"/>
              <a:sym typeface="Georg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1a67d690ef3_0_23"/>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Virginia’s Child Care Subsidy Program</a:t>
            </a:r>
            <a:endParaRPr sz="4300"/>
          </a:p>
        </p:txBody>
      </p:sp>
      <p:sp>
        <p:nvSpPr>
          <p:cNvPr id="617" name="Google Shape;617;g1a67d690ef3_0_23"/>
          <p:cNvSpPr txBox="1">
            <a:spLocks noGrp="1"/>
          </p:cNvSpPr>
          <p:nvPr>
            <p:ph type="body" idx="1"/>
          </p:nvPr>
        </p:nvSpPr>
        <p:spPr>
          <a:xfrm>
            <a:off x="518375" y="1458925"/>
            <a:ext cx="11158200" cy="47181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2300"/>
              <a:t>Virginia sets eligibility for the Child Care Subsidy Program (CCSP) but is limited by the federal </a:t>
            </a:r>
            <a:r>
              <a:rPr lang="en-US" sz="2300" i="1"/>
              <a:t>Child Care and Development Block Grant (CCDBG) Act</a:t>
            </a:r>
            <a:r>
              <a:rPr lang="en-US" sz="2300"/>
              <a:t>.</a:t>
            </a:r>
            <a:endParaRPr sz="2300"/>
          </a:p>
          <a:p>
            <a:pPr marL="457200" lvl="0" indent="-374650" algn="l" rtl="0">
              <a:lnSpc>
                <a:spcPct val="115000"/>
              </a:lnSpc>
              <a:spcBef>
                <a:spcPts val="1000"/>
              </a:spcBef>
              <a:spcAft>
                <a:spcPts val="0"/>
              </a:spcAft>
              <a:buClr>
                <a:srgbClr val="555555"/>
              </a:buClr>
              <a:buSzPts val="2300"/>
              <a:buChar char="•"/>
            </a:pPr>
            <a:r>
              <a:rPr lang="en-US" sz="2300"/>
              <a:t>Families that do </a:t>
            </a:r>
            <a:r>
              <a:rPr lang="en-US" sz="2300" u="sng"/>
              <a:t>not</a:t>
            </a:r>
            <a:r>
              <a:rPr lang="en-US" sz="2300"/>
              <a:t> meet federal criteria must be served with state dollars. </a:t>
            </a:r>
            <a:endParaRPr sz="2300"/>
          </a:p>
          <a:p>
            <a:pPr marL="0" lvl="0" indent="0" algn="l" rtl="0">
              <a:spcBef>
                <a:spcPts val="1000"/>
              </a:spcBef>
              <a:spcAft>
                <a:spcPts val="0"/>
              </a:spcAft>
              <a:buNone/>
            </a:pPr>
            <a:endParaRPr/>
          </a:p>
          <a:p>
            <a:pPr marL="0" lvl="0" indent="0" algn="l" rtl="0">
              <a:spcBef>
                <a:spcPts val="1000"/>
              </a:spcBef>
              <a:spcAft>
                <a:spcPts val="0"/>
              </a:spcAft>
              <a:buNone/>
            </a:pPr>
            <a:endParaRPr/>
          </a:p>
        </p:txBody>
      </p:sp>
      <p:graphicFrame>
        <p:nvGraphicFramePr>
          <p:cNvPr id="618" name="Google Shape;618;g1a67d690ef3_0_23"/>
          <p:cNvGraphicFramePr/>
          <p:nvPr/>
        </p:nvGraphicFramePr>
        <p:xfrm>
          <a:off x="518375" y="3033950"/>
          <a:ext cx="11158200" cy="3474600"/>
        </p:xfrm>
        <a:graphic>
          <a:graphicData uri="http://schemas.openxmlformats.org/drawingml/2006/table">
            <a:tbl>
              <a:tblPr>
                <a:noFill/>
                <a:tableStyleId>{3961918C-1B8B-4AF6-A361-47579DEB605D}</a:tableStyleId>
              </a:tblPr>
              <a:tblGrid>
                <a:gridCol w="1486750">
                  <a:extLst>
                    <a:ext uri="{9D8B030D-6E8A-4147-A177-3AD203B41FA5}">
                      <a16:colId xmlns:a16="http://schemas.microsoft.com/office/drawing/2014/main" val="20000"/>
                    </a:ext>
                  </a:extLst>
                </a:gridCol>
                <a:gridCol w="4830200">
                  <a:extLst>
                    <a:ext uri="{9D8B030D-6E8A-4147-A177-3AD203B41FA5}">
                      <a16:colId xmlns:a16="http://schemas.microsoft.com/office/drawing/2014/main" val="20001"/>
                    </a:ext>
                  </a:extLst>
                </a:gridCol>
                <a:gridCol w="4841250">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r>
                        <a:rPr lang="en-US" sz="1500" b="1">
                          <a:solidFill>
                            <a:srgbClr val="555555"/>
                          </a:solidFill>
                          <a:latin typeface="Georgia"/>
                          <a:ea typeface="Georgia"/>
                          <a:cs typeface="Georgia"/>
                          <a:sym typeface="Georgia"/>
                        </a:rPr>
                        <a:t>Criteria</a:t>
                      </a:r>
                      <a:endParaRPr sz="1500" b="1">
                        <a:solidFill>
                          <a:srgbClr val="555555"/>
                        </a:solidFill>
                        <a:latin typeface="Georgia"/>
                        <a:ea typeface="Georgia"/>
                        <a:cs typeface="Georgia"/>
                        <a:sym typeface="Georgia"/>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US" sz="1500" b="1">
                          <a:solidFill>
                            <a:srgbClr val="555555"/>
                          </a:solidFill>
                          <a:latin typeface="Georgia"/>
                          <a:ea typeface="Georgia"/>
                          <a:cs typeface="Georgia"/>
                          <a:sym typeface="Georgia"/>
                        </a:rPr>
                        <a:t>Virginia Eligibility</a:t>
                      </a:r>
                      <a:endParaRPr sz="1500" b="1">
                        <a:solidFill>
                          <a:srgbClr val="555555"/>
                        </a:solidFill>
                        <a:latin typeface="Georgia"/>
                        <a:ea typeface="Georgia"/>
                        <a:cs typeface="Georgia"/>
                        <a:sym typeface="Georgia"/>
                      </a:endParaRPr>
                    </a:p>
                  </a:txBody>
                  <a:tcPr marL="91425" marR="91425" marT="91425" marB="91425" anchor="ctr">
                    <a:solidFill>
                      <a:schemeClr val="lt1"/>
                    </a:solidFill>
                  </a:tcPr>
                </a:tc>
                <a:tc>
                  <a:txBody>
                    <a:bodyPr/>
                    <a:lstStyle/>
                    <a:p>
                      <a:pPr marL="0" lvl="0" indent="0" algn="l" rtl="0">
                        <a:spcBef>
                          <a:spcPts val="0"/>
                        </a:spcBef>
                        <a:spcAft>
                          <a:spcPts val="0"/>
                        </a:spcAft>
                        <a:buNone/>
                      </a:pPr>
                      <a:r>
                        <a:rPr lang="en-US" sz="1500" b="1">
                          <a:solidFill>
                            <a:srgbClr val="555555"/>
                          </a:solidFill>
                          <a:latin typeface="Georgia"/>
                          <a:ea typeface="Georgia"/>
                          <a:cs typeface="Georgia"/>
                          <a:sym typeface="Georgia"/>
                        </a:rPr>
                        <a:t>Maximum Eligibility Under Federal Law</a:t>
                      </a:r>
                      <a:endParaRPr sz="1500" b="1">
                        <a:solidFill>
                          <a:srgbClr val="555555"/>
                        </a:solidFill>
                        <a:latin typeface="Georgia"/>
                        <a:ea typeface="Georgia"/>
                        <a:cs typeface="Georgia"/>
                        <a:sym typeface="Georgia"/>
                      </a:endParaRPr>
                    </a:p>
                  </a:txBody>
                  <a:tcPr marL="91425" marR="91425" marT="91425" marB="91425" anchor="ctr">
                    <a:solidFill>
                      <a:schemeClr val="lt1"/>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US" sz="1500">
                          <a:solidFill>
                            <a:srgbClr val="555555"/>
                          </a:solidFill>
                          <a:latin typeface="Georgia"/>
                          <a:ea typeface="Georgia"/>
                          <a:cs typeface="Georgia"/>
                          <a:sym typeface="Georgia"/>
                        </a:rPr>
                        <a:t>Age of child</a:t>
                      </a:r>
                      <a:endParaRPr sz="15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457200" lvl="0" indent="-323850" algn="l" rtl="0">
                        <a:spcBef>
                          <a:spcPts val="0"/>
                        </a:spcBef>
                        <a:spcAft>
                          <a:spcPts val="0"/>
                        </a:spcAft>
                        <a:buClr>
                          <a:srgbClr val="555555"/>
                        </a:buClr>
                        <a:buSzPts val="1500"/>
                        <a:buFont typeface="Georgia"/>
                        <a:buChar char="●"/>
                      </a:pPr>
                      <a:r>
                        <a:rPr lang="en-US" sz="1500">
                          <a:solidFill>
                            <a:srgbClr val="555555"/>
                          </a:solidFill>
                          <a:latin typeface="Georgia"/>
                          <a:ea typeface="Georgia"/>
                          <a:cs typeface="Georgia"/>
                          <a:sym typeface="Georgia"/>
                        </a:rPr>
                        <a:t>Children under age 13 or under </a:t>
                      </a:r>
                      <a:r>
                        <a:rPr lang="en-US" sz="1500">
                          <a:solidFill>
                            <a:srgbClr val="555555"/>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age 18 </a:t>
                      </a:r>
                      <a:r>
                        <a:rPr lang="en-US" sz="1500">
                          <a:solidFill>
                            <a:srgbClr val="555555"/>
                          </a:solidFill>
                          <a:latin typeface="Georgia"/>
                          <a:ea typeface="Georgia"/>
                          <a:cs typeface="Georgia"/>
                          <a:sym typeface="Georgia"/>
                        </a:rPr>
                        <a:t>if physically or mentally unable to care for himself or herself, or is under a court order</a:t>
                      </a:r>
                      <a:endParaRPr sz="15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457200" lvl="0" indent="-323850" algn="l" rtl="0">
                        <a:spcBef>
                          <a:spcPts val="0"/>
                        </a:spcBef>
                        <a:spcAft>
                          <a:spcPts val="0"/>
                        </a:spcAft>
                        <a:buClr>
                          <a:srgbClr val="555555"/>
                        </a:buClr>
                        <a:buSzPts val="1500"/>
                        <a:buFont typeface="Georgia"/>
                        <a:buChar char="●"/>
                      </a:pPr>
                      <a:r>
                        <a:rPr lang="en-US" sz="1500">
                          <a:solidFill>
                            <a:schemeClr val="accent3"/>
                          </a:solidFill>
                          <a:latin typeface="Georgia"/>
                          <a:ea typeface="Georgia"/>
                          <a:cs typeface="Georgia"/>
                          <a:sym typeface="Georgia"/>
                        </a:rPr>
                        <a:t>Children under age 13 or under </a:t>
                      </a:r>
                      <a:r>
                        <a:rPr lang="en-US" sz="1500">
                          <a:solidFill>
                            <a:schemeClr val="accent3"/>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age 18 </a:t>
                      </a:r>
                      <a:r>
                        <a:rPr lang="en-US" sz="1500">
                          <a:solidFill>
                            <a:schemeClr val="accent3"/>
                          </a:solidFill>
                          <a:latin typeface="Georgia"/>
                          <a:ea typeface="Georgia"/>
                          <a:cs typeface="Georgia"/>
                          <a:sym typeface="Georgia"/>
                        </a:rPr>
                        <a:t>if physically or mentally unable to care for himself or herself, or is under a court order</a:t>
                      </a:r>
                      <a:endParaRPr sz="15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1"/>
                  </a:ext>
                </a:extLst>
              </a:tr>
              <a:tr h="609575">
                <a:tc>
                  <a:txBody>
                    <a:bodyPr/>
                    <a:lstStyle/>
                    <a:p>
                      <a:pPr marL="0" lvl="0" indent="0" algn="l" rtl="0">
                        <a:spcBef>
                          <a:spcPts val="0"/>
                        </a:spcBef>
                        <a:spcAft>
                          <a:spcPts val="0"/>
                        </a:spcAft>
                        <a:buNone/>
                      </a:pPr>
                      <a:r>
                        <a:rPr lang="en-US" sz="1500">
                          <a:solidFill>
                            <a:srgbClr val="555555"/>
                          </a:solidFill>
                          <a:latin typeface="Georgia"/>
                          <a:ea typeface="Georgia"/>
                          <a:cs typeface="Georgia"/>
                          <a:sym typeface="Georgia"/>
                        </a:rPr>
                        <a:t>Parental activity requirement</a:t>
                      </a:r>
                      <a:endParaRPr sz="15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457200" lvl="0" indent="-323850" algn="l" rtl="0">
                        <a:spcBef>
                          <a:spcPts val="0"/>
                        </a:spcBef>
                        <a:spcAft>
                          <a:spcPts val="0"/>
                        </a:spcAft>
                        <a:buClr>
                          <a:srgbClr val="555555"/>
                        </a:buClr>
                        <a:buSzPts val="1500"/>
                        <a:buFont typeface="Georgia"/>
                        <a:buChar char="●"/>
                      </a:pPr>
                      <a:r>
                        <a:rPr lang="en-US" sz="1500">
                          <a:solidFill>
                            <a:srgbClr val="555555"/>
                          </a:solidFill>
                          <a:latin typeface="Georgia"/>
                          <a:ea typeface="Georgia"/>
                          <a:cs typeface="Georgia"/>
                          <a:sym typeface="Georgia"/>
                        </a:rPr>
                        <a:t>All available parents in the household are working, in an education or training program, or searching for work</a:t>
                      </a:r>
                      <a:endParaRPr sz="15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457200" lvl="0" indent="-323850" algn="l" rtl="0">
                        <a:spcBef>
                          <a:spcPts val="0"/>
                        </a:spcBef>
                        <a:spcAft>
                          <a:spcPts val="0"/>
                        </a:spcAft>
                        <a:buClr>
                          <a:srgbClr val="555555"/>
                        </a:buClr>
                        <a:buSzPts val="1500"/>
                        <a:buFont typeface="Georgia"/>
                        <a:buChar char="●"/>
                      </a:pPr>
                      <a:r>
                        <a:rPr lang="en-US" sz="1500">
                          <a:solidFill>
                            <a:srgbClr val="555555"/>
                          </a:solidFill>
                          <a:latin typeface="Georgia"/>
                          <a:ea typeface="Georgia"/>
                          <a:cs typeface="Georgia"/>
                          <a:sym typeface="Georgia"/>
                        </a:rPr>
                        <a:t>All available parents in the household are working, in an education or training program, or searching for work</a:t>
                      </a:r>
                      <a:endParaRPr sz="15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US" sz="1500">
                          <a:solidFill>
                            <a:srgbClr val="555555"/>
                          </a:solidFill>
                          <a:latin typeface="Georgia"/>
                          <a:ea typeface="Georgia"/>
                          <a:cs typeface="Georgia"/>
                          <a:sym typeface="Georgia"/>
                        </a:rPr>
                        <a:t>Household income</a:t>
                      </a:r>
                      <a:endParaRPr sz="15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457200" lvl="0" indent="-323850" algn="l" rtl="0">
                        <a:spcBef>
                          <a:spcPts val="0"/>
                        </a:spcBef>
                        <a:spcAft>
                          <a:spcPts val="0"/>
                        </a:spcAft>
                        <a:buClr>
                          <a:srgbClr val="555555"/>
                        </a:buClr>
                        <a:buSzPts val="1500"/>
                        <a:buFont typeface="Georgia"/>
                        <a:buChar char="●"/>
                      </a:pPr>
                      <a:r>
                        <a:rPr lang="en-US" sz="1500">
                          <a:solidFill>
                            <a:srgbClr val="555555"/>
                          </a:solidFill>
                          <a:latin typeface="Georgia"/>
                          <a:ea typeface="Georgia"/>
                          <a:cs typeface="Georgia"/>
                          <a:sym typeface="Georgia"/>
                        </a:rPr>
                        <a:t>For families with at least one young child: 85 percent state median income</a:t>
                      </a:r>
                      <a:endParaRPr sz="1500">
                        <a:solidFill>
                          <a:srgbClr val="555555"/>
                        </a:solidFill>
                        <a:latin typeface="Georgia"/>
                        <a:ea typeface="Georgia"/>
                        <a:cs typeface="Georgia"/>
                        <a:sym typeface="Georgia"/>
                      </a:endParaRPr>
                    </a:p>
                    <a:p>
                      <a:pPr marL="457200" lvl="0" indent="-323850" algn="l" rtl="0">
                        <a:spcBef>
                          <a:spcPts val="0"/>
                        </a:spcBef>
                        <a:spcAft>
                          <a:spcPts val="0"/>
                        </a:spcAft>
                        <a:buClr>
                          <a:srgbClr val="555555"/>
                        </a:buClr>
                        <a:buSzPts val="1500"/>
                        <a:buFont typeface="Georgia"/>
                        <a:buChar char="●"/>
                      </a:pPr>
                      <a:r>
                        <a:rPr lang="en-US" sz="1500">
                          <a:solidFill>
                            <a:srgbClr val="555555"/>
                          </a:solidFill>
                          <a:latin typeface="Georgia"/>
                          <a:ea typeface="Georgia"/>
                          <a:cs typeface="Georgia"/>
                          <a:sym typeface="Georgia"/>
                        </a:rPr>
                        <a:t>For families with school age children only: income limits established regionally, ranging from 150-250% of the federal poverty guidelines</a:t>
                      </a:r>
                      <a:endParaRPr sz="15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457200" lvl="0" indent="-323850" algn="l" rtl="0">
                        <a:spcBef>
                          <a:spcPts val="0"/>
                        </a:spcBef>
                        <a:spcAft>
                          <a:spcPts val="0"/>
                        </a:spcAft>
                        <a:buClr>
                          <a:srgbClr val="555555"/>
                        </a:buClr>
                        <a:buSzPts val="1500"/>
                        <a:buFont typeface="Georgia"/>
                        <a:buChar char="●"/>
                      </a:pPr>
                      <a:r>
                        <a:rPr lang="en-US" sz="1500">
                          <a:solidFill>
                            <a:srgbClr val="555555"/>
                          </a:solidFill>
                          <a:latin typeface="Georgia"/>
                          <a:ea typeface="Georgia"/>
                          <a:cs typeface="Georgia"/>
                          <a:sym typeface="Georgia"/>
                        </a:rPr>
                        <a:t>85 percent state median income</a:t>
                      </a:r>
                      <a:endParaRPr sz="15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a1de8a1f74_1_14"/>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General Procedures/Background Checks</a:t>
            </a:r>
            <a:endParaRPr sz="4300"/>
          </a:p>
        </p:txBody>
      </p:sp>
      <p:sp>
        <p:nvSpPr>
          <p:cNvPr id="264" name="Google Shape;264;g1a1de8a1f74_1_1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
        <p:nvSpPr>
          <p:cNvPr id="265" name="Google Shape;265;g1a1de8a1f74_1_14"/>
          <p:cNvSpPr txBox="1">
            <a:spLocks noGrp="1"/>
          </p:cNvSpPr>
          <p:nvPr>
            <p:ph type="body" idx="1"/>
          </p:nvPr>
        </p:nvSpPr>
        <p:spPr>
          <a:xfrm>
            <a:off x="838200" y="1458925"/>
            <a:ext cx="10515600" cy="5321100"/>
          </a:xfrm>
          <a:prstGeom prst="rect">
            <a:avLst/>
          </a:prstGeom>
        </p:spPr>
        <p:txBody>
          <a:bodyPr spcFirstLastPara="1" wrap="square" lIns="91425" tIns="45700" rIns="91425" bIns="45700" anchor="t" anchorCtr="0">
            <a:normAutofit fontScale="25000" lnSpcReduction="20000"/>
          </a:bodyPr>
          <a:lstStyle/>
          <a:p>
            <a:pPr marL="457200" lvl="0" indent="-381000" algn="l" rtl="0">
              <a:lnSpc>
                <a:spcPct val="115000"/>
              </a:lnSpc>
              <a:spcBef>
                <a:spcPts val="1000"/>
              </a:spcBef>
              <a:spcAft>
                <a:spcPts val="0"/>
              </a:spcAft>
              <a:buClr>
                <a:schemeClr val="dk2"/>
              </a:buClr>
              <a:buSzPct val="100000"/>
              <a:buChar char="•"/>
            </a:pPr>
            <a:r>
              <a:rPr lang="en-US" sz="9600"/>
              <a:t>Regulatory action to repeal the current 8VAC20-820 and create a new 8VAC20-821 with background check requirements for child care providers merged into the new regulation was:</a:t>
            </a:r>
            <a:endParaRPr sz="9600"/>
          </a:p>
          <a:p>
            <a:pPr marL="914400" lvl="1" indent="-381000" algn="l" rtl="0">
              <a:lnSpc>
                <a:spcPct val="115000"/>
              </a:lnSpc>
              <a:spcBef>
                <a:spcPts val="1000"/>
              </a:spcBef>
              <a:spcAft>
                <a:spcPts val="0"/>
              </a:spcAft>
              <a:buClr>
                <a:srgbClr val="555555"/>
              </a:buClr>
              <a:buSzPct val="100000"/>
              <a:buChar char="-"/>
            </a:pPr>
            <a:r>
              <a:rPr lang="en-US" sz="9600"/>
              <a:t>Accepted by the Board on first review on September 15, 2022; and </a:t>
            </a:r>
            <a:endParaRPr sz="9600"/>
          </a:p>
          <a:p>
            <a:pPr marL="914400" lvl="1" indent="-381000" algn="l" rtl="0">
              <a:lnSpc>
                <a:spcPct val="115000"/>
              </a:lnSpc>
              <a:spcBef>
                <a:spcPts val="1000"/>
              </a:spcBef>
              <a:spcAft>
                <a:spcPts val="0"/>
              </a:spcAft>
              <a:buClr>
                <a:srgbClr val="555555"/>
              </a:buClr>
              <a:buSzPct val="100000"/>
              <a:buFont typeface="Georgia"/>
              <a:buChar char="-"/>
            </a:pPr>
            <a:r>
              <a:rPr lang="en-US" sz="9600"/>
              <a:t>Approved by the Board at final review on October 20, 2022.</a:t>
            </a:r>
            <a:endParaRPr sz="9600"/>
          </a:p>
          <a:p>
            <a:pPr marL="457200" lvl="0" indent="-381000" algn="l" rtl="0">
              <a:lnSpc>
                <a:spcPct val="115000"/>
              </a:lnSpc>
              <a:spcBef>
                <a:spcPts val="1000"/>
              </a:spcBef>
              <a:spcAft>
                <a:spcPts val="0"/>
              </a:spcAft>
              <a:buClr>
                <a:schemeClr val="dk2"/>
              </a:buClr>
              <a:buSzPct val="100000"/>
              <a:buChar char="•"/>
            </a:pPr>
            <a:r>
              <a:rPr lang="en-US" sz="9600"/>
              <a:t>The approved regulation has been submitted for executive branch review pursuant to the requirements of the Administrative Process Act.</a:t>
            </a:r>
            <a:endParaRPr sz="9600"/>
          </a:p>
          <a:p>
            <a:pPr marL="457200" lvl="0" indent="-381000" algn="l" rtl="0">
              <a:lnSpc>
                <a:spcPct val="115000"/>
              </a:lnSpc>
              <a:spcBef>
                <a:spcPts val="1000"/>
              </a:spcBef>
              <a:spcAft>
                <a:spcPts val="0"/>
              </a:spcAft>
              <a:buClr>
                <a:schemeClr val="dk2"/>
              </a:buClr>
              <a:buSzPct val="100000"/>
              <a:buChar char="•"/>
            </a:pPr>
            <a:r>
              <a:rPr lang="en-US" sz="9600">
                <a:solidFill>
                  <a:schemeClr val="accent3"/>
                </a:solidFill>
              </a:rPr>
              <a:t>In the final stage of the regulatory process, VDOE staff will take to the Board a fast-track regulatory action to repeal the Fee Requirements. </a:t>
            </a:r>
            <a:endParaRPr sz="9600"/>
          </a:p>
          <a:p>
            <a:pPr marL="457200" lvl="0" indent="0" algn="l" rtl="0">
              <a:lnSpc>
                <a:spcPct val="115000"/>
              </a:lnSpc>
              <a:spcBef>
                <a:spcPts val="0"/>
              </a:spcBef>
              <a:spcAft>
                <a:spcPts val="0"/>
              </a:spcAft>
              <a:buNone/>
            </a:pPr>
            <a:endParaRPr sz="9600">
              <a:solidFill>
                <a:srgbClr val="0F150D"/>
              </a:solidFill>
            </a:endParaRPr>
          </a:p>
          <a:p>
            <a:pPr marL="0" lvl="0" indent="0" algn="l" rtl="0">
              <a:lnSpc>
                <a:spcPct val="115000"/>
              </a:lnSpc>
              <a:spcBef>
                <a:spcPts val="0"/>
              </a:spcBef>
              <a:spcAft>
                <a:spcPts val="0"/>
              </a:spcAft>
              <a:buNone/>
            </a:pPr>
            <a:endParaRPr sz="9600">
              <a:solidFill>
                <a:srgbClr val="0F150D"/>
              </a:solidFill>
            </a:endParaRPr>
          </a:p>
          <a:p>
            <a:pPr marL="457200" lvl="0" indent="0" algn="l" rtl="0">
              <a:lnSpc>
                <a:spcPct val="115000"/>
              </a:lnSpc>
              <a:spcBef>
                <a:spcPts val="0"/>
              </a:spcBef>
              <a:spcAft>
                <a:spcPts val="0"/>
              </a:spcAft>
              <a:buNone/>
            </a:pPr>
            <a:endParaRPr sz="9600">
              <a:solidFill>
                <a:srgbClr val="0F150D"/>
              </a:solidFill>
            </a:endParaRPr>
          </a:p>
          <a:p>
            <a:pPr marL="0" lvl="0" indent="0" algn="l" rtl="0">
              <a:lnSpc>
                <a:spcPct val="115000"/>
              </a:lnSpc>
              <a:spcBef>
                <a:spcPts val="0"/>
              </a:spcBef>
              <a:spcAft>
                <a:spcPts val="0"/>
              </a:spcAft>
              <a:buNone/>
            </a:pPr>
            <a:endParaRPr sz="9600">
              <a:solidFill>
                <a:srgbClr val="0F150D"/>
              </a:solidFill>
            </a:endParaRPr>
          </a:p>
          <a:p>
            <a:pPr marL="0" lvl="0" indent="0" algn="l" rtl="0">
              <a:spcBef>
                <a:spcPts val="1000"/>
              </a:spcBef>
              <a:spcAft>
                <a:spcPts val="0"/>
              </a:spcAft>
              <a:buNone/>
            </a:pPr>
            <a:endParaRPr sz="9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1a67d690ef3_0_31"/>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Serving All Active Duty Service Members</a:t>
            </a:r>
            <a:endParaRPr sz="4300"/>
          </a:p>
        </p:txBody>
      </p:sp>
      <p:sp>
        <p:nvSpPr>
          <p:cNvPr id="625" name="Google Shape;625;g1a67d690ef3_0_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
        <p:nvSpPr>
          <p:cNvPr id="626" name="Google Shape;626;g1a67d690ef3_0_31"/>
          <p:cNvSpPr txBox="1">
            <a:spLocks noGrp="1"/>
          </p:cNvSpPr>
          <p:nvPr>
            <p:ph type="body" idx="1"/>
          </p:nvPr>
        </p:nvSpPr>
        <p:spPr>
          <a:xfrm>
            <a:off x="433400" y="1520700"/>
            <a:ext cx="11175000" cy="46563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Clr>
                <a:schemeClr val="dk1"/>
              </a:buClr>
              <a:buSzPts val="2400"/>
              <a:buChar char="•"/>
            </a:pPr>
            <a:r>
              <a:rPr lang="en-US" sz="2400"/>
              <a:t>The Board could revise 8VAC20-790 to make all active duty service members eligible for child care assistance through the CCSP by going through the state regulatory process.</a:t>
            </a:r>
            <a:endParaRPr sz="2400"/>
          </a:p>
          <a:p>
            <a:pPr marL="457200" lvl="0" indent="-381000" algn="l" rtl="0">
              <a:lnSpc>
                <a:spcPct val="115000"/>
              </a:lnSpc>
              <a:spcBef>
                <a:spcPts val="1000"/>
              </a:spcBef>
              <a:spcAft>
                <a:spcPts val="0"/>
              </a:spcAft>
              <a:buClr>
                <a:schemeClr val="dk1"/>
              </a:buClr>
              <a:buSzPts val="2400"/>
              <a:buChar char="•"/>
            </a:pPr>
            <a:r>
              <a:rPr lang="en-US" sz="2400"/>
              <a:t>Additional state funds would be required to serve military families who are ineligible under federal rules because:</a:t>
            </a:r>
            <a:endParaRPr sz="2400"/>
          </a:p>
          <a:p>
            <a:pPr marL="914400" lvl="1" indent="-381000" algn="l" rtl="0">
              <a:lnSpc>
                <a:spcPct val="115000"/>
              </a:lnSpc>
              <a:spcBef>
                <a:spcPts val="1000"/>
              </a:spcBef>
              <a:spcAft>
                <a:spcPts val="0"/>
              </a:spcAft>
              <a:buClr>
                <a:srgbClr val="555555"/>
              </a:buClr>
              <a:buSzPts val="2400"/>
              <a:buChar char="-"/>
            </a:pPr>
            <a:r>
              <a:rPr lang="en-US"/>
              <a:t>Their household income exceeds 85% of the state median income ($96,969</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 for a family of four)</a:t>
            </a:r>
            <a:r>
              <a:rPr lang="en-US"/>
              <a:t>; and/or</a:t>
            </a:r>
            <a:endParaRPr/>
          </a:p>
          <a:p>
            <a:pPr marL="914400" lvl="1" indent="-381000" algn="l" rtl="0">
              <a:lnSpc>
                <a:spcPct val="115000"/>
              </a:lnSpc>
              <a:spcBef>
                <a:spcPts val="500"/>
              </a:spcBef>
              <a:spcAft>
                <a:spcPts val="0"/>
              </a:spcAft>
              <a:buClr>
                <a:srgbClr val="555555"/>
              </a:buClr>
              <a:buSzPts val="2400"/>
              <a:buChar char="-"/>
            </a:pPr>
            <a:r>
              <a:rPr lang="en-US"/>
              <a:t>In two-parent households, one parent or guardian is not working, in school, or searching for work.</a:t>
            </a:r>
            <a:endParaRPr/>
          </a:p>
          <a:p>
            <a:pPr marL="0" lvl="0" indent="0" algn="l" rtl="0">
              <a:spcBef>
                <a:spcPts val="1000"/>
              </a:spcBef>
              <a:spcAft>
                <a:spcPts val="10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g1a67d690ef3_3_1"/>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a:t>Fiscal Impact</a:t>
            </a:r>
            <a:endParaRPr/>
          </a:p>
        </p:txBody>
      </p:sp>
      <p:sp>
        <p:nvSpPr>
          <p:cNvPr id="633" name="Google Shape;633;g1a67d690ef3_3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
        <p:nvSpPr>
          <p:cNvPr id="634" name="Google Shape;634;g1a67d690ef3_3_1"/>
          <p:cNvSpPr txBox="1">
            <a:spLocks noGrp="1"/>
          </p:cNvSpPr>
          <p:nvPr>
            <p:ph type="body" idx="1"/>
          </p:nvPr>
        </p:nvSpPr>
        <p:spPr>
          <a:xfrm>
            <a:off x="838200" y="1458930"/>
            <a:ext cx="10515600" cy="47181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Char char="•"/>
            </a:pPr>
            <a:r>
              <a:rPr lang="en-US" sz="2400"/>
              <a:t>VDOE estimates that there are approximately 48,000 children in military families in Virginia that do </a:t>
            </a:r>
            <a:r>
              <a:rPr lang="en-US" sz="2400" u="sng"/>
              <a:t>not</a:t>
            </a:r>
            <a:r>
              <a:rPr lang="en-US" sz="2400"/>
              <a:t> meet the federally-established parameters for child care assistance through CCDBG.</a:t>
            </a:r>
            <a:endParaRPr sz="2400"/>
          </a:p>
          <a:p>
            <a:pPr marL="457200" lvl="0" indent="-381000" algn="l" rtl="0">
              <a:lnSpc>
                <a:spcPct val="115000"/>
              </a:lnSpc>
              <a:spcBef>
                <a:spcPts val="1000"/>
              </a:spcBef>
              <a:spcAft>
                <a:spcPts val="0"/>
              </a:spcAft>
              <a:buSzPts val="2400"/>
              <a:buChar char="•"/>
            </a:pPr>
            <a:r>
              <a:rPr lang="en-US" sz="2400"/>
              <a:t>Assuming an low-end average per-child cost of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$10,000</a:t>
            </a:r>
            <a:r>
              <a:rPr lang="en-US" sz="2400"/>
              <a:t> per year and a high-end average per-child cost of $18,000 per year, serving all 48,000 children in the Virginia CCSP would require between $480 million and $864 million in additional state general funds annually.</a:t>
            </a:r>
            <a:endParaRPr sz="2400"/>
          </a:p>
          <a:p>
            <a:pPr marL="914400" lvl="1" indent="-342900" algn="l" rtl="0">
              <a:lnSpc>
                <a:spcPct val="115000"/>
              </a:lnSpc>
              <a:spcBef>
                <a:spcPts val="1000"/>
              </a:spcBef>
              <a:spcAft>
                <a:spcPts val="1000"/>
              </a:spcAft>
              <a:buSzPts val="1800"/>
              <a:buChar char="-"/>
            </a:pPr>
            <a:r>
              <a:rPr lang="en-US" i="1"/>
              <a:t>Note these may be overestimates, as there is insufficient data to accurately estimate the number of children served by DoD-funded programs and actual demand for care and education.  </a:t>
            </a:r>
            <a:endParaRPr i="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100231a4db7_0_20"/>
          <p:cNvSpPr txBox="1">
            <a:spLocks noGrp="1"/>
          </p:cNvSpPr>
          <p:nvPr>
            <p:ph type="title"/>
          </p:nvPr>
        </p:nvSpPr>
        <p:spPr>
          <a:xfrm>
            <a:off x="513184" y="1729700"/>
            <a:ext cx="11768516"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dirty="0"/>
              <a:t>Update on General Policy for Remote Participation in Committee Meetings and Meetings Conducted Virtually</a:t>
            </a:r>
            <a:endParaRPr sz="4600" dirty="0"/>
          </a:p>
        </p:txBody>
      </p:sp>
      <p:sp>
        <p:nvSpPr>
          <p:cNvPr id="640" name="Google Shape;640;g100231a4db7_0_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42</a:t>
            </a:fld>
            <a:endParaRPr sz="1200" b="0" i="0" u="none" strike="noStrike" cap="none">
              <a:solidFill>
                <a:srgbClr val="888FA3"/>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1a67d690ef3_0_168"/>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fontScale="90000"/>
          </a:bodyPr>
          <a:lstStyle/>
          <a:p>
            <a:pPr marL="0" lvl="0" indent="0" algn="l" rtl="0">
              <a:spcBef>
                <a:spcPts val="0"/>
              </a:spcBef>
              <a:spcAft>
                <a:spcPts val="0"/>
              </a:spcAft>
              <a:buNone/>
            </a:pPr>
            <a:r>
              <a:rPr lang="en-US"/>
              <a:t>Requirements for Meetings of Public Bodies</a:t>
            </a:r>
            <a:endParaRPr/>
          </a:p>
        </p:txBody>
      </p:sp>
      <p:sp>
        <p:nvSpPr>
          <p:cNvPr id="647" name="Google Shape;647;g1a67d690ef3_0_16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
        <p:nvSpPr>
          <p:cNvPr id="648" name="Google Shape;648;g1a67d690ef3_0_168"/>
          <p:cNvSpPr txBox="1">
            <a:spLocks noGrp="1"/>
          </p:cNvSpPr>
          <p:nvPr>
            <p:ph type="body" idx="1"/>
          </p:nvPr>
        </p:nvSpPr>
        <p:spPr>
          <a:xfrm>
            <a:off x="838200" y="1458930"/>
            <a:ext cx="10515600" cy="47181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In </a:t>
            </a:r>
            <a:r>
              <a:rPr lang="en-US" sz="2400"/>
              <a:t>general, the following requirements apply to meetings of public bodies according to the </a:t>
            </a:r>
            <a:r>
              <a:rPr lang="en-US" sz="2400" i="1"/>
              <a:t>Virginia Freedom of Information Act</a:t>
            </a:r>
            <a:r>
              <a:rPr lang="en-US" sz="2400"/>
              <a:t> (§ 2.2-37):</a:t>
            </a:r>
            <a:endParaRPr sz="2400"/>
          </a:p>
          <a:p>
            <a:pPr marL="457200" lvl="0" indent="-381000" algn="l" rtl="0">
              <a:lnSpc>
                <a:spcPct val="90000"/>
              </a:lnSpc>
              <a:spcBef>
                <a:spcPts val="1000"/>
              </a:spcBef>
              <a:spcAft>
                <a:spcPts val="0"/>
              </a:spcAft>
              <a:buClr>
                <a:schemeClr val="dk1"/>
              </a:buClr>
              <a:buSzPts val="2400"/>
              <a:buChar char="•"/>
            </a:pPr>
            <a:r>
              <a:rPr lang="en-US" sz="2400"/>
              <a:t>Meetings of public bodies should be open to the public;</a:t>
            </a:r>
            <a:endParaRPr sz="2400"/>
          </a:p>
          <a:p>
            <a:pPr marL="457200" lvl="0" indent="-381000" algn="l" rtl="0">
              <a:lnSpc>
                <a:spcPct val="90000"/>
              </a:lnSpc>
              <a:spcBef>
                <a:spcPts val="1000"/>
              </a:spcBef>
              <a:spcAft>
                <a:spcPts val="0"/>
              </a:spcAft>
              <a:buClr>
                <a:schemeClr val="dk1"/>
              </a:buClr>
              <a:buSzPts val="2400"/>
              <a:buChar char="•"/>
            </a:pPr>
            <a:r>
              <a:rPr lang="en-US" sz="2400"/>
              <a:t>Meetings should not be conducted electronically except when specifically permitted by law;</a:t>
            </a:r>
            <a:endParaRPr sz="2400"/>
          </a:p>
          <a:p>
            <a:pPr marL="457200" lvl="0" indent="-381000" algn="l" rtl="0">
              <a:lnSpc>
                <a:spcPct val="90000"/>
              </a:lnSpc>
              <a:spcBef>
                <a:spcPts val="1000"/>
              </a:spcBef>
              <a:spcAft>
                <a:spcPts val="0"/>
              </a:spcAft>
              <a:buClr>
                <a:schemeClr val="dk1"/>
              </a:buClr>
              <a:buSzPts val="2400"/>
              <a:buChar char="•"/>
            </a:pPr>
            <a:r>
              <a:rPr lang="en-US" sz="2400"/>
              <a:t>Public bodies must give notice of the date, time, and location of meetings;</a:t>
            </a:r>
            <a:endParaRPr sz="2400"/>
          </a:p>
          <a:p>
            <a:pPr marL="457200" lvl="0" indent="-381000" algn="l" rtl="0">
              <a:lnSpc>
                <a:spcPct val="90000"/>
              </a:lnSpc>
              <a:spcBef>
                <a:spcPts val="1000"/>
              </a:spcBef>
              <a:spcAft>
                <a:spcPts val="0"/>
              </a:spcAft>
              <a:buClr>
                <a:schemeClr val="dk1"/>
              </a:buClr>
              <a:buSzPts val="2400"/>
              <a:buChar char="•"/>
            </a:pPr>
            <a:r>
              <a:rPr lang="en-US" sz="2400"/>
              <a:t>A quorum of members must be physically present to conduct business; and</a:t>
            </a:r>
            <a:endParaRPr sz="2400"/>
          </a:p>
          <a:p>
            <a:pPr marL="457200" lvl="0" indent="-381000" algn="l" rtl="0">
              <a:lnSpc>
                <a:spcPct val="90000"/>
              </a:lnSpc>
              <a:spcBef>
                <a:spcPts val="1000"/>
              </a:spcBef>
              <a:spcAft>
                <a:spcPts val="1000"/>
              </a:spcAft>
              <a:buClr>
                <a:schemeClr val="dk1"/>
              </a:buClr>
              <a:buSzPts val="2400"/>
              <a:buChar char="•"/>
            </a:pPr>
            <a:r>
              <a:rPr lang="en-US" sz="2400"/>
              <a:t>Meeting minutes should be recorded in writing and include a list of attendees and their physical location</a:t>
            </a:r>
            <a:r>
              <a:rPr lang="en-US" sz="2400">
                <a:solidFill>
                  <a:schemeClr val="accent3"/>
                </a:solidFill>
              </a:rPr>
              <a:t>.</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13"/>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300"/>
              <a:t>New Public Meeting Laws and Proposed Guidance</a:t>
            </a:r>
            <a:endParaRPr sz="4300"/>
          </a:p>
        </p:txBody>
      </p:sp>
      <p:sp>
        <p:nvSpPr>
          <p:cNvPr id="654" name="Google Shape;65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44</a:t>
            </a:fld>
            <a:endParaRPr sz="1200" b="0" i="0" u="none" strike="noStrike" cap="none">
              <a:solidFill>
                <a:srgbClr val="888FA3"/>
              </a:solidFill>
              <a:latin typeface="Calibri"/>
              <a:ea typeface="Calibri"/>
              <a:cs typeface="Calibri"/>
              <a:sym typeface="Calibri"/>
            </a:endParaRPr>
          </a:p>
        </p:txBody>
      </p:sp>
      <p:sp>
        <p:nvSpPr>
          <p:cNvPr id="655" name="Google Shape;655;p13"/>
          <p:cNvSpPr txBox="1">
            <a:spLocks noGrp="1"/>
          </p:cNvSpPr>
          <p:nvPr>
            <p:ph type="body" idx="1"/>
          </p:nvPr>
        </p:nvSpPr>
        <p:spPr>
          <a:xfrm>
            <a:off x="816900" y="1458925"/>
            <a:ext cx="10536900" cy="526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300"/>
              <a:t>Here are relevant revisions to public meetings law as of September 1, 2022:</a:t>
            </a:r>
            <a:endParaRPr sz="2300"/>
          </a:p>
          <a:p>
            <a:pPr marL="457200" lvl="0" indent="-374650" algn="l" rtl="0">
              <a:lnSpc>
                <a:spcPct val="115000"/>
              </a:lnSpc>
              <a:spcBef>
                <a:spcPts val="1000"/>
              </a:spcBef>
              <a:spcAft>
                <a:spcPts val="0"/>
              </a:spcAft>
              <a:buSzPts val="2300"/>
              <a:buChar char="•"/>
            </a:pPr>
            <a:r>
              <a:rPr lang="en-US" sz="2300"/>
              <a:t>Expands the conditions under which members of a public body can participate in a meeting virtually when business is being conducted in person </a:t>
            </a:r>
            <a:r>
              <a:rPr lang="en-US" sz="2300">
                <a:solidFill>
                  <a:schemeClr val="accent3"/>
                </a:solidFill>
              </a:rPr>
              <a:t>(§</a:t>
            </a:r>
            <a:r>
              <a:rPr lang="en-US" sz="2300" u="sng">
                <a:solidFill>
                  <a:schemeClr val="accent3"/>
                </a:solidFill>
                <a:hlinkClick r:id="rId3">
                  <a:extLst>
                    <a:ext uri="{A12FA001-AC4F-418D-AE19-62706E023703}">
                      <ahyp:hlinkClr xmlns:ahyp="http://schemas.microsoft.com/office/drawing/2018/hyperlinkcolor" val="tx"/>
                    </a:ext>
                  </a:extLst>
                </a:hlinkClick>
              </a:rPr>
              <a:t>2.2-3708.2</a:t>
            </a:r>
            <a:r>
              <a:rPr lang="en-US" sz="2300">
                <a:solidFill>
                  <a:schemeClr val="accent3"/>
                </a:solidFill>
              </a:rPr>
              <a:t>); and</a:t>
            </a:r>
            <a:endParaRPr sz="2300"/>
          </a:p>
          <a:p>
            <a:pPr marL="457200" lvl="0" indent="-374650" algn="l" rtl="0">
              <a:lnSpc>
                <a:spcPct val="115000"/>
              </a:lnSpc>
              <a:spcBef>
                <a:spcPts val="1000"/>
              </a:spcBef>
              <a:spcAft>
                <a:spcPts val="0"/>
              </a:spcAft>
              <a:buSzPts val="2300"/>
              <a:buChar char="•"/>
            </a:pPr>
            <a:r>
              <a:rPr lang="en-US" sz="2300"/>
              <a:t>Permits public bodies to conduct a limited number of meetings virtually and sets conditions for conducting business virtually</a:t>
            </a:r>
            <a:r>
              <a:rPr lang="en-US" sz="2300">
                <a:solidFill>
                  <a:schemeClr val="accent3"/>
                </a:solidFill>
              </a:rPr>
              <a:t> (§</a:t>
            </a:r>
            <a:r>
              <a:rPr lang="en-US" sz="2300" u="sng">
                <a:solidFill>
                  <a:schemeClr val="accent3"/>
                </a:solidFill>
                <a:hlinkClick r:id="rId4">
                  <a:extLst>
                    <a:ext uri="{A12FA001-AC4F-418D-AE19-62706E023703}">
                      <ahyp:hlinkClr xmlns:ahyp="http://schemas.microsoft.com/office/drawing/2018/hyperlinkcolor" val="tx"/>
                    </a:ext>
                  </a:extLst>
                </a:hlinkClick>
              </a:rPr>
              <a:t>2.2-3708.3</a:t>
            </a:r>
            <a:r>
              <a:rPr lang="en-US" sz="2300">
                <a:solidFill>
                  <a:schemeClr val="accent3"/>
                </a:solidFill>
              </a:rPr>
              <a:t>)</a:t>
            </a:r>
            <a:r>
              <a:rPr lang="en-US" sz="2300"/>
              <a:t>.</a:t>
            </a:r>
            <a:endParaRPr sz="2300"/>
          </a:p>
          <a:p>
            <a:pPr marL="0" lvl="0" indent="0" algn="l" rtl="0">
              <a:lnSpc>
                <a:spcPct val="115000"/>
              </a:lnSpc>
              <a:spcBef>
                <a:spcPts val="1000"/>
              </a:spcBef>
              <a:spcAft>
                <a:spcPts val="0"/>
              </a:spcAft>
              <a:buNone/>
            </a:pPr>
            <a:r>
              <a:rPr lang="en-US" sz="2300"/>
              <a:t>These laws pertain to the Board of Education and related committees, including ECAC. We </a:t>
            </a:r>
            <a:r>
              <a:rPr lang="en-US" sz="2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are expected to develop a written policy.</a:t>
            </a:r>
            <a:endParaRPr sz="2300" i="1"/>
          </a:p>
          <a:p>
            <a:pPr marL="457200" lvl="0" indent="-374650" algn="l" rtl="0">
              <a:lnSpc>
                <a:spcPct val="115000"/>
              </a:lnSpc>
              <a:spcBef>
                <a:spcPts val="1000"/>
              </a:spcBef>
              <a:spcAft>
                <a:spcPts val="0"/>
              </a:spcAft>
              <a:buSzPts val="2300"/>
              <a:buChar char="•"/>
            </a:pPr>
            <a:r>
              <a:rPr lang="en-US" sz="2300"/>
              <a:t>The proposed guidance governs participation of ECAC meetings by the means of electronic communication, including meetings facilitated in a hybrid format and those facilitated virtually.</a:t>
            </a:r>
            <a:endParaRPr sz="2300"/>
          </a:p>
          <a:p>
            <a:pPr marL="0" lvl="0" indent="0" algn="l" rtl="0">
              <a:lnSpc>
                <a:spcPct val="100000"/>
              </a:lnSpc>
              <a:spcBef>
                <a:spcPts val="1000"/>
              </a:spcBef>
              <a:spcAft>
                <a:spcPts val="0"/>
              </a:spcAft>
              <a:buNone/>
            </a:pPr>
            <a:endParaRPr>
              <a:solidFill>
                <a:srgbClr val="0F150D"/>
              </a:solidFill>
            </a:endParaRPr>
          </a:p>
          <a:p>
            <a:pPr marL="0" lvl="0" indent="0" algn="l" rtl="0">
              <a:lnSpc>
                <a:spcPct val="100000"/>
              </a:lnSpc>
              <a:spcBef>
                <a:spcPts val="0"/>
              </a:spcBef>
              <a:spcAft>
                <a:spcPts val="0"/>
              </a:spcAft>
              <a:buNone/>
            </a:pPr>
            <a:endParaRPr sz="2400"/>
          </a:p>
          <a:p>
            <a:pPr marL="0" lvl="0" indent="0" algn="l" rtl="0">
              <a:lnSpc>
                <a:spcPct val="100000"/>
              </a:lnSpc>
              <a:spcBef>
                <a:spcPts val="0"/>
              </a:spcBef>
              <a:spcAft>
                <a:spcPts val="0"/>
              </a:spcAft>
              <a:buNone/>
            </a:pP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1a5e57395b2_0_1"/>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Electronic Participation in In-Person Meetings</a:t>
            </a:r>
            <a:endParaRPr sz="5700"/>
          </a:p>
        </p:txBody>
      </p:sp>
      <p:sp>
        <p:nvSpPr>
          <p:cNvPr id="662" name="Google Shape;662;g1a5e57395b2_0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
        <p:nvSpPr>
          <p:cNvPr id="663" name="Google Shape;663;g1a5e57395b2_0_1"/>
          <p:cNvSpPr txBox="1">
            <a:spLocks noGrp="1"/>
          </p:cNvSpPr>
          <p:nvPr>
            <p:ph type="body" idx="1"/>
          </p:nvPr>
        </p:nvSpPr>
        <p:spPr>
          <a:xfrm>
            <a:off x="838200" y="1458930"/>
            <a:ext cx="10515600" cy="4718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ECAC </a:t>
            </a:r>
            <a:r>
              <a:rPr lang="en-US" sz="2400"/>
              <a:t>members may participate in meetings virtually if they </a:t>
            </a:r>
            <a:r>
              <a:rPr lang="en-US" sz="2400" u="sng"/>
              <a:t>cannot</a:t>
            </a:r>
            <a:r>
              <a:rPr lang="en-US" sz="2400"/>
              <a:t> attend in-person for one of the following reasons:</a:t>
            </a:r>
            <a:endParaRPr sz="2400"/>
          </a:p>
          <a:p>
            <a:pPr marL="457200" lvl="0" indent="-381000" algn="l" rtl="0">
              <a:lnSpc>
                <a:spcPct val="100000"/>
              </a:lnSpc>
              <a:spcBef>
                <a:spcPts val="1000"/>
              </a:spcBef>
              <a:spcAft>
                <a:spcPts val="0"/>
              </a:spcAft>
              <a:buClr>
                <a:schemeClr val="dk1"/>
              </a:buClr>
              <a:buSzPts val="2400"/>
              <a:buFont typeface="Georgia"/>
              <a:buAutoNum type="arabicPeriod"/>
            </a:pPr>
            <a:r>
              <a:rPr lang="en-US" sz="2400"/>
              <a:t>The member has a medical condition (temporary or permanent); </a:t>
            </a:r>
            <a:endParaRPr sz="2400"/>
          </a:p>
          <a:p>
            <a:pPr marL="457200" lvl="0" indent="-381000" algn="l" rtl="0">
              <a:lnSpc>
                <a:spcPct val="100000"/>
              </a:lnSpc>
              <a:spcBef>
                <a:spcPts val="1000"/>
              </a:spcBef>
              <a:spcAft>
                <a:spcPts val="0"/>
              </a:spcAft>
              <a:buClr>
                <a:schemeClr val="dk1"/>
              </a:buClr>
              <a:buSzPts val="2400"/>
              <a:buFont typeface="Georgia"/>
              <a:buAutoNum type="arabicPeriod"/>
            </a:pPr>
            <a:r>
              <a:rPr lang="en-US" sz="2400"/>
              <a:t>The member is required to care for a family member who has a medical condition;</a:t>
            </a:r>
            <a:endParaRPr sz="2400"/>
          </a:p>
          <a:p>
            <a:pPr marL="457200" lvl="0" indent="-381000" algn="l" rtl="0">
              <a:lnSpc>
                <a:spcPct val="100000"/>
              </a:lnSpc>
              <a:spcBef>
                <a:spcPts val="1000"/>
              </a:spcBef>
              <a:spcAft>
                <a:spcPts val="0"/>
              </a:spcAft>
              <a:buClr>
                <a:schemeClr val="dk1"/>
              </a:buClr>
              <a:buSzPts val="2400"/>
              <a:buFont typeface="Georgia"/>
              <a:buAutoNum type="arabicPeriod"/>
            </a:pPr>
            <a:r>
              <a:rPr lang="en-US" sz="2400"/>
              <a:t>The member’s residence is more than 60 miles from the meeting location; or</a:t>
            </a:r>
            <a:endParaRPr sz="2400"/>
          </a:p>
          <a:p>
            <a:pPr marL="457200" lvl="0" indent="-381000" algn="l" rtl="0">
              <a:lnSpc>
                <a:spcPct val="100000"/>
              </a:lnSpc>
              <a:spcBef>
                <a:spcPts val="1000"/>
              </a:spcBef>
              <a:spcAft>
                <a:spcPts val="0"/>
              </a:spcAft>
              <a:buClr>
                <a:schemeClr val="dk1"/>
              </a:buClr>
              <a:buSzPts val="2400"/>
              <a:buFont typeface="Georgia"/>
              <a:buAutoNum type="arabicPeriod"/>
            </a:pPr>
            <a:r>
              <a:rPr lang="en-US" sz="2400"/>
              <a:t>The member is unable to attend due to personal reasons.</a:t>
            </a:r>
            <a:endParaRPr sz="2400"/>
          </a:p>
          <a:p>
            <a:pPr marL="914400" lvl="1" indent="-381000" algn="l" rtl="0">
              <a:lnSpc>
                <a:spcPct val="100000"/>
              </a:lnSpc>
              <a:spcBef>
                <a:spcPts val="1000"/>
              </a:spcBef>
              <a:spcAft>
                <a:spcPts val="1000"/>
              </a:spcAft>
              <a:buClr>
                <a:srgbClr val="555555"/>
              </a:buClr>
              <a:buSzPts val="2400"/>
              <a:buChar char="-"/>
            </a:pPr>
            <a:r>
              <a:rPr lang="en-US"/>
              <a:t>A member may participate virtually for a personal reason up to 2 times a year or 25 percent of the meetings, whichever is greater.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1a5e57395b2_0_9"/>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Approval of Electronic Participation </a:t>
            </a:r>
            <a:endParaRPr sz="4300"/>
          </a:p>
        </p:txBody>
      </p:sp>
      <p:sp>
        <p:nvSpPr>
          <p:cNvPr id="670" name="Google Shape;670;g1a5e57395b2_0_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
        <p:nvSpPr>
          <p:cNvPr id="671" name="Google Shape;671;g1a5e57395b2_0_9"/>
          <p:cNvSpPr txBox="1">
            <a:spLocks noGrp="1"/>
          </p:cNvSpPr>
          <p:nvPr>
            <p:ph type="body" idx="1"/>
          </p:nvPr>
        </p:nvSpPr>
        <p:spPr>
          <a:xfrm>
            <a:off x="919850" y="1481080"/>
            <a:ext cx="10515600" cy="4718100"/>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Clr>
                <a:schemeClr val="dk1"/>
              </a:buClr>
              <a:buSzPts val="2300"/>
              <a:buChar char="•"/>
            </a:pPr>
            <a:r>
              <a:rPr lang="en-US" sz="2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Members </a:t>
            </a:r>
            <a:r>
              <a:rPr lang="en-US" sz="2300"/>
              <a:t>must notify the Chair and/or the VDOE that they plan to attend virtually and for what reason in advance of the meeting.</a:t>
            </a:r>
            <a:endParaRPr sz="2300"/>
          </a:p>
          <a:p>
            <a:pPr marL="457200" lvl="0" indent="-374650" algn="l" rtl="0">
              <a:lnSpc>
                <a:spcPct val="100000"/>
              </a:lnSpc>
              <a:spcBef>
                <a:spcPts val="1000"/>
              </a:spcBef>
              <a:spcAft>
                <a:spcPts val="0"/>
              </a:spcAft>
              <a:buClr>
                <a:schemeClr val="dk1"/>
              </a:buClr>
              <a:buSzPts val="2300"/>
              <a:buChar char="•"/>
            </a:pPr>
            <a:r>
              <a:rPr lang="en-US" sz="2300"/>
              <a:t>The Chair recommends approval of virtual participation, which is then voted on by the ECAC and recorded in the meeting minutes.</a:t>
            </a:r>
            <a:endParaRPr sz="2300"/>
          </a:p>
          <a:p>
            <a:pPr marL="457200" lvl="0" indent="-374650" algn="l" rtl="0">
              <a:lnSpc>
                <a:spcPct val="100000"/>
              </a:lnSpc>
              <a:spcBef>
                <a:spcPts val="1000"/>
              </a:spcBef>
              <a:spcAft>
                <a:spcPts val="0"/>
              </a:spcAft>
              <a:buClr>
                <a:schemeClr val="dk1"/>
              </a:buClr>
              <a:buSzPts val="2300"/>
              <a:buChar char="•"/>
            </a:pPr>
            <a:r>
              <a:rPr lang="en-US" sz="2300"/>
              <a:t>A quorum of ECAC members must be physically present to approve virtual participation and to conduct meeting business. </a:t>
            </a:r>
            <a:endParaRPr sz="2300"/>
          </a:p>
          <a:p>
            <a:pPr marL="457200" lvl="0" indent="-374650" algn="l" rtl="0">
              <a:lnSpc>
                <a:spcPct val="100000"/>
              </a:lnSpc>
              <a:spcBef>
                <a:spcPts val="1000"/>
              </a:spcBef>
              <a:spcAft>
                <a:spcPts val="0"/>
              </a:spcAft>
              <a:buClr>
                <a:schemeClr val="dk1"/>
              </a:buClr>
              <a:buSzPts val="2300"/>
              <a:buChar char="•"/>
            </a:pPr>
            <a:r>
              <a:rPr lang="en-US" sz="2300"/>
              <a:t>The following information must be reflected in the meeting minutes:</a:t>
            </a:r>
            <a:endParaRPr sz="2300"/>
          </a:p>
          <a:p>
            <a:pPr marL="914400" lvl="1" indent="-374650" algn="l" rtl="0">
              <a:spcBef>
                <a:spcPts val="1000"/>
              </a:spcBef>
              <a:spcAft>
                <a:spcPts val="0"/>
              </a:spcAft>
              <a:buClr>
                <a:schemeClr val="dk1"/>
              </a:buClr>
              <a:buSzPts val="2300"/>
              <a:buFont typeface="Georgia"/>
              <a:buChar char="-"/>
            </a:pPr>
            <a:r>
              <a:rPr lang="en-US" sz="2300">
                <a:solidFill>
                  <a:schemeClr val="accent3"/>
                </a:solidFill>
              </a:rPr>
              <a:t>Whether the member’s virtual participation was approved by the ECAC;</a:t>
            </a:r>
            <a:endParaRPr sz="2300">
              <a:solidFill>
                <a:schemeClr val="accent3"/>
              </a:solidFill>
            </a:endParaRPr>
          </a:p>
          <a:p>
            <a:pPr marL="914400" lvl="1" indent="-374650" algn="l" rtl="0">
              <a:spcBef>
                <a:spcPts val="1000"/>
              </a:spcBef>
              <a:spcAft>
                <a:spcPts val="0"/>
              </a:spcAft>
              <a:buClr>
                <a:schemeClr val="dk1"/>
              </a:buClr>
              <a:buSzPts val="2300"/>
              <a:buFont typeface="Georgia"/>
              <a:buChar char="-"/>
            </a:pPr>
            <a:r>
              <a:rPr lang="en-US" sz="2300">
                <a:solidFill>
                  <a:schemeClr val="accent3"/>
                </a:solidFill>
              </a:rPr>
              <a:t>The location of the remote participant if the location is not open to the public; and</a:t>
            </a:r>
            <a:endParaRPr sz="2300">
              <a:solidFill>
                <a:schemeClr val="accent3"/>
              </a:solidFill>
            </a:endParaRPr>
          </a:p>
          <a:p>
            <a:pPr marL="914400" lvl="1" indent="-374650" algn="l" rtl="0">
              <a:spcBef>
                <a:spcPts val="1000"/>
              </a:spcBef>
              <a:spcAft>
                <a:spcPts val="1000"/>
              </a:spcAft>
              <a:buClr>
                <a:schemeClr val="dk1"/>
              </a:buClr>
              <a:buSzPts val="2300"/>
              <a:buFont typeface="Georgia"/>
              <a:buChar char="-"/>
            </a:pPr>
            <a:r>
              <a:rPr lang="en-US" sz="2300">
                <a:solidFill>
                  <a:schemeClr val="accent3"/>
                </a:solidFill>
              </a:rPr>
              <a:t>The reason for the member’s virtual participation.</a:t>
            </a:r>
            <a:endParaRPr sz="23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1a5e57395b2_0_16"/>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Autofit/>
          </a:bodyPr>
          <a:lstStyle/>
          <a:p>
            <a:pPr marL="0" lvl="0" indent="0" algn="l" rtl="0">
              <a:spcBef>
                <a:spcPts val="0"/>
              </a:spcBef>
              <a:spcAft>
                <a:spcPts val="0"/>
              </a:spcAft>
              <a:buNone/>
            </a:pPr>
            <a:r>
              <a:rPr lang="en-US" sz="4300"/>
              <a:t>All-Virtual ECAC </a:t>
            </a:r>
            <a:r>
              <a:rPr lang="en-US" sz="4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Meetings</a:t>
            </a:r>
            <a:endParaRPr sz="4300"/>
          </a:p>
        </p:txBody>
      </p:sp>
      <p:sp>
        <p:nvSpPr>
          <p:cNvPr id="678" name="Google Shape;678;g1a5e57395b2_0_1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sp>
        <p:nvSpPr>
          <p:cNvPr id="679" name="Google Shape;679;g1a5e57395b2_0_16"/>
          <p:cNvSpPr txBox="1">
            <a:spLocks noGrp="1"/>
          </p:cNvSpPr>
          <p:nvPr>
            <p:ph type="body" idx="1"/>
          </p:nvPr>
        </p:nvSpPr>
        <p:spPr>
          <a:xfrm>
            <a:off x="838200" y="1458930"/>
            <a:ext cx="10515600" cy="4718100"/>
          </a:xfrm>
          <a:prstGeom prst="rect">
            <a:avLst/>
          </a:prstGeom>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chemeClr val="dk1"/>
              </a:buClr>
              <a:buSzPts val="2400"/>
              <a:buFont typeface="Georgia"/>
              <a:buChar char="•"/>
            </a:pPr>
            <a:r>
              <a:rPr lang="en-US" sz="2400"/>
              <a:t>The new public meeting laws permit public bodies to meet virtually up to two times per year or 25 percent of meetings, whichever is greater.</a:t>
            </a:r>
            <a:endParaRPr sz="2400"/>
          </a:p>
          <a:p>
            <a:pPr marL="457200" lvl="0" indent="-381000" algn="l" rtl="0">
              <a:lnSpc>
                <a:spcPct val="100000"/>
              </a:lnSpc>
              <a:spcBef>
                <a:spcPts val="1000"/>
              </a:spcBef>
              <a:spcAft>
                <a:spcPts val="0"/>
              </a:spcAft>
              <a:buClr>
                <a:schemeClr val="dk1"/>
              </a:buClr>
              <a:buSzPts val="2400"/>
              <a:buFont typeface="Georgia"/>
              <a:buChar char="•"/>
            </a:pPr>
            <a:r>
              <a:rPr lang="en-US" sz="2400">
                <a:solidFill>
                  <a:schemeClr val="accent3"/>
                </a:solidFill>
              </a:rPr>
              <a:t>All-virtual meetings may </a:t>
            </a:r>
            <a:r>
              <a:rPr lang="en-US" sz="2400" u="sng">
                <a:solidFill>
                  <a:schemeClr val="accent3"/>
                </a:solidFill>
              </a:rPr>
              <a:t>not</a:t>
            </a:r>
            <a:r>
              <a:rPr lang="en-US" sz="2400">
                <a:solidFill>
                  <a:schemeClr val="accent3"/>
                </a:solidFill>
              </a:rPr>
              <a:t> be consecutive with another all-virtual meeting.</a:t>
            </a:r>
            <a:endParaRPr sz="2400"/>
          </a:p>
        </p:txBody>
      </p:sp>
      <p:graphicFrame>
        <p:nvGraphicFramePr>
          <p:cNvPr id="680" name="Google Shape;680;g1a5e57395b2_0_16"/>
          <p:cNvGraphicFramePr/>
          <p:nvPr/>
        </p:nvGraphicFramePr>
        <p:xfrm>
          <a:off x="914400" y="3352810"/>
          <a:ext cx="3000000" cy="3000000"/>
        </p:xfrm>
        <a:graphic>
          <a:graphicData uri="http://schemas.openxmlformats.org/drawingml/2006/table">
            <a:tbl>
              <a:tblPr>
                <a:noFill/>
                <a:tableStyleId>{3961918C-1B8B-4AF6-A361-47579DEB605D}</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439300">
                <a:tc gridSpan="2">
                  <a:txBody>
                    <a:bodyPr/>
                    <a:lstStyle/>
                    <a:p>
                      <a:pPr marL="0" lvl="0" indent="0" algn="ctr" rtl="0">
                        <a:spcBef>
                          <a:spcPts val="0"/>
                        </a:spcBef>
                        <a:spcAft>
                          <a:spcPts val="0"/>
                        </a:spcAft>
                        <a:buNone/>
                      </a:pPr>
                      <a:r>
                        <a:rPr lang="en-US" sz="2000" b="1">
                          <a:solidFill>
                            <a:srgbClr val="555555"/>
                          </a:solidFill>
                          <a:latin typeface="Georgia"/>
                          <a:ea typeface="Georgia"/>
                          <a:cs typeface="Georgia"/>
                          <a:sym typeface="Georgia"/>
                        </a:rPr>
                        <a:t>Example of Meeting </a:t>
                      </a:r>
                      <a:r>
                        <a:rPr lang="en-US" sz="2000" b="1">
                          <a:solidFill>
                            <a:srgbClr val="555555"/>
                          </a:solidFill>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Schedule</a:t>
                      </a:r>
                      <a:r>
                        <a:rPr lang="en-US" sz="2000" b="1">
                          <a:latin typeface="Georgia"/>
                          <a:ea typeface="Georgia"/>
                          <a:cs typeface="Georgia"/>
                          <a:sym typeface="Georgi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t>
                      </a:r>
                      <a:endParaRPr sz="2000" b="1">
                        <a:latin typeface="Georgia"/>
                        <a:ea typeface="Georgia"/>
                        <a:cs typeface="Georgia"/>
                        <a:sym typeface="Georgia"/>
                      </a:endParaRPr>
                    </a:p>
                  </a:txBody>
                  <a:tcPr marL="91425" marR="91425" marT="91425" marB="91425">
                    <a:solidFill>
                      <a:schemeClr val="lt1"/>
                    </a:solidFill>
                  </a:tcPr>
                </a:tc>
                <a:tc hMerge="1">
                  <a:txBody>
                    <a:bodyPr/>
                    <a:lstStyle/>
                    <a:p>
                      <a:endParaRPr lang="en-US"/>
                    </a:p>
                  </a:txBody>
                  <a:tcPr/>
                </a:tc>
                <a:extLst>
                  <a:ext uri="{0D108BD9-81ED-4DB2-BD59-A6C34878D82A}">
                    <a16:rowId xmlns:a16="http://schemas.microsoft.com/office/drawing/2014/main" val="10000"/>
                  </a:ext>
                </a:extLst>
              </a:tr>
              <a:tr h="490000">
                <a:tc>
                  <a:txBody>
                    <a:bodyPr/>
                    <a:lstStyle/>
                    <a:p>
                      <a:pPr marL="0" lvl="0" indent="0" algn="l" rtl="0">
                        <a:spcBef>
                          <a:spcPts val="0"/>
                        </a:spcBef>
                        <a:spcAft>
                          <a:spcPts val="0"/>
                        </a:spcAft>
                        <a:buNone/>
                      </a:pPr>
                      <a:r>
                        <a:rPr lang="en-US" sz="2000">
                          <a:solidFill>
                            <a:srgbClr val="555555"/>
                          </a:solidFill>
                          <a:latin typeface="Georgia"/>
                          <a:ea typeface="Georgia"/>
                          <a:cs typeface="Georgia"/>
                          <a:sym typeface="Georgia"/>
                        </a:rPr>
                        <a:t>Meeting 1</a:t>
                      </a:r>
                      <a:endParaRPr sz="20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0" lvl="0" indent="0" algn="l" rtl="0">
                        <a:spcBef>
                          <a:spcPts val="0"/>
                        </a:spcBef>
                        <a:spcAft>
                          <a:spcPts val="0"/>
                        </a:spcAft>
                        <a:buNone/>
                      </a:pPr>
                      <a:r>
                        <a:rPr lang="en-US" sz="2000">
                          <a:solidFill>
                            <a:srgbClr val="555555"/>
                          </a:solidFill>
                          <a:latin typeface="Georgia"/>
                          <a:ea typeface="Georgia"/>
                          <a:cs typeface="Georgia"/>
                          <a:sym typeface="Georgia"/>
                        </a:rPr>
                        <a:t>Virtual </a:t>
                      </a:r>
                      <a:endParaRPr sz="20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1"/>
                  </a:ext>
                </a:extLst>
              </a:tr>
              <a:tr h="490000">
                <a:tc>
                  <a:txBody>
                    <a:bodyPr/>
                    <a:lstStyle/>
                    <a:p>
                      <a:pPr marL="0" lvl="0" indent="0" algn="l" rtl="0">
                        <a:spcBef>
                          <a:spcPts val="0"/>
                        </a:spcBef>
                        <a:spcAft>
                          <a:spcPts val="0"/>
                        </a:spcAft>
                        <a:buNone/>
                      </a:pPr>
                      <a:r>
                        <a:rPr lang="en-US" sz="2000">
                          <a:solidFill>
                            <a:srgbClr val="555555"/>
                          </a:solidFill>
                          <a:latin typeface="Georgia"/>
                          <a:ea typeface="Georgia"/>
                          <a:cs typeface="Georgia"/>
                          <a:sym typeface="Georgia"/>
                        </a:rPr>
                        <a:t>Meeting 2</a:t>
                      </a:r>
                      <a:endParaRPr sz="20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0" lvl="0" indent="0" algn="l" rtl="0">
                        <a:lnSpc>
                          <a:spcPct val="115000"/>
                        </a:lnSpc>
                        <a:spcBef>
                          <a:spcPts val="0"/>
                        </a:spcBef>
                        <a:spcAft>
                          <a:spcPts val="1100"/>
                        </a:spcAft>
                        <a:buNone/>
                      </a:pPr>
                      <a:r>
                        <a:rPr lang="en-US" sz="2000">
                          <a:solidFill>
                            <a:srgbClr val="555555"/>
                          </a:solidFill>
                          <a:latin typeface="Georgia"/>
                          <a:ea typeface="Georgia"/>
                          <a:cs typeface="Georgia"/>
                          <a:sym typeface="Georgia"/>
                        </a:rPr>
                        <a:t>In-person (quorum is required)</a:t>
                      </a:r>
                      <a:endParaRPr sz="20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2"/>
                  </a:ext>
                </a:extLst>
              </a:tr>
              <a:tr h="490000">
                <a:tc>
                  <a:txBody>
                    <a:bodyPr/>
                    <a:lstStyle/>
                    <a:p>
                      <a:pPr marL="0" lvl="0" indent="0" algn="l" rtl="0">
                        <a:spcBef>
                          <a:spcPts val="0"/>
                        </a:spcBef>
                        <a:spcAft>
                          <a:spcPts val="0"/>
                        </a:spcAft>
                        <a:buNone/>
                      </a:pPr>
                      <a:r>
                        <a:rPr lang="en-US" sz="2000">
                          <a:solidFill>
                            <a:srgbClr val="555555"/>
                          </a:solidFill>
                          <a:latin typeface="Georgia"/>
                          <a:ea typeface="Georgia"/>
                          <a:cs typeface="Georgia"/>
                          <a:sym typeface="Georgia"/>
                        </a:rPr>
                        <a:t>Meeting 3</a:t>
                      </a:r>
                      <a:endParaRPr sz="20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0" lvl="0" indent="0" algn="l" rtl="0">
                        <a:spcBef>
                          <a:spcPts val="0"/>
                        </a:spcBef>
                        <a:spcAft>
                          <a:spcPts val="0"/>
                        </a:spcAft>
                        <a:buNone/>
                      </a:pPr>
                      <a:r>
                        <a:rPr lang="en-US" sz="2000">
                          <a:solidFill>
                            <a:srgbClr val="555555"/>
                          </a:solidFill>
                          <a:latin typeface="Georgia"/>
                          <a:ea typeface="Georgia"/>
                          <a:cs typeface="Georgia"/>
                          <a:sym typeface="Georgia"/>
                        </a:rPr>
                        <a:t>Virtual </a:t>
                      </a:r>
                      <a:endParaRPr sz="20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3"/>
                  </a:ext>
                </a:extLst>
              </a:tr>
              <a:tr h="490000">
                <a:tc>
                  <a:txBody>
                    <a:bodyPr/>
                    <a:lstStyle/>
                    <a:p>
                      <a:pPr marL="0" lvl="0" indent="0" algn="l" rtl="0">
                        <a:spcBef>
                          <a:spcPts val="0"/>
                        </a:spcBef>
                        <a:spcAft>
                          <a:spcPts val="0"/>
                        </a:spcAft>
                        <a:buNone/>
                      </a:pPr>
                      <a:r>
                        <a:rPr lang="en-US" sz="2000">
                          <a:solidFill>
                            <a:srgbClr val="555555"/>
                          </a:solidFill>
                          <a:latin typeface="Georgia"/>
                          <a:ea typeface="Georgia"/>
                          <a:cs typeface="Georgia"/>
                          <a:sym typeface="Georgia"/>
                        </a:rPr>
                        <a:t>Meeting 4</a:t>
                      </a:r>
                      <a:endParaRPr sz="20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0" lvl="0" indent="0" algn="l" rtl="0">
                        <a:lnSpc>
                          <a:spcPct val="115000"/>
                        </a:lnSpc>
                        <a:spcBef>
                          <a:spcPts val="0"/>
                        </a:spcBef>
                        <a:spcAft>
                          <a:spcPts val="1100"/>
                        </a:spcAft>
                        <a:buNone/>
                      </a:pPr>
                      <a:r>
                        <a:rPr lang="en-US" sz="2000">
                          <a:solidFill>
                            <a:srgbClr val="555555"/>
                          </a:solidFill>
                          <a:latin typeface="Georgia"/>
                          <a:ea typeface="Georgia"/>
                          <a:cs typeface="Georgia"/>
                          <a:sym typeface="Georgia"/>
                        </a:rPr>
                        <a:t>In-person (quorum is required)</a:t>
                      </a:r>
                      <a:endParaRPr sz="20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4"/>
                  </a:ext>
                </a:extLst>
              </a:tr>
              <a:tr h="490000">
                <a:tc>
                  <a:txBody>
                    <a:bodyPr/>
                    <a:lstStyle/>
                    <a:p>
                      <a:pPr marL="0" lvl="0" indent="0" algn="l" rtl="0">
                        <a:spcBef>
                          <a:spcPts val="0"/>
                        </a:spcBef>
                        <a:spcAft>
                          <a:spcPts val="0"/>
                        </a:spcAft>
                        <a:buNone/>
                      </a:pPr>
                      <a:r>
                        <a:rPr lang="en-US" sz="2000">
                          <a:solidFill>
                            <a:srgbClr val="555555"/>
                          </a:solidFill>
                          <a:latin typeface="Georgia"/>
                          <a:ea typeface="Georgia"/>
                          <a:cs typeface="Georgia"/>
                          <a:sym typeface="Georgia"/>
                        </a:rPr>
                        <a:t>Meeting 5</a:t>
                      </a:r>
                      <a:endParaRPr sz="2000">
                        <a:solidFill>
                          <a:srgbClr val="555555"/>
                        </a:solidFill>
                        <a:latin typeface="Georgia"/>
                        <a:ea typeface="Georgia"/>
                        <a:cs typeface="Georgia"/>
                        <a:sym typeface="Georgia"/>
                      </a:endParaRPr>
                    </a:p>
                  </a:txBody>
                  <a:tcPr marL="91425" marR="91425" marT="91425" marB="91425">
                    <a:solidFill>
                      <a:schemeClr val="lt1"/>
                    </a:solidFill>
                  </a:tcPr>
                </a:tc>
                <a:tc>
                  <a:txBody>
                    <a:bodyPr/>
                    <a:lstStyle/>
                    <a:p>
                      <a:pPr marL="0" lvl="0" indent="0" algn="l" rtl="0">
                        <a:lnSpc>
                          <a:spcPct val="115000"/>
                        </a:lnSpc>
                        <a:spcBef>
                          <a:spcPts val="0"/>
                        </a:spcBef>
                        <a:spcAft>
                          <a:spcPts val="1100"/>
                        </a:spcAft>
                        <a:buNone/>
                      </a:pPr>
                      <a:r>
                        <a:rPr lang="en-US" sz="2000">
                          <a:solidFill>
                            <a:srgbClr val="555555"/>
                          </a:solidFill>
                          <a:latin typeface="Georgia"/>
                          <a:ea typeface="Georgia"/>
                          <a:cs typeface="Georgia"/>
                          <a:sym typeface="Georgia"/>
                        </a:rPr>
                        <a:t>In-person  (quorum is required)</a:t>
                      </a:r>
                      <a:endParaRPr sz="2000">
                        <a:solidFill>
                          <a:srgbClr val="555555"/>
                        </a:solidFill>
                        <a:latin typeface="Georgia"/>
                        <a:ea typeface="Georgia"/>
                        <a:cs typeface="Georgia"/>
                        <a:sym typeface="Georgia"/>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1a67d690ef3_2_1"/>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All-Virtual ECAC </a:t>
            </a:r>
            <a:r>
              <a:rPr lang="en-US" sz="4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Meeting</a:t>
            </a:r>
            <a:r>
              <a:rPr lang="en-US" sz="4300"/>
              <a:t>s</a:t>
            </a:r>
            <a:endParaRPr sz="4300"/>
          </a:p>
        </p:txBody>
      </p:sp>
      <p:sp>
        <p:nvSpPr>
          <p:cNvPr id="687" name="Google Shape;687;g1a67d690ef3_2_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
        <p:nvSpPr>
          <p:cNvPr id="688" name="Google Shape;688;g1a67d690ef3_2_1"/>
          <p:cNvSpPr txBox="1">
            <a:spLocks noGrp="1"/>
          </p:cNvSpPr>
          <p:nvPr>
            <p:ph type="body" idx="1"/>
          </p:nvPr>
        </p:nvSpPr>
        <p:spPr>
          <a:xfrm>
            <a:off x="838200" y="1458925"/>
            <a:ext cx="10886700" cy="4992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solidFill>
                  <a:schemeClr val="accent3"/>
                </a:solidFill>
              </a:rPr>
              <a:t>For all-virtual meetings, the following conditions must be met:</a:t>
            </a:r>
            <a:endParaRPr sz="2200">
              <a:solidFill>
                <a:schemeClr val="accent3"/>
              </a:solidFill>
            </a:endParaRPr>
          </a:p>
          <a:p>
            <a:pPr marL="457200" lvl="0" indent="-368300" algn="l" rtl="0">
              <a:lnSpc>
                <a:spcPct val="115000"/>
              </a:lnSpc>
              <a:spcBef>
                <a:spcPts val="1000"/>
              </a:spcBef>
              <a:spcAft>
                <a:spcPts val="0"/>
              </a:spcAft>
              <a:buClr>
                <a:schemeClr val="dk1"/>
              </a:buClr>
              <a:buSzPts val="2200"/>
              <a:buChar char="•"/>
            </a:pPr>
            <a:r>
              <a:rPr lang="en-US" sz="2200">
                <a:solidFill>
                  <a:schemeClr val="accent3"/>
                </a:solidFill>
              </a:rPr>
              <a:t>VDOE must give public notice of virtual facilitation via Town Hall and website.</a:t>
            </a:r>
            <a:endParaRPr sz="2200">
              <a:solidFill>
                <a:schemeClr val="accent3"/>
              </a:solidFill>
            </a:endParaRPr>
          </a:p>
          <a:p>
            <a:pPr marL="457200" lvl="0" indent="-368300" algn="l" rtl="0">
              <a:lnSpc>
                <a:spcPct val="115000"/>
              </a:lnSpc>
              <a:spcBef>
                <a:spcPts val="1000"/>
              </a:spcBef>
              <a:spcAft>
                <a:spcPts val="0"/>
              </a:spcAft>
              <a:buClr>
                <a:schemeClr val="dk1"/>
              </a:buClr>
              <a:buSzPts val="2200"/>
              <a:buChar char="•"/>
            </a:pPr>
            <a:r>
              <a:rPr lang="en-US" sz="2200">
                <a:solidFill>
                  <a:schemeClr val="accent3"/>
                </a:solidFill>
              </a:rPr>
              <a:t>The meeting should be conducted on Zoom and streamed on YouTube to provide public access. Members should generally be on video. </a:t>
            </a:r>
            <a:endParaRPr sz="2200">
              <a:solidFill>
                <a:schemeClr val="accent3"/>
              </a:solidFill>
            </a:endParaRPr>
          </a:p>
          <a:p>
            <a:pPr marL="457200" lvl="0" indent="-368300" algn="l" rtl="0">
              <a:lnSpc>
                <a:spcPct val="115000"/>
              </a:lnSpc>
              <a:spcBef>
                <a:spcPts val="1000"/>
              </a:spcBef>
              <a:spcAft>
                <a:spcPts val="0"/>
              </a:spcAft>
              <a:buClr>
                <a:schemeClr val="dk1"/>
              </a:buClr>
              <a:buSzPts val="2200"/>
              <a:buChar char="•"/>
            </a:pPr>
            <a:r>
              <a:rPr lang="en-US" sz="2200">
                <a:solidFill>
                  <a:schemeClr val="accent3"/>
                </a:solidFill>
              </a:rPr>
              <a:t>The public body must accept written public comment.</a:t>
            </a:r>
            <a:endParaRPr sz="2200">
              <a:solidFill>
                <a:schemeClr val="accent3"/>
              </a:solidFill>
            </a:endParaRPr>
          </a:p>
          <a:p>
            <a:pPr marL="457200" lvl="0" indent="-368300" algn="l" rtl="0">
              <a:lnSpc>
                <a:spcPct val="115000"/>
              </a:lnSpc>
              <a:spcBef>
                <a:spcPts val="1000"/>
              </a:spcBef>
              <a:spcAft>
                <a:spcPts val="0"/>
              </a:spcAft>
              <a:buClr>
                <a:schemeClr val="dk1"/>
              </a:buClr>
              <a:buSzPts val="2200"/>
              <a:buFont typeface="Arial"/>
              <a:buChar char="•"/>
            </a:pPr>
            <a:r>
              <a:rPr lang="en-US" sz="2200">
                <a:solidFill>
                  <a:schemeClr val="accent3"/>
                </a:solidFill>
              </a:rPr>
              <a:t>No more than 2 members should participate in the meeting from the same remote location, unless the location is open to the public.</a:t>
            </a:r>
            <a:endParaRPr sz="2200"/>
          </a:p>
          <a:p>
            <a:pPr marL="457200" lvl="0" indent="-368300" algn="l" rtl="0">
              <a:lnSpc>
                <a:spcPct val="115000"/>
              </a:lnSpc>
              <a:spcBef>
                <a:spcPts val="1000"/>
              </a:spcBef>
              <a:spcAft>
                <a:spcPts val="1000"/>
              </a:spcAft>
              <a:buSzPts val="2200"/>
              <a:buChar char="•"/>
            </a:pPr>
            <a:r>
              <a:rPr lang="en-US" sz="2200"/>
              <a:t>VDOE must monitor a designated email inbox or phone line during the meeting so the public can notify staff of any technical issues preventing public access. If technical issues arise, the meeting may not be continued until the issue is resolved and the public can access the meeting.</a:t>
            </a:r>
            <a:endParaRPr sz="2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a:t>Questions and Discussion</a:t>
            </a:r>
            <a:endParaRPr sz="4600"/>
          </a:p>
        </p:txBody>
      </p:sp>
      <p:sp>
        <p:nvSpPr>
          <p:cNvPr id="694" name="Google Shape;69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49</a:t>
            </a:fld>
            <a:endParaRPr sz="1200" b="0" i="0" u="none" strike="noStrike" cap="none">
              <a:solidFill>
                <a:srgbClr val="888FA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1a5e57395b2_0_51"/>
          <p:cNvSpPr txBox="1">
            <a:spLocks noGrp="1"/>
          </p:cNvSpPr>
          <p:nvPr>
            <p:ph type="title"/>
          </p:nvPr>
        </p:nvSpPr>
        <p:spPr>
          <a:xfrm>
            <a:off x="0" y="38963"/>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sz="4300"/>
              <a:t>Implementation</a:t>
            </a:r>
            <a:endParaRPr sz="4300"/>
          </a:p>
        </p:txBody>
      </p:sp>
      <p:sp>
        <p:nvSpPr>
          <p:cNvPr id="272" name="Google Shape;272;g1a5e57395b2_0_51"/>
          <p:cNvSpPr txBox="1">
            <a:spLocks noGrp="1"/>
          </p:cNvSpPr>
          <p:nvPr>
            <p:ph type="sldNum" idx="12"/>
          </p:nvPr>
        </p:nvSpPr>
        <p:spPr>
          <a:xfrm>
            <a:off x="8610600" y="6395313"/>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
        <p:nvSpPr>
          <p:cNvPr id="273" name="Google Shape;273;g1a5e57395b2_0_51"/>
          <p:cNvSpPr txBox="1">
            <a:spLocks noGrp="1"/>
          </p:cNvSpPr>
          <p:nvPr>
            <p:ph type="body" idx="1"/>
          </p:nvPr>
        </p:nvSpPr>
        <p:spPr>
          <a:xfrm>
            <a:off x="838200" y="1688138"/>
            <a:ext cx="10515600" cy="5130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t>VDOE will work with licensed child day programs, licensed family day systems, and regulated child day programs to support implementation through the following measures:</a:t>
            </a:r>
            <a:endParaRPr sz="2400"/>
          </a:p>
          <a:p>
            <a:pPr marL="914400" lvl="1" indent="-381000" algn="l" rtl="0">
              <a:lnSpc>
                <a:spcPct val="115000"/>
              </a:lnSpc>
              <a:spcBef>
                <a:spcPts val="0"/>
              </a:spcBef>
              <a:spcAft>
                <a:spcPts val="0"/>
              </a:spcAft>
              <a:buClr>
                <a:srgbClr val="555555"/>
              </a:buClr>
              <a:buSzPts val="2400"/>
              <a:buChar char="-"/>
            </a:pPr>
            <a:r>
              <a:rPr lang="en-US"/>
              <a:t>Facilitate a statewide webinar providing an overview of the changes;</a:t>
            </a:r>
            <a:endParaRPr/>
          </a:p>
          <a:p>
            <a:pPr marL="914400" lvl="1" indent="-381000" algn="l" rtl="0">
              <a:lnSpc>
                <a:spcPct val="115000"/>
              </a:lnSpc>
              <a:spcBef>
                <a:spcPts val="0"/>
              </a:spcBef>
              <a:spcAft>
                <a:spcPts val="0"/>
              </a:spcAft>
              <a:buClr>
                <a:srgbClr val="555555"/>
              </a:buClr>
              <a:buSzPts val="2400"/>
              <a:buChar char="-"/>
            </a:pPr>
            <a:r>
              <a:rPr lang="en-US"/>
              <a:t>Provide in-depth training in each region related to the changes that includes opportunities for Q&amp;A;</a:t>
            </a:r>
            <a:endParaRPr/>
          </a:p>
          <a:p>
            <a:pPr marL="914400" lvl="1" indent="-381000" algn="l" rtl="0">
              <a:lnSpc>
                <a:spcPct val="115000"/>
              </a:lnSpc>
              <a:spcBef>
                <a:spcPts val="0"/>
              </a:spcBef>
              <a:spcAft>
                <a:spcPts val="0"/>
              </a:spcAft>
              <a:buClr>
                <a:srgbClr val="555555"/>
              </a:buClr>
              <a:buSzPts val="2400"/>
              <a:buChar char="-"/>
            </a:pPr>
            <a:r>
              <a:rPr lang="en-US"/>
              <a:t>Provide guidance documents summarizing key changes and detailing frequently asked questions; and</a:t>
            </a:r>
            <a:endParaRPr/>
          </a:p>
          <a:p>
            <a:pPr marL="914400" lvl="1" indent="-381000" algn="l" rtl="0">
              <a:lnSpc>
                <a:spcPct val="115000"/>
              </a:lnSpc>
              <a:spcBef>
                <a:spcPts val="0"/>
              </a:spcBef>
              <a:spcAft>
                <a:spcPts val="0"/>
              </a:spcAft>
              <a:buClr>
                <a:srgbClr val="555555"/>
              </a:buClr>
              <a:buSzPts val="2400"/>
              <a:buChar char="-"/>
            </a:pPr>
            <a:r>
              <a:rPr lang="en-US"/>
              <a:t>Provide an implementation period during which consultation will be provided related to regulation compliance.</a:t>
            </a:r>
            <a:endParaRPr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1a5e57395b2_0_3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Georgia"/>
              <a:buNone/>
            </a:pPr>
            <a:r>
              <a:rPr lang="en-US" sz="4600"/>
              <a:t>We are experiencing technical difficulties</a:t>
            </a:r>
            <a:endParaRPr sz="4600"/>
          </a:p>
        </p:txBody>
      </p:sp>
      <p:sp>
        <p:nvSpPr>
          <p:cNvPr id="700" name="Google Shape;700;g1a5e57395b2_0_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50</a:t>
            </a:fld>
            <a:endParaRPr sz="1200" b="0" i="0" u="none" strike="noStrike" cap="none">
              <a:solidFill>
                <a:srgbClr val="888FA3"/>
              </a:solidFill>
              <a:latin typeface="Calibri"/>
              <a:ea typeface="Calibri"/>
              <a:cs typeface="Calibri"/>
              <a:sym typeface="Calibri"/>
            </a:endParaRPr>
          </a:p>
        </p:txBody>
      </p:sp>
      <p:sp>
        <p:nvSpPr>
          <p:cNvPr id="701" name="Google Shape;701;g1a5e57395b2_0_38"/>
          <p:cNvSpPr txBox="1"/>
          <p:nvPr/>
        </p:nvSpPr>
        <p:spPr>
          <a:xfrm>
            <a:off x="947050" y="4800600"/>
            <a:ext cx="10482900" cy="4617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US" sz="1800">
                <a:solidFill>
                  <a:srgbClr val="7F7F7F"/>
                </a:solidFill>
                <a:latin typeface="Georgia"/>
                <a:ea typeface="Georgia"/>
                <a:cs typeface="Georgia"/>
                <a:sym typeface="Georgia"/>
              </a:rPr>
              <a:t>The livestream will return momentarily</a:t>
            </a:r>
            <a:endParaRPr sz="1800">
              <a:solidFill>
                <a:srgbClr val="7F7F7F"/>
              </a:solidFill>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19c55d3dac6_3_5"/>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Georgia"/>
              <a:buNone/>
            </a:pPr>
            <a:r>
              <a:rPr lang="en-US"/>
              <a:t>Child Day Center (CDC) Licensing Regulations</a:t>
            </a:r>
            <a:endParaRPr/>
          </a:p>
        </p:txBody>
      </p:sp>
      <p:sp>
        <p:nvSpPr>
          <p:cNvPr id="279" name="Google Shape;279;g19c55d3dac6_3_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6</a:t>
            </a:fld>
            <a:endParaRPr sz="1200" b="0" i="0" u="none" strike="noStrike" cap="none">
              <a:solidFill>
                <a:srgbClr val="888FA3"/>
              </a:solidFill>
              <a:latin typeface="Calibri"/>
              <a:ea typeface="Calibri"/>
              <a:cs typeface="Calibri"/>
              <a:sym typeface="Calibri"/>
            </a:endParaRPr>
          </a:p>
        </p:txBody>
      </p:sp>
      <p:sp>
        <p:nvSpPr>
          <p:cNvPr id="280" name="Google Shape;280;g19c55d3dac6_3_5"/>
          <p:cNvSpPr txBox="1">
            <a:spLocks noGrp="1"/>
          </p:cNvSpPr>
          <p:nvPr>
            <p:ph type="body" idx="1"/>
          </p:nvPr>
        </p:nvSpPr>
        <p:spPr>
          <a:xfrm>
            <a:off x="838200" y="1458924"/>
            <a:ext cx="10515600" cy="5262600"/>
          </a:xfrm>
          <a:prstGeom prst="rect">
            <a:avLst/>
          </a:prstGeom>
          <a:noFill/>
          <a:ln>
            <a:noFill/>
          </a:ln>
        </p:spPr>
        <p:txBody>
          <a:bodyPr spcFirstLastPara="1" wrap="square" lIns="91425" tIns="45700" rIns="91425" bIns="45700" anchor="t" anchorCtr="0">
            <a:noAutofit/>
          </a:bodyPr>
          <a:lstStyle/>
          <a:p>
            <a:pPr marL="342900" lvl="0" indent="-323850" algn="l" rtl="0">
              <a:lnSpc>
                <a:spcPct val="100000"/>
              </a:lnSpc>
              <a:spcBef>
                <a:spcPts val="1000"/>
              </a:spcBef>
              <a:spcAft>
                <a:spcPts val="0"/>
              </a:spcAft>
              <a:buSzPts val="2400"/>
              <a:buChar char="•"/>
            </a:pPr>
            <a:r>
              <a:rPr lang="en-US" sz="2400"/>
              <a:t>Workgroup with diverse stakeholders from child day programs and early childhood experts have met eight times since early 2022 to thoroughly review the standards.</a:t>
            </a:r>
            <a:endParaRPr sz="2400"/>
          </a:p>
          <a:p>
            <a:pPr marL="342900" lvl="0" indent="-323850" algn="l" rtl="0">
              <a:lnSpc>
                <a:spcPct val="100000"/>
              </a:lnSpc>
              <a:spcBef>
                <a:spcPts val="1000"/>
              </a:spcBef>
              <a:spcAft>
                <a:spcPts val="0"/>
              </a:spcAft>
              <a:buSzPts val="2400"/>
              <a:buChar char="•"/>
            </a:pPr>
            <a:r>
              <a:rPr lang="en-US" sz="2400"/>
              <a:t>Shared goal was to draft regulations that:</a:t>
            </a:r>
            <a:endParaRPr sz="2400"/>
          </a:p>
          <a:p>
            <a:pPr marL="914400" lvl="1" indent="-381000" algn="l" rtl="0">
              <a:lnSpc>
                <a:spcPct val="100000"/>
              </a:lnSpc>
              <a:spcBef>
                <a:spcPts val="1000"/>
              </a:spcBef>
              <a:spcAft>
                <a:spcPts val="0"/>
              </a:spcAft>
              <a:buSzPts val="2400"/>
              <a:buChar char="-"/>
            </a:pPr>
            <a:r>
              <a:rPr lang="en-US"/>
              <a:t>Are easier to read and understand;</a:t>
            </a:r>
            <a:endParaRPr/>
          </a:p>
          <a:p>
            <a:pPr marL="914400" lvl="1" indent="-381000" algn="l" rtl="0">
              <a:lnSpc>
                <a:spcPct val="100000"/>
              </a:lnSpc>
              <a:spcBef>
                <a:spcPts val="1000"/>
              </a:spcBef>
              <a:spcAft>
                <a:spcPts val="0"/>
              </a:spcAft>
              <a:buSzPts val="2400"/>
              <a:buChar char="-"/>
            </a:pPr>
            <a:r>
              <a:rPr lang="en-US"/>
              <a:t>Improve understanding of the requirements; </a:t>
            </a:r>
            <a:endParaRPr/>
          </a:p>
          <a:p>
            <a:pPr marL="914400" lvl="1" indent="-381000" algn="l" rtl="0">
              <a:lnSpc>
                <a:spcPct val="100000"/>
              </a:lnSpc>
              <a:spcBef>
                <a:spcPts val="1000"/>
              </a:spcBef>
              <a:spcAft>
                <a:spcPts val="0"/>
              </a:spcAft>
              <a:buSzPts val="2400"/>
              <a:buChar char="-"/>
            </a:pPr>
            <a:r>
              <a:rPr lang="en-US"/>
              <a:t>Provide flexibility on how to meet requirements; and </a:t>
            </a:r>
            <a:endParaRPr/>
          </a:p>
          <a:p>
            <a:pPr marL="914400" lvl="1" indent="-381000" algn="l" rtl="0">
              <a:lnSpc>
                <a:spcPct val="100000"/>
              </a:lnSpc>
              <a:spcBef>
                <a:spcPts val="1000"/>
              </a:spcBef>
              <a:spcAft>
                <a:spcPts val="0"/>
              </a:spcAft>
              <a:buSzPts val="2400"/>
              <a:buChar char="-"/>
            </a:pPr>
            <a:r>
              <a:rPr lang="en-US"/>
              <a:t>Improve the health and safety of children receiving care.</a:t>
            </a:r>
            <a:endParaRPr/>
          </a:p>
          <a:p>
            <a:pPr marL="342900" lvl="0" indent="-323850" algn="l" rtl="0">
              <a:lnSpc>
                <a:spcPct val="100000"/>
              </a:lnSpc>
              <a:spcBef>
                <a:spcPts val="1000"/>
              </a:spcBef>
              <a:spcAft>
                <a:spcPts val="0"/>
              </a:spcAft>
              <a:buSzPts val="2400"/>
              <a:buChar char="•"/>
            </a:pPr>
            <a:r>
              <a:rPr lang="en-US" sz="2400"/>
              <a:t>Next steps are to 1) finalize the recommendations in January 2023 and 2) bring NOIRA and the drafted regulations to ECAC.</a:t>
            </a:r>
            <a:endParaRPr sz="2400"/>
          </a:p>
          <a:p>
            <a:pPr marL="2286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a5e57395b2_0_33"/>
          <p:cNvSpPr txBox="1">
            <a:spLocks noGrp="1"/>
          </p:cNvSpPr>
          <p:nvPr>
            <p:ph type="title"/>
          </p:nvPr>
        </p:nvSpPr>
        <p:spPr>
          <a:xfrm>
            <a:off x="635900" y="2449975"/>
            <a:ext cx="11556000" cy="2852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Georgia"/>
              <a:buNone/>
            </a:pPr>
            <a:endParaRPr sz="4600"/>
          </a:p>
          <a:p>
            <a:pPr marL="0" lvl="0" indent="0" algn="l" rtl="0">
              <a:lnSpc>
                <a:spcPct val="90000"/>
              </a:lnSpc>
              <a:spcBef>
                <a:spcPts val="0"/>
              </a:spcBef>
              <a:spcAft>
                <a:spcPts val="0"/>
              </a:spcAft>
              <a:buClr>
                <a:schemeClr val="dk1"/>
              </a:buClr>
              <a:buSzPts val="6000"/>
              <a:buFont typeface="Georgia"/>
              <a:buNone/>
            </a:pPr>
            <a:endParaRPr sz="4600"/>
          </a:p>
          <a:p>
            <a:pPr marL="0" lvl="0" indent="0" algn="l" rtl="0">
              <a:lnSpc>
                <a:spcPct val="90000"/>
              </a:lnSpc>
              <a:spcBef>
                <a:spcPts val="0"/>
              </a:spcBef>
              <a:spcAft>
                <a:spcPts val="0"/>
              </a:spcAft>
              <a:buClr>
                <a:schemeClr val="dk1"/>
              </a:buClr>
              <a:buSzPts val="6000"/>
              <a:buFont typeface="Georgia"/>
              <a:buNone/>
            </a:pPr>
            <a:r>
              <a:rPr lang="en-US" sz="4600"/>
              <a:t>Update on Early Childhood Data Dashboard</a:t>
            </a:r>
            <a:endParaRPr sz="4600"/>
          </a:p>
        </p:txBody>
      </p:sp>
      <p:sp>
        <p:nvSpPr>
          <p:cNvPr id="286" name="Google Shape;286;g1a5e57395b2_0_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6fd80507c6_0_1"/>
          <p:cNvSpPr txBox="1">
            <a:spLocks noGrp="1"/>
          </p:cNvSpPr>
          <p:nvPr>
            <p:ph type="title"/>
          </p:nvPr>
        </p:nvSpPr>
        <p:spPr>
          <a:xfrm>
            <a:off x="0" y="0"/>
            <a:ext cx="12192000" cy="1323900"/>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300"/>
              <a:t>Overview of the Data </a:t>
            </a:r>
            <a:r>
              <a:rPr lang="en-US" sz="4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Dashboard</a:t>
            </a:r>
            <a:endParaRPr sz="4300"/>
          </a:p>
        </p:txBody>
      </p:sp>
      <p:sp>
        <p:nvSpPr>
          <p:cNvPr id="292" name="Google Shape;292;g16fd80507c6_0_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FA3"/>
              </a:buClr>
              <a:buSzPts val="1200"/>
              <a:buFont typeface="Calibri"/>
              <a:buNone/>
            </a:pPr>
            <a:fld id="{00000000-1234-1234-1234-123412341234}" type="slidenum">
              <a:rPr lang="en-US" sz="1200" b="0" i="0" u="none" strike="noStrike" cap="none">
                <a:solidFill>
                  <a:srgbClr val="888FA3"/>
                </a:solidFill>
                <a:latin typeface="Calibri"/>
                <a:ea typeface="Calibri"/>
                <a:cs typeface="Calibri"/>
                <a:sym typeface="Calibri"/>
              </a:rPr>
              <a:t>8</a:t>
            </a:fld>
            <a:endParaRPr sz="1200" b="0" i="0" u="none" strike="noStrike" cap="none">
              <a:solidFill>
                <a:srgbClr val="888FA3"/>
              </a:solidFill>
              <a:latin typeface="Calibri"/>
              <a:ea typeface="Calibri"/>
              <a:cs typeface="Calibri"/>
              <a:sym typeface="Calibri"/>
            </a:endParaRPr>
          </a:p>
        </p:txBody>
      </p:sp>
      <p:sp>
        <p:nvSpPr>
          <p:cNvPr id="293" name="Google Shape;293;g16fd80507c6_0_1"/>
          <p:cNvSpPr txBox="1">
            <a:spLocks noGrp="1"/>
          </p:cNvSpPr>
          <p:nvPr>
            <p:ph type="body" idx="1"/>
          </p:nvPr>
        </p:nvSpPr>
        <p:spPr>
          <a:xfrm>
            <a:off x="838200" y="1458925"/>
            <a:ext cx="10515600" cy="477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US" sz="2400"/>
              <a:t>The Virginia data dashboard:</a:t>
            </a:r>
            <a:endParaRPr sz="2400"/>
          </a:p>
          <a:p>
            <a:pPr marL="914400" lvl="0" indent="-381000" algn="l" rtl="0">
              <a:lnSpc>
                <a:spcPct val="100000"/>
              </a:lnSpc>
              <a:spcBef>
                <a:spcPts val="1000"/>
              </a:spcBef>
              <a:spcAft>
                <a:spcPts val="0"/>
              </a:spcAft>
              <a:buSzPts val="2400"/>
              <a:buChar char="•"/>
            </a:pPr>
            <a:r>
              <a:rPr lang="en-US" sz="2400"/>
              <a:t>Is an annual data product that showcases the accomplishments of the field through numbers and statistics. </a:t>
            </a:r>
            <a:endParaRPr sz="2400"/>
          </a:p>
          <a:p>
            <a:pPr marL="914400" lvl="0" indent="-381000" algn="l" rtl="0">
              <a:lnSpc>
                <a:spcPct val="100000"/>
              </a:lnSpc>
              <a:spcBef>
                <a:spcPts val="0"/>
              </a:spcBef>
              <a:spcAft>
                <a:spcPts val="0"/>
              </a:spcAft>
              <a:buSzPts val="2400"/>
              <a:buChar char="•"/>
            </a:pPr>
            <a:r>
              <a:rPr lang="en-US" sz="2400"/>
              <a:t>Has been released every December since 2018 as part of the Preschool Development Grant Birth-Five (PDG B-5) activities.</a:t>
            </a:r>
            <a:endParaRPr sz="2400"/>
          </a:p>
          <a:p>
            <a:pPr marL="914400" lvl="0" indent="-381000" algn="l" rtl="0">
              <a:lnSpc>
                <a:spcPct val="100000"/>
              </a:lnSpc>
              <a:spcBef>
                <a:spcPts val="0"/>
              </a:spcBef>
              <a:spcAft>
                <a:spcPts val="0"/>
              </a:spcAft>
              <a:buSzPts val="2400"/>
              <a:buChar char="•"/>
            </a:pPr>
            <a:r>
              <a:rPr lang="en-US" sz="2400"/>
              <a:t>Features five key areas, aligned with the Division’s goals:</a:t>
            </a:r>
            <a:endParaRPr sz="2400"/>
          </a:p>
          <a:p>
            <a:pPr marL="1371600" lvl="1" indent="-381000" algn="l" rtl="0">
              <a:lnSpc>
                <a:spcPct val="100000"/>
              </a:lnSpc>
              <a:spcBef>
                <a:spcPts val="0"/>
              </a:spcBef>
              <a:spcAft>
                <a:spcPts val="0"/>
              </a:spcAft>
              <a:buClr>
                <a:srgbClr val="555555"/>
              </a:buClr>
              <a:buSzPts val="2400"/>
              <a:buChar char="-"/>
            </a:pPr>
            <a:r>
              <a:rPr lang="en-US"/>
              <a:t>Access and Choice</a:t>
            </a:r>
            <a:endParaRPr/>
          </a:p>
          <a:p>
            <a:pPr marL="1371600" lvl="1" indent="-381000" algn="l" rtl="0">
              <a:lnSpc>
                <a:spcPct val="100000"/>
              </a:lnSpc>
              <a:spcBef>
                <a:spcPts val="0"/>
              </a:spcBef>
              <a:spcAft>
                <a:spcPts val="0"/>
              </a:spcAft>
              <a:buClr>
                <a:srgbClr val="555555"/>
              </a:buClr>
              <a:buSzPts val="2400"/>
              <a:buChar char="-"/>
            </a:pPr>
            <a:r>
              <a:rPr lang="en-US"/>
              <a:t>Quality Improvement</a:t>
            </a:r>
            <a:endParaRPr/>
          </a:p>
          <a:p>
            <a:pPr marL="1371600" lvl="1" indent="-381000" algn="l" rtl="0">
              <a:lnSpc>
                <a:spcPct val="100000"/>
              </a:lnSpc>
              <a:spcBef>
                <a:spcPts val="0"/>
              </a:spcBef>
              <a:spcAft>
                <a:spcPts val="0"/>
              </a:spcAft>
              <a:buClr>
                <a:srgbClr val="555555"/>
              </a:buClr>
              <a:buSzPts val="2400"/>
              <a:buChar char="-"/>
            </a:pPr>
            <a:r>
              <a:rPr lang="en-US"/>
              <a:t>Family Engagement</a:t>
            </a:r>
            <a:endParaRPr/>
          </a:p>
          <a:p>
            <a:pPr marL="1371600" lvl="1" indent="-381000" algn="l" rtl="0">
              <a:lnSpc>
                <a:spcPct val="100000"/>
              </a:lnSpc>
              <a:spcBef>
                <a:spcPts val="0"/>
              </a:spcBef>
              <a:spcAft>
                <a:spcPts val="0"/>
              </a:spcAft>
              <a:buClr>
                <a:srgbClr val="555555"/>
              </a:buClr>
              <a:buSzPts val="2400"/>
              <a:buChar char="-"/>
            </a:pPr>
            <a:r>
              <a:rPr lang="en-US"/>
              <a:t>Health and Safety</a:t>
            </a:r>
            <a:endParaRPr/>
          </a:p>
          <a:p>
            <a:pPr marL="1371600" lvl="1" indent="-381000" algn="l" rtl="0">
              <a:lnSpc>
                <a:spcPct val="100000"/>
              </a:lnSpc>
              <a:spcBef>
                <a:spcPts val="0"/>
              </a:spcBef>
              <a:spcAft>
                <a:spcPts val="0"/>
              </a:spcAft>
              <a:buClr>
                <a:srgbClr val="555555"/>
              </a:buClr>
              <a:buSzPts val="2400"/>
              <a:buChar char="-"/>
            </a:pPr>
            <a:r>
              <a:rPr lang="en-US"/>
              <a:t>Regional Capacity and Innovation</a:t>
            </a:r>
            <a:endParaRPr/>
          </a:p>
          <a:p>
            <a:pPr marL="228600" lvl="0" indent="-64135" algn="l" rtl="0">
              <a:lnSpc>
                <a:spcPct val="90000"/>
              </a:lnSpc>
              <a:spcBef>
                <a:spcPts val="1000"/>
              </a:spcBef>
              <a:spcAft>
                <a:spcPts val="0"/>
              </a:spcAft>
              <a:buSzPts val="2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8051c03d66_1_0"/>
          <p:cNvSpPr txBox="1">
            <a:spLocks noGrp="1"/>
          </p:cNvSpPr>
          <p:nvPr>
            <p:ph type="title"/>
          </p:nvPr>
        </p:nvSpPr>
        <p:spPr>
          <a:xfrm>
            <a:off x="0" y="0"/>
            <a:ext cx="12192000" cy="1323900"/>
          </a:xfrm>
          <a:prstGeom prst="rect">
            <a:avLst/>
          </a:prstGeom>
        </p:spPr>
        <p:txBody>
          <a:bodyPr spcFirstLastPara="1" wrap="square" lIns="822950" tIns="45700" rIns="91425" bIns="45700" anchor="b" anchorCtr="0">
            <a:normAutofit/>
          </a:bodyPr>
          <a:lstStyle/>
          <a:p>
            <a:pPr marL="0" lvl="0" indent="0" algn="l" rtl="0">
              <a:spcBef>
                <a:spcPts val="0"/>
              </a:spcBef>
              <a:spcAft>
                <a:spcPts val="0"/>
              </a:spcAft>
              <a:buNone/>
            </a:pPr>
            <a:r>
              <a:rPr lang="en-US"/>
              <a:t>2022 ECCE Data Dashboard</a:t>
            </a:r>
            <a:endParaRPr/>
          </a:p>
        </p:txBody>
      </p:sp>
      <p:sp>
        <p:nvSpPr>
          <p:cNvPr id="300" name="Google Shape;300;g18051c03d66_1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pic>
        <p:nvPicPr>
          <p:cNvPr id="301" name="Google Shape;301;g18051c03d66_1_0"/>
          <p:cNvPicPr preferRelativeResize="0"/>
          <p:nvPr/>
        </p:nvPicPr>
        <p:blipFill>
          <a:blip r:embed="rId3">
            <a:alphaModFix/>
          </a:blip>
          <a:stretch>
            <a:fillRect/>
          </a:stretch>
        </p:blipFill>
        <p:spPr>
          <a:xfrm>
            <a:off x="1889350" y="1416400"/>
            <a:ext cx="4056916" cy="5229300"/>
          </a:xfrm>
          <a:prstGeom prst="rect">
            <a:avLst/>
          </a:prstGeom>
          <a:noFill/>
          <a:ln>
            <a:noFill/>
          </a:ln>
        </p:spPr>
      </p:pic>
      <p:pic>
        <p:nvPicPr>
          <p:cNvPr id="302" name="Google Shape;302;g18051c03d66_1_0"/>
          <p:cNvPicPr preferRelativeResize="0"/>
          <p:nvPr/>
        </p:nvPicPr>
        <p:blipFill>
          <a:blip r:embed="rId4">
            <a:alphaModFix/>
          </a:blip>
          <a:stretch>
            <a:fillRect/>
          </a:stretch>
        </p:blipFill>
        <p:spPr>
          <a:xfrm>
            <a:off x="5946266" y="1416400"/>
            <a:ext cx="4049236" cy="52292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4902</Words>
  <Application>Microsoft Office PowerPoint</Application>
  <PresentationFormat>Widescreen</PresentationFormat>
  <Paragraphs>460</Paragraphs>
  <Slides>50</Slides>
  <Notes>50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Georgia</vt:lpstr>
      <vt:lpstr>Courier New</vt:lpstr>
      <vt:lpstr>Trebuchet MS</vt:lpstr>
      <vt:lpstr>Calibri</vt:lpstr>
      <vt:lpstr>Arial</vt:lpstr>
      <vt:lpstr>Noto Sans Symbols</vt:lpstr>
      <vt:lpstr>Libre Franklin</vt:lpstr>
      <vt:lpstr>Office Theme</vt:lpstr>
      <vt:lpstr>Facet</vt:lpstr>
      <vt:lpstr>Virginia’s Early Childhood Advisory Committee (ECAC)</vt:lpstr>
      <vt:lpstr>Agenda</vt:lpstr>
      <vt:lpstr>Update on CDC Licensing Regulations and General Procedures/Background Checks</vt:lpstr>
      <vt:lpstr>General Procedures/Background Checks</vt:lpstr>
      <vt:lpstr>Implementation</vt:lpstr>
      <vt:lpstr>Child Day Center (CDC) Licensing Regulations</vt:lpstr>
      <vt:lpstr>  Update on Early Childhood Data Dashboard</vt:lpstr>
      <vt:lpstr>Overview of the Data Dashboard</vt:lpstr>
      <vt:lpstr>2022 ECCE Data Dashboard</vt:lpstr>
      <vt:lpstr>VKRP Update</vt:lpstr>
      <vt:lpstr>PowerPoint Presentation</vt:lpstr>
      <vt:lpstr>PowerPoint Presentation</vt:lpstr>
      <vt:lpstr>PowerPoint Presentation</vt:lpstr>
      <vt:lpstr>PowerPoint Presentation</vt:lpstr>
      <vt:lpstr>Defining Readiness for Summative Purposes</vt:lpstr>
      <vt:lpstr>PowerPoint Presentation</vt:lpstr>
      <vt:lpstr>Kindergarten Data 2021-2022</vt:lpstr>
      <vt:lpstr>PowerPoint Presentation</vt:lpstr>
      <vt:lpstr>PowerPoint Presentation</vt:lpstr>
      <vt:lpstr>PowerPoint Presentation</vt:lpstr>
      <vt:lpstr>4-Year-Old Pre-kindergarten Data VKRP 2021-2022</vt:lpstr>
      <vt:lpstr>PowerPoint Presentation</vt:lpstr>
      <vt:lpstr>Pre-kindergarten VKRP Fall 2022</vt:lpstr>
      <vt:lpstr>PowerPoint Presentation</vt:lpstr>
      <vt:lpstr>Classroom Overview Report Pre-K 4</vt:lpstr>
      <vt:lpstr>Teacher and Family Supports for  Understanding VKRP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 on Armed Forces Report</vt:lpstr>
      <vt:lpstr>Overview</vt:lpstr>
      <vt:lpstr>Military Families in Virginia</vt:lpstr>
      <vt:lpstr>Child Care Assistance for Military Families</vt:lpstr>
      <vt:lpstr>Virginia’s Child Care Subsidy Program</vt:lpstr>
      <vt:lpstr>Serving All Active Duty Service Members</vt:lpstr>
      <vt:lpstr>Fiscal Impact</vt:lpstr>
      <vt:lpstr>Update on General Policy for Remote Participation in Committee Meetings and Meetings Conducted Virtually</vt:lpstr>
      <vt:lpstr>Requirements for Meetings of Public Bodies</vt:lpstr>
      <vt:lpstr>New Public Meeting Laws and Proposed Guidance</vt:lpstr>
      <vt:lpstr>Electronic Participation in In-Person Meetings</vt:lpstr>
      <vt:lpstr>Approval of Electronic Participation </vt:lpstr>
      <vt:lpstr>All-Virtual ECAC Meetings</vt:lpstr>
      <vt:lpstr>All-Virtual ECAC Meetings</vt:lpstr>
      <vt:lpstr>Questions and Discussion</vt:lpstr>
      <vt:lpstr>We are experiencing technical difficulties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VITA Program</dc:creator>
  <cp:lastModifiedBy>Mcpherson, Alexandra (DOE)</cp:lastModifiedBy>
  <cp:revision>1</cp:revision>
  <dcterms:created xsi:type="dcterms:W3CDTF">2022-07-20T12:39:39Z</dcterms:created>
  <dcterms:modified xsi:type="dcterms:W3CDTF">2022-12-15T17:17:13Z</dcterms:modified>
</cp:coreProperties>
</file>