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1"/>
  </p:notesMasterIdLst>
  <p:handoutMasterIdLst>
    <p:handoutMasterId r:id="rId12"/>
  </p:handoutMasterIdLst>
  <p:sldIdLst>
    <p:sldId id="258" r:id="rId2"/>
    <p:sldId id="280" r:id="rId3"/>
    <p:sldId id="269" r:id="rId4"/>
    <p:sldId id="279" r:id="rId5"/>
    <p:sldId id="272" r:id="rId6"/>
    <p:sldId id="273" r:id="rId7"/>
    <p:sldId id="274" r:id="rId8"/>
    <p:sldId id="275"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5" autoAdjust="0"/>
    <p:restoredTop sz="96327"/>
  </p:normalViewPr>
  <p:slideViewPr>
    <p:cSldViewPr snapToGrid="0" snapToObjects="1">
      <p:cViewPr varScale="1">
        <p:scale>
          <a:sx n="49" d="100"/>
          <a:sy n="49" d="100"/>
        </p:scale>
        <p:origin x="77" y="624"/>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10/27/2021</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10/27/2021</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10/27/2021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523999" y="1643449"/>
            <a:ext cx="9238735" cy="3274540"/>
          </a:xfrm>
        </p:spPr>
        <p:txBody>
          <a:bodyPr>
            <a:normAutofit fontScale="90000"/>
          </a:bodyPr>
          <a:lstStyle/>
          <a:p>
            <a:r>
              <a:rPr lang="en-US" dirty="0" smtClean="0"/>
              <a:t>Unit </a:t>
            </a:r>
            <a:r>
              <a:rPr lang="en-US" dirty="0" smtClean="0"/>
              <a:t>1: </a:t>
            </a:r>
            <a:r>
              <a:rPr lang="en-US" dirty="0" smtClean="0"/>
              <a:t/>
            </a:r>
            <a:br>
              <a:rPr lang="en-US" dirty="0" smtClean="0"/>
            </a:br>
            <a:r>
              <a:rPr lang="en-US" dirty="0" smtClean="0"/>
              <a:t>The Challenge of Transporting Children with Disabilities </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a:t>How far we’ve come</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0" indent="0">
              <a:buNone/>
            </a:pPr>
            <a:r>
              <a:rPr lang="en-US" dirty="0"/>
              <a:t>How were children with disabilities educated a generation ago</a:t>
            </a:r>
            <a:r>
              <a:rPr lang="en-US" dirty="0" smtClean="0"/>
              <a:t>?</a:t>
            </a:r>
            <a:r>
              <a:rPr lang="en-US" dirty="0"/>
              <a:t> Over many decades, the fundamental democratic belief in equal protection under the law has been used to extend citizenship and greater opportunity to groups of people long excluded from the mainstream of American life. </a:t>
            </a:r>
          </a:p>
          <a:p>
            <a:pPr marL="0" indent="0">
              <a:buNone/>
            </a:pPr>
            <a:r>
              <a:rPr lang="en-US" dirty="0"/>
              <a:t>Of all the excluded groups, few suffered more discrimination, more stereotyping, more privations and indignities than the disabled.</a:t>
            </a:r>
            <a:r>
              <a:rPr lang="en-US" dirty="0" smtClean="0"/>
              <a:t> </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1192852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The pivotal role of the school bus </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0" indent="0">
              <a:buNone/>
            </a:pPr>
            <a:r>
              <a:rPr lang="en-US" dirty="0" smtClean="0"/>
              <a:t>Special education would have been unthinkable without the school bus. </a:t>
            </a:r>
          </a:p>
          <a:p>
            <a:pPr marL="0" indent="0">
              <a:buNone/>
            </a:pPr>
            <a:r>
              <a:rPr lang="en-US" dirty="0" smtClean="0"/>
              <a:t>Remembering the pioneers, special education school bus drivers and school bus aides. They had little guidance or training. Many had primitive equipment. </a:t>
            </a:r>
          </a:p>
          <a:p>
            <a:pPr marL="0" indent="0">
              <a:buNone/>
            </a:pPr>
            <a:r>
              <a:rPr lang="en-US" dirty="0" smtClean="0"/>
              <a:t>You must be caring and have determination. </a:t>
            </a:r>
          </a:p>
          <a:p>
            <a:pPr marL="0" indent="0">
              <a:buNone/>
            </a:pPr>
            <a:r>
              <a:rPr lang="en-US" dirty="0" smtClean="0"/>
              <a:t>Entering a proud </a:t>
            </a:r>
            <a:r>
              <a:rPr lang="en-US" dirty="0" err="1" smtClean="0"/>
              <a:t>tradtion</a:t>
            </a:r>
            <a:r>
              <a:rPr lang="en-US" dirty="0" smtClean="0"/>
              <a:t>. </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182132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New Challenges </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514350" indent="-514350">
              <a:buAutoNum type="arabicPeriod"/>
            </a:pPr>
            <a:r>
              <a:rPr lang="en-US" dirty="0" smtClean="0"/>
              <a:t>Growing numbers of children with special needs. </a:t>
            </a:r>
          </a:p>
          <a:p>
            <a:pPr marL="514350" indent="-514350">
              <a:buAutoNum type="arabicPeriod"/>
            </a:pPr>
            <a:r>
              <a:rPr lang="en-US" dirty="0" smtClean="0"/>
              <a:t>Increasing diversity. </a:t>
            </a:r>
          </a:p>
          <a:p>
            <a:pPr marL="514350" indent="-514350">
              <a:buAutoNum type="arabicPeriod"/>
            </a:pPr>
            <a:r>
              <a:rPr lang="en-US" dirty="0" smtClean="0"/>
              <a:t>Increasing severity, both medical and behavioral.</a:t>
            </a:r>
          </a:p>
          <a:p>
            <a:pPr marL="514350" indent="-514350">
              <a:buAutoNum type="arabicPeriod"/>
            </a:pPr>
            <a:r>
              <a:rPr lang="en-US" dirty="0" smtClean="0"/>
              <a:t>Increasing number of schools and programs served. </a:t>
            </a:r>
          </a:p>
          <a:p>
            <a:pPr marL="514350" indent="-514350">
              <a:buAutoNum type="arabicPeriod"/>
            </a:pPr>
            <a:r>
              <a:rPr lang="en-US" dirty="0" smtClean="0"/>
              <a:t>New te</a:t>
            </a:r>
            <a:r>
              <a:rPr lang="en-US" dirty="0" smtClean="0"/>
              <a:t>chnology. </a:t>
            </a:r>
          </a:p>
          <a:p>
            <a:pPr marL="514350" indent="-514350">
              <a:buAutoNum type="arabicPeriod"/>
            </a:pPr>
            <a:r>
              <a:rPr lang="en-US" dirty="0" smtClean="0"/>
              <a:t>Inclusion.  </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2923827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Course Goals </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0" indent="0">
              <a:buNone/>
            </a:pPr>
            <a:r>
              <a:rPr lang="en-US" dirty="0" smtClean="0"/>
              <a:t>Awareness</a:t>
            </a:r>
          </a:p>
          <a:p>
            <a:pPr marL="0" indent="0">
              <a:buNone/>
            </a:pPr>
            <a:r>
              <a:rPr lang="en-US" dirty="0" smtClean="0"/>
              <a:t>Current Information</a:t>
            </a:r>
          </a:p>
          <a:p>
            <a:pPr marL="0" indent="0">
              <a:buNone/>
            </a:pPr>
            <a:r>
              <a:rPr lang="en-US" dirty="0" smtClean="0"/>
              <a:t>Confidence</a:t>
            </a:r>
          </a:p>
          <a:p>
            <a:pPr marL="0" indent="0">
              <a:buNone/>
            </a:pPr>
            <a:r>
              <a:rPr lang="en-US" dirty="0" smtClean="0"/>
              <a:t>Importance of asking for help</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2271585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Course Guidelines</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0" indent="0">
              <a:buNone/>
            </a:pPr>
            <a:r>
              <a:rPr lang="en-US" dirty="0" smtClean="0"/>
              <a:t>Attention and courtesy</a:t>
            </a:r>
          </a:p>
          <a:p>
            <a:pPr marL="0" indent="0">
              <a:buNone/>
            </a:pPr>
            <a:r>
              <a:rPr lang="en-US" dirty="0" smtClean="0"/>
              <a:t>Active participation</a:t>
            </a:r>
          </a:p>
          <a:p>
            <a:pPr marL="0" indent="0">
              <a:buNone/>
            </a:pPr>
            <a:r>
              <a:rPr lang="en-US" dirty="0" smtClean="0"/>
              <a:t>Attendance and timeliness</a:t>
            </a:r>
          </a:p>
          <a:p>
            <a:pPr marL="0" indent="0">
              <a:buNone/>
            </a:pPr>
            <a:r>
              <a:rPr lang="en-US" dirty="0" smtClean="0"/>
              <a:t>Emergencies</a:t>
            </a:r>
          </a:p>
          <a:p>
            <a:pPr marL="0" indent="0">
              <a:buNone/>
            </a:pPr>
            <a:r>
              <a:rPr lang="en-US" dirty="0" smtClean="0"/>
              <a:t>Test and quizzes</a:t>
            </a:r>
          </a:p>
          <a:p>
            <a:pPr marL="0" indent="0">
              <a:buNone/>
            </a:pPr>
            <a:r>
              <a:rPr lang="en-US" dirty="0" smtClean="0"/>
              <a:t>Evaluations</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2460411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Course Agenda</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0" indent="0">
              <a:buNone/>
            </a:pPr>
            <a:r>
              <a:rPr lang="en-US" dirty="0" smtClean="0"/>
              <a:t>Unit 1: The challenge of transporting children with disabilities. </a:t>
            </a:r>
          </a:p>
          <a:p>
            <a:pPr marL="0" indent="0">
              <a:buNone/>
            </a:pPr>
            <a:r>
              <a:rPr lang="en-US" dirty="0" smtClean="0"/>
              <a:t>Unit 2: Characteristics of children with disabilities. </a:t>
            </a:r>
          </a:p>
          <a:p>
            <a:pPr marL="0" indent="0">
              <a:buNone/>
            </a:pPr>
            <a:r>
              <a:rPr lang="en-US" dirty="0" smtClean="0"/>
              <a:t>Unit 3: Legal aspects of transporting children with disabilities. </a:t>
            </a:r>
          </a:p>
          <a:p>
            <a:pPr marL="0" indent="0">
              <a:buNone/>
            </a:pPr>
            <a:r>
              <a:rPr lang="en-US" dirty="0" smtClean="0"/>
              <a:t>Unit 4: Communication is critical for special needs bus drivers. </a:t>
            </a:r>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228230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Course Agenda </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0" indent="0">
              <a:buNone/>
            </a:pPr>
            <a:r>
              <a:rPr lang="en-US" dirty="0"/>
              <a:t>Unit 5: Behavior management strategies for children with disabilities.</a:t>
            </a:r>
          </a:p>
          <a:p>
            <a:pPr marL="0" indent="0">
              <a:buNone/>
            </a:pPr>
            <a:r>
              <a:rPr lang="en-US" dirty="0"/>
              <a:t>Unit 6: Safe loading and transportation of children using adaptive equipment </a:t>
            </a:r>
            <a:endParaRPr lang="en-US" dirty="0" smtClean="0"/>
          </a:p>
          <a:p>
            <a:pPr marL="0" indent="0">
              <a:buNone/>
            </a:pPr>
            <a:r>
              <a:rPr lang="en-US" dirty="0" smtClean="0"/>
              <a:t>Unit 7: Special preparation for emergencies</a:t>
            </a:r>
          </a:p>
          <a:p>
            <a:pPr marL="0" indent="0">
              <a:buNone/>
            </a:pPr>
            <a:r>
              <a:rPr lang="en-US" dirty="0" smtClean="0"/>
              <a:t>Unit 8: Unique responsibilities of driver5s of children with disabilities </a:t>
            </a:r>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2576153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smtClean="0"/>
              <a:t>Unit 1 Review </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p:txBody>
          <a:bodyPr>
            <a:normAutofit/>
          </a:bodyPr>
          <a:lstStyle/>
          <a:p>
            <a:pPr marL="514350" indent="-514350">
              <a:buAutoNum type="arabicPeriod"/>
            </a:pPr>
            <a:r>
              <a:rPr lang="en-US" dirty="0" smtClean="0"/>
              <a:t>How has our society progressed in educating children with disabilities? </a:t>
            </a:r>
          </a:p>
          <a:p>
            <a:pPr marL="514350" indent="-514350">
              <a:buAutoNum type="arabicPeriod"/>
            </a:pPr>
            <a:r>
              <a:rPr lang="en-US" dirty="0" smtClean="0"/>
              <a:t>How important has the school bus been in providing access to education for children with disabilities? </a:t>
            </a:r>
          </a:p>
          <a:p>
            <a:pPr marL="514350" indent="-514350">
              <a:buAutoNum type="arabicPeriod"/>
            </a:pPr>
            <a:r>
              <a:rPr lang="en-US" dirty="0" smtClean="0"/>
              <a:t>What new challenges face schools and bus drivers in providing children with disabilities with an education? </a:t>
            </a:r>
          </a:p>
          <a:p>
            <a:pPr marL="514350" indent="-514350">
              <a:buAutoNum type="arabicPeriod"/>
            </a:pPr>
            <a:r>
              <a:rPr lang="en-US" dirty="0" smtClean="0"/>
              <a:t>What do the 4 basic goals of this course mean to you? </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3122411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it_2_characteristics_of_children_with_special_needs.pptx" id="{60F8FD11-41F8-4DE9-BEA6-55872D27F076}" vid="{C7A1B384-3663-4497-9545-AE41E81D36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unit_2_characteristics_of_children_with_special_needs</Template>
  <TotalTime>104</TotalTime>
  <Words>358</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Trebuchet MS</vt:lpstr>
      <vt:lpstr>VDOE</vt:lpstr>
      <vt:lpstr>Unit 1:  The Challenge of Transporting Children with Disabilities </vt:lpstr>
      <vt:lpstr>How far we’ve come</vt:lpstr>
      <vt:lpstr>The pivotal role of the school bus </vt:lpstr>
      <vt:lpstr>New Challenges </vt:lpstr>
      <vt:lpstr>Course Goals </vt:lpstr>
      <vt:lpstr>Course Guidelines</vt:lpstr>
      <vt:lpstr>Course Agenda</vt:lpstr>
      <vt:lpstr>Course Agenda </vt:lpstr>
      <vt:lpstr>Unit 1 Review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The Challenge of Transporting Children with Disabilities</dc:title>
  <dc:creator>VITA Program</dc:creator>
  <cp:lastModifiedBy>VITA Program</cp:lastModifiedBy>
  <cp:revision>4</cp:revision>
  <dcterms:created xsi:type="dcterms:W3CDTF">2021-10-27T17:00:05Z</dcterms:created>
  <dcterms:modified xsi:type="dcterms:W3CDTF">2021-10-27T18:45:01Z</dcterms:modified>
</cp:coreProperties>
</file>