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embeddedFontLst>
    <p:embeddedFont>
      <p:font typeface="Helvetica Neue" panose="020B060402020202020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ardo" panose="020B0604020202020204" charset="-79"/>
      <p:regular r:id="rId72"/>
      <p:bold r:id="rId73"/>
      <p: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6lB3CVCHW2jv+EQyBCpWZD7ll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796D6A-7B51-47FC-9D00-9C59A5EC42C5}">
  <a:tblStyle styleId="{41796D6A-7B51-47FC-9D00-9C59A5EC42C5}" styleName="Table_0">
    <a:wholeTbl>
      <a:tcTxStyle b="off" i="off">
        <a:font>
          <a:latin typeface="Times New Roman"/>
          <a:ea typeface="Times New Roman"/>
          <a:cs typeface="Times New Roman"/>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ACBCB"/>
          </a:solidFill>
        </a:fill>
      </a:tcStyle>
    </a:wholeTbl>
    <a:band1H>
      <a:tcTxStyle/>
      <a:tcStyle>
        <a:tcBdr/>
      </a:tcStyle>
    </a:band1H>
    <a:band2H>
      <a:tcTxStyle b="off" i="off"/>
      <a:tcStyle>
        <a:tcBdr/>
        <a:fill>
          <a:solidFill>
            <a:srgbClr val="E6E7E7"/>
          </a:solidFill>
        </a:fill>
      </a:tcStyle>
    </a:band2H>
    <a:band1V>
      <a:tcTxStyle/>
      <a:tcStyle>
        <a:tcBdr/>
      </a:tcStyle>
    </a:band1V>
    <a:band2V>
      <a:tcTxStyle/>
      <a:tcStyle>
        <a:tcBdr/>
      </a:tcStyle>
    </a:band2V>
    <a:lastCol>
      <a:tcTxStyle/>
      <a:tcStyle>
        <a:tcBdr/>
      </a:tcStyle>
    </a:lastCol>
    <a:firstCol>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2"/>
          </a:solidFill>
        </a:fill>
      </a:tcStyle>
    </a:firstCol>
    <a:la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2"/>
          </a:solidFill>
        </a:fill>
      </a:tcStyle>
    </a:lastRow>
    <a:seCell>
      <a:tcTxStyle/>
      <a:tcStyle>
        <a:tcBdr/>
      </a:tcStyle>
    </a:seCell>
    <a:swCell>
      <a:tcTxStyle/>
      <a:tcStyle>
        <a:tcBdr/>
      </a:tcStyle>
    </a:swCell>
    <a:fir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8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100" b="1" i="0" u="none" strike="noStrike">
                <a:solidFill>
                  <a:srgbClr val="595959"/>
                </a:solidFill>
                <a:latin typeface="Times New Roman"/>
              </a:defRPr>
            </a:pPr>
            <a:r>
              <a:rPr lang="en-US" sz="2100" b="1" i="0" u="none" strike="noStrike">
                <a:solidFill>
                  <a:srgbClr val="595959"/>
                </a:solidFill>
                <a:latin typeface="Times New Roman"/>
              </a:rPr>
              <a:t>Virginia Full-Time Student Enrollment, 2010-2020 </a:t>
            </a:r>
          </a:p>
        </c:rich>
      </c:tx>
      <c:layout>
        <c:manualLayout>
          <c:xMode val="edge"/>
          <c:yMode val="edge"/>
          <c:x val="0.15373000000000001"/>
          <c:y val="0"/>
          <c:w val="0.69254000000000004"/>
          <c:h val="0.133885"/>
        </c:manualLayout>
      </c:layout>
      <c:overlay val="1"/>
      <c:spPr>
        <a:noFill/>
        <a:effectLst/>
      </c:spPr>
    </c:title>
    <c:autoTitleDeleted val="0"/>
    <c:plotArea>
      <c:layout>
        <c:manualLayout>
          <c:layoutTarget val="inner"/>
          <c:xMode val="edge"/>
          <c:yMode val="edge"/>
          <c:x val="0.13963500000000001"/>
          <c:y val="0.133885"/>
          <c:w val="0.81512481103204149"/>
          <c:h val="0.76695500000000005"/>
        </c:manualLayout>
      </c:layout>
      <c:lineChart>
        <c:grouping val="standard"/>
        <c:varyColors val="0"/>
        <c:ser>
          <c:idx val="0"/>
          <c:order val="0"/>
          <c:tx>
            <c:strRef>
              <c:f>Sheet1!$A$2</c:f>
              <c:strCache>
                <c:ptCount val="1"/>
                <c:pt idx="0">
                  <c:v>Series1</c:v>
                </c:pt>
              </c:strCache>
            </c:strRef>
          </c:tx>
          <c:spPr>
            <a:effectLst/>
          </c:spPr>
          <c:dLbls>
            <c:numFmt formatCode="#,##0" sourceLinked="0"/>
            <c:spPr>
              <a:noFill/>
              <a:ln>
                <a:noFill/>
              </a:ln>
              <a:effectLst/>
            </c:spPr>
            <c:txPr>
              <a:bodyPr/>
              <a:lstStyle/>
              <a:p>
                <a:pPr>
                  <a:defRPr sz="1100" b="0" i="0" u="none" strike="noStrike">
                    <a:solidFill>
                      <a:srgbClr val="404040"/>
                    </a:solidFill>
                    <a:latin typeface="Times New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Sheet1!$B$2:$L$2</c:f>
              <c:numCache>
                <c:formatCode>General</c:formatCode>
                <c:ptCount val="11"/>
                <c:pt idx="0">
                  <c:v>1251949</c:v>
                </c:pt>
                <c:pt idx="1">
                  <c:v>1258521</c:v>
                </c:pt>
                <c:pt idx="2">
                  <c:v>1264880</c:v>
                </c:pt>
                <c:pt idx="3">
                  <c:v>1273210</c:v>
                </c:pt>
                <c:pt idx="4">
                  <c:v>1279773</c:v>
                </c:pt>
                <c:pt idx="5">
                  <c:v>1283494</c:v>
                </c:pt>
                <c:pt idx="6">
                  <c:v>1286711</c:v>
                </c:pt>
                <c:pt idx="7">
                  <c:v>1291239</c:v>
                </c:pt>
                <c:pt idx="8">
                  <c:v>1289176</c:v>
                </c:pt>
                <c:pt idx="9">
                  <c:v>1296822</c:v>
                </c:pt>
                <c:pt idx="10">
                  <c:v>1251499</c:v>
                </c:pt>
              </c:numCache>
            </c:numRef>
          </c:val>
          <c:smooth val="0"/>
          <c:extLst>
            <c:ext xmlns:c16="http://schemas.microsoft.com/office/drawing/2014/chart" uri="{C3380CC4-5D6E-409C-BE32-E72D297353CC}">
              <c16:uniqueId val="{00000000-680E-4009-B8A2-A9337E8248E3}"/>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800" b="0" i="0" u="none" strike="noStrike">
                <a:solidFill>
                  <a:srgbClr val="595959"/>
                </a:solidFill>
                <a:latin typeface="Times New Roman"/>
              </a:defRPr>
            </a:pPr>
            <a:endParaRPr lang="en-US"/>
          </a:p>
        </c:txPr>
        <c:crossAx val="2094734553"/>
        <c:crosses val="autoZero"/>
        <c:auto val="1"/>
        <c:lblAlgn val="ctr"/>
        <c:lblOffset val="100"/>
        <c:noMultiLvlLbl val="1"/>
      </c:catAx>
      <c:valAx>
        <c:axId val="2094734553"/>
        <c:scaling>
          <c:orientation val="minMax"/>
          <c:min val="1000000"/>
        </c:scaling>
        <c:delete val="0"/>
        <c:axPos val="l"/>
        <c:numFmt formatCode="#,##0" sourceLinked="0"/>
        <c:majorTickMark val="none"/>
        <c:minorTickMark val="none"/>
        <c:tickLblPos val="nextTo"/>
        <c:spPr>
          <a:ln w="12700" cap="flat">
            <a:noFill/>
            <a:prstDash val="solid"/>
            <a:round/>
          </a:ln>
        </c:spPr>
        <c:txPr>
          <a:bodyPr rot="0"/>
          <a:lstStyle/>
          <a:p>
            <a:pPr>
              <a:defRPr sz="1800" b="0" i="0" u="none" strike="noStrike">
                <a:solidFill>
                  <a:srgbClr val="595959"/>
                </a:solidFill>
                <a:latin typeface="Times New Roman"/>
              </a:defRPr>
            </a:pPr>
            <a:endParaRPr lang="en-US"/>
          </a:p>
        </c:txPr>
        <c:crossAx val="2094734552"/>
        <c:crosses val="autoZero"/>
        <c:crossBetween val="between"/>
        <c:majorUnit val="75000"/>
        <c:minorUnit val="37500"/>
      </c:valAx>
      <c:spPr>
        <a:noFill/>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46006"/>
          <c:y val="5.8682600000000001E-2"/>
          <c:w val="0.74899400000000005"/>
          <c:h val="0.90571400000000002"/>
        </c:manualLayout>
      </c:layout>
      <c:barChart>
        <c:barDir val="bar"/>
        <c:grouping val="clustered"/>
        <c:varyColors val="0"/>
        <c:ser>
          <c:idx val="0"/>
          <c:order val="0"/>
          <c:tx>
            <c:strRef>
              <c:f>Sheet1!$A$2</c:f>
              <c:strCache>
                <c:ptCount val="1"/>
                <c:pt idx="0">
                  <c:v>Series1</c:v>
                </c:pt>
              </c:strCache>
            </c:strRef>
          </c:tx>
          <c:spPr>
            <a:solidFill>
              <a:schemeClr val="accent5"/>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404040"/>
                    </a:solidFill>
                    <a:latin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PRESCHOOL</c:v>
                </c:pt>
                <c:pt idx="1">
                  <c:v>ELEMENTARY SCHOOL</c:v>
                </c:pt>
                <c:pt idx="2">
                  <c:v>MIDDLE SCHOOL</c:v>
                </c:pt>
                <c:pt idx="3">
                  <c:v>HIGH SCHOOL</c:v>
                </c:pt>
                <c:pt idx="4">
                  <c:v>COMBINED SCHOOL</c:v>
                </c:pt>
                <c:pt idx="5">
                  <c:v>ALTERNATIVE</c:v>
                </c:pt>
                <c:pt idx="6">
                  <c:v>CAREER &amp; TECHNICAL</c:v>
                </c:pt>
                <c:pt idx="7">
                  <c:v>SPECIAL EDUCATION</c:v>
                </c:pt>
              </c:strCache>
            </c:strRef>
          </c:cat>
          <c:val>
            <c:numRef>
              <c:f>Sheet1!$B$2:$I$2</c:f>
              <c:numCache>
                <c:formatCode>General</c:formatCode>
                <c:ptCount val="8"/>
                <c:pt idx="0">
                  <c:v>34</c:v>
                </c:pt>
                <c:pt idx="1">
                  <c:v>1136</c:v>
                </c:pt>
                <c:pt idx="2">
                  <c:v>328</c:v>
                </c:pt>
                <c:pt idx="3">
                  <c:v>314</c:v>
                </c:pt>
                <c:pt idx="4">
                  <c:v>81</c:v>
                </c:pt>
                <c:pt idx="5">
                  <c:v>51</c:v>
                </c:pt>
                <c:pt idx="6">
                  <c:v>49</c:v>
                </c:pt>
                <c:pt idx="7">
                  <c:v>12</c:v>
                </c:pt>
              </c:numCache>
            </c:numRef>
          </c:val>
          <c:extLst>
            <c:ext xmlns:c16="http://schemas.microsoft.com/office/drawing/2014/chart" uri="{C3380CC4-5D6E-409C-BE32-E72D297353CC}">
              <c16:uniqueId val="{00000000-5BFC-4A98-B110-CD3AD8942631}"/>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800" b="0" i="0" u="none" strike="noStrike">
                <a:solidFill>
                  <a:srgbClr val="595959"/>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t"/>
        <c:numFmt formatCode="0" sourceLinked="0"/>
        <c:majorTickMark val="none"/>
        <c:minorTickMark val="none"/>
        <c:tickLblPos val="none"/>
        <c:spPr>
          <a:ln w="12700" cap="flat">
            <a:noFill/>
            <a:prstDash val="solid"/>
            <a:round/>
          </a:ln>
        </c:spPr>
        <c:txPr>
          <a:bodyPr rot="0"/>
          <a:lstStyle/>
          <a:p>
            <a:pPr>
              <a:defRPr sz="1800" b="0" i="0" u="none" strike="noStrike">
                <a:solidFill>
                  <a:srgbClr val="000000"/>
                </a:solidFill>
                <a:latin typeface="Times New Roman"/>
              </a:defRPr>
            </a:pPr>
            <a:endParaRPr lang="en-US"/>
          </a:p>
        </c:txPr>
        <c:crossAx val="2094734552"/>
        <c:crosses val="autoZero"/>
        <c:crossBetween val="between"/>
        <c:majorUnit val="300"/>
        <c:minorUnit val="1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628000000000001"/>
          <c:y val="6.6270099999999998E-2"/>
          <c:w val="0.83425499999999997"/>
          <c:h val="0.65075400000000005"/>
        </c:manualLayout>
      </c:layout>
      <c:barChart>
        <c:barDir val="bar"/>
        <c:grouping val="stacked"/>
        <c:varyColors val="0"/>
        <c:ser>
          <c:idx val="0"/>
          <c:order val="0"/>
          <c:tx>
            <c:strRef>
              <c:f>Sheet1!$A$2</c:f>
              <c:strCache>
                <c:ptCount val="1"/>
                <c:pt idx="0">
                  <c:v>0 to 25 years</c:v>
                </c:pt>
              </c:strCache>
            </c:strRef>
          </c:tx>
          <c:spPr>
            <a:solidFill>
              <a:schemeClr val="accent5"/>
            </a:solidFill>
            <a:ln w="12700" cap="flat">
              <a:noFill/>
              <a:miter lim="400000"/>
            </a:ln>
            <a:effectLst/>
          </c:spPr>
          <c:invertIfNegative val="0"/>
          <c:dLbls>
            <c:numFmt formatCode="0%" sourceLinked="0"/>
            <c:spPr>
              <a:noFill/>
              <a:ln>
                <a:noFill/>
              </a:ln>
              <a:effectLst/>
            </c:spPr>
            <c:txPr>
              <a:bodyPr/>
              <a:lstStyle/>
              <a:p>
                <a:pPr>
                  <a:defRPr sz="1800" b="1" i="0" u="none" strike="noStrike">
                    <a:solidFill>
                      <a:srgbClr val="404040"/>
                    </a:solidFill>
                    <a:latin typeface="Times New Roman"/>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Elementary</c:v>
                </c:pt>
                <c:pt idx="1">
                  <c:v>Middle</c:v>
                </c:pt>
                <c:pt idx="2">
                  <c:v>High</c:v>
                </c:pt>
                <c:pt idx="3">
                  <c:v>Combined</c:v>
                </c:pt>
                <c:pt idx="4">
                  <c:v>Others</c:v>
                </c:pt>
              </c:strCache>
            </c:strRef>
          </c:cat>
          <c:val>
            <c:numRef>
              <c:f>Sheet1!$B$2:$F$2</c:f>
              <c:numCache>
                <c:formatCode>General</c:formatCode>
                <c:ptCount val="5"/>
                <c:pt idx="0">
                  <c:v>0.22900000000000001</c:v>
                </c:pt>
                <c:pt idx="1">
                  <c:v>0.28399999999999997</c:v>
                </c:pt>
                <c:pt idx="2">
                  <c:v>0.27700000000000002</c:v>
                </c:pt>
                <c:pt idx="3">
                  <c:v>0.16</c:v>
                </c:pt>
                <c:pt idx="4">
                  <c:v>0.14399999999999999</c:v>
                </c:pt>
              </c:numCache>
            </c:numRef>
          </c:val>
          <c:extLst>
            <c:ext xmlns:c16="http://schemas.microsoft.com/office/drawing/2014/chart" uri="{C3380CC4-5D6E-409C-BE32-E72D297353CC}">
              <c16:uniqueId val="{00000000-1530-4C12-A5D2-29C720B90BFF}"/>
            </c:ext>
          </c:extLst>
        </c:ser>
        <c:ser>
          <c:idx val="1"/>
          <c:order val="1"/>
          <c:tx>
            <c:strRef>
              <c:f>Sheet1!$A$3</c:f>
              <c:strCache>
                <c:ptCount val="1"/>
                <c:pt idx="0">
                  <c:v>26 to 50 years</c:v>
                </c:pt>
              </c:strCache>
            </c:strRef>
          </c:tx>
          <c:spPr>
            <a:solidFill>
              <a:srgbClr val="FFE9AB"/>
            </a:solidFill>
            <a:ln w="12700" cap="flat">
              <a:noFill/>
              <a:miter lim="400000"/>
            </a:ln>
            <a:effectLst/>
          </c:spPr>
          <c:invertIfNegative val="0"/>
          <c:dLbls>
            <c:numFmt formatCode="0%" sourceLinked="0"/>
            <c:spPr>
              <a:noFill/>
              <a:ln>
                <a:noFill/>
              </a:ln>
              <a:effectLst/>
            </c:spPr>
            <c:txPr>
              <a:bodyPr/>
              <a:lstStyle/>
              <a:p>
                <a:pPr>
                  <a:defRPr sz="1800" b="1" i="0" u="none" strike="noStrike">
                    <a:solidFill>
                      <a:srgbClr val="404040"/>
                    </a:solidFill>
                    <a:latin typeface="Times New Roman"/>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Elementary</c:v>
                </c:pt>
                <c:pt idx="1">
                  <c:v>Middle</c:v>
                </c:pt>
                <c:pt idx="2">
                  <c:v>High</c:v>
                </c:pt>
                <c:pt idx="3">
                  <c:v>Combined</c:v>
                </c:pt>
                <c:pt idx="4">
                  <c:v>Others</c:v>
                </c:pt>
              </c:strCache>
            </c:strRef>
          </c:cat>
          <c:val>
            <c:numRef>
              <c:f>Sheet1!$B$3:$F$3</c:f>
              <c:numCache>
                <c:formatCode>General</c:formatCode>
                <c:ptCount val="5"/>
                <c:pt idx="0">
                  <c:v>0.22600000000000001</c:v>
                </c:pt>
                <c:pt idx="1">
                  <c:v>0.26500000000000001</c:v>
                </c:pt>
                <c:pt idx="2">
                  <c:v>0.26400000000000001</c:v>
                </c:pt>
                <c:pt idx="3">
                  <c:v>0.309</c:v>
                </c:pt>
                <c:pt idx="4">
                  <c:v>0.26700000000000002</c:v>
                </c:pt>
              </c:numCache>
            </c:numRef>
          </c:val>
          <c:extLst>
            <c:ext xmlns:c16="http://schemas.microsoft.com/office/drawing/2014/chart" uri="{C3380CC4-5D6E-409C-BE32-E72D297353CC}">
              <c16:uniqueId val="{00000001-1530-4C12-A5D2-29C720B90BFF}"/>
            </c:ext>
          </c:extLst>
        </c:ser>
        <c:ser>
          <c:idx val="2"/>
          <c:order val="2"/>
          <c:tx>
            <c:strRef>
              <c:f>Sheet1!$A$4</c:f>
              <c:strCache>
                <c:ptCount val="1"/>
                <c:pt idx="0">
                  <c:v>51 years and older</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1800" b="1" i="0" u="none" strike="noStrike">
                    <a:solidFill>
                      <a:srgbClr val="404040"/>
                    </a:solidFill>
                    <a:latin typeface="Times New Roman"/>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Elementary</c:v>
                </c:pt>
                <c:pt idx="1">
                  <c:v>Middle</c:v>
                </c:pt>
                <c:pt idx="2">
                  <c:v>High</c:v>
                </c:pt>
                <c:pt idx="3">
                  <c:v>Combined</c:v>
                </c:pt>
                <c:pt idx="4">
                  <c:v>Others</c:v>
                </c:pt>
              </c:strCache>
            </c:strRef>
          </c:cat>
          <c:val>
            <c:numRef>
              <c:f>Sheet1!$B$4:$F$4</c:f>
              <c:numCache>
                <c:formatCode>General</c:formatCode>
                <c:ptCount val="5"/>
                <c:pt idx="0">
                  <c:v>0.54500000000000004</c:v>
                </c:pt>
                <c:pt idx="1">
                  <c:v>0.45100000000000001</c:v>
                </c:pt>
                <c:pt idx="2">
                  <c:v>0.45900000000000002</c:v>
                </c:pt>
                <c:pt idx="3">
                  <c:v>0.53100000000000003</c:v>
                </c:pt>
                <c:pt idx="4">
                  <c:v>0.58899999999999997</c:v>
                </c:pt>
              </c:numCache>
            </c:numRef>
          </c:val>
          <c:extLst>
            <c:ext xmlns:c16="http://schemas.microsoft.com/office/drawing/2014/chart" uri="{C3380CC4-5D6E-409C-BE32-E72D297353CC}">
              <c16:uniqueId val="{00000002-1530-4C12-A5D2-29C720B90BFF}"/>
            </c:ext>
          </c:extLst>
        </c:ser>
        <c:ser>
          <c:idx val="3"/>
          <c:order val="3"/>
          <c:tx>
            <c:strRef>
              <c:f>Sheet1!$A$5</c:f>
              <c:strCache>
                <c:ptCount val="1"/>
                <c:pt idx="0">
                  <c:v>Number of Schools</c:v>
                </c:pt>
              </c:strCache>
            </c:strRef>
          </c:tx>
          <c:spPr>
            <a:noFill/>
            <a:ln w="12700" cap="flat">
              <a:noFill/>
              <a:miter lim="400000"/>
            </a:ln>
            <a:effectLst/>
          </c:spPr>
          <c:invertIfNegative val="0"/>
          <c:cat>
            <c:strRef>
              <c:f>Sheet1!$B$1:$F$1</c:f>
              <c:strCache>
                <c:ptCount val="5"/>
                <c:pt idx="0">
                  <c:v>Elementary</c:v>
                </c:pt>
                <c:pt idx="1">
                  <c:v>Middle</c:v>
                </c:pt>
                <c:pt idx="2">
                  <c:v>High</c:v>
                </c:pt>
                <c:pt idx="3">
                  <c:v>Combined</c:v>
                </c:pt>
                <c:pt idx="4">
                  <c:v>Others</c:v>
                </c:pt>
              </c:strCache>
            </c:strRef>
          </c:cat>
          <c:val>
            <c:numRef>
              <c:f>Sheet1!$B$5:$F$5</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3-1530-4C12-A5D2-29C720B90BFF}"/>
            </c:ext>
          </c:extLst>
        </c:ser>
        <c:dLbls>
          <c:showLegendKey val="0"/>
          <c:showVal val="0"/>
          <c:showCatName val="0"/>
          <c:showSerName val="0"/>
          <c:showPercent val="0"/>
          <c:showBubbleSize val="0"/>
        </c:dLbls>
        <c:gapWidth val="15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1800" b="0" i="0" u="none" strike="noStrike">
                <a:solidFill>
                  <a:srgbClr val="595959"/>
                </a:solidFill>
                <a:latin typeface="Times New Roman"/>
              </a:defRPr>
            </a:pPr>
            <a:endParaRPr lang="en-US"/>
          </a:p>
        </c:txPr>
        <c:crossAx val="2094734553"/>
        <c:crosses val="autoZero"/>
        <c:auto val="1"/>
        <c:lblAlgn val="ctr"/>
        <c:lblOffset val="100"/>
        <c:noMultiLvlLbl val="1"/>
      </c:catAx>
      <c:valAx>
        <c:axId val="2094734553"/>
        <c:scaling>
          <c:orientation val="minMax"/>
          <c:max val="1"/>
        </c:scaling>
        <c:delete val="0"/>
        <c:axPos val="t"/>
        <c:title>
          <c:tx>
            <c:rich>
              <a:bodyPr rot="0"/>
              <a:lstStyle/>
              <a:p>
                <a:pPr>
                  <a:defRPr sz="1800" b="0" i="0" u="none" strike="noStrike">
                    <a:solidFill>
                      <a:srgbClr val="595959"/>
                    </a:solidFill>
                    <a:latin typeface="Times New Roman"/>
                  </a:defRPr>
                </a:pPr>
                <a:r>
                  <a:rPr lang="en-US" sz="1800" b="0" i="0" u="none" strike="noStrike">
                    <a:solidFill>
                      <a:srgbClr val="595959"/>
                    </a:solidFill>
                    <a:latin typeface="Times New Roman"/>
                  </a:rPr>
                  <a:t>Percent of Buildings </a:t>
                </a:r>
              </a:p>
            </c:rich>
          </c:tx>
          <c:overlay val="1"/>
        </c:title>
        <c:numFmt formatCode="0%" sourceLinked="0"/>
        <c:majorTickMark val="none"/>
        <c:minorTickMark val="none"/>
        <c:tickLblPos val="high"/>
        <c:spPr>
          <a:ln w="12700" cap="flat">
            <a:noFill/>
            <a:prstDash val="solid"/>
            <a:round/>
          </a:ln>
        </c:spPr>
        <c:txPr>
          <a:bodyPr rot="0"/>
          <a:lstStyle/>
          <a:p>
            <a:pPr>
              <a:defRPr sz="1800" b="0" i="0" u="none" strike="noStrike">
                <a:solidFill>
                  <a:srgbClr val="595959"/>
                </a:solidFill>
                <a:latin typeface="Times New Roman"/>
              </a:defRPr>
            </a:pPr>
            <a:endParaRPr lang="en-US"/>
          </a:p>
        </c:txPr>
        <c:crossAx val="2094734552"/>
        <c:crosses val="autoZero"/>
        <c:crossBetween val="between"/>
        <c:majorUnit val="0.25"/>
        <c:minorUnit val="0.125"/>
      </c:valAx>
      <c:spPr>
        <a:noFill/>
        <a:ln w="12700" cap="flat">
          <a:noFill/>
          <a:miter lim="400000"/>
        </a:ln>
        <a:effectLst/>
      </c:spPr>
    </c:plotArea>
    <c:legend>
      <c:legendPos val="b"/>
      <c:layout>
        <c:manualLayout>
          <c:xMode val="edge"/>
          <c:yMode val="edge"/>
          <c:x val="8.4839100000000001E-2"/>
          <c:y val="0.85496000000000005"/>
          <c:w val="0.87830699999999995"/>
          <c:h val="0.14504"/>
        </c:manualLayout>
      </c:layout>
      <c:overlay val="1"/>
      <c:spPr>
        <a:noFill/>
        <a:ln w="12700" cap="flat">
          <a:noFill/>
          <a:miter lim="400000"/>
        </a:ln>
        <a:effectLst/>
      </c:spPr>
      <c:txPr>
        <a:bodyPr rot="0"/>
        <a:lstStyle/>
        <a:p>
          <a:pPr>
            <a:defRPr sz="1800" b="0" i="0" u="none" strike="noStrike">
              <a:solidFill>
                <a:srgbClr val="595959"/>
              </a:solidFill>
              <a:latin typeface="Times New Roman"/>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9.3963108279881802E-2"/>
          <c:y val="5.9297900000000001E-2"/>
          <c:w val="0.90103714502058474"/>
          <c:h val="0.75514599999999998"/>
        </c:manualLayout>
      </c:layout>
      <c:barChart>
        <c:barDir val="col"/>
        <c:grouping val="clustered"/>
        <c:varyColors val="0"/>
        <c:ser>
          <c:idx val="0"/>
          <c:order val="0"/>
          <c:tx>
            <c:strRef>
              <c:f>Sheet1!$A$2</c:f>
              <c:strCache>
                <c:ptCount val="1"/>
                <c:pt idx="0">
                  <c:v>Series1</c:v>
                </c:pt>
              </c:strCache>
            </c:strRef>
          </c:tx>
          <c:spPr>
            <a:solidFill>
              <a:schemeClr val="accent5"/>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404040"/>
                    </a:solidFill>
                    <a:latin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R1</c:v>
                </c:pt>
                <c:pt idx="1">
                  <c:v>R2</c:v>
                </c:pt>
                <c:pt idx="2">
                  <c:v>R3</c:v>
                </c:pt>
                <c:pt idx="3">
                  <c:v>R4</c:v>
                </c:pt>
                <c:pt idx="4">
                  <c:v>R5</c:v>
                </c:pt>
                <c:pt idx="5">
                  <c:v>R6</c:v>
                </c:pt>
                <c:pt idx="6">
                  <c:v>R7</c:v>
                </c:pt>
                <c:pt idx="7">
                  <c:v>R8</c:v>
                </c:pt>
                <c:pt idx="8">
                  <c:v>State</c:v>
                </c:pt>
              </c:strCache>
            </c:strRef>
          </c:cat>
          <c:val>
            <c:numRef>
              <c:f>Sheet1!$B$2:$J$2</c:f>
              <c:numCache>
                <c:formatCode>General</c:formatCode>
                <c:ptCount val="9"/>
                <c:pt idx="0">
                  <c:v>14.55</c:v>
                </c:pt>
                <c:pt idx="1">
                  <c:v>10.97</c:v>
                </c:pt>
                <c:pt idx="2">
                  <c:v>17.07</c:v>
                </c:pt>
                <c:pt idx="3">
                  <c:v>22.93</c:v>
                </c:pt>
                <c:pt idx="4">
                  <c:v>19.899999999999999</c:v>
                </c:pt>
                <c:pt idx="5">
                  <c:v>9.85</c:v>
                </c:pt>
                <c:pt idx="6">
                  <c:v>4.55</c:v>
                </c:pt>
                <c:pt idx="7">
                  <c:v>1.59</c:v>
                </c:pt>
                <c:pt idx="8">
                  <c:v>15.16</c:v>
                </c:pt>
              </c:numCache>
            </c:numRef>
          </c:val>
          <c:extLst>
            <c:ext xmlns:c16="http://schemas.microsoft.com/office/drawing/2014/chart" uri="{C3380CC4-5D6E-409C-BE32-E72D297353CC}">
              <c16:uniqueId val="{00000000-691B-47BF-A3F8-3406D64CED49}"/>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title>
          <c:tx>
            <c:rich>
              <a:bodyPr rot="0"/>
              <a:lstStyle/>
              <a:p>
                <a:pPr>
                  <a:defRPr sz="1800" b="0" i="1" u="none" strike="noStrike" baseline="0">
                    <a:solidFill>
                      <a:srgbClr val="595959"/>
                    </a:solidFill>
                    <a:latin typeface="Times New Roman"/>
                  </a:defRPr>
                </a:pPr>
                <a:r>
                  <a:rPr lang="en-US" sz="1800" b="0" i="1" u="none" strike="noStrike" baseline="0">
                    <a:solidFill>
                      <a:srgbClr val="595959"/>
                    </a:solidFill>
                    <a:latin typeface="Times New Roman"/>
                  </a:rPr>
                  <a:t>Superintendent’s Region</a:t>
                </a:r>
              </a:p>
            </c:rich>
          </c:tx>
          <c:overlay val="1"/>
        </c:title>
        <c:numFmt formatCode="General" sourceLinked="0"/>
        <c:majorTickMark val="none"/>
        <c:minorTickMark val="none"/>
        <c:tickLblPos val="low"/>
        <c:spPr>
          <a:ln w="12700" cap="flat">
            <a:solidFill>
              <a:srgbClr val="D9D9D9"/>
            </a:solidFill>
            <a:prstDash val="solid"/>
            <a:round/>
          </a:ln>
        </c:spPr>
        <c:txPr>
          <a:bodyPr rot="0"/>
          <a:lstStyle/>
          <a:p>
            <a:pPr>
              <a:defRPr sz="1800" b="0" i="0" u="none" strike="noStrike">
                <a:solidFill>
                  <a:srgbClr val="595959"/>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title>
          <c:tx>
            <c:rich>
              <a:bodyPr rot="-5400000"/>
              <a:lstStyle/>
              <a:p>
                <a:pPr>
                  <a:defRPr sz="1800" b="0" i="1" u="none" strike="noStrike" baseline="0">
                    <a:solidFill>
                      <a:srgbClr val="595959"/>
                    </a:solidFill>
                    <a:latin typeface="Times New Roman"/>
                  </a:defRPr>
                </a:pPr>
                <a:r>
                  <a:rPr lang="en-US" sz="1800" b="0" i="1" u="none" strike="noStrike" baseline="0">
                    <a:solidFill>
                      <a:srgbClr val="595959"/>
                    </a:solidFill>
                    <a:latin typeface="Times New Roman"/>
                  </a:rPr>
                  <a:t>Percent of Buildings</a:t>
                </a:r>
              </a:p>
            </c:rich>
          </c:tx>
          <c:overlay val="1"/>
        </c:title>
        <c:numFmt formatCode="0.##" sourceLinked="0"/>
        <c:majorTickMark val="none"/>
        <c:minorTickMark val="none"/>
        <c:tickLblPos val="nextTo"/>
        <c:spPr>
          <a:ln w="12700" cap="flat">
            <a:noFill/>
            <a:prstDash val="solid"/>
            <a:round/>
          </a:ln>
        </c:spPr>
        <c:txPr>
          <a:bodyPr rot="0"/>
          <a:lstStyle/>
          <a:p>
            <a:pPr>
              <a:defRPr sz="1800" b="0" i="0" u="none" strike="noStrike">
                <a:solidFill>
                  <a:srgbClr val="595959"/>
                </a:solidFill>
                <a:latin typeface="Times New Roman"/>
              </a:defRPr>
            </a:pPr>
            <a:endParaRPr lang="en-US"/>
          </a:p>
        </c:txPr>
        <c:crossAx val="2094734552"/>
        <c:crosses val="autoZero"/>
        <c:crossBetween val="between"/>
        <c:majorUnit val="7.5"/>
        <c:minorUnit val="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284"/>
          <c:y val="0.108996"/>
          <c:w val="0.77432000000000001"/>
          <c:h val="0.73544500000000002"/>
        </c:manualLayout>
      </c:layout>
      <c:pieChart>
        <c:varyColors val="0"/>
        <c:ser>
          <c:idx val="0"/>
          <c:order val="0"/>
          <c:tx>
            <c:strRef>
              <c:f>Sheet1!$A$2</c:f>
              <c:strCache>
                <c:ptCount val="1"/>
                <c:pt idx="0">
                  <c:v>Number of schools</c:v>
                </c:pt>
              </c:strCache>
            </c:strRef>
          </c:tx>
          <c:spPr>
            <a:solidFill>
              <a:schemeClr val="accent5"/>
            </a:solidFill>
            <a:ln w="19050" cap="flat">
              <a:solidFill>
                <a:srgbClr val="FFFFFF"/>
              </a:solidFill>
              <a:prstDash val="solid"/>
              <a:round/>
            </a:ln>
            <a:effectLst/>
          </c:spPr>
          <c:dPt>
            <c:idx val="0"/>
            <c:bubble3D val="0"/>
            <c:extLst>
              <c:ext xmlns:c16="http://schemas.microsoft.com/office/drawing/2014/chart" uri="{C3380CC4-5D6E-409C-BE32-E72D297353CC}">
                <c16:uniqueId val="{00000001-97F4-478E-A212-DF6BA0639013}"/>
              </c:ext>
            </c:extLst>
          </c:dPt>
          <c:dPt>
            <c:idx val="1"/>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3-97F4-478E-A212-DF6BA0639013}"/>
              </c:ext>
            </c:extLst>
          </c:dPt>
          <c:dPt>
            <c:idx val="2"/>
            <c:bubble3D val="0"/>
            <c:spPr>
              <a:solidFill>
                <a:schemeClr val="accent6"/>
              </a:solidFill>
              <a:ln w="19050" cap="flat">
                <a:solidFill>
                  <a:srgbClr val="FFFFFF"/>
                </a:solidFill>
                <a:prstDash val="solid"/>
                <a:round/>
              </a:ln>
              <a:effectLst/>
            </c:spPr>
            <c:extLst>
              <c:ext xmlns:c16="http://schemas.microsoft.com/office/drawing/2014/chart" uri="{C3380CC4-5D6E-409C-BE32-E72D297353CC}">
                <c16:uniqueId val="{00000005-97F4-478E-A212-DF6BA0639013}"/>
              </c:ext>
            </c:extLst>
          </c:dPt>
          <c:dLbls>
            <c:dLbl>
              <c:idx val="0"/>
              <c:numFmt formatCode="0%" sourceLinked="0"/>
              <c:spPr/>
              <c:txPr>
                <a:bodyPr/>
                <a:lstStyle/>
                <a:p>
                  <a:pPr>
                    <a:defRPr sz="1800" b="1" i="0" u="none" strike="noStrike">
                      <a:solidFill>
                        <a:srgbClr val="404040"/>
                      </a:solidFill>
                      <a:latin typeface="Times New Roman"/>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97F4-478E-A212-DF6BA0639013}"/>
                </c:ext>
              </c:extLst>
            </c:dLbl>
            <c:dLbl>
              <c:idx val="1"/>
              <c:numFmt formatCode="0%" sourceLinked="0"/>
              <c:spPr/>
              <c:txPr>
                <a:bodyPr/>
                <a:lstStyle/>
                <a:p>
                  <a:pPr>
                    <a:defRPr sz="1800" b="1" i="0" u="none" strike="noStrike">
                      <a:solidFill>
                        <a:srgbClr val="404040"/>
                      </a:solidFill>
                      <a:latin typeface="Times New Roman"/>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97F4-478E-A212-DF6BA0639013}"/>
                </c:ext>
              </c:extLst>
            </c:dLbl>
            <c:dLbl>
              <c:idx val="2"/>
              <c:numFmt formatCode="0%" sourceLinked="0"/>
              <c:spPr/>
              <c:txPr>
                <a:bodyPr/>
                <a:lstStyle/>
                <a:p>
                  <a:pPr>
                    <a:defRPr sz="1800" b="1" i="0" u="none" strike="noStrike">
                      <a:solidFill>
                        <a:srgbClr val="404040"/>
                      </a:solidFill>
                      <a:latin typeface="Times New Roman"/>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F4-478E-A212-DF6BA0639013}"/>
                </c:ext>
              </c:extLst>
            </c:dLbl>
            <c:numFmt formatCode="0%" sourceLinked="0"/>
            <c:spPr>
              <a:noFill/>
              <a:ln>
                <a:noFill/>
              </a:ln>
              <a:effectLst/>
            </c:spPr>
            <c:txPr>
              <a:bodyPr/>
              <a:lstStyle/>
              <a:p>
                <a:pPr>
                  <a:defRPr sz="1800" b="1" i="0" u="none" strike="noStrike">
                    <a:solidFill>
                      <a:srgbClr val="404040"/>
                    </a:solidFill>
                    <a:latin typeface="Times New Roman"/>
                  </a:defRPr>
                </a:pPr>
                <a:endParaRPr lang="en-US"/>
              </a:p>
            </c:txPr>
            <c:dLblPos val="ctr"/>
            <c:showLegendKey val="0"/>
            <c:showVal val="0"/>
            <c:showCatName val="0"/>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Sheet1!$B$1:$D$1</c:f>
              <c:strCache>
                <c:ptCount val="3"/>
                <c:pt idx="0">
                  <c:v>Yes</c:v>
                </c:pt>
                <c:pt idx="1">
                  <c:v>No</c:v>
                </c:pt>
                <c:pt idx="2">
                  <c:v>No response</c:v>
                </c:pt>
              </c:strCache>
            </c:strRef>
          </c:cat>
          <c:val>
            <c:numRef>
              <c:f>Sheet1!$B$2:$D$2</c:f>
              <c:numCache>
                <c:formatCode>General</c:formatCode>
                <c:ptCount val="3"/>
                <c:pt idx="0">
                  <c:v>1569</c:v>
                </c:pt>
                <c:pt idx="1">
                  <c:v>375</c:v>
                </c:pt>
                <c:pt idx="2">
                  <c:v>61</c:v>
                </c:pt>
              </c:numCache>
            </c:numRef>
          </c:val>
          <c:extLst>
            <c:ext xmlns:c16="http://schemas.microsoft.com/office/drawing/2014/chart" uri="{C3380CC4-5D6E-409C-BE32-E72D297353CC}">
              <c16:uniqueId val="{00000006-97F4-478E-A212-DF6BA0639013}"/>
            </c:ext>
          </c:extLst>
        </c:ser>
        <c:dLbls>
          <c:showLegendKey val="0"/>
          <c:showVal val="0"/>
          <c:showCatName val="0"/>
          <c:showSerName val="0"/>
          <c:showPercent val="0"/>
          <c:showBubbleSize val="0"/>
          <c:showLeaderLines val="1"/>
        </c:dLbls>
        <c:firstSliceAng val="182"/>
      </c:pieChart>
      <c:spPr>
        <a:noFill/>
        <a:ln w="12700" cap="flat">
          <a:noFill/>
          <a:miter lim="400000"/>
        </a:ln>
        <a:effectLst/>
      </c:spPr>
    </c:plotArea>
    <c:legend>
      <c:legendPos val="b"/>
      <c:layout>
        <c:manualLayout>
          <c:xMode val="edge"/>
          <c:yMode val="edge"/>
          <c:x val="0.13050200000000001"/>
          <c:y val="0.87922299999999998"/>
          <c:w val="0.73899700000000001"/>
          <c:h val="0.120777"/>
        </c:manualLayout>
      </c:layout>
      <c:overlay val="1"/>
      <c:spPr>
        <a:noFill/>
        <a:ln w="12700" cap="flat">
          <a:noFill/>
          <a:miter lim="400000"/>
        </a:ln>
        <a:effectLst/>
      </c:spPr>
      <c:txPr>
        <a:bodyPr rot="0"/>
        <a:lstStyle/>
        <a:p>
          <a:pPr>
            <a:defRPr sz="1800" b="0" i="0" u="none" strike="noStrike">
              <a:solidFill>
                <a:srgbClr val="595959"/>
              </a:solidFill>
              <a:latin typeface="Times New Roman"/>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900" b="0" i="0" u="none" strike="noStrike">
                <a:solidFill>
                  <a:srgbClr val="595959"/>
                </a:solidFill>
                <a:latin typeface="Times New Roman"/>
              </a:defRPr>
            </a:pPr>
            <a:r>
              <a:rPr lang="en-US" sz="1900" b="0" i="0" u="none" strike="noStrike">
                <a:solidFill>
                  <a:srgbClr val="595959"/>
                </a:solidFill>
                <a:latin typeface="Times New Roman"/>
              </a:rPr>
              <a:t>Planned Renovation and Estimated Costs</a:t>
            </a:r>
          </a:p>
        </c:rich>
      </c:tx>
      <c:layout>
        <c:manualLayout>
          <c:xMode val="edge"/>
          <c:yMode val="edge"/>
          <c:x val="0.30742000000000003"/>
          <c:y val="0"/>
          <c:w val="0.38516"/>
          <c:h val="0.11557000000000001"/>
        </c:manualLayout>
      </c:layout>
      <c:overlay val="1"/>
      <c:spPr>
        <a:noFill/>
        <a:effectLst/>
      </c:spPr>
    </c:title>
    <c:autoTitleDeleted val="0"/>
    <c:plotArea>
      <c:layout>
        <c:manualLayout>
          <c:layoutTarget val="inner"/>
          <c:xMode val="edge"/>
          <c:yMode val="edge"/>
          <c:x val="4.7747499999999998E-2"/>
          <c:y val="0.11557000000000001"/>
          <c:w val="0.81112200000000001"/>
          <c:h val="0.67675700000000005"/>
        </c:manualLayout>
      </c:layout>
      <c:barChart>
        <c:barDir val="col"/>
        <c:grouping val="clustered"/>
        <c:varyColors val="0"/>
        <c:ser>
          <c:idx val="0"/>
          <c:order val="0"/>
          <c:tx>
            <c:strRef>
              <c:f>Sheet1!$A$2</c:f>
              <c:strCache>
                <c:ptCount val="1"/>
                <c:pt idx="0">
                  <c:v>Number of Schools</c:v>
                </c:pt>
              </c:strCache>
            </c:strRef>
          </c:tx>
          <c:spPr>
            <a:solidFill>
              <a:schemeClr val="accent5"/>
            </a:solidFill>
            <a:ln w="12700" cap="flat">
              <a:noFill/>
              <a:miter lim="400000"/>
            </a:ln>
            <a:effectLst/>
          </c:spPr>
          <c:invertIfNegative val="0"/>
          <c:cat>
            <c:strRef>
              <c:f>Sheet1!$B$1:$D$1</c:f>
              <c:strCache>
                <c:ptCount val="3"/>
                <c:pt idx="0">
                  <c:v>Light</c:v>
                </c:pt>
                <c:pt idx="1">
                  <c:v>Medium</c:v>
                </c:pt>
                <c:pt idx="2">
                  <c:v>Heavy</c:v>
                </c:pt>
              </c:strCache>
            </c:strRef>
          </c:cat>
          <c:val>
            <c:numRef>
              <c:f>Sheet1!$B$2:$D$2</c:f>
              <c:numCache>
                <c:formatCode>General</c:formatCode>
                <c:ptCount val="3"/>
                <c:pt idx="0">
                  <c:v>71</c:v>
                </c:pt>
                <c:pt idx="1">
                  <c:v>138</c:v>
                </c:pt>
                <c:pt idx="2">
                  <c:v>113</c:v>
                </c:pt>
              </c:numCache>
            </c:numRef>
          </c:val>
          <c:extLst>
            <c:ext xmlns:c16="http://schemas.microsoft.com/office/drawing/2014/chart" uri="{C3380CC4-5D6E-409C-BE32-E72D297353CC}">
              <c16:uniqueId val="{00000000-46BB-4F0F-82D3-A9C1DE718611}"/>
            </c:ext>
          </c:extLst>
        </c:ser>
        <c:dLbls>
          <c:showLegendKey val="0"/>
          <c:showVal val="0"/>
          <c:showCatName val="0"/>
          <c:showSerName val="0"/>
          <c:showPercent val="0"/>
          <c:showBubbleSize val="0"/>
        </c:dLbls>
        <c:gapWidth val="219"/>
        <c:axId val="2094734552"/>
        <c:axId val="2094734553"/>
      </c:barChart>
      <c:lineChart>
        <c:grouping val="standard"/>
        <c:varyColors val="0"/>
        <c:ser>
          <c:idx val="1"/>
          <c:order val="1"/>
          <c:tx>
            <c:strRef>
              <c:f>Sheet1!$A$3</c:f>
              <c:strCache>
                <c:ptCount val="1"/>
                <c:pt idx="0">
                  <c:v>Renovation Cost</c:v>
                </c:pt>
              </c:strCache>
            </c:strRef>
          </c:tx>
          <c:spPr>
            <a:ln w="28575" cap="rnd">
              <a:solidFill>
                <a:schemeClr val="accent2"/>
              </a:solidFill>
              <a:prstDash val="solid"/>
              <a:round/>
            </a:ln>
            <a:effectLst/>
          </c:spPr>
          <c:marker>
            <c:symbol val="circle"/>
            <c:size val="4"/>
            <c:spPr>
              <a:solidFill>
                <a:schemeClr val="accent2"/>
              </a:solidFill>
              <a:ln w="9525" cap="flat">
                <a:solidFill>
                  <a:schemeClr val="accent2"/>
                </a:solidFill>
                <a:prstDash val="solid"/>
                <a:round/>
              </a:ln>
              <a:effectLst/>
            </c:spPr>
          </c:marker>
          <c:cat>
            <c:strRef>
              <c:f>Sheet1!$B$1:$D$1</c:f>
              <c:strCache>
                <c:ptCount val="3"/>
                <c:pt idx="0">
                  <c:v>Light</c:v>
                </c:pt>
                <c:pt idx="1">
                  <c:v>Medium</c:v>
                </c:pt>
                <c:pt idx="2">
                  <c:v>Heavy</c:v>
                </c:pt>
              </c:strCache>
            </c:strRef>
          </c:cat>
          <c:val>
            <c:numRef>
              <c:f>Sheet1!$B$3:$D$3</c:f>
              <c:numCache>
                <c:formatCode>General</c:formatCode>
                <c:ptCount val="3"/>
                <c:pt idx="0">
                  <c:v>170835750</c:v>
                </c:pt>
                <c:pt idx="1">
                  <c:v>1067853300</c:v>
                </c:pt>
                <c:pt idx="2">
                  <c:v>2011079250</c:v>
                </c:pt>
              </c:numCache>
            </c:numRef>
          </c:val>
          <c:smooth val="0"/>
          <c:extLst>
            <c:ext xmlns:c16="http://schemas.microsoft.com/office/drawing/2014/chart" uri="{C3380CC4-5D6E-409C-BE32-E72D297353CC}">
              <c16:uniqueId val="{00000001-46BB-4F0F-82D3-A9C1DE718611}"/>
            </c:ext>
          </c:extLst>
        </c:ser>
        <c:dLbls>
          <c:showLegendKey val="0"/>
          <c:showVal val="0"/>
          <c:showCatName val="0"/>
          <c:showSerName val="0"/>
          <c:showPercent val="0"/>
          <c:showBubbleSize val="0"/>
        </c:dLbls>
        <c:marker val="1"/>
        <c:smooth val="0"/>
        <c:axId val="2094734555"/>
        <c:axId val="2094734556"/>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600" b="0" i="0" u="none" strike="noStrike">
                <a:solidFill>
                  <a:srgbClr val="595959"/>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extTo"/>
        <c:spPr>
          <a:ln w="12700" cap="flat">
            <a:noFill/>
            <a:prstDash val="solid"/>
            <a:round/>
          </a:ln>
        </c:spPr>
        <c:txPr>
          <a:bodyPr rot="0"/>
          <a:lstStyle/>
          <a:p>
            <a:pPr>
              <a:defRPr sz="1600" b="0" i="0" u="none" strike="noStrike">
                <a:solidFill>
                  <a:srgbClr val="595959"/>
                </a:solidFill>
                <a:latin typeface="Times New Roman"/>
              </a:defRPr>
            </a:pPr>
            <a:endParaRPr lang="en-US"/>
          </a:p>
        </c:txPr>
        <c:crossAx val="2094734552"/>
        <c:crosses val="autoZero"/>
        <c:crossBetween val="between"/>
        <c:majorUnit val="35"/>
        <c:minorUnit val="17.5"/>
      </c:valAx>
      <c:catAx>
        <c:axId val="2094734555"/>
        <c:scaling>
          <c:orientation val="minMax"/>
        </c:scaling>
        <c:delete val="0"/>
        <c:axPos val="b"/>
        <c:numFmt formatCode="General" sourceLinked="1"/>
        <c:majorTickMark val="out"/>
        <c:minorTickMark val="none"/>
        <c:tickLblPos val="none"/>
        <c:spPr>
          <a:ln w="12700" cap="flat">
            <a:noFill/>
            <a:prstDash val="solid"/>
            <a:round/>
          </a:ln>
        </c:spPr>
        <c:crossAx val="2094734556"/>
        <c:crosses val="autoZero"/>
        <c:auto val="1"/>
        <c:lblAlgn val="ctr"/>
        <c:lblOffset val="100"/>
        <c:noMultiLvlLbl val="1"/>
      </c:catAx>
      <c:valAx>
        <c:axId val="2094734556"/>
        <c:scaling>
          <c:orientation val="minMax"/>
        </c:scaling>
        <c:delete val="0"/>
        <c:axPos val="r"/>
        <c:numFmt formatCode="&quot;$&quot;#,##0" sourceLinked="0"/>
        <c:majorTickMark val="none"/>
        <c:minorTickMark val="none"/>
        <c:tickLblPos val="nextTo"/>
        <c:spPr>
          <a:ln w="12700" cap="flat">
            <a:noFill/>
            <a:prstDash val="solid"/>
            <a:round/>
          </a:ln>
        </c:spPr>
        <c:txPr>
          <a:bodyPr rot="0"/>
          <a:lstStyle/>
          <a:p>
            <a:pPr>
              <a:defRPr sz="1600" b="0" i="0" u="none" strike="noStrike">
                <a:solidFill>
                  <a:srgbClr val="595959"/>
                </a:solidFill>
                <a:latin typeface="Times New Roman"/>
              </a:defRPr>
            </a:pPr>
            <a:endParaRPr lang="en-US"/>
          </a:p>
        </c:txPr>
        <c:crossAx val="2094734555"/>
        <c:crosses val="max"/>
        <c:crossBetween val="between"/>
        <c:majorUnit val="550000000"/>
        <c:minorUnit val="275000000"/>
      </c:valAx>
      <c:spPr>
        <a:noFill/>
        <a:ln w="12700" cap="flat">
          <a:noFill/>
          <a:miter lim="400000"/>
        </a:ln>
        <a:effectLst/>
      </c:spPr>
    </c:plotArea>
    <c:legend>
      <c:legendPos val="b"/>
      <c:layout>
        <c:manualLayout>
          <c:xMode val="edge"/>
          <c:yMode val="edge"/>
          <c:x val="0.31081399999999998"/>
          <c:y val="0.88355099999999998"/>
          <c:w val="0.37837199999999999"/>
          <c:h val="0.116449"/>
        </c:manualLayout>
      </c:layout>
      <c:overlay val="1"/>
      <c:spPr>
        <a:noFill/>
        <a:ln w="12700" cap="flat">
          <a:noFill/>
          <a:miter lim="400000"/>
        </a:ln>
        <a:effectLst/>
      </c:spPr>
      <c:txPr>
        <a:bodyPr rot="0"/>
        <a:lstStyle/>
        <a:p>
          <a:pPr>
            <a:defRPr sz="1600" b="0" i="0" u="none" strike="noStrike">
              <a:solidFill>
                <a:srgbClr val="595959"/>
              </a:solidFill>
              <a:latin typeface="Times New Roman"/>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1" indent="457200" algn="l" rtl="0">
              <a:lnSpc>
                <a:spcPct val="90000"/>
              </a:lnSpc>
              <a:spcBef>
                <a:spcPts val="0"/>
              </a:spcBef>
              <a:spcAft>
                <a:spcPts val="0"/>
              </a:spcAft>
              <a:buNone/>
            </a:pPr>
            <a:r>
              <a:rPr lang="en-US"/>
              <a:t>In 2021, divisions reported 1,040 schools more than 50 years old. If all of those schools were replaced, this would result in a total estimated replacement costs of $24.8 billion dollars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Percent of school buildings with major renovation varies by region. Approximately 15 percent of the state’s school building have experienced major construction in the past 5 years.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78 percent of school buildings meet ADA compliance. Divisions estimate nearly $205 million in renovation costs is needed to make the remaining 19% of buildings accessible.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Southwest Region – both new schools are proposed for Wythe County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ef4b63f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ef4b63f3d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ef4b63f3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ef4b63f3d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128 of 132 divisions provided information in 2021 </a:t>
            </a:r>
            <a:endParaRPr/>
          </a:p>
          <a:p>
            <a:pPr marL="0" lvl="0" indent="0" algn="l" rtl="0">
              <a:spcBef>
                <a:spcPts val="0"/>
              </a:spcBef>
              <a:spcAft>
                <a:spcPts val="0"/>
              </a:spcAft>
              <a:buNone/>
            </a:pPr>
            <a:r>
              <a:rPr lang="en-US" sz="1200">
                <a:latin typeface="Calibri"/>
                <a:ea typeface="Calibri"/>
                <a:cs typeface="Calibri"/>
                <a:sym typeface="Calibri"/>
              </a:rPr>
              <a:t>1944 of 2005 buildings were updated; for the remaining schools, 2013 data were used if </a:t>
            </a:r>
            <a:r>
              <a:rPr lang="en-US" sz="1100"/>
              <a:t>applicable (year in service, sqr footage, and building usage type information have been used in calculating building age and replacement cost)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57 percent of all school buildings in the state are elementary schools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More than half of all school buildings in the state are greater than 50 years old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New London Academy Elementary is Bedford County was built in 1837 (184 years old).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x">
  <p:cSld name="TITLE_AND_BODY">
    <p:bg>
      <p:bgPr>
        <a:solidFill>
          <a:srgbClr val="FFFFFF"/>
        </a:solidFill>
        <a:effectLst/>
      </p:bgPr>
    </p:bg>
    <p:spTree>
      <p:nvGrpSpPr>
        <p:cNvPr id="1" name="Shape 10"/>
        <p:cNvGrpSpPr/>
        <p:nvPr/>
      </p:nvGrpSpPr>
      <p:grpSpPr>
        <a:xfrm>
          <a:off x="0" y="0"/>
          <a:ext cx="0" cy="0"/>
          <a:chOff x="0" y="0"/>
          <a:chExt cx="0" cy="0"/>
        </a:xfrm>
      </p:grpSpPr>
      <p:sp>
        <p:nvSpPr>
          <p:cNvPr id="11" name="Google Shape;11;p57"/>
          <p:cNvSpPr txBox="1">
            <a:spLocks noGrp="1"/>
          </p:cNvSpPr>
          <p:nvPr>
            <p:ph type="body" idx="1"/>
          </p:nvPr>
        </p:nvSpPr>
        <p:spPr>
          <a:xfrm>
            <a:off x="600670" y="5929931"/>
            <a:ext cx="10985502" cy="3184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782"/>
              <a:buFont typeface="Helvetica Neue"/>
              <a:buNone/>
              <a:defRPr sz="1782" b="1">
                <a:solidFill>
                  <a:srgbClr val="000000"/>
                </a:solidFill>
                <a:latin typeface="Helvetica Neue"/>
                <a:ea typeface="Helvetica Neue"/>
                <a:cs typeface="Helvetica Neue"/>
                <a:sym typeface="Helvetica Neue"/>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 name="Google Shape;12;p57"/>
          <p:cNvSpPr txBox="1">
            <a:spLocks noGrp="1"/>
          </p:cNvSpPr>
          <p:nvPr>
            <p:ph type="title"/>
          </p:nvPr>
        </p:nvSpPr>
        <p:spPr>
          <a:xfrm>
            <a:off x="603248" y="1287495"/>
            <a:ext cx="10985502" cy="2324101"/>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5800"/>
              <a:buFont typeface="Helvetica Neue"/>
              <a:buNone/>
              <a:defRPr sz="5800" b="1">
                <a:solidFill>
                  <a:srgbClr val="000000"/>
                </a:solidFill>
                <a:latin typeface="Helvetica Neue"/>
                <a:ea typeface="Helvetica Neue"/>
                <a:cs typeface="Helvetica Neue"/>
                <a:sym typeface="Helvetica Neu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3" name="Google Shape;13;p57"/>
          <p:cNvSpPr txBox="1">
            <a:spLocks noGrp="1"/>
          </p:cNvSpPr>
          <p:nvPr>
            <p:ph type="body" idx="2"/>
          </p:nvPr>
        </p:nvSpPr>
        <p:spPr>
          <a:xfrm>
            <a:off x="600671" y="3611595"/>
            <a:ext cx="10985501" cy="952501"/>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600"/>
              <a:buFont typeface="Helvetica Neue"/>
              <a:buNone/>
              <a:defRPr sz="2600" b="1">
                <a:solidFill>
                  <a:srgbClr val="000000"/>
                </a:solidFill>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2600"/>
              <a:buFont typeface="Helvetica Neue"/>
              <a:buNone/>
              <a:defRPr sz="2600" b="1">
                <a:solidFill>
                  <a:srgbClr val="000000"/>
                </a:solidFill>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000000"/>
              </a:buClr>
              <a:buSzPts val="2600"/>
              <a:buFont typeface="Helvetica Neue"/>
              <a:buNone/>
              <a:defRPr sz="2600" b="1">
                <a:solidFill>
                  <a:srgbClr val="000000"/>
                </a:solidFill>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000000"/>
              </a:buClr>
              <a:buSzPts val="2600"/>
              <a:buFont typeface="Helvetica Neue"/>
              <a:buNone/>
              <a:defRPr sz="2600" b="1">
                <a:solidFill>
                  <a:srgbClr val="000000"/>
                </a:solidFill>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000000"/>
              </a:buClr>
              <a:buSzPts val="2600"/>
              <a:buFont typeface="Helvetica Neue"/>
              <a:buNone/>
              <a:defRPr sz="2600" b="1">
                <a:solidFill>
                  <a:srgbClr val="000000"/>
                </a:solidFill>
                <a:latin typeface="Helvetica Neue"/>
                <a:ea typeface="Helvetica Neue"/>
                <a:cs typeface="Helvetica Neue"/>
                <a:sym typeface="Helvetica Neue"/>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 name="Google Shape;14;p57"/>
          <p:cNvSpPr txBox="1">
            <a:spLocks noGrp="1"/>
          </p:cNvSpPr>
          <p:nvPr>
            <p:ph type="sldNum" idx="12"/>
          </p:nvPr>
        </p:nvSpPr>
        <p:spPr>
          <a:xfrm>
            <a:off x="5997574" y="6540499"/>
            <a:ext cx="190603" cy="187301"/>
          </a:xfrm>
          <a:prstGeom prst="rect">
            <a:avLst/>
          </a:prstGeom>
          <a:noFill/>
          <a:ln>
            <a:noFill/>
          </a:ln>
        </p:spPr>
        <p:txBody>
          <a:bodyPr spcFirstLastPara="1" wrap="square" lIns="25400" tIns="25400" rIns="25400" bIns="25400" anchor="b" anchorCtr="0">
            <a:spAutoFit/>
          </a:bodyPr>
          <a:lstStyle>
            <a:lvl1pPr marL="0" lvl="0"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7" name="Google Shape;17;p58"/>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8" name="Google Shape;18;p58"/>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9"/>
        <p:cNvGrpSpPr/>
        <p:nvPr/>
      </p:nvGrpSpPr>
      <p:grpSpPr>
        <a:xfrm>
          <a:off x="0" y="0"/>
          <a:ext cx="0" cy="0"/>
          <a:chOff x="0" y="0"/>
          <a:chExt cx="0" cy="0"/>
        </a:xfrm>
      </p:grpSpPr>
      <p:sp>
        <p:nvSpPr>
          <p:cNvPr id="20" name="Google Shape;20;p59"/>
          <p:cNvSpPr txBox="1">
            <a:spLocks noGrp="1"/>
          </p:cNvSpPr>
          <p:nvPr>
            <p:ph type="title"/>
          </p:nvPr>
        </p:nvSpPr>
        <p:spPr>
          <a:xfrm>
            <a:off x="838200" y="271200"/>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1" name="Google Shape;21;p59"/>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2" name="Google Shape;22;p59"/>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23" name="Google Shape;23;p59" descr="Picture 7"/>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24" name="Google Shape;24;p59" descr="Picture 8"/>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60"/>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chemeClr val="accent1"/>
              </a:buClr>
              <a:buSzPts val="6000"/>
              <a:buFont typeface="Trebuchet MS"/>
              <a:buNone/>
              <a:defRPr sz="6000">
                <a:latin typeface="Trebuchet MS"/>
                <a:ea typeface="Trebuchet MS"/>
                <a:cs typeface="Trebuchet MS"/>
                <a:sym typeface="Trebuchet M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7" name="Google Shape;27;p60"/>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chemeClr val="accent1"/>
              </a:buClr>
              <a:buSzPts val="2400"/>
              <a:buFont typeface="Trebuchet MS"/>
              <a:buNone/>
              <a:defRPr sz="2400"/>
            </a:lvl1pPr>
            <a:lvl2pPr marL="914400" lvl="1" indent="-228600" algn="ctr">
              <a:lnSpc>
                <a:spcPct val="90000"/>
              </a:lnSpc>
              <a:spcBef>
                <a:spcPts val="1000"/>
              </a:spcBef>
              <a:spcAft>
                <a:spcPts val="0"/>
              </a:spcAft>
              <a:buClr>
                <a:schemeClr val="accent1"/>
              </a:buClr>
              <a:buSzPts val="2400"/>
              <a:buFont typeface="Trebuchet MS"/>
              <a:buNone/>
              <a:defRPr sz="2400"/>
            </a:lvl2pPr>
            <a:lvl3pPr marL="1371600" lvl="2" indent="-228600" algn="ctr">
              <a:lnSpc>
                <a:spcPct val="90000"/>
              </a:lnSpc>
              <a:spcBef>
                <a:spcPts val="1000"/>
              </a:spcBef>
              <a:spcAft>
                <a:spcPts val="0"/>
              </a:spcAft>
              <a:buClr>
                <a:schemeClr val="accent1"/>
              </a:buClr>
              <a:buSzPts val="2400"/>
              <a:buFont typeface="Trebuchet MS"/>
              <a:buNone/>
              <a:defRPr sz="2400"/>
            </a:lvl3pPr>
            <a:lvl4pPr marL="1828800" lvl="3" indent="-228600" algn="ctr">
              <a:lnSpc>
                <a:spcPct val="90000"/>
              </a:lnSpc>
              <a:spcBef>
                <a:spcPts val="1000"/>
              </a:spcBef>
              <a:spcAft>
                <a:spcPts val="0"/>
              </a:spcAft>
              <a:buClr>
                <a:schemeClr val="accent1"/>
              </a:buClr>
              <a:buSzPts val="2400"/>
              <a:buFont typeface="Trebuchet MS"/>
              <a:buNone/>
              <a:defRPr sz="2400"/>
            </a:lvl4pPr>
            <a:lvl5pPr marL="2286000" lvl="4" indent="-228600" algn="ctr">
              <a:lnSpc>
                <a:spcPct val="90000"/>
              </a:lnSpc>
              <a:spcBef>
                <a:spcPts val="1000"/>
              </a:spcBef>
              <a:spcAft>
                <a:spcPts val="0"/>
              </a:spcAft>
              <a:buClr>
                <a:schemeClr val="accent1"/>
              </a:buClr>
              <a:buSzPts val="2400"/>
              <a:buFont typeface="Trebuchet MS"/>
              <a:buNone/>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8" name="Google Shape;28;p60"/>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29"/>
        <p:cNvGrpSpPr/>
        <p:nvPr/>
      </p:nvGrpSpPr>
      <p:grpSpPr>
        <a:xfrm>
          <a:off x="0" y="0"/>
          <a:ext cx="0" cy="0"/>
          <a:chOff x="0" y="0"/>
          <a:chExt cx="0" cy="0"/>
        </a:xfrm>
      </p:grpSpPr>
      <p:sp>
        <p:nvSpPr>
          <p:cNvPr id="30" name="Google Shape;30;p61"/>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4400"/>
              <a:buFont typeface="Trebuchet MS"/>
              <a:buNone/>
              <a:defRPr>
                <a:latin typeface="Trebuchet MS"/>
                <a:ea typeface="Trebuchet MS"/>
                <a:cs typeface="Trebuchet MS"/>
                <a:sym typeface="Trebuchet M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1" name="Google Shape;31;p61"/>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chemeClr val="accent1"/>
              </a:buClr>
              <a:buSzPts val="2400"/>
              <a:buFont typeface="Trebuchet MS"/>
              <a:buNone/>
              <a:defRPr sz="2400" b="1"/>
            </a:lvl1pPr>
            <a:lvl2pPr marL="914400" lvl="1" indent="-228600" algn="l">
              <a:lnSpc>
                <a:spcPct val="90000"/>
              </a:lnSpc>
              <a:spcBef>
                <a:spcPts val="1000"/>
              </a:spcBef>
              <a:spcAft>
                <a:spcPts val="0"/>
              </a:spcAft>
              <a:buClr>
                <a:schemeClr val="accent1"/>
              </a:buClr>
              <a:buSzPts val="2400"/>
              <a:buFont typeface="Trebuchet MS"/>
              <a:buNone/>
              <a:defRPr sz="2400" b="1"/>
            </a:lvl2pPr>
            <a:lvl3pPr marL="1371600" lvl="2" indent="-228600" algn="l">
              <a:lnSpc>
                <a:spcPct val="90000"/>
              </a:lnSpc>
              <a:spcBef>
                <a:spcPts val="1000"/>
              </a:spcBef>
              <a:spcAft>
                <a:spcPts val="0"/>
              </a:spcAft>
              <a:buClr>
                <a:schemeClr val="accent1"/>
              </a:buClr>
              <a:buSzPts val="2400"/>
              <a:buFont typeface="Trebuchet MS"/>
              <a:buNone/>
              <a:defRPr sz="2400" b="1"/>
            </a:lvl3pPr>
            <a:lvl4pPr marL="1828800" lvl="3" indent="-228600" algn="l">
              <a:lnSpc>
                <a:spcPct val="90000"/>
              </a:lnSpc>
              <a:spcBef>
                <a:spcPts val="1000"/>
              </a:spcBef>
              <a:spcAft>
                <a:spcPts val="0"/>
              </a:spcAft>
              <a:buClr>
                <a:schemeClr val="accent1"/>
              </a:buClr>
              <a:buSzPts val="2400"/>
              <a:buFont typeface="Trebuchet MS"/>
              <a:buNone/>
              <a:defRPr sz="2400" b="1"/>
            </a:lvl4pPr>
            <a:lvl5pPr marL="2286000" lvl="4" indent="-228600" algn="l">
              <a:lnSpc>
                <a:spcPct val="90000"/>
              </a:lnSpc>
              <a:spcBef>
                <a:spcPts val="1000"/>
              </a:spcBef>
              <a:spcAft>
                <a:spcPts val="0"/>
              </a:spcAft>
              <a:buClr>
                <a:schemeClr val="accent1"/>
              </a:buClr>
              <a:buSzPts val="2400"/>
              <a:buFont typeface="Trebuchet MS"/>
              <a:buNone/>
              <a:defRPr sz="2400" b="1"/>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32" name="Google Shape;32;p61"/>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33" name="Google Shape;33;p61"/>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61" descr="Picture 9"/>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35" name="Google Shape;35;p61" descr="Picture 10"/>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6"/>
        <p:cNvGrpSpPr/>
        <p:nvPr/>
      </p:nvGrpSpPr>
      <p:grpSpPr>
        <a:xfrm>
          <a:off x="0" y="0"/>
          <a:ext cx="0" cy="0"/>
          <a:chOff x="0" y="0"/>
          <a:chExt cx="0" cy="0"/>
        </a:xfrm>
      </p:grpSpPr>
      <p:sp>
        <p:nvSpPr>
          <p:cNvPr id="37" name="Google Shape;37;p6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4400"/>
              <a:buFont typeface="Trebuchet MS"/>
              <a:buNone/>
              <a:defRPr>
                <a:latin typeface="Trebuchet MS"/>
                <a:ea typeface="Trebuchet MS"/>
                <a:cs typeface="Trebuchet MS"/>
                <a:sym typeface="Trebuchet M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8" name="Google Shape;38;p62"/>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62" descr="Picture 5"/>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40" name="Google Shape;40;p62" descr="Picture 6"/>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41"/>
        <p:cNvGrpSpPr/>
        <p:nvPr/>
      </p:nvGrpSpPr>
      <p:grpSpPr>
        <a:xfrm>
          <a:off x="0" y="0"/>
          <a:ext cx="0" cy="0"/>
          <a:chOff x="0" y="0"/>
          <a:chExt cx="0" cy="0"/>
        </a:xfrm>
      </p:grpSpPr>
      <p:sp>
        <p:nvSpPr>
          <p:cNvPr id="42" name="Google Shape;42;p63"/>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3" descr="Picture 4"/>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44" name="Google Shape;44;p63" descr="Picture 5"/>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atin typeface="Trebuchet MS"/>
                <a:ea typeface="Trebuchet MS"/>
                <a:cs typeface="Trebuchet MS"/>
                <a:sym typeface="Trebuchet M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47" name="Google Shape;47;p64"/>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31800" algn="l">
              <a:lnSpc>
                <a:spcPct val="90000"/>
              </a:lnSpc>
              <a:spcBef>
                <a:spcPts val="1000"/>
              </a:spcBef>
              <a:spcAft>
                <a:spcPts val="0"/>
              </a:spcAft>
              <a:buClr>
                <a:schemeClr val="accent1"/>
              </a:buClr>
              <a:buSzPts val="3200"/>
              <a:buChar char="•"/>
              <a:defRPr sz="3200"/>
            </a:lvl2pPr>
            <a:lvl3pPr marL="1371600" lvl="2" indent="-431800" algn="l">
              <a:lnSpc>
                <a:spcPct val="90000"/>
              </a:lnSpc>
              <a:spcBef>
                <a:spcPts val="1000"/>
              </a:spcBef>
              <a:spcAft>
                <a:spcPts val="0"/>
              </a:spcAft>
              <a:buClr>
                <a:schemeClr val="accent1"/>
              </a:buClr>
              <a:buSzPts val="3200"/>
              <a:buChar char="•"/>
              <a:defRPr sz="3200"/>
            </a:lvl3pPr>
            <a:lvl4pPr marL="1828800" lvl="3" indent="-431800" algn="l">
              <a:lnSpc>
                <a:spcPct val="90000"/>
              </a:lnSpc>
              <a:spcBef>
                <a:spcPts val="1000"/>
              </a:spcBef>
              <a:spcAft>
                <a:spcPts val="0"/>
              </a:spcAft>
              <a:buClr>
                <a:schemeClr val="accent1"/>
              </a:buClr>
              <a:buSzPts val="3200"/>
              <a:buChar char="•"/>
              <a:defRPr sz="3200"/>
            </a:lvl4pPr>
            <a:lvl5pPr marL="2286000" lvl="4" indent="-431800" algn="l">
              <a:lnSpc>
                <a:spcPct val="90000"/>
              </a:lnSpc>
              <a:spcBef>
                <a:spcPts val="1000"/>
              </a:spcBef>
              <a:spcAft>
                <a:spcPts val="0"/>
              </a:spcAft>
              <a:buClr>
                <a:schemeClr val="accent1"/>
              </a:buClr>
              <a:buSzPts val="3200"/>
              <a:buChar char="•"/>
              <a:defRPr sz="32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8" name="Google Shape;48;p64"/>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9" name="Google Shape;49;p64"/>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64" descr="Picture 7"/>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51" name="Google Shape;51;p64" descr="Picture 8"/>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52"/>
        <p:cNvGrpSpPr/>
        <p:nvPr/>
      </p:nvGrpSpPr>
      <p:grpSpPr>
        <a:xfrm>
          <a:off x="0" y="0"/>
          <a:ext cx="0" cy="0"/>
          <a:chOff x="0" y="0"/>
          <a:chExt cx="0" cy="0"/>
        </a:xfrm>
      </p:grpSpPr>
      <p:sp>
        <p:nvSpPr>
          <p:cNvPr id="53" name="Google Shape;53;p65"/>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atin typeface="Trebuchet MS"/>
                <a:ea typeface="Trebuchet MS"/>
                <a:cs typeface="Trebuchet MS"/>
                <a:sym typeface="Trebuchet M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54" name="Google Shape;54;p65"/>
          <p:cNvSpPr>
            <a:spLocks noGrp="1"/>
          </p:cNvSpPr>
          <p:nvPr>
            <p:ph type="pic" idx="2"/>
          </p:nvPr>
        </p:nvSpPr>
        <p:spPr>
          <a:xfrm>
            <a:off x="5183187" y="987425"/>
            <a:ext cx="6172201" cy="4873625"/>
          </a:xfrm>
          <a:prstGeom prst="rect">
            <a:avLst/>
          </a:prstGeom>
          <a:noFill/>
          <a:ln>
            <a:noFill/>
          </a:ln>
        </p:spPr>
      </p:sp>
      <p:sp>
        <p:nvSpPr>
          <p:cNvPr id="55" name="Google Shape;55;p65"/>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1600"/>
              <a:buFont typeface="Trebuchet MS"/>
              <a:buNone/>
              <a:defRPr sz="1600"/>
            </a:lvl1pPr>
            <a:lvl2pPr marL="914400" lvl="1" indent="-228600" algn="l">
              <a:lnSpc>
                <a:spcPct val="90000"/>
              </a:lnSpc>
              <a:spcBef>
                <a:spcPts val="1000"/>
              </a:spcBef>
              <a:spcAft>
                <a:spcPts val="0"/>
              </a:spcAft>
              <a:buClr>
                <a:schemeClr val="accent1"/>
              </a:buClr>
              <a:buSzPts val="1600"/>
              <a:buFont typeface="Trebuchet MS"/>
              <a:buNone/>
              <a:defRPr sz="1600"/>
            </a:lvl2pPr>
            <a:lvl3pPr marL="1371600" lvl="2" indent="-228600" algn="l">
              <a:lnSpc>
                <a:spcPct val="90000"/>
              </a:lnSpc>
              <a:spcBef>
                <a:spcPts val="1000"/>
              </a:spcBef>
              <a:spcAft>
                <a:spcPts val="0"/>
              </a:spcAft>
              <a:buClr>
                <a:schemeClr val="accent1"/>
              </a:buClr>
              <a:buSzPts val="1600"/>
              <a:buFont typeface="Trebuchet MS"/>
              <a:buNone/>
              <a:defRPr sz="1600"/>
            </a:lvl3pPr>
            <a:lvl4pPr marL="1828800" lvl="3" indent="-228600" algn="l">
              <a:lnSpc>
                <a:spcPct val="90000"/>
              </a:lnSpc>
              <a:spcBef>
                <a:spcPts val="1000"/>
              </a:spcBef>
              <a:spcAft>
                <a:spcPts val="0"/>
              </a:spcAft>
              <a:buClr>
                <a:schemeClr val="accent1"/>
              </a:buClr>
              <a:buSzPts val="1600"/>
              <a:buFont typeface="Trebuchet MS"/>
              <a:buNone/>
              <a:defRPr sz="1600"/>
            </a:lvl4pPr>
            <a:lvl5pPr marL="2286000" lvl="4" indent="-228600" algn="l">
              <a:lnSpc>
                <a:spcPct val="90000"/>
              </a:lnSpc>
              <a:spcBef>
                <a:spcPts val="1000"/>
              </a:spcBef>
              <a:spcAft>
                <a:spcPts val="0"/>
              </a:spcAft>
              <a:buClr>
                <a:schemeClr val="accent1"/>
              </a:buClr>
              <a:buSzPts val="1600"/>
              <a:buFont typeface="Trebuchet MS"/>
              <a:buNone/>
              <a:defRPr sz="16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56" name="Google Shape;56;p65"/>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lvl="0" indent="0" algn="l">
              <a:lnSpc>
                <a:spcPct val="100000"/>
              </a:lnSpc>
              <a:spcBef>
                <a:spcPts val="0"/>
              </a:spcBef>
              <a:spcAft>
                <a:spcPts val="0"/>
              </a:spcAft>
              <a:buClr>
                <a:srgbClr val="888888"/>
              </a:buClr>
              <a:buSzPts val="1200"/>
              <a:buFont typeface="Times New Roman"/>
              <a:buNone/>
              <a:defRPr sz="1200">
                <a:solidFill>
                  <a:srgbClr val="888888"/>
                </a:solidFill>
              </a:defRPr>
            </a:lvl1pPr>
            <a:lvl2pPr marL="0" lvl="1" indent="0" algn="l">
              <a:lnSpc>
                <a:spcPct val="100000"/>
              </a:lnSpc>
              <a:spcBef>
                <a:spcPts val="0"/>
              </a:spcBef>
              <a:spcAft>
                <a:spcPts val="0"/>
              </a:spcAft>
              <a:buClr>
                <a:srgbClr val="888888"/>
              </a:buClr>
              <a:buSzPts val="1200"/>
              <a:buFont typeface="Times New Roman"/>
              <a:buNone/>
              <a:defRPr sz="1200">
                <a:solidFill>
                  <a:srgbClr val="888888"/>
                </a:solidFill>
              </a:defRPr>
            </a:lvl2pPr>
            <a:lvl3pPr marL="0" lvl="2" indent="0" algn="l">
              <a:lnSpc>
                <a:spcPct val="100000"/>
              </a:lnSpc>
              <a:spcBef>
                <a:spcPts val="0"/>
              </a:spcBef>
              <a:spcAft>
                <a:spcPts val="0"/>
              </a:spcAft>
              <a:buClr>
                <a:srgbClr val="888888"/>
              </a:buClr>
              <a:buSzPts val="1200"/>
              <a:buFont typeface="Times New Roman"/>
              <a:buNone/>
              <a:defRPr sz="1200">
                <a:solidFill>
                  <a:srgbClr val="888888"/>
                </a:solidFill>
              </a:defRPr>
            </a:lvl3pPr>
            <a:lvl4pPr marL="0" lvl="3" indent="0" algn="l">
              <a:lnSpc>
                <a:spcPct val="100000"/>
              </a:lnSpc>
              <a:spcBef>
                <a:spcPts val="0"/>
              </a:spcBef>
              <a:spcAft>
                <a:spcPts val="0"/>
              </a:spcAft>
              <a:buClr>
                <a:srgbClr val="888888"/>
              </a:buClr>
              <a:buSzPts val="1200"/>
              <a:buFont typeface="Times New Roman"/>
              <a:buNone/>
              <a:defRPr sz="1200">
                <a:solidFill>
                  <a:srgbClr val="888888"/>
                </a:solidFill>
              </a:defRPr>
            </a:lvl4pPr>
            <a:lvl5pPr marL="0" lvl="4" indent="0" algn="l">
              <a:lnSpc>
                <a:spcPct val="100000"/>
              </a:lnSpc>
              <a:spcBef>
                <a:spcPts val="0"/>
              </a:spcBef>
              <a:spcAft>
                <a:spcPts val="0"/>
              </a:spcAft>
              <a:buClr>
                <a:srgbClr val="888888"/>
              </a:buClr>
              <a:buSzPts val="1200"/>
              <a:buFont typeface="Times New Roman"/>
              <a:buNone/>
              <a:defRPr sz="1200">
                <a:solidFill>
                  <a:srgbClr val="888888"/>
                </a:solidFill>
              </a:defRPr>
            </a:lvl5pPr>
            <a:lvl6pPr marL="0" lvl="5" indent="0" algn="l">
              <a:lnSpc>
                <a:spcPct val="100000"/>
              </a:lnSpc>
              <a:spcBef>
                <a:spcPts val="0"/>
              </a:spcBef>
              <a:spcAft>
                <a:spcPts val="0"/>
              </a:spcAft>
              <a:buClr>
                <a:srgbClr val="888888"/>
              </a:buClr>
              <a:buSzPts val="1200"/>
              <a:buFont typeface="Times New Roman"/>
              <a:buNone/>
              <a:defRPr sz="1200">
                <a:solidFill>
                  <a:srgbClr val="888888"/>
                </a:solidFill>
              </a:defRPr>
            </a:lvl6pPr>
            <a:lvl7pPr marL="0" lvl="6" indent="0" algn="l">
              <a:lnSpc>
                <a:spcPct val="100000"/>
              </a:lnSpc>
              <a:spcBef>
                <a:spcPts val="0"/>
              </a:spcBef>
              <a:spcAft>
                <a:spcPts val="0"/>
              </a:spcAft>
              <a:buClr>
                <a:srgbClr val="888888"/>
              </a:buClr>
              <a:buSzPts val="1200"/>
              <a:buFont typeface="Times New Roman"/>
              <a:buNone/>
              <a:defRPr sz="1200">
                <a:solidFill>
                  <a:srgbClr val="888888"/>
                </a:solidFill>
              </a:defRPr>
            </a:lvl7pPr>
            <a:lvl8pPr marL="0" lvl="7" indent="0" algn="l">
              <a:lnSpc>
                <a:spcPct val="100000"/>
              </a:lnSpc>
              <a:spcBef>
                <a:spcPts val="0"/>
              </a:spcBef>
              <a:spcAft>
                <a:spcPts val="0"/>
              </a:spcAft>
              <a:buClr>
                <a:srgbClr val="888888"/>
              </a:buClr>
              <a:buSzPts val="1200"/>
              <a:buFont typeface="Times New Roman"/>
              <a:buNone/>
              <a:defRPr sz="1200">
                <a:solidFill>
                  <a:srgbClr val="888888"/>
                </a:solidFill>
              </a:defRPr>
            </a:lvl8pPr>
            <a:lvl9pPr marL="0" lvl="8" indent="0" algn="l">
              <a:lnSpc>
                <a:spcPct val="100000"/>
              </a:lnSpc>
              <a:spcBef>
                <a:spcPts val="0"/>
              </a:spcBef>
              <a:spcAft>
                <a:spcPts val="0"/>
              </a:spcAft>
              <a:buClr>
                <a:srgbClr val="888888"/>
              </a:buClr>
              <a:buSzPts val="1200"/>
              <a:buFont typeface="Times New Roman"/>
              <a:buNone/>
              <a:defRPr sz="1200">
                <a:solidFill>
                  <a:srgbClr val="888888"/>
                </a:solidFill>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65" descr="Picture 7"/>
          <p:cNvPicPr preferRelativeResize="0"/>
          <p:nvPr/>
        </p:nvPicPr>
        <p:blipFill rotWithShape="1">
          <a:blip r:embed="rId2">
            <a:alphaModFix/>
          </a:blip>
          <a:srcRect/>
          <a:stretch/>
        </p:blipFill>
        <p:spPr>
          <a:xfrm rot="-5400000">
            <a:off x="-3027421" y="3223348"/>
            <a:ext cx="6664606" cy="381165"/>
          </a:xfrm>
          <a:prstGeom prst="rect">
            <a:avLst/>
          </a:prstGeom>
          <a:noFill/>
          <a:ln>
            <a:noFill/>
          </a:ln>
        </p:spPr>
      </p:pic>
      <p:pic>
        <p:nvPicPr>
          <p:cNvPr id="58" name="Google Shape;58;p65" descr="Picture 8"/>
          <p:cNvPicPr preferRelativeResize="0"/>
          <p:nvPr/>
        </p:nvPicPr>
        <p:blipFill rotWithShape="1">
          <a:blip r:embed="rId3">
            <a:alphaModFix/>
          </a:blip>
          <a:srcRect/>
          <a:stretch/>
        </p:blipFill>
        <p:spPr>
          <a:xfrm>
            <a:off x="9622339" y="6116944"/>
            <a:ext cx="2531807" cy="8439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1pPr>
            <a:lvl2pPr marR="0" lvl="1"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2pPr>
            <a:lvl3pPr marR="0" lvl="2"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3pPr>
            <a:lvl4pPr marR="0" lvl="3"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4pPr>
            <a:lvl5pPr marR="0" lvl="4"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5pPr>
            <a:lvl6pPr marR="0" lvl="5"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6pPr>
            <a:lvl7pPr marR="0" lvl="6"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7pPr>
            <a:lvl8pPr marR="0" lvl="7"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8pPr>
            <a:lvl9pPr marR="0" lvl="8" algn="l" rtl="0">
              <a:lnSpc>
                <a:spcPct val="90000"/>
              </a:lnSpc>
              <a:spcBef>
                <a:spcPts val="0"/>
              </a:spcBef>
              <a:spcAft>
                <a:spcPts val="0"/>
              </a:spcAft>
              <a:buClr>
                <a:schemeClr val="accent1"/>
              </a:buClr>
              <a:buSzPts val="4400"/>
              <a:buFont typeface="Cardo"/>
              <a:buNone/>
              <a:defRPr sz="4400" b="0" i="0" u="none" strike="noStrike" cap="none">
                <a:solidFill>
                  <a:schemeClr val="accent1"/>
                </a:solidFill>
                <a:latin typeface="Cardo"/>
                <a:ea typeface="Cardo"/>
                <a:cs typeface="Cardo"/>
                <a:sym typeface="Cardo"/>
              </a:defRPr>
            </a:lvl9pPr>
          </a:lstStyle>
          <a:p>
            <a:endParaRPr/>
          </a:p>
        </p:txBody>
      </p:sp>
      <p:sp>
        <p:nvSpPr>
          <p:cNvPr id="7" name="Google Shape;7;p56"/>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9pPr>
          </a:lstStyle>
          <a:p>
            <a:endParaRPr/>
          </a:p>
        </p:txBody>
      </p:sp>
      <p:sp>
        <p:nvSpPr>
          <p:cNvPr id="8" name="Google Shape;8;p56"/>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 name="Google Shape;9;p56" descr="Picture 7"/>
          <p:cNvPicPr preferRelativeResize="0"/>
          <p:nvPr/>
        </p:nvPicPr>
        <p:blipFill rotWithShape="1">
          <a:blip r:embed="rId12">
            <a:alphaModFix/>
          </a:blip>
          <a:srcRect/>
          <a:stretch/>
        </p:blipFill>
        <p:spPr>
          <a:xfrm>
            <a:off x="9622339" y="6116944"/>
            <a:ext cx="2531807" cy="8439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CE3"/>
            </a:gs>
            <a:gs pos="2145">
              <a:srgbClr val="FFFCE3"/>
            </a:gs>
            <a:gs pos="100000">
              <a:srgbClr val="FFFFFF"/>
            </a:gs>
          </a:gsLst>
          <a:lin ang="5400000" scaled="0"/>
        </a:gradFill>
        <a:effectLst/>
      </p:bgPr>
    </p:bg>
    <p:spTree>
      <p:nvGrpSpPr>
        <p:cNvPr id="1" name="Shape 62"/>
        <p:cNvGrpSpPr/>
        <p:nvPr/>
      </p:nvGrpSpPr>
      <p:grpSpPr>
        <a:xfrm>
          <a:off x="0" y="0"/>
          <a:ext cx="0" cy="0"/>
          <a:chOff x="0" y="0"/>
          <a:chExt cx="0" cy="0"/>
        </a:xfrm>
      </p:grpSpPr>
      <p:sp>
        <p:nvSpPr>
          <p:cNvPr id="63" name="Google Shape;63;p1"/>
          <p:cNvSpPr/>
          <p:nvPr/>
        </p:nvSpPr>
        <p:spPr>
          <a:xfrm rot="-2700000">
            <a:off x="-2316899" y="-1127215"/>
            <a:ext cx="6006684" cy="9781087"/>
          </a:xfrm>
          <a:prstGeom prst="roundRect">
            <a:avLst>
              <a:gd name="adj" fmla="val 28923"/>
            </a:avLst>
          </a:prstGeom>
          <a:solidFill>
            <a:srgbClr val="D5D5D5">
              <a:alpha val="15294"/>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Times New Roman"/>
              <a:ea typeface="Times New Roman"/>
              <a:cs typeface="Times New Roman"/>
              <a:sym typeface="Times New Roman"/>
            </a:endParaRPr>
          </a:p>
        </p:txBody>
      </p:sp>
      <p:sp>
        <p:nvSpPr>
          <p:cNvPr id="64" name="Google Shape;64;p1"/>
          <p:cNvSpPr txBox="1">
            <a:spLocks noGrp="1"/>
          </p:cNvSpPr>
          <p:nvPr>
            <p:ph type="body" idx="1"/>
          </p:nvPr>
        </p:nvSpPr>
        <p:spPr>
          <a:xfrm>
            <a:off x="600670" y="5433955"/>
            <a:ext cx="10985502" cy="1082797"/>
          </a:xfrm>
          <a:prstGeom prst="rect">
            <a:avLst/>
          </a:prstGeom>
          <a:noFill/>
          <a:ln>
            <a:noFill/>
          </a:ln>
        </p:spPr>
        <p:txBody>
          <a:bodyPr spcFirstLastPara="1" wrap="square" lIns="22850" tIns="22850" rIns="22850" bIns="22850" anchor="t" anchorCtr="0">
            <a:normAutofit/>
          </a:bodyPr>
          <a:lstStyle/>
          <a:p>
            <a:pPr marL="0" lvl="0" indent="0" algn="l" rtl="0">
              <a:lnSpc>
                <a:spcPct val="100000"/>
              </a:lnSpc>
              <a:spcBef>
                <a:spcPts val="0"/>
              </a:spcBef>
              <a:spcAft>
                <a:spcPts val="0"/>
              </a:spcAft>
              <a:buClr>
                <a:srgbClr val="000000"/>
              </a:buClr>
              <a:buSzPts val="1800"/>
              <a:buNone/>
            </a:pPr>
            <a:r>
              <a:rPr lang="en-US"/>
              <a:t>Kent Dickey and Vijay Ramnarain</a:t>
            </a:r>
            <a:endParaRPr/>
          </a:p>
          <a:p>
            <a:pPr marL="0" lvl="0" indent="0" algn="l" rtl="0">
              <a:lnSpc>
                <a:spcPct val="100000"/>
              </a:lnSpc>
              <a:spcBef>
                <a:spcPts val="0"/>
              </a:spcBef>
              <a:spcAft>
                <a:spcPts val="0"/>
              </a:spcAft>
              <a:buClr>
                <a:srgbClr val="000000"/>
              </a:buClr>
              <a:buSzPts val="1800"/>
              <a:buNone/>
            </a:pPr>
            <a:r>
              <a:rPr lang="en-US"/>
              <a:t>September 22, 2021</a:t>
            </a:r>
            <a:endParaRPr/>
          </a:p>
        </p:txBody>
      </p:sp>
      <p:sp>
        <p:nvSpPr>
          <p:cNvPr id="65" name="Google Shape;65;p1"/>
          <p:cNvSpPr txBox="1">
            <a:spLocks noGrp="1"/>
          </p:cNvSpPr>
          <p:nvPr>
            <p:ph type="title"/>
          </p:nvPr>
        </p:nvSpPr>
        <p:spPr>
          <a:xfrm>
            <a:off x="677533" y="384252"/>
            <a:ext cx="10985502" cy="2324101"/>
          </a:xfrm>
          <a:prstGeom prst="rect">
            <a:avLst/>
          </a:prstGeom>
          <a:noFill/>
          <a:ln>
            <a:noFill/>
          </a:ln>
        </p:spPr>
        <p:txBody>
          <a:bodyPr spcFirstLastPara="1" wrap="square" lIns="25400" tIns="25400" rIns="25400" bIns="25400" anchor="b" anchorCtr="0">
            <a:normAutofit/>
          </a:bodyPr>
          <a:lstStyle/>
          <a:p>
            <a:pPr marL="0" lvl="0" indent="0" algn="l" rtl="0">
              <a:lnSpc>
                <a:spcPct val="80000"/>
              </a:lnSpc>
              <a:spcBef>
                <a:spcPts val="0"/>
              </a:spcBef>
              <a:spcAft>
                <a:spcPts val="0"/>
              </a:spcAft>
              <a:buClr>
                <a:srgbClr val="000000"/>
              </a:buClr>
              <a:buSzPts val="3600"/>
              <a:buFont typeface="Cardo"/>
              <a:buNone/>
            </a:pPr>
            <a:r>
              <a:rPr lang="en-US" sz="3600" b="1" i="0" u="none" strike="noStrike" cap="none">
                <a:solidFill>
                  <a:srgbClr val="000000"/>
                </a:solidFill>
                <a:latin typeface="Cardo"/>
                <a:ea typeface="Cardo"/>
                <a:cs typeface="Cardo"/>
                <a:sym typeface="Cardo"/>
              </a:rPr>
              <a:t>Needs and Conditions of Virginia Public School Buildings and Virginia’s School Facilities Guidelines</a:t>
            </a:r>
            <a:endParaRPr sz="3600" b="1" i="0" u="none" strike="noStrike" cap="none">
              <a:solidFill>
                <a:srgbClr val="000000"/>
              </a:solidFill>
              <a:latin typeface="Cardo"/>
              <a:ea typeface="Cardo"/>
              <a:cs typeface="Cardo"/>
              <a:sym typeface="Cardo"/>
            </a:endParaRPr>
          </a:p>
        </p:txBody>
      </p:sp>
      <p:sp>
        <p:nvSpPr>
          <p:cNvPr id="66" name="Google Shape;66;p1"/>
          <p:cNvSpPr txBox="1">
            <a:spLocks noGrp="1"/>
          </p:cNvSpPr>
          <p:nvPr>
            <p:ph type="body" idx="2"/>
          </p:nvPr>
        </p:nvSpPr>
        <p:spPr>
          <a:xfrm>
            <a:off x="677534" y="2883597"/>
            <a:ext cx="10985501" cy="952501"/>
          </a:xfrm>
          <a:prstGeom prst="rect">
            <a:avLst/>
          </a:prstGeom>
          <a:noFill/>
          <a:ln>
            <a:noFill/>
          </a:ln>
        </p:spPr>
        <p:txBody>
          <a:bodyPr spcFirstLastPara="1" wrap="square" lIns="25400" tIns="25400" rIns="25400" bIns="25400" anchor="t" anchorCtr="0">
            <a:normAutofit/>
          </a:bodyPr>
          <a:lstStyle/>
          <a:p>
            <a:pPr marL="0" lvl="0" indent="0" algn="l" rtl="0">
              <a:lnSpc>
                <a:spcPct val="100000"/>
              </a:lnSpc>
              <a:spcBef>
                <a:spcPts val="0"/>
              </a:spcBef>
              <a:spcAft>
                <a:spcPts val="0"/>
              </a:spcAft>
              <a:buClr>
                <a:srgbClr val="4C5256"/>
              </a:buClr>
              <a:buSzPts val="2600"/>
              <a:buNone/>
            </a:pPr>
            <a:r>
              <a:rPr lang="en-US" sz="2600" b="0" i="0" u="none" strike="noStrike" cap="none">
                <a:solidFill>
                  <a:srgbClr val="4C5256"/>
                </a:solidFill>
                <a:latin typeface="Cardo"/>
                <a:ea typeface="Cardo"/>
                <a:cs typeface="Cardo"/>
                <a:sym typeface="Cardo"/>
              </a:rPr>
              <a:t>Presentation to the Board of Education</a:t>
            </a:r>
            <a:endParaRPr sz="2600" b="0" i="0" u="none" strike="noStrike" cap="none">
              <a:solidFill>
                <a:srgbClr val="4C5256"/>
              </a:solidFill>
              <a:latin typeface="Cardo"/>
              <a:ea typeface="Cardo"/>
              <a:cs typeface="Cardo"/>
              <a:sym typeface="Cardo"/>
            </a:endParaRPr>
          </a:p>
        </p:txBody>
      </p:sp>
      <p:sp>
        <p:nvSpPr>
          <p:cNvPr id="67" name="Google Shape;67;p1"/>
          <p:cNvSpPr/>
          <p:nvPr/>
        </p:nvSpPr>
        <p:spPr>
          <a:xfrm rot="208856">
            <a:off x="-767699" y="-165514"/>
            <a:ext cx="1036100" cy="7654634"/>
          </a:xfrm>
          <a:prstGeom prst="rect">
            <a:avLst/>
          </a:prstGeom>
          <a:solidFill>
            <a:srgbClr val="C92D3A"/>
          </a:solidFill>
          <a:ln>
            <a:noFill/>
          </a:ln>
          <a:effectLst>
            <a:outerShdw blurRad="76200" dist="12700" dir="2101748" rotWithShape="0">
              <a:srgbClr val="000000">
                <a:alpha val="49803"/>
              </a:srgbClr>
            </a:outerShdw>
          </a:effectLst>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Times New Roman"/>
              <a:ea typeface="Times New Roman"/>
              <a:cs typeface="Times New Roman"/>
              <a:sym typeface="Times New Roman"/>
            </a:endParaRPr>
          </a:p>
        </p:txBody>
      </p:sp>
      <p:pic>
        <p:nvPicPr>
          <p:cNvPr id="68" name="Google Shape;68;p1" descr="Image"/>
          <p:cNvPicPr preferRelativeResize="0"/>
          <p:nvPr/>
        </p:nvPicPr>
        <p:blipFill rotWithShape="1">
          <a:blip r:embed="rId3">
            <a:alphaModFix/>
          </a:blip>
          <a:srcRect/>
          <a:stretch/>
        </p:blipFill>
        <p:spPr>
          <a:xfrm>
            <a:off x="533454" y="116166"/>
            <a:ext cx="3248389" cy="1082797"/>
          </a:xfrm>
          <a:prstGeom prst="rect">
            <a:avLst/>
          </a:prstGeom>
          <a:noFill/>
          <a:ln>
            <a:noFill/>
          </a:ln>
        </p:spPr>
      </p:pic>
      <p:grpSp>
        <p:nvGrpSpPr>
          <p:cNvPr id="69" name="Google Shape;69;p1"/>
          <p:cNvGrpSpPr/>
          <p:nvPr/>
        </p:nvGrpSpPr>
        <p:grpSpPr>
          <a:xfrm rot="317574">
            <a:off x="5272779" y="3664394"/>
            <a:ext cx="4210742" cy="2900295"/>
            <a:chOff x="0" y="0"/>
            <a:chExt cx="4210740" cy="2900294"/>
          </a:xfrm>
        </p:grpSpPr>
        <p:pic>
          <p:nvPicPr>
            <p:cNvPr id="70" name="Google Shape;70;p1" descr="Image"/>
            <p:cNvPicPr preferRelativeResize="0"/>
            <p:nvPr/>
          </p:nvPicPr>
          <p:blipFill rotWithShape="1">
            <a:blip r:embed="rId4">
              <a:alphaModFix/>
            </a:blip>
            <a:srcRect/>
            <a:stretch/>
          </p:blipFill>
          <p:spPr>
            <a:xfrm>
              <a:off x="101600" y="101600"/>
              <a:ext cx="4007540" cy="2671694"/>
            </a:xfrm>
            <a:prstGeom prst="rect">
              <a:avLst/>
            </a:prstGeom>
            <a:noFill/>
            <a:ln>
              <a:noFill/>
            </a:ln>
          </p:spPr>
        </p:pic>
        <p:pic>
          <p:nvPicPr>
            <p:cNvPr id="71" name="Google Shape;71;p1" descr="Image"/>
            <p:cNvPicPr preferRelativeResize="0"/>
            <p:nvPr/>
          </p:nvPicPr>
          <p:blipFill rotWithShape="1">
            <a:blip r:embed="rId5">
              <a:alphaModFix/>
            </a:blip>
            <a:srcRect/>
            <a:stretch/>
          </p:blipFill>
          <p:spPr>
            <a:xfrm>
              <a:off x="0" y="0"/>
              <a:ext cx="4210740" cy="2900294"/>
            </a:xfrm>
            <a:prstGeom prst="rect">
              <a:avLst/>
            </a:prstGeom>
            <a:noFill/>
            <a:ln>
              <a:noFill/>
            </a:ln>
          </p:spPr>
        </p:pic>
      </p:grpSp>
      <p:grpSp>
        <p:nvGrpSpPr>
          <p:cNvPr id="72" name="Google Shape;72;p1"/>
          <p:cNvGrpSpPr/>
          <p:nvPr/>
        </p:nvGrpSpPr>
        <p:grpSpPr>
          <a:xfrm rot="-180804">
            <a:off x="9123729" y="2720075"/>
            <a:ext cx="2857306" cy="2250930"/>
            <a:chOff x="0" y="0"/>
            <a:chExt cx="2857305" cy="2250929"/>
          </a:xfrm>
        </p:grpSpPr>
        <p:pic>
          <p:nvPicPr>
            <p:cNvPr id="73" name="Google Shape;73;p1" descr="IMG_0492.jpeg"/>
            <p:cNvPicPr preferRelativeResize="0"/>
            <p:nvPr/>
          </p:nvPicPr>
          <p:blipFill rotWithShape="1">
            <a:blip r:embed="rId6">
              <a:alphaModFix/>
            </a:blip>
            <a:srcRect/>
            <a:stretch/>
          </p:blipFill>
          <p:spPr>
            <a:xfrm>
              <a:off x="88899" y="50800"/>
              <a:ext cx="2679506" cy="2009629"/>
            </a:xfrm>
            <a:prstGeom prst="rect">
              <a:avLst/>
            </a:prstGeom>
            <a:noFill/>
            <a:ln>
              <a:noFill/>
            </a:ln>
          </p:spPr>
        </p:pic>
        <p:pic>
          <p:nvPicPr>
            <p:cNvPr id="74" name="Google Shape;74;p1" descr="IMG_0492.jpeg"/>
            <p:cNvPicPr preferRelativeResize="0"/>
            <p:nvPr/>
          </p:nvPicPr>
          <p:blipFill rotWithShape="1">
            <a:blip r:embed="rId7">
              <a:alphaModFix/>
            </a:blip>
            <a:srcRect/>
            <a:stretch/>
          </p:blipFill>
          <p:spPr>
            <a:xfrm>
              <a:off x="0" y="0"/>
              <a:ext cx="2857305" cy="2250929"/>
            </a:xfrm>
            <a:prstGeom prst="rect">
              <a:avLst/>
            </a:prstGeom>
            <a:noFill/>
            <a:ln>
              <a:noFill/>
            </a:ln>
          </p:spPr>
        </p:pic>
      </p:grpSp>
      <p:sp>
        <p:nvSpPr>
          <p:cNvPr id="75" name="Google Shape;75;p1"/>
          <p:cNvSpPr/>
          <p:nvPr/>
        </p:nvSpPr>
        <p:spPr>
          <a:xfrm rot="208856">
            <a:off x="11918440" y="-237288"/>
            <a:ext cx="1036101" cy="7654634"/>
          </a:xfrm>
          <a:prstGeom prst="rect">
            <a:avLst/>
          </a:prstGeom>
          <a:solidFill>
            <a:srgbClr val="141820"/>
          </a:solidFill>
          <a:ln>
            <a:noFill/>
          </a:ln>
          <a:effectLst>
            <a:outerShdw blurRad="76200" dist="12700" dir="2101748" rotWithShape="0">
              <a:srgbClr val="000000">
                <a:alpha val="49803"/>
              </a:srgbClr>
            </a:outerShdw>
          </a:effectLst>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Times New Roman"/>
              <a:ea typeface="Times New Roman"/>
              <a:cs typeface="Times New Roman"/>
              <a:sym typeface="Times New Roman"/>
            </a:endParaRPr>
          </a:p>
        </p:txBody>
      </p:sp>
      <p:grpSp>
        <p:nvGrpSpPr>
          <p:cNvPr id="76" name="Google Shape;76;p1"/>
          <p:cNvGrpSpPr/>
          <p:nvPr/>
        </p:nvGrpSpPr>
        <p:grpSpPr>
          <a:xfrm rot="130565">
            <a:off x="9370921" y="4961732"/>
            <a:ext cx="2641321" cy="1724889"/>
            <a:chOff x="-1" y="-1"/>
            <a:chExt cx="2641320" cy="1724887"/>
          </a:xfrm>
        </p:grpSpPr>
        <p:pic>
          <p:nvPicPr>
            <p:cNvPr id="77" name="Google Shape;77;p1" descr="Image"/>
            <p:cNvPicPr preferRelativeResize="0"/>
            <p:nvPr/>
          </p:nvPicPr>
          <p:blipFill rotWithShape="1">
            <a:blip r:embed="rId8">
              <a:alphaModFix/>
            </a:blip>
            <a:srcRect t="28229" r="33708"/>
            <a:stretch/>
          </p:blipFill>
          <p:spPr>
            <a:xfrm>
              <a:off x="101600" y="101599"/>
              <a:ext cx="2438119" cy="1508987"/>
            </a:xfrm>
            <a:prstGeom prst="rect">
              <a:avLst/>
            </a:prstGeom>
            <a:noFill/>
            <a:ln>
              <a:noFill/>
            </a:ln>
          </p:spPr>
        </p:pic>
        <p:pic>
          <p:nvPicPr>
            <p:cNvPr id="78" name="Google Shape;78;p1" descr="Image"/>
            <p:cNvPicPr preferRelativeResize="0"/>
            <p:nvPr/>
          </p:nvPicPr>
          <p:blipFill rotWithShape="1">
            <a:blip r:embed="rId9">
              <a:alphaModFix/>
            </a:blip>
            <a:srcRect/>
            <a:stretch/>
          </p:blipFill>
          <p:spPr>
            <a:xfrm>
              <a:off x="-1" y="-1"/>
              <a:ext cx="2641320" cy="1724887"/>
            </a:xfrm>
            <a:prstGeom prst="rect">
              <a:avLst/>
            </a:prstGeom>
            <a:noFill/>
            <a:ln>
              <a:noFill/>
            </a:ln>
          </p:spPr>
        </p:pic>
      </p:grpSp>
      <p:sp>
        <p:nvSpPr>
          <p:cNvPr id="79" name="Google Shape;79;p1"/>
          <p:cNvSpPr txBox="1">
            <a:spLocks noGrp="1"/>
          </p:cNvSpPr>
          <p:nvPr>
            <p:ph type="sldNum" idx="12"/>
          </p:nvPr>
        </p:nvSpPr>
        <p:spPr>
          <a:xfrm>
            <a:off x="5997574" y="6540499"/>
            <a:ext cx="190500" cy="189900"/>
          </a:xfrm>
          <a:prstGeom prst="rect">
            <a:avLst/>
          </a:prstGeom>
        </p:spPr>
        <p:txBody>
          <a:bodyPr spcFirstLastPara="1" wrap="square" lIns="25400" tIns="25400" rIns="25400" bIns="25400" anchor="b" anchorCtr="0">
            <a:spAutoFit/>
          </a:bodyPr>
          <a:lstStyle/>
          <a:p>
            <a:pPr marL="0" lvl="0" indent="0" algn="ctr" rtl="0">
              <a:spcBef>
                <a:spcPts val="0"/>
              </a:spcBef>
              <a:spcAft>
                <a:spcPts val="0"/>
              </a:spcAft>
              <a:buClr>
                <a:srgbClr val="000000"/>
              </a:buClr>
              <a:buSzPts val="900"/>
              <a:buFont typeface="Helvetica Neue"/>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1"/>
              </a:buClr>
              <a:buSzPts val="4000"/>
              <a:buFont typeface="Cardo"/>
              <a:buNone/>
            </a:pPr>
            <a:r>
              <a:rPr lang="en-US" sz="4000"/>
              <a:t>Replacement</a:t>
            </a:r>
            <a:r>
              <a:rPr lang="en-US" sz="4000" b="0" i="0" u="none" strike="noStrike" cap="none">
                <a:solidFill>
                  <a:schemeClr val="accent1"/>
                </a:solidFill>
                <a:latin typeface="Cardo"/>
                <a:ea typeface="Cardo"/>
                <a:cs typeface="Cardo"/>
                <a:sym typeface="Cardo"/>
              </a:rPr>
              <a:t> Costs for School Buildings over 50 Years Old</a:t>
            </a:r>
            <a:endParaRPr sz="4000" b="0" i="0" u="none" strike="noStrike" cap="none">
              <a:solidFill>
                <a:schemeClr val="accent1"/>
              </a:solidFill>
              <a:latin typeface="Cardo"/>
              <a:ea typeface="Cardo"/>
              <a:cs typeface="Cardo"/>
              <a:sym typeface="Cardo"/>
            </a:endParaRPr>
          </a:p>
        </p:txBody>
      </p:sp>
      <p:graphicFrame>
        <p:nvGraphicFramePr>
          <p:cNvPr id="156" name="Google Shape;156;p10"/>
          <p:cNvGraphicFramePr/>
          <p:nvPr/>
        </p:nvGraphicFramePr>
        <p:xfrm>
          <a:off x="1563349" y="1927026"/>
          <a:ext cx="3000000" cy="3000000"/>
        </p:xfrm>
        <a:graphic>
          <a:graphicData uri="http://schemas.openxmlformats.org/drawingml/2006/table">
            <a:tbl>
              <a:tblPr firstRow="1" bandRow="1">
                <a:noFill/>
                <a:tableStyleId>{41796D6A-7B51-47FC-9D00-9C59A5EC42C5}</a:tableStyleId>
              </a:tblPr>
              <a:tblGrid>
                <a:gridCol w="1905000">
                  <a:extLst>
                    <a:ext uri="{9D8B030D-6E8A-4147-A177-3AD203B41FA5}">
                      <a16:colId xmlns:a16="http://schemas.microsoft.com/office/drawing/2014/main" val="20000"/>
                    </a:ext>
                  </a:extLst>
                </a:gridCol>
                <a:gridCol w="2668775">
                  <a:extLst>
                    <a:ext uri="{9D8B030D-6E8A-4147-A177-3AD203B41FA5}">
                      <a16:colId xmlns:a16="http://schemas.microsoft.com/office/drawing/2014/main" val="20001"/>
                    </a:ext>
                  </a:extLst>
                </a:gridCol>
                <a:gridCol w="2009550">
                  <a:extLst>
                    <a:ext uri="{9D8B030D-6E8A-4147-A177-3AD203B41FA5}">
                      <a16:colId xmlns:a16="http://schemas.microsoft.com/office/drawing/2014/main" val="20002"/>
                    </a:ext>
                  </a:extLst>
                </a:gridCol>
                <a:gridCol w="2486250">
                  <a:extLst>
                    <a:ext uri="{9D8B030D-6E8A-4147-A177-3AD203B41FA5}">
                      <a16:colId xmlns:a16="http://schemas.microsoft.com/office/drawing/2014/main" val="20003"/>
                    </a:ext>
                  </a:extLst>
                </a:gridCol>
              </a:tblGrid>
              <a:tr h="728450">
                <a:tc>
                  <a:txBody>
                    <a:bodyPr/>
                    <a:lstStyle/>
                    <a:p>
                      <a:pPr marL="0" marR="0" lvl="0" indent="0" algn="l" rtl="0">
                        <a:lnSpc>
                          <a:spcPct val="100000"/>
                        </a:lnSpc>
                        <a:spcBef>
                          <a:spcPts val="0"/>
                        </a:spcBef>
                        <a:spcAft>
                          <a:spcPts val="0"/>
                        </a:spcAft>
                        <a:buClr>
                          <a:srgbClr val="FFFFFF"/>
                        </a:buClr>
                        <a:buSzPts val="2000"/>
                        <a:buFont typeface="Helvetica Neue"/>
                        <a:buNone/>
                      </a:pPr>
                      <a:r>
                        <a:rPr lang="en-US" sz="2000" b="1" u="none" strike="noStrike" cap="none">
                          <a:solidFill>
                            <a:srgbClr val="FFFFFF"/>
                          </a:solidFill>
                        </a:rPr>
                        <a:t>School Type</a:t>
                      </a:r>
                      <a:endParaRPr/>
                    </a:p>
                  </a:txBody>
                  <a:tcPr marL="9525" marR="9525" marT="9525" marB="9525" anchor="b"/>
                </a:tc>
                <a:tc>
                  <a:txBody>
                    <a:bodyPr/>
                    <a:lstStyle/>
                    <a:p>
                      <a:pPr marL="0" marR="0" lvl="0" indent="0" algn="ctr" rtl="0">
                        <a:lnSpc>
                          <a:spcPct val="100000"/>
                        </a:lnSpc>
                        <a:spcBef>
                          <a:spcPts val="0"/>
                        </a:spcBef>
                        <a:spcAft>
                          <a:spcPts val="0"/>
                        </a:spcAft>
                        <a:buClr>
                          <a:srgbClr val="FFFFFF"/>
                        </a:buClr>
                        <a:buSzPts val="2000"/>
                        <a:buFont typeface="Helvetica Neue"/>
                        <a:buNone/>
                      </a:pPr>
                      <a:r>
                        <a:rPr lang="en-US" sz="2000" b="1" u="none" strike="noStrike" cap="none">
                          <a:solidFill>
                            <a:srgbClr val="FFFFFF"/>
                          </a:solidFill>
                        </a:rPr>
                        <a:t>Number of Schools over 50 Years Old </a:t>
                      </a:r>
                      <a:endParaRPr/>
                    </a:p>
                  </a:txBody>
                  <a:tcPr marL="9525" marR="9525" marT="9525" marB="9525" anchor="b"/>
                </a:tc>
                <a:tc>
                  <a:txBody>
                    <a:bodyPr/>
                    <a:lstStyle/>
                    <a:p>
                      <a:pPr marL="0" marR="0" lvl="0" indent="0" algn="ctr" rtl="0">
                        <a:lnSpc>
                          <a:spcPct val="100000"/>
                        </a:lnSpc>
                        <a:spcBef>
                          <a:spcPts val="0"/>
                        </a:spcBef>
                        <a:spcAft>
                          <a:spcPts val="0"/>
                        </a:spcAft>
                        <a:buClr>
                          <a:srgbClr val="FFFFFF"/>
                        </a:buClr>
                        <a:buSzPts val="2000"/>
                        <a:buFont typeface="Helvetica Neue"/>
                        <a:buNone/>
                      </a:pPr>
                      <a:r>
                        <a:rPr lang="en-US" sz="2000" b="1" u="none" strike="noStrike" cap="none">
                          <a:solidFill>
                            <a:srgbClr val="FFFFFF"/>
                          </a:solidFill>
                        </a:rPr>
                        <a:t>Total Square Footage</a:t>
                      </a:r>
                      <a:endParaRPr/>
                    </a:p>
                  </a:txBody>
                  <a:tcPr marL="9525" marR="9525" marT="9525" marB="9525" anchor="b"/>
                </a:tc>
                <a:tc>
                  <a:txBody>
                    <a:bodyPr/>
                    <a:lstStyle/>
                    <a:p>
                      <a:pPr marL="0" marR="0" lvl="0" indent="0" algn="ctr" rtl="0">
                        <a:lnSpc>
                          <a:spcPct val="100000"/>
                        </a:lnSpc>
                        <a:spcBef>
                          <a:spcPts val="0"/>
                        </a:spcBef>
                        <a:spcAft>
                          <a:spcPts val="0"/>
                        </a:spcAft>
                        <a:buClr>
                          <a:srgbClr val="FFFFFF"/>
                        </a:buClr>
                        <a:buSzPts val="2000"/>
                        <a:buFont typeface="Helvetica Neue"/>
                        <a:buNone/>
                      </a:pPr>
                      <a:r>
                        <a:rPr lang="en-US" sz="2000" b="1" u="none" strike="noStrike" cap="none">
                          <a:solidFill>
                            <a:srgbClr val="FFFFFF"/>
                          </a:solidFill>
                        </a:rPr>
                        <a:t>Total Replacement Cost</a:t>
                      </a:r>
                      <a:endParaRPr/>
                    </a:p>
                  </a:txBody>
                  <a:tcPr marL="9525" marR="9525" marT="9525" marB="9525" anchor="b"/>
                </a:tc>
                <a:extLst>
                  <a:ext uri="{0D108BD9-81ED-4DB2-BD59-A6C34878D82A}">
                    <a16:rowId xmlns:a16="http://schemas.microsoft.com/office/drawing/2014/main" val="10000"/>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u="none" strike="noStrike" cap="none"/>
                        <a:t>Elementary</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u="none" strike="noStrike" cap="none"/>
                        <a:t>619</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40,286,230</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$10,071,557,500</a:t>
                      </a:r>
                      <a:endParaRPr/>
                    </a:p>
                  </a:txBody>
                  <a:tcPr marL="9525" marR="9525" marT="9525" marB="9525" anchor="b"/>
                </a:tc>
                <a:extLst>
                  <a:ext uri="{0D108BD9-81ED-4DB2-BD59-A6C34878D82A}">
                    <a16:rowId xmlns:a16="http://schemas.microsoft.com/office/drawing/2014/main" val="10001"/>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u="none" strike="noStrike" cap="none"/>
                        <a:t>Middle</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u="none" strike="noStrike" cap="none"/>
                        <a:t>148</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18,467,374</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$4,616,843,500</a:t>
                      </a:r>
                      <a:endParaRPr/>
                    </a:p>
                  </a:txBody>
                  <a:tcPr marL="9525" marR="9525" marT="9525" marB="9525" anchor="b"/>
                </a:tc>
                <a:extLst>
                  <a:ext uri="{0D108BD9-81ED-4DB2-BD59-A6C34878D82A}">
                    <a16:rowId xmlns:a16="http://schemas.microsoft.com/office/drawing/2014/main" val="10002"/>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u="none" strike="noStrike" cap="none"/>
                        <a:t>High</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u="none" strike="noStrike" cap="none"/>
                        <a:t>144</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25,225,870</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$7,567,761,000</a:t>
                      </a:r>
                      <a:endParaRPr/>
                    </a:p>
                  </a:txBody>
                  <a:tcPr marL="9525" marR="9525" marT="9525" marB="9525" anchor="b"/>
                </a:tc>
                <a:extLst>
                  <a:ext uri="{0D108BD9-81ED-4DB2-BD59-A6C34878D82A}">
                    <a16:rowId xmlns:a16="http://schemas.microsoft.com/office/drawing/2014/main" val="10003"/>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u="none" strike="noStrike" cap="none"/>
                        <a:t>Combined</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u="none" strike="noStrike" cap="none"/>
                        <a:t>43</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3,883,406</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$1,165,021,800</a:t>
                      </a:r>
                      <a:endParaRPr/>
                    </a:p>
                  </a:txBody>
                  <a:tcPr marL="9525" marR="9525" marT="9525" marB="9525" anchor="b"/>
                </a:tc>
                <a:extLst>
                  <a:ext uri="{0D108BD9-81ED-4DB2-BD59-A6C34878D82A}">
                    <a16:rowId xmlns:a16="http://schemas.microsoft.com/office/drawing/2014/main" val="10004"/>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u="none" strike="noStrike" cap="none"/>
                        <a:t>Others</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u="none" strike="noStrike" cap="none"/>
                        <a:t>86</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4,751,318</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u="none" strike="noStrike" cap="none"/>
                        <a:t>$1,369,651,700</a:t>
                      </a:r>
                      <a:endParaRPr/>
                    </a:p>
                  </a:txBody>
                  <a:tcPr marL="9525" marR="9525" marT="9525" marB="9525" anchor="b"/>
                </a:tc>
                <a:extLst>
                  <a:ext uri="{0D108BD9-81ED-4DB2-BD59-A6C34878D82A}">
                    <a16:rowId xmlns:a16="http://schemas.microsoft.com/office/drawing/2014/main" val="10005"/>
                  </a:ext>
                </a:extLst>
              </a:tr>
              <a:tr h="411575">
                <a:tc gridSpan="4">
                  <a:txBody>
                    <a:bodyPr/>
                    <a:lstStyle/>
                    <a:p>
                      <a:pPr marL="0" marR="0" lvl="0" indent="0" algn="l" rtl="0">
                        <a:lnSpc>
                          <a:spcPct val="100000"/>
                        </a:lnSpc>
                        <a:spcBef>
                          <a:spcPts val="0"/>
                        </a:spcBef>
                        <a:spcAft>
                          <a:spcPts val="0"/>
                        </a:spcAft>
                        <a:buClr>
                          <a:schemeClr val="dk1"/>
                        </a:buClr>
                        <a:buSzPts val="1200"/>
                        <a:buFont typeface="Helvetica Neue"/>
                        <a:buNone/>
                      </a:pPr>
                      <a:endParaRPr sz="1200" u="none" strike="noStrike" cap="none"/>
                    </a:p>
                  </a:txBody>
                  <a:tcPr marL="9525" marR="9525" marT="9525" marB="9525"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6325">
                <a:tc>
                  <a:txBody>
                    <a:bodyPr/>
                    <a:lstStyle/>
                    <a:p>
                      <a:pPr marL="0" marR="0" lvl="0" indent="0" algn="l" rtl="0">
                        <a:lnSpc>
                          <a:spcPct val="100000"/>
                        </a:lnSpc>
                        <a:spcBef>
                          <a:spcPts val="0"/>
                        </a:spcBef>
                        <a:spcAft>
                          <a:spcPts val="0"/>
                        </a:spcAft>
                        <a:buClr>
                          <a:schemeClr val="dk1"/>
                        </a:buClr>
                        <a:buSzPts val="2000"/>
                        <a:buFont typeface="Helvetica Neue"/>
                        <a:buNone/>
                      </a:pPr>
                      <a:r>
                        <a:rPr lang="en-US" sz="2000" b="1" u="none" strike="noStrike" cap="none"/>
                        <a:t>Total</a:t>
                      </a:r>
                      <a:endParaRPr/>
                    </a:p>
                  </a:txBody>
                  <a:tcPr marL="9525" marR="9525" marT="9525" marB="9525" anchor="b"/>
                </a:tc>
                <a:tc>
                  <a:txBody>
                    <a:bodyPr/>
                    <a:lstStyle/>
                    <a:p>
                      <a:pPr marL="0" marR="0" lvl="0" indent="0" algn="ctr" rtl="0">
                        <a:lnSpc>
                          <a:spcPct val="100000"/>
                        </a:lnSpc>
                        <a:spcBef>
                          <a:spcPts val="0"/>
                        </a:spcBef>
                        <a:spcAft>
                          <a:spcPts val="0"/>
                        </a:spcAft>
                        <a:buClr>
                          <a:schemeClr val="dk1"/>
                        </a:buClr>
                        <a:buSzPts val="2000"/>
                        <a:buFont typeface="Helvetica Neue"/>
                        <a:buNone/>
                      </a:pPr>
                      <a:r>
                        <a:rPr lang="en-US" sz="2000" b="1" u="none" strike="noStrike" cap="none"/>
                        <a:t>1,040</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b="1" u="none" strike="noStrike" cap="none"/>
                        <a:t>92,614,198</a:t>
                      </a:r>
                      <a:endParaRPr/>
                    </a:p>
                  </a:txBody>
                  <a:tcPr marL="9525" marR="9525" marT="9525" marB="9525" anchor="b"/>
                </a:tc>
                <a:tc>
                  <a:txBody>
                    <a:bodyPr/>
                    <a:lstStyle/>
                    <a:p>
                      <a:pPr marL="0" marR="0" lvl="0" indent="0" algn="r" rtl="0">
                        <a:lnSpc>
                          <a:spcPct val="100000"/>
                        </a:lnSpc>
                        <a:spcBef>
                          <a:spcPts val="0"/>
                        </a:spcBef>
                        <a:spcAft>
                          <a:spcPts val="0"/>
                        </a:spcAft>
                        <a:buClr>
                          <a:schemeClr val="dk1"/>
                        </a:buClr>
                        <a:buSzPts val="2000"/>
                        <a:buFont typeface="Helvetica Neue"/>
                        <a:buNone/>
                      </a:pPr>
                      <a:r>
                        <a:rPr lang="en-US" sz="2000" b="1" u="none" strike="noStrike" cap="none"/>
                        <a:t>$24,790,835,500</a:t>
                      </a:r>
                      <a:endParaRPr/>
                    </a:p>
                  </a:txBody>
                  <a:tcPr marL="9525" marR="9525" marT="9525" marB="9525" anchor="b"/>
                </a:tc>
                <a:extLst>
                  <a:ext uri="{0D108BD9-81ED-4DB2-BD59-A6C34878D82A}">
                    <a16:rowId xmlns:a16="http://schemas.microsoft.com/office/drawing/2014/main" val="10007"/>
                  </a:ext>
                </a:extLst>
              </a:tr>
            </a:tbl>
          </a:graphicData>
        </a:graphic>
      </p:graphicFrame>
      <p:sp>
        <p:nvSpPr>
          <p:cNvPr id="157" name="Google Shape;157;p10"/>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10</a:t>
            </a:fld>
            <a:endParaRPr/>
          </a:p>
        </p:txBody>
      </p:sp>
      <p:sp>
        <p:nvSpPr>
          <p:cNvPr id="158" name="Google Shape;158;p10"/>
          <p:cNvSpPr txBox="1"/>
          <p:nvPr/>
        </p:nvSpPr>
        <p:spPr>
          <a:xfrm>
            <a:off x="1563349" y="5718865"/>
            <a:ext cx="9021600" cy="892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Note: Replacement costs were estimated at $250 per sq. ft. for schools serving PK-8 students, and $300 per sq. ft. for schools serving 9-12 students, for an average costs of $267 per sq. ft. for the state.</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endParaRPr sz="10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a:t>
            </a: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4000" b="0" i="0" u="none" strike="noStrike" cap="none">
                <a:solidFill>
                  <a:schemeClr val="accent1"/>
                </a:solidFill>
                <a:latin typeface="Cardo"/>
                <a:ea typeface="Cardo"/>
                <a:cs typeface="Cardo"/>
                <a:sym typeface="Cardo"/>
              </a:rPr>
              <a:t>Total Construction &amp; Renovation Costs, FY 2011-FY 2021</a:t>
            </a:r>
            <a:endParaRPr sz="4000"/>
          </a:p>
        </p:txBody>
      </p:sp>
      <p:sp>
        <p:nvSpPr>
          <p:cNvPr id="164" name="Google Shape;164;p11"/>
          <p:cNvSpPr txBox="1">
            <a:spLocks noGrp="1"/>
          </p:cNvSpPr>
          <p:nvPr>
            <p:ph type="body" idx="1"/>
          </p:nvPr>
        </p:nvSpPr>
        <p:spPr>
          <a:xfrm>
            <a:off x="838200" y="1690825"/>
            <a:ext cx="10515600" cy="4486000"/>
          </a:xfrm>
          <a:prstGeom prst="rect">
            <a:avLst/>
          </a:prstGeom>
          <a:noFill/>
          <a:ln>
            <a:noFill/>
          </a:ln>
        </p:spPr>
        <p:txBody>
          <a:bodyPr spcFirstLastPara="1" wrap="square" lIns="45675" tIns="45675" rIns="45675" bIns="45675" anchor="t" anchorCtr="0">
            <a:normAutofit/>
          </a:bodyPr>
          <a:lstStyle/>
          <a:p>
            <a:pPr marL="228600" lvl="0" indent="-228600" algn="l" rtl="0">
              <a:lnSpc>
                <a:spcPct val="100000"/>
              </a:lnSpc>
              <a:spcBef>
                <a:spcPts val="0"/>
              </a:spcBef>
              <a:spcAft>
                <a:spcPts val="0"/>
              </a:spcAft>
              <a:buClr>
                <a:schemeClr val="accent1"/>
              </a:buClr>
              <a:buSzPts val="2400"/>
              <a:buChar char="•"/>
            </a:pPr>
            <a:r>
              <a:rPr lang="en-US"/>
              <a:t>Over FY11-FY21, divisions reported constructing 119 new schools at a total cost of $4.226 billion and completing 568 addition/renovation projects at a total cost of $3.335 billion </a:t>
            </a:r>
            <a:endParaRPr/>
          </a:p>
          <a:p>
            <a:pPr marL="0" lvl="0" indent="0" algn="l" rtl="0">
              <a:lnSpc>
                <a:spcPct val="90000"/>
              </a:lnSpc>
              <a:spcBef>
                <a:spcPts val="0"/>
              </a:spcBef>
              <a:spcAft>
                <a:spcPts val="0"/>
              </a:spcAft>
              <a:buClr>
                <a:schemeClr val="accent1"/>
              </a:buClr>
              <a:buSzPts val="2800"/>
              <a:buNone/>
            </a:pPr>
            <a:endParaRPr/>
          </a:p>
          <a:p>
            <a:pPr marL="0" lvl="0" indent="0" algn="ctr" rtl="0">
              <a:lnSpc>
                <a:spcPct val="90000"/>
              </a:lnSpc>
              <a:spcBef>
                <a:spcPts val="0"/>
              </a:spcBef>
              <a:spcAft>
                <a:spcPts val="0"/>
              </a:spcAft>
              <a:buClr>
                <a:srgbClr val="000000"/>
              </a:buClr>
              <a:buSzPts val="2000"/>
              <a:buNone/>
            </a:pPr>
            <a:r>
              <a:rPr lang="en-US"/>
              <a:t>Virginia Public School Construction and Renovation Costs, FY11-FY21 </a:t>
            </a:r>
            <a:endParaRPr/>
          </a:p>
        </p:txBody>
      </p:sp>
      <p:sp>
        <p:nvSpPr>
          <p:cNvPr id="165" name="Google Shape;165;p11"/>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11</a:t>
            </a:fld>
            <a:endParaRPr/>
          </a:p>
        </p:txBody>
      </p:sp>
      <p:graphicFrame>
        <p:nvGraphicFramePr>
          <p:cNvPr id="166" name="Google Shape;166;p11"/>
          <p:cNvGraphicFramePr/>
          <p:nvPr/>
        </p:nvGraphicFramePr>
        <p:xfrm>
          <a:off x="867074" y="3311704"/>
          <a:ext cx="3000000" cy="3000000"/>
        </p:xfrm>
        <a:graphic>
          <a:graphicData uri="http://schemas.openxmlformats.org/drawingml/2006/table">
            <a:tbl>
              <a:tblPr firstRow="1" bandRow="1">
                <a:noFill/>
                <a:tableStyleId>{41796D6A-7B51-47FC-9D00-9C59A5EC42C5}</a:tableStyleId>
              </a:tblPr>
              <a:tblGrid>
                <a:gridCol w="3131500">
                  <a:extLst>
                    <a:ext uri="{9D8B030D-6E8A-4147-A177-3AD203B41FA5}">
                      <a16:colId xmlns:a16="http://schemas.microsoft.com/office/drawing/2014/main" val="20000"/>
                    </a:ext>
                  </a:extLst>
                </a:gridCol>
                <a:gridCol w="2082250">
                  <a:extLst>
                    <a:ext uri="{9D8B030D-6E8A-4147-A177-3AD203B41FA5}">
                      <a16:colId xmlns:a16="http://schemas.microsoft.com/office/drawing/2014/main" val="20001"/>
                    </a:ext>
                  </a:extLst>
                </a:gridCol>
                <a:gridCol w="2102975">
                  <a:extLst>
                    <a:ext uri="{9D8B030D-6E8A-4147-A177-3AD203B41FA5}">
                      <a16:colId xmlns:a16="http://schemas.microsoft.com/office/drawing/2014/main" val="20002"/>
                    </a:ext>
                  </a:extLst>
                </a:gridCol>
                <a:gridCol w="1574650">
                  <a:extLst>
                    <a:ext uri="{9D8B030D-6E8A-4147-A177-3AD203B41FA5}">
                      <a16:colId xmlns:a16="http://schemas.microsoft.com/office/drawing/2014/main" val="20003"/>
                    </a:ext>
                  </a:extLst>
                </a:gridCol>
                <a:gridCol w="159535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chemeClr val="dk1"/>
                        </a:buClr>
                        <a:buSzPts val="1200"/>
                        <a:buFont typeface="Helvetica Neue"/>
                        <a:buNone/>
                      </a:pPr>
                      <a:endParaRPr sz="1200" u="none" strike="noStrike" cap="none"/>
                    </a:p>
                  </a:txBody>
                  <a:tcPr marL="45725" marR="45725" marT="45725" marB="45725">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Number of Schools</a:t>
                      </a:r>
                      <a:endParaRPr/>
                    </a:p>
                  </a:txBody>
                  <a:tcPr marL="45725" marR="45725" marT="45725" marB="45725" anchor="b">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 </a:t>
                      </a:r>
                      <a:endParaRPr/>
                    </a:p>
                  </a:txBody>
                  <a:tcPr marL="45725" marR="45725" marT="45725" marB="45725" anchor="b">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Square Footage</a:t>
                      </a:r>
                      <a:endParaRPr/>
                    </a:p>
                  </a:txBody>
                  <a:tcPr marL="45725" marR="45725" marT="45725" marB="45725" anchor="b">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Costs per Square Foot </a:t>
                      </a:r>
                      <a:endParaRPr/>
                    </a:p>
                  </a:txBody>
                  <a:tcPr marL="45725" marR="45725" marT="45725" marB="45725" anchor="b">
                    <a:solidFill>
                      <a:srgbClr val="000000"/>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New Elementary Schools</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65</a:t>
                      </a:r>
                      <a:endParaRPr sz="1200" u="none" strike="noStrike" cap="none"/>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$1,480,215,361</a:t>
                      </a:r>
                      <a:endParaRPr/>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6,352,068</a:t>
                      </a:r>
                      <a:endParaRPr/>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$233.03</a:t>
                      </a:r>
                      <a:endParaRPr/>
                    </a:p>
                  </a:txBody>
                  <a:tcPr marL="45725" marR="45725" marT="45725" marB="45725">
                    <a:solidFill>
                      <a:srgbClr val="CACACA"/>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New Middle Schools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a:t>
                      </a:r>
                      <a:endParaRPr sz="1200" u="none" strike="noStrike" cap="none"/>
                    </a:p>
                  </a:txBody>
                  <a:tcPr marL="45725" marR="45725" marT="45725" marB="45725"/>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$692,678,682</a:t>
                      </a:r>
                      <a:endParaRPr sz="1200" u="none" strike="noStrike" cap="none"/>
                    </a:p>
                  </a:txBody>
                  <a:tcPr marL="45725" marR="45725" marT="45725" marB="45725"/>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2,857,009</a:t>
                      </a:r>
                      <a:endParaRPr sz="1200" u="none" strike="noStrike" cap="none"/>
                    </a:p>
                  </a:txBody>
                  <a:tcPr marL="45725" marR="45725" marT="45725" marB="45725"/>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$242.45</a:t>
                      </a:r>
                      <a:endParaRPr sz="1200" u="none" strike="noStrike" cap="none"/>
                    </a:p>
                  </a:txBody>
                  <a:tcPr marL="45725" marR="45725"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New High Schools</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21</a:t>
                      </a:r>
                      <a:endParaRPr/>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$1,402,309,778</a:t>
                      </a:r>
                      <a:endParaRPr/>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5,549,672</a:t>
                      </a:r>
                      <a:endParaRPr/>
                    </a:p>
                  </a:txBody>
                  <a:tcPr marL="45725" marR="45725" marT="45725" marB="45725">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$252.68</a:t>
                      </a:r>
                      <a:endParaRPr/>
                    </a:p>
                  </a:txBody>
                  <a:tcPr marL="45725" marR="45725" marT="45725" marB="45725">
                    <a:solidFill>
                      <a:srgbClr val="CACACA"/>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New Combined Schools </a:t>
                      </a:r>
                      <a:endParaRPr/>
                    </a:p>
                  </a:txBody>
                  <a:tcPr marL="45725" marR="45725" marT="45725" marB="45725">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15</a:t>
                      </a:r>
                      <a:endParaRPr/>
                    </a:p>
                  </a:txBody>
                  <a:tcPr marL="45725" marR="45725" marT="45725" marB="45725">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$651,025,693</a:t>
                      </a:r>
                      <a:endParaRPr/>
                    </a:p>
                  </a:txBody>
                  <a:tcPr marL="45725" marR="45725" marT="45725" marB="45725">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2,395,561</a:t>
                      </a:r>
                      <a:endParaRPr/>
                    </a:p>
                  </a:txBody>
                  <a:tcPr marL="45725" marR="45725" marT="45725" marB="45725">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u="none" strike="noStrike" cap="none"/>
                        <a:t>$271.76</a:t>
                      </a:r>
                      <a:endParaRPr/>
                    </a:p>
                  </a:txBody>
                  <a:tcPr marL="45725" marR="45725" marT="45725" marB="457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b="1" i="1" u="none" strike="noStrike" cap="none"/>
                        <a:t>Total New Schools </a:t>
                      </a:r>
                      <a:endParaRPr/>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i="1" u="none" strike="noStrike" cap="none"/>
                        <a:t>119</a:t>
                      </a:r>
                      <a:endParaRPr sz="1200" b="1" i="1" u="none" strike="noStrike" cap="none"/>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$4,226,229,514</a:t>
                      </a:r>
                      <a:endParaRPr sz="1200" b="1" i="1" u="none" strike="noStrike" cap="none"/>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17,154,310</a:t>
                      </a:r>
                      <a:endParaRPr/>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ACACA"/>
                    </a:solidFill>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$246.37</a:t>
                      </a:r>
                      <a:endParaRPr sz="1200" b="1" i="1" u="none" strike="noStrike" cap="none"/>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b="1" i="1" u="none" strike="noStrike" cap="none"/>
                        <a:t>Total Additions/Renovations </a:t>
                      </a:r>
                      <a:endParaRPr/>
                    </a:p>
                  </a:txBody>
                  <a:tcPr marL="45725" marR="45725" marT="45725" marB="45725">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i="1" u="none" strike="noStrike" cap="none"/>
                        <a:t>568</a:t>
                      </a:r>
                      <a:endParaRPr sz="1200" b="1" i="1" u="none" strike="noStrike" cap="none"/>
                    </a:p>
                  </a:txBody>
                  <a:tcPr marL="45725" marR="45725" marT="45725" marB="45725">
                    <a:lnT w="12700" cap="flat" cmpd="sng">
                      <a:solidFill>
                        <a:srgbClr val="000000"/>
                      </a:solidFill>
                      <a:prstDash val="solid"/>
                      <a:round/>
                      <a:headEnd type="none" w="sm" len="sm"/>
                      <a:tailEnd type="none" w="sm" len="sm"/>
                    </a:lnT>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$3,335,120,811</a:t>
                      </a:r>
                      <a:endParaRPr sz="1200" b="1" i="1" u="none" strike="noStrike" cap="none"/>
                    </a:p>
                  </a:txBody>
                  <a:tcPr marL="45725" marR="45725" marT="45725" marB="45725">
                    <a:lnT w="12700" cap="flat" cmpd="sng">
                      <a:solidFill>
                        <a:srgbClr val="000000"/>
                      </a:solidFill>
                      <a:prstDash val="solid"/>
                      <a:round/>
                      <a:headEnd type="none" w="sm" len="sm"/>
                      <a:tailEnd type="none" w="sm" len="sm"/>
                    </a:lnT>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25,849,301</a:t>
                      </a:r>
                      <a:endParaRPr sz="1200" b="1" i="1" u="none" strike="noStrike" cap="none"/>
                    </a:p>
                  </a:txBody>
                  <a:tcPr marL="45725" marR="45725" marT="45725" marB="45725">
                    <a:lnT w="12700" cap="flat" cmpd="sng">
                      <a:solidFill>
                        <a:srgbClr val="000000"/>
                      </a:solidFill>
                      <a:prstDash val="solid"/>
                      <a:round/>
                      <a:headEnd type="none" w="sm" len="sm"/>
                      <a:tailEnd type="none" w="sm" len="sm"/>
                    </a:lnT>
                  </a:tcPr>
                </a:tc>
                <a:tc>
                  <a:txBody>
                    <a:bodyPr/>
                    <a:lstStyle/>
                    <a:p>
                      <a:pPr marL="0" marR="0" lvl="0" indent="0" algn="r" rtl="0">
                        <a:lnSpc>
                          <a:spcPct val="100000"/>
                        </a:lnSpc>
                        <a:spcBef>
                          <a:spcPts val="0"/>
                        </a:spcBef>
                        <a:spcAft>
                          <a:spcPts val="0"/>
                        </a:spcAft>
                        <a:buClr>
                          <a:schemeClr val="dk1"/>
                        </a:buClr>
                        <a:buSzPts val="1800"/>
                        <a:buFont typeface="Helvetica Neue"/>
                        <a:buNone/>
                      </a:pPr>
                      <a:r>
                        <a:rPr lang="en-US" sz="1800" b="1" i="1" u="none" strike="noStrike" cap="none"/>
                        <a:t>$129.02</a:t>
                      </a:r>
                      <a:endParaRPr sz="1200" b="1" i="1" u="none" strike="noStrike" cap="none"/>
                    </a:p>
                  </a:txBody>
                  <a:tcPr marL="45725" marR="45725" marT="45725" marB="45725">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167" name="Google Shape;167;p11"/>
          <p:cNvSpPr txBox="1"/>
          <p:nvPr/>
        </p:nvSpPr>
        <p:spPr>
          <a:xfrm>
            <a:off x="836594" y="6130906"/>
            <a:ext cx="38409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 Construction Cost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3783"/>
              <a:buFont typeface="Cardo"/>
              <a:buNone/>
            </a:pPr>
            <a:r>
              <a:rPr lang="en-US" sz="4000" b="0" i="0" u="none" strike="noStrike" cap="none">
                <a:solidFill>
                  <a:schemeClr val="accent1"/>
                </a:solidFill>
                <a:latin typeface="Cardo"/>
                <a:ea typeface="Cardo"/>
                <a:cs typeface="Cardo"/>
                <a:sym typeface="Cardo"/>
              </a:rPr>
              <a:t>Percent of Buildings with Major Renovation Projects since 2015, by Region</a:t>
            </a:r>
            <a:endParaRPr sz="4000"/>
          </a:p>
        </p:txBody>
      </p:sp>
      <p:graphicFrame>
        <p:nvGraphicFramePr>
          <p:cNvPr id="173" name="Google Shape;173;p12"/>
          <p:cNvGraphicFramePr/>
          <p:nvPr/>
        </p:nvGraphicFramePr>
        <p:xfrm>
          <a:off x="805774" y="1733735"/>
          <a:ext cx="10382926" cy="4333862"/>
        </p:xfrm>
        <a:graphic>
          <a:graphicData uri="http://schemas.openxmlformats.org/drawingml/2006/chart">
            <c:chart xmlns:c="http://schemas.openxmlformats.org/drawingml/2006/chart" xmlns:r="http://schemas.openxmlformats.org/officeDocument/2006/relationships" r:id="rId3"/>
          </a:graphicData>
        </a:graphic>
      </p:graphicFrame>
      <p:sp>
        <p:nvSpPr>
          <p:cNvPr id="174" name="Google Shape;174;p12"/>
          <p:cNvSpPr txBox="1"/>
          <p:nvPr/>
        </p:nvSpPr>
        <p:spPr>
          <a:xfrm>
            <a:off x="4475670" y="6004123"/>
            <a:ext cx="3963999"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
        <p:nvSpPr>
          <p:cNvPr id="175" name="Google Shape;175;p12"/>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838200" y="271200"/>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C22536"/>
              </a:buClr>
              <a:buSzPts val="3600"/>
              <a:buFont typeface="Cardo"/>
              <a:buNone/>
            </a:pPr>
            <a:r>
              <a:rPr lang="en-US" sz="3600">
                <a:solidFill>
                  <a:srgbClr val="C22536"/>
                </a:solidFill>
              </a:rPr>
              <a:t>Percent of School Buildings Meeting Americans with Disabilities Act (ADA) Requirements </a:t>
            </a:r>
            <a:endParaRPr/>
          </a:p>
        </p:txBody>
      </p:sp>
      <p:graphicFrame>
        <p:nvGraphicFramePr>
          <p:cNvPr id="181" name="Google Shape;181;p13"/>
          <p:cNvGraphicFramePr/>
          <p:nvPr/>
        </p:nvGraphicFramePr>
        <p:xfrm>
          <a:off x="1425236" y="1473335"/>
          <a:ext cx="4585172" cy="4746860"/>
        </p:xfrm>
        <a:graphic>
          <a:graphicData uri="http://schemas.openxmlformats.org/drawingml/2006/chart">
            <c:chart xmlns:c="http://schemas.openxmlformats.org/drawingml/2006/chart" xmlns:r="http://schemas.openxmlformats.org/officeDocument/2006/relationships" r:id="rId3"/>
          </a:graphicData>
        </a:graphic>
      </p:graphicFrame>
      <p:sp>
        <p:nvSpPr>
          <p:cNvPr id="182" name="Google Shape;182;p13"/>
          <p:cNvSpPr txBox="1">
            <a:spLocks noGrp="1"/>
          </p:cNvSpPr>
          <p:nvPr>
            <p:ph type="body" idx="1"/>
          </p:nvPr>
        </p:nvSpPr>
        <p:spPr>
          <a:xfrm>
            <a:off x="6958583" y="1825625"/>
            <a:ext cx="4535425" cy="4351338"/>
          </a:xfrm>
          <a:prstGeom prst="rect">
            <a:avLst/>
          </a:prstGeom>
          <a:noFill/>
          <a:ln>
            <a:noFill/>
          </a:ln>
        </p:spPr>
        <p:txBody>
          <a:bodyPr spcFirstLastPara="1" wrap="square" lIns="45700" tIns="45700" rIns="45700" bIns="45700" anchor="t" anchorCtr="0">
            <a:normAutofit fontScale="92500" lnSpcReduction="10000"/>
          </a:bodyPr>
          <a:lstStyle/>
          <a:p>
            <a:pPr marL="228600" lvl="0" indent="-228600" algn="l" rtl="0">
              <a:lnSpc>
                <a:spcPct val="110000"/>
              </a:lnSpc>
              <a:spcBef>
                <a:spcPts val="0"/>
              </a:spcBef>
              <a:spcAft>
                <a:spcPts val="0"/>
              </a:spcAft>
              <a:buClr>
                <a:schemeClr val="accent1"/>
              </a:buClr>
              <a:buSzPct val="100000"/>
              <a:buChar char="•"/>
            </a:pPr>
            <a:r>
              <a:rPr lang="en-US"/>
              <a:t>The majority of school buildings (78%) meet ADA requirements.</a:t>
            </a:r>
            <a:endParaRPr/>
          </a:p>
          <a:p>
            <a:pPr marL="228600" lvl="0" indent="-228600" algn="l" rtl="0">
              <a:lnSpc>
                <a:spcPct val="110000"/>
              </a:lnSpc>
              <a:spcBef>
                <a:spcPts val="1000"/>
              </a:spcBef>
              <a:spcAft>
                <a:spcPts val="0"/>
              </a:spcAft>
              <a:buClr>
                <a:schemeClr val="accent1"/>
              </a:buClr>
              <a:buSzPct val="100000"/>
              <a:buChar char="•"/>
            </a:pPr>
            <a:r>
              <a:rPr lang="en-US"/>
              <a:t>Regionally, the percentage of bldgs. compliant ranges from 61.5% (Region 1) to 96.6% (Region 5).</a:t>
            </a:r>
            <a:endParaRPr/>
          </a:p>
          <a:p>
            <a:pPr marL="228600" lvl="0" indent="-228600" algn="l" rtl="0">
              <a:lnSpc>
                <a:spcPct val="110000"/>
              </a:lnSpc>
              <a:spcBef>
                <a:spcPts val="1000"/>
              </a:spcBef>
              <a:spcAft>
                <a:spcPts val="0"/>
              </a:spcAft>
              <a:buClr>
                <a:schemeClr val="accent1"/>
              </a:buClr>
              <a:buSzPct val="100000"/>
              <a:buChar char="•"/>
            </a:pPr>
            <a:r>
              <a:rPr lang="en-US"/>
              <a:t>Estimated renovation costs for ADA compliance total $205 million.</a:t>
            </a:r>
            <a:endParaRPr/>
          </a:p>
          <a:p>
            <a:pPr marL="228600" lvl="0" indent="-64135" algn="l" rtl="0">
              <a:lnSpc>
                <a:spcPct val="90000"/>
              </a:lnSpc>
              <a:spcBef>
                <a:spcPts val="1000"/>
              </a:spcBef>
              <a:spcAft>
                <a:spcPts val="0"/>
              </a:spcAft>
              <a:buClr>
                <a:schemeClr val="accent1"/>
              </a:buClr>
              <a:buSzPct val="100000"/>
              <a:buNone/>
            </a:pPr>
            <a:endParaRPr/>
          </a:p>
        </p:txBody>
      </p:sp>
      <p:sp>
        <p:nvSpPr>
          <p:cNvPr id="183" name="Google Shape;183;p13"/>
          <p:cNvSpPr txBox="1"/>
          <p:nvPr/>
        </p:nvSpPr>
        <p:spPr>
          <a:xfrm>
            <a:off x="883920" y="6187665"/>
            <a:ext cx="3963998"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
        <p:nvSpPr>
          <p:cNvPr id="184" name="Google Shape;184;p13"/>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3700"/>
              <a:buFont typeface="Cardo"/>
              <a:buNone/>
            </a:pPr>
            <a:r>
              <a:rPr lang="en-US" sz="4000"/>
              <a:t>School Division HVAC Projects during COVID-19</a:t>
            </a:r>
            <a:endParaRPr sz="4000"/>
          </a:p>
        </p:txBody>
      </p:sp>
      <p:graphicFrame>
        <p:nvGraphicFramePr>
          <p:cNvPr id="190" name="Google Shape;190;p14"/>
          <p:cNvGraphicFramePr/>
          <p:nvPr/>
        </p:nvGraphicFramePr>
        <p:xfrm>
          <a:off x="965789" y="3867075"/>
          <a:ext cx="3000000" cy="3000000"/>
        </p:xfrm>
        <a:graphic>
          <a:graphicData uri="http://schemas.openxmlformats.org/drawingml/2006/table">
            <a:tbl>
              <a:tblPr firstRow="1" bandRow="1">
                <a:noFill/>
                <a:tableStyleId>{41796D6A-7B51-47FC-9D00-9C59A5EC42C5}</a:tableStyleId>
              </a:tblPr>
              <a:tblGrid>
                <a:gridCol w="5868575">
                  <a:extLst>
                    <a:ext uri="{9D8B030D-6E8A-4147-A177-3AD203B41FA5}">
                      <a16:colId xmlns:a16="http://schemas.microsoft.com/office/drawing/2014/main" val="20000"/>
                    </a:ext>
                  </a:extLst>
                </a:gridCol>
                <a:gridCol w="2323500">
                  <a:extLst>
                    <a:ext uri="{9D8B030D-6E8A-4147-A177-3AD203B41FA5}">
                      <a16:colId xmlns:a16="http://schemas.microsoft.com/office/drawing/2014/main" val="20001"/>
                    </a:ext>
                  </a:extLst>
                </a:gridCol>
                <a:gridCol w="2323500">
                  <a:extLst>
                    <a:ext uri="{9D8B030D-6E8A-4147-A177-3AD203B41FA5}">
                      <a16:colId xmlns:a16="http://schemas.microsoft.com/office/drawing/2014/main" val="20002"/>
                    </a:ext>
                  </a:extLst>
                </a:gridCol>
              </a:tblGrid>
              <a:tr h="118750">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HVAC System Projects in Response to COVID-19</a:t>
                      </a:r>
                      <a:endParaRPr/>
                    </a:p>
                  </a:txBody>
                  <a:tcPr marL="45725" marR="45725" marT="45725" marB="45725">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Average Number of Projects per Division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Number of Projects, All Divisions </a:t>
                      </a:r>
                      <a:endParaRPr/>
                    </a:p>
                  </a:txBody>
                  <a:tcPr marL="45725" marR="45725" marT="45725" marB="45725"/>
                </a:tc>
                <a:extLst>
                  <a:ext uri="{0D108BD9-81ED-4DB2-BD59-A6C34878D82A}">
                    <a16:rowId xmlns:a16="http://schemas.microsoft.com/office/drawing/2014/main" val="10000"/>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Number completed since March 2020 </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8</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975</a:t>
                      </a:r>
                      <a:endParaRPr/>
                    </a:p>
                  </a:txBody>
                  <a:tcPr marL="6350" marR="6350" marT="6350" marB="6350" anchor="b"/>
                </a:tc>
                <a:extLst>
                  <a:ext uri="{0D108BD9-81ED-4DB2-BD59-A6C34878D82A}">
                    <a16:rowId xmlns:a16="http://schemas.microsoft.com/office/drawing/2014/main" val="10001"/>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Number begun but not completed since March 2020</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8</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942</a:t>
                      </a:r>
                      <a:endParaRPr/>
                    </a:p>
                  </a:txBody>
                  <a:tcPr marL="6350" marR="6350" marT="6350" marB="6350" anchor="b"/>
                </a:tc>
                <a:extLst>
                  <a:ext uri="{0D108BD9-81ED-4DB2-BD59-A6C34878D82A}">
                    <a16:rowId xmlns:a16="http://schemas.microsoft.com/office/drawing/2014/main" val="10002"/>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Number planned but not begun since March 2020 </a:t>
                      </a:r>
                      <a:endParaRPr/>
                    </a:p>
                  </a:txBody>
                  <a:tcPr marL="6350" marR="6350" marT="6350" marB="6350" anchor="b">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a:t>
                      </a:r>
                      <a:endParaRPr/>
                    </a:p>
                  </a:txBody>
                  <a:tcPr marL="6350" marR="6350" marT="6350" marB="6350" anchor="b">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1,527</a:t>
                      </a:r>
                      <a:endParaRPr/>
                    </a:p>
                  </a:txBody>
                  <a:tcPr marL="6350" marR="6350" marT="6350" marB="6350" anchor="b">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b="1" u="none" strike="noStrike" cap="none"/>
                        <a:t>Total</a:t>
                      </a:r>
                      <a:endParaRPr/>
                    </a:p>
                  </a:txBody>
                  <a:tcPr marL="6350" marR="6350" marT="6350" marB="6350" anchor="b">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26</a:t>
                      </a:r>
                      <a:endParaRPr/>
                    </a:p>
                  </a:txBody>
                  <a:tcPr marL="6350" marR="6350" marT="6350" marB="6350" anchor="b">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3,444</a:t>
                      </a:r>
                      <a:endParaRPr/>
                    </a:p>
                  </a:txBody>
                  <a:tcPr marL="6350" marR="6350" marT="6350" marB="6350" anchor="b">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191" name="Google Shape;191;p14"/>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14</a:t>
            </a:fld>
            <a:endParaRPr/>
          </a:p>
        </p:txBody>
      </p:sp>
      <p:sp>
        <p:nvSpPr>
          <p:cNvPr id="192" name="Google Shape;192;p14"/>
          <p:cNvSpPr txBox="1"/>
          <p:nvPr/>
        </p:nvSpPr>
        <p:spPr>
          <a:xfrm>
            <a:off x="883919" y="1825625"/>
            <a:ext cx="10424162" cy="4351338"/>
          </a:xfrm>
          <a:prstGeom prst="rect">
            <a:avLst/>
          </a:prstGeom>
          <a:noFill/>
          <a:ln>
            <a:noFill/>
          </a:ln>
        </p:spPr>
        <p:txBody>
          <a:bodyPr spcFirstLastPara="1" wrap="square" lIns="45700" tIns="45700" rIns="45700" bIns="45700" anchor="t" anchorCtr="0">
            <a:normAutofit/>
          </a:bodyPr>
          <a:lstStyle/>
          <a:p>
            <a:pPr marL="228600" marR="0" lvl="0" indent="-228600" algn="l" rtl="0">
              <a:lnSpc>
                <a:spcPct val="100000"/>
              </a:lnSpc>
              <a:spcBef>
                <a:spcPts val="0"/>
              </a:spcBef>
              <a:spcAft>
                <a:spcPts val="0"/>
              </a:spcAft>
              <a:buClr>
                <a:schemeClr val="accent1"/>
              </a:buClr>
              <a:buSzPts val="2800"/>
              <a:buFont typeface="Arial"/>
              <a:buChar char="•"/>
            </a:pPr>
            <a:r>
              <a:rPr lang="en-US" sz="2800" b="0" i="0" u="none" strike="noStrike" cap="none">
                <a:solidFill>
                  <a:schemeClr val="accent1"/>
                </a:solidFill>
                <a:latin typeface="Trebuchet MS"/>
                <a:ea typeface="Trebuchet MS"/>
                <a:cs typeface="Trebuchet MS"/>
                <a:sym typeface="Trebuchet MS"/>
              </a:rPr>
              <a:t>As of Spring 2021, 62% of divisions have completed at least one HVAC project since March 2020 in response to COVID-19</a:t>
            </a:r>
            <a:endParaRPr/>
          </a:p>
          <a:p>
            <a:pPr marL="228600" marR="0" lvl="0" indent="-228600" algn="l" rtl="0">
              <a:lnSpc>
                <a:spcPct val="100000"/>
              </a:lnSpc>
              <a:spcBef>
                <a:spcPts val="1000"/>
              </a:spcBef>
              <a:spcAft>
                <a:spcPts val="0"/>
              </a:spcAft>
              <a:buClr>
                <a:schemeClr val="accent1"/>
              </a:buClr>
              <a:buSzPts val="2800"/>
              <a:buFont typeface="Arial"/>
              <a:buChar char="•"/>
            </a:pPr>
            <a:r>
              <a:rPr lang="en-US" sz="2800" b="0" i="0" u="none" strike="noStrike" cap="none">
                <a:solidFill>
                  <a:schemeClr val="accent1"/>
                </a:solidFill>
                <a:latin typeface="Trebuchet MS"/>
                <a:ea typeface="Trebuchet MS"/>
                <a:cs typeface="Trebuchet MS"/>
                <a:sym typeface="Trebuchet MS"/>
              </a:rPr>
              <a:t>12% of responding divisions have no planned HVAC projects in response to COVID-19 </a:t>
            </a:r>
            <a:endParaRPr/>
          </a:p>
        </p:txBody>
      </p:sp>
      <p:sp>
        <p:nvSpPr>
          <p:cNvPr id="193" name="Google Shape;193;p14"/>
          <p:cNvSpPr txBox="1"/>
          <p:nvPr/>
        </p:nvSpPr>
        <p:spPr>
          <a:xfrm>
            <a:off x="935309" y="5740084"/>
            <a:ext cx="8757900" cy="523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Note: Total counts include multiple HVAC projects per school if school has no central HVAC or multiple HVAC systems.  </a:t>
            </a:r>
            <a:endParaRPr/>
          </a:p>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School Construction Survey, 2021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4000"/>
              <a:t>Prior School Building Inventories or Conditions Surveys</a:t>
            </a:r>
            <a:endParaRPr sz="4000"/>
          </a:p>
        </p:txBody>
      </p:sp>
      <p:sp>
        <p:nvSpPr>
          <p:cNvPr id="199" name="Google Shape;199;p15"/>
          <p:cNvSpPr txBox="1">
            <a:spLocks noGrp="1"/>
          </p:cNvSpPr>
          <p:nvPr>
            <p:ph type="body" idx="1"/>
          </p:nvPr>
        </p:nvSpPr>
        <p:spPr>
          <a:xfrm>
            <a:off x="838200" y="1749425"/>
            <a:ext cx="10820400" cy="4579200"/>
          </a:xfrm>
          <a:prstGeom prst="rect">
            <a:avLst/>
          </a:prstGeom>
          <a:noFill/>
          <a:ln>
            <a:noFill/>
          </a:ln>
        </p:spPr>
        <p:txBody>
          <a:bodyPr spcFirstLastPara="1" wrap="square" lIns="45675" tIns="45675" rIns="45675" bIns="45675" anchor="t" anchorCtr="0">
            <a:normAutofit fontScale="92500" lnSpcReduction="20000"/>
          </a:bodyPr>
          <a:lstStyle/>
          <a:p>
            <a:pPr marL="228600" lvl="0" indent="-228600" algn="l" rtl="0">
              <a:lnSpc>
                <a:spcPct val="100000"/>
              </a:lnSpc>
              <a:spcBef>
                <a:spcPts val="0"/>
              </a:spcBef>
              <a:spcAft>
                <a:spcPts val="0"/>
              </a:spcAft>
              <a:buClr>
                <a:schemeClr val="accent1"/>
              </a:buClr>
              <a:buSzPct val="88803"/>
              <a:buChar char="•"/>
            </a:pPr>
            <a:r>
              <a:rPr lang="en-US"/>
              <a:t>Former VDOE Triennial Facilities Survey, last conducted in 1995-1996:  </a:t>
            </a:r>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More than 50% of divisions reported deferred maintenance in their schools</a:t>
            </a:r>
            <a:endParaRPr sz="2000">
              <a:solidFill>
                <a:srgbClr val="000000"/>
              </a:solidFill>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45% of schools used temporary classrooms</a:t>
            </a:r>
            <a:endParaRPr sz="2000">
              <a:solidFill>
                <a:srgbClr val="000000"/>
              </a:solidFill>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Nearly 33% of schools had overcrowded classrooms</a:t>
            </a:r>
            <a:endParaRPr sz="2000">
              <a:solidFill>
                <a:srgbClr val="000000"/>
              </a:solidFill>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27% of schools reported having classrooms considered obsolete</a:t>
            </a:r>
            <a:endParaRPr sz="2000">
              <a:solidFill>
                <a:srgbClr val="000000"/>
              </a:solidFill>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Estimated 7,900 new classrooms needed over the next five years</a:t>
            </a:r>
            <a:endParaRPr sz="2000">
              <a:solidFill>
                <a:srgbClr val="000000"/>
              </a:solidFill>
            </a:endParaRPr>
          </a:p>
          <a:p>
            <a:pPr marL="685800" marR="0" lvl="1" indent="-228600" algn="l" rtl="0">
              <a:lnSpc>
                <a:spcPct val="100000"/>
              </a:lnSpc>
              <a:spcBef>
                <a:spcPts val="500"/>
              </a:spcBef>
              <a:spcAft>
                <a:spcPts val="0"/>
              </a:spcAft>
              <a:buClr>
                <a:srgbClr val="000000"/>
              </a:buClr>
              <a:buSzPct val="108108"/>
              <a:buChar char="•"/>
            </a:pPr>
            <a:r>
              <a:rPr lang="en-US" sz="2000">
                <a:solidFill>
                  <a:srgbClr val="000000"/>
                </a:solidFill>
              </a:rPr>
              <a:t>63% of schools were more than 25 years old and needed major renovation/replacement</a:t>
            </a:r>
            <a:endParaRPr sz="2000">
              <a:solidFill>
                <a:srgbClr val="000000"/>
              </a:solidFill>
            </a:endParaRPr>
          </a:p>
          <a:p>
            <a:pPr marL="228600" lvl="0" indent="0" algn="l" rtl="0">
              <a:lnSpc>
                <a:spcPct val="100000"/>
              </a:lnSpc>
              <a:spcBef>
                <a:spcPts val="500"/>
              </a:spcBef>
              <a:spcAft>
                <a:spcPts val="0"/>
              </a:spcAft>
              <a:buNone/>
            </a:pPr>
            <a:endParaRPr/>
          </a:p>
          <a:p>
            <a:pPr marL="228600" lvl="0" indent="-228600" algn="l" rtl="0">
              <a:lnSpc>
                <a:spcPct val="100000"/>
              </a:lnSpc>
              <a:spcBef>
                <a:spcPts val="500"/>
              </a:spcBef>
              <a:spcAft>
                <a:spcPts val="0"/>
              </a:spcAft>
              <a:buClr>
                <a:schemeClr val="accent1"/>
              </a:buClr>
              <a:buSzPct val="88803"/>
              <a:buChar char="•"/>
            </a:pPr>
            <a:r>
              <a:rPr lang="en-US"/>
              <a:t>In 2002, at the request of Governor Warner: </a:t>
            </a:r>
            <a:endParaRPr/>
          </a:p>
          <a:p>
            <a:pPr marL="685800" lvl="1" indent="-228600" algn="l" rtl="0">
              <a:lnSpc>
                <a:spcPct val="100000"/>
              </a:lnSpc>
              <a:spcBef>
                <a:spcPts val="500"/>
              </a:spcBef>
              <a:spcAft>
                <a:spcPts val="0"/>
              </a:spcAft>
              <a:buClr>
                <a:srgbClr val="000000"/>
              </a:buClr>
              <a:buSzPct val="108108"/>
              <a:buChar char="•"/>
            </a:pPr>
            <a:r>
              <a:rPr lang="en-US" sz="2000">
                <a:solidFill>
                  <a:srgbClr val="000000"/>
                </a:solidFill>
              </a:rPr>
              <a:t>Lack of maintenance/repairs most frequently cited driver of construction needs</a:t>
            </a:r>
            <a:endParaRPr/>
          </a:p>
          <a:p>
            <a:pPr marL="685800" lvl="1" indent="-228600" algn="l" rtl="0">
              <a:lnSpc>
                <a:spcPct val="100000"/>
              </a:lnSpc>
              <a:spcBef>
                <a:spcPts val="500"/>
              </a:spcBef>
              <a:spcAft>
                <a:spcPts val="0"/>
              </a:spcAft>
              <a:buClr>
                <a:srgbClr val="000000"/>
              </a:buClr>
              <a:buSzPct val="108108"/>
              <a:buChar char="•"/>
            </a:pPr>
            <a:r>
              <a:rPr lang="en-US" sz="2000">
                <a:solidFill>
                  <a:srgbClr val="000000"/>
                </a:solidFill>
              </a:rPr>
              <a:t>65% of schools housed enrollment that was 90% to 115%+ of school capacity</a:t>
            </a:r>
            <a:endParaRPr/>
          </a:p>
          <a:p>
            <a:pPr marL="685800" lvl="1" indent="-228600" algn="l" rtl="0">
              <a:lnSpc>
                <a:spcPct val="100000"/>
              </a:lnSpc>
              <a:spcBef>
                <a:spcPts val="500"/>
              </a:spcBef>
              <a:spcAft>
                <a:spcPts val="0"/>
              </a:spcAft>
              <a:buClr>
                <a:srgbClr val="000000"/>
              </a:buClr>
              <a:buSzPct val="108108"/>
              <a:buChar char="•"/>
            </a:pPr>
            <a:r>
              <a:rPr lang="en-US" sz="2000">
                <a:solidFill>
                  <a:srgbClr val="000000"/>
                </a:solidFill>
              </a:rPr>
              <a:t>77% of divisions reported using some type of temporary or portable classroom space (i.e., trailers) to alleviate overcrowding or due to lack of adequate instructional space</a:t>
            </a:r>
            <a:endParaRPr/>
          </a:p>
          <a:p>
            <a:pPr marL="685800" lvl="1" indent="-228600" algn="l" rtl="0">
              <a:lnSpc>
                <a:spcPct val="100000"/>
              </a:lnSpc>
              <a:spcBef>
                <a:spcPts val="500"/>
              </a:spcBef>
              <a:spcAft>
                <a:spcPts val="0"/>
              </a:spcAft>
              <a:buClr>
                <a:srgbClr val="000000"/>
              </a:buClr>
              <a:buSzPct val="108108"/>
              <a:buChar char="•"/>
            </a:pPr>
            <a:r>
              <a:rPr lang="en-US" sz="2000">
                <a:solidFill>
                  <a:srgbClr val="000000"/>
                </a:solidFill>
              </a:rPr>
              <a:t>59% of schools were 23 or more years old since originally built or significantly renovated</a:t>
            </a:r>
            <a:endParaRPr/>
          </a:p>
        </p:txBody>
      </p:sp>
      <p:sp>
        <p:nvSpPr>
          <p:cNvPr id="200" name="Google Shape;200;p15"/>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4000" b="0" i="0" u="none" strike="noStrike" cap="none">
                <a:solidFill>
                  <a:schemeClr val="accent1"/>
                </a:solidFill>
                <a:latin typeface="Cardo"/>
                <a:ea typeface="Cardo"/>
                <a:cs typeface="Cardo"/>
                <a:sym typeface="Cardo"/>
              </a:rPr>
              <a:t>Review of School Division Capital Improvement Plans (CIPs)	</a:t>
            </a:r>
            <a:endParaRPr sz="4000"/>
          </a:p>
        </p:txBody>
      </p:sp>
      <p:sp>
        <p:nvSpPr>
          <p:cNvPr id="206" name="Google Shape;206;p16"/>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Clr>
                <a:schemeClr val="accent1"/>
              </a:buClr>
              <a:buSzPts val="2800"/>
              <a:buChar char="•"/>
            </a:pPr>
            <a:r>
              <a:rPr lang="en-US"/>
              <a:t>In Spring ‘21, VDOE received 117 current Capital Improvement Plans from school divisions </a:t>
            </a:r>
            <a:endParaRPr/>
          </a:p>
          <a:p>
            <a:pPr marL="228600" lvl="0" indent="-228600" algn="l" rtl="0">
              <a:lnSpc>
                <a:spcPct val="100000"/>
              </a:lnSpc>
              <a:spcBef>
                <a:spcPts val="1000"/>
              </a:spcBef>
              <a:spcAft>
                <a:spcPts val="0"/>
              </a:spcAft>
              <a:buClr>
                <a:schemeClr val="accent1"/>
              </a:buClr>
              <a:buSzPts val="2800"/>
              <a:buChar char="•"/>
            </a:pPr>
            <a:r>
              <a:rPr lang="en-US"/>
              <a:t>VDOE staff analyzed plans up to 10 plan years (FY21 to FY30) to determine type, number, and costs of projects by school </a:t>
            </a:r>
            <a:endParaRPr/>
          </a:p>
          <a:p>
            <a:pPr marL="228600" lvl="0" indent="-228600" algn="l" rtl="0">
              <a:lnSpc>
                <a:spcPct val="100000"/>
              </a:lnSpc>
              <a:spcBef>
                <a:spcPts val="1000"/>
              </a:spcBef>
              <a:spcAft>
                <a:spcPts val="0"/>
              </a:spcAft>
              <a:buClr>
                <a:schemeClr val="accent1"/>
              </a:buClr>
              <a:buSzPts val="2800"/>
              <a:buChar char="•"/>
            </a:pPr>
            <a:r>
              <a:rPr lang="en-US"/>
              <a:t>State-level summaries include the total number of schools with a given project type and the total project costs</a:t>
            </a:r>
            <a:endParaRPr/>
          </a:p>
          <a:p>
            <a:pPr marL="228600" lvl="0" indent="-228600" algn="l" rtl="0">
              <a:lnSpc>
                <a:spcPct val="100000"/>
              </a:lnSpc>
              <a:spcBef>
                <a:spcPts val="1000"/>
              </a:spcBef>
              <a:spcAft>
                <a:spcPts val="0"/>
              </a:spcAft>
              <a:buClr>
                <a:schemeClr val="accent1"/>
              </a:buClr>
              <a:buSzPts val="2800"/>
              <a:buChar char="•"/>
            </a:pPr>
            <a:r>
              <a:rPr lang="en-US"/>
              <a:t>Region-level data summaries were also developed and include the number of schools with a given project type and the average (median) and total costs by project type </a:t>
            </a:r>
            <a:endParaRPr/>
          </a:p>
        </p:txBody>
      </p:sp>
      <p:sp>
        <p:nvSpPr>
          <p:cNvPr id="207" name="Google Shape;207;p16"/>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Statewide Summary of CIP Review </a:t>
            </a:r>
            <a:endParaRPr sz="4000"/>
          </a:p>
        </p:txBody>
      </p:sp>
      <p:sp>
        <p:nvSpPr>
          <p:cNvPr id="213" name="Google Shape;213;p17"/>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fontScale="85000" lnSpcReduction="20000"/>
          </a:bodyPr>
          <a:lstStyle/>
          <a:p>
            <a:pPr marL="228600" lvl="0" indent="-228600" algn="l" rtl="0">
              <a:lnSpc>
                <a:spcPct val="110000"/>
              </a:lnSpc>
              <a:spcBef>
                <a:spcPts val="0"/>
              </a:spcBef>
              <a:spcAft>
                <a:spcPts val="0"/>
              </a:spcAft>
              <a:buClr>
                <a:schemeClr val="accent1"/>
              </a:buClr>
              <a:buSzPct val="100000"/>
              <a:buChar char="•"/>
            </a:pPr>
            <a:r>
              <a:rPr lang="en-US"/>
              <a:t>The typical planning horizon for division CIPs is 5 years</a:t>
            </a:r>
            <a:endParaRPr/>
          </a:p>
          <a:p>
            <a:pPr marL="228600" lvl="0" indent="-228600" algn="l" rtl="0">
              <a:lnSpc>
                <a:spcPct val="110000"/>
              </a:lnSpc>
              <a:spcBef>
                <a:spcPts val="1000"/>
              </a:spcBef>
              <a:spcAft>
                <a:spcPts val="0"/>
              </a:spcAft>
              <a:buClr>
                <a:schemeClr val="accent1"/>
              </a:buClr>
              <a:buSzPct val="100000"/>
              <a:buChar char="•"/>
            </a:pPr>
            <a:r>
              <a:rPr lang="en-US"/>
              <a:t>The largest share of CIP estimated costs are for new schools and renovations </a:t>
            </a:r>
            <a:endParaRPr/>
          </a:p>
          <a:p>
            <a:pPr marL="685800" lvl="1" indent="-228600" algn="l" rtl="0">
              <a:lnSpc>
                <a:spcPct val="110000"/>
              </a:lnSpc>
              <a:spcBef>
                <a:spcPts val="500"/>
              </a:spcBef>
              <a:spcAft>
                <a:spcPts val="0"/>
              </a:spcAft>
              <a:buClr>
                <a:srgbClr val="000000"/>
              </a:buClr>
              <a:buSzPct val="85714"/>
              <a:buChar char="•"/>
            </a:pPr>
            <a:r>
              <a:rPr lang="en-US"/>
              <a:t>81 new schools planned for a total cost of $3.834B</a:t>
            </a:r>
            <a:endParaRPr/>
          </a:p>
          <a:p>
            <a:pPr marL="685800" lvl="1" indent="-228600" algn="l" rtl="0">
              <a:lnSpc>
                <a:spcPct val="110000"/>
              </a:lnSpc>
              <a:spcBef>
                <a:spcPts val="500"/>
              </a:spcBef>
              <a:spcAft>
                <a:spcPts val="0"/>
              </a:spcAft>
              <a:buClr>
                <a:srgbClr val="000000"/>
              </a:buClr>
              <a:buSzPct val="85714"/>
              <a:buChar char="•"/>
            </a:pPr>
            <a:r>
              <a:rPr lang="en-US"/>
              <a:t>566 renovations planned for a total cost of $3.318B </a:t>
            </a:r>
            <a:endParaRPr/>
          </a:p>
          <a:p>
            <a:pPr marL="228600" lvl="0" indent="-228600" algn="l" rtl="0">
              <a:lnSpc>
                <a:spcPct val="110000"/>
              </a:lnSpc>
              <a:spcBef>
                <a:spcPts val="1000"/>
              </a:spcBef>
              <a:spcAft>
                <a:spcPts val="0"/>
              </a:spcAft>
              <a:buClr>
                <a:schemeClr val="accent1"/>
              </a:buClr>
              <a:buSzPct val="100000"/>
              <a:buChar char="•"/>
            </a:pPr>
            <a:r>
              <a:rPr lang="en-US"/>
              <a:t>Following renovations, divisions most frequently planned for HVAC repair/replacement, grounds/parking lot, and roof repair/replacement projects </a:t>
            </a:r>
            <a:endParaRPr/>
          </a:p>
          <a:p>
            <a:pPr marL="685800" lvl="1" indent="-228600" algn="l" rtl="0">
              <a:lnSpc>
                <a:spcPct val="110000"/>
              </a:lnSpc>
              <a:spcBef>
                <a:spcPts val="500"/>
              </a:spcBef>
              <a:spcAft>
                <a:spcPts val="0"/>
              </a:spcAft>
              <a:buClr>
                <a:srgbClr val="000000"/>
              </a:buClr>
              <a:buSzPct val="85714"/>
              <a:buChar char="•"/>
            </a:pPr>
            <a:r>
              <a:rPr lang="en-US"/>
              <a:t>463 HVAC projects for a total cost of $623M</a:t>
            </a:r>
            <a:endParaRPr/>
          </a:p>
          <a:p>
            <a:pPr marL="685800" lvl="1" indent="-228600" algn="l" rtl="0">
              <a:lnSpc>
                <a:spcPct val="110000"/>
              </a:lnSpc>
              <a:spcBef>
                <a:spcPts val="500"/>
              </a:spcBef>
              <a:spcAft>
                <a:spcPts val="0"/>
              </a:spcAft>
              <a:buClr>
                <a:srgbClr val="000000"/>
              </a:buClr>
              <a:buSzPct val="85714"/>
              <a:buChar char="•"/>
            </a:pPr>
            <a:r>
              <a:rPr lang="en-US"/>
              <a:t>353 grounds and parking lot projects for a total cost of $128M</a:t>
            </a:r>
            <a:endParaRPr/>
          </a:p>
          <a:p>
            <a:pPr marL="685800" lvl="1" indent="-228600" algn="l" rtl="0">
              <a:lnSpc>
                <a:spcPct val="110000"/>
              </a:lnSpc>
              <a:spcBef>
                <a:spcPts val="500"/>
              </a:spcBef>
              <a:spcAft>
                <a:spcPts val="0"/>
              </a:spcAft>
              <a:buClr>
                <a:srgbClr val="000000"/>
              </a:buClr>
              <a:buSzPct val="85714"/>
              <a:buChar char="•"/>
            </a:pPr>
            <a:r>
              <a:rPr lang="en-US"/>
              <a:t>344 roof repair/replacement projects for a total cost of $468M</a:t>
            </a:r>
            <a:endParaRPr/>
          </a:p>
        </p:txBody>
      </p:sp>
      <p:sp>
        <p:nvSpPr>
          <p:cNvPr id="214" name="Google Shape;214;p17"/>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838199" y="212725"/>
            <a:ext cx="111405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School Division CIP Projects by Total Costs </a:t>
            </a:r>
            <a:endParaRPr/>
          </a:p>
        </p:txBody>
      </p:sp>
      <p:sp>
        <p:nvSpPr>
          <p:cNvPr id="220" name="Google Shape;220;p18"/>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18</a:t>
            </a:fld>
            <a:endParaRPr/>
          </a:p>
        </p:txBody>
      </p:sp>
      <p:graphicFrame>
        <p:nvGraphicFramePr>
          <p:cNvPr id="221" name="Google Shape;221;p18"/>
          <p:cNvGraphicFramePr/>
          <p:nvPr/>
        </p:nvGraphicFramePr>
        <p:xfrm>
          <a:off x="1770321" y="1539962"/>
          <a:ext cx="3000000" cy="3000000"/>
        </p:xfrm>
        <a:graphic>
          <a:graphicData uri="http://schemas.openxmlformats.org/drawingml/2006/table">
            <a:tbl>
              <a:tblPr firstRow="1" bandRow="1">
                <a:noFill/>
                <a:tableStyleId>{41796D6A-7B51-47FC-9D00-9C59A5EC42C5}</a:tableStyleId>
              </a:tblPr>
              <a:tblGrid>
                <a:gridCol w="2871750">
                  <a:extLst>
                    <a:ext uri="{9D8B030D-6E8A-4147-A177-3AD203B41FA5}">
                      <a16:colId xmlns:a16="http://schemas.microsoft.com/office/drawing/2014/main" val="20000"/>
                    </a:ext>
                  </a:extLst>
                </a:gridCol>
                <a:gridCol w="2598700">
                  <a:extLst>
                    <a:ext uri="{9D8B030D-6E8A-4147-A177-3AD203B41FA5}">
                      <a16:colId xmlns:a16="http://schemas.microsoft.com/office/drawing/2014/main" val="20001"/>
                    </a:ext>
                  </a:extLst>
                </a:gridCol>
                <a:gridCol w="2626250">
                  <a:extLst>
                    <a:ext uri="{9D8B030D-6E8A-4147-A177-3AD203B41FA5}">
                      <a16:colId xmlns:a16="http://schemas.microsoft.com/office/drawing/2014/main" val="20002"/>
                    </a:ext>
                  </a:extLst>
                </a:gridCol>
              </a:tblGrid>
              <a:tr h="492700">
                <a:tc>
                  <a:txBody>
                    <a:bodyPr/>
                    <a:lstStyle/>
                    <a:p>
                      <a:pPr marL="0" marR="0" lvl="0" indent="0" algn="l" rtl="0">
                        <a:lnSpc>
                          <a:spcPct val="100000"/>
                        </a:lnSpc>
                        <a:spcBef>
                          <a:spcPts val="0"/>
                        </a:spcBef>
                        <a:spcAft>
                          <a:spcPts val="0"/>
                        </a:spcAft>
                        <a:buClr>
                          <a:srgbClr val="000000"/>
                        </a:buClr>
                        <a:buSzPts val="1200"/>
                        <a:buFont typeface="Helvetica Neue"/>
                        <a:buNone/>
                      </a:pPr>
                      <a:endParaRPr sz="1200" b="1" u="none" strike="noStrike" cap="none">
                        <a:solidFill>
                          <a:srgbClr val="FFFFFF"/>
                        </a:solidFill>
                      </a:endParaRPr>
                    </a:p>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Project Type</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 with Project Type</a:t>
                      </a:r>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1200"/>
                        <a:buFont typeface="Helvetica Neue"/>
                        <a:buNone/>
                      </a:pPr>
                      <a:endParaRPr sz="1200" b="1" u="none" strike="noStrike" cap="none">
                        <a:solidFill>
                          <a:srgbClr val="FFFFFF"/>
                        </a:solidFill>
                      </a:endParaRPr>
                    </a:p>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a:t>
                      </a:r>
                      <a:endParaRPr/>
                    </a:p>
                  </a:txBody>
                  <a:tcPr marL="45725" marR="45725" marT="45725" marB="45725"/>
                </a:tc>
                <a:extLst>
                  <a:ext uri="{0D108BD9-81ED-4DB2-BD59-A6C34878D82A}">
                    <a16:rowId xmlns:a16="http://schemas.microsoft.com/office/drawing/2014/main" val="10000"/>
                  </a:ext>
                </a:extLst>
              </a:tr>
              <a:tr h="3291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New Schools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81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$3,834,076,026</a:t>
                      </a:r>
                      <a:endParaRPr/>
                    </a:p>
                  </a:txBody>
                  <a:tcPr marL="6350" marR="6350" marT="6350" marB="6350" anchor="ctr"/>
                </a:tc>
                <a:extLst>
                  <a:ext uri="{0D108BD9-81ED-4DB2-BD59-A6C34878D82A}">
                    <a16:rowId xmlns:a16="http://schemas.microsoft.com/office/drawing/2014/main" val="10001"/>
                  </a:ext>
                </a:extLst>
              </a:tr>
              <a:tr h="3291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Renovations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566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$3,318,205,135</a:t>
                      </a:r>
                      <a:endParaRPr/>
                    </a:p>
                  </a:txBody>
                  <a:tcPr marL="6350" marR="6350" marT="6350" marB="6350" anchor="ctr"/>
                </a:tc>
                <a:extLst>
                  <a:ext uri="{0D108BD9-81ED-4DB2-BD59-A6C34878D82A}">
                    <a16:rowId xmlns:a16="http://schemas.microsoft.com/office/drawing/2014/main" val="10002"/>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HVAC Repair/Replacement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463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$623,451,926</a:t>
                      </a:r>
                      <a:endParaRPr/>
                    </a:p>
                  </a:txBody>
                  <a:tcPr marL="6350" marR="6350" marT="6350" marB="6350" anchor="ctr"/>
                </a:tc>
                <a:extLst>
                  <a:ext uri="{0D108BD9-81ED-4DB2-BD59-A6C34878D82A}">
                    <a16:rowId xmlns:a16="http://schemas.microsoft.com/office/drawing/2014/main" val="10003"/>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School Additions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$514,763,904</a:t>
                      </a:r>
                      <a:endParaRPr/>
                    </a:p>
                  </a:txBody>
                  <a:tcPr marL="6350" marR="6350" marT="6350" marB="6350" anchor="ctr"/>
                </a:tc>
                <a:extLst>
                  <a:ext uri="{0D108BD9-81ED-4DB2-BD59-A6C34878D82A}">
                    <a16:rowId xmlns:a16="http://schemas.microsoft.com/office/drawing/2014/main" val="10004"/>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Roof Repair/Replacement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344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$467,944,657</a:t>
                      </a:r>
                      <a:endParaRPr/>
                    </a:p>
                  </a:txBody>
                  <a:tcPr marL="6350" marR="6350" marT="6350" marB="6350" anchor="ctr"/>
                </a:tc>
                <a:extLst>
                  <a:ext uri="{0D108BD9-81ED-4DB2-BD59-A6C34878D82A}">
                    <a16:rowId xmlns:a16="http://schemas.microsoft.com/office/drawing/2014/main" val="10005"/>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Other Items*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171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$376,585,276</a:t>
                      </a:r>
                      <a:endParaRPr/>
                    </a:p>
                  </a:txBody>
                  <a:tcPr marL="6350" marR="6350" marT="6350" marB="6350" anchor="ctr"/>
                </a:tc>
                <a:extLst>
                  <a:ext uri="{0D108BD9-81ED-4DB2-BD59-A6C34878D82A}">
                    <a16:rowId xmlns:a16="http://schemas.microsoft.com/office/drawing/2014/main" val="10006"/>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Technology Upgrades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$172,340,570</a:t>
                      </a:r>
                      <a:endParaRPr/>
                    </a:p>
                  </a:txBody>
                  <a:tcPr marL="9525" marR="9525" marT="9525" marB="9525" anchor="ctr"/>
                </a:tc>
                <a:extLst>
                  <a:ext uri="{0D108BD9-81ED-4DB2-BD59-A6C34878D82A}">
                    <a16:rowId xmlns:a16="http://schemas.microsoft.com/office/drawing/2014/main" val="10007"/>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Electrical &amp; Plumbing</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226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$169,013,619</a:t>
                      </a:r>
                      <a:endParaRPr/>
                    </a:p>
                  </a:txBody>
                  <a:tcPr marL="6350" marR="6350" marT="6350" marB="6350" anchor="ctr"/>
                </a:tc>
                <a:extLst>
                  <a:ext uri="{0D108BD9-81ED-4DB2-BD59-A6C34878D82A}">
                    <a16:rowId xmlns:a16="http://schemas.microsoft.com/office/drawing/2014/main" val="10008"/>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Sports &amp; Playgrounds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287</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$161,815,993</a:t>
                      </a:r>
                      <a:endParaRPr/>
                    </a:p>
                  </a:txBody>
                  <a:tcPr marL="6350" marR="6350" marT="6350" marB="6350" anchor="ctr"/>
                </a:tc>
                <a:extLst>
                  <a:ext uri="{0D108BD9-81ED-4DB2-BD59-A6C34878D82A}">
                    <a16:rowId xmlns:a16="http://schemas.microsoft.com/office/drawing/2014/main" val="10009"/>
                  </a:ext>
                </a:extLst>
              </a:tr>
              <a:tr h="275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Grounds &amp; Parking Lots</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353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$127,645,348</a:t>
                      </a:r>
                      <a:endParaRPr/>
                    </a:p>
                  </a:txBody>
                  <a:tcPr marL="6350" marR="6350" marT="6350" marB="6350" anchor="ctr"/>
                </a:tc>
                <a:extLst>
                  <a:ext uri="{0D108BD9-81ED-4DB2-BD59-A6C34878D82A}">
                    <a16:rowId xmlns:a16="http://schemas.microsoft.com/office/drawing/2014/main" val="10010"/>
                  </a:ext>
                </a:extLst>
              </a:tr>
              <a:tr h="2987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Safety Upgrades &amp; Lighting</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191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$50,664,811</a:t>
                      </a:r>
                      <a:endParaRPr/>
                    </a:p>
                  </a:txBody>
                  <a:tcPr marL="6350" marR="6350" marT="6350" marB="6350" anchor="ctr"/>
                </a:tc>
                <a:extLst>
                  <a:ext uri="{0D108BD9-81ED-4DB2-BD59-A6C34878D82A}">
                    <a16:rowId xmlns:a16="http://schemas.microsoft.com/office/drawing/2014/main" val="10011"/>
                  </a:ext>
                </a:extLst>
              </a:tr>
            </a:tbl>
          </a:graphicData>
        </a:graphic>
      </p:graphicFrame>
      <p:sp>
        <p:nvSpPr>
          <p:cNvPr id="222" name="Google Shape;222;p18"/>
          <p:cNvSpPr txBox="1"/>
          <p:nvPr/>
        </p:nvSpPr>
        <p:spPr>
          <a:xfrm>
            <a:off x="1736296" y="6184863"/>
            <a:ext cx="4117490"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*Other most often included transportation-related costs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838200" y="204503"/>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CIP Costs: New Schools by Region</a:t>
            </a:r>
            <a:endParaRPr/>
          </a:p>
        </p:txBody>
      </p:sp>
      <p:graphicFrame>
        <p:nvGraphicFramePr>
          <p:cNvPr id="228" name="Google Shape;228;p19"/>
          <p:cNvGraphicFramePr/>
          <p:nvPr/>
        </p:nvGraphicFramePr>
        <p:xfrm>
          <a:off x="864479" y="1519414"/>
          <a:ext cx="3000000" cy="3000000"/>
        </p:xfrm>
        <a:graphic>
          <a:graphicData uri="http://schemas.openxmlformats.org/drawingml/2006/table">
            <a:tbl>
              <a:tblPr firstRow="1" bandRow="1">
                <a:noFill/>
                <a:tableStyleId>{41796D6A-7B51-47FC-9D00-9C59A5EC42C5}</a:tableStyleId>
              </a:tblPr>
              <a:tblGrid>
                <a:gridCol w="1889350">
                  <a:extLst>
                    <a:ext uri="{9D8B030D-6E8A-4147-A177-3AD203B41FA5}">
                      <a16:colId xmlns:a16="http://schemas.microsoft.com/office/drawing/2014/main" val="20000"/>
                    </a:ext>
                  </a:extLst>
                </a:gridCol>
                <a:gridCol w="1318425">
                  <a:extLst>
                    <a:ext uri="{9D8B030D-6E8A-4147-A177-3AD203B41FA5}">
                      <a16:colId xmlns:a16="http://schemas.microsoft.com/office/drawing/2014/main" val="20001"/>
                    </a:ext>
                  </a:extLst>
                </a:gridCol>
                <a:gridCol w="3572550">
                  <a:extLst>
                    <a:ext uri="{9D8B030D-6E8A-4147-A177-3AD203B41FA5}">
                      <a16:colId xmlns:a16="http://schemas.microsoft.com/office/drawing/2014/main" val="20002"/>
                    </a:ext>
                  </a:extLst>
                </a:gridCol>
                <a:gridCol w="2105250">
                  <a:extLst>
                    <a:ext uri="{9D8B030D-6E8A-4147-A177-3AD203B41FA5}">
                      <a16:colId xmlns:a16="http://schemas.microsoft.com/office/drawing/2014/main" val="20003"/>
                    </a:ext>
                  </a:extLst>
                </a:gridCol>
                <a:gridCol w="1577450">
                  <a:extLst>
                    <a:ext uri="{9D8B030D-6E8A-4147-A177-3AD203B41FA5}">
                      <a16:colId xmlns:a16="http://schemas.microsoft.com/office/drawing/2014/main" val="20004"/>
                    </a:ext>
                  </a:extLst>
                </a:gridCol>
              </a:tblGrid>
              <a:tr h="354100">
                <a:tc>
                  <a:txBody>
                    <a:bodyPr/>
                    <a:lstStyle/>
                    <a:p>
                      <a:pPr marL="0" marR="0" lvl="0" indent="0" algn="l" rtl="0">
                        <a:lnSpc>
                          <a:spcPct val="100000"/>
                        </a:lnSpc>
                        <a:spcBef>
                          <a:spcPts val="0"/>
                        </a:spcBef>
                        <a:spcAft>
                          <a:spcPts val="0"/>
                        </a:spcAft>
                        <a:buClr>
                          <a:srgbClr val="FFFFFF"/>
                        </a:buClr>
                        <a:buSzPts val="1600"/>
                        <a:buFont typeface="Helvetica Neue"/>
                        <a:buNone/>
                      </a:pPr>
                      <a:r>
                        <a:rPr lang="en-US" sz="1600" b="1" u="none" strike="noStrike" cap="none">
                          <a:solidFill>
                            <a:srgbClr val="FFFFFF"/>
                          </a:solidFill>
                        </a:rPr>
                        <a:t>Region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600"/>
                        <a:buFont typeface="Helvetica Neue"/>
                        <a:buNone/>
                      </a:pPr>
                      <a:r>
                        <a:rPr lang="en-US" sz="1600" b="1" u="none" strike="noStrike" cap="none">
                          <a:solidFill>
                            <a:srgbClr val="FFFFFF"/>
                          </a:solidFill>
                        </a:rPr>
                        <a:t>Number of New Schools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600"/>
                        <a:buFont typeface="Helvetica Neue"/>
                        <a:buNone/>
                      </a:pPr>
                      <a:r>
                        <a:rPr lang="en-US" sz="1600" b="1" u="none" strike="noStrike" cap="none">
                          <a:solidFill>
                            <a:srgbClr val="FFFFFF"/>
                          </a:solidFill>
                        </a:rPr>
                        <a:t>New School Type</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600"/>
                        <a:buFont typeface="Helvetica Neue"/>
                        <a:buNone/>
                      </a:pPr>
                      <a:r>
                        <a:rPr lang="en-US" sz="1600" b="1" u="none" strike="noStrike" cap="none">
                          <a:solidFill>
                            <a:srgbClr val="FFFFFF"/>
                          </a:solidFill>
                        </a:rPr>
                        <a:t>Total Costs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600"/>
                        <a:buFont typeface="Helvetica Neue"/>
                        <a:buNone/>
                      </a:pPr>
                      <a:r>
                        <a:rPr lang="en-US" sz="1600" b="1" u="none" strike="noStrike" cap="none">
                          <a:solidFill>
                            <a:srgbClr val="FFFFFF"/>
                          </a:solidFill>
                        </a:rPr>
                        <a:t>Median Costs</a:t>
                      </a:r>
                      <a:endParaRPr/>
                    </a:p>
                  </a:txBody>
                  <a:tcPr marL="45725" marR="45725" marT="45725" marB="45725"/>
                </a:tc>
                <a:extLst>
                  <a:ext uri="{0D108BD9-81ED-4DB2-BD59-A6C34878D82A}">
                    <a16:rowId xmlns:a16="http://schemas.microsoft.com/office/drawing/2014/main" val="10000"/>
                  </a:ext>
                </a:extLst>
              </a:tr>
              <a:tr h="37030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1: Central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17</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11 ES; 2 MS; 2 HS; 1 Comb; 1 Pre</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$593,967,376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$32,250,425</a:t>
                      </a:r>
                      <a:endParaRPr/>
                    </a:p>
                  </a:txBody>
                  <a:tcPr marL="6350" marR="6350" marT="6350" marB="6350" anchor="ctr"/>
                </a:tc>
                <a:extLst>
                  <a:ext uri="{0D108BD9-81ED-4DB2-BD59-A6C34878D82A}">
                    <a16:rowId xmlns:a16="http://schemas.microsoft.com/office/drawing/2014/main" val="10001"/>
                  </a:ext>
                </a:extLst>
              </a:tr>
              <a:tr h="37030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2: Tidewater</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16</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5 ES; 4 MS; 3 HS; 1 Pre; 1 Unspec; 2 Other Div Bldg</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$498,484,245</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$22,000,000</a:t>
                      </a:r>
                      <a:endParaRPr/>
                    </a:p>
                  </a:txBody>
                  <a:tcPr marL="6350" marR="6350" marT="6350" marB="6350" anchor="ctr"/>
                </a:tc>
                <a:extLst>
                  <a:ext uri="{0D108BD9-81ED-4DB2-BD59-A6C34878D82A}">
                    <a16:rowId xmlns:a16="http://schemas.microsoft.com/office/drawing/2014/main" val="10002"/>
                  </a:ext>
                </a:extLst>
              </a:tr>
              <a:tr h="37030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3: Northern Neck</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5</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 ES; 1 HS; 1 Comb; 1 Alt; 1 Other Div Bldg</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$253,122,699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$54,322,416</a:t>
                      </a:r>
                      <a:endParaRPr/>
                    </a:p>
                  </a:txBody>
                  <a:tcPr marL="6350" marR="6350" marT="6350" marB="6350" anchor="ctr"/>
                </a:tc>
                <a:extLst>
                  <a:ext uri="{0D108BD9-81ED-4DB2-BD59-A6C34878D82A}">
                    <a16:rowId xmlns:a16="http://schemas.microsoft.com/office/drawing/2014/main" val="10003"/>
                  </a:ext>
                </a:extLst>
              </a:tr>
              <a:tr h="37030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31</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19 ES; 4 MS: 6 HS; 1 C&amp;T; 1 Alt</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$2,151,449,772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$62,172,219</a:t>
                      </a:r>
                      <a:endParaRPr/>
                    </a:p>
                  </a:txBody>
                  <a:tcPr marL="6350" marR="6350" marT="6350" marB="6350" anchor="ctr"/>
                </a:tc>
                <a:extLst>
                  <a:ext uri="{0D108BD9-81ED-4DB2-BD59-A6C34878D82A}">
                    <a16:rowId xmlns:a16="http://schemas.microsoft.com/office/drawing/2014/main" val="10004"/>
                  </a:ext>
                </a:extLst>
              </a:tr>
              <a:tr h="21455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5: Valley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3</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 ES; 1 HS</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$85,000,000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$29,000,000</a:t>
                      </a:r>
                      <a:endParaRPr/>
                    </a:p>
                  </a:txBody>
                  <a:tcPr marL="6350" marR="6350" marT="6350" marB="6350" anchor="ctr"/>
                </a:tc>
                <a:extLst>
                  <a:ext uri="{0D108BD9-81ED-4DB2-BD59-A6C34878D82A}">
                    <a16:rowId xmlns:a16="http://schemas.microsoft.com/office/drawing/2014/main" val="10005"/>
                  </a:ext>
                </a:extLst>
              </a:tr>
              <a:tr h="20500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0</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0</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$0</a:t>
                      </a:r>
                      <a:endParaRPr/>
                    </a:p>
                  </a:txBody>
                  <a:tcPr marL="6350" marR="6350" marT="6350" marB="6350" anchor="ctr"/>
                </a:tc>
                <a:extLst>
                  <a:ext uri="{0D108BD9-81ED-4DB2-BD59-A6C34878D82A}">
                    <a16:rowId xmlns:a16="http://schemas.microsoft.com/office/drawing/2014/main" val="10006"/>
                  </a:ext>
                </a:extLst>
              </a:tr>
              <a:tr h="21455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7: Southwest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 ES; 1 MS</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$37,391,934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$18,695,967</a:t>
                      </a:r>
                      <a:endParaRPr/>
                    </a:p>
                  </a:txBody>
                  <a:tcPr marL="6350" marR="6350" marT="6350" marB="6350" anchor="ctr"/>
                </a:tc>
                <a:extLst>
                  <a:ext uri="{0D108BD9-81ED-4DB2-BD59-A6C34878D82A}">
                    <a16:rowId xmlns:a16="http://schemas.microsoft.com/office/drawing/2014/main" val="10007"/>
                  </a:ext>
                </a:extLst>
              </a:tr>
              <a:tr h="214550">
                <a:tc>
                  <a:txBody>
                    <a:bodyPr/>
                    <a:lstStyle/>
                    <a:p>
                      <a:pPr marL="0" marR="0" lvl="0" indent="0" algn="l" rtl="0">
                        <a:lnSpc>
                          <a:spcPct val="100000"/>
                        </a:lnSpc>
                        <a:spcBef>
                          <a:spcPts val="0"/>
                        </a:spcBef>
                        <a:spcAft>
                          <a:spcPts val="0"/>
                        </a:spcAft>
                        <a:buClr>
                          <a:schemeClr val="dk1"/>
                        </a:buClr>
                        <a:buSzPts val="1600"/>
                        <a:buFont typeface="Helvetica Neue"/>
                        <a:buNone/>
                      </a:pPr>
                      <a:r>
                        <a:rPr lang="en-US" sz="1600" u="none" strike="noStrike" cap="none"/>
                        <a:t>8: Southside</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7</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1 ES; 3 HS; 1 Alt; 2 Other Div Bldg</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$214,660,000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600"/>
                        <a:buFont typeface="Helvetica Neue"/>
                        <a:buNone/>
                      </a:pPr>
                      <a:r>
                        <a:rPr lang="en-US" sz="1600" u="none" strike="noStrike" cap="none"/>
                        <a:t>$30,000,000</a:t>
                      </a:r>
                      <a:endParaRPr/>
                    </a:p>
                  </a:txBody>
                  <a:tcPr marL="6350" marR="6350" marT="6350" marB="6350" anchor="ctr"/>
                </a:tc>
                <a:extLst>
                  <a:ext uri="{0D108BD9-81ED-4DB2-BD59-A6C34878D82A}">
                    <a16:rowId xmlns:a16="http://schemas.microsoft.com/office/drawing/2014/main" val="10008"/>
                  </a:ext>
                </a:extLst>
              </a:tr>
            </a:tbl>
          </a:graphicData>
        </a:graphic>
      </p:graphicFrame>
      <p:sp>
        <p:nvSpPr>
          <p:cNvPr id="229" name="Google Shape;229;p19"/>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19</a:t>
            </a:fld>
            <a:endParaRPr/>
          </a:p>
        </p:txBody>
      </p:sp>
      <p:graphicFrame>
        <p:nvGraphicFramePr>
          <p:cNvPr id="230" name="Google Shape;230;p19"/>
          <p:cNvGraphicFramePr/>
          <p:nvPr/>
        </p:nvGraphicFramePr>
        <p:xfrm>
          <a:off x="1094750" y="5355716"/>
          <a:ext cx="3000000" cy="3000000"/>
        </p:xfrm>
        <a:graphic>
          <a:graphicData uri="http://schemas.openxmlformats.org/drawingml/2006/table">
            <a:tbl>
              <a:tblPr bandRow="1">
                <a:noFill/>
                <a:tableStyleId>{41796D6A-7B51-47FC-9D00-9C59A5EC42C5}</a:tableStyleId>
              </a:tblPr>
              <a:tblGrid>
                <a:gridCol w="1798850">
                  <a:extLst>
                    <a:ext uri="{9D8B030D-6E8A-4147-A177-3AD203B41FA5}">
                      <a16:colId xmlns:a16="http://schemas.microsoft.com/office/drawing/2014/main" val="20000"/>
                    </a:ext>
                  </a:extLst>
                </a:gridCol>
                <a:gridCol w="2513800">
                  <a:extLst>
                    <a:ext uri="{9D8B030D-6E8A-4147-A177-3AD203B41FA5}">
                      <a16:colId xmlns:a16="http://schemas.microsoft.com/office/drawing/2014/main" val="20001"/>
                    </a:ext>
                  </a:extLst>
                </a:gridCol>
                <a:gridCol w="4264700">
                  <a:extLst>
                    <a:ext uri="{9D8B030D-6E8A-4147-A177-3AD203B41FA5}">
                      <a16:colId xmlns:a16="http://schemas.microsoft.com/office/drawing/2014/main" val="20002"/>
                    </a:ext>
                  </a:extLst>
                </a:gridCol>
              </a:tblGrid>
              <a:tr h="1325575">
                <a:tc>
                  <a:txBody>
                    <a:bodyPr/>
                    <a:lstStyle/>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ES: Elementary School</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MS: Middle School</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HS: High School</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200"/>
                        <a:buFont typeface="Helvetica Neue"/>
                        <a:buNone/>
                      </a:pPr>
                      <a:endParaRPr sz="1200" b="1" u="none" strike="noStrike" cap="none">
                        <a:solidFill>
                          <a:srgbClr val="FFFFFF"/>
                        </a:solidFill>
                      </a:endParaRPr>
                    </a:p>
                  </a:txBody>
                  <a:tcPr marL="45725" marR="45725" marT="45725" marB="45725">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Comb: Combined School</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Alt: Alternative School</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C&amp;T: Career &amp; Technical School</a:t>
                      </a:r>
                      <a:endParaRPr sz="1200" b="1" u="none" strike="noStrike" cap="none">
                        <a:solidFill>
                          <a:srgbClr val="FFFFFF"/>
                        </a:solidFill>
                      </a:endParaRPr>
                    </a:p>
                  </a:txBody>
                  <a:tcPr marL="45725" marR="45725" marT="45725" marB="45725">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Other Div Bldg: Other Division Building (often Central Office buildings, or School Board buildings)</a:t>
                      </a:r>
                      <a:endParaRPr sz="1200" b="1" u="none" strike="noStrike" cap="none">
                        <a:solidFill>
                          <a:srgbClr val="FFFFFF"/>
                        </a:solidFill>
                      </a:endParaRPr>
                    </a:p>
                    <a:p>
                      <a:pPr marL="0" marR="0" lvl="0" indent="0" algn="l" rtl="0">
                        <a:lnSpc>
                          <a:spcPct val="100000"/>
                        </a:lnSpc>
                        <a:spcBef>
                          <a:spcPts val="0"/>
                        </a:spcBef>
                        <a:spcAft>
                          <a:spcPts val="0"/>
                        </a:spcAft>
                        <a:buClr>
                          <a:schemeClr val="dk1"/>
                        </a:buClr>
                        <a:buSzPts val="1400"/>
                        <a:buFont typeface="Helvetica Neue"/>
                        <a:buNone/>
                      </a:pPr>
                      <a:r>
                        <a:rPr lang="en-US" sz="1400" i="1" u="none" strike="noStrike" cap="none"/>
                        <a:t>Unspec: School Unspecified</a:t>
                      </a:r>
                      <a:endParaRPr sz="1200" b="1" u="none" strike="noStrike" cap="none">
                        <a:solidFill>
                          <a:srgbClr val="FFFFFF"/>
                        </a:solidFill>
                      </a:endParaRPr>
                    </a:p>
                  </a:txBody>
                  <a:tcPr marL="45725" marR="45725" marT="45725" marB="45725">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Presentation Overview</a:t>
            </a:r>
            <a:endParaRPr sz="4000" b="0" i="0" u="none" strike="noStrike" cap="none">
              <a:solidFill>
                <a:schemeClr val="accent1"/>
              </a:solidFill>
              <a:latin typeface="Cardo"/>
              <a:ea typeface="Cardo"/>
              <a:cs typeface="Cardo"/>
              <a:sym typeface="Cardo"/>
            </a:endParaRPr>
          </a:p>
        </p:txBody>
      </p:sp>
      <p:sp>
        <p:nvSpPr>
          <p:cNvPr id="85" name="Google Shape;85;p2"/>
          <p:cNvSpPr txBox="1">
            <a:spLocks noGrp="1"/>
          </p:cNvSpPr>
          <p:nvPr>
            <p:ph type="body" idx="1"/>
          </p:nvPr>
        </p:nvSpPr>
        <p:spPr>
          <a:xfrm>
            <a:off x="838200" y="1784375"/>
            <a:ext cx="11196900" cy="43926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Clr>
                <a:schemeClr val="accent1"/>
              </a:buClr>
              <a:buSzPts val="2125"/>
              <a:buNone/>
            </a:pPr>
            <a:r>
              <a:rPr lang="en-US" sz="2480"/>
              <a:t>1. Data and findings from various sources on the current needs and conditions of Virginia’s public school facilities, many of which were presented to the Commission on School Construction and Modernization in June:</a:t>
            </a:r>
            <a:endParaRPr sz="2480"/>
          </a:p>
          <a:p>
            <a:pPr marL="685800" lvl="1" indent="-213994" algn="l" rtl="0">
              <a:lnSpc>
                <a:spcPct val="90000"/>
              </a:lnSpc>
              <a:spcBef>
                <a:spcPts val="500"/>
              </a:spcBef>
              <a:spcAft>
                <a:spcPts val="0"/>
              </a:spcAft>
              <a:buClr>
                <a:srgbClr val="000000"/>
              </a:buClr>
              <a:buSzPts val="1970"/>
              <a:buChar char="•"/>
            </a:pPr>
            <a:r>
              <a:rPr lang="en-US" sz="2480"/>
              <a:t>School division enrollment data </a:t>
            </a:r>
            <a:endParaRPr sz="2480"/>
          </a:p>
          <a:p>
            <a:pPr marL="685800" lvl="1" indent="-213994" algn="l" rtl="0">
              <a:lnSpc>
                <a:spcPct val="90000"/>
              </a:lnSpc>
              <a:spcBef>
                <a:spcPts val="500"/>
              </a:spcBef>
              <a:spcAft>
                <a:spcPts val="0"/>
              </a:spcAft>
              <a:buClr>
                <a:srgbClr val="000000"/>
              </a:buClr>
              <a:buSzPts val="1970"/>
              <a:buChar char="•"/>
            </a:pPr>
            <a:r>
              <a:rPr lang="en-US" sz="2480"/>
              <a:t>VDOE School/Building Inventory data – Spring ‘21 </a:t>
            </a:r>
            <a:endParaRPr sz="2480"/>
          </a:p>
          <a:p>
            <a:pPr marL="685800" lvl="1" indent="-213994" algn="l" rtl="0">
              <a:lnSpc>
                <a:spcPct val="90000"/>
              </a:lnSpc>
              <a:spcBef>
                <a:spcPts val="500"/>
              </a:spcBef>
              <a:spcAft>
                <a:spcPts val="0"/>
              </a:spcAft>
              <a:buClr>
                <a:srgbClr val="000000"/>
              </a:buClr>
              <a:buSzPts val="1970"/>
              <a:buChar char="•"/>
            </a:pPr>
            <a:r>
              <a:rPr lang="en-US" sz="2480"/>
              <a:t>School division Capital Improvement Plans (CIP) – Spring ‘21</a:t>
            </a:r>
            <a:endParaRPr sz="2480"/>
          </a:p>
          <a:p>
            <a:pPr marL="685800" lvl="1" indent="-213994" algn="l" rtl="0">
              <a:lnSpc>
                <a:spcPct val="90000"/>
              </a:lnSpc>
              <a:spcBef>
                <a:spcPts val="500"/>
              </a:spcBef>
              <a:spcAft>
                <a:spcPts val="0"/>
              </a:spcAft>
              <a:buClr>
                <a:srgbClr val="000000"/>
              </a:buClr>
              <a:buSzPts val="1970"/>
              <a:buChar char="•"/>
            </a:pPr>
            <a:r>
              <a:rPr lang="en-US" sz="2480"/>
              <a:t>Funding and expenditure information </a:t>
            </a:r>
            <a:endParaRPr sz="2480"/>
          </a:p>
          <a:p>
            <a:pPr marL="685800" lvl="1" indent="-213994" algn="l" rtl="0">
              <a:lnSpc>
                <a:spcPct val="90000"/>
              </a:lnSpc>
              <a:spcBef>
                <a:spcPts val="500"/>
              </a:spcBef>
              <a:spcAft>
                <a:spcPts val="0"/>
              </a:spcAft>
              <a:buClr>
                <a:srgbClr val="000000"/>
              </a:buClr>
              <a:buSzPts val="1970"/>
              <a:buChar char="•"/>
            </a:pPr>
            <a:r>
              <a:rPr lang="en-US" sz="2480"/>
              <a:t>Other external data sources/reports</a:t>
            </a:r>
            <a:endParaRPr sz="2480"/>
          </a:p>
          <a:p>
            <a:pPr marL="685800" lvl="1" indent="-50800" algn="l" rtl="0">
              <a:lnSpc>
                <a:spcPct val="90000"/>
              </a:lnSpc>
              <a:spcBef>
                <a:spcPts val="500"/>
              </a:spcBef>
              <a:spcAft>
                <a:spcPts val="0"/>
              </a:spcAft>
              <a:buClr>
                <a:srgbClr val="000000"/>
              </a:buClr>
              <a:buSzPts val="2380"/>
              <a:buNone/>
            </a:pPr>
            <a:endParaRPr sz="2480"/>
          </a:p>
          <a:p>
            <a:pPr marL="0" lvl="1" indent="0" algn="l" rtl="0">
              <a:lnSpc>
                <a:spcPct val="90000"/>
              </a:lnSpc>
              <a:spcBef>
                <a:spcPts val="1000"/>
              </a:spcBef>
              <a:spcAft>
                <a:spcPts val="0"/>
              </a:spcAft>
              <a:buClr>
                <a:schemeClr val="accent1"/>
              </a:buClr>
              <a:buSzPts val="2125"/>
              <a:buNone/>
            </a:pPr>
            <a:r>
              <a:rPr lang="en-US" sz="2225"/>
              <a:t>2. VDOE public school facilities guidelines, including recent revisions to the guidelines</a:t>
            </a:r>
            <a:endParaRPr sz="2225"/>
          </a:p>
          <a:p>
            <a:pPr marL="0" lvl="1" indent="457200" algn="l" rtl="0">
              <a:lnSpc>
                <a:spcPct val="71000"/>
              </a:lnSpc>
              <a:spcBef>
                <a:spcPts val="500"/>
              </a:spcBef>
              <a:spcAft>
                <a:spcPts val="0"/>
              </a:spcAft>
              <a:buClr>
                <a:srgbClr val="000000"/>
              </a:buClr>
              <a:buSzPts val="2380"/>
              <a:buNone/>
            </a:pPr>
            <a:endParaRPr sz="2480"/>
          </a:p>
        </p:txBody>
      </p:sp>
      <p:sp>
        <p:nvSpPr>
          <p:cNvPr id="86" name="Google Shape;86;p2"/>
          <p:cNvSpPr txBox="1">
            <a:spLocks noGrp="1"/>
          </p:cNvSpPr>
          <p:nvPr>
            <p:ph type="sldNum" idx="12"/>
          </p:nvPr>
        </p:nvSpPr>
        <p:spPr>
          <a:xfrm>
            <a:off x="838200" y="6405824"/>
            <a:ext cx="1803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CIP Costs: Renovations by Region</a:t>
            </a:r>
            <a:endParaRPr/>
          </a:p>
        </p:txBody>
      </p:sp>
      <p:graphicFrame>
        <p:nvGraphicFramePr>
          <p:cNvPr id="236" name="Google Shape;236;p20"/>
          <p:cNvGraphicFramePr/>
          <p:nvPr/>
        </p:nvGraphicFramePr>
        <p:xfrm>
          <a:off x="838200" y="1690688"/>
          <a:ext cx="3000000" cy="3000000"/>
        </p:xfrm>
        <a:graphic>
          <a:graphicData uri="http://schemas.openxmlformats.org/drawingml/2006/table">
            <a:tbl>
              <a:tblPr firstRow="1" bandRow="1">
                <a:noFill/>
                <a:tableStyleId>{41796D6A-7B51-47FC-9D00-9C59A5EC42C5}</a:tableStyleId>
              </a:tblPr>
              <a:tblGrid>
                <a:gridCol w="2562700">
                  <a:extLst>
                    <a:ext uri="{9D8B030D-6E8A-4147-A177-3AD203B41FA5}">
                      <a16:colId xmlns:a16="http://schemas.microsoft.com/office/drawing/2014/main" val="20000"/>
                    </a:ext>
                  </a:extLst>
                </a:gridCol>
                <a:gridCol w="1964600">
                  <a:extLst>
                    <a:ext uri="{9D8B030D-6E8A-4147-A177-3AD203B41FA5}">
                      <a16:colId xmlns:a16="http://schemas.microsoft.com/office/drawing/2014/main" val="20001"/>
                    </a:ext>
                  </a:extLst>
                </a:gridCol>
                <a:gridCol w="2391425">
                  <a:extLst>
                    <a:ext uri="{9D8B030D-6E8A-4147-A177-3AD203B41FA5}">
                      <a16:colId xmlns:a16="http://schemas.microsoft.com/office/drawing/2014/main" val="20002"/>
                    </a:ext>
                  </a:extLst>
                </a:gridCol>
                <a:gridCol w="2562700">
                  <a:extLst>
                    <a:ext uri="{9D8B030D-6E8A-4147-A177-3AD203B41FA5}">
                      <a16:colId xmlns:a16="http://schemas.microsoft.com/office/drawing/2014/main" val="20003"/>
                    </a:ext>
                  </a:extLst>
                </a:gridCol>
              </a:tblGrid>
              <a:tr h="896675">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 with Renovations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Median Costs</a:t>
                      </a:r>
                      <a:endParaRPr/>
                    </a:p>
                  </a:txBody>
                  <a:tcPr marL="45725" marR="45725" marT="45725" marB="45725"/>
                </a:tc>
                <a:extLst>
                  <a:ext uri="{0D108BD9-81ED-4DB2-BD59-A6C34878D82A}">
                    <a16:rowId xmlns:a16="http://schemas.microsoft.com/office/drawing/2014/main" val="10000"/>
                  </a:ext>
                </a:extLst>
              </a:tr>
              <a:tr h="3263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$399,192,673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$345,000</a:t>
                      </a:r>
                      <a:endParaRPr/>
                    </a:p>
                  </a:txBody>
                  <a:tcPr marL="6350" marR="6350" marT="6350" marB="6350" anchor="ctr"/>
                </a:tc>
                <a:extLst>
                  <a:ext uri="{0D108BD9-81ED-4DB2-BD59-A6C34878D82A}">
                    <a16:rowId xmlns:a16="http://schemas.microsoft.com/office/drawing/2014/main" val="10001"/>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$513,973,329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$650,000</a:t>
                      </a:r>
                      <a:endParaRPr/>
                    </a:p>
                  </a:txBody>
                  <a:tcPr marL="6350" marR="6350" marT="6350" marB="6350" anchor="ctr"/>
                </a:tc>
                <a:extLst>
                  <a:ext uri="{0D108BD9-81ED-4DB2-BD59-A6C34878D82A}">
                    <a16:rowId xmlns:a16="http://schemas.microsoft.com/office/drawing/2014/main" val="10002"/>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$111,081,406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$281,250</a:t>
                      </a:r>
                      <a:endParaRPr/>
                    </a:p>
                  </a:txBody>
                  <a:tcPr marL="6350" marR="6350" marT="6350" marB="6350" anchor="ctr"/>
                </a:tc>
                <a:extLst>
                  <a:ext uri="{0D108BD9-81ED-4DB2-BD59-A6C34878D82A}">
                    <a16:rowId xmlns:a16="http://schemas.microsoft.com/office/drawing/2014/main" val="10003"/>
                  </a:ext>
                </a:extLst>
              </a:tr>
              <a:tr h="37490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170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$1,808,662,674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$435,833</a:t>
                      </a:r>
                      <a:endParaRPr/>
                    </a:p>
                  </a:txBody>
                  <a:tcPr marL="6350" marR="6350" marT="6350" marB="6350" anchor="ctr"/>
                </a:tc>
                <a:extLst>
                  <a:ext uri="{0D108BD9-81ED-4DB2-BD59-A6C34878D82A}">
                    <a16:rowId xmlns:a16="http://schemas.microsoft.com/office/drawing/2014/main" val="10004"/>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$196,616,603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$367,248</a:t>
                      </a:r>
                      <a:endParaRPr/>
                    </a:p>
                  </a:txBody>
                  <a:tcPr marL="6350" marR="6350" marT="6350" marB="6350" anchor="ctr"/>
                </a:tc>
                <a:extLst>
                  <a:ext uri="{0D108BD9-81ED-4DB2-BD59-A6C34878D82A}">
                    <a16:rowId xmlns:a16="http://schemas.microsoft.com/office/drawing/2014/main" val="10005"/>
                  </a:ext>
                </a:extLst>
              </a:tr>
              <a:tr h="3575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$182,347,652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$186,228</a:t>
                      </a:r>
                      <a:endParaRPr/>
                    </a:p>
                  </a:txBody>
                  <a:tcPr marL="6350" marR="6350" marT="6350" marB="6350" anchor="ctr"/>
                </a:tc>
                <a:extLst>
                  <a:ext uri="{0D108BD9-81ED-4DB2-BD59-A6C34878D82A}">
                    <a16:rowId xmlns:a16="http://schemas.microsoft.com/office/drawing/2014/main" val="10006"/>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$61,781,135</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$157,760</a:t>
                      </a:r>
                      <a:endParaRPr/>
                    </a:p>
                  </a:txBody>
                  <a:tcPr marL="6350" marR="6350" marT="6350" marB="6350" anchor="ctr"/>
                </a:tc>
                <a:extLst>
                  <a:ext uri="{0D108BD9-81ED-4DB2-BD59-A6C34878D82A}">
                    <a16:rowId xmlns:a16="http://schemas.microsoft.com/office/drawing/2014/main" val="10007"/>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$44,549,663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$100,000</a:t>
                      </a:r>
                      <a:endParaRPr/>
                    </a:p>
                  </a:txBody>
                  <a:tcPr marL="6350" marR="6350" marT="6350" marB="6350" anchor="ctr"/>
                </a:tc>
                <a:extLst>
                  <a:ext uri="{0D108BD9-81ED-4DB2-BD59-A6C34878D82A}">
                    <a16:rowId xmlns:a16="http://schemas.microsoft.com/office/drawing/2014/main" val="10008"/>
                  </a:ext>
                </a:extLst>
              </a:tr>
            </a:tbl>
          </a:graphicData>
        </a:graphic>
      </p:graphicFrame>
      <p:sp>
        <p:nvSpPr>
          <p:cNvPr id="237" name="Google Shape;237;p20"/>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838199" y="365125"/>
            <a:ext cx="11140442"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CIP Costs: HVAC Repair/Replacement by Region</a:t>
            </a:r>
            <a:endParaRPr/>
          </a:p>
        </p:txBody>
      </p:sp>
      <p:graphicFrame>
        <p:nvGraphicFramePr>
          <p:cNvPr id="243" name="Google Shape;243;p21"/>
          <p:cNvGraphicFramePr/>
          <p:nvPr/>
        </p:nvGraphicFramePr>
        <p:xfrm>
          <a:off x="838200" y="1866891"/>
          <a:ext cx="3000000" cy="3000000"/>
        </p:xfrm>
        <a:graphic>
          <a:graphicData uri="http://schemas.openxmlformats.org/drawingml/2006/table">
            <a:tbl>
              <a:tblPr firstRow="1" bandRow="1">
                <a:noFill/>
                <a:tableStyleId>{41796D6A-7B51-47FC-9D00-9C59A5EC42C5}</a:tableStyleId>
              </a:tblPr>
              <a:tblGrid>
                <a:gridCol w="2516425">
                  <a:extLst>
                    <a:ext uri="{9D8B030D-6E8A-4147-A177-3AD203B41FA5}">
                      <a16:colId xmlns:a16="http://schemas.microsoft.com/office/drawing/2014/main" val="20000"/>
                    </a:ext>
                  </a:extLst>
                </a:gridCol>
                <a:gridCol w="2457350">
                  <a:extLst>
                    <a:ext uri="{9D8B030D-6E8A-4147-A177-3AD203B41FA5}">
                      <a16:colId xmlns:a16="http://schemas.microsoft.com/office/drawing/2014/main" val="20001"/>
                    </a:ext>
                  </a:extLst>
                </a:gridCol>
                <a:gridCol w="2230950">
                  <a:extLst>
                    <a:ext uri="{9D8B030D-6E8A-4147-A177-3AD203B41FA5}">
                      <a16:colId xmlns:a16="http://schemas.microsoft.com/office/drawing/2014/main" val="20002"/>
                    </a:ext>
                  </a:extLst>
                </a:gridCol>
                <a:gridCol w="2668625">
                  <a:extLst>
                    <a:ext uri="{9D8B030D-6E8A-4147-A177-3AD203B41FA5}">
                      <a16:colId xmlns:a16="http://schemas.microsoft.com/office/drawing/2014/main" val="20003"/>
                    </a:ext>
                  </a:extLst>
                </a:gridCol>
              </a:tblGrid>
              <a:tr h="896675">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 with HVAC Repairs/Replace</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Average (Median) Costs</a:t>
                      </a:r>
                      <a:endParaRPr/>
                    </a:p>
                  </a:txBody>
                  <a:tcPr marL="45725" marR="45725" marT="45725" marB="45725"/>
                </a:tc>
                <a:extLst>
                  <a:ext uri="{0D108BD9-81ED-4DB2-BD59-A6C34878D82A}">
                    <a16:rowId xmlns:a16="http://schemas.microsoft.com/office/drawing/2014/main" val="10000"/>
                  </a:ext>
                </a:extLst>
              </a:tr>
              <a:tr h="3653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$52,386,507</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$475,000</a:t>
                      </a:r>
                      <a:endParaRPr/>
                    </a:p>
                  </a:txBody>
                  <a:tcPr marL="6350" marR="6350" marT="6350" marB="6350" anchor="ctr"/>
                </a:tc>
                <a:extLst>
                  <a:ext uri="{0D108BD9-81ED-4DB2-BD59-A6C34878D82A}">
                    <a16:rowId xmlns:a16="http://schemas.microsoft.com/office/drawing/2014/main" val="10001"/>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$296,016,508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$1,200,000</a:t>
                      </a:r>
                      <a:endParaRPr/>
                    </a:p>
                  </a:txBody>
                  <a:tcPr marL="6350" marR="6350" marT="6350" marB="6350" anchor="ctr"/>
                </a:tc>
                <a:extLst>
                  <a:ext uri="{0D108BD9-81ED-4DB2-BD59-A6C34878D82A}">
                    <a16:rowId xmlns:a16="http://schemas.microsoft.com/office/drawing/2014/main" val="10002"/>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$19,452,900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$256,500</a:t>
                      </a:r>
                      <a:endParaRPr/>
                    </a:p>
                  </a:txBody>
                  <a:tcPr marL="6350" marR="6350" marT="6350" marB="6350" anchor="ctr"/>
                </a:tc>
                <a:extLst>
                  <a:ext uri="{0D108BD9-81ED-4DB2-BD59-A6C34878D82A}">
                    <a16:rowId xmlns:a16="http://schemas.microsoft.com/office/drawing/2014/main" val="10003"/>
                  </a:ext>
                </a:extLst>
              </a:tr>
              <a:tr h="37490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$52,255,045</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$200,000</a:t>
                      </a:r>
                      <a:endParaRPr/>
                    </a:p>
                  </a:txBody>
                  <a:tcPr marL="6350" marR="6350" marT="6350" marB="6350" anchor="ctr"/>
                </a:tc>
                <a:extLst>
                  <a:ext uri="{0D108BD9-81ED-4DB2-BD59-A6C34878D82A}">
                    <a16:rowId xmlns:a16="http://schemas.microsoft.com/office/drawing/2014/main" val="10004"/>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$75,511,912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4,704,797</a:t>
                      </a:r>
                      <a:endParaRPr/>
                    </a:p>
                  </a:txBody>
                  <a:tcPr marL="6350" marR="6350" marT="6350" marB="6350" anchor="ctr"/>
                </a:tc>
                <a:extLst>
                  <a:ext uri="{0D108BD9-81ED-4DB2-BD59-A6C34878D82A}">
                    <a16:rowId xmlns:a16="http://schemas.microsoft.com/office/drawing/2014/main" val="10005"/>
                  </a:ext>
                </a:extLst>
              </a:tr>
              <a:tr h="3427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$33,071,010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4,492,043.82</a:t>
                      </a:r>
                      <a:endParaRPr/>
                    </a:p>
                  </a:txBody>
                  <a:tcPr marL="6350" marR="6350" marT="6350" marB="6350" anchor="ctr"/>
                </a:tc>
                <a:extLst>
                  <a:ext uri="{0D108BD9-81ED-4DB2-BD59-A6C34878D82A}">
                    <a16:rowId xmlns:a16="http://schemas.microsoft.com/office/drawing/2014/main" val="10006"/>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72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$78,838,541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$184,000</a:t>
                      </a:r>
                      <a:endParaRPr/>
                    </a:p>
                  </a:txBody>
                  <a:tcPr marL="6350" marR="6350" marT="6350" marB="6350" anchor="ctr"/>
                </a:tc>
                <a:extLst>
                  <a:ext uri="{0D108BD9-81ED-4DB2-BD59-A6C34878D82A}">
                    <a16:rowId xmlns:a16="http://schemas.microsoft.com/office/drawing/2014/main" val="10007"/>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$16,467,002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$410,000</a:t>
                      </a:r>
                      <a:endParaRPr/>
                    </a:p>
                  </a:txBody>
                  <a:tcPr marL="6350" marR="6350" marT="6350" marB="6350" anchor="ctr"/>
                </a:tc>
                <a:extLst>
                  <a:ext uri="{0D108BD9-81ED-4DB2-BD59-A6C34878D82A}">
                    <a16:rowId xmlns:a16="http://schemas.microsoft.com/office/drawing/2014/main" val="10008"/>
                  </a:ext>
                </a:extLst>
              </a:tr>
            </a:tbl>
          </a:graphicData>
        </a:graphic>
      </p:graphicFrame>
      <p:sp>
        <p:nvSpPr>
          <p:cNvPr id="244" name="Google Shape;244;p21"/>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838199" y="365125"/>
            <a:ext cx="11140442"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CIP Costs: School Addition by Region</a:t>
            </a:r>
            <a:endParaRPr/>
          </a:p>
        </p:txBody>
      </p:sp>
      <p:graphicFrame>
        <p:nvGraphicFramePr>
          <p:cNvPr id="250" name="Google Shape;250;p22"/>
          <p:cNvGraphicFramePr/>
          <p:nvPr/>
        </p:nvGraphicFramePr>
        <p:xfrm>
          <a:off x="923543" y="1866891"/>
          <a:ext cx="3000000" cy="3000000"/>
        </p:xfrm>
        <a:graphic>
          <a:graphicData uri="http://schemas.openxmlformats.org/drawingml/2006/table">
            <a:tbl>
              <a:tblPr firstRow="1" bandRow="1">
                <a:noFill/>
                <a:tableStyleId>{41796D6A-7B51-47FC-9D00-9C59A5EC42C5}</a:tableStyleId>
              </a:tblPr>
              <a:tblGrid>
                <a:gridCol w="2435975">
                  <a:extLst>
                    <a:ext uri="{9D8B030D-6E8A-4147-A177-3AD203B41FA5}">
                      <a16:colId xmlns:a16="http://schemas.microsoft.com/office/drawing/2014/main" val="20000"/>
                    </a:ext>
                  </a:extLst>
                </a:gridCol>
                <a:gridCol w="2629825">
                  <a:extLst>
                    <a:ext uri="{9D8B030D-6E8A-4147-A177-3AD203B41FA5}">
                      <a16:colId xmlns:a16="http://schemas.microsoft.com/office/drawing/2014/main" val="20001"/>
                    </a:ext>
                  </a:extLst>
                </a:gridCol>
                <a:gridCol w="2511675">
                  <a:extLst>
                    <a:ext uri="{9D8B030D-6E8A-4147-A177-3AD203B41FA5}">
                      <a16:colId xmlns:a16="http://schemas.microsoft.com/office/drawing/2014/main" val="20002"/>
                    </a:ext>
                  </a:extLst>
                </a:gridCol>
                <a:gridCol w="2484825">
                  <a:extLst>
                    <a:ext uri="{9D8B030D-6E8A-4147-A177-3AD203B41FA5}">
                      <a16:colId xmlns:a16="http://schemas.microsoft.com/office/drawing/2014/main" val="20003"/>
                    </a:ext>
                  </a:extLst>
                </a:gridCol>
              </a:tblGrid>
              <a:tr h="228600">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 with School Additions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Average (Median) Costs</a:t>
                      </a:r>
                      <a:endParaRPr/>
                    </a:p>
                  </a:txBody>
                  <a:tcPr marL="45725" marR="45725" marT="45725" marB="45725"/>
                </a:tc>
                <a:extLst>
                  <a:ext uri="{0D108BD9-81ED-4DB2-BD59-A6C34878D82A}">
                    <a16:rowId xmlns:a16="http://schemas.microsoft.com/office/drawing/2014/main" val="10000"/>
                  </a:ext>
                </a:extLst>
              </a:tr>
              <a:tr h="3572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7</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$90,544,000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$5,631,065</a:t>
                      </a:r>
                      <a:endParaRPr/>
                    </a:p>
                  </a:txBody>
                  <a:tcPr marL="6350" marR="6350" marT="6350" marB="6350" anchor="ctr"/>
                </a:tc>
                <a:extLst>
                  <a:ext uri="{0D108BD9-81ED-4DB2-BD59-A6C34878D82A}">
                    <a16:rowId xmlns:a16="http://schemas.microsoft.com/office/drawing/2014/main" val="10001"/>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$139,690,277</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$12,000,000</a:t>
                      </a:r>
                      <a:endParaRPr/>
                    </a:p>
                  </a:txBody>
                  <a:tcPr marL="6350" marR="6350" marT="6350" marB="6350" anchor="ctr"/>
                </a:tc>
                <a:extLst>
                  <a:ext uri="{0D108BD9-81ED-4DB2-BD59-A6C34878D82A}">
                    <a16:rowId xmlns:a16="http://schemas.microsoft.com/office/drawing/2014/main" val="10002"/>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$10,641,963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$697,000</a:t>
                      </a:r>
                      <a:endParaRPr/>
                    </a:p>
                  </a:txBody>
                  <a:tcPr marL="6350" marR="6350" marT="6350" marB="6350" anchor="ctr"/>
                </a:tc>
                <a:extLst>
                  <a:ext uri="{0D108BD9-81ED-4DB2-BD59-A6C34878D82A}">
                    <a16:rowId xmlns:a16="http://schemas.microsoft.com/office/drawing/2014/main" val="10003"/>
                  </a:ext>
                </a:extLst>
              </a:tr>
              <a:tr h="37490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$140,376,616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$7,953,300</a:t>
                      </a:r>
                      <a:endParaRPr/>
                    </a:p>
                  </a:txBody>
                  <a:tcPr marL="6350" marR="6350" marT="6350" marB="6350" anchor="ctr"/>
                </a:tc>
                <a:extLst>
                  <a:ext uri="{0D108BD9-81ED-4DB2-BD59-A6C34878D82A}">
                    <a16:rowId xmlns:a16="http://schemas.microsoft.com/office/drawing/2014/main" val="10004"/>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$110,236,048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$14,535,000</a:t>
                      </a:r>
                      <a:endParaRPr/>
                    </a:p>
                  </a:txBody>
                  <a:tcPr marL="6350" marR="6350" marT="6350" marB="6350" anchor="ctr"/>
                </a:tc>
                <a:extLst>
                  <a:ext uri="{0D108BD9-81ED-4DB2-BD59-A6C34878D82A}">
                    <a16:rowId xmlns:a16="http://schemas.microsoft.com/office/drawing/2014/main" val="10005"/>
                  </a:ext>
                </a:extLst>
              </a:tr>
              <a:tr h="30777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$450,000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$450,000</a:t>
                      </a:r>
                      <a:endParaRPr/>
                    </a:p>
                  </a:txBody>
                  <a:tcPr marL="6350" marR="6350" marT="6350" marB="6350" anchor="ctr"/>
                </a:tc>
                <a:extLst>
                  <a:ext uri="{0D108BD9-81ED-4DB2-BD59-A6C34878D82A}">
                    <a16:rowId xmlns:a16="http://schemas.microsoft.com/office/drawing/2014/main" val="10006"/>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$22,425,000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$5,800,000</a:t>
                      </a:r>
                      <a:endParaRPr/>
                    </a:p>
                  </a:txBody>
                  <a:tcPr marL="6350" marR="6350" marT="6350" marB="6350" anchor="ctr"/>
                </a:tc>
                <a:extLst>
                  <a:ext uri="{0D108BD9-81ED-4DB2-BD59-A6C34878D82A}">
                    <a16:rowId xmlns:a16="http://schemas.microsoft.com/office/drawing/2014/main" val="10007"/>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$400,000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$400,000</a:t>
                      </a:r>
                      <a:endParaRPr/>
                    </a:p>
                  </a:txBody>
                  <a:tcPr marL="6350" marR="6350" marT="6350" marB="6350" anchor="ctr"/>
                </a:tc>
                <a:extLst>
                  <a:ext uri="{0D108BD9-81ED-4DB2-BD59-A6C34878D82A}">
                    <a16:rowId xmlns:a16="http://schemas.microsoft.com/office/drawing/2014/main" val="10008"/>
                  </a:ext>
                </a:extLst>
              </a:tr>
            </a:tbl>
          </a:graphicData>
        </a:graphic>
      </p:graphicFrame>
      <p:sp>
        <p:nvSpPr>
          <p:cNvPr id="251" name="Google Shape;251;p22"/>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838199" y="365125"/>
            <a:ext cx="11140442"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CIP Costs: Roof Repair/Replacement by Region</a:t>
            </a:r>
            <a:endParaRPr/>
          </a:p>
        </p:txBody>
      </p:sp>
      <p:graphicFrame>
        <p:nvGraphicFramePr>
          <p:cNvPr id="257" name="Google Shape;257;p23"/>
          <p:cNvGraphicFramePr/>
          <p:nvPr/>
        </p:nvGraphicFramePr>
        <p:xfrm>
          <a:off x="923544" y="2050139"/>
          <a:ext cx="3000000" cy="3000000"/>
        </p:xfrm>
        <a:graphic>
          <a:graphicData uri="http://schemas.openxmlformats.org/drawingml/2006/table">
            <a:tbl>
              <a:tblPr firstRow="1" bandRow="1">
                <a:noFill/>
                <a:tableStyleId>{41796D6A-7B51-47FC-9D00-9C59A5EC42C5}</a:tableStyleId>
              </a:tblPr>
              <a:tblGrid>
                <a:gridCol w="2388550">
                  <a:extLst>
                    <a:ext uri="{9D8B030D-6E8A-4147-A177-3AD203B41FA5}">
                      <a16:colId xmlns:a16="http://schemas.microsoft.com/office/drawing/2014/main" val="20000"/>
                    </a:ext>
                  </a:extLst>
                </a:gridCol>
                <a:gridCol w="2578625">
                  <a:extLst>
                    <a:ext uri="{9D8B030D-6E8A-4147-A177-3AD203B41FA5}">
                      <a16:colId xmlns:a16="http://schemas.microsoft.com/office/drawing/2014/main" val="20001"/>
                    </a:ext>
                  </a:extLst>
                </a:gridCol>
                <a:gridCol w="2462775">
                  <a:extLst>
                    <a:ext uri="{9D8B030D-6E8A-4147-A177-3AD203B41FA5}">
                      <a16:colId xmlns:a16="http://schemas.microsoft.com/office/drawing/2014/main" val="20002"/>
                    </a:ext>
                  </a:extLst>
                </a:gridCol>
                <a:gridCol w="2436450">
                  <a:extLst>
                    <a:ext uri="{9D8B030D-6E8A-4147-A177-3AD203B41FA5}">
                      <a16:colId xmlns:a16="http://schemas.microsoft.com/office/drawing/2014/main" val="20003"/>
                    </a:ext>
                  </a:extLst>
                </a:gridCol>
              </a:tblGrid>
              <a:tr h="896675">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 with Roof Repairs/ Replacement</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Total Costs</a:t>
                      </a:r>
                      <a:endParaRPr/>
                    </a:p>
                  </a:txBody>
                  <a:tcPr marL="45725" marR="45725" marT="45725" marB="45725"/>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Average (Median) Costs</a:t>
                      </a:r>
                      <a:endParaRPr/>
                    </a:p>
                  </a:txBody>
                  <a:tcPr marL="45725" marR="45725" marT="45725" marB="45725"/>
                </a:tc>
                <a:extLst>
                  <a:ext uri="{0D108BD9-81ED-4DB2-BD59-A6C34878D82A}">
                    <a16:rowId xmlns:a16="http://schemas.microsoft.com/office/drawing/2014/main" val="10000"/>
                  </a:ext>
                </a:extLst>
              </a:tr>
              <a:tr h="3703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$29,923,810</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$300,000</a:t>
                      </a:r>
                      <a:endParaRPr/>
                    </a:p>
                  </a:txBody>
                  <a:tcPr marL="6350" marR="6350" marT="6350" marB="6350" anchor="ctr"/>
                </a:tc>
                <a:extLst>
                  <a:ext uri="{0D108BD9-81ED-4DB2-BD59-A6C34878D82A}">
                    <a16:rowId xmlns:a16="http://schemas.microsoft.com/office/drawing/2014/main" val="10001"/>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$157,071,809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$1,425,000</a:t>
                      </a:r>
                      <a:endParaRPr/>
                    </a:p>
                  </a:txBody>
                  <a:tcPr marL="6350" marR="6350" marT="6350" marB="6350" anchor="ctr"/>
                </a:tc>
                <a:extLst>
                  <a:ext uri="{0D108BD9-81ED-4DB2-BD59-A6C34878D82A}">
                    <a16:rowId xmlns:a16="http://schemas.microsoft.com/office/drawing/2014/main" val="10002"/>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$64,342,254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$523,500</a:t>
                      </a:r>
                      <a:endParaRPr/>
                    </a:p>
                  </a:txBody>
                  <a:tcPr marL="6350" marR="6350" marT="6350" marB="6350" anchor="ctr"/>
                </a:tc>
                <a:extLst>
                  <a:ext uri="{0D108BD9-81ED-4DB2-BD59-A6C34878D82A}">
                    <a16:rowId xmlns:a16="http://schemas.microsoft.com/office/drawing/2014/main" val="10003"/>
                  </a:ext>
                </a:extLst>
              </a:tr>
              <a:tr h="37490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$139,999,837</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$831,900</a:t>
                      </a:r>
                      <a:endParaRPr/>
                    </a:p>
                  </a:txBody>
                  <a:tcPr marL="6350" marR="6350" marT="6350" marB="6350" anchor="ctr"/>
                </a:tc>
                <a:extLst>
                  <a:ext uri="{0D108BD9-81ED-4DB2-BD59-A6C34878D82A}">
                    <a16:rowId xmlns:a16="http://schemas.microsoft.com/office/drawing/2014/main" val="10004"/>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$25,539,379</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$321,000</a:t>
                      </a:r>
                      <a:endParaRPr/>
                    </a:p>
                  </a:txBody>
                  <a:tcPr marL="6350" marR="6350" marT="6350" marB="6350" anchor="ctr"/>
                </a:tc>
                <a:extLst>
                  <a:ext uri="{0D108BD9-81ED-4DB2-BD59-A6C34878D82A}">
                    <a16:rowId xmlns:a16="http://schemas.microsoft.com/office/drawing/2014/main" val="10005"/>
                  </a:ext>
                </a:extLst>
              </a:tr>
              <a:tr h="3566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31</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$26,994,674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$497,935</a:t>
                      </a:r>
                      <a:endParaRPr/>
                    </a:p>
                  </a:txBody>
                  <a:tcPr marL="6350" marR="6350" marT="6350" marB="6350" anchor="ctr"/>
                </a:tc>
                <a:extLst>
                  <a:ext uri="{0D108BD9-81ED-4DB2-BD59-A6C34878D82A}">
                    <a16:rowId xmlns:a16="http://schemas.microsoft.com/office/drawing/2014/main" val="10006"/>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55</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$20,678,848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$261,548</a:t>
                      </a:r>
                      <a:endParaRPr/>
                    </a:p>
                  </a:txBody>
                  <a:tcPr marL="6350" marR="6350" marT="6350" marB="6350" anchor="ctr"/>
                </a:tc>
                <a:extLst>
                  <a:ext uri="{0D108BD9-81ED-4DB2-BD59-A6C34878D82A}">
                    <a16:rowId xmlns:a16="http://schemas.microsoft.com/office/drawing/2014/main" val="10007"/>
                  </a:ext>
                </a:extLst>
              </a:tr>
              <a:tr h="3636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$3,394,046</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$125,000</a:t>
                      </a:r>
                      <a:endParaRPr/>
                    </a:p>
                  </a:txBody>
                  <a:tcPr marL="6350" marR="6350" marT="6350" marB="6350" anchor="ctr"/>
                </a:tc>
                <a:extLst>
                  <a:ext uri="{0D108BD9-81ED-4DB2-BD59-A6C34878D82A}">
                    <a16:rowId xmlns:a16="http://schemas.microsoft.com/office/drawing/2014/main" val="10008"/>
                  </a:ext>
                </a:extLst>
              </a:tr>
            </a:tbl>
          </a:graphicData>
        </a:graphic>
      </p:graphicFrame>
      <p:sp>
        <p:nvSpPr>
          <p:cNvPr id="258" name="Google Shape;258;p23"/>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Division Priorities for </a:t>
            </a:r>
            <a:r>
              <a:rPr lang="en-US" sz="4000" b="0" i="0" u="none" strike="noStrike" cap="none">
                <a:solidFill>
                  <a:schemeClr val="accent1"/>
                </a:solidFill>
                <a:latin typeface="Cardo"/>
                <a:ea typeface="Cardo"/>
                <a:cs typeface="Cardo"/>
                <a:sym typeface="Cardo"/>
              </a:rPr>
              <a:t>CIP Project </a:t>
            </a:r>
            <a:r>
              <a:rPr lang="en-US" sz="4000"/>
              <a:t>Funding</a:t>
            </a:r>
            <a:endParaRPr sz="4000"/>
          </a:p>
        </p:txBody>
      </p:sp>
      <p:sp>
        <p:nvSpPr>
          <p:cNvPr id="264" name="Google Shape;264;p24"/>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Clr>
                <a:schemeClr val="accent1"/>
              </a:buClr>
              <a:buSzPts val="2800"/>
              <a:buChar char="•"/>
            </a:pPr>
            <a:r>
              <a:rPr lang="en-US"/>
              <a:t>School divisions overall rated HVAC repair/replacement, building renovations/additions, and roof repair/replacement higher than new schools as CIP funding priorities - this likely reflects a lack of available funding for new schools in many divisions, requiring funds that are available to go towards upgrades to existing buildings versus new construction that is actually needed. New schools would likely be rated a higher priority if funding sources for new construction were more readily available to divisions statewide.    </a:t>
            </a:r>
            <a:endParaRPr/>
          </a:p>
        </p:txBody>
      </p:sp>
      <p:sp>
        <p:nvSpPr>
          <p:cNvPr id="265" name="Google Shape;265;p24"/>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24</a:t>
            </a:fld>
            <a:endParaRPr sz="1200" b="0" i="0" u="none" strike="noStrike" cap="none">
              <a:solidFill>
                <a:srgbClr val="888888"/>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Planned Renovations </a:t>
            </a:r>
            <a:r>
              <a:rPr lang="en-US" sz="4000" b="0" i="0" u="sng" strike="noStrike" cap="none">
                <a:solidFill>
                  <a:schemeClr val="accent1"/>
                </a:solidFill>
                <a:latin typeface="Cardo"/>
                <a:ea typeface="Cardo"/>
                <a:cs typeface="Cardo"/>
                <a:sym typeface="Cardo"/>
              </a:rPr>
              <a:t>not</a:t>
            </a:r>
            <a:r>
              <a:rPr lang="en-US" sz="4000" b="0" i="0" u="none" strike="noStrike" cap="none">
                <a:solidFill>
                  <a:schemeClr val="accent1"/>
                </a:solidFill>
                <a:latin typeface="Cardo"/>
                <a:ea typeface="Cardo"/>
                <a:cs typeface="Cardo"/>
                <a:sym typeface="Cardo"/>
              </a:rPr>
              <a:t> Captured in CIP</a:t>
            </a:r>
            <a:endParaRPr/>
          </a:p>
        </p:txBody>
      </p:sp>
      <p:graphicFrame>
        <p:nvGraphicFramePr>
          <p:cNvPr id="271" name="Google Shape;271;p25"/>
          <p:cNvGraphicFramePr/>
          <p:nvPr/>
        </p:nvGraphicFramePr>
        <p:xfrm>
          <a:off x="928039" y="1942720"/>
          <a:ext cx="10335922" cy="4232219"/>
        </p:xfrm>
        <a:graphic>
          <a:graphicData uri="http://schemas.openxmlformats.org/drawingml/2006/chart">
            <c:chart xmlns:c="http://schemas.openxmlformats.org/drawingml/2006/chart" xmlns:r="http://schemas.openxmlformats.org/officeDocument/2006/relationships" r:id="rId3"/>
          </a:graphicData>
        </a:graphic>
      </p:graphicFrame>
      <p:sp>
        <p:nvSpPr>
          <p:cNvPr id="272" name="Google Shape;272;p25"/>
          <p:cNvSpPr txBox="1"/>
          <p:nvPr/>
        </p:nvSpPr>
        <p:spPr>
          <a:xfrm>
            <a:off x="4077949" y="6158010"/>
            <a:ext cx="3963999"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
        <p:nvSpPr>
          <p:cNvPr id="273" name="Google Shape;273;p25"/>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History of State Assistance for School Construction </a:t>
            </a:r>
            <a:endParaRPr/>
          </a:p>
        </p:txBody>
      </p:sp>
      <p:sp>
        <p:nvSpPr>
          <p:cNvPr id="279" name="Google Shape;279;p26"/>
          <p:cNvSpPr txBox="1">
            <a:spLocks noGrp="1"/>
          </p:cNvSpPr>
          <p:nvPr>
            <p:ph type="body" idx="1"/>
          </p:nvPr>
        </p:nvSpPr>
        <p:spPr>
          <a:xfrm>
            <a:off x="838200" y="1608425"/>
            <a:ext cx="10515600" cy="5041500"/>
          </a:xfrm>
          <a:prstGeom prst="rect">
            <a:avLst/>
          </a:prstGeom>
          <a:noFill/>
          <a:ln>
            <a:noFill/>
          </a:ln>
        </p:spPr>
        <p:txBody>
          <a:bodyPr spcFirstLastPara="1" wrap="square" lIns="45675" tIns="45675" rIns="45675" bIns="45675" anchor="t" anchorCtr="0">
            <a:normAutofit fontScale="62500" lnSpcReduction="20000"/>
          </a:bodyPr>
          <a:lstStyle/>
          <a:p>
            <a:pPr marL="228600" lvl="0" indent="-145288" algn="l" rtl="0">
              <a:lnSpc>
                <a:spcPct val="100000"/>
              </a:lnSpc>
              <a:spcBef>
                <a:spcPts val="0"/>
              </a:spcBef>
              <a:spcAft>
                <a:spcPts val="0"/>
              </a:spcAft>
              <a:buClr>
                <a:schemeClr val="accent1"/>
              </a:buClr>
              <a:buSzPct val="75000"/>
              <a:buChar char="•"/>
            </a:pPr>
            <a:r>
              <a:rPr lang="en-US"/>
              <a:t>A 1993 JLARC report (</a:t>
            </a:r>
            <a:r>
              <a:rPr lang="en-US" i="1"/>
              <a:t>State/Local Relations and Service Responsibilities: A Framework for Change</a:t>
            </a:r>
            <a:r>
              <a:rPr lang="en-US"/>
              <a:t>) provides historical information on state support for local school construction:</a:t>
            </a:r>
            <a:endParaRPr/>
          </a:p>
          <a:p>
            <a:pPr marL="685800" lvl="1" indent="-138111" algn="l" rtl="0">
              <a:lnSpc>
                <a:spcPct val="100000"/>
              </a:lnSpc>
              <a:spcBef>
                <a:spcPts val="500"/>
              </a:spcBef>
              <a:spcAft>
                <a:spcPts val="0"/>
              </a:spcAft>
              <a:buClr>
                <a:srgbClr val="000000"/>
              </a:buClr>
              <a:buSzPct val="64285"/>
              <a:buChar char="•"/>
            </a:pPr>
            <a:r>
              <a:rPr lang="en-US"/>
              <a:t>Virginia state gov’t. was active in school construction during the early 1900s. However, in the 1930s, responsibility for two major areas of infrastructure was changed - with passage of the Byrd Road Act, the state took over responsibility for county road construction with the understanding that localities would be primarily responsible for school construction.</a:t>
            </a:r>
            <a:endParaRPr/>
          </a:p>
          <a:p>
            <a:pPr marL="685800" lvl="1" indent="-138111" algn="l" rtl="0">
              <a:lnSpc>
                <a:spcPct val="100000"/>
              </a:lnSpc>
              <a:spcBef>
                <a:spcPts val="500"/>
              </a:spcBef>
              <a:spcAft>
                <a:spcPts val="0"/>
              </a:spcAft>
              <a:buClr>
                <a:srgbClr val="000000"/>
              </a:buClr>
              <a:buSzPct val="64285"/>
              <a:buChar char="•"/>
            </a:pPr>
            <a:r>
              <a:rPr lang="en-US"/>
              <a:t>Federal funding was available for local school construction. In 1938, the federal government funded 45% of local construction costs. In subsequent decades, federal funding for capital costs significantly decreased to less than 1% of local costs.</a:t>
            </a:r>
            <a:endParaRPr/>
          </a:p>
          <a:p>
            <a:pPr marL="685800" lvl="1" indent="-138111" algn="l" rtl="0">
              <a:lnSpc>
                <a:spcPct val="100000"/>
              </a:lnSpc>
              <a:spcBef>
                <a:spcPts val="500"/>
              </a:spcBef>
              <a:spcAft>
                <a:spcPts val="0"/>
              </a:spcAft>
              <a:buClr>
                <a:srgbClr val="000000"/>
              </a:buClr>
              <a:buSzPct val="64285"/>
              <a:buChar char="•"/>
            </a:pPr>
            <a:r>
              <a:rPr lang="en-US"/>
              <a:t>While this level of support was not sustained, at various points during the 1940s and 1950s, the state provided localities with grants for school construction - example: state appropriations of $45M in 1950 </a:t>
            </a:r>
            <a:r>
              <a:rPr lang="en-US" i="1"/>
              <a:t>(*$516.2M in 2021 $)</a:t>
            </a:r>
            <a:r>
              <a:rPr lang="en-US"/>
              <a:t> and $30M in 1952 </a:t>
            </a:r>
            <a:r>
              <a:rPr lang="en-US" i="1"/>
              <a:t>(*$309.1M in 2021 $)</a:t>
            </a:r>
            <a:r>
              <a:rPr lang="en-US"/>
              <a:t> for local school building needs.</a:t>
            </a:r>
            <a:endParaRPr/>
          </a:p>
          <a:p>
            <a:pPr marL="685800" lvl="1" indent="-138109" algn="l" rtl="0">
              <a:lnSpc>
                <a:spcPct val="100000"/>
              </a:lnSpc>
              <a:spcBef>
                <a:spcPts val="500"/>
              </a:spcBef>
              <a:spcAft>
                <a:spcPts val="0"/>
              </a:spcAft>
              <a:buClr>
                <a:srgbClr val="000000"/>
              </a:buClr>
              <a:buSzPct val="64285"/>
              <a:buChar char="•"/>
            </a:pPr>
            <a:r>
              <a:rPr lang="en-US"/>
              <a:t>Beginning in the 1960s, the state moved primarily toward providing loans only - through the Literary Fund and the new Virginia Public School Authority (VPSA). As of 1993, state aid for school construction continued to be provided in the form of loans through the Literary Fund and VPSA.</a:t>
            </a:r>
            <a:endParaRPr/>
          </a:p>
          <a:p>
            <a:pPr marL="0" lvl="0" indent="0" algn="l" rtl="0">
              <a:lnSpc>
                <a:spcPct val="100000"/>
              </a:lnSpc>
              <a:spcBef>
                <a:spcPts val="500"/>
              </a:spcBef>
              <a:spcAft>
                <a:spcPts val="0"/>
              </a:spcAft>
              <a:buClr>
                <a:srgbClr val="000000"/>
              </a:buClr>
              <a:buSzPct val="69359"/>
              <a:buNone/>
            </a:pPr>
            <a:r>
              <a:rPr lang="en-US" sz="1874" b="1"/>
              <a:t>*Estimate of current 2021 dollars based on CPI-All Urban Consumers inflation adjustment.</a:t>
            </a:r>
            <a:endParaRPr sz="1874" b="1"/>
          </a:p>
        </p:txBody>
      </p:sp>
      <p:sp>
        <p:nvSpPr>
          <p:cNvPr id="280" name="Google Shape;280;p26"/>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History of Federal Assistance for School Construction</a:t>
            </a:r>
            <a:endParaRPr sz="3759" b="0" i="0" u="none" strike="noStrike" cap="none">
              <a:solidFill>
                <a:schemeClr val="accent1"/>
              </a:solidFill>
              <a:latin typeface="Cardo"/>
              <a:ea typeface="Cardo"/>
              <a:cs typeface="Cardo"/>
              <a:sym typeface="Cardo"/>
            </a:endParaRPr>
          </a:p>
        </p:txBody>
      </p:sp>
      <p:sp>
        <p:nvSpPr>
          <p:cNvPr id="286" name="Google Shape;286;p27"/>
          <p:cNvSpPr txBox="1">
            <a:spLocks noGrp="1"/>
          </p:cNvSpPr>
          <p:nvPr>
            <p:ph type="body" idx="1"/>
          </p:nvPr>
        </p:nvSpPr>
        <p:spPr>
          <a:xfrm>
            <a:off x="838200" y="1762875"/>
            <a:ext cx="10515600" cy="4542900"/>
          </a:xfrm>
          <a:prstGeom prst="rect">
            <a:avLst/>
          </a:prstGeom>
          <a:noFill/>
          <a:ln>
            <a:noFill/>
          </a:ln>
        </p:spPr>
        <p:txBody>
          <a:bodyPr spcFirstLastPara="1" wrap="square" lIns="45675" tIns="45675" rIns="45675" bIns="45675" anchor="t" anchorCtr="0">
            <a:normAutofit fontScale="77500" lnSpcReduction="20000"/>
          </a:bodyPr>
          <a:lstStyle/>
          <a:p>
            <a:pPr marL="228600" lvl="0" indent="-199767" algn="l" rtl="0">
              <a:lnSpc>
                <a:spcPct val="120000"/>
              </a:lnSpc>
              <a:spcBef>
                <a:spcPts val="0"/>
              </a:spcBef>
              <a:spcAft>
                <a:spcPts val="0"/>
              </a:spcAft>
              <a:buClr>
                <a:schemeClr val="accent1"/>
              </a:buClr>
              <a:buSzPct val="126126"/>
              <a:buChar char="•"/>
            </a:pPr>
            <a:r>
              <a:rPr lang="en-US"/>
              <a:t>While historically a state/local responsibility, federal support for school construction has been through both tax policy and some grant support:</a:t>
            </a:r>
            <a:endParaRPr sz="2400"/>
          </a:p>
          <a:p>
            <a:pPr marL="685800" lvl="1" indent="-203886" algn="l" rtl="0">
              <a:lnSpc>
                <a:spcPct val="120000"/>
              </a:lnSpc>
              <a:spcBef>
                <a:spcPts val="500"/>
              </a:spcBef>
              <a:spcAft>
                <a:spcPts val="0"/>
              </a:spcAft>
              <a:buClr>
                <a:srgbClr val="000000"/>
              </a:buClr>
              <a:buSzPct val="92664"/>
              <a:buChar char="•"/>
            </a:pPr>
            <a:r>
              <a:rPr lang="en-US"/>
              <a:t>Favorable tax treatment of debt financing, including:</a:t>
            </a:r>
            <a:endParaRPr/>
          </a:p>
          <a:p>
            <a:pPr marL="1143000" lvl="2" indent="-208005" algn="l" rtl="0">
              <a:lnSpc>
                <a:spcPct val="120000"/>
              </a:lnSpc>
              <a:spcBef>
                <a:spcPts val="500"/>
              </a:spcBef>
              <a:spcAft>
                <a:spcPts val="0"/>
              </a:spcAft>
              <a:buClr>
                <a:schemeClr val="accent1"/>
              </a:buClr>
              <a:buSzPct val="77220"/>
              <a:buChar char="•"/>
            </a:pPr>
            <a:r>
              <a:rPr lang="en-US"/>
              <a:t>Federal tax-exemption on bonds issued by state/local governments to finance school construction</a:t>
            </a:r>
            <a:endParaRPr/>
          </a:p>
          <a:p>
            <a:pPr marL="1143000" lvl="2" indent="-208005" algn="l" rtl="0">
              <a:lnSpc>
                <a:spcPct val="120000"/>
              </a:lnSpc>
              <a:spcBef>
                <a:spcPts val="500"/>
              </a:spcBef>
              <a:spcAft>
                <a:spcPts val="0"/>
              </a:spcAft>
              <a:buClr>
                <a:schemeClr val="accent1"/>
              </a:buClr>
              <a:buSzPct val="77220"/>
              <a:buChar char="•"/>
            </a:pPr>
            <a:r>
              <a:rPr lang="en-US"/>
              <a:t>“Tax credit bonds,” in which holders receive a federal tax credit in lieu of interest payments allowing state/local issuers to usually pay no interest (not currently available)</a:t>
            </a:r>
            <a:endParaRPr/>
          </a:p>
          <a:p>
            <a:pPr marL="1143000" lvl="2" indent="-208005" algn="l" rtl="0">
              <a:lnSpc>
                <a:spcPct val="120000"/>
              </a:lnSpc>
              <a:spcBef>
                <a:spcPts val="500"/>
              </a:spcBef>
              <a:spcAft>
                <a:spcPts val="0"/>
              </a:spcAft>
              <a:buClr>
                <a:schemeClr val="accent1"/>
              </a:buClr>
              <a:buSzPct val="77220"/>
              <a:buChar char="•"/>
            </a:pPr>
            <a:r>
              <a:rPr lang="en-US"/>
              <a:t>Tax-exempt “private activity bonds” where private entities build public school facilities financed by tax-exempt bonds</a:t>
            </a:r>
            <a:endParaRPr/>
          </a:p>
          <a:p>
            <a:pPr marL="0" lvl="0" indent="0" algn="l" rtl="0">
              <a:lnSpc>
                <a:spcPct val="110000"/>
              </a:lnSpc>
              <a:spcBef>
                <a:spcPts val="500"/>
              </a:spcBef>
              <a:spcAft>
                <a:spcPts val="0"/>
              </a:spcAft>
              <a:buClr>
                <a:srgbClr val="000000"/>
              </a:buClr>
              <a:buSzPct val="100000"/>
              <a:buNone/>
            </a:pPr>
            <a:endParaRPr/>
          </a:p>
          <a:p>
            <a:pPr marL="0" lvl="0" indent="0" algn="l" rtl="0">
              <a:lnSpc>
                <a:spcPct val="110000"/>
              </a:lnSpc>
              <a:spcBef>
                <a:spcPts val="500"/>
              </a:spcBef>
              <a:spcAft>
                <a:spcPts val="0"/>
              </a:spcAft>
              <a:buClr>
                <a:srgbClr val="000000"/>
              </a:buClr>
              <a:buSzPct val="77132"/>
              <a:buNone/>
            </a:pPr>
            <a:r>
              <a:rPr lang="en-US" sz="1555" b="1"/>
              <a:t>Source: Congressional Research Service, School Construction and Renovation: A Review of Federal Programs and Legislation, August 2020</a:t>
            </a:r>
            <a:endParaRPr sz="1555"/>
          </a:p>
        </p:txBody>
      </p:sp>
      <p:sp>
        <p:nvSpPr>
          <p:cNvPr id="287" name="Google Shape;287;p27"/>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History of Federal Assistance for School Construction – Grant Assistance (1 of 2)</a:t>
            </a:r>
            <a:endParaRPr sz="3759"/>
          </a:p>
        </p:txBody>
      </p:sp>
      <p:sp>
        <p:nvSpPr>
          <p:cNvPr id="293" name="Google Shape;293;p28"/>
          <p:cNvSpPr txBox="1">
            <a:spLocks noGrp="1"/>
          </p:cNvSpPr>
          <p:nvPr>
            <p:ph type="body" idx="1"/>
          </p:nvPr>
        </p:nvSpPr>
        <p:spPr>
          <a:xfrm>
            <a:off x="838200" y="1444625"/>
            <a:ext cx="10515600" cy="4351200"/>
          </a:xfrm>
          <a:prstGeom prst="rect">
            <a:avLst/>
          </a:prstGeom>
          <a:noFill/>
          <a:ln>
            <a:noFill/>
          </a:ln>
        </p:spPr>
        <p:txBody>
          <a:bodyPr spcFirstLastPara="1" wrap="square" lIns="45675" tIns="45675" rIns="45675" bIns="45675" anchor="t" anchorCtr="0">
            <a:noAutofit/>
          </a:bodyPr>
          <a:lstStyle/>
          <a:p>
            <a:pPr marL="224027" lvl="0" indent="-130681" algn="l" rtl="0">
              <a:lnSpc>
                <a:spcPct val="120000"/>
              </a:lnSpc>
              <a:spcBef>
                <a:spcPts val="0"/>
              </a:spcBef>
              <a:spcAft>
                <a:spcPts val="0"/>
              </a:spcAft>
              <a:buClr>
                <a:schemeClr val="accent1"/>
              </a:buClr>
              <a:buSzPts val="1900"/>
              <a:buChar char="•"/>
            </a:pPr>
            <a:r>
              <a:rPr lang="en-US" sz="1450"/>
              <a:t>During the Great Depression, the Works Progress Administration (WPA) financed 4,383 new schools and renovated thousands more in the U.S. from 1935-40.</a:t>
            </a:r>
            <a:endParaRPr/>
          </a:p>
          <a:p>
            <a:pPr marL="0" lvl="0" indent="224027" algn="l" rtl="0">
              <a:lnSpc>
                <a:spcPct val="120000"/>
              </a:lnSpc>
              <a:spcBef>
                <a:spcPts val="0"/>
              </a:spcBef>
              <a:spcAft>
                <a:spcPts val="0"/>
              </a:spcAft>
              <a:buClr>
                <a:schemeClr val="accent1"/>
              </a:buClr>
              <a:buSzPts val="1450"/>
              <a:buNone/>
            </a:pPr>
            <a:endParaRPr sz="1450"/>
          </a:p>
          <a:p>
            <a:pPr marL="224027" lvl="0" indent="-130681" algn="l" rtl="0">
              <a:lnSpc>
                <a:spcPct val="120000"/>
              </a:lnSpc>
              <a:spcBef>
                <a:spcPts val="0"/>
              </a:spcBef>
              <a:spcAft>
                <a:spcPts val="0"/>
              </a:spcAft>
              <a:buClr>
                <a:schemeClr val="accent1"/>
              </a:buClr>
              <a:buSzPts val="1900"/>
              <a:buChar char="•"/>
            </a:pPr>
            <a:r>
              <a:rPr lang="en-US" sz="1450"/>
              <a:t>In 1950, federal legislation authorized funds to assist states in surveying school construction needs and the Impact Aid program was created to fund school construction in areas affected by federal activities and facilities damaged by major disasters.</a:t>
            </a:r>
            <a:endParaRPr/>
          </a:p>
          <a:p>
            <a:pPr marL="0" lvl="0" indent="224027" algn="l" rtl="0">
              <a:lnSpc>
                <a:spcPct val="120000"/>
              </a:lnSpc>
              <a:spcBef>
                <a:spcPts val="0"/>
              </a:spcBef>
              <a:spcAft>
                <a:spcPts val="0"/>
              </a:spcAft>
              <a:buClr>
                <a:schemeClr val="accent1"/>
              </a:buClr>
              <a:buSzPts val="1450"/>
              <a:buNone/>
            </a:pPr>
            <a:endParaRPr sz="1450"/>
          </a:p>
          <a:p>
            <a:pPr marL="224027" lvl="0" indent="-130681" algn="l" rtl="0">
              <a:lnSpc>
                <a:spcPct val="120000"/>
              </a:lnSpc>
              <a:spcBef>
                <a:spcPts val="0"/>
              </a:spcBef>
              <a:spcAft>
                <a:spcPts val="0"/>
              </a:spcAft>
              <a:buClr>
                <a:schemeClr val="accent1"/>
              </a:buClr>
              <a:buSzPts val="1900"/>
              <a:buChar char="•"/>
            </a:pPr>
            <a:r>
              <a:rPr lang="en-US" sz="1450"/>
              <a:t>From 1989 to 2001, in response to Supreme Court rulings regarding equitable services to private school students, school districts received federal assistance for capital expenses.</a:t>
            </a:r>
            <a:endParaRPr/>
          </a:p>
          <a:p>
            <a:pPr marL="0" lvl="0" indent="224027" algn="l" rtl="0">
              <a:lnSpc>
                <a:spcPct val="120000"/>
              </a:lnSpc>
              <a:spcBef>
                <a:spcPts val="0"/>
              </a:spcBef>
              <a:spcAft>
                <a:spcPts val="0"/>
              </a:spcAft>
              <a:buClr>
                <a:schemeClr val="accent1"/>
              </a:buClr>
              <a:buSzPts val="1450"/>
              <a:buNone/>
            </a:pPr>
            <a:endParaRPr sz="1450"/>
          </a:p>
          <a:p>
            <a:pPr marL="224027" lvl="0" indent="-130681" algn="l" rtl="0">
              <a:lnSpc>
                <a:spcPct val="120000"/>
              </a:lnSpc>
              <a:spcBef>
                <a:spcPts val="0"/>
              </a:spcBef>
              <a:spcAft>
                <a:spcPts val="0"/>
              </a:spcAft>
              <a:buClr>
                <a:schemeClr val="accent1"/>
              </a:buClr>
              <a:buSzPts val="1900"/>
              <a:buChar char="•"/>
            </a:pPr>
            <a:r>
              <a:rPr lang="en-US" sz="1450"/>
              <a:t>Since 1992, Federal Emergency Management Agency (FEMA) provides disaster assistance for school reconstruction following disasters.</a:t>
            </a:r>
            <a:endParaRPr/>
          </a:p>
          <a:p>
            <a:pPr marL="0" lvl="0" indent="224027" algn="l" rtl="0">
              <a:lnSpc>
                <a:spcPct val="120000"/>
              </a:lnSpc>
              <a:spcBef>
                <a:spcPts val="0"/>
              </a:spcBef>
              <a:spcAft>
                <a:spcPts val="0"/>
              </a:spcAft>
              <a:buClr>
                <a:schemeClr val="accent1"/>
              </a:buClr>
              <a:buSzPts val="1450"/>
              <a:buNone/>
            </a:pPr>
            <a:endParaRPr sz="1450"/>
          </a:p>
          <a:p>
            <a:pPr marL="224027" lvl="0" indent="-130681" algn="l" rtl="0">
              <a:lnSpc>
                <a:spcPct val="120000"/>
              </a:lnSpc>
              <a:spcBef>
                <a:spcPts val="0"/>
              </a:spcBef>
              <a:spcAft>
                <a:spcPts val="0"/>
              </a:spcAft>
              <a:buClr>
                <a:schemeClr val="accent1"/>
              </a:buClr>
              <a:buSzPts val="1900"/>
              <a:buChar char="•"/>
            </a:pPr>
            <a:r>
              <a:rPr lang="en-US" sz="1450"/>
              <a:t>In 2001, a one-time $1.2B program for emergency school renovation/repair/other activities, with over 75% of the funds designated for school facilities and targeting high poverty and rural districts. VDOE awarded $12.4M to 17 high poverty/rural divisions for renovations in 116 schools, and $4.2M to 14 divisions for educational technology infrastructure.</a:t>
            </a:r>
            <a:endParaRPr/>
          </a:p>
          <a:p>
            <a:pPr marL="0" lvl="0" indent="0" algn="l" rtl="0">
              <a:lnSpc>
                <a:spcPct val="70000"/>
              </a:lnSpc>
              <a:spcBef>
                <a:spcPts val="400"/>
              </a:spcBef>
              <a:spcAft>
                <a:spcPts val="0"/>
              </a:spcAft>
              <a:buClr>
                <a:srgbClr val="000000"/>
              </a:buClr>
              <a:buSzPts val="1200"/>
              <a:buNone/>
            </a:pPr>
            <a:r>
              <a:rPr lang="en-US" sz="1200" b="1"/>
              <a:t>Source: Congressional Research Service, School Construction and Renovation: A Review of Federal Programs and Legislation, August 2020</a:t>
            </a:r>
            <a:endParaRPr b="1"/>
          </a:p>
        </p:txBody>
      </p:sp>
      <p:sp>
        <p:nvSpPr>
          <p:cNvPr id="294" name="Google Shape;294;p28"/>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9"/>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History of Federal Assistance for School Construction – Grant Assistance (2 of 2)</a:t>
            </a:r>
            <a:endParaRPr/>
          </a:p>
        </p:txBody>
      </p:sp>
      <p:sp>
        <p:nvSpPr>
          <p:cNvPr id="300" name="Google Shape;300;p29"/>
          <p:cNvSpPr txBox="1">
            <a:spLocks noGrp="1"/>
          </p:cNvSpPr>
          <p:nvPr>
            <p:ph type="body" idx="1"/>
          </p:nvPr>
        </p:nvSpPr>
        <p:spPr>
          <a:xfrm>
            <a:off x="838200" y="1825625"/>
            <a:ext cx="10515600" cy="4421700"/>
          </a:xfrm>
          <a:prstGeom prst="rect">
            <a:avLst/>
          </a:prstGeom>
          <a:noFill/>
          <a:ln>
            <a:noFill/>
          </a:ln>
        </p:spPr>
        <p:txBody>
          <a:bodyPr spcFirstLastPara="1" wrap="square" lIns="45675" tIns="45675" rIns="45675" bIns="45675" anchor="t" anchorCtr="0">
            <a:noAutofit/>
          </a:bodyPr>
          <a:lstStyle/>
          <a:p>
            <a:pPr marL="228600" lvl="0" indent="-133350" algn="l" rtl="0">
              <a:lnSpc>
                <a:spcPct val="120000"/>
              </a:lnSpc>
              <a:spcBef>
                <a:spcPts val="0"/>
              </a:spcBef>
              <a:spcAft>
                <a:spcPts val="0"/>
              </a:spcAft>
              <a:buClr>
                <a:schemeClr val="accent1"/>
              </a:buClr>
              <a:buSzPts val="2000"/>
              <a:buChar char="•"/>
            </a:pPr>
            <a:r>
              <a:rPr lang="en-US" sz="1800"/>
              <a:t>In 2001, legislation provided grant support for charter school facilities.</a:t>
            </a:r>
            <a:endParaRPr/>
          </a:p>
          <a:p>
            <a:pPr marL="0" lvl="0" indent="228600" algn="l" rtl="0">
              <a:lnSpc>
                <a:spcPct val="120000"/>
              </a:lnSpc>
              <a:spcBef>
                <a:spcPts val="0"/>
              </a:spcBef>
              <a:spcAft>
                <a:spcPts val="0"/>
              </a:spcAft>
              <a:buClr>
                <a:schemeClr val="accent1"/>
              </a:buClr>
              <a:buSzPts val="1800"/>
              <a:buNone/>
            </a:pPr>
            <a:endParaRPr sz="1800"/>
          </a:p>
          <a:p>
            <a:pPr marL="228600" lvl="0" indent="-133350" algn="l" rtl="0">
              <a:lnSpc>
                <a:spcPct val="120000"/>
              </a:lnSpc>
              <a:spcBef>
                <a:spcPts val="0"/>
              </a:spcBef>
              <a:spcAft>
                <a:spcPts val="0"/>
              </a:spcAft>
              <a:buClr>
                <a:schemeClr val="accent1"/>
              </a:buClr>
              <a:buSzPts val="2000"/>
              <a:buChar char="•"/>
            </a:pPr>
            <a:r>
              <a:rPr lang="en-US" sz="1800"/>
              <a:t>In 2009, the American Recovery and Reinvestment Act (ARRA) provided $54B for the State Fiscal Stabilization Fund (SFSF), with most of the funding allocated for PreK-12 and postsecondary education. Funds could be used for modernization, renovation, or repair of public school facilities, and later guidance allowed SFSF to be used for new K-12 school construction.</a:t>
            </a:r>
            <a:endParaRPr/>
          </a:p>
          <a:p>
            <a:pPr marL="0" lvl="0" indent="228600" algn="l" rtl="0">
              <a:lnSpc>
                <a:spcPct val="120000"/>
              </a:lnSpc>
              <a:spcBef>
                <a:spcPts val="0"/>
              </a:spcBef>
              <a:spcAft>
                <a:spcPts val="0"/>
              </a:spcAft>
              <a:buClr>
                <a:schemeClr val="accent1"/>
              </a:buClr>
              <a:buSzPts val="1800"/>
              <a:buNone/>
            </a:pPr>
            <a:endParaRPr sz="1800"/>
          </a:p>
          <a:p>
            <a:pPr marL="228600" lvl="0" indent="-133350" algn="l" rtl="0">
              <a:lnSpc>
                <a:spcPct val="120000"/>
              </a:lnSpc>
              <a:spcBef>
                <a:spcPts val="0"/>
              </a:spcBef>
              <a:spcAft>
                <a:spcPts val="0"/>
              </a:spcAft>
              <a:buClr>
                <a:schemeClr val="accent1"/>
              </a:buClr>
              <a:buSzPts val="2000"/>
              <a:buChar char="•"/>
            </a:pPr>
            <a:r>
              <a:rPr lang="en-US" sz="1800"/>
              <a:t>Programs providing funds to local governments/school districts to compensate for federal activities reducing local tax revenue, and can be used for school construction/renovation: U.S. DOE Impact Aid programs; Department of Interior “Payments in Lieu of Taxes” (PILT) formula program; and the U.S. Forest Service Secure Rural Schools Payments formula program, which the Code of Virginia requires be allocated to school divisions.</a:t>
            </a:r>
            <a:endParaRPr/>
          </a:p>
          <a:p>
            <a:pPr marL="0" lvl="0" indent="0" algn="l" rtl="0">
              <a:lnSpc>
                <a:spcPct val="110000"/>
              </a:lnSpc>
              <a:spcBef>
                <a:spcPts val="500"/>
              </a:spcBef>
              <a:spcAft>
                <a:spcPts val="0"/>
              </a:spcAft>
              <a:buClr>
                <a:srgbClr val="000000"/>
              </a:buClr>
              <a:buSzPts val="1200"/>
              <a:buNone/>
            </a:pPr>
            <a:r>
              <a:rPr lang="en-US" sz="1200" b="1"/>
              <a:t>Source: Congressional Research Service, School Construction and Renovation: A Review of Federal Programs and Legislation, August 2020</a:t>
            </a:r>
            <a:endParaRPr b="1"/>
          </a:p>
        </p:txBody>
      </p:sp>
      <p:sp>
        <p:nvSpPr>
          <p:cNvPr id="301" name="Google Shape;301;p29"/>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199" y="200701"/>
            <a:ext cx="10515601"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Virginia’s Student Enrollment Trend </a:t>
            </a:r>
            <a:endParaRPr/>
          </a:p>
        </p:txBody>
      </p:sp>
      <p:graphicFrame>
        <p:nvGraphicFramePr>
          <p:cNvPr id="92" name="Google Shape;92;p3"/>
          <p:cNvGraphicFramePr/>
          <p:nvPr/>
        </p:nvGraphicFramePr>
        <p:xfrm>
          <a:off x="4063200" y="1687625"/>
          <a:ext cx="8128800" cy="4284600"/>
        </p:xfrm>
        <a:graphic>
          <a:graphicData uri="http://schemas.openxmlformats.org/drawingml/2006/chart">
            <c:chart xmlns:c="http://schemas.openxmlformats.org/drawingml/2006/chart" xmlns:r="http://schemas.openxmlformats.org/officeDocument/2006/relationships" r:id="rId3"/>
          </a:graphicData>
        </a:graphic>
      </p:graphicFrame>
      <p:sp>
        <p:nvSpPr>
          <p:cNvPr id="93" name="Google Shape;93;p3"/>
          <p:cNvSpPr txBox="1">
            <a:spLocks noGrp="1"/>
          </p:cNvSpPr>
          <p:nvPr>
            <p:ph type="body" idx="1"/>
          </p:nvPr>
        </p:nvSpPr>
        <p:spPr>
          <a:xfrm>
            <a:off x="838195" y="2260547"/>
            <a:ext cx="3307200" cy="435120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chemeClr val="accent1"/>
              </a:buClr>
              <a:buSzPts val="2600"/>
              <a:buFont typeface="Arial"/>
              <a:buNone/>
            </a:pPr>
            <a:r>
              <a:rPr lang="en-US" sz="2400" b="0" i="0" u="none" strike="noStrike" cap="none">
                <a:solidFill>
                  <a:schemeClr val="accent1"/>
                </a:solidFill>
                <a:latin typeface="Trebuchet MS"/>
                <a:ea typeface="Trebuchet MS"/>
                <a:cs typeface="Trebuchet MS"/>
                <a:sym typeface="Trebuchet MS"/>
              </a:rPr>
              <a:t>From 2010-2019, student enrollment increased by 3.6%, but then dropped by that same pct. last year due to the pandemic. Fall ‘21 enrollment available later this fall </a:t>
            </a:r>
            <a:r>
              <a:rPr lang="en-US" sz="2400"/>
              <a:t>will </a:t>
            </a:r>
            <a:r>
              <a:rPr lang="en-US" sz="2400" b="0" i="0" u="none" strike="noStrike" cap="none">
                <a:solidFill>
                  <a:schemeClr val="accent1"/>
                </a:solidFill>
                <a:latin typeface="Trebuchet MS"/>
                <a:ea typeface="Trebuchet MS"/>
                <a:cs typeface="Trebuchet MS"/>
                <a:sym typeface="Trebuchet MS"/>
              </a:rPr>
              <a:t>indicate degree of enrollment recovery.  </a:t>
            </a:r>
            <a:endParaRPr sz="2400" b="0" i="0" u="none" strike="noStrike" cap="none">
              <a:solidFill>
                <a:schemeClr val="accent1"/>
              </a:solidFill>
              <a:latin typeface="Trebuchet MS"/>
              <a:ea typeface="Trebuchet MS"/>
              <a:cs typeface="Trebuchet MS"/>
              <a:sym typeface="Trebuchet MS"/>
            </a:endParaRPr>
          </a:p>
        </p:txBody>
      </p:sp>
      <p:sp>
        <p:nvSpPr>
          <p:cNvPr id="94" name="Google Shape;94;p3"/>
          <p:cNvSpPr txBox="1">
            <a:spLocks noGrp="1"/>
          </p:cNvSpPr>
          <p:nvPr>
            <p:ph type="sldNum" idx="12"/>
          </p:nvPr>
        </p:nvSpPr>
        <p:spPr>
          <a:xfrm>
            <a:off x="838200" y="6405824"/>
            <a:ext cx="1803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a:t>
            </a:fld>
            <a:endParaRPr/>
          </a:p>
        </p:txBody>
      </p:sp>
      <p:sp>
        <p:nvSpPr>
          <p:cNvPr id="95" name="Google Shape;95;p3"/>
          <p:cNvSpPr txBox="1"/>
          <p:nvPr/>
        </p:nvSpPr>
        <p:spPr>
          <a:xfrm>
            <a:off x="5913381" y="5986965"/>
            <a:ext cx="42375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Fall Enrollment, 2010 through 202</a:t>
            </a:r>
            <a:r>
              <a:rPr lang="en-US" i="1">
                <a:latin typeface="Times New Roman"/>
                <a:ea typeface="Times New Roman"/>
                <a:cs typeface="Times New Roman"/>
                <a:sym typeface="Times New Roman"/>
              </a:rPr>
              <a:t>0</a:t>
            </a:r>
            <a:r>
              <a:rPr lang="en-US" sz="1400" b="0" i="1" u="none" strike="noStrike" cap="none">
                <a:solidFill>
                  <a:srgbClr val="000000"/>
                </a:solidFill>
                <a:latin typeface="Times New Roman"/>
                <a:ea typeface="Times New Roman"/>
                <a:cs typeface="Times New Roman"/>
                <a:sym typeface="Times New Roman"/>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Use of Federal Funds for School Construction - Existing Grants &amp; Pandemic Funds (1 of 2)</a:t>
            </a:r>
            <a:endParaRPr/>
          </a:p>
        </p:txBody>
      </p:sp>
      <p:sp>
        <p:nvSpPr>
          <p:cNvPr id="307" name="Google Shape;307;p30"/>
          <p:cNvSpPr txBox="1">
            <a:spLocks noGrp="1"/>
          </p:cNvSpPr>
          <p:nvPr>
            <p:ph type="body" idx="1"/>
          </p:nvPr>
        </p:nvSpPr>
        <p:spPr>
          <a:xfrm>
            <a:off x="838200" y="1749425"/>
            <a:ext cx="10515600" cy="4351200"/>
          </a:xfrm>
          <a:prstGeom prst="rect">
            <a:avLst/>
          </a:prstGeom>
          <a:noFill/>
          <a:ln>
            <a:noFill/>
          </a:ln>
        </p:spPr>
        <p:txBody>
          <a:bodyPr spcFirstLastPara="1" wrap="square" lIns="45675" tIns="45675" rIns="45675" bIns="45675" anchor="t" anchorCtr="0">
            <a:normAutofit fontScale="85000" lnSpcReduction="20000"/>
          </a:bodyPr>
          <a:lstStyle/>
          <a:p>
            <a:pPr marL="228600" lvl="0" indent="-215762" algn="l" rtl="0">
              <a:lnSpc>
                <a:spcPct val="110000"/>
              </a:lnSpc>
              <a:spcBef>
                <a:spcPts val="0"/>
              </a:spcBef>
              <a:spcAft>
                <a:spcPts val="0"/>
              </a:spcAft>
              <a:buClr>
                <a:schemeClr val="accent1"/>
              </a:buClr>
              <a:buSzPct val="96524"/>
              <a:buChar char="•"/>
            </a:pPr>
            <a:r>
              <a:rPr lang="en-US"/>
              <a:t>Existing federal education funds cannot be used for large-scaled school construction and renovation. However, minor building and classroom renovations to facilitate delivery of programs (e.g., Title I, IDEA, Head Start) is permitted, and divisions occasionally use these federal funds this way.</a:t>
            </a:r>
            <a:endParaRPr/>
          </a:p>
          <a:p>
            <a:pPr marL="0" lvl="0" indent="228600" algn="l" rtl="0">
              <a:lnSpc>
                <a:spcPct val="110000"/>
              </a:lnSpc>
              <a:spcBef>
                <a:spcPts val="0"/>
              </a:spcBef>
              <a:spcAft>
                <a:spcPts val="0"/>
              </a:spcAft>
              <a:buClr>
                <a:schemeClr val="accent1"/>
              </a:buClr>
              <a:buSzPct val="100000"/>
              <a:buNone/>
            </a:pPr>
            <a:endParaRPr/>
          </a:p>
          <a:p>
            <a:pPr marL="228600" lvl="0" indent="-215762" algn="l" rtl="0">
              <a:lnSpc>
                <a:spcPct val="110000"/>
              </a:lnSpc>
              <a:spcBef>
                <a:spcPts val="0"/>
              </a:spcBef>
              <a:spcAft>
                <a:spcPts val="0"/>
              </a:spcAft>
              <a:buClr>
                <a:schemeClr val="accent1"/>
              </a:buClr>
              <a:buSzPct val="96524"/>
              <a:buChar char="•"/>
            </a:pPr>
            <a:r>
              <a:rPr lang="en-US"/>
              <a:t>The primary source of pandemic federal funds for PreK-12 - ESSER formula funds to divisions - may be used for school construction and renovation, but current federal guidance emphasizes using the funds to modify school facilities to increase social distancing, facilitate cleaning, and improve ventilation/air quality (i.e., HVAC upgrades). VDOE has approved divisions using their ESSER funds for such purposes.</a:t>
            </a:r>
            <a:endParaRPr/>
          </a:p>
        </p:txBody>
      </p:sp>
      <p:sp>
        <p:nvSpPr>
          <p:cNvPr id="308" name="Google Shape;308;p30"/>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1"/>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Use of Federal Funds for School Construction - Existing Grants &amp; Pandemic Funds (2 of 2)</a:t>
            </a:r>
            <a:endParaRPr/>
          </a:p>
        </p:txBody>
      </p:sp>
      <p:sp>
        <p:nvSpPr>
          <p:cNvPr id="314" name="Google Shape;314;p31"/>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fontScale="77500" lnSpcReduction="20000"/>
          </a:bodyPr>
          <a:lstStyle/>
          <a:p>
            <a:pPr marL="228600" lvl="0" indent="-228600" algn="l" rtl="0">
              <a:lnSpc>
                <a:spcPct val="120000"/>
              </a:lnSpc>
              <a:spcBef>
                <a:spcPts val="0"/>
              </a:spcBef>
              <a:spcAft>
                <a:spcPts val="0"/>
              </a:spcAft>
              <a:buClr>
                <a:schemeClr val="accent1"/>
              </a:buClr>
              <a:buSzPct val="129032"/>
              <a:buChar char="•"/>
            </a:pPr>
            <a:r>
              <a:rPr lang="en-US"/>
              <a:t>May ‘21 guidance from U.S. DOE clarifies that ESSER (&amp; GEER) funds may be used for new school construction under various conditions and with state approval, but is discouraged due to the time involved and since may limit divisions’ more immediate responses to COVID-19 needs.</a:t>
            </a:r>
            <a:endParaRPr/>
          </a:p>
          <a:p>
            <a:pPr marL="228600" lvl="0" indent="-50800" algn="l" rtl="0">
              <a:lnSpc>
                <a:spcPct val="120000"/>
              </a:lnSpc>
              <a:spcBef>
                <a:spcPts val="0"/>
              </a:spcBef>
              <a:spcAft>
                <a:spcPts val="0"/>
              </a:spcAft>
              <a:buClr>
                <a:schemeClr val="accent1"/>
              </a:buClr>
              <a:buSzPct val="129032"/>
              <a:buNone/>
            </a:pPr>
            <a:endParaRPr/>
          </a:p>
          <a:p>
            <a:pPr marL="228600" lvl="0" indent="-228600" algn="l" rtl="0">
              <a:lnSpc>
                <a:spcPct val="120000"/>
              </a:lnSpc>
              <a:spcBef>
                <a:spcPts val="0"/>
              </a:spcBef>
              <a:spcAft>
                <a:spcPts val="0"/>
              </a:spcAft>
              <a:buClr>
                <a:schemeClr val="accent1"/>
              </a:buClr>
              <a:buSzPct val="129032"/>
              <a:buChar char="•"/>
            </a:pPr>
            <a:r>
              <a:rPr lang="en-US"/>
              <a:t>The guidance says construction with ESSER/GEER funds must meet various requirements - i.e., “to prevent, prepare for, and respond to COVID-19”, that costs be “necessary and reasonable”, and projects meet various federal requirements governing construction expenditures. VDOE has established a pre-approval process for division requests to use ESSER funds for construction that considers their immediate COVID response needs.</a:t>
            </a:r>
            <a:endParaRPr/>
          </a:p>
        </p:txBody>
      </p:sp>
      <p:sp>
        <p:nvSpPr>
          <p:cNvPr id="315" name="Google Shape;315;p31"/>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Recent State Funding Support for School Facilities</a:t>
            </a:r>
            <a:endParaRPr/>
          </a:p>
        </p:txBody>
      </p:sp>
      <p:sp>
        <p:nvSpPr>
          <p:cNvPr id="321" name="Google Shape;321;p32"/>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fontScale="92500"/>
          </a:bodyPr>
          <a:lstStyle/>
          <a:p>
            <a:pPr marL="228600" lvl="0" indent="-228600" algn="l" rtl="0">
              <a:lnSpc>
                <a:spcPct val="100000"/>
              </a:lnSpc>
              <a:spcBef>
                <a:spcPts val="0"/>
              </a:spcBef>
              <a:spcAft>
                <a:spcPts val="0"/>
              </a:spcAft>
              <a:buClr>
                <a:schemeClr val="accent1"/>
              </a:buClr>
              <a:buSzPts val="2800"/>
              <a:buChar char="•"/>
            </a:pPr>
            <a:r>
              <a:rPr lang="en-US"/>
              <a:t>The next several slides summarize more recent sources of state support for school construction/renovation/maintenance in Virginia:</a:t>
            </a:r>
            <a:endParaRPr/>
          </a:p>
          <a:p>
            <a:pPr marL="685800" lvl="1" indent="-228600" algn="l" rtl="0">
              <a:lnSpc>
                <a:spcPct val="100000"/>
              </a:lnSpc>
              <a:spcBef>
                <a:spcPts val="500"/>
              </a:spcBef>
              <a:spcAft>
                <a:spcPts val="0"/>
              </a:spcAft>
              <a:buClr>
                <a:srgbClr val="000000"/>
              </a:buClr>
              <a:buSzPts val="2400"/>
              <a:buChar char="•"/>
            </a:pPr>
            <a:r>
              <a:rPr lang="en-US"/>
              <a:t>Standards of Quality (SOQ) funding formula for operations &amp; maintenance and facilities (non-capital costs)</a:t>
            </a:r>
            <a:endParaRPr/>
          </a:p>
          <a:p>
            <a:pPr marL="685800" lvl="1" indent="-228600" algn="l" rtl="0">
              <a:lnSpc>
                <a:spcPct val="100000"/>
              </a:lnSpc>
              <a:spcBef>
                <a:spcPts val="500"/>
              </a:spcBef>
              <a:spcAft>
                <a:spcPts val="0"/>
              </a:spcAft>
              <a:buClr>
                <a:srgbClr val="000000"/>
              </a:buClr>
              <a:buSzPts val="2400"/>
              <a:buChar char="•"/>
            </a:pPr>
            <a:r>
              <a:rPr lang="en-US"/>
              <a:t>Previous state Maintenance Supplement grants</a:t>
            </a:r>
            <a:endParaRPr/>
          </a:p>
          <a:p>
            <a:pPr marL="685800" lvl="1" indent="-228600" algn="l" rtl="0">
              <a:lnSpc>
                <a:spcPct val="100000"/>
              </a:lnSpc>
              <a:spcBef>
                <a:spcPts val="500"/>
              </a:spcBef>
              <a:spcAft>
                <a:spcPts val="0"/>
              </a:spcAft>
              <a:buClr>
                <a:srgbClr val="000000"/>
              </a:buClr>
              <a:buSzPts val="2400"/>
              <a:buChar char="•"/>
            </a:pPr>
            <a:r>
              <a:rPr lang="en-US"/>
              <a:t>Previous state School Construction grants</a:t>
            </a:r>
            <a:endParaRPr/>
          </a:p>
          <a:p>
            <a:pPr marL="685800" lvl="1" indent="-228600" algn="l" rtl="0">
              <a:lnSpc>
                <a:spcPct val="100000"/>
              </a:lnSpc>
              <a:spcBef>
                <a:spcPts val="500"/>
              </a:spcBef>
              <a:spcAft>
                <a:spcPts val="0"/>
              </a:spcAft>
              <a:buClr>
                <a:srgbClr val="000000"/>
              </a:buClr>
              <a:buSzPts val="2400"/>
              <a:buChar char="•"/>
            </a:pPr>
            <a:r>
              <a:rPr lang="en-US"/>
              <a:t>Previous and then Resumed Lottery funding for division “Non-recurring Costs” such as school facilities</a:t>
            </a:r>
            <a:endParaRPr/>
          </a:p>
          <a:p>
            <a:pPr marL="685800" marR="0" lvl="1" indent="-228600" algn="l" rtl="0">
              <a:lnSpc>
                <a:spcPct val="100000"/>
              </a:lnSpc>
              <a:spcBef>
                <a:spcPts val="500"/>
              </a:spcBef>
              <a:spcAft>
                <a:spcPts val="0"/>
              </a:spcAft>
              <a:buClr>
                <a:srgbClr val="000000"/>
              </a:buClr>
              <a:buSzPts val="2400"/>
              <a:buChar char="•"/>
            </a:pPr>
            <a:r>
              <a:rPr lang="en-US"/>
              <a:t>Recent Special Session appropriation of Va’s. ARP relief funds for school ventilation/HVAC upgrades ($250M) </a:t>
            </a:r>
            <a:endParaRPr/>
          </a:p>
        </p:txBody>
      </p:sp>
      <p:sp>
        <p:nvSpPr>
          <p:cNvPr id="322" name="Google Shape;322;p32"/>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SOQ Funding for Facilities and Operations and Maintenance </a:t>
            </a:r>
            <a:endParaRPr/>
          </a:p>
        </p:txBody>
      </p:sp>
      <p:sp>
        <p:nvSpPr>
          <p:cNvPr id="328" name="Google Shape;328;p33"/>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fontScale="92500" lnSpcReduction="20000"/>
          </a:bodyPr>
          <a:lstStyle/>
          <a:p>
            <a:pPr marL="228600" lvl="0" indent="-215296" algn="l" rtl="0">
              <a:lnSpc>
                <a:spcPct val="100000"/>
              </a:lnSpc>
              <a:spcBef>
                <a:spcPts val="0"/>
              </a:spcBef>
              <a:spcAft>
                <a:spcPts val="0"/>
              </a:spcAft>
              <a:buClr>
                <a:schemeClr val="accent1"/>
              </a:buClr>
              <a:buSzPct val="89285"/>
              <a:buChar char="•"/>
            </a:pPr>
            <a:r>
              <a:rPr lang="en-US"/>
              <a:t>The Standards of Quality (SOQ) funding formula does not include support for division capital outlay or debt service costs.</a:t>
            </a:r>
            <a:endParaRPr/>
          </a:p>
          <a:p>
            <a:pPr marL="0" lvl="0" indent="228600" algn="l" rtl="0">
              <a:lnSpc>
                <a:spcPct val="100000"/>
              </a:lnSpc>
              <a:spcBef>
                <a:spcPts val="0"/>
              </a:spcBef>
              <a:spcAft>
                <a:spcPts val="0"/>
              </a:spcAft>
              <a:buClr>
                <a:schemeClr val="accent1"/>
              </a:buClr>
              <a:buSzPct val="100000"/>
              <a:buNone/>
            </a:pPr>
            <a:endParaRPr/>
          </a:p>
          <a:p>
            <a:pPr marL="228600" lvl="0" indent="-215296" algn="l" rtl="0">
              <a:lnSpc>
                <a:spcPct val="100000"/>
              </a:lnSpc>
              <a:spcBef>
                <a:spcPts val="0"/>
              </a:spcBef>
              <a:spcAft>
                <a:spcPts val="0"/>
              </a:spcAft>
              <a:buClr>
                <a:schemeClr val="accent1"/>
              </a:buClr>
              <a:buSzPct val="89285"/>
              <a:buChar char="•"/>
            </a:pPr>
            <a:r>
              <a:rPr lang="en-US"/>
              <a:t>However, the Basic Aid per pupil formula does provide </a:t>
            </a:r>
            <a:r>
              <a:rPr lang="en-US" u="sng"/>
              <a:t>non-capital</a:t>
            </a:r>
            <a:r>
              <a:rPr lang="en-US"/>
              <a:t> support for Operations &amp; Maintenance and Facilities.</a:t>
            </a:r>
            <a:endParaRPr/>
          </a:p>
          <a:p>
            <a:pPr marL="685800" lvl="1" indent="-217169" algn="l" rtl="0">
              <a:lnSpc>
                <a:spcPct val="100000"/>
              </a:lnSpc>
              <a:spcBef>
                <a:spcPts val="500"/>
              </a:spcBef>
              <a:spcAft>
                <a:spcPts val="0"/>
              </a:spcAft>
              <a:buClr>
                <a:srgbClr val="000000"/>
              </a:buClr>
              <a:buSzPct val="78571"/>
              <a:buChar char="•"/>
            </a:pPr>
            <a:r>
              <a:rPr lang="en-US"/>
              <a:t>Funding is provided on a “prevailing cost” basis in these two areas for staffing and non-capital items such as utilities, insurance, and materials and supplies.</a:t>
            </a:r>
            <a:endParaRPr/>
          </a:p>
          <a:p>
            <a:pPr marL="0" lvl="0" indent="228600" algn="l" rtl="0">
              <a:lnSpc>
                <a:spcPct val="100000"/>
              </a:lnSpc>
              <a:spcBef>
                <a:spcPts val="0"/>
              </a:spcBef>
              <a:spcAft>
                <a:spcPts val="0"/>
              </a:spcAft>
              <a:buClr>
                <a:schemeClr val="accent1"/>
              </a:buClr>
              <a:buSzPct val="100000"/>
              <a:buNone/>
            </a:pPr>
            <a:endParaRPr/>
          </a:p>
          <a:p>
            <a:pPr marL="228600" lvl="0" indent="-215296" algn="l" rtl="0">
              <a:lnSpc>
                <a:spcPct val="100000"/>
              </a:lnSpc>
              <a:spcBef>
                <a:spcPts val="0"/>
              </a:spcBef>
              <a:spcAft>
                <a:spcPts val="0"/>
              </a:spcAft>
              <a:buClr>
                <a:schemeClr val="accent1"/>
              </a:buClr>
              <a:buSzPct val="89285"/>
              <a:buChar char="•"/>
            </a:pPr>
            <a:r>
              <a:rPr lang="en-US"/>
              <a:t>Estimated state share of funding in the FY22 Basic Aid formula is $628.4M for Operations &amp; Maintenance and only $790K for Facilities. SOQ funding changes made during the 2008-10 recession reduced funding provided for the Facilities category.</a:t>
            </a:r>
            <a:endParaRPr/>
          </a:p>
        </p:txBody>
      </p:sp>
      <p:sp>
        <p:nvSpPr>
          <p:cNvPr id="329" name="Google Shape;329;p33"/>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Previous State Maintenance Supplement Grants </a:t>
            </a:r>
            <a:endParaRPr/>
          </a:p>
        </p:txBody>
      </p:sp>
      <p:sp>
        <p:nvSpPr>
          <p:cNvPr id="335" name="Google Shape;335;p34"/>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a:bodyPr>
          <a:lstStyle/>
          <a:p>
            <a:pPr marL="228600" lvl="0" indent="-228600" algn="l" rtl="0">
              <a:lnSpc>
                <a:spcPct val="100000"/>
              </a:lnSpc>
              <a:spcBef>
                <a:spcPts val="0"/>
              </a:spcBef>
              <a:spcAft>
                <a:spcPts val="0"/>
              </a:spcAft>
              <a:buClr>
                <a:schemeClr val="accent1"/>
              </a:buClr>
              <a:buSzPts val="2800"/>
              <a:buChar char="•"/>
            </a:pPr>
            <a:r>
              <a:rPr lang="en-US"/>
              <a:t>From FY93-FY02, “Maintenance Supplement” funding was appropriated to support public school facilities.</a:t>
            </a:r>
            <a:endParaRPr/>
          </a:p>
          <a:p>
            <a:pPr marL="685800" lvl="1" indent="-228600" algn="l" rtl="0">
              <a:lnSpc>
                <a:spcPct val="100000"/>
              </a:lnSpc>
              <a:spcBef>
                <a:spcPts val="500"/>
              </a:spcBef>
              <a:spcAft>
                <a:spcPts val="0"/>
              </a:spcAft>
              <a:buClr>
                <a:srgbClr val="000000"/>
              </a:buClr>
              <a:buSzPts val="2400"/>
              <a:buChar char="•"/>
            </a:pPr>
            <a:r>
              <a:rPr lang="en-US"/>
              <a:t>General funds were provided to divisions on a per pupil basis for ongoing maintenance needs or debt service payments. The funds were distributed using the composite index and required a local match.</a:t>
            </a:r>
            <a:endParaRPr/>
          </a:p>
          <a:p>
            <a:pPr marL="0" lvl="0" indent="685800" algn="l" rtl="0">
              <a:lnSpc>
                <a:spcPct val="100000"/>
              </a:lnSpc>
              <a:spcBef>
                <a:spcPts val="500"/>
              </a:spcBef>
              <a:spcAft>
                <a:spcPts val="0"/>
              </a:spcAft>
              <a:buClr>
                <a:schemeClr val="accent1"/>
              </a:buClr>
              <a:buSzPts val="2400"/>
              <a:buNone/>
            </a:pPr>
            <a:endParaRPr sz="2400">
              <a:solidFill>
                <a:srgbClr val="000000"/>
              </a:solidFill>
            </a:endParaRPr>
          </a:p>
          <a:p>
            <a:pPr marL="228600" lvl="0" indent="-228600" algn="l" rtl="0">
              <a:lnSpc>
                <a:spcPct val="100000"/>
              </a:lnSpc>
              <a:spcBef>
                <a:spcPts val="0"/>
              </a:spcBef>
              <a:spcAft>
                <a:spcPts val="0"/>
              </a:spcAft>
              <a:buClr>
                <a:schemeClr val="accent1"/>
              </a:buClr>
              <a:buSzPts val="2800"/>
              <a:buChar char="•"/>
            </a:pPr>
            <a:r>
              <a:rPr lang="en-US"/>
              <a:t>This funding was provided through FY02, at approx. $9.5M per year for the last several years it was appropriated.</a:t>
            </a:r>
            <a:endParaRPr/>
          </a:p>
        </p:txBody>
      </p:sp>
      <p:sp>
        <p:nvSpPr>
          <p:cNvPr id="336" name="Google Shape;336;p34"/>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Previous State School Construction Grants </a:t>
            </a:r>
            <a:endParaRPr/>
          </a:p>
        </p:txBody>
      </p:sp>
      <p:sp>
        <p:nvSpPr>
          <p:cNvPr id="342" name="Google Shape;342;p35"/>
          <p:cNvSpPr txBox="1">
            <a:spLocks noGrp="1"/>
          </p:cNvSpPr>
          <p:nvPr>
            <p:ph type="body" idx="1"/>
          </p:nvPr>
        </p:nvSpPr>
        <p:spPr>
          <a:xfrm>
            <a:off x="838200" y="1749425"/>
            <a:ext cx="10515600" cy="4351200"/>
          </a:xfrm>
          <a:prstGeom prst="rect">
            <a:avLst/>
          </a:prstGeom>
          <a:noFill/>
          <a:ln>
            <a:noFill/>
          </a:ln>
        </p:spPr>
        <p:txBody>
          <a:bodyPr spcFirstLastPara="1" wrap="square" lIns="45675" tIns="45675" rIns="45675" bIns="45675" anchor="t" anchorCtr="0">
            <a:normAutofit fontScale="70000" lnSpcReduction="20000"/>
          </a:bodyPr>
          <a:lstStyle/>
          <a:p>
            <a:pPr marL="228600" lvl="0" indent="-215728" algn="l" rtl="0">
              <a:lnSpc>
                <a:spcPct val="120000"/>
              </a:lnSpc>
              <a:spcBef>
                <a:spcPts val="0"/>
              </a:spcBef>
              <a:spcAft>
                <a:spcPts val="0"/>
              </a:spcAft>
              <a:buClr>
                <a:schemeClr val="accent1"/>
              </a:buClr>
              <a:buSzPct val="96524"/>
              <a:buChar char="•"/>
            </a:pPr>
            <a:r>
              <a:rPr lang="en-US"/>
              <a:t>Beginning in FY99, $55.0M per year GF was appropriated for grants to divisions for public school facilities. Funding reduced to $27.5M per year from FY03-FY09.</a:t>
            </a:r>
            <a:endParaRPr/>
          </a:p>
          <a:p>
            <a:pPr marL="685800" lvl="1" indent="-217273" algn="l" rtl="0">
              <a:lnSpc>
                <a:spcPct val="120000"/>
              </a:lnSpc>
              <a:spcBef>
                <a:spcPts val="500"/>
              </a:spcBef>
              <a:spcAft>
                <a:spcPts val="0"/>
              </a:spcAft>
              <a:buClr>
                <a:srgbClr val="000000"/>
              </a:buClr>
              <a:buSzPct val="84941"/>
              <a:buChar char="•"/>
            </a:pPr>
            <a:r>
              <a:rPr lang="en-US"/>
              <a:t>Funding distributed based on a “floor” of $200K per division ($100K FY03 thereafter), with remainder of funds distributed based on the division's proportion of enrollment weighted by the composite index.</a:t>
            </a:r>
            <a:endParaRPr/>
          </a:p>
          <a:p>
            <a:pPr marL="685800" lvl="1" indent="-217273" algn="l" rtl="0">
              <a:lnSpc>
                <a:spcPct val="120000"/>
              </a:lnSpc>
              <a:spcBef>
                <a:spcPts val="500"/>
              </a:spcBef>
              <a:spcAft>
                <a:spcPts val="0"/>
              </a:spcAft>
              <a:buClr>
                <a:srgbClr val="000000"/>
              </a:buClr>
              <a:buSzPct val="84941"/>
              <a:buChar char="•"/>
            </a:pPr>
            <a:r>
              <a:rPr lang="en-US"/>
              <a:t>Funds used only for “nonrecurring expenditures” defined as: “</a:t>
            </a:r>
            <a:r>
              <a:rPr lang="en-US" i="1"/>
              <a:t>school construction, additions and renovations, infrastructure, site acquisition, technology, other expenditures related to modernizing classroom equipment, payments to escrow accounts, school safety equipment or renovations, and debt service payments on projects completed during the last ten years</a:t>
            </a:r>
            <a:r>
              <a:rPr lang="en-US"/>
              <a:t>.”</a:t>
            </a:r>
            <a:endParaRPr/>
          </a:p>
          <a:p>
            <a:pPr marL="0" lvl="0" indent="685800" algn="l" rtl="0">
              <a:lnSpc>
                <a:spcPct val="120000"/>
              </a:lnSpc>
              <a:spcBef>
                <a:spcPts val="500"/>
              </a:spcBef>
              <a:spcAft>
                <a:spcPts val="0"/>
              </a:spcAft>
              <a:buClr>
                <a:schemeClr val="accent1"/>
              </a:buClr>
              <a:buSzPct val="100000"/>
              <a:buNone/>
            </a:pPr>
            <a:endParaRPr/>
          </a:p>
          <a:p>
            <a:pPr marL="228600" lvl="0" indent="-215728" algn="l" rtl="0">
              <a:lnSpc>
                <a:spcPct val="120000"/>
              </a:lnSpc>
              <a:spcBef>
                <a:spcPts val="0"/>
              </a:spcBef>
              <a:spcAft>
                <a:spcPts val="0"/>
              </a:spcAft>
              <a:buClr>
                <a:schemeClr val="accent1"/>
              </a:buClr>
              <a:buSzPct val="96524"/>
              <a:buChar char="•"/>
            </a:pPr>
            <a:r>
              <a:rPr lang="en-US"/>
              <a:t>This funding ended after FY09 during the recession.</a:t>
            </a:r>
            <a:endParaRPr/>
          </a:p>
        </p:txBody>
      </p:sp>
      <p:sp>
        <p:nvSpPr>
          <p:cNvPr id="343" name="Google Shape;343;p35"/>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Previous Lottery Funds for “Non-recurring Costs” </a:t>
            </a:r>
            <a:endParaRPr/>
          </a:p>
        </p:txBody>
      </p:sp>
      <p:sp>
        <p:nvSpPr>
          <p:cNvPr id="349" name="Google Shape;349;p36"/>
          <p:cNvSpPr txBox="1">
            <a:spLocks noGrp="1"/>
          </p:cNvSpPr>
          <p:nvPr>
            <p:ph type="body" idx="1"/>
          </p:nvPr>
        </p:nvSpPr>
        <p:spPr>
          <a:xfrm>
            <a:off x="838200" y="1749425"/>
            <a:ext cx="10515600" cy="4351200"/>
          </a:xfrm>
          <a:prstGeom prst="rect">
            <a:avLst/>
          </a:prstGeom>
          <a:noFill/>
          <a:ln>
            <a:noFill/>
          </a:ln>
        </p:spPr>
        <p:txBody>
          <a:bodyPr spcFirstLastPara="1" wrap="square" lIns="45675" tIns="45675" rIns="45675" bIns="45675" anchor="t" anchorCtr="0">
            <a:normAutofit fontScale="92500" lnSpcReduction="10000"/>
          </a:bodyPr>
          <a:lstStyle/>
          <a:p>
            <a:pPr marL="228600" lvl="0" indent="-215265" algn="l" rtl="0">
              <a:lnSpc>
                <a:spcPct val="100000"/>
              </a:lnSpc>
              <a:spcBef>
                <a:spcPts val="0"/>
              </a:spcBef>
              <a:spcAft>
                <a:spcPts val="0"/>
              </a:spcAft>
              <a:buClr>
                <a:schemeClr val="accent1"/>
              </a:buClr>
              <a:buSzPct val="100000"/>
              <a:buChar char="•"/>
            </a:pPr>
            <a:r>
              <a:rPr lang="en-US"/>
              <a:t>From FY99 to FY10, Lottery proceeds were allocated to divisions, with at least 50 percent to be spent for “non-recurring costs.”</a:t>
            </a:r>
            <a:endParaRPr/>
          </a:p>
          <a:p>
            <a:pPr marL="685800" lvl="1" indent="-217169" algn="l" rtl="0">
              <a:lnSpc>
                <a:spcPct val="100000"/>
              </a:lnSpc>
              <a:spcBef>
                <a:spcPts val="500"/>
              </a:spcBef>
              <a:spcAft>
                <a:spcPts val="0"/>
              </a:spcAft>
              <a:buClr>
                <a:srgbClr val="000000"/>
              </a:buClr>
              <a:buSzPct val="85714"/>
              <a:buChar char="•"/>
            </a:pPr>
            <a:r>
              <a:rPr lang="en-US"/>
              <a:t>Non-recurring costs included: “</a:t>
            </a:r>
            <a:r>
              <a:rPr lang="en-US" i="1"/>
              <a:t>school construction, additions, infrastructure, site acquisition, renovations, technology, and other expenditures related to modernizing classroom equipment and debt service payments on school projects completed in the last 10 years.”</a:t>
            </a:r>
            <a:endParaRPr/>
          </a:p>
          <a:p>
            <a:pPr marL="685800" lvl="1" indent="-217169" algn="l" rtl="0">
              <a:lnSpc>
                <a:spcPct val="100000"/>
              </a:lnSpc>
              <a:spcBef>
                <a:spcPts val="500"/>
              </a:spcBef>
              <a:spcAft>
                <a:spcPts val="0"/>
              </a:spcAft>
              <a:buClr>
                <a:srgbClr val="000000"/>
              </a:buClr>
              <a:buSzPct val="85714"/>
              <a:buChar char="•"/>
            </a:pPr>
            <a:r>
              <a:rPr lang="en-US"/>
              <a:t>Funds were distributed on a per pupil basis, adjusted for the division composite index, and required a local match (but not in FY10).</a:t>
            </a:r>
            <a:endParaRPr/>
          </a:p>
          <a:p>
            <a:pPr marL="685800" lvl="1" indent="-217169" algn="l" rtl="0">
              <a:lnSpc>
                <a:spcPct val="100000"/>
              </a:lnSpc>
              <a:spcBef>
                <a:spcPts val="500"/>
              </a:spcBef>
              <a:spcAft>
                <a:spcPts val="0"/>
              </a:spcAft>
              <a:buClr>
                <a:srgbClr val="000000"/>
              </a:buClr>
              <a:buSzPct val="85714"/>
              <a:buChar char="•"/>
            </a:pPr>
            <a:r>
              <a:rPr lang="en-US"/>
              <a:t>This funding was discontinued after FY10 during the recession.</a:t>
            </a:r>
            <a:endParaRPr/>
          </a:p>
        </p:txBody>
      </p:sp>
      <p:sp>
        <p:nvSpPr>
          <p:cNvPr id="350" name="Google Shape;350;p36"/>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7"/>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Previous Lottery Funds for “Non-recurring Costs”</a:t>
            </a:r>
            <a:endParaRPr sz="3759" b="0" i="0" u="none" strike="noStrike" cap="none">
              <a:solidFill>
                <a:schemeClr val="accent1"/>
              </a:solidFill>
              <a:latin typeface="Cardo"/>
              <a:ea typeface="Cardo"/>
              <a:cs typeface="Cardo"/>
              <a:sym typeface="Cardo"/>
            </a:endParaRPr>
          </a:p>
        </p:txBody>
      </p:sp>
      <p:sp>
        <p:nvSpPr>
          <p:cNvPr id="356" name="Google Shape;356;p37"/>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Autofit/>
          </a:bodyPr>
          <a:lstStyle/>
          <a:p>
            <a:pPr marL="228600" lvl="0" indent="-181610" algn="l" rtl="0">
              <a:lnSpc>
                <a:spcPct val="110000"/>
              </a:lnSpc>
              <a:spcBef>
                <a:spcPts val="0"/>
              </a:spcBef>
              <a:spcAft>
                <a:spcPts val="0"/>
              </a:spcAft>
              <a:buClr>
                <a:schemeClr val="accent1"/>
              </a:buClr>
              <a:buSzPts val="2000"/>
              <a:buChar char="•"/>
            </a:pPr>
            <a:r>
              <a:rPr lang="en-US" sz="1800"/>
              <a:t>The funding amounts provided from Lottery from FY99 to FY10 (with at least 50% spent by divisions on “nonrecurring” costs such as construction) were as follows:</a:t>
            </a:r>
            <a:endParaRPr/>
          </a:p>
          <a:p>
            <a:pPr marL="0" lvl="0" indent="228600" algn="l" rtl="0">
              <a:lnSpc>
                <a:spcPct val="110000"/>
              </a:lnSpc>
              <a:spcBef>
                <a:spcPts val="0"/>
              </a:spcBef>
              <a:spcAft>
                <a:spcPts val="0"/>
              </a:spcAft>
              <a:buClr>
                <a:schemeClr val="accent1"/>
              </a:buClr>
              <a:buSzPts val="1800"/>
              <a:buNone/>
            </a:pPr>
            <a:endParaRPr sz="1800"/>
          </a:p>
          <a:p>
            <a:pPr marL="0" lvl="0" indent="457200" algn="l" rtl="0">
              <a:lnSpc>
                <a:spcPct val="110000"/>
              </a:lnSpc>
              <a:spcBef>
                <a:spcPts val="0"/>
              </a:spcBef>
              <a:spcAft>
                <a:spcPts val="0"/>
              </a:spcAft>
              <a:buClr>
                <a:srgbClr val="000000"/>
              </a:buClr>
              <a:buSzPts val="1800"/>
              <a:buNone/>
            </a:pPr>
            <a:r>
              <a:rPr lang="en-US" sz="1800"/>
              <a:t>FY99 = $123.5M</a:t>
            </a:r>
            <a:endParaRPr/>
          </a:p>
          <a:p>
            <a:pPr marL="0" lvl="0" indent="457200" algn="l" rtl="0">
              <a:lnSpc>
                <a:spcPct val="110000"/>
              </a:lnSpc>
              <a:spcBef>
                <a:spcPts val="0"/>
              </a:spcBef>
              <a:spcAft>
                <a:spcPts val="0"/>
              </a:spcAft>
              <a:buClr>
                <a:srgbClr val="000000"/>
              </a:buClr>
              <a:buSzPts val="1800"/>
              <a:buNone/>
            </a:pPr>
            <a:r>
              <a:rPr lang="en-US" sz="1800"/>
              <a:t>FY00 = $125.5M</a:t>
            </a:r>
            <a:endParaRPr/>
          </a:p>
          <a:p>
            <a:pPr marL="0" lvl="0" indent="457200" algn="l" rtl="0">
              <a:lnSpc>
                <a:spcPct val="110000"/>
              </a:lnSpc>
              <a:spcBef>
                <a:spcPts val="0"/>
              </a:spcBef>
              <a:spcAft>
                <a:spcPts val="0"/>
              </a:spcAft>
              <a:buClr>
                <a:srgbClr val="000000"/>
              </a:buClr>
              <a:buSzPts val="1800"/>
              <a:buNone/>
            </a:pPr>
            <a:r>
              <a:rPr lang="en-US" sz="1800"/>
              <a:t>FY01 = $122.3M</a:t>
            </a:r>
            <a:endParaRPr/>
          </a:p>
          <a:p>
            <a:pPr marL="0" lvl="0" indent="457200" algn="l" rtl="0">
              <a:lnSpc>
                <a:spcPct val="110000"/>
              </a:lnSpc>
              <a:spcBef>
                <a:spcPts val="0"/>
              </a:spcBef>
              <a:spcAft>
                <a:spcPts val="0"/>
              </a:spcAft>
              <a:buClr>
                <a:srgbClr val="000000"/>
              </a:buClr>
              <a:buSzPts val="1800"/>
              <a:buNone/>
            </a:pPr>
            <a:r>
              <a:rPr lang="en-US" sz="1800"/>
              <a:t>FY02 = $144.6M</a:t>
            </a:r>
            <a:endParaRPr/>
          </a:p>
          <a:p>
            <a:pPr marL="0" lvl="0" indent="457200" algn="l" rtl="0">
              <a:lnSpc>
                <a:spcPct val="110000"/>
              </a:lnSpc>
              <a:spcBef>
                <a:spcPts val="0"/>
              </a:spcBef>
              <a:spcAft>
                <a:spcPts val="0"/>
              </a:spcAft>
              <a:buClr>
                <a:srgbClr val="000000"/>
              </a:buClr>
              <a:buSzPts val="1800"/>
              <a:buNone/>
            </a:pPr>
            <a:r>
              <a:rPr lang="en-US" sz="1800"/>
              <a:t>FY03 = $158.2M</a:t>
            </a:r>
            <a:endParaRPr/>
          </a:p>
          <a:p>
            <a:pPr marL="0" lvl="0" indent="457200" algn="l" rtl="0">
              <a:lnSpc>
                <a:spcPct val="110000"/>
              </a:lnSpc>
              <a:spcBef>
                <a:spcPts val="0"/>
              </a:spcBef>
              <a:spcAft>
                <a:spcPts val="0"/>
              </a:spcAft>
              <a:buClr>
                <a:srgbClr val="000000"/>
              </a:buClr>
              <a:buSzPts val="1800"/>
              <a:buNone/>
            </a:pPr>
            <a:r>
              <a:rPr lang="en-US" sz="1800"/>
              <a:t>FY04 = $146.2M</a:t>
            </a:r>
            <a:endParaRPr/>
          </a:p>
          <a:p>
            <a:pPr marL="0" lvl="0" indent="457200" algn="l" rtl="0">
              <a:lnSpc>
                <a:spcPct val="110000"/>
              </a:lnSpc>
              <a:spcBef>
                <a:spcPts val="0"/>
              </a:spcBef>
              <a:spcAft>
                <a:spcPts val="0"/>
              </a:spcAft>
              <a:buClr>
                <a:srgbClr val="000000"/>
              </a:buClr>
              <a:buSzPts val="1800"/>
              <a:buNone/>
            </a:pPr>
            <a:r>
              <a:rPr lang="en-US" sz="1800"/>
              <a:t>FY05 = $156.5M</a:t>
            </a:r>
            <a:endParaRPr/>
          </a:p>
          <a:p>
            <a:pPr marL="0" lvl="0" indent="457200" algn="l" rtl="0">
              <a:lnSpc>
                <a:spcPct val="110000"/>
              </a:lnSpc>
              <a:spcBef>
                <a:spcPts val="0"/>
              </a:spcBef>
              <a:spcAft>
                <a:spcPts val="0"/>
              </a:spcAft>
              <a:buClr>
                <a:srgbClr val="000000"/>
              </a:buClr>
              <a:buSzPts val="1800"/>
              <a:buNone/>
            </a:pPr>
            <a:r>
              <a:rPr lang="en-US" sz="1800"/>
              <a:t>FY06 = $160.4M</a:t>
            </a:r>
            <a:endParaRPr/>
          </a:p>
          <a:p>
            <a:pPr marL="0" lvl="0" indent="457200" algn="l" rtl="0">
              <a:lnSpc>
                <a:spcPct val="110000"/>
              </a:lnSpc>
              <a:spcBef>
                <a:spcPts val="0"/>
              </a:spcBef>
              <a:spcAft>
                <a:spcPts val="0"/>
              </a:spcAft>
              <a:buClr>
                <a:srgbClr val="000000"/>
              </a:buClr>
              <a:buSzPts val="1800"/>
              <a:buNone/>
            </a:pPr>
            <a:r>
              <a:rPr lang="en-US" sz="1800"/>
              <a:t>FY07 = $155.4M</a:t>
            </a:r>
            <a:endParaRPr/>
          </a:p>
          <a:p>
            <a:pPr marL="0" lvl="0" indent="457200" algn="l" rtl="0">
              <a:lnSpc>
                <a:spcPct val="110000"/>
              </a:lnSpc>
              <a:spcBef>
                <a:spcPts val="0"/>
              </a:spcBef>
              <a:spcAft>
                <a:spcPts val="0"/>
              </a:spcAft>
              <a:buClr>
                <a:srgbClr val="000000"/>
              </a:buClr>
              <a:buSzPts val="1800"/>
              <a:buNone/>
            </a:pPr>
            <a:r>
              <a:rPr lang="en-US" sz="1800"/>
              <a:t>FY08 = $149.0M</a:t>
            </a:r>
            <a:endParaRPr/>
          </a:p>
          <a:p>
            <a:pPr marL="0" lvl="0" indent="457200" algn="l" rtl="0">
              <a:lnSpc>
                <a:spcPct val="110000"/>
              </a:lnSpc>
              <a:spcBef>
                <a:spcPts val="0"/>
              </a:spcBef>
              <a:spcAft>
                <a:spcPts val="0"/>
              </a:spcAft>
              <a:buClr>
                <a:srgbClr val="000000"/>
              </a:buClr>
              <a:buSzPts val="1800"/>
              <a:buNone/>
            </a:pPr>
            <a:r>
              <a:rPr lang="en-US" sz="1800"/>
              <a:t>FY09 = $132.2M</a:t>
            </a:r>
            <a:endParaRPr/>
          </a:p>
          <a:p>
            <a:pPr marL="0" lvl="0" indent="457200" algn="l" rtl="0">
              <a:lnSpc>
                <a:spcPct val="110000"/>
              </a:lnSpc>
              <a:spcBef>
                <a:spcPts val="0"/>
              </a:spcBef>
              <a:spcAft>
                <a:spcPts val="0"/>
              </a:spcAft>
              <a:buClr>
                <a:srgbClr val="000000"/>
              </a:buClr>
              <a:buSzPts val="1800"/>
              <a:buNone/>
            </a:pPr>
            <a:r>
              <a:rPr lang="en-US" sz="1800"/>
              <a:t>FY10 = $72.4M</a:t>
            </a:r>
            <a:endParaRPr/>
          </a:p>
        </p:txBody>
      </p:sp>
      <p:sp>
        <p:nvSpPr>
          <p:cNvPr id="357" name="Google Shape;357;p37"/>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Lottery Funds Resumed for “Non-recurring Costs” But Flexible</a:t>
            </a:r>
            <a:endParaRPr/>
          </a:p>
        </p:txBody>
      </p:sp>
      <p:sp>
        <p:nvSpPr>
          <p:cNvPr id="363" name="Google Shape;363;p38"/>
          <p:cNvSpPr txBox="1">
            <a:spLocks noGrp="1"/>
          </p:cNvSpPr>
          <p:nvPr>
            <p:ph type="body" idx="1"/>
          </p:nvPr>
        </p:nvSpPr>
        <p:spPr>
          <a:xfrm>
            <a:off x="838200" y="1749425"/>
            <a:ext cx="10515600" cy="4351200"/>
          </a:xfrm>
          <a:prstGeom prst="rect">
            <a:avLst/>
          </a:prstGeom>
          <a:noFill/>
          <a:ln>
            <a:noFill/>
          </a:ln>
        </p:spPr>
        <p:txBody>
          <a:bodyPr spcFirstLastPara="1" wrap="square" lIns="45675" tIns="45675" rIns="45675" bIns="45675" anchor="t" anchorCtr="0">
            <a:normAutofit fontScale="85000" lnSpcReduction="20000"/>
          </a:bodyPr>
          <a:lstStyle/>
          <a:p>
            <a:pPr marL="228600" lvl="0" indent="-215762" algn="l" rtl="0">
              <a:lnSpc>
                <a:spcPct val="100000"/>
              </a:lnSpc>
              <a:spcBef>
                <a:spcPts val="0"/>
              </a:spcBef>
              <a:spcAft>
                <a:spcPts val="0"/>
              </a:spcAft>
              <a:buClr>
                <a:schemeClr val="accent1"/>
              </a:buClr>
              <a:buSzPct val="96524"/>
              <a:buChar char="•"/>
            </a:pPr>
            <a:r>
              <a:rPr lang="en-US"/>
              <a:t>In FY17, the state resumed allocating per pupil Lottery funds to divisions through a “flexible” funding program.</a:t>
            </a:r>
            <a:endParaRPr/>
          </a:p>
          <a:p>
            <a:pPr marL="685800" lvl="1" indent="-217273" algn="l" rtl="0">
              <a:lnSpc>
                <a:spcPct val="100000"/>
              </a:lnSpc>
              <a:spcBef>
                <a:spcPts val="500"/>
              </a:spcBef>
              <a:spcAft>
                <a:spcPts val="0"/>
              </a:spcAft>
              <a:buClr>
                <a:srgbClr val="000000"/>
              </a:buClr>
              <a:buSzPct val="84941"/>
              <a:buChar char="•"/>
            </a:pPr>
            <a:r>
              <a:rPr lang="en-US"/>
              <a:t>Funds were allocated based on ADM and adjusted for the composite index. School divisions were permitted to spend the funds on both recurring and nonrecurring expenses </a:t>
            </a:r>
            <a:r>
              <a:rPr lang="en-US" i="1"/>
              <a:t>“in a manner that best supported the needs of the divisions.”</a:t>
            </a:r>
            <a:r>
              <a:rPr lang="en-US"/>
              <a:t> No local match was required. These provisions were in place from FY17 through FY20.</a:t>
            </a:r>
            <a:endParaRPr/>
          </a:p>
          <a:p>
            <a:pPr marL="0" lvl="0" indent="0" algn="l" rtl="0">
              <a:lnSpc>
                <a:spcPct val="100000"/>
              </a:lnSpc>
              <a:spcBef>
                <a:spcPts val="500"/>
              </a:spcBef>
              <a:spcAft>
                <a:spcPts val="0"/>
              </a:spcAft>
              <a:buClr>
                <a:schemeClr val="accent1"/>
              </a:buClr>
              <a:buSzPct val="100000"/>
              <a:buNone/>
            </a:pPr>
            <a:endParaRPr/>
          </a:p>
          <a:p>
            <a:pPr marL="228600" lvl="0" indent="-215762" algn="l" rtl="0">
              <a:lnSpc>
                <a:spcPct val="100000"/>
              </a:lnSpc>
              <a:spcBef>
                <a:spcPts val="0"/>
              </a:spcBef>
              <a:spcAft>
                <a:spcPts val="0"/>
              </a:spcAft>
              <a:buClr>
                <a:schemeClr val="accent1"/>
              </a:buClr>
              <a:buSzPct val="96524"/>
              <a:buChar char="•"/>
            </a:pPr>
            <a:r>
              <a:rPr lang="en-US"/>
              <a:t>Total Lottery funding provided under this approach was:</a:t>
            </a:r>
            <a:endParaRPr/>
          </a:p>
          <a:p>
            <a:pPr marL="685800" lvl="1" indent="-217273" algn="l" rtl="0">
              <a:lnSpc>
                <a:spcPct val="100000"/>
              </a:lnSpc>
              <a:spcBef>
                <a:spcPts val="500"/>
              </a:spcBef>
              <a:spcAft>
                <a:spcPts val="0"/>
              </a:spcAft>
              <a:buClr>
                <a:srgbClr val="000000"/>
              </a:buClr>
              <a:buSzPct val="99098"/>
              <a:buChar char="•"/>
            </a:pPr>
            <a:r>
              <a:rPr lang="en-US"/>
              <a:t>FY17 = $36.6M</a:t>
            </a:r>
            <a:endParaRPr sz="2400"/>
          </a:p>
          <a:p>
            <a:pPr marL="685800" lvl="1" indent="-217273" algn="l" rtl="0">
              <a:lnSpc>
                <a:spcPct val="100000"/>
              </a:lnSpc>
              <a:spcBef>
                <a:spcPts val="500"/>
              </a:spcBef>
              <a:spcAft>
                <a:spcPts val="0"/>
              </a:spcAft>
              <a:buClr>
                <a:srgbClr val="000000"/>
              </a:buClr>
              <a:buSzPct val="84941"/>
              <a:buChar char="•"/>
            </a:pPr>
            <a:r>
              <a:rPr lang="en-US"/>
              <a:t>FY18 = $191.3M</a:t>
            </a:r>
            <a:endParaRPr/>
          </a:p>
          <a:p>
            <a:pPr marL="685800" lvl="1" indent="-217273" algn="l" rtl="0">
              <a:lnSpc>
                <a:spcPct val="100000"/>
              </a:lnSpc>
              <a:spcBef>
                <a:spcPts val="500"/>
              </a:spcBef>
              <a:spcAft>
                <a:spcPts val="0"/>
              </a:spcAft>
              <a:buClr>
                <a:srgbClr val="000000"/>
              </a:buClr>
              <a:buSzPct val="84941"/>
              <a:buChar char="•"/>
            </a:pPr>
            <a:r>
              <a:rPr lang="en-US"/>
              <a:t>FY19 = $253.2M</a:t>
            </a:r>
            <a:endParaRPr/>
          </a:p>
          <a:p>
            <a:pPr marL="685800" lvl="1" indent="-217273" algn="l" rtl="0">
              <a:lnSpc>
                <a:spcPct val="100000"/>
              </a:lnSpc>
              <a:spcBef>
                <a:spcPts val="500"/>
              </a:spcBef>
              <a:spcAft>
                <a:spcPts val="0"/>
              </a:spcAft>
              <a:buClr>
                <a:srgbClr val="000000"/>
              </a:buClr>
              <a:buSzPct val="84941"/>
              <a:buChar char="•"/>
            </a:pPr>
            <a:r>
              <a:rPr lang="en-US"/>
              <a:t>FY20 = $255.5M</a:t>
            </a:r>
            <a:endParaRPr/>
          </a:p>
        </p:txBody>
      </p:sp>
      <p:sp>
        <p:nvSpPr>
          <p:cNvPr id="364" name="Google Shape;364;p38"/>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Current 2020-22 Lottery Funds for “Non-recurring Costs”</a:t>
            </a:r>
            <a:endParaRPr sz="3759" b="0" i="0" u="none" strike="noStrike" cap="none">
              <a:solidFill>
                <a:schemeClr val="accent1"/>
              </a:solidFill>
              <a:latin typeface="Cardo"/>
              <a:ea typeface="Cardo"/>
              <a:cs typeface="Cardo"/>
              <a:sym typeface="Cardo"/>
            </a:endParaRPr>
          </a:p>
        </p:txBody>
      </p:sp>
      <p:sp>
        <p:nvSpPr>
          <p:cNvPr id="370" name="Google Shape;370;p39"/>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fontScale="85000" lnSpcReduction="20000"/>
          </a:bodyPr>
          <a:lstStyle/>
          <a:p>
            <a:pPr marL="228600" lvl="0" indent="-228600" algn="l" rtl="0">
              <a:lnSpc>
                <a:spcPct val="110000"/>
              </a:lnSpc>
              <a:spcBef>
                <a:spcPts val="0"/>
              </a:spcBef>
              <a:spcAft>
                <a:spcPts val="0"/>
              </a:spcAft>
              <a:buClr>
                <a:schemeClr val="accent1"/>
              </a:buClr>
              <a:buSzPct val="137254"/>
              <a:buChar char="•"/>
            </a:pPr>
            <a:r>
              <a:rPr lang="en-US"/>
              <a:t>For 2020-22 (Chp. 552), 40% of Lottery is designated for the per pupil formula allocation to school divisions ($283.3M in FY21 &amp; $276.4M in FY22). Several changes compared to the FY17-FY20 flexible funding, incl. reinstating required pct. for “non-recurring” uses:</a:t>
            </a:r>
            <a:endParaRPr sz="2400">
              <a:solidFill>
                <a:srgbClr val="000000"/>
              </a:solidFill>
            </a:endParaRPr>
          </a:p>
          <a:p>
            <a:pPr marL="685800" lvl="1" indent="-228600" algn="l" rtl="0">
              <a:lnSpc>
                <a:spcPct val="110000"/>
              </a:lnSpc>
              <a:spcBef>
                <a:spcPts val="500"/>
              </a:spcBef>
              <a:spcAft>
                <a:spcPts val="0"/>
              </a:spcAft>
              <a:buClr>
                <a:srgbClr val="000000"/>
              </a:buClr>
              <a:buSzPct val="100840"/>
              <a:buChar char="•"/>
            </a:pPr>
            <a:r>
              <a:rPr lang="en-US"/>
              <a:t>Small divisions receive a minimum of $200K in funding.</a:t>
            </a:r>
            <a:endParaRPr/>
          </a:p>
          <a:p>
            <a:pPr marL="685800" lvl="1" indent="-228600" algn="l" rtl="0">
              <a:lnSpc>
                <a:spcPct val="110000"/>
              </a:lnSpc>
              <a:spcBef>
                <a:spcPts val="500"/>
              </a:spcBef>
              <a:spcAft>
                <a:spcPts val="0"/>
              </a:spcAft>
              <a:buClr>
                <a:srgbClr val="000000"/>
              </a:buClr>
              <a:buSzPct val="100840"/>
              <a:buChar char="•"/>
            </a:pPr>
            <a:r>
              <a:rPr lang="en-US"/>
              <a:t>A local match of funding based on the composite index is required beginning in FY22.</a:t>
            </a:r>
            <a:endParaRPr/>
          </a:p>
          <a:p>
            <a:pPr marL="685800" lvl="1" indent="-228600" algn="l" rtl="0">
              <a:lnSpc>
                <a:spcPct val="110000"/>
              </a:lnSpc>
              <a:spcBef>
                <a:spcPts val="500"/>
              </a:spcBef>
              <a:spcAft>
                <a:spcPts val="0"/>
              </a:spcAft>
              <a:buClr>
                <a:srgbClr val="000000"/>
              </a:buClr>
              <a:buSzPct val="100840"/>
              <a:buChar char="•"/>
            </a:pPr>
            <a:r>
              <a:rPr lang="en-US"/>
              <a:t>At least 30% in FY21 and 40% in FY22 must be spent on “nonrecurring” costs (i.e., school construction, additions, infrastructure, site acquisition, renovations, school buses, technology, other expenditures for modernizing classroom equipment, and debt service payments on projects completed during the last 10 years).</a:t>
            </a:r>
            <a:endParaRPr/>
          </a:p>
        </p:txBody>
      </p:sp>
      <p:sp>
        <p:nvSpPr>
          <p:cNvPr id="371" name="Google Shape;371;p39"/>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838200" y="271200"/>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5-Year Enrollment Projections by Region</a:t>
            </a:r>
            <a:endParaRPr/>
          </a:p>
        </p:txBody>
      </p:sp>
      <p:sp>
        <p:nvSpPr>
          <p:cNvPr id="101" name="Google Shape;101;p4"/>
          <p:cNvSpPr txBox="1">
            <a:spLocks noGrp="1"/>
          </p:cNvSpPr>
          <p:nvPr>
            <p:ph type="body" idx="1"/>
          </p:nvPr>
        </p:nvSpPr>
        <p:spPr>
          <a:xfrm>
            <a:off x="838200" y="1825625"/>
            <a:ext cx="5847080" cy="4351338"/>
          </a:xfrm>
          <a:prstGeom prst="rect">
            <a:avLst/>
          </a:prstGeom>
          <a:noFill/>
          <a:ln>
            <a:noFill/>
          </a:ln>
        </p:spPr>
        <p:txBody>
          <a:bodyPr spcFirstLastPara="1" wrap="square" lIns="45700" tIns="45700" rIns="45700" bIns="45700" anchor="t" anchorCtr="0">
            <a:noAutofit/>
          </a:bodyPr>
          <a:lstStyle/>
          <a:p>
            <a:pPr marL="228600" lvl="0" indent="-215900" algn="l" rtl="0">
              <a:lnSpc>
                <a:spcPct val="90000"/>
              </a:lnSpc>
              <a:spcBef>
                <a:spcPts val="0"/>
              </a:spcBef>
              <a:spcAft>
                <a:spcPts val="0"/>
              </a:spcAft>
              <a:buClr>
                <a:schemeClr val="accent1"/>
              </a:buClr>
              <a:buSzPts val="2600"/>
              <a:buChar char="•"/>
            </a:pPr>
            <a:r>
              <a:rPr lang="en-US" sz="2600"/>
              <a:t>5-year student enrollment projections </a:t>
            </a:r>
            <a:r>
              <a:rPr lang="en-US" sz="2600" u="sng"/>
              <a:t>reported by divisions</a:t>
            </a:r>
            <a:r>
              <a:rPr lang="en-US" sz="2600"/>
              <a:t> indicate 4.0% growth in total student enrollment by 2026 </a:t>
            </a:r>
            <a:endParaRPr sz="2600"/>
          </a:p>
          <a:p>
            <a:pPr marL="685800" lvl="1" indent="-215900" algn="l" rtl="0">
              <a:lnSpc>
                <a:spcPct val="90000"/>
              </a:lnSpc>
              <a:spcBef>
                <a:spcPts val="500"/>
              </a:spcBef>
              <a:spcAft>
                <a:spcPts val="0"/>
              </a:spcAft>
              <a:buClr>
                <a:srgbClr val="000000"/>
              </a:buClr>
              <a:buSzPts val="2200"/>
              <a:buChar char="•"/>
            </a:pPr>
            <a:r>
              <a:rPr lang="en-US" sz="2600"/>
              <a:t>Greatest enrollment growth predicted for Northern Neck (Region 3) and Northern Virginia (Region 4) </a:t>
            </a:r>
            <a:endParaRPr sz="2600"/>
          </a:p>
          <a:p>
            <a:pPr marL="685800" lvl="1" indent="-215900" algn="l" rtl="0">
              <a:lnSpc>
                <a:spcPct val="90000"/>
              </a:lnSpc>
              <a:spcBef>
                <a:spcPts val="500"/>
              </a:spcBef>
              <a:spcAft>
                <a:spcPts val="0"/>
              </a:spcAft>
              <a:buClr>
                <a:srgbClr val="000000"/>
              </a:buClr>
              <a:buSzPts val="2200"/>
              <a:buChar char="•"/>
            </a:pPr>
            <a:r>
              <a:rPr lang="en-US" sz="2600"/>
              <a:t>Enrollment losses predicted for Western Virginia (Region 6), Southwest (Region 7) and Southside (Region 8)</a:t>
            </a:r>
            <a:endParaRPr sz="2600"/>
          </a:p>
        </p:txBody>
      </p:sp>
      <p:graphicFrame>
        <p:nvGraphicFramePr>
          <p:cNvPr id="102" name="Google Shape;102;p4"/>
          <p:cNvGraphicFramePr/>
          <p:nvPr/>
        </p:nvGraphicFramePr>
        <p:xfrm>
          <a:off x="6685280" y="1825625"/>
          <a:ext cx="3000000" cy="3000000"/>
        </p:xfrm>
        <a:graphic>
          <a:graphicData uri="http://schemas.openxmlformats.org/drawingml/2006/table">
            <a:tbl>
              <a:tblPr firstRow="1" bandRow="1">
                <a:noFill/>
                <a:tableStyleId>{41796D6A-7B51-47FC-9D00-9C59A5EC42C5}</a:tableStyleId>
              </a:tblPr>
              <a:tblGrid>
                <a:gridCol w="2334250">
                  <a:extLst>
                    <a:ext uri="{9D8B030D-6E8A-4147-A177-3AD203B41FA5}">
                      <a16:colId xmlns:a16="http://schemas.microsoft.com/office/drawing/2014/main" val="20000"/>
                    </a:ext>
                  </a:extLst>
                </a:gridCol>
                <a:gridCol w="23342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 </a:t>
                      </a:r>
                      <a:endParaRPr/>
                    </a:p>
                  </a:txBody>
                  <a:tcPr marL="45725" marR="45725" marT="45725" marB="45725" anchor="b"/>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Percent Enrollment Change by 2026</a:t>
                      </a:r>
                      <a:endParaRPr/>
                    </a:p>
                  </a:txBody>
                  <a:tcPr marL="45725" marR="45725" marT="45725" marB="45725" anchor="b"/>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 </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5.84%</a:t>
                      </a:r>
                      <a:endParaRPr/>
                    </a:p>
                  </a:txBody>
                  <a:tcPr marL="7625" marR="7625" marT="7625" marB="76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 </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1.43%</a:t>
                      </a:r>
                      <a:endParaRPr/>
                    </a:p>
                  </a:txBody>
                  <a:tcPr marL="7625" marR="7625" marT="7625" marB="76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 </a:t>
                      </a:r>
                      <a:r>
                        <a:rPr lang="en-US" sz="1400" u="none" strike="noStrike" cap="none"/>
                        <a:t>(including Fredericksburg)</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11.08%</a:t>
                      </a:r>
                      <a:endParaRPr/>
                    </a:p>
                  </a:txBody>
                  <a:tcPr marL="7625" marR="7625" marT="7625" marB="76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7.94%</a:t>
                      </a:r>
                      <a:endParaRPr/>
                    </a:p>
                  </a:txBody>
                  <a:tcPr marL="7625" marR="7625" marT="7625" marB="76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 </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3.01%</a:t>
                      </a:r>
                      <a:endParaRPr/>
                    </a:p>
                  </a:txBody>
                  <a:tcPr marL="7625" marR="7625" marT="7625" marB="7625" anchor="ct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tc>
                <a:tc>
                  <a:txBody>
                    <a:bodyPr/>
                    <a:lstStyle/>
                    <a:p>
                      <a:pPr marL="0" marR="0" lvl="0" indent="0" algn="ctr" rtl="0">
                        <a:lnSpc>
                          <a:spcPct val="100000"/>
                        </a:lnSpc>
                        <a:spcBef>
                          <a:spcPts val="0"/>
                        </a:spcBef>
                        <a:spcAft>
                          <a:spcPts val="0"/>
                        </a:spcAft>
                        <a:buClr>
                          <a:srgbClr val="FF0000"/>
                        </a:buClr>
                        <a:buSzPts val="1800"/>
                        <a:buFont typeface="Helvetica Neue"/>
                        <a:buNone/>
                      </a:pPr>
                      <a:r>
                        <a:rPr lang="en-US" sz="1800" b="1" u="none" strike="noStrike" cap="none">
                          <a:solidFill>
                            <a:srgbClr val="FF0000"/>
                          </a:solidFill>
                        </a:rPr>
                        <a:t>-6.78%</a:t>
                      </a:r>
                      <a:endParaRPr/>
                    </a:p>
                  </a:txBody>
                  <a:tcPr marL="7625" marR="7625" marT="7625" marB="7625" anchor="ct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 </a:t>
                      </a:r>
                      <a:endParaRPr/>
                    </a:p>
                  </a:txBody>
                  <a:tcPr marL="45725" marR="45725" marT="45725" marB="45725"/>
                </a:tc>
                <a:tc>
                  <a:txBody>
                    <a:bodyPr/>
                    <a:lstStyle/>
                    <a:p>
                      <a:pPr marL="0" marR="0" lvl="0" indent="0" algn="ctr" rtl="0">
                        <a:lnSpc>
                          <a:spcPct val="100000"/>
                        </a:lnSpc>
                        <a:spcBef>
                          <a:spcPts val="0"/>
                        </a:spcBef>
                        <a:spcAft>
                          <a:spcPts val="0"/>
                        </a:spcAft>
                        <a:buClr>
                          <a:srgbClr val="FF0000"/>
                        </a:buClr>
                        <a:buSzPts val="1800"/>
                        <a:buFont typeface="Helvetica Neue"/>
                        <a:buNone/>
                      </a:pPr>
                      <a:r>
                        <a:rPr lang="en-US" sz="1800" b="1" u="none" strike="noStrike" cap="none">
                          <a:solidFill>
                            <a:srgbClr val="FF0000"/>
                          </a:solidFill>
                        </a:rPr>
                        <a:t>-10.01%</a:t>
                      </a:r>
                      <a:endParaRPr/>
                    </a:p>
                  </a:txBody>
                  <a:tcPr marL="7625" marR="7625" marT="7625" marB="7625" anchor="ct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 </a:t>
                      </a:r>
                      <a:endParaRPr/>
                    </a:p>
                  </a:txBody>
                  <a:tcPr marL="45725" marR="45725" marT="45725" marB="45725"/>
                </a:tc>
                <a:tc>
                  <a:txBody>
                    <a:bodyPr/>
                    <a:lstStyle/>
                    <a:p>
                      <a:pPr marL="0" marR="0" lvl="0" indent="0" algn="ctr" rtl="0">
                        <a:lnSpc>
                          <a:spcPct val="100000"/>
                        </a:lnSpc>
                        <a:spcBef>
                          <a:spcPts val="0"/>
                        </a:spcBef>
                        <a:spcAft>
                          <a:spcPts val="0"/>
                        </a:spcAft>
                        <a:buClr>
                          <a:srgbClr val="FF0000"/>
                        </a:buClr>
                        <a:buSzPts val="1800"/>
                        <a:buFont typeface="Helvetica Neue"/>
                        <a:buNone/>
                      </a:pPr>
                      <a:r>
                        <a:rPr lang="en-US" sz="1800" b="1" u="none" strike="noStrike" cap="none">
                          <a:solidFill>
                            <a:srgbClr val="FF0000"/>
                          </a:solidFill>
                        </a:rPr>
                        <a:t>-7.40%</a:t>
                      </a:r>
                      <a:endParaRPr/>
                    </a:p>
                  </a:txBody>
                  <a:tcPr marL="7625" marR="7625" marT="7625" marB="7625" anchor="ct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b="1" u="none" strike="noStrike" cap="none"/>
                        <a:t>Virginia</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4.03%</a:t>
                      </a:r>
                      <a:endParaRPr/>
                    </a:p>
                  </a:txBody>
                  <a:tcPr marL="7625" marR="7625" marT="7625" marB="7625" anchor="ctr"/>
                </a:tc>
                <a:extLst>
                  <a:ext uri="{0D108BD9-81ED-4DB2-BD59-A6C34878D82A}">
                    <a16:rowId xmlns:a16="http://schemas.microsoft.com/office/drawing/2014/main" val="10009"/>
                  </a:ext>
                </a:extLst>
              </a:tr>
            </a:tbl>
          </a:graphicData>
        </a:graphic>
      </p:graphicFrame>
      <p:sp>
        <p:nvSpPr>
          <p:cNvPr id="103" name="Google Shape;103;p4"/>
          <p:cNvSpPr txBox="1">
            <a:spLocks noGrp="1"/>
          </p:cNvSpPr>
          <p:nvPr>
            <p:ph type="sldNum" idx="12"/>
          </p:nvPr>
        </p:nvSpPr>
        <p:spPr>
          <a:xfrm>
            <a:off x="838200" y="6405824"/>
            <a:ext cx="250885"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a:t>
            </a:fld>
            <a:endParaRPr/>
          </a:p>
        </p:txBody>
      </p:sp>
      <p:sp>
        <p:nvSpPr>
          <p:cNvPr id="104" name="Google Shape;104;p4"/>
          <p:cNvSpPr txBox="1"/>
          <p:nvPr/>
        </p:nvSpPr>
        <p:spPr>
          <a:xfrm>
            <a:off x="6652036" y="5936653"/>
            <a:ext cx="4698118"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Enrollment projections unlikely to include impacts of COVID-19</a:t>
            </a:r>
            <a:endParaRPr/>
          </a:p>
        </p:txBody>
      </p:sp>
      <p:sp>
        <p:nvSpPr>
          <p:cNvPr id="105" name="Google Shape;105;p4"/>
          <p:cNvSpPr txBox="1"/>
          <p:nvPr/>
        </p:nvSpPr>
        <p:spPr>
          <a:xfrm>
            <a:off x="6637906" y="6146482"/>
            <a:ext cx="3559261"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School Construction Survey, 2021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ef4b63f3d_0_0"/>
          <p:cNvSpPr txBox="1">
            <a:spLocks noGrp="1"/>
          </p:cNvSpPr>
          <p:nvPr>
            <p:ph type="title"/>
          </p:nvPr>
        </p:nvSpPr>
        <p:spPr>
          <a:xfrm>
            <a:off x="838200" y="356903"/>
            <a:ext cx="10515600" cy="1325700"/>
          </a:xfrm>
          <a:prstGeom prst="rect">
            <a:avLst/>
          </a:prstGeom>
        </p:spPr>
        <p:txBody>
          <a:bodyPr spcFirstLastPara="1" wrap="square" lIns="45700" tIns="45700" rIns="45700" bIns="45700" anchor="ctr" anchorCtr="0">
            <a:normAutofit/>
          </a:bodyPr>
          <a:lstStyle/>
          <a:p>
            <a:pPr marL="0" lvl="0" indent="0" algn="l" rtl="0">
              <a:spcBef>
                <a:spcPts val="0"/>
              </a:spcBef>
              <a:spcAft>
                <a:spcPts val="0"/>
              </a:spcAft>
              <a:buNone/>
            </a:pPr>
            <a:r>
              <a:rPr lang="en-US" sz="3750"/>
              <a:t>Special Session Appropriation of ARP Relief Funds for School Ventilation Projects</a:t>
            </a:r>
            <a:endParaRPr sz="3750"/>
          </a:p>
        </p:txBody>
      </p:sp>
      <p:sp>
        <p:nvSpPr>
          <p:cNvPr id="377" name="Google Shape;377;geef4b63f3d_0_0"/>
          <p:cNvSpPr txBox="1">
            <a:spLocks noGrp="1"/>
          </p:cNvSpPr>
          <p:nvPr>
            <p:ph type="body" idx="1"/>
          </p:nvPr>
        </p:nvSpPr>
        <p:spPr>
          <a:xfrm>
            <a:off x="838200" y="1825625"/>
            <a:ext cx="10515600" cy="4351200"/>
          </a:xfrm>
          <a:prstGeom prst="rect">
            <a:avLst/>
          </a:prstGeom>
        </p:spPr>
        <p:txBody>
          <a:bodyPr spcFirstLastPara="1" wrap="square" lIns="45700" tIns="45700" rIns="45700" bIns="45700" anchor="t" anchorCtr="0">
            <a:noAutofit/>
          </a:bodyPr>
          <a:lstStyle/>
          <a:p>
            <a:pPr marL="457200" lvl="0" indent="-347027" algn="l" rtl="0">
              <a:lnSpc>
                <a:spcPct val="80000"/>
              </a:lnSpc>
              <a:spcBef>
                <a:spcPts val="1000"/>
              </a:spcBef>
              <a:spcAft>
                <a:spcPts val="0"/>
              </a:spcAft>
              <a:buSzPts val="1865"/>
              <a:buChar char="•"/>
            </a:pPr>
            <a:r>
              <a:rPr lang="en-US" sz="2790"/>
              <a:t>$250M of Virginia’s $4.3B in American Rescue Plan Act state and local relief funds was appropriated at the recent Special Session for school ventilation/HVAC projects.</a:t>
            </a:r>
            <a:endParaRPr sz="2790"/>
          </a:p>
          <a:p>
            <a:pPr marL="457200" lvl="0" indent="0" algn="l" rtl="0">
              <a:lnSpc>
                <a:spcPct val="80000"/>
              </a:lnSpc>
              <a:spcBef>
                <a:spcPts val="1000"/>
              </a:spcBef>
              <a:spcAft>
                <a:spcPts val="0"/>
              </a:spcAft>
              <a:buSzPts val="1018"/>
              <a:buNone/>
            </a:pPr>
            <a:endParaRPr sz="2790"/>
          </a:p>
          <a:p>
            <a:pPr marL="457200" lvl="0" indent="-347027" algn="l" rtl="0">
              <a:lnSpc>
                <a:spcPct val="80000"/>
              </a:lnSpc>
              <a:spcBef>
                <a:spcPts val="1000"/>
              </a:spcBef>
              <a:spcAft>
                <a:spcPts val="0"/>
              </a:spcAft>
              <a:buSzPts val="1865"/>
              <a:buChar char="•"/>
            </a:pPr>
            <a:r>
              <a:rPr lang="en-US" sz="2790"/>
              <a:t>Funds are allocated to divisions based on enrollment, with a minimum allocation of $200K per division. Divisions may use their ESSER formula funds for the required 1:1 match.</a:t>
            </a:r>
            <a:endParaRPr sz="2790"/>
          </a:p>
          <a:p>
            <a:pPr marL="457200" lvl="0" indent="0" algn="l" rtl="0">
              <a:lnSpc>
                <a:spcPct val="80000"/>
              </a:lnSpc>
              <a:spcBef>
                <a:spcPts val="1000"/>
              </a:spcBef>
              <a:spcAft>
                <a:spcPts val="0"/>
              </a:spcAft>
              <a:buSzPts val="1018"/>
              <a:buNone/>
            </a:pPr>
            <a:endParaRPr sz="2790"/>
          </a:p>
          <a:p>
            <a:pPr marL="457200" lvl="0" indent="-347027" algn="l" rtl="0">
              <a:lnSpc>
                <a:spcPct val="80000"/>
              </a:lnSpc>
              <a:spcBef>
                <a:spcPts val="1000"/>
              </a:spcBef>
              <a:spcAft>
                <a:spcPts val="0"/>
              </a:spcAft>
              <a:buSzPts val="1865"/>
              <a:buChar char="•"/>
            </a:pPr>
            <a:r>
              <a:rPr lang="en-US" sz="2790"/>
              <a:t>Divisions apply this fall for their allocation of this one-time funding. Funds must be obligated by Dec. 2024.</a:t>
            </a:r>
            <a:endParaRPr sz="2790"/>
          </a:p>
        </p:txBody>
      </p:sp>
      <p:sp>
        <p:nvSpPr>
          <p:cNvPr id="378" name="Google Shape;378;geef4b63f3d_0_0"/>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Previous Information on School Construction Needs and Debt</a:t>
            </a:r>
            <a:endParaRPr sz="3759" b="0" i="0" u="none" strike="noStrike" cap="none">
              <a:solidFill>
                <a:schemeClr val="accent1"/>
              </a:solidFill>
              <a:latin typeface="Cardo"/>
              <a:ea typeface="Cardo"/>
              <a:cs typeface="Cardo"/>
              <a:sym typeface="Cardo"/>
            </a:endParaRPr>
          </a:p>
        </p:txBody>
      </p:sp>
      <p:sp>
        <p:nvSpPr>
          <p:cNvPr id="384" name="Google Shape;384;p40"/>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lnSpcReduction="10000"/>
          </a:bodyPr>
          <a:lstStyle/>
          <a:p>
            <a:pPr marL="228600" lvl="0" indent="-188595" algn="l" rtl="0">
              <a:lnSpc>
                <a:spcPct val="100000"/>
              </a:lnSpc>
              <a:spcBef>
                <a:spcPts val="0"/>
              </a:spcBef>
              <a:spcAft>
                <a:spcPts val="0"/>
              </a:spcAft>
              <a:buClr>
                <a:schemeClr val="accent1"/>
              </a:buClr>
              <a:buSzPts val="2800"/>
              <a:buChar char="•"/>
            </a:pPr>
            <a:r>
              <a:rPr lang="en-US"/>
              <a:t>From 2002 statewide survey: </a:t>
            </a:r>
            <a:endParaRPr/>
          </a:p>
          <a:p>
            <a:pPr marL="685800" lvl="1" indent="-194308" algn="l" rtl="0">
              <a:lnSpc>
                <a:spcPct val="100000"/>
              </a:lnSpc>
              <a:spcBef>
                <a:spcPts val="500"/>
              </a:spcBef>
              <a:spcAft>
                <a:spcPts val="0"/>
              </a:spcAft>
              <a:buClr>
                <a:srgbClr val="000000"/>
              </a:buClr>
              <a:buSzPts val="2400"/>
              <a:buChar char="•"/>
            </a:pPr>
            <a:r>
              <a:rPr lang="en-US"/>
              <a:t>$5.33B in outstanding debt reported for school buildings </a:t>
            </a:r>
            <a:endParaRPr/>
          </a:p>
          <a:p>
            <a:pPr marL="685800" lvl="1" indent="-194308" algn="l" rtl="0">
              <a:lnSpc>
                <a:spcPct val="100000"/>
              </a:lnSpc>
              <a:spcBef>
                <a:spcPts val="500"/>
              </a:spcBef>
              <a:spcAft>
                <a:spcPts val="0"/>
              </a:spcAft>
              <a:buClr>
                <a:srgbClr val="000000"/>
              </a:buClr>
              <a:buSzPts val="2400"/>
              <a:buChar char="•"/>
            </a:pPr>
            <a:r>
              <a:rPr lang="en-US"/>
              <a:t>Debt service for school buildings in FY02 was $607M and est. $633M for FY03</a:t>
            </a:r>
            <a:endParaRPr/>
          </a:p>
          <a:p>
            <a:pPr marL="685800" lvl="1" indent="-194308" algn="l" rtl="0">
              <a:lnSpc>
                <a:spcPct val="100000"/>
              </a:lnSpc>
              <a:spcBef>
                <a:spcPts val="500"/>
              </a:spcBef>
              <a:spcAft>
                <a:spcPts val="0"/>
              </a:spcAft>
              <a:buClr>
                <a:srgbClr val="000000"/>
              </a:buClr>
              <a:buSzPts val="2400"/>
              <a:buChar char="•"/>
            </a:pPr>
            <a:r>
              <a:rPr lang="en-US"/>
              <a:t>New debt issued for school buildings in FY03 est. at $829M</a:t>
            </a:r>
            <a:endParaRPr/>
          </a:p>
          <a:p>
            <a:pPr marL="685800" lvl="1" indent="-194308" algn="l" rtl="0">
              <a:lnSpc>
                <a:spcPct val="100000"/>
              </a:lnSpc>
              <a:spcBef>
                <a:spcPts val="500"/>
              </a:spcBef>
              <a:spcAft>
                <a:spcPts val="0"/>
              </a:spcAft>
              <a:buClr>
                <a:srgbClr val="000000"/>
              </a:buClr>
              <a:buSzPts val="2400"/>
              <a:buChar char="•"/>
            </a:pPr>
            <a:r>
              <a:rPr lang="en-US"/>
              <a:t>Reported $4.76B in school construction needs for FY 2003-08, with $4.07B to be financed by debt and $0.68B by cash/direct appropriation</a:t>
            </a:r>
            <a:endParaRPr/>
          </a:p>
          <a:p>
            <a:pPr marL="685800" lvl="1" indent="-194308" algn="l" rtl="0">
              <a:lnSpc>
                <a:spcPct val="100000"/>
              </a:lnSpc>
              <a:spcBef>
                <a:spcPts val="500"/>
              </a:spcBef>
              <a:spcAft>
                <a:spcPts val="0"/>
              </a:spcAft>
              <a:buClr>
                <a:srgbClr val="000000"/>
              </a:buClr>
              <a:buSzPts val="2400"/>
              <a:buChar char="•"/>
            </a:pPr>
            <a:r>
              <a:rPr lang="en-US"/>
              <a:t>Reported an additional $2.60B in unfunded construction needs expected to go unmet</a:t>
            </a:r>
            <a:endParaRPr/>
          </a:p>
        </p:txBody>
      </p:sp>
      <p:sp>
        <p:nvSpPr>
          <p:cNvPr id="385" name="Google Shape;385;p40"/>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Local Approaches to Financing School Facilities</a:t>
            </a:r>
            <a:endParaRPr sz="3759" b="0" i="0" u="none" strike="noStrike" cap="none">
              <a:solidFill>
                <a:schemeClr val="accent1"/>
              </a:solidFill>
              <a:latin typeface="Cardo"/>
              <a:ea typeface="Cardo"/>
              <a:cs typeface="Cardo"/>
              <a:sym typeface="Cardo"/>
            </a:endParaRPr>
          </a:p>
        </p:txBody>
      </p:sp>
      <p:sp>
        <p:nvSpPr>
          <p:cNvPr id="391" name="Google Shape;391;p41"/>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fontScale="92500" lnSpcReduction="20000"/>
          </a:bodyPr>
          <a:lstStyle/>
          <a:p>
            <a:pPr marL="228600" lvl="0" indent="-177800" algn="l" rtl="0">
              <a:lnSpc>
                <a:spcPct val="110000"/>
              </a:lnSpc>
              <a:spcBef>
                <a:spcPts val="0"/>
              </a:spcBef>
              <a:spcAft>
                <a:spcPts val="0"/>
              </a:spcAft>
              <a:buClr>
                <a:schemeClr val="accent1"/>
              </a:buClr>
              <a:buSzPct val="108108"/>
              <a:buChar char="•"/>
            </a:pPr>
            <a:r>
              <a:rPr lang="en-US"/>
              <a:t>Local school boards have the responsibility “for erecting, furnishing, equipping, and non-instructional operating of necessary school buildings…” (Sec. 22.1-79, COV). School boards in Virginia do not have taxing power or the ability to issue debt.</a:t>
            </a:r>
            <a:endParaRPr/>
          </a:p>
          <a:p>
            <a:pPr marL="0" lvl="0" indent="228600" algn="l" rtl="0">
              <a:lnSpc>
                <a:spcPct val="110000"/>
              </a:lnSpc>
              <a:spcBef>
                <a:spcPts val="0"/>
              </a:spcBef>
              <a:spcAft>
                <a:spcPts val="0"/>
              </a:spcAft>
              <a:buClr>
                <a:schemeClr val="accent1"/>
              </a:buClr>
              <a:buSzPct val="100000"/>
              <a:buNone/>
            </a:pPr>
            <a:endParaRPr/>
          </a:p>
          <a:p>
            <a:pPr marL="228600" lvl="0" indent="-177800" algn="l" rtl="0">
              <a:lnSpc>
                <a:spcPct val="110000"/>
              </a:lnSpc>
              <a:spcBef>
                <a:spcPts val="0"/>
              </a:spcBef>
              <a:spcAft>
                <a:spcPts val="0"/>
              </a:spcAft>
              <a:buClr>
                <a:schemeClr val="accent1"/>
              </a:buClr>
              <a:buSzPct val="108108"/>
              <a:buChar char="•"/>
            </a:pPr>
            <a:r>
              <a:rPr lang="en-US"/>
              <a:t>Common financing approaches used locally in Virginia for school capital projects are:</a:t>
            </a:r>
            <a:endParaRPr/>
          </a:p>
          <a:p>
            <a:pPr marL="685800" lvl="1" indent="-182880" algn="l" rtl="0">
              <a:lnSpc>
                <a:spcPct val="110000"/>
              </a:lnSpc>
              <a:spcBef>
                <a:spcPts val="500"/>
              </a:spcBef>
              <a:spcAft>
                <a:spcPts val="0"/>
              </a:spcAft>
              <a:buClr>
                <a:srgbClr val="000000"/>
              </a:buClr>
              <a:buSzPct val="92664"/>
              <a:buChar char="•"/>
            </a:pPr>
            <a:r>
              <a:rPr lang="en-US"/>
              <a:t>Cash/direct appropriation (current local revenues and/or allowable state/federal funds)</a:t>
            </a:r>
            <a:endParaRPr/>
          </a:p>
          <a:p>
            <a:pPr marL="685800" lvl="1" indent="-182880" algn="l" rtl="0">
              <a:lnSpc>
                <a:spcPct val="110000"/>
              </a:lnSpc>
              <a:spcBef>
                <a:spcPts val="500"/>
              </a:spcBef>
              <a:spcAft>
                <a:spcPts val="0"/>
              </a:spcAft>
              <a:buClr>
                <a:srgbClr val="000000"/>
              </a:buClr>
              <a:buSzPct val="92664"/>
              <a:buChar char="•"/>
            </a:pPr>
            <a:r>
              <a:rPr lang="en-US"/>
              <a:t>Literary Fund or Bank Loans</a:t>
            </a:r>
            <a:endParaRPr/>
          </a:p>
          <a:p>
            <a:pPr marL="685800" lvl="1" indent="-182880" algn="l" rtl="0">
              <a:lnSpc>
                <a:spcPct val="110000"/>
              </a:lnSpc>
              <a:spcBef>
                <a:spcPts val="500"/>
              </a:spcBef>
              <a:spcAft>
                <a:spcPts val="0"/>
              </a:spcAft>
              <a:buClr>
                <a:srgbClr val="000000"/>
              </a:buClr>
              <a:buSzPct val="92664"/>
              <a:buChar char="•"/>
            </a:pPr>
            <a:r>
              <a:rPr lang="en-US"/>
              <a:t>Bonds</a:t>
            </a:r>
            <a:endParaRPr/>
          </a:p>
        </p:txBody>
      </p:sp>
      <p:sp>
        <p:nvSpPr>
          <p:cNvPr id="392" name="Google Shape;392;p41"/>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2"/>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Local Approaches to Financing School Facilities – Bonds/L</a:t>
            </a:r>
            <a:r>
              <a:rPr lang="en-US" sz="3759"/>
              <a:t>oans</a:t>
            </a:r>
            <a:r>
              <a:rPr lang="en-US" sz="3759" b="0" i="0" u="none" strike="noStrike" cap="none">
                <a:solidFill>
                  <a:schemeClr val="accent1"/>
                </a:solidFill>
                <a:latin typeface="Cardo"/>
                <a:ea typeface="Cardo"/>
                <a:cs typeface="Cardo"/>
                <a:sym typeface="Cardo"/>
              </a:rPr>
              <a:t> </a:t>
            </a:r>
            <a:endParaRPr/>
          </a:p>
        </p:txBody>
      </p:sp>
      <p:sp>
        <p:nvSpPr>
          <p:cNvPr id="398" name="Google Shape;398;p42"/>
          <p:cNvSpPr txBox="1">
            <a:spLocks noGrp="1"/>
          </p:cNvSpPr>
          <p:nvPr>
            <p:ph type="body" idx="1"/>
          </p:nvPr>
        </p:nvSpPr>
        <p:spPr>
          <a:xfrm>
            <a:off x="838200" y="1825625"/>
            <a:ext cx="10515600" cy="4467600"/>
          </a:xfrm>
          <a:prstGeom prst="rect">
            <a:avLst/>
          </a:prstGeom>
          <a:noFill/>
          <a:ln>
            <a:noFill/>
          </a:ln>
        </p:spPr>
        <p:txBody>
          <a:bodyPr spcFirstLastPara="1" wrap="square" lIns="45675" tIns="45675" rIns="45675" bIns="45675" anchor="t" anchorCtr="0">
            <a:normAutofit lnSpcReduction="10000"/>
          </a:bodyPr>
          <a:lstStyle/>
          <a:p>
            <a:pPr marL="228600" lvl="0" indent="-175260" algn="l" rtl="0">
              <a:lnSpc>
                <a:spcPct val="110000"/>
              </a:lnSpc>
              <a:spcBef>
                <a:spcPts val="0"/>
              </a:spcBef>
              <a:spcAft>
                <a:spcPts val="0"/>
              </a:spcAft>
              <a:buClr>
                <a:schemeClr val="accent1"/>
              </a:buClr>
              <a:buSzPts val="1900"/>
              <a:buChar char="•"/>
            </a:pPr>
            <a:r>
              <a:rPr lang="en-US"/>
              <a:t>Types of Bonds or Loans</a:t>
            </a:r>
            <a:endParaRPr/>
          </a:p>
          <a:p>
            <a:pPr marL="685800" lvl="1" indent="-182880" algn="l" rtl="0">
              <a:lnSpc>
                <a:spcPct val="110000"/>
              </a:lnSpc>
              <a:spcBef>
                <a:spcPts val="500"/>
              </a:spcBef>
              <a:spcAft>
                <a:spcPts val="0"/>
              </a:spcAft>
              <a:buClr>
                <a:srgbClr val="000000"/>
              </a:buClr>
              <a:buSzPts val="1700"/>
              <a:buChar char="•"/>
            </a:pPr>
            <a:r>
              <a:rPr lang="en-US" sz="1700"/>
              <a:t>General Obligation Bonds - </a:t>
            </a:r>
            <a:r>
              <a:rPr lang="en-US" sz="1700" b="0"/>
              <a:t>issued directly by locality (voter approval in counties).</a:t>
            </a:r>
            <a:endParaRPr sz="1700" b="0"/>
          </a:p>
          <a:p>
            <a:pPr marL="685800" lvl="1" indent="-182880" algn="l" rtl="0">
              <a:lnSpc>
                <a:spcPct val="110000"/>
              </a:lnSpc>
              <a:spcBef>
                <a:spcPts val="500"/>
              </a:spcBef>
              <a:spcAft>
                <a:spcPts val="0"/>
              </a:spcAft>
              <a:buClr>
                <a:srgbClr val="000000"/>
              </a:buClr>
              <a:buSzPts val="1700"/>
              <a:buChar char="•"/>
            </a:pPr>
            <a:r>
              <a:rPr lang="en-US" sz="1700"/>
              <a:t>Subject to Appropriation Bonds </a:t>
            </a:r>
            <a:r>
              <a:rPr lang="en-US" sz="1700" b="0"/>
              <a:t>(through local Economic/Industrial Development Authorities) </a:t>
            </a:r>
            <a:r>
              <a:rPr lang="en-US" sz="1700" b="1"/>
              <a:t>-</a:t>
            </a:r>
            <a:r>
              <a:rPr lang="en-US" sz="1700" b="0"/>
              <a:t> IDA/EDA borrows the funds to construct school and leases it to school division; annual division appropriations cover the lease payments.</a:t>
            </a:r>
            <a:endParaRPr/>
          </a:p>
          <a:p>
            <a:pPr marL="685800" lvl="1" indent="-182880" algn="l" rtl="0">
              <a:lnSpc>
                <a:spcPct val="110000"/>
              </a:lnSpc>
              <a:spcBef>
                <a:spcPts val="500"/>
              </a:spcBef>
              <a:spcAft>
                <a:spcPts val="0"/>
              </a:spcAft>
              <a:buClr>
                <a:srgbClr val="000000"/>
              </a:buClr>
              <a:buSzPts val="1700"/>
              <a:buChar char="•"/>
            </a:pPr>
            <a:r>
              <a:rPr lang="en-US" sz="1700"/>
              <a:t>Virginia Public School Authority </a:t>
            </a:r>
            <a:r>
              <a:rPr lang="en-US" sz="1700" b="1"/>
              <a:t>-</a:t>
            </a:r>
            <a:r>
              <a:rPr lang="en-US" sz="1700" b="0"/>
              <a:t> state authority authorized to issue its own bonds and use the proceeds to buy public school obligations issued by Virginia localities making up the “pool.” The Pooled Bond Program offered each fall/spring offers localities access to the bond market at market rates below what they could achieve on their own credit.</a:t>
            </a:r>
            <a:endParaRPr sz="1700" b="0"/>
          </a:p>
          <a:p>
            <a:pPr marL="685800" lvl="1" indent="3175" algn="l" rtl="0">
              <a:lnSpc>
                <a:spcPct val="110000"/>
              </a:lnSpc>
              <a:spcBef>
                <a:spcPts val="500"/>
              </a:spcBef>
              <a:spcAft>
                <a:spcPts val="0"/>
              </a:spcAft>
              <a:buClr>
                <a:srgbClr val="000000"/>
              </a:buClr>
              <a:buSzPts val="1700"/>
              <a:buNone/>
            </a:pPr>
            <a:r>
              <a:rPr lang="en-US" sz="1700"/>
              <a:t>An interest rate subsidy component provides a direct cash grant to divisions from the Literary Fund as part of the project funding so that the effective interest rate paid on the VPSA loan is equivalent to the interest rate divisions would have paid on a direct Literary Fund loan (subsidy component currently suspended).</a:t>
            </a:r>
            <a:endParaRPr sz="1700"/>
          </a:p>
          <a:p>
            <a:pPr marL="685800" lvl="1" indent="-182880" algn="l" rtl="0">
              <a:lnSpc>
                <a:spcPct val="110000"/>
              </a:lnSpc>
              <a:spcBef>
                <a:spcPts val="500"/>
              </a:spcBef>
              <a:spcAft>
                <a:spcPts val="0"/>
              </a:spcAft>
              <a:buClr>
                <a:srgbClr val="000000"/>
              </a:buClr>
              <a:buSzPts val="1700"/>
              <a:buChar char="•"/>
            </a:pPr>
            <a:r>
              <a:rPr lang="en-US" sz="1700"/>
              <a:t>Literary Fund or bank loans</a:t>
            </a:r>
            <a:endParaRPr/>
          </a:p>
        </p:txBody>
      </p:sp>
      <p:sp>
        <p:nvSpPr>
          <p:cNvPr id="399" name="Google Shape;399;p42"/>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3"/>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b" anchorCtr="0">
            <a:noAutofit/>
          </a:bodyPr>
          <a:lstStyle/>
          <a:p>
            <a:pPr marL="0" lvl="0" indent="0" algn="l" rtl="0">
              <a:lnSpc>
                <a:spcPct val="90000"/>
              </a:lnSpc>
              <a:spcBef>
                <a:spcPts val="0"/>
              </a:spcBef>
              <a:spcAft>
                <a:spcPts val="0"/>
              </a:spcAft>
              <a:buClr>
                <a:schemeClr val="accent1"/>
              </a:buClr>
              <a:buSzPts val="3759"/>
              <a:buFont typeface="Cardo"/>
              <a:buNone/>
            </a:pPr>
            <a:r>
              <a:rPr lang="en-US" sz="3759"/>
              <a:t>Local Approaches to Financing School Facilities – Literary Fund Loans</a:t>
            </a:r>
            <a:endParaRPr sz="3759"/>
          </a:p>
        </p:txBody>
      </p:sp>
      <p:sp>
        <p:nvSpPr>
          <p:cNvPr id="405" name="Google Shape;405;p43"/>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Autofit/>
          </a:bodyPr>
          <a:lstStyle/>
          <a:p>
            <a:pPr marL="228600" lvl="0" indent="-215265" algn="l" rtl="0">
              <a:lnSpc>
                <a:spcPct val="110000"/>
              </a:lnSpc>
              <a:spcBef>
                <a:spcPts val="0"/>
              </a:spcBef>
              <a:spcAft>
                <a:spcPts val="0"/>
              </a:spcAft>
              <a:buClr>
                <a:schemeClr val="accent1"/>
              </a:buClr>
              <a:buSzPts val="2000"/>
              <a:buChar char="•"/>
            </a:pPr>
            <a:r>
              <a:rPr lang="en-US" sz="2000"/>
              <a:t>Literary Fund - a revolving loan fund administered by the BOE providing low-interest loans for school construction &amp; renovation for projects on the First Priority Waiting List ($7.5M per project loan limit; $20M cap on outstanding loans per division; interest rate from 2%-6% based on division Comp. Index).</a:t>
            </a:r>
            <a:endParaRPr sz="2000"/>
          </a:p>
          <a:p>
            <a:pPr marL="228600" lvl="0" indent="-88265" algn="l" rtl="0">
              <a:lnSpc>
                <a:spcPct val="110000"/>
              </a:lnSpc>
              <a:spcBef>
                <a:spcPts val="0"/>
              </a:spcBef>
              <a:spcAft>
                <a:spcPts val="0"/>
              </a:spcAft>
              <a:buClr>
                <a:schemeClr val="accent1"/>
              </a:buClr>
              <a:buSzPts val="2000"/>
              <a:buNone/>
            </a:pPr>
            <a:endParaRPr sz="2000"/>
          </a:p>
          <a:p>
            <a:pPr marL="228600" lvl="0" indent="-215265" algn="l" rtl="0">
              <a:lnSpc>
                <a:spcPct val="110000"/>
              </a:lnSpc>
              <a:spcBef>
                <a:spcPts val="0"/>
              </a:spcBef>
              <a:spcAft>
                <a:spcPts val="0"/>
              </a:spcAft>
              <a:buClr>
                <a:schemeClr val="accent1"/>
              </a:buClr>
              <a:buSzPts val="2000"/>
              <a:buChar char="•"/>
            </a:pPr>
            <a:r>
              <a:rPr lang="en-US" sz="2000"/>
              <a:t>When Literary Fund principal is at least $80M, the General Assembly may use additional funds for other public school purposes - the majority of Literary Fund revenue in past years has been used for state’s share of teacher retirement required by the SOQ and for debt service on VPSA notes issued for the ed. tech. and school security equipment grants to divisions - this limits the on-going availability of funds for direct construction loans.</a:t>
            </a:r>
            <a:endParaRPr sz="2000"/>
          </a:p>
          <a:p>
            <a:pPr marL="228600" lvl="0" indent="-88265" algn="l" rtl="0">
              <a:lnSpc>
                <a:spcPct val="110000"/>
              </a:lnSpc>
              <a:spcBef>
                <a:spcPts val="0"/>
              </a:spcBef>
              <a:spcAft>
                <a:spcPts val="0"/>
              </a:spcAft>
              <a:buClr>
                <a:schemeClr val="accent1"/>
              </a:buClr>
              <a:buSzPts val="2000"/>
              <a:buNone/>
            </a:pPr>
            <a:endParaRPr sz="2000"/>
          </a:p>
          <a:p>
            <a:pPr marL="228600" lvl="0" indent="-215265" algn="l" rtl="0">
              <a:lnSpc>
                <a:spcPct val="110000"/>
              </a:lnSpc>
              <a:spcBef>
                <a:spcPts val="0"/>
              </a:spcBef>
              <a:spcAft>
                <a:spcPts val="0"/>
              </a:spcAft>
              <a:buClr>
                <a:schemeClr val="accent1"/>
              </a:buClr>
              <a:buSzPts val="2000"/>
              <a:buChar char="•"/>
            </a:pPr>
            <a:r>
              <a:rPr lang="en-US" sz="2000"/>
              <a:t>In July, DOE and Va. Treasury staff submitted recommendations to the Gov. and General Assembly to increase the viability of the Literary Fund as a source of school construction financing for school divisions. </a:t>
            </a:r>
            <a:endParaRPr/>
          </a:p>
          <a:p>
            <a:pPr marL="228600" lvl="0" indent="-88265" algn="l" rtl="0">
              <a:lnSpc>
                <a:spcPct val="100000"/>
              </a:lnSpc>
              <a:spcBef>
                <a:spcPts val="0"/>
              </a:spcBef>
              <a:spcAft>
                <a:spcPts val="0"/>
              </a:spcAft>
              <a:buClr>
                <a:schemeClr val="accent1"/>
              </a:buClr>
              <a:buSzPts val="2000"/>
              <a:buNone/>
            </a:pPr>
            <a:endParaRPr sz="2000"/>
          </a:p>
        </p:txBody>
      </p:sp>
      <p:sp>
        <p:nvSpPr>
          <p:cNvPr id="406" name="Google Shape;406;p43"/>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838200" y="356903"/>
            <a:ext cx="10515600" cy="1325564"/>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State Summary: Debt Financing Mechanisms </a:t>
            </a:r>
            <a:endParaRPr/>
          </a:p>
        </p:txBody>
      </p:sp>
      <p:graphicFrame>
        <p:nvGraphicFramePr>
          <p:cNvPr id="412" name="Google Shape;412;p44"/>
          <p:cNvGraphicFramePr/>
          <p:nvPr/>
        </p:nvGraphicFramePr>
        <p:xfrm>
          <a:off x="838200" y="2987175"/>
          <a:ext cx="3000000" cy="3000000"/>
        </p:xfrm>
        <a:graphic>
          <a:graphicData uri="http://schemas.openxmlformats.org/drawingml/2006/table">
            <a:tbl>
              <a:tblPr firstRow="1" bandRow="1">
                <a:noFill/>
                <a:tableStyleId>{41796D6A-7B51-47FC-9D00-9C59A5EC42C5}</a:tableStyleId>
              </a:tblPr>
              <a:tblGrid>
                <a:gridCol w="5694475">
                  <a:extLst>
                    <a:ext uri="{9D8B030D-6E8A-4147-A177-3AD203B41FA5}">
                      <a16:colId xmlns:a16="http://schemas.microsoft.com/office/drawing/2014/main" val="20000"/>
                    </a:ext>
                  </a:extLst>
                </a:gridCol>
                <a:gridCol w="2197350">
                  <a:extLst>
                    <a:ext uri="{9D8B030D-6E8A-4147-A177-3AD203B41FA5}">
                      <a16:colId xmlns:a16="http://schemas.microsoft.com/office/drawing/2014/main" val="20001"/>
                    </a:ext>
                  </a:extLst>
                </a:gridCol>
                <a:gridCol w="2402275">
                  <a:extLst>
                    <a:ext uri="{9D8B030D-6E8A-4147-A177-3AD203B41FA5}">
                      <a16:colId xmlns:a16="http://schemas.microsoft.com/office/drawing/2014/main" val="20002"/>
                    </a:ext>
                  </a:extLst>
                </a:gridCol>
              </a:tblGrid>
              <a:tr h="308225">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Debt Financing Mechanism</a:t>
                      </a:r>
                      <a:endParaRPr/>
                    </a:p>
                  </a:txBody>
                  <a:tcPr marL="45725" marR="45725" marT="45725" marB="45725">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Count of Divisions</a:t>
                      </a:r>
                      <a:endParaRPr/>
                    </a:p>
                  </a:txBody>
                  <a:tcPr marL="45725" marR="45725" marT="45725" marB="45725">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Percent of Divisions</a:t>
                      </a:r>
                      <a:endParaRPr/>
                    </a:p>
                  </a:txBody>
                  <a:tcPr marL="45725" marR="45725" marT="45725" marB="45725">
                    <a:solidFill>
                      <a:srgbClr val="000000"/>
                    </a:solidFill>
                  </a:tcPr>
                </a:tc>
                <a:extLst>
                  <a:ext uri="{0D108BD9-81ED-4DB2-BD59-A6C34878D82A}">
                    <a16:rowId xmlns:a16="http://schemas.microsoft.com/office/drawing/2014/main" val="10000"/>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Local general obligation bonds issued by the local government on behalf of the school division</a:t>
                      </a:r>
                      <a:endParaRPr/>
                    </a:p>
                  </a:txBody>
                  <a:tcPr marL="6350" marR="6350" marT="6350" marB="6350" anchor="b">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69</a:t>
                      </a:r>
                      <a:endParaRPr/>
                    </a:p>
                  </a:txBody>
                  <a:tcPr marL="6350" marR="6350" marT="6350" marB="6350" anchor="ctr">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53.1%</a:t>
                      </a:r>
                      <a:endParaRPr/>
                    </a:p>
                  </a:txBody>
                  <a:tcPr marL="6350" marR="6350" marT="6350" marB="6350" anchor="ctr">
                    <a:solidFill>
                      <a:srgbClr val="CACACA"/>
                    </a:solidFill>
                  </a:tcPr>
                </a:tc>
                <a:extLst>
                  <a:ext uri="{0D108BD9-81ED-4DB2-BD59-A6C34878D82A}">
                    <a16:rowId xmlns:a16="http://schemas.microsoft.com/office/drawing/2014/main" val="10001"/>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Local general obligation bonds sold to the Virginia Public School Authority (VPSA) via the Pooled Bond Program</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63</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48.5%</a:t>
                      </a:r>
                      <a:endParaRPr/>
                    </a:p>
                  </a:txBody>
                  <a:tcPr marL="6350" marR="6350" marT="6350" marB="6350" anchor="ctr"/>
                </a:tc>
                <a:extLst>
                  <a:ext uri="{0D108BD9-81ED-4DB2-BD59-A6C34878D82A}">
                    <a16:rowId xmlns:a16="http://schemas.microsoft.com/office/drawing/2014/main" val="10002"/>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Bank Loans</a:t>
                      </a:r>
                      <a:endParaRPr/>
                    </a:p>
                  </a:txBody>
                  <a:tcPr marL="6350" marR="6350" marT="6350" marB="6350" anchor="b">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15</a:t>
                      </a:r>
                      <a:endParaRPr/>
                    </a:p>
                  </a:txBody>
                  <a:tcPr marL="6350" marR="6350" marT="6350" marB="6350" anchor="ctr">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11.5%</a:t>
                      </a:r>
                      <a:endParaRPr/>
                    </a:p>
                  </a:txBody>
                  <a:tcPr marL="6350" marR="6350" marT="6350" marB="6350" anchor="ctr">
                    <a:solidFill>
                      <a:srgbClr val="CACACA"/>
                    </a:solidFill>
                  </a:tcPr>
                </a:tc>
                <a:extLst>
                  <a:ext uri="{0D108BD9-81ED-4DB2-BD59-A6C34878D82A}">
                    <a16:rowId xmlns:a16="http://schemas.microsoft.com/office/drawing/2014/main" val="10003"/>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Literary Fund Loans</a:t>
                      </a:r>
                      <a:endParaRPr/>
                    </a:p>
                  </a:txBody>
                  <a:tcPr marL="6350" marR="6350" marT="6350" marB="6350" anchor="b"/>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14</a:t>
                      </a:r>
                      <a:endParaRPr/>
                    </a:p>
                  </a:txBody>
                  <a:tcPr marL="6350" marR="6350" marT="6350" marB="6350"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10.7%</a:t>
                      </a:r>
                      <a:endParaRPr/>
                    </a:p>
                  </a:txBody>
                  <a:tcPr marL="6350" marR="6350" marT="6350" marB="6350" anchor="ctr"/>
                </a:tc>
                <a:extLst>
                  <a:ext uri="{0D108BD9-81ED-4DB2-BD59-A6C34878D82A}">
                    <a16:rowId xmlns:a16="http://schemas.microsoft.com/office/drawing/2014/main" val="10004"/>
                  </a:ext>
                </a:extLst>
              </a:tr>
              <a:tr h="308225">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Bonds issued by the local Economic/Industrial Development Authority (EDA/IDA) for school Construction</a:t>
                      </a:r>
                      <a:endParaRPr/>
                    </a:p>
                  </a:txBody>
                  <a:tcPr marL="6350" marR="6350" marT="6350" marB="6350" anchor="b">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a:t>
                      </a:r>
                      <a:endParaRPr/>
                    </a:p>
                  </a:txBody>
                  <a:tcPr marL="6350" marR="6350" marT="6350" marB="6350" anchor="ctr">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10.0%</a:t>
                      </a:r>
                      <a:endParaRPr/>
                    </a:p>
                  </a:txBody>
                  <a:tcPr marL="6350" marR="6350" marT="6350" marB="6350" anchor="ctr">
                    <a:solidFill>
                      <a:srgbClr val="CACACA"/>
                    </a:solidFill>
                  </a:tcPr>
                </a:tc>
                <a:extLst>
                  <a:ext uri="{0D108BD9-81ED-4DB2-BD59-A6C34878D82A}">
                    <a16:rowId xmlns:a16="http://schemas.microsoft.com/office/drawing/2014/main" val="10005"/>
                  </a:ext>
                </a:extLst>
              </a:tr>
            </a:tbl>
          </a:graphicData>
        </a:graphic>
      </p:graphicFrame>
      <p:sp>
        <p:nvSpPr>
          <p:cNvPr id="413" name="Google Shape;413;p44"/>
          <p:cNvSpPr txBox="1">
            <a:spLocks noGrp="1"/>
          </p:cNvSpPr>
          <p:nvPr>
            <p:ph type="sldNum" idx="12"/>
          </p:nvPr>
        </p:nvSpPr>
        <p:spPr>
          <a:xfrm>
            <a:off x="838200" y="6405844"/>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45</a:t>
            </a:fld>
            <a:endParaRPr/>
          </a:p>
        </p:txBody>
      </p:sp>
      <p:sp>
        <p:nvSpPr>
          <p:cNvPr id="414" name="Google Shape;414;p44"/>
          <p:cNvSpPr txBox="1"/>
          <p:nvPr/>
        </p:nvSpPr>
        <p:spPr>
          <a:xfrm>
            <a:off x="839239" y="5654502"/>
            <a:ext cx="2741122" cy="287048"/>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N = 130 responding school divisions</a:t>
            </a:r>
            <a:endParaRPr/>
          </a:p>
        </p:txBody>
      </p:sp>
      <p:sp>
        <p:nvSpPr>
          <p:cNvPr id="415" name="Google Shape;415;p44"/>
          <p:cNvSpPr txBox="1"/>
          <p:nvPr/>
        </p:nvSpPr>
        <p:spPr>
          <a:xfrm>
            <a:off x="838200" y="1700060"/>
            <a:ext cx="11207295" cy="4351338"/>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100000"/>
              </a:lnSpc>
              <a:spcBef>
                <a:spcPts val="0"/>
              </a:spcBef>
              <a:spcAft>
                <a:spcPts val="0"/>
              </a:spcAft>
              <a:buClr>
                <a:schemeClr val="accent1"/>
              </a:buClr>
              <a:buSzPts val="2400"/>
              <a:buFont typeface="Arial"/>
              <a:buChar char="•"/>
            </a:pPr>
            <a:r>
              <a:rPr lang="en-US" sz="2400" b="0" i="0" u="none" strike="noStrike" cap="none">
                <a:solidFill>
                  <a:schemeClr val="accent1"/>
                </a:solidFill>
                <a:latin typeface="Trebuchet MS"/>
                <a:ea typeface="Trebuchet MS"/>
                <a:cs typeface="Trebuchet MS"/>
                <a:sym typeface="Trebuchet MS"/>
              </a:rPr>
              <a:t>While local general obligation bonds are most frequently reported, 32% of divisions indicate that their local government rarely issues debt to finance school construction and renovation </a:t>
            </a:r>
            <a:endParaRPr/>
          </a:p>
        </p:txBody>
      </p:sp>
      <p:sp>
        <p:nvSpPr>
          <p:cNvPr id="416" name="Google Shape;416;p44"/>
          <p:cNvSpPr txBox="1"/>
          <p:nvPr/>
        </p:nvSpPr>
        <p:spPr>
          <a:xfrm>
            <a:off x="839239" y="5866262"/>
            <a:ext cx="3721904" cy="287048"/>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School Construction Survey, 2021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5"/>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Division Spending for O&amp;M, Facilities, &amp; Debt Service, &amp; Outstanding Debt – FY 20 </a:t>
            </a:r>
            <a:endParaRPr/>
          </a:p>
        </p:txBody>
      </p:sp>
      <p:sp>
        <p:nvSpPr>
          <p:cNvPr id="422" name="Google Shape;422;p45"/>
          <p:cNvSpPr txBox="1">
            <a:spLocks noGrp="1"/>
          </p:cNvSpPr>
          <p:nvPr>
            <p:ph type="body" idx="1"/>
          </p:nvPr>
        </p:nvSpPr>
        <p:spPr>
          <a:xfrm>
            <a:off x="838200" y="1647900"/>
            <a:ext cx="10515600" cy="4605300"/>
          </a:xfrm>
          <a:prstGeom prst="rect">
            <a:avLst/>
          </a:prstGeom>
          <a:noFill/>
          <a:ln>
            <a:noFill/>
          </a:ln>
        </p:spPr>
        <p:txBody>
          <a:bodyPr spcFirstLastPara="1" wrap="square" lIns="45675" tIns="45675" rIns="45675" bIns="45675" anchor="t" anchorCtr="0">
            <a:noAutofit/>
          </a:bodyPr>
          <a:lstStyle/>
          <a:p>
            <a:pPr marL="228600" lvl="0" indent="-188595" algn="l" rtl="0">
              <a:lnSpc>
                <a:spcPct val="120000"/>
              </a:lnSpc>
              <a:spcBef>
                <a:spcPts val="0"/>
              </a:spcBef>
              <a:spcAft>
                <a:spcPts val="0"/>
              </a:spcAft>
              <a:buClr>
                <a:schemeClr val="accent1"/>
              </a:buClr>
              <a:buSzPts val="1500"/>
              <a:buChar char="•"/>
            </a:pPr>
            <a:r>
              <a:rPr lang="en-US" sz="1500"/>
              <a:t>School divisions’ FY20 expenditures for building operations &amp; maintenance, facilities, and debt service were:</a:t>
            </a:r>
            <a:endParaRPr/>
          </a:p>
          <a:p>
            <a:pPr marL="685800" lvl="1" indent="-192115" algn="l" rtl="0">
              <a:lnSpc>
                <a:spcPct val="120000"/>
              </a:lnSpc>
              <a:spcBef>
                <a:spcPts val="500"/>
              </a:spcBef>
              <a:spcAft>
                <a:spcPts val="0"/>
              </a:spcAft>
              <a:buClr>
                <a:srgbClr val="000000"/>
              </a:buClr>
              <a:buSzPts val="1500"/>
              <a:buChar char="•"/>
            </a:pPr>
            <a:r>
              <a:rPr lang="en-US" sz="1500"/>
              <a:t>Operations &amp; Maintenance (Buildings)			</a:t>
            </a:r>
            <a:endParaRPr/>
          </a:p>
          <a:p>
            <a:pPr marL="1143000" lvl="2" indent="-200025" algn="l" rtl="0">
              <a:lnSpc>
                <a:spcPct val="120000"/>
              </a:lnSpc>
              <a:spcBef>
                <a:spcPts val="500"/>
              </a:spcBef>
              <a:spcAft>
                <a:spcPts val="0"/>
              </a:spcAft>
              <a:buClr>
                <a:schemeClr val="accent1"/>
              </a:buClr>
              <a:buSzPts val="1500"/>
              <a:buChar char="•"/>
            </a:pPr>
            <a:r>
              <a:rPr lang="en-US" sz="1500"/>
              <a:t>Non-capital = $1.292B</a:t>
            </a:r>
            <a:endParaRPr sz="1500"/>
          </a:p>
          <a:p>
            <a:pPr marL="1143000" lvl="2" indent="-200025" algn="l" rtl="0">
              <a:lnSpc>
                <a:spcPct val="120000"/>
              </a:lnSpc>
              <a:spcBef>
                <a:spcPts val="500"/>
              </a:spcBef>
              <a:spcAft>
                <a:spcPts val="0"/>
              </a:spcAft>
              <a:buClr>
                <a:schemeClr val="accent1"/>
              </a:buClr>
              <a:buSzPts val="1500"/>
              <a:buChar char="•"/>
            </a:pPr>
            <a:r>
              <a:rPr lang="en-US" sz="1500"/>
              <a:t>Capital = $29.8M</a:t>
            </a:r>
            <a:endParaRPr sz="1500"/>
          </a:p>
          <a:p>
            <a:pPr marL="1143000" lvl="2" indent="-200025" algn="l" rtl="0">
              <a:lnSpc>
                <a:spcPct val="120000"/>
              </a:lnSpc>
              <a:spcBef>
                <a:spcPts val="500"/>
              </a:spcBef>
              <a:spcAft>
                <a:spcPts val="0"/>
              </a:spcAft>
              <a:buClr>
                <a:schemeClr val="accent1"/>
              </a:buClr>
              <a:buSzPts val="1500"/>
              <a:buChar char="•"/>
            </a:pPr>
            <a:r>
              <a:rPr lang="en-US" sz="1500"/>
              <a:t>Total = $1.321B</a:t>
            </a:r>
            <a:endParaRPr sz="1500"/>
          </a:p>
          <a:p>
            <a:pPr marL="685800" lvl="1" indent="-192115" algn="l" rtl="0">
              <a:lnSpc>
                <a:spcPct val="120000"/>
              </a:lnSpc>
              <a:spcBef>
                <a:spcPts val="500"/>
              </a:spcBef>
              <a:spcAft>
                <a:spcPts val="0"/>
              </a:spcAft>
              <a:buClr>
                <a:srgbClr val="000000"/>
              </a:buClr>
              <a:buSzPts val="1500"/>
              <a:buChar char="•"/>
            </a:pPr>
            <a:r>
              <a:rPr lang="en-US" sz="1500"/>
              <a:t>Facilities</a:t>
            </a:r>
            <a:endParaRPr sz="1500"/>
          </a:p>
          <a:p>
            <a:pPr marL="1143000" lvl="2" indent="-200025" algn="l" rtl="0">
              <a:lnSpc>
                <a:spcPct val="120000"/>
              </a:lnSpc>
              <a:spcBef>
                <a:spcPts val="500"/>
              </a:spcBef>
              <a:spcAft>
                <a:spcPts val="0"/>
              </a:spcAft>
              <a:buClr>
                <a:schemeClr val="accent1"/>
              </a:buClr>
              <a:buSzPts val="1500"/>
              <a:buChar char="•"/>
            </a:pPr>
            <a:r>
              <a:rPr lang="en-US" sz="1500"/>
              <a:t>Non-capital (salaries, benefits, supplies, etc.) = 181.5M</a:t>
            </a:r>
            <a:endParaRPr sz="1500"/>
          </a:p>
          <a:p>
            <a:pPr marL="1143000" lvl="2" indent="-200025" algn="l" rtl="0">
              <a:lnSpc>
                <a:spcPct val="120000"/>
              </a:lnSpc>
              <a:spcBef>
                <a:spcPts val="500"/>
              </a:spcBef>
              <a:spcAft>
                <a:spcPts val="0"/>
              </a:spcAft>
              <a:buClr>
                <a:schemeClr val="accent1"/>
              </a:buClr>
              <a:buSzPts val="1500"/>
              <a:buChar char="•"/>
            </a:pPr>
            <a:r>
              <a:rPr lang="en-US" sz="1500"/>
              <a:t>Capital = 1.075B</a:t>
            </a:r>
            <a:endParaRPr sz="1500"/>
          </a:p>
          <a:p>
            <a:pPr marL="1143000" lvl="2" indent="-200025" algn="l" rtl="0">
              <a:lnSpc>
                <a:spcPct val="120000"/>
              </a:lnSpc>
              <a:spcBef>
                <a:spcPts val="500"/>
              </a:spcBef>
              <a:spcAft>
                <a:spcPts val="0"/>
              </a:spcAft>
              <a:buClr>
                <a:schemeClr val="accent1"/>
              </a:buClr>
              <a:buSzPts val="1500"/>
              <a:buChar char="•"/>
            </a:pPr>
            <a:r>
              <a:rPr lang="en-US" sz="1500"/>
              <a:t>Total = 1.257B</a:t>
            </a:r>
            <a:endParaRPr sz="1500"/>
          </a:p>
          <a:p>
            <a:pPr marL="685800" lvl="1" indent="-211800" algn="l" rtl="0">
              <a:lnSpc>
                <a:spcPct val="120000"/>
              </a:lnSpc>
              <a:spcBef>
                <a:spcPts val="0"/>
              </a:spcBef>
              <a:spcAft>
                <a:spcPts val="0"/>
              </a:spcAft>
              <a:buClr>
                <a:srgbClr val="000000"/>
              </a:buClr>
              <a:buSzPts val="1750"/>
              <a:buChar char="•"/>
            </a:pPr>
            <a:r>
              <a:rPr lang="en-US" sz="1500"/>
              <a:t>Debt Service</a:t>
            </a:r>
            <a:endParaRPr sz="1500"/>
          </a:p>
          <a:p>
            <a:pPr marL="1143000" lvl="2" indent="-200025" algn="l" rtl="0">
              <a:lnSpc>
                <a:spcPct val="120000"/>
              </a:lnSpc>
              <a:spcBef>
                <a:spcPts val="500"/>
              </a:spcBef>
              <a:spcAft>
                <a:spcPts val="0"/>
              </a:spcAft>
              <a:buClr>
                <a:schemeClr val="accent1"/>
              </a:buClr>
              <a:buSzPts val="1500"/>
              <a:buChar char="•"/>
            </a:pPr>
            <a:r>
              <a:rPr lang="en-US" sz="1500"/>
              <a:t>Total principal/interest payments = $476.1M</a:t>
            </a:r>
            <a:endParaRPr/>
          </a:p>
          <a:p>
            <a:pPr marL="0" lvl="0" indent="228600" algn="l" rtl="0">
              <a:lnSpc>
                <a:spcPct val="120000"/>
              </a:lnSpc>
              <a:spcBef>
                <a:spcPts val="0"/>
              </a:spcBef>
              <a:spcAft>
                <a:spcPts val="0"/>
              </a:spcAft>
              <a:buClr>
                <a:schemeClr val="accent1"/>
              </a:buClr>
              <a:buSzPts val="1500"/>
              <a:buNone/>
            </a:pPr>
            <a:endParaRPr sz="1500"/>
          </a:p>
          <a:p>
            <a:pPr marL="228600" lvl="0" indent="-188595" algn="l" rtl="0">
              <a:lnSpc>
                <a:spcPct val="120000"/>
              </a:lnSpc>
              <a:spcBef>
                <a:spcPts val="0"/>
              </a:spcBef>
              <a:spcAft>
                <a:spcPts val="0"/>
              </a:spcAft>
              <a:buClr>
                <a:schemeClr val="accent1"/>
              </a:buClr>
              <a:buSzPts val="1500"/>
              <a:buChar char="•"/>
            </a:pPr>
            <a:r>
              <a:rPr lang="en-US" sz="1500"/>
              <a:t>Divisions reported outstanding debt at the end of FY20 of $7.158B (i.e., debt attributable to the division on either the books of the division or the locality)</a:t>
            </a:r>
            <a:endParaRPr sz="1500"/>
          </a:p>
        </p:txBody>
      </p:sp>
      <p:sp>
        <p:nvSpPr>
          <p:cNvPr id="423" name="Google Shape;423;p45"/>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46</a:t>
            </a:fld>
            <a:endParaRPr/>
          </a:p>
        </p:txBody>
      </p:sp>
      <p:sp>
        <p:nvSpPr>
          <p:cNvPr id="424" name="Google Shape;424;p45"/>
          <p:cNvSpPr txBox="1"/>
          <p:nvPr/>
        </p:nvSpPr>
        <p:spPr>
          <a:xfrm>
            <a:off x="1018500" y="6253432"/>
            <a:ext cx="3109800" cy="2862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FY20 Annual School Report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6"/>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Amount of Outstanding Locality Debt and Stress on Locality Budget </a:t>
            </a:r>
            <a:endParaRPr/>
          </a:p>
        </p:txBody>
      </p:sp>
      <p:sp>
        <p:nvSpPr>
          <p:cNvPr id="430" name="Google Shape;430;p46"/>
          <p:cNvSpPr txBox="1">
            <a:spLocks noGrp="1"/>
          </p:cNvSpPr>
          <p:nvPr>
            <p:ph type="body" idx="1"/>
          </p:nvPr>
        </p:nvSpPr>
        <p:spPr>
          <a:xfrm>
            <a:off x="838200" y="1749425"/>
            <a:ext cx="10515600" cy="4351200"/>
          </a:xfrm>
          <a:prstGeom prst="rect">
            <a:avLst/>
          </a:prstGeom>
          <a:noFill/>
          <a:ln>
            <a:noFill/>
          </a:ln>
        </p:spPr>
        <p:txBody>
          <a:bodyPr spcFirstLastPara="1" wrap="square" lIns="45675" tIns="45675" rIns="45675" bIns="45675" anchor="t" anchorCtr="0">
            <a:normAutofit fontScale="77500" lnSpcReduction="20000"/>
          </a:bodyPr>
          <a:lstStyle/>
          <a:p>
            <a:pPr marL="228600" lvl="0" indent="-199767" algn="l" rtl="0">
              <a:lnSpc>
                <a:spcPct val="110000"/>
              </a:lnSpc>
              <a:spcBef>
                <a:spcPts val="0"/>
              </a:spcBef>
              <a:spcAft>
                <a:spcPts val="0"/>
              </a:spcAft>
              <a:buClr>
                <a:schemeClr val="accent1"/>
              </a:buClr>
              <a:buSzPct val="108108"/>
              <a:buChar char="•"/>
            </a:pPr>
            <a:r>
              <a:rPr lang="en-US"/>
              <a:t>Outstanding debt for Virginia localities in FY20 for </a:t>
            </a:r>
            <a:r>
              <a:rPr lang="en-US" u="sng"/>
              <a:t>all</a:t>
            </a:r>
            <a:r>
              <a:rPr lang="en-US"/>
              <a:t> local government functions (</a:t>
            </a:r>
            <a:r>
              <a:rPr lang="en-US" i="1"/>
              <a:t>per APA Comparative Cost Report</a:t>
            </a:r>
            <a:r>
              <a:rPr lang="en-US"/>
              <a:t>) was:</a:t>
            </a:r>
            <a:endParaRPr/>
          </a:p>
          <a:p>
            <a:pPr marL="685800" lvl="1" indent="-201691" algn="l" rtl="0">
              <a:lnSpc>
                <a:spcPct val="110000"/>
              </a:lnSpc>
              <a:spcBef>
                <a:spcPts val="500"/>
              </a:spcBef>
              <a:spcAft>
                <a:spcPts val="0"/>
              </a:spcAft>
              <a:buClr>
                <a:srgbClr val="000000"/>
              </a:buClr>
              <a:buSzPct val="92664"/>
              <a:buChar char="•"/>
            </a:pPr>
            <a:r>
              <a:rPr lang="en-US"/>
              <a:t>Statewide total all localities = $57.774B</a:t>
            </a:r>
            <a:endParaRPr/>
          </a:p>
          <a:p>
            <a:pPr marL="685800" lvl="1" indent="-201691" algn="l" rtl="0">
              <a:lnSpc>
                <a:spcPct val="110000"/>
              </a:lnSpc>
              <a:spcBef>
                <a:spcPts val="500"/>
              </a:spcBef>
              <a:spcAft>
                <a:spcPts val="0"/>
              </a:spcAft>
              <a:buClr>
                <a:srgbClr val="000000"/>
              </a:buClr>
              <a:buSzPct val="92664"/>
              <a:buChar char="•"/>
            </a:pPr>
            <a:r>
              <a:rPr lang="en-US"/>
              <a:t>Average per locality = $337.9M</a:t>
            </a:r>
            <a:endParaRPr/>
          </a:p>
          <a:p>
            <a:pPr marL="685800" lvl="1" indent="-201691" algn="l" rtl="0">
              <a:lnSpc>
                <a:spcPct val="110000"/>
              </a:lnSpc>
              <a:spcBef>
                <a:spcPts val="500"/>
              </a:spcBef>
              <a:spcAft>
                <a:spcPts val="0"/>
              </a:spcAft>
              <a:buClr>
                <a:srgbClr val="000000"/>
              </a:buClr>
              <a:buSzPct val="92664"/>
              <a:buChar char="•"/>
            </a:pPr>
            <a:r>
              <a:rPr lang="en-US"/>
              <a:t>Average per capita = $6,596</a:t>
            </a:r>
            <a:endParaRPr/>
          </a:p>
          <a:p>
            <a:pPr marL="0" lvl="0" indent="228600" algn="l" rtl="0">
              <a:lnSpc>
                <a:spcPct val="110000"/>
              </a:lnSpc>
              <a:spcBef>
                <a:spcPts val="0"/>
              </a:spcBef>
              <a:spcAft>
                <a:spcPts val="0"/>
              </a:spcAft>
              <a:buClr>
                <a:srgbClr val="000000"/>
              </a:buClr>
              <a:buSzPct val="100000"/>
              <a:buNone/>
            </a:pPr>
            <a:endParaRPr/>
          </a:p>
          <a:p>
            <a:pPr marL="228600" lvl="0" indent="-199767" algn="l" rtl="0">
              <a:lnSpc>
                <a:spcPct val="110000"/>
              </a:lnSpc>
              <a:spcBef>
                <a:spcPts val="0"/>
              </a:spcBef>
              <a:spcAft>
                <a:spcPts val="0"/>
              </a:spcAft>
              <a:buClr>
                <a:schemeClr val="accent1"/>
              </a:buClr>
              <a:buSzPct val="108108"/>
              <a:buChar char="•"/>
            </a:pPr>
            <a:r>
              <a:rPr lang="en-US"/>
              <a:t>APA also publishes local stress measures related to volume of outstanding locality debt (FY18 data):</a:t>
            </a:r>
            <a:endParaRPr/>
          </a:p>
          <a:p>
            <a:pPr marL="685800" lvl="1" indent="-201691" algn="l" rtl="0">
              <a:lnSpc>
                <a:spcPct val="110000"/>
              </a:lnSpc>
              <a:spcBef>
                <a:spcPts val="500"/>
              </a:spcBef>
              <a:spcAft>
                <a:spcPts val="0"/>
              </a:spcAft>
              <a:buClr>
                <a:srgbClr val="000000"/>
              </a:buClr>
              <a:buSzPct val="92664"/>
              <a:buChar char="•"/>
            </a:pPr>
            <a:r>
              <a:rPr lang="en-US"/>
              <a:t>Outstanding debt as a % of local tax base (taxable real estate and personal property) – locality avg. = 1.6%; min. = 0.0%; max. = 8.6%  </a:t>
            </a:r>
            <a:endParaRPr/>
          </a:p>
          <a:p>
            <a:pPr marL="685800" lvl="1" indent="-201691" algn="l" rtl="0">
              <a:lnSpc>
                <a:spcPct val="110000"/>
              </a:lnSpc>
              <a:spcBef>
                <a:spcPts val="500"/>
              </a:spcBef>
              <a:spcAft>
                <a:spcPts val="0"/>
              </a:spcAft>
              <a:buClr>
                <a:srgbClr val="000000"/>
              </a:buClr>
              <a:buSzPct val="92664"/>
              <a:buChar char="•"/>
            </a:pPr>
            <a:r>
              <a:rPr lang="en-US"/>
              <a:t>Pct. of operating budget used for debt service – locality avg. = 9.2%; min. = 0.0%; max. = 42.1%</a:t>
            </a:r>
            <a:endParaRPr/>
          </a:p>
        </p:txBody>
      </p:sp>
      <p:sp>
        <p:nvSpPr>
          <p:cNvPr id="431" name="Google Shape;431;p46"/>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7"/>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Amount of Outstanding Locality Debt and Stress on Locality Budget </a:t>
            </a:r>
            <a:endParaRPr/>
          </a:p>
        </p:txBody>
      </p:sp>
      <p:sp>
        <p:nvSpPr>
          <p:cNvPr id="437" name="Google Shape;437;p47"/>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lnSpcReduction="10000"/>
          </a:bodyPr>
          <a:lstStyle/>
          <a:p>
            <a:pPr marL="228600" lvl="0" indent="-228600" algn="l" rtl="0">
              <a:lnSpc>
                <a:spcPct val="100000"/>
              </a:lnSpc>
              <a:spcBef>
                <a:spcPts val="0"/>
              </a:spcBef>
              <a:spcAft>
                <a:spcPts val="0"/>
              </a:spcAft>
              <a:buClr>
                <a:schemeClr val="accent1"/>
              </a:buClr>
              <a:buSzPts val="2800"/>
              <a:buChar char="•"/>
            </a:pPr>
            <a:r>
              <a:rPr lang="en-US"/>
              <a:t>The Comm. on Local Gov. publishes a “fiscal stress index” indicating localities’ ability to generate additional local revenues relative to the rest of the state. </a:t>
            </a:r>
            <a:endParaRPr/>
          </a:p>
          <a:p>
            <a:pPr marL="685800" lvl="1" indent="-226404" algn="l" rtl="0">
              <a:lnSpc>
                <a:spcPct val="100000"/>
              </a:lnSpc>
              <a:spcBef>
                <a:spcPts val="500"/>
              </a:spcBef>
              <a:spcAft>
                <a:spcPts val="0"/>
              </a:spcAft>
              <a:buClr>
                <a:srgbClr val="000000"/>
              </a:buClr>
              <a:buSzPts val="2400"/>
              <a:buChar char="•"/>
            </a:pPr>
            <a:r>
              <a:rPr lang="en-US"/>
              <a:t>A composite score based on revenue capacity per capita, revenue effort, and median household income.</a:t>
            </a:r>
            <a:endParaRPr sz="1100">
              <a:latin typeface="Arial"/>
              <a:ea typeface="Arial"/>
              <a:cs typeface="Arial"/>
              <a:sym typeface="Arial"/>
            </a:endParaRPr>
          </a:p>
          <a:p>
            <a:pPr marL="685800" lvl="1" indent="-226404" algn="l" rtl="0">
              <a:lnSpc>
                <a:spcPct val="100000"/>
              </a:lnSpc>
              <a:spcBef>
                <a:spcPts val="500"/>
              </a:spcBef>
              <a:spcAft>
                <a:spcPts val="0"/>
              </a:spcAft>
              <a:buClr>
                <a:srgbClr val="000000"/>
              </a:buClr>
              <a:buSzPts val="2400"/>
              <a:buChar char="•"/>
            </a:pPr>
            <a:r>
              <a:rPr lang="en-US"/>
              <a:t>State average index value is 100, with greater than 100 above state average fiscal stress and less than 100 below average stress.</a:t>
            </a:r>
            <a:endParaRPr/>
          </a:p>
          <a:p>
            <a:pPr marL="685800" lvl="1" indent="-226404" algn="l" rtl="0">
              <a:lnSpc>
                <a:spcPct val="100000"/>
              </a:lnSpc>
              <a:spcBef>
                <a:spcPts val="500"/>
              </a:spcBef>
              <a:spcAft>
                <a:spcPts val="0"/>
              </a:spcAft>
              <a:buClr>
                <a:srgbClr val="000000"/>
              </a:buClr>
              <a:buSzPts val="2400"/>
              <a:buChar char="•"/>
            </a:pPr>
            <a:r>
              <a:rPr lang="en-US"/>
              <a:t>For FY18, the locality values range from 90 to 108, with the county average 99 and the city average 103.</a:t>
            </a:r>
            <a:endParaRPr/>
          </a:p>
        </p:txBody>
      </p:sp>
      <p:sp>
        <p:nvSpPr>
          <p:cNvPr id="438" name="Google Shape;438;p47"/>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eef4b63f3d_0_21"/>
          <p:cNvSpPr txBox="1">
            <a:spLocks noGrp="1"/>
          </p:cNvSpPr>
          <p:nvPr>
            <p:ph type="title"/>
          </p:nvPr>
        </p:nvSpPr>
        <p:spPr>
          <a:xfrm>
            <a:off x="838200" y="356903"/>
            <a:ext cx="10515600" cy="1325700"/>
          </a:xfrm>
          <a:prstGeom prst="rect">
            <a:avLst/>
          </a:prstGeom>
        </p:spPr>
        <p:txBody>
          <a:bodyPr spcFirstLastPara="1" wrap="square" lIns="45700" tIns="45700" rIns="45700" bIns="45700" anchor="ctr" anchorCtr="0">
            <a:normAutofit/>
          </a:bodyPr>
          <a:lstStyle/>
          <a:p>
            <a:pPr marL="0" lvl="0" indent="0" algn="l" rtl="0">
              <a:spcBef>
                <a:spcPts val="0"/>
              </a:spcBef>
              <a:spcAft>
                <a:spcPts val="0"/>
              </a:spcAft>
              <a:buNone/>
            </a:pPr>
            <a:r>
              <a:rPr lang="en-US" sz="4000"/>
              <a:t>Recent School Facilities Conditions Report Findings for Va.</a:t>
            </a:r>
            <a:endParaRPr sz="4000"/>
          </a:p>
        </p:txBody>
      </p:sp>
      <p:sp>
        <p:nvSpPr>
          <p:cNvPr id="444" name="Google Shape;444;geef4b63f3d_0_21"/>
          <p:cNvSpPr txBox="1">
            <a:spLocks noGrp="1"/>
          </p:cNvSpPr>
          <p:nvPr>
            <p:ph type="body" idx="1"/>
          </p:nvPr>
        </p:nvSpPr>
        <p:spPr>
          <a:xfrm>
            <a:off x="838200" y="1825625"/>
            <a:ext cx="10515600" cy="4351200"/>
          </a:xfrm>
          <a:prstGeom prst="rect">
            <a:avLst/>
          </a:prstGeom>
        </p:spPr>
        <p:txBody>
          <a:bodyPr spcFirstLastPara="1" wrap="square" lIns="45700" tIns="45700" rIns="45700" bIns="45700" anchor="t" anchorCtr="0">
            <a:normAutofit/>
          </a:bodyPr>
          <a:lstStyle/>
          <a:p>
            <a:pPr marL="228600" marR="0" lvl="0" indent="-228600" algn="l" rtl="0">
              <a:lnSpc>
                <a:spcPct val="100000"/>
              </a:lnSpc>
              <a:spcBef>
                <a:spcPts val="0"/>
              </a:spcBef>
              <a:spcAft>
                <a:spcPts val="0"/>
              </a:spcAft>
              <a:buSzPts val="2800"/>
              <a:buChar char="•"/>
            </a:pPr>
            <a:r>
              <a:rPr lang="en-US"/>
              <a:t>A recent national report (</a:t>
            </a:r>
            <a:r>
              <a:rPr lang="en-US" i="1"/>
              <a:t>2021 State of Our Schools: America’s PK-12 Public School Facilities</a:t>
            </a:r>
            <a:r>
              <a:rPr lang="en-US"/>
              <a:t>) found in Virginia:</a:t>
            </a:r>
            <a:endParaRPr/>
          </a:p>
          <a:p>
            <a:pPr marL="685800" marR="0" lvl="1" indent="-238897" algn="l" rtl="0">
              <a:lnSpc>
                <a:spcPct val="100000"/>
              </a:lnSpc>
              <a:spcBef>
                <a:spcPts val="500"/>
              </a:spcBef>
              <a:spcAft>
                <a:spcPts val="0"/>
              </a:spcAft>
              <a:buClr>
                <a:srgbClr val="000000"/>
              </a:buClr>
              <a:buSzPts val="2162"/>
              <a:buChar char="•"/>
            </a:pPr>
            <a:r>
              <a:rPr lang="en-US" sz="2000">
                <a:solidFill>
                  <a:srgbClr val="000000"/>
                </a:solidFill>
              </a:rPr>
              <a:t>Annual school division spending for school operations &amp; maintenance and capital outlay falls well below best practice benchmarks, especially for capital spending;</a:t>
            </a:r>
            <a:endParaRPr sz="2000">
              <a:solidFill>
                <a:srgbClr val="000000"/>
              </a:solidFill>
            </a:endParaRPr>
          </a:p>
          <a:p>
            <a:pPr marL="685800" marR="0" lvl="1" indent="-238897" algn="l" rtl="0">
              <a:lnSpc>
                <a:spcPct val="100000"/>
              </a:lnSpc>
              <a:spcBef>
                <a:spcPts val="500"/>
              </a:spcBef>
              <a:spcAft>
                <a:spcPts val="0"/>
              </a:spcAft>
              <a:buClr>
                <a:srgbClr val="000000"/>
              </a:buClr>
              <a:buSzPts val="2162"/>
              <a:buChar char="•"/>
            </a:pPr>
            <a:r>
              <a:rPr lang="en-US" sz="2000">
                <a:solidFill>
                  <a:srgbClr val="000000"/>
                </a:solidFill>
              </a:rPr>
              <a:t>Operations &amp; maintenance and capital outlay expenditures are lowest in high poverty divisions with larger minority student populations;</a:t>
            </a:r>
            <a:endParaRPr sz="2000">
              <a:solidFill>
                <a:srgbClr val="000000"/>
              </a:solidFill>
            </a:endParaRPr>
          </a:p>
          <a:p>
            <a:pPr marL="685800" marR="0" lvl="1" indent="-228600" algn="l" rtl="0">
              <a:lnSpc>
                <a:spcPct val="100000"/>
              </a:lnSpc>
              <a:spcBef>
                <a:spcPts val="500"/>
              </a:spcBef>
              <a:spcAft>
                <a:spcPts val="0"/>
              </a:spcAft>
              <a:buClr>
                <a:srgbClr val="000000"/>
              </a:buClr>
              <a:buSzPts val="2000"/>
              <a:buChar char="•"/>
            </a:pPr>
            <a:r>
              <a:rPr lang="en-US" sz="2000">
                <a:solidFill>
                  <a:srgbClr val="000000"/>
                </a:solidFill>
              </a:rPr>
              <a:t>City divisions spend a similar amount as suburban divisions on operations &amp; maintenance, but significantly less on capital improvements; rural divisions spend the least on both; and,</a:t>
            </a:r>
            <a:endParaRPr sz="2000">
              <a:solidFill>
                <a:srgbClr val="000000"/>
              </a:solidFill>
            </a:endParaRPr>
          </a:p>
          <a:p>
            <a:pPr marL="685800" marR="0" lvl="1" indent="-228600" algn="l" rtl="0">
              <a:lnSpc>
                <a:spcPct val="100000"/>
              </a:lnSpc>
              <a:spcBef>
                <a:spcPts val="500"/>
              </a:spcBef>
              <a:spcAft>
                <a:spcPts val="0"/>
              </a:spcAft>
              <a:buClr>
                <a:srgbClr val="000000"/>
              </a:buClr>
              <a:buSzPts val="2000"/>
              <a:buChar char="•"/>
            </a:pPr>
            <a:r>
              <a:rPr lang="en-US" sz="2000">
                <a:solidFill>
                  <a:srgbClr val="000000"/>
                </a:solidFill>
              </a:rPr>
              <a:t>Over the FY09-FY19 period, local funds paid 87% of school facilities capital outlay and state funds 10% (national avg. state share was 22%).</a:t>
            </a:r>
            <a:endParaRPr sz="2000">
              <a:solidFill>
                <a:srgbClr val="000000"/>
              </a:solidFill>
            </a:endParaRPr>
          </a:p>
        </p:txBody>
      </p:sp>
      <p:sp>
        <p:nvSpPr>
          <p:cNvPr id="445" name="Google Shape;445;geef4b63f3d_0_21"/>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School Building Inventory </a:t>
            </a:r>
            <a:endParaRPr/>
          </a:p>
        </p:txBody>
      </p:sp>
      <p:sp>
        <p:nvSpPr>
          <p:cNvPr id="111" name="Google Shape;111;p5"/>
          <p:cNvSpPr txBox="1">
            <a:spLocks noGrp="1"/>
          </p:cNvSpPr>
          <p:nvPr>
            <p:ph type="body" idx="1"/>
          </p:nvPr>
        </p:nvSpPr>
        <p:spPr>
          <a:xfrm>
            <a:off x="838200" y="1614500"/>
            <a:ext cx="10515600" cy="4480200"/>
          </a:xfrm>
          <a:prstGeom prst="rect">
            <a:avLst/>
          </a:prstGeom>
          <a:noFill/>
          <a:ln>
            <a:noFill/>
          </a:ln>
        </p:spPr>
        <p:txBody>
          <a:bodyPr spcFirstLastPara="1" wrap="square" lIns="45700" tIns="45700" rIns="45700" bIns="45700" anchor="t" anchorCtr="0">
            <a:normAutofit fontScale="55000" lnSpcReduction="20000"/>
          </a:bodyPr>
          <a:lstStyle/>
          <a:p>
            <a:pPr marL="228600" lvl="0" indent="-206724" algn="l" rtl="0">
              <a:lnSpc>
                <a:spcPct val="120000"/>
              </a:lnSpc>
              <a:spcBef>
                <a:spcPts val="0"/>
              </a:spcBef>
              <a:spcAft>
                <a:spcPts val="0"/>
              </a:spcAft>
              <a:buClr>
                <a:schemeClr val="accent1"/>
              </a:buClr>
              <a:buSzPct val="82142"/>
              <a:buChar char="•"/>
            </a:pPr>
            <a:r>
              <a:rPr lang="en-US"/>
              <a:t>VDOE periodically inventories school buildings in response to studies or legislative inquiries</a:t>
            </a:r>
            <a:endParaRPr/>
          </a:p>
          <a:p>
            <a:pPr marL="685800" lvl="1" indent="-209550" algn="l" rtl="0">
              <a:lnSpc>
                <a:spcPct val="120000"/>
              </a:lnSpc>
              <a:spcBef>
                <a:spcPts val="500"/>
              </a:spcBef>
              <a:spcAft>
                <a:spcPts val="0"/>
              </a:spcAft>
              <a:buClr>
                <a:srgbClr val="000000"/>
              </a:buClr>
              <a:buSzPct val="71428"/>
              <a:buChar char="•"/>
            </a:pPr>
            <a:r>
              <a:rPr lang="en-US"/>
              <a:t>Data were collected for the first time in 2013 and updated in 2021 for the Commission on School Construction &amp; Modernization</a:t>
            </a:r>
            <a:endParaRPr/>
          </a:p>
          <a:p>
            <a:pPr marL="685800" lvl="1" indent="-90805" algn="l" rtl="0">
              <a:lnSpc>
                <a:spcPct val="120000"/>
              </a:lnSpc>
              <a:spcBef>
                <a:spcPts val="500"/>
              </a:spcBef>
              <a:spcAft>
                <a:spcPts val="0"/>
              </a:spcAft>
              <a:buClr>
                <a:srgbClr val="000000"/>
              </a:buClr>
              <a:buSzPct val="100000"/>
              <a:buNone/>
            </a:pPr>
            <a:endParaRPr/>
          </a:p>
          <a:p>
            <a:pPr marL="228600" lvl="0" indent="-206724" algn="l" rtl="0">
              <a:lnSpc>
                <a:spcPct val="120000"/>
              </a:lnSpc>
              <a:spcBef>
                <a:spcPts val="1000"/>
              </a:spcBef>
              <a:spcAft>
                <a:spcPts val="0"/>
              </a:spcAft>
              <a:buClr>
                <a:schemeClr val="accent1"/>
              </a:buClr>
              <a:buSzPct val="82142"/>
              <a:buChar char="•"/>
            </a:pPr>
            <a:r>
              <a:rPr lang="en-US"/>
              <a:t>In Spring 2021, divisions reported 2,005 school buildings* </a:t>
            </a:r>
            <a:endParaRPr/>
          </a:p>
          <a:p>
            <a:pPr marL="685800" lvl="1" indent="-209550" algn="l" rtl="0">
              <a:lnSpc>
                <a:spcPct val="120000"/>
              </a:lnSpc>
              <a:spcBef>
                <a:spcPts val="500"/>
              </a:spcBef>
              <a:spcAft>
                <a:spcPts val="0"/>
              </a:spcAft>
              <a:buClr>
                <a:srgbClr val="000000"/>
              </a:buClr>
              <a:buSzPct val="71428"/>
              <a:buChar char="•"/>
            </a:pPr>
            <a:r>
              <a:rPr lang="en-US"/>
              <a:t>128 of 132 divisions reported data for 97% of school buildings </a:t>
            </a:r>
            <a:endParaRPr/>
          </a:p>
          <a:p>
            <a:pPr marL="685800" lvl="1" indent="-90805" algn="l" rtl="0">
              <a:lnSpc>
                <a:spcPct val="120000"/>
              </a:lnSpc>
              <a:spcBef>
                <a:spcPts val="500"/>
              </a:spcBef>
              <a:spcAft>
                <a:spcPts val="0"/>
              </a:spcAft>
              <a:buClr>
                <a:srgbClr val="000000"/>
              </a:buClr>
              <a:buSzPct val="100000"/>
              <a:buNone/>
            </a:pPr>
            <a:endParaRPr/>
          </a:p>
          <a:p>
            <a:pPr marL="228600" lvl="0" indent="-206724" algn="l" rtl="0">
              <a:lnSpc>
                <a:spcPct val="120000"/>
              </a:lnSpc>
              <a:spcBef>
                <a:spcPts val="1000"/>
              </a:spcBef>
              <a:spcAft>
                <a:spcPts val="0"/>
              </a:spcAft>
              <a:buClr>
                <a:schemeClr val="accent1"/>
              </a:buClr>
              <a:buSzPct val="82142"/>
              <a:buChar char="•"/>
            </a:pPr>
            <a:r>
              <a:rPr lang="en-US"/>
              <a:t>For each building, the inventory collects:</a:t>
            </a:r>
            <a:endParaRPr/>
          </a:p>
          <a:p>
            <a:pPr marL="685800" lvl="1" indent="-209550" algn="l" rtl="0">
              <a:lnSpc>
                <a:spcPct val="120000"/>
              </a:lnSpc>
              <a:spcBef>
                <a:spcPts val="500"/>
              </a:spcBef>
              <a:spcAft>
                <a:spcPts val="0"/>
              </a:spcAft>
              <a:buClr>
                <a:srgbClr val="000000"/>
              </a:buClr>
              <a:buSzPct val="71428"/>
              <a:buChar char="•"/>
            </a:pPr>
            <a:r>
              <a:rPr lang="en-US"/>
              <a:t>Student capacity levels, building square footage, and site acreage </a:t>
            </a:r>
            <a:endParaRPr/>
          </a:p>
          <a:p>
            <a:pPr marL="685800" lvl="1" indent="-209550" algn="l" rtl="0">
              <a:lnSpc>
                <a:spcPct val="120000"/>
              </a:lnSpc>
              <a:spcBef>
                <a:spcPts val="500"/>
              </a:spcBef>
              <a:spcAft>
                <a:spcPts val="0"/>
              </a:spcAft>
              <a:buClr>
                <a:srgbClr val="000000"/>
              </a:buClr>
              <a:buSzPct val="71428"/>
              <a:buChar char="•"/>
            </a:pPr>
            <a:r>
              <a:rPr lang="en-US"/>
              <a:t>Year building put in service </a:t>
            </a:r>
            <a:endParaRPr/>
          </a:p>
          <a:p>
            <a:pPr marL="685800" lvl="1" indent="-209550" algn="l" rtl="0">
              <a:lnSpc>
                <a:spcPct val="120000"/>
              </a:lnSpc>
              <a:spcBef>
                <a:spcPts val="500"/>
              </a:spcBef>
              <a:spcAft>
                <a:spcPts val="0"/>
              </a:spcAft>
              <a:buClr>
                <a:srgbClr val="000000"/>
              </a:buClr>
              <a:buSzPct val="71428"/>
              <a:buChar char="•"/>
            </a:pPr>
            <a:r>
              <a:rPr lang="en-US"/>
              <a:t>Date of last major renovation and associated costs </a:t>
            </a:r>
            <a:endParaRPr/>
          </a:p>
          <a:p>
            <a:pPr marL="685800" lvl="1" indent="-209550" algn="l" rtl="0">
              <a:lnSpc>
                <a:spcPct val="120000"/>
              </a:lnSpc>
              <a:spcBef>
                <a:spcPts val="500"/>
              </a:spcBef>
              <a:spcAft>
                <a:spcPts val="0"/>
              </a:spcAft>
              <a:buClr>
                <a:srgbClr val="000000"/>
              </a:buClr>
              <a:buSzPct val="71428"/>
              <a:buChar char="•"/>
            </a:pPr>
            <a:r>
              <a:rPr lang="en-US"/>
              <a:t>Replacement value (new construction)   </a:t>
            </a:r>
            <a:endParaRPr/>
          </a:p>
          <a:p>
            <a:pPr marL="685800" lvl="1" indent="-209550" algn="l" rtl="0">
              <a:lnSpc>
                <a:spcPct val="120000"/>
              </a:lnSpc>
              <a:spcBef>
                <a:spcPts val="500"/>
              </a:spcBef>
              <a:spcAft>
                <a:spcPts val="0"/>
              </a:spcAft>
              <a:buClr>
                <a:srgbClr val="000000"/>
              </a:buClr>
              <a:buSzPct val="71428"/>
              <a:buChar char="•"/>
            </a:pPr>
            <a:r>
              <a:rPr lang="en-US"/>
              <a:t>American with Disabilities Act (ADA) compliance and associated costs </a:t>
            </a:r>
            <a:endParaRPr/>
          </a:p>
        </p:txBody>
      </p:sp>
      <p:sp>
        <p:nvSpPr>
          <p:cNvPr id="112" name="Google Shape;112;p5"/>
          <p:cNvSpPr txBox="1"/>
          <p:nvPr/>
        </p:nvSpPr>
        <p:spPr>
          <a:xfrm>
            <a:off x="1117700" y="6094700"/>
            <a:ext cx="8829000" cy="523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*School buildings include all elementary, middle, high, and combined schools, as well as alternative centers, career and technical centers, special education centers, and preschools.  </a:t>
            </a:r>
            <a:endParaRPr/>
          </a:p>
        </p:txBody>
      </p:sp>
      <p:sp>
        <p:nvSpPr>
          <p:cNvPr id="113" name="Google Shape;113;p5"/>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8"/>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Higher fiscal stress among localities with lower ability to pay (Composite Index)</a:t>
            </a:r>
            <a:endParaRPr/>
          </a:p>
        </p:txBody>
      </p:sp>
      <p:sp>
        <p:nvSpPr>
          <p:cNvPr id="451" name="Google Shape;451;p48"/>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50</a:t>
            </a:fld>
            <a:endParaRPr/>
          </a:p>
        </p:txBody>
      </p:sp>
      <p:pic>
        <p:nvPicPr>
          <p:cNvPr id="452" name="Google Shape;452;p48" descr="Google Shape;615;p66"/>
          <p:cNvPicPr preferRelativeResize="0"/>
          <p:nvPr/>
        </p:nvPicPr>
        <p:blipFill rotWithShape="1">
          <a:blip r:embed="rId3">
            <a:alphaModFix/>
          </a:blip>
          <a:srcRect/>
          <a:stretch/>
        </p:blipFill>
        <p:spPr>
          <a:xfrm>
            <a:off x="838200" y="1690825"/>
            <a:ext cx="8752841" cy="467017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9"/>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Higher fiscal stress among localities with higher poverty </a:t>
            </a:r>
            <a:endParaRPr/>
          </a:p>
        </p:txBody>
      </p:sp>
      <p:sp>
        <p:nvSpPr>
          <p:cNvPr id="458" name="Google Shape;458;p49"/>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chemeClr val="accent1"/>
              </a:buClr>
              <a:buSzPts val="2800"/>
              <a:buNone/>
            </a:pPr>
            <a:endParaRPr/>
          </a:p>
        </p:txBody>
      </p:sp>
      <p:sp>
        <p:nvSpPr>
          <p:cNvPr id="459" name="Google Shape;459;p49"/>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51</a:t>
            </a:fld>
            <a:endParaRPr/>
          </a:p>
        </p:txBody>
      </p:sp>
      <p:pic>
        <p:nvPicPr>
          <p:cNvPr id="460" name="Google Shape;460;p49" descr="Google Shape;624;p67"/>
          <p:cNvPicPr preferRelativeResize="0"/>
          <p:nvPr/>
        </p:nvPicPr>
        <p:blipFill rotWithShape="1">
          <a:blip r:embed="rId3">
            <a:alphaModFix/>
          </a:blip>
          <a:srcRect/>
          <a:stretch/>
        </p:blipFill>
        <p:spPr>
          <a:xfrm>
            <a:off x="838200" y="1825625"/>
            <a:ext cx="8915400" cy="453537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0"/>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ct val="100000"/>
              <a:buFont typeface="Cardo"/>
              <a:buNone/>
            </a:pPr>
            <a:r>
              <a:rPr lang="en-US" sz="3003" b="0" i="0" u="none" strike="noStrike" cap="none">
                <a:solidFill>
                  <a:schemeClr val="accent1"/>
                </a:solidFill>
                <a:latin typeface="Cardo"/>
                <a:ea typeface="Cardo"/>
                <a:cs typeface="Cardo"/>
                <a:sym typeface="Cardo"/>
              </a:rPr>
              <a:t>Moderate relationship between ability to pay (Composite Index) and percent of students qualifying for free lunch program </a:t>
            </a:r>
            <a:endParaRPr/>
          </a:p>
        </p:txBody>
      </p:sp>
      <p:sp>
        <p:nvSpPr>
          <p:cNvPr id="466" name="Google Shape;466;p50"/>
          <p:cNvSpPr txBox="1">
            <a:spLocks noGrp="1"/>
          </p:cNvSpPr>
          <p:nvPr>
            <p:ph type="body" idx="1"/>
          </p:nvPr>
        </p:nvSpPr>
        <p:spPr>
          <a:xfrm>
            <a:off x="838200" y="1850313"/>
            <a:ext cx="10515600" cy="4351200"/>
          </a:xfrm>
          <a:prstGeom prst="rect">
            <a:avLst/>
          </a:prstGeom>
          <a:noFill/>
          <a:ln>
            <a:noFill/>
          </a:ln>
        </p:spPr>
        <p:txBody>
          <a:bodyPr spcFirstLastPara="1" wrap="square" lIns="45675" tIns="45675" rIns="45675" bIns="45675" anchor="t" anchorCtr="0">
            <a:normAutofit/>
          </a:bodyPr>
          <a:lstStyle/>
          <a:p>
            <a:pPr marL="228600" lvl="0" indent="-50800" algn="l" rtl="0">
              <a:lnSpc>
                <a:spcPct val="90000"/>
              </a:lnSpc>
              <a:spcBef>
                <a:spcPts val="0"/>
              </a:spcBef>
              <a:spcAft>
                <a:spcPts val="0"/>
              </a:spcAft>
              <a:buClr>
                <a:schemeClr val="accent1"/>
              </a:buClr>
              <a:buSzPts val="2800"/>
              <a:buNone/>
            </a:pPr>
            <a:endParaRPr/>
          </a:p>
        </p:txBody>
      </p:sp>
      <p:sp>
        <p:nvSpPr>
          <p:cNvPr id="467" name="Google Shape;467;p50"/>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52</a:t>
            </a:fld>
            <a:endParaRPr/>
          </a:p>
        </p:txBody>
      </p:sp>
      <p:pic>
        <p:nvPicPr>
          <p:cNvPr id="468" name="Google Shape;468;p50" descr="Google Shape;633;p68"/>
          <p:cNvPicPr preferRelativeResize="0"/>
          <p:nvPr/>
        </p:nvPicPr>
        <p:blipFill rotWithShape="1">
          <a:blip r:embed="rId3">
            <a:alphaModFix/>
          </a:blip>
          <a:srcRect/>
          <a:stretch/>
        </p:blipFill>
        <p:spPr>
          <a:xfrm>
            <a:off x="840349" y="1774113"/>
            <a:ext cx="8476372" cy="469272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1"/>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No relationship between community poverty rate and real estate tax rate</a:t>
            </a:r>
            <a:endParaRPr/>
          </a:p>
        </p:txBody>
      </p:sp>
      <p:sp>
        <p:nvSpPr>
          <p:cNvPr id="474" name="Google Shape;474;p51"/>
          <p:cNvSpPr txBox="1">
            <a:spLocks noGrp="1"/>
          </p:cNvSpPr>
          <p:nvPr>
            <p:ph type="body" idx="1"/>
          </p:nvPr>
        </p:nvSpPr>
        <p:spPr>
          <a:xfrm>
            <a:off x="838200" y="1825625"/>
            <a:ext cx="10515600" cy="4351200"/>
          </a:xfrm>
          <a:prstGeom prst="rect">
            <a:avLst/>
          </a:prstGeom>
          <a:noFill/>
          <a:ln>
            <a:noFill/>
          </a:ln>
        </p:spPr>
        <p:txBody>
          <a:bodyPr spcFirstLastPara="1" wrap="square" lIns="45675" tIns="45675" rIns="45675" bIns="45675" anchor="t" anchorCtr="0">
            <a:normAutofit/>
          </a:bodyPr>
          <a:lstStyle/>
          <a:p>
            <a:pPr marL="228600" lvl="0" indent="-50800" algn="l" rtl="0">
              <a:lnSpc>
                <a:spcPct val="90000"/>
              </a:lnSpc>
              <a:spcBef>
                <a:spcPts val="0"/>
              </a:spcBef>
              <a:spcAft>
                <a:spcPts val="0"/>
              </a:spcAft>
              <a:buClr>
                <a:schemeClr val="accent1"/>
              </a:buClr>
              <a:buSzPts val="2800"/>
              <a:buNone/>
            </a:pPr>
            <a:endParaRPr/>
          </a:p>
        </p:txBody>
      </p:sp>
      <p:sp>
        <p:nvSpPr>
          <p:cNvPr id="475" name="Google Shape;475;p51"/>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53</a:t>
            </a:fld>
            <a:endParaRPr/>
          </a:p>
        </p:txBody>
      </p:sp>
      <p:pic>
        <p:nvPicPr>
          <p:cNvPr id="476" name="Google Shape;476;p51" descr="Google Shape;642;p69"/>
          <p:cNvPicPr preferRelativeResize="0"/>
          <p:nvPr/>
        </p:nvPicPr>
        <p:blipFill rotWithShape="1">
          <a:blip r:embed="rId3">
            <a:alphaModFix/>
          </a:blip>
          <a:srcRect/>
          <a:stretch/>
        </p:blipFill>
        <p:spPr>
          <a:xfrm>
            <a:off x="838200" y="1749425"/>
            <a:ext cx="7889242" cy="466661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2"/>
          <p:cNvSpPr txBox="1">
            <a:spLocks noGrp="1"/>
          </p:cNvSpPr>
          <p:nvPr>
            <p:ph type="title"/>
          </p:nvPr>
        </p:nvSpPr>
        <p:spPr>
          <a:xfrm>
            <a:off x="838200" y="365125"/>
            <a:ext cx="10515600" cy="1325700"/>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b="0" i="0" u="none" strike="noStrike" cap="none">
                <a:solidFill>
                  <a:schemeClr val="accent1"/>
                </a:solidFill>
                <a:latin typeface="Cardo"/>
                <a:ea typeface="Cardo"/>
                <a:cs typeface="Cardo"/>
                <a:sym typeface="Cardo"/>
              </a:rPr>
              <a:t>Other State Resources: School Division Efficiency Reviews &amp; DGS Facilities Tool</a:t>
            </a:r>
            <a:endParaRPr sz="3759" b="0" i="0" u="none" strike="noStrike" cap="none">
              <a:solidFill>
                <a:schemeClr val="accent1"/>
              </a:solidFill>
              <a:latin typeface="Cardo"/>
              <a:ea typeface="Cardo"/>
              <a:cs typeface="Cardo"/>
              <a:sym typeface="Cardo"/>
            </a:endParaRPr>
          </a:p>
        </p:txBody>
      </p:sp>
      <p:sp>
        <p:nvSpPr>
          <p:cNvPr id="482" name="Google Shape;482;p52"/>
          <p:cNvSpPr txBox="1">
            <a:spLocks noGrp="1"/>
          </p:cNvSpPr>
          <p:nvPr>
            <p:ph type="body" idx="1"/>
          </p:nvPr>
        </p:nvSpPr>
        <p:spPr>
          <a:xfrm>
            <a:off x="838200" y="1872728"/>
            <a:ext cx="10515601" cy="4351201"/>
          </a:xfrm>
          <a:prstGeom prst="rect">
            <a:avLst/>
          </a:prstGeom>
          <a:noFill/>
          <a:ln>
            <a:noFill/>
          </a:ln>
        </p:spPr>
        <p:txBody>
          <a:bodyPr spcFirstLastPara="1" wrap="square" lIns="45675" tIns="45675" rIns="45675" bIns="45675" anchor="t" anchorCtr="0">
            <a:noAutofit/>
          </a:bodyPr>
          <a:lstStyle/>
          <a:p>
            <a:pPr marL="228600" lvl="0" indent="-228600" algn="l" rtl="0">
              <a:lnSpc>
                <a:spcPct val="100000"/>
              </a:lnSpc>
              <a:spcBef>
                <a:spcPts val="0"/>
              </a:spcBef>
              <a:spcAft>
                <a:spcPts val="0"/>
              </a:spcAft>
              <a:buClr>
                <a:schemeClr val="accent1"/>
              </a:buClr>
              <a:buSzPts val="2100"/>
              <a:buChar char="•"/>
            </a:pPr>
            <a:r>
              <a:rPr lang="en-US" sz="2100"/>
              <a:t>The efficiency review program, begun in 2004 and managed by DPB, identifies ways divisions can realize cost savings in non-instructional operations that can be redirected and best practices replicated. In the Facilities area, examples of best practices identified include: cost/efficiency tracking and benchmarks, energy management, preventive maintenance, prototype school designs, enrollment projections/school capacity reviews, building condition assessments, etc.</a:t>
            </a:r>
            <a:endParaRPr sz="2100"/>
          </a:p>
          <a:p>
            <a:pPr marL="228600" lvl="0" indent="-81915" algn="l" rtl="0">
              <a:lnSpc>
                <a:spcPct val="100000"/>
              </a:lnSpc>
              <a:spcBef>
                <a:spcPts val="0"/>
              </a:spcBef>
              <a:spcAft>
                <a:spcPts val="0"/>
              </a:spcAft>
              <a:buClr>
                <a:schemeClr val="accent1"/>
              </a:buClr>
              <a:buSzPts val="2100"/>
              <a:buNone/>
            </a:pPr>
            <a:endParaRPr sz="2100"/>
          </a:p>
          <a:p>
            <a:pPr marL="228600" lvl="0" indent="-228600" algn="l" rtl="0">
              <a:lnSpc>
                <a:spcPct val="100000"/>
              </a:lnSpc>
              <a:spcBef>
                <a:spcPts val="1000"/>
              </a:spcBef>
              <a:spcAft>
                <a:spcPts val="0"/>
              </a:spcAft>
              <a:buClr>
                <a:schemeClr val="accent1"/>
              </a:buClr>
              <a:buSzPts val="2100"/>
              <a:buChar char="•"/>
            </a:pPr>
            <a:r>
              <a:rPr lang="en-US" sz="2100"/>
              <a:t>Va. Dept. of General Services has developed a facility conditions assessment tool (Maintenance Reserve Facilities Index) that indexes the age, condition, and uses of state facilities and can be used in allocating facilities funding based on facility needs. Such a tool could be used at the state or local levels to assess the condition and needs of public school facilities and inform funding allocation decisions.</a:t>
            </a:r>
            <a:endParaRPr/>
          </a:p>
          <a:p>
            <a:pPr marL="228600" lvl="0" indent="-88265" algn="l" rtl="0">
              <a:lnSpc>
                <a:spcPct val="110000"/>
              </a:lnSpc>
              <a:spcBef>
                <a:spcPts val="0"/>
              </a:spcBef>
              <a:spcAft>
                <a:spcPts val="0"/>
              </a:spcAft>
              <a:buClr>
                <a:schemeClr val="accent1"/>
              </a:buClr>
              <a:buSzPts val="2000"/>
              <a:buNone/>
            </a:pPr>
            <a:endParaRPr sz="2000"/>
          </a:p>
        </p:txBody>
      </p:sp>
      <p:sp>
        <p:nvSpPr>
          <p:cNvPr id="483" name="Google Shape;483;p52"/>
          <p:cNvSpPr txBox="1">
            <a:spLocks noGrp="1"/>
          </p:cNvSpPr>
          <p:nvPr>
            <p:ph type="sldNum" idx="12"/>
          </p:nvPr>
        </p:nvSpPr>
        <p:spPr>
          <a:xfrm>
            <a:off x="838200" y="6405832"/>
            <a:ext cx="256500" cy="275427"/>
          </a:xfrm>
          <a:prstGeom prst="rect">
            <a:avLst/>
          </a:prstGeom>
          <a:noFill/>
          <a:ln>
            <a:noFill/>
          </a:ln>
        </p:spPr>
        <p:txBody>
          <a:bodyPr spcFirstLastPara="1" wrap="square" lIns="45675" tIns="45675" rIns="45675" bIns="45675"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3"/>
          <p:cNvSpPr txBox="1">
            <a:spLocks noGrp="1"/>
          </p:cNvSpPr>
          <p:nvPr>
            <p:ph type="body" idx="1"/>
          </p:nvPr>
        </p:nvSpPr>
        <p:spPr>
          <a:xfrm>
            <a:off x="838200" y="1253325"/>
            <a:ext cx="10515600" cy="4351200"/>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chemeClr val="accent1"/>
              </a:buClr>
              <a:buSzPts val="2800"/>
              <a:buNone/>
            </a:pPr>
            <a:endParaRPr sz="3300"/>
          </a:p>
          <a:p>
            <a:pPr marL="0" lvl="0" indent="0" algn="ctr" rtl="0">
              <a:lnSpc>
                <a:spcPct val="90000"/>
              </a:lnSpc>
              <a:spcBef>
                <a:spcPts val="1000"/>
              </a:spcBef>
              <a:spcAft>
                <a:spcPts val="0"/>
              </a:spcAft>
              <a:buClr>
                <a:schemeClr val="accent1"/>
              </a:buClr>
              <a:buSzPts val="4000"/>
              <a:buNone/>
            </a:pPr>
            <a:r>
              <a:rPr lang="en-US" sz="4500"/>
              <a:t>Overview of DOE </a:t>
            </a:r>
            <a:endParaRPr sz="4500"/>
          </a:p>
          <a:p>
            <a:pPr marL="0" lvl="0" indent="0" algn="ctr" rtl="0">
              <a:lnSpc>
                <a:spcPct val="90000"/>
              </a:lnSpc>
              <a:spcBef>
                <a:spcPts val="1000"/>
              </a:spcBef>
              <a:spcAft>
                <a:spcPts val="0"/>
              </a:spcAft>
              <a:buClr>
                <a:schemeClr val="accent1"/>
              </a:buClr>
              <a:buSzPts val="4000"/>
              <a:buNone/>
            </a:pPr>
            <a:r>
              <a:rPr lang="en-US" sz="4500"/>
              <a:t> Guidelines For School Facilities</a:t>
            </a:r>
            <a:endParaRPr sz="4500"/>
          </a:p>
          <a:p>
            <a:pPr marL="0" lvl="0" indent="0" algn="ctr" rtl="0">
              <a:lnSpc>
                <a:spcPct val="90000"/>
              </a:lnSpc>
              <a:spcBef>
                <a:spcPts val="1000"/>
              </a:spcBef>
              <a:spcAft>
                <a:spcPts val="0"/>
              </a:spcAft>
              <a:buClr>
                <a:schemeClr val="accent1"/>
              </a:buClr>
              <a:buSzPts val="4000"/>
              <a:buNone/>
            </a:pPr>
            <a:r>
              <a:rPr lang="en-US" sz="4500"/>
              <a:t>In Virginia’s Public Schools</a:t>
            </a:r>
            <a:endParaRPr sz="4500"/>
          </a:p>
        </p:txBody>
      </p:sp>
      <p:sp>
        <p:nvSpPr>
          <p:cNvPr id="489" name="Google Shape;489;p53"/>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4"/>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Overview of DOE School Facilities Guidelines</a:t>
            </a:r>
            <a:endParaRPr sz="3759"/>
          </a:p>
        </p:txBody>
      </p:sp>
      <p:sp>
        <p:nvSpPr>
          <p:cNvPr id="495" name="Google Shape;495;p54"/>
          <p:cNvSpPr txBox="1">
            <a:spLocks noGrp="1"/>
          </p:cNvSpPr>
          <p:nvPr>
            <p:ph type="body" idx="1"/>
          </p:nvPr>
        </p:nvSpPr>
        <p:spPr>
          <a:xfrm>
            <a:off x="838200" y="1746575"/>
            <a:ext cx="10515600" cy="4430400"/>
          </a:xfrm>
          <a:prstGeom prst="rect">
            <a:avLst/>
          </a:prstGeom>
          <a:noFill/>
          <a:ln>
            <a:noFill/>
          </a:ln>
        </p:spPr>
        <p:txBody>
          <a:bodyPr spcFirstLastPara="1" wrap="square" lIns="45700" tIns="45700" rIns="45700" bIns="45700" anchor="t" anchorCtr="0">
            <a:noAutofit/>
          </a:bodyPr>
          <a:lstStyle/>
          <a:p>
            <a:pPr marL="228600" lvl="0" indent="-228600" algn="l" rtl="0">
              <a:lnSpc>
                <a:spcPct val="100000"/>
              </a:lnSpc>
              <a:spcBef>
                <a:spcPts val="0"/>
              </a:spcBef>
              <a:spcAft>
                <a:spcPts val="0"/>
              </a:spcAft>
              <a:buClr>
                <a:schemeClr val="accent1"/>
              </a:buClr>
              <a:buSzPts val="2200"/>
              <a:buChar char="•"/>
            </a:pPr>
            <a:r>
              <a:rPr lang="en-US" sz="2200"/>
              <a:t>The </a:t>
            </a:r>
            <a:r>
              <a:rPr lang="en-US" sz="2200" i="1"/>
              <a:t>Guidelines for School Facilities in Virginia's Public Schools</a:t>
            </a:r>
            <a:r>
              <a:rPr lang="en-US" sz="2200"/>
              <a:t> provides detailed guidance to school planners, architects, and educators for the planning and design of local public school facilities.</a:t>
            </a:r>
            <a:endParaRPr sz="2200"/>
          </a:p>
          <a:p>
            <a:pPr marL="228600" lvl="0" indent="-228600" algn="l" rtl="0">
              <a:lnSpc>
                <a:spcPct val="100000"/>
              </a:lnSpc>
              <a:spcBef>
                <a:spcPts val="1000"/>
              </a:spcBef>
              <a:spcAft>
                <a:spcPts val="0"/>
              </a:spcAft>
              <a:buClr>
                <a:schemeClr val="accent1"/>
              </a:buClr>
              <a:buSzPts val="2200"/>
              <a:buChar char="•"/>
            </a:pPr>
            <a:r>
              <a:rPr lang="en-US" sz="2200"/>
              <a:t>The Guidelines are intended to implement the Board of Education’s responsibility to set minimum school facilities standards per § 22.1-138 A.</a:t>
            </a:r>
            <a:endParaRPr/>
          </a:p>
          <a:p>
            <a:pPr marL="228600" lvl="0" indent="-228600" algn="l" rtl="0">
              <a:lnSpc>
                <a:spcPct val="100000"/>
              </a:lnSpc>
              <a:spcBef>
                <a:spcPts val="1000"/>
              </a:spcBef>
              <a:spcAft>
                <a:spcPts val="0"/>
              </a:spcAft>
              <a:buClr>
                <a:schemeClr val="accent1"/>
              </a:buClr>
              <a:buSzPts val="2200"/>
              <a:buChar char="•"/>
            </a:pPr>
            <a:r>
              <a:rPr lang="en-US" sz="2200"/>
              <a:t>The Guidelines have recently been revised after the last revisions in 2013. The revision process includes public comment via the </a:t>
            </a:r>
            <a:r>
              <a:rPr lang="en-US" sz="2200" i="1"/>
              <a:t>Town Hall</a:t>
            </a:r>
            <a:r>
              <a:rPr lang="en-US" sz="2200"/>
              <a:t>, as well as input from school division facilities staff and industry representatives.</a:t>
            </a:r>
            <a:endParaRPr sz="2200"/>
          </a:p>
          <a:p>
            <a:pPr marL="228600" lvl="0" indent="-228600" algn="l" rtl="0">
              <a:lnSpc>
                <a:spcPct val="100000"/>
              </a:lnSpc>
              <a:spcBef>
                <a:spcPts val="1000"/>
              </a:spcBef>
              <a:spcAft>
                <a:spcPts val="0"/>
              </a:spcAft>
              <a:buClr>
                <a:schemeClr val="accent1"/>
              </a:buClr>
              <a:buSzPts val="2200"/>
              <a:buChar char="•"/>
            </a:pPr>
            <a:r>
              <a:rPr lang="en-US" sz="2200"/>
              <a:t>It is anticipated the latest revision of the Guidelines will be effective on October 1, 2021.</a:t>
            </a:r>
            <a:endParaRPr sz="2200"/>
          </a:p>
        </p:txBody>
      </p:sp>
      <p:sp>
        <p:nvSpPr>
          <p:cNvPr id="496" name="Google Shape;496;p54"/>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5"/>
          <p:cNvSpPr txBox="1">
            <a:spLocks noGrp="1"/>
          </p:cNvSpPr>
          <p:nvPr>
            <p:ph type="title"/>
          </p:nvPr>
        </p:nvSpPr>
        <p:spPr>
          <a:xfrm>
            <a:off x="838200" y="152403"/>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3759"/>
              <a:buFont typeface="Cardo"/>
              <a:buNone/>
            </a:pPr>
            <a:r>
              <a:rPr lang="en-US" sz="3759"/>
              <a:t>Overview of DOE School Facilities Guidelines</a:t>
            </a:r>
            <a:endParaRPr sz="3759"/>
          </a:p>
        </p:txBody>
      </p:sp>
      <p:sp>
        <p:nvSpPr>
          <p:cNvPr id="502" name="Google Shape;502;p55"/>
          <p:cNvSpPr txBox="1">
            <a:spLocks noGrp="1"/>
          </p:cNvSpPr>
          <p:nvPr>
            <p:ph type="body" idx="1"/>
          </p:nvPr>
        </p:nvSpPr>
        <p:spPr>
          <a:xfrm>
            <a:off x="838200" y="1554300"/>
            <a:ext cx="10515600" cy="4723200"/>
          </a:xfrm>
          <a:prstGeom prst="rect">
            <a:avLst/>
          </a:prstGeom>
          <a:noFill/>
          <a:ln>
            <a:noFill/>
          </a:ln>
        </p:spPr>
        <p:txBody>
          <a:bodyPr spcFirstLastPara="1" wrap="square" lIns="45700" tIns="45700" rIns="45700" bIns="45700" anchor="t" anchorCtr="0">
            <a:noAutofit/>
          </a:bodyPr>
          <a:lstStyle/>
          <a:p>
            <a:pPr marL="228600" lvl="0" indent="-210820" algn="l" rtl="0">
              <a:lnSpc>
                <a:spcPct val="100000"/>
              </a:lnSpc>
              <a:spcBef>
                <a:spcPts val="0"/>
              </a:spcBef>
              <a:spcAft>
                <a:spcPts val="0"/>
              </a:spcAft>
              <a:buClr>
                <a:schemeClr val="accent1"/>
              </a:buClr>
              <a:buSzPts val="2100"/>
              <a:buFont typeface="Trebuchet MS"/>
              <a:buChar char="•"/>
            </a:pPr>
            <a:r>
              <a:rPr lang="en-US" sz="2100"/>
              <a:t>The Guidelines establish best practices and standards in areas such as project planning; school sites; core classrooms; specialty instructional spaces; administrative and support services spaces; circulation space; building mechanical systems; equipment and technology; building environment factors, etc.</a:t>
            </a:r>
            <a:endParaRPr sz="2100">
              <a:solidFill>
                <a:srgbClr val="D50032"/>
              </a:solidFill>
            </a:endParaRPr>
          </a:p>
          <a:p>
            <a:pPr marL="228600" lvl="0" indent="0" algn="l" rtl="0">
              <a:lnSpc>
                <a:spcPct val="100000"/>
              </a:lnSpc>
              <a:spcBef>
                <a:spcPts val="0"/>
              </a:spcBef>
              <a:spcAft>
                <a:spcPts val="0"/>
              </a:spcAft>
              <a:buNone/>
            </a:pPr>
            <a:endParaRPr sz="2100">
              <a:solidFill>
                <a:srgbClr val="D50032"/>
              </a:solidFill>
            </a:endParaRPr>
          </a:p>
          <a:p>
            <a:pPr marL="228600" lvl="0" indent="-210820" algn="l" rtl="0">
              <a:lnSpc>
                <a:spcPct val="100000"/>
              </a:lnSpc>
              <a:spcBef>
                <a:spcPts val="0"/>
              </a:spcBef>
              <a:spcAft>
                <a:spcPts val="0"/>
              </a:spcAft>
              <a:buClr>
                <a:schemeClr val="accent1"/>
              </a:buClr>
              <a:buSzPts val="2100"/>
              <a:buFont typeface="Trebuchet MS"/>
              <a:buChar char="•"/>
            </a:pPr>
            <a:r>
              <a:rPr lang="en-US" sz="2100"/>
              <a:t>The revised Guidelines include new sections on NetZero schools; building safety and security; safe operation of electrical partitions; new CTE space requirements; ASHRAE standards for school HVAC systems; universal waste management; outdoor school facilities; and maintenance/custodial space requirements. All other sections have been updated to reflect current design and technology standards such as use of LED lighting systems, STEM project space requirements, increased room size for science labs, and Pre-K programs.</a:t>
            </a:r>
            <a:endParaRPr sz="2100"/>
          </a:p>
          <a:p>
            <a:pPr marL="228600" lvl="0" indent="0" algn="l" rtl="0">
              <a:lnSpc>
                <a:spcPct val="100000"/>
              </a:lnSpc>
              <a:spcBef>
                <a:spcPts val="0"/>
              </a:spcBef>
              <a:spcAft>
                <a:spcPts val="0"/>
              </a:spcAft>
              <a:buNone/>
            </a:pPr>
            <a:endParaRPr sz="2100"/>
          </a:p>
          <a:p>
            <a:pPr marL="228600" lvl="0" indent="-210820" algn="l" rtl="0">
              <a:lnSpc>
                <a:spcPct val="100000"/>
              </a:lnSpc>
              <a:spcBef>
                <a:spcPts val="0"/>
              </a:spcBef>
              <a:spcAft>
                <a:spcPts val="0"/>
              </a:spcAft>
              <a:buClr>
                <a:schemeClr val="accent1"/>
              </a:buClr>
              <a:buSzPts val="2100"/>
              <a:buFont typeface="Trebuchet MS"/>
              <a:buChar char="•"/>
            </a:pPr>
            <a:r>
              <a:rPr lang="en-US" sz="2100"/>
              <a:t>Staff will provide a brief overview of key content from the document.</a:t>
            </a:r>
            <a:endParaRPr sz="2100"/>
          </a:p>
        </p:txBody>
      </p:sp>
      <p:sp>
        <p:nvSpPr>
          <p:cNvPr id="503" name="Google Shape;503;p55"/>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57</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838199" y="212008"/>
            <a:ext cx="10515601"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Number of Virginia School Buildings by Type </a:t>
            </a:r>
            <a:endParaRPr/>
          </a:p>
        </p:txBody>
      </p:sp>
      <p:graphicFrame>
        <p:nvGraphicFramePr>
          <p:cNvPr id="119" name="Google Shape;119;p6"/>
          <p:cNvGraphicFramePr/>
          <p:nvPr/>
        </p:nvGraphicFramePr>
        <p:xfrm>
          <a:off x="415636" y="1598799"/>
          <a:ext cx="11419609" cy="4334410"/>
        </p:xfrm>
        <a:graphic>
          <a:graphicData uri="http://schemas.openxmlformats.org/drawingml/2006/chart">
            <c:chart xmlns:c="http://schemas.openxmlformats.org/drawingml/2006/chart" xmlns:r="http://schemas.openxmlformats.org/officeDocument/2006/relationships" r:id="rId3"/>
          </a:graphicData>
        </a:graphic>
      </p:graphicFrame>
      <p:sp>
        <p:nvSpPr>
          <p:cNvPr id="120" name="Google Shape;120;p6"/>
          <p:cNvSpPr txBox="1"/>
          <p:nvPr/>
        </p:nvSpPr>
        <p:spPr>
          <a:xfrm>
            <a:off x="4077949" y="5885836"/>
            <a:ext cx="3963999"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
        <p:nvSpPr>
          <p:cNvPr id="121" name="Google Shape;121;p6"/>
          <p:cNvSpPr txBox="1">
            <a:spLocks noGrp="1"/>
          </p:cNvSpPr>
          <p:nvPr>
            <p:ph type="sldNum" idx="12"/>
          </p:nvPr>
        </p:nvSpPr>
        <p:spPr>
          <a:xfrm>
            <a:off x="838200" y="6405824"/>
            <a:ext cx="256500" cy="276900"/>
          </a:xfrm>
          <a:prstGeom prst="rect">
            <a:avLst/>
          </a:prstGeom>
        </p:spPr>
        <p:txBody>
          <a:bodyPr spcFirstLastPara="1" wrap="square" lIns="45700" tIns="45700" rIns="45700" bIns="45700" anchor="ctr" anchorCtr="0">
            <a:spAutoFit/>
          </a:bodyPr>
          <a:lstStyle/>
          <a:p>
            <a:pPr marL="0" lvl="0" indent="0" algn="l" rtl="0">
              <a:spcBef>
                <a:spcPts val="0"/>
              </a:spcBef>
              <a:spcAft>
                <a:spcPts val="0"/>
              </a:spcAft>
              <a:buClr>
                <a:srgbClr val="888888"/>
              </a:buClr>
              <a:buSzPts val="1200"/>
              <a:buFont typeface="Times New Roman"/>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School Building Capacity Estimates</a:t>
            </a:r>
            <a:endParaRPr/>
          </a:p>
        </p:txBody>
      </p:sp>
      <p:sp>
        <p:nvSpPr>
          <p:cNvPr id="127" name="Google Shape;127;p7"/>
          <p:cNvSpPr txBox="1">
            <a:spLocks noGrp="1"/>
          </p:cNvSpPr>
          <p:nvPr>
            <p:ph type="body" idx="1"/>
          </p:nvPr>
        </p:nvSpPr>
        <p:spPr>
          <a:xfrm>
            <a:off x="838200" y="1825625"/>
            <a:ext cx="10515600" cy="1023901"/>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Divisions reported 40.5% of school buildings currently at or above capacity and an additional 29.4% nearing capacity </a:t>
            </a:r>
            <a:endParaRPr/>
          </a:p>
        </p:txBody>
      </p:sp>
      <p:sp>
        <p:nvSpPr>
          <p:cNvPr id="128" name="Google Shape;128;p7"/>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7</a:t>
            </a:fld>
            <a:endParaRPr/>
          </a:p>
        </p:txBody>
      </p:sp>
      <p:graphicFrame>
        <p:nvGraphicFramePr>
          <p:cNvPr id="129" name="Google Shape;129;p7"/>
          <p:cNvGraphicFramePr/>
          <p:nvPr/>
        </p:nvGraphicFramePr>
        <p:xfrm>
          <a:off x="1803400" y="2949279"/>
          <a:ext cx="3000000" cy="3000000"/>
        </p:xfrm>
        <a:graphic>
          <a:graphicData uri="http://schemas.openxmlformats.org/drawingml/2006/table">
            <a:tbl>
              <a:tblPr firstRow="1" bandRow="1">
                <a:noFill/>
                <a:tableStyleId>{41796D6A-7B51-47FC-9D00-9C59A5EC42C5}</a:tableStyleId>
              </a:tblPr>
              <a:tblGrid>
                <a:gridCol w="3167325">
                  <a:extLst>
                    <a:ext uri="{9D8B030D-6E8A-4147-A177-3AD203B41FA5}">
                      <a16:colId xmlns:a16="http://schemas.microsoft.com/office/drawing/2014/main" val="20000"/>
                    </a:ext>
                  </a:extLst>
                </a:gridCol>
                <a:gridCol w="2573075">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Capacity Level </a:t>
                      </a:r>
                      <a:endParaRPr/>
                    </a:p>
                  </a:txBody>
                  <a:tcPr marL="45725" marR="45725" marT="45725" marB="45725">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Number of Schools</a:t>
                      </a:r>
                      <a:endParaRPr/>
                    </a:p>
                  </a:txBody>
                  <a:tcPr marL="45725" marR="45725" marT="45725" marB="45725">
                    <a:solidFill>
                      <a:srgbClr val="000000"/>
                    </a:solidFill>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Percent of Schools </a:t>
                      </a:r>
                      <a:endParaRPr/>
                    </a:p>
                  </a:txBody>
                  <a:tcPr marL="45725" marR="45725" marT="45725" marB="45725">
                    <a:solidFill>
                      <a:srgbClr val="000000"/>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Above Capacity </a:t>
                      </a:r>
                      <a:br>
                        <a:rPr lang="en-US" sz="1800" u="none" strike="noStrike" cap="none"/>
                      </a:br>
                      <a:r>
                        <a:rPr lang="en-US" sz="1800" u="none" strike="noStrike" cap="none"/>
                        <a:t>(100% or more of capacity)</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239</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13.65%</a:t>
                      </a:r>
                      <a:endParaRPr/>
                    </a:p>
                  </a:txBody>
                  <a:tcPr marL="45725" marR="45725" marT="45725" marB="45725">
                    <a:solidFill>
                      <a:srgbClr val="CACACA"/>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At Capacity </a:t>
                      </a:r>
                      <a:br>
                        <a:rPr lang="en-US" sz="1800" u="none" strike="noStrike" cap="none"/>
                      </a:br>
                      <a:r>
                        <a:rPr lang="en-US" sz="1800" u="none" strike="noStrike" cap="none"/>
                        <a:t>(85 to 99% of capacity)</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469</a:t>
                      </a:r>
                      <a:endParaRPr/>
                    </a:p>
                  </a:txBody>
                  <a:tcPr marL="45725" marR="45725" marT="45725" marB="45725"/>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26.80%</a:t>
                      </a:r>
                      <a:endParaRPr/>
                    </a:p>
                  </a:txBody>
                  <a:tcPr marL="45725" marR="45725"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Nearing Capacity </a:t>
                      </a:r>
                      <a:br>
                        <a:rPr lang="en-US" sz="1800" u="none" strike="noStrike" cap="none"/>
                      </a:br>
                      <a:r>
                        <a:rPr lang="en-US" sz="1800" u="none" strike="noStrike" cap="none"/>
                        <a:t>(70 to 84% capacity)</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515</a:t>
                      </a:r>
                      <a:endParaRPr/>
                    </a:p>
                  </a:txBody>
                  <a:tcPr marL="45725" marR="45725" marT="45725" marB="45725">
                    <a:solidFill>
                      <a:srgbClr val="CACACA"/>
                    </a:solidFill>
                  </a:tcP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29.42%</a:t>
                      </a:r>
                      <a:endParaRPr/>
                    </a:p>
                  </a:txBody>
                  <a:tcPr marL="45725" marR="45725" marT="45725" marB="45725">
                    <a:solidFill>
                      <a:srgbClr val="CACACA"/>
                    </a:solidFill>
                  </a:tcPr>
                </a:tc>
                <a:extLst>
                  <a:ext uri="{0D108BD9-81ED-4DB2-BD59-A6C34878D82A}">
                    <a16:rowId xmlns:a16="http://schemas.microsoft.com/office/drawing/2014/main" val="10003"/>
                  </a:ext>
                </a:extLst>
              </a:tr>
            </a:tbl>
          </a:graphicData>
        </a:graphic>
      </p:graphicFrame>
      <p:sp>
        <p:nvSpPr>
          <p:cNvPr id="130" name="Google Shape;130;p7"/>
          <p:cNvSpPr txBox="1"/>
          <p:nvPr/>
        </p:nvSpPr>
        <p:spPr>
          <a:xfrm>
            <a:off x="1752244" y="5202156"/>
            <a:ext cx="81069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Capacity is calculated by dividing the serving student enrollment count with the student building capacity count </a:t>
            </a:r>
            <a:endParaRPr/>
          </a:p>
        </p:txBody>
      </p:sp>
      <p:sp>
        <p:nvSpPr>
          <p:cNvPr id="131" name="Google Shape;131;p7"/>
          <p:cNvSpPr txBox="1"/>
          <p:nvPr/>
        </p:nvSpPr>
        <p:spPr>
          <a:xfrm>
            <a:off x="1752244" y="5465104"/>
            <a:ext cx="39639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838200" y="356903"/>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b="0" i="0" u="none" strike="noStrike" cap="none">
                <a:solidFill>
                  <a:schemeClr val="accent1"/>
                </a:solidFill>
                <a:latin typeface="Cardo"/>
                <a:ea typeface="Cardo"/>
                <a:cs typeface="Cardo"/>
                <a:sym typeface="Cardo"/>
              </a:rPr>
              <a:t>School Building Age by Type</a:t>
            </a:r>
            <a:endParaRPr sz="4000" b="0" i="0" u="none" strike="noStrike" cap="none">
              <a:solidFill>
                <a:schemeClr val="accent1"/>
              </a:solidFill>
              <a:latin typeface="Cardo"/>
              <a:ea typeface="Cardo"/>
              <a:cs typeface="Cardo"/>
              <a:sym typeface="Cardo"/>
            </a:endParaRPr>
          </a:p>
        </p:txBody>
      </p:sp>
      <p:sp>
        <p:nvSpPr>
          <p:cNvPr id="137" name="Google Shape;137;p8"/>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8</a:t>
            </a:fld>
            <a:endParaRPr/>
          </a:p>
        </p:txBody>
      </p:sp>
      <p:graphicFrame>
        <p:nvGraphicFramePr>
          <p:cNvPr id="138" name="Google Shape;138;p8"/>
          <p:cNvGraphicFramePr/>
          <p:nvPr/>
        </p:nvGraphicFramePr>
        <p:xfrm>
          <a:off x="1064563" y="2470647"/>
          <a:ext cx="9265611" cy="4128874"/>
        </p:xfrm>
        <a:graphic>
          <a:graphicData uri="http://schemas.openxmlformats.org/drawingml/2006/chart">
            <c:chart xmlns:c="http://schemas.openxmlformats.org/drawingml/2006/chart" xmlns:r="http://schemas.openxmlformats.org/officeDocument/2006/relationships" r:id="rId3"/>
          </a:graphicData>
        </a:graphic>
      </p:graphicFrame>
      <p:sp>
        <p:nvSpPr>
          <p:cNvPr id="139" name="Google Shape;139;p8"/>
          <p:cNvSpPr txBox="1"/>
          <p:nvPr/>
        </p:nvSpPr>
        <p:spPr>
          <a:xfrm>
            <a:off x="10013341" y="2576557"/>
            <a:ext cx="1113100" cy="54000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Number of Buildings </a:t>
            </a:r>
            <a:endParaRPr/>
          </a:p>
        </p:txBody>
      </p:sp>
      <p:sp>
        <p:nvSpPr>
          <p:cNvPr id="140" name="Google Shape;140;p8"/>
          <p:cNvSpPr txBox="1"/>
          <p:nvPr/>
        </p:nvSpPr>
        <p:spPr>
          <a:xfrm>
            <a:off x="4254273" y="6418343"/>
            <a:ext cx="3963998" cy="287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
        <p:nvSpPr>
          <p:cNvPr id="141" name="Google Shape;141;p8"/>
          <p:cNvSpPr txBox="1"/>
          <p:nvPr/>
        </p:nvSpPr>
        <p:spPr>
          <a:xfrm>
            <a:off x="707595" y="1710396"/>
            <a:ext cx="10424161" cy="760250"/>
          </a:xfrm>
          <a:prstGeom prst="rect">
            <a:avLst/>
          </a:prstGeom>
          <a:noFill/>
          <a:ln>
            <a:noFill/>
          </a:ln>
        </p:spPr>
        <p:txBody>
          <a:bodyPr spcFirstLastPara="1" wrap="square" lIns="45700" tIns="45700" rIns="45700" bIns="45700" anchor="t" anchorCtr="0">
            <a:normAutofit/>
          </a:bodyPr>
          <a:lstStyle/>
          <a:p>
            <a:pPr marL="150876" marR="0" lvl="0" indent="-150876" algn="l" rtl="0">
              <a:lnSpc>
                <a:spcPct val="90000"/>
              </a:lnSpc>
              <a:spcBef>
                <a:spcPts val="0"/>
              </a:spcBef>
              <a:spcAft>
                <a:spcPts val="0"/>
              </a:spcAft>
              <a:buClr>
                <a:schemeClr val="accent1"/>
              </a:buClr>
              <a:buSzPts val="2000"/>
              <a:buFont typeface="Arial"/>
              <a:buChar char="•"/>
            </a:pPr>
            <a:r>
              <a:rPr lang="en-US" sz="2000" b="0" i="0" u="none" strike="noStrike" cap="none">
                <a:solidFill>
                  <a:schemeClr val="accent1"/>
                </a:solidFill>
                <a:latin typeface="Trebuchet MS"/>
                <a:ea typeface="Trebuchet MS"/>
                <a:cs typeface="Trebuchet MS"/>
                <a:sym typeface="Trebuchet MS"/>
              </a:rPr>
              <a:t>More than half of all school buildings are greater than 50 years old</a:t>
            </a:r>
            <a:endParaRPr/>
          </a:p>
          <a:p>
            <a:pPr marL="0" marR="0" lvl="0" indent="0" algn="l" rtl="0">
              <a:lnSpc>
                <a:spcPct val="90000"/>
              </a:lnSpc>
              <a:spcBef>
                <a:spcPts val="600"/>
              </a:spcBef>
              <a:spcAft>
                <a:spcPts val="0"/>
              </a:spcAft>
              <a:buClr>
                <a:schemeClr val="accent1"/>
              </a:buClr>
              <a:buSzPts val="1800"/>
              <a:buFont typeface="Trebuchet MS"/>
              <a:buNone/>
            </a:pP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271200"/>
            <a:ext cx="10515600" cy="132556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chemeClr val="accent1"/>
              </a:buClr>
              <a:buSzPts val="4000"/>
              <a:buFont typeface="Cardo"/>
              <a:buNone/>
            </a:pPr>
            <a:r>
              <a:rPr lang="en-US" sz="4000"/>
              <a:t>Age of School Buildings by Region </a:t>
            </a:r>
            <a:endParaRPr/>
          </a:p>
        </p:txBody>
      </p:sp>
      <p:graphicFrame>
        <p:nvGraphicFramePr>
          <p:cNvPr id="147" name="Google Shape;147;p9"/>
          <p:cNvGraphicFramePr/>
          <p:nvPr/>
        </p:nvGraphicFramePr>
        <p:xfrm>
          <a:off x="5465135" y="1748171"/>
          <a:ext cx="3000000" cy="3000000"/>
        </p:xfrm>
        <a:graphic>
          <a:graphicData uri="http://schemas.openxmlformats.org/drawingml/2006/table">
            <a:tbl>
              <a:tblPr firstRow="1" bandRow="1">
                <a:noFill/>
                <a:tableStyleId>{41796D6A-7B51-47FC-9D00-9C59A5EC42C5}</a:tableStyleId>
              </a:tblPr>
              <a:tblGrid>
                <a:gridCol w="2264725">
                  <a:extLst>
                    <a:ext uri="{9D8B030D-6E8A-4147-A177-3AD203B41FA5}">
                      <a16:colId xmlns:a16="http://schemas.microsoft.com/office/drawing/2014/main" val="20000"/>
                    </a:ext>
                  </a:extLst>
                </a:gridCol>
                <a:gridCol w="1329075">
                  <a:extLst>
                    <a:ext uri="{9D8B030D-6E8A-4147-A177-3AD203B41FA5}">
                      <a16:colId xmlns:a16="http://schemas.microsoft.com/office/drawing/2014/main" val="20001"/>
                    </a:ext>
                  </a:extLst>
                </a:gridCol>
                <a:gridCol w="1233375">
                  <a:extLst>
                    <a:ext uri="{9D8B030D-6E8A-4147-A177-3AD203B41FA5}">
                      <a16:colId xmlns:a16="http://schemas.microsoft.com/office/drawing/2014/main" val="20002"/>
                    </a:ext>
                  </a:extLst>
                </a:gridCol>
                <a:gridCol w="12971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Region</a:t>
                      </a:r>
                      <a:endParaRPr/>
                    </a:p>
                  </a:txBody>
                  <a:tcPr marL="6975" marR="6975" marT="6975" marB="6975" anchor="b"/>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Newest (Years)</a:t>
                      </a:r>
                      <a:endParaRPr/>
                    </a:p>
                  </a:txBody>
                  <a:tcPr marL="6975" marR="6975" marT="6975" marB="6975" anchor="b"/>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Oldest</a:t>
                      </a:r>
                      <a:br>
                        <a:rPr lang="en-US" sz="1800" b="1" u="none" strike="noStrike" cap="none">
                          <a:solidFill>
                            <a:srgbClr val="FFFFFF"/>
                          </a:solidFill>
                        </a:rPr>
                      </a:br>
                      <a:r>
                        <a:rPr lang="en-US" sz="1800" b="1" u="none" strike="noStrike" cap="none">
                          <a:solidFill>
                            <a:srgbClr val="FFFFFF"/>
                          </a:solidFill>
                        </a:rPr>
                        <a:t>(Years)</a:t>
                      </a:r>
                      <a:endParaRPr/>
                    </a:p>
                  </a:txBody>
                  <a:tcPr marL="6975" marR="6975" marT="6975" marB="6975" anchor="b"/>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a:solidFill>
                            <a:srgbClr val="FFFFFF"/>
                          </a:solidFill>
                        </a:rPr>
                        <a:t>Median</a:t>
                      </a:r>
                      <a:endParaRPr/>
                    </a:p>
                  </a:txBody>
                  <a:tcPr marL="6975" marR="6975" marT="6975" marB="6975" anchor="b"/>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1: Central Virginia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0</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110</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50</a:t>
                      </a:r>
                      <a:endParaRPr/>
                    </a:p>
                  </a:txBody>
                  <a:tcPr marL="6975" marR="6975" marT="6975" marB="697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2: Tidewater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111</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50</a:t>
                      </a:r>
                      <a:endParaRPr/>
                    </a:p>
                  </a:txBody>
                  <a:tcPr marL="6975" marR="6975" marT="6975" marB="697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3: Northern Neck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98</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32</a:t>
                      </a:r>
                      <a:endParaRPr/>
                    </a:p>
                  </a:txBody>
                  <a:tcPr marL="6975" marR="6975" marT="6975" marB="697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4: Northern Virginia</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0</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105</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48</a:t>
                      </a:r>
                      <a:endParaRPr/>
                    </a:p>
                  </a:txBody>
                  <a:tcPr marL="6975" marR="6975" marT="6975" marB="697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5: Valley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2</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184</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55</a:t>
                      </a:r>
                      <a:endParaRPr/>
                    </a:p>
                  </a:txBody>
                  <a:tcPr marL="6975" marR="6975" marT="6975" marB="6975" anchor="ct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6: Western Virginia</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0</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101</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58</a:t>
                      </a:r>
                      <a:endParaRPr/>
                    </a:p>
                  </a:txBody>
                  <a:tcPr marL="6975" marR="6975" marT="6975" marB="6975" anchor="ct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7: Southwest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107</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58</a:t>
                      </a:r>
                      <a:endParaRPr/>
                    </a:p>
                  </a:txBody>
                  <a:tcPr marL="6975" marR="6975" marT="6975" marB="6975" anchor="ct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u="none" strike="noStrike" cap="none"/>
                        <a:t>8: Southside </a:t>
                      </a:r>
                      <a:endParaRPr/>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13</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113</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u="none" strike="noStrike" cap="none"/>
                        <a:t>58</a:t>
                      </a:r>
                      <a:endParaRPr/>
                    </a:p>
                  </a:txBody>
                  <a:tcPr marL="6975" marR="6975" marT="6975" marB="6975" anchor="ct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b="1" u="none" strike="noStrike" cap="none"/>
                        <a:t>  State</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0</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184</a:t>
                      </a:r>
                      <a:endParaRPr/>
                    </a:p>
                  </a:txBody>
                  <a:tcPr marL="6975" marR="6975" marT="6975" marB="6975" anchor="ctr"/>
                </a:tc>
                <a:tc>
                  <a:txBody>
                    <a:bodyPr/>
                    <a:lstStyle/>
                    <a:p>
                      <a:pPr marL="0" marR="0" lvl="0" indent="0" algn="ctr" rtl="0">
                        <a:lnSpc>
                          <a:spcPct val="100000"/>
                        </a:lnSpc>
                        <a:spcBef>
                          <a:spcPts val="0"/>
                        </a:spcBef>
                        <a:spcAft>
                          <a:spcPts val="0"/>
                        </a:spcAft>
                        <a:buClr>
                          <a:schemeClr val="dk1"/>
                        </a:buClr>
                        <a:buSzPts val="1800"/>
                        <a:buFont typeface="Helvetica Neue"/>
                        <a:buNone/>
                      </a:pPr>
                      <a:r>
                        <a:rPr lang="en-US" sz="1800" b="1" u="none" strike="noStrike" cap="none"/>
                        <a:t>52</a:t>
                      </a:r>
                      <a:endParaRPr/>
                    </a:p>
                  </a:txBody>
                  <a:tcPr marL="6975" marR="6975" marT="6975" marB="6975" anchor="ctr"/>
                </a:tc>
                <a:extLst>
                  <a:ext uri="{0D108BD9-81ED-4DB2-BD59-A6C34878D82A}">
                    <a16:rowId xmlns:a16="http://schemas.microsoft.com/office/drawing/2014/main" val="10009"/>
                  </a:ext>
                </a:extLst>
              </a:tr>
            </a:tbl>
          </a:graphicData>
        </a:graphic>
      </p:graphicFrame>
      <p:sp>
        <p:nvSpPr>
          <p:cNvPr id="148" name="Google Shape;148;p9"/>
          <p:cNvSpPr txBox="1">
            <a:spLocks noGrp="1"/>
          </p:cNvSpPr>
          <p:nvPr>
            <p:ph type="body" idx="1"/>
          </p:nvPr>
        </p:nvSpPr>
        <p:spPr>
          <a:xfrm>
            <a:off x="838200" y="1878895"/>
            <a:ext cx="4159103" cy="4351338"/>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Clr>
                <a:schemeClr val="accent1"/>
              </a:buClr>
              <a:buSzPts val="2800"/>
              <a:buChar char="•"/>
            </a:pPr>
            <a:r>
              <a:rPr lang="en-US"/>
              <a:t>Regions 6, 7 and 8 have the highest median age of school buildings (58 years), while Region 3 has the lowest age (median 32 years) </a:t>
            </a:r>
            <a:endParaRPr/>
          </a:p>
        </p:txBody>
      </p:sp>
      <p:sp>
        <p:nvSpPr>
          <p:cNvPr id="149" name="Google Shape;149;p9"/>
          <p:cNvSpPr txBox="1">
            <a:spLocks noGrp="1"/>
          </p:cNvSpPr>
          <p:nvPr>
            <p:ph type="sldNum" idx="12"/>
          </p:nvPr>
        </p:nvSpPr>
        <p:spPr>
          <a:xfrm>
            <a:off x="838200" y="6405824"/>
            <a:ext cx="256540" cy="275467"/>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sz="1200">
                <a:solidFill>
                  <a:srgbClr val="888888"/>
                </a:solidFill>
              </a:rPr>
              <a:t>9</a:t>
            </a:fld>
            <a:endParaRPr/>
          </a:p>
        </p:txBody>
      </p:sp>
      <p:sp>
        <p:nvSpPr>
          <p:cNvPr id="150" name="Google Shape;150;p9"/>
          <p:cNvSpPr txBox="1"/>
          <p:nvPr/>
        </p:nvSpPr>
        <p:spPr>
          <a:xfrm>
            <a:off x="5510855" y="5640347"/>
            <a:ext cx="3963900" cy="307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rgbClr val="000000"/>
                </a:solidFill>
                <a:latin typeface="Times New Roman"/>
                <a:ea typeface="Times New Roman"/>
                <a:cs typeface="Times New Roman"/>
                <a:sym typeface="Times New Roman"/>
              </a:rPr>
              <a:t>Data Source: VDOE School/Building Inventory, 2021 </a:t>
            </a:r>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A7A7A7"/>
      </a:dk2>
      <a:lt2>
        <a:srgbClr val="535353"/>
      </a:lt2>
      <a:accent1>
        <a:srgbClr val="D50032"/>
      </a:accent1>
      <a:accent2>
        <a:srgbClr val="101820"/>
      </a:accent2>
      <a:accent3>
        <a:srgbClr val="FFC72C"/>
      </a:accent3>
      <a:accent4>
        <a:srgbClr val="F1E6B2"/>
      </a:accent4>
      <a:accent5>
        <a:srgbClr val="259591"/>
      </a:accent5>
      <a:accent6>
        <a:srgbClr val="7F7F7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DOE">
  <a:themeElements>
    <a:clrScheme name="VDOE">
      <a:dk1>
        <a:srgbClr val="000000"/>
      </a:dk1>
      <a:lt1>
        <a:srgbClr val="FFFFFF"/>
      </a:lt1>
      <a:dk2>
        <a:srgbClr val="A7A7A7"/>
      </a:dk2>
      <a:lt2>
        <a:srgbClr val="535353"/>
      </a:lt2>
      <a:accent1>
        <a:srgbClr val="D50032"/>
      </a:accent1>
      <a:accent2>
        <a:srgbClr val="101820"/>
      </a:accent2>
      <a:accent3>
        <a:srgbClr val="FFC72C"/>
      </a:accent3>
      <a:accent4>
        <a:srgbClr val="F1E6B2"/>
      </a:accent4>
      <a:accent5>
        <a:srgbClr val="259591"/>
      </a:accent5>
      <a:accent6>
        <a:srgbClr val="7F7F7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6177</Words>
  <Application>Microsoft Office PowerPoint</Application>
  <PresentationFormat>Widescreen</PresentationFormat>
  <Paragraphs>777</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Helvetica Neue</vt:lpstr>
      <vt:lpstr>Trebuchet MS</vt:lpstr>
      <vt:lpstr>Arial</vt:lpstr>
      <vt:lpstr>Calibri</vt:lpstr>
      <vt:lpstr>Times New Roman</vt:lpstr>
      <vt:lpstr>Cardo</vt:lpstr>
      <vt:lpstr>VDOE</vt:lpstr>
      <vt:lpstr>Needs and Conditions of Virginia Public School Buildings and Virginia’s School Facilities Guidelines</vt:lpstr>
      <vt:lpstr>Presentation Overview</vt:lpstr>
      <vt:lpstr>Virginia’s Student Enrollment Trend </vt:lpstr>
      <vt:lpstr>5-Year Enrollment Projections by Region</vt:lpstr>
      <vt:lpstr>School Building Inventory </vt:lpstr>
      <vt:lpstr>Number of Virginia School Buildings by Type </vt:lpstr>
      <vt:lpstr>School Building Capacity Estimates</vt:lpstr>
      <vt:lpstr>School Building Age by Type</vt:lpstr>
      <vt:lpstr>Age of School Buildings by Region </vt:lpstr>
      <vt:lpstr>Replacement Costs for School Buildings over 50 Years Old</vt:lpstr>
      <vt:lpstr>Total Construction &amp; Renovation Costs, FY 2011-FY 2021</vt:lpstr>
      <vt:lpstr>Percent of Buildings with Major Renovation Projects since 2015, by Region</vt:lpstr>
      <vt:lpstr>Percent of School Buildings Meeting Americans with Disabilities Act (ADA) Requirements </vt:lpstr>
      <vt:lpstr>School Division HVAC Projects during COVID-19</vt:lpstr>
      <vt:lpstr>Prior School Building Inventories or Conditions Surveys</vt:lpstr>
      <vt:lpstr>Review of School Division Capital Improvement Plans (CIPs) </vt:lpstr>
      <vt:lpstr>Statewide Summary of CIP Review </vt:lpstr>
      <vt:lpstr>School Division CIP Projects by Total Costs </vt:lpstr>
      <vt:lpstr>CIP Costs: New Schools by Region</vt:lpstr>
      <vt:lpstr>CIP Costs: Renovations by Region</vt:lpstr>
      <vt:lpstr>CIP Costs: HVAC Repair/Replacement by Region</vt:lpstr>
      <vt:lpstr>CIP Costs: School Addition by Region</vt:lpstr>
      <vt:lpstr>CIP Costs: Roof Repair/Replacement by Region</vt:lpstr>
      <vt:lpstr>Division Priorities for CIP Project Funding</vt:lpstr>
      <vt:lpstr>Planned Renovations not Captured in CIP</vt:lpstr>
      <vt:lpstr>History of State Assistance for School Construction </vt:lpstr>
      <vt:lpstr>History of Federal Assistance for School Construction</vt:lpstr>
      <vt:lpstr>History of Federal Assistance for School Construction – Grant Assistance (1 of 2)</vt:lpstr>
      <vt:lpstr>History of Federal Assistance for School Construction – Grant Assistance (2 of 2)</vt:lpstr>
      <vt:lpstr>Use of Federal Funds for School Construction - Existing Grants &amp; Pandemic Funds (1 of 2)</vt:lpstr>
      <vt:lpstr>Use of Federal Funds for School Construction - Existing Grants &amp; Pandemic Funds (2 of 2)</vt:lpstr>
      <vt:lpstr>Recent State Funding Support for School Facilities</vt:lpstr>
      <vt:lpstr>SOQ Funding for Facilities and Operations and Maintenance </vt:lpstr>
      <vt:lpstr>Previous State Maintenance Supplement Grants </vt:lpstr>
      <vt:lpstr>Previous State School Construction Grants </vt:lpstr>
      <vt:lpstr>Previous Lottery Funds for “Non-recurring Costs” </vt:lpstr>
      <vt:lpstr>Previous Lottery Funds for “Non-recurring Costs”</vt:lpstr>
      <vt:lpstr>Lottery Funds Resumed for “Non-recurring Costs” But Flexible</vt:lpstr>
      <vt:lpstr>Current 2020-22 Lottery Funds for “Non-recurring Costs”</vt:lpstr>
      <vt:lpstr>Special Session Appropriation of ARP Relief Funds for School Ventilation Projects</vt:lpstr>
      <vt:lpstr>Previous Information on School Construction Needs and Debt</vt:lpstr>
      <vt:lpstr>Local Approaches to Financing School Facilities</vt:lpstr>
      <vt:lpstr>Local Approaches to Financing School Facilities – Bonds/Loans </vt:lpstr>
      <vt:lpstr>Local Approaches to Financing School Facilities – Literary Fund Loans</vt:lpstr>
      <vt:lpstr>State Summary: Debt Financing Mechanisms </vt:lpstr>
      <vt:lpstr>Division Spending for O&amp;M, Facilities, &amp; Debt Service, &amp; Outstanding Debt – FY 20 </vt:lpstr>
      <vt:lpstr>Amount of Outstanding Locality Debt and Stress on Locality Budget </vt:lpstr>
      <vt:lpstr>Amount of Outstanding Locality Debt and Stress on Locality Budget </vt:lpstr>
      <vt:lpstr>Recent School Facilities Conditions Report Findings for Va.</vt:lpstr>
      <vt:lpstr>Higher fiscal stress among localities with lower ability to pay (Composite Index)</vt:lpstr>
      <vt:lpstr>Higher fiscal stress among localities with higher poverty </vt:lpstr>
      <vt:lpstr>Moderate relationship between ability to pay (Composite Index) and percent of students qualifying for free lunch program </vt:lpstr>
      <vt:lpstr>No relationship between community poverty rate and real estate tax rate</vt:lpstr>
      <vt:lpstr>Other State Resources: School Division Efficiency Reviews &amp; DGS Facilities Tool</vt:lpstr>
      <vt:lpstr>PowerPoint Presentation</vt:lpstr>
      <vt:lpstr>Overview of DOE School Facilities Guidelines</vt:lpstr>
      <vt:lpstr>Overview of DOE School Facilities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and Conditions of Virginia Public School Buildings and Virginia’s School Facilities Guidelines</dc:title>
  <dc:creator>Dickey, Kent (DOE)</dc:creator>
  <cp:lastModifiedBy>Webb, Emily (DOE)</cp:lastModifiedBy>
  <cp:revision>2</cp:revision>
  <dcterms:modified xsi:type="dcterms:W3CDTF">2021-09-14T14:52:37Z</dcterms:modified>
</cp:coreProperties>
</file>