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handoutMasterIdLst>
    <p:handoutMasterId r:id="rId23"/>
  </p:handoutMasterIdLst>
  <p:sldIdLst>
    <p:sldId id="324" r:id="rId2"/>
    <p:sldId id="257" r:id="rId3"/>
    <p:sldId id="259" r:id="rId4"/>
    <p:sldId id="321" r:id="rId5"/>
    <p:sldId id="275" r:id="rId6"/>
    <p:sldId id="323" r:id="rId7"/>
    <p:sldId id="313" r:id="rId8"/>
    <p:sldId id="316" r:id="rId9"/>
    <p:sldId id="325" r:id="rId10"/>
    <p:sldId id="294" r:id="rId11"/>
    <p:sldId id="296" r:id="rId12"/>
    <p:sldId id="284" r:id="rId13"/>
    <p:sldId id="285" r:id="rId14"/>
    <p:sldId id="322" r:id="rId15"/>
    <p:sldId id="328" r:id="rId16"/>
    <p:sldId id="329" r:id="rId17"/>
    <p:sldId id="330" r:id="rId18"/>
    <p:sldId id="305" r:id="rId19"/>
    <p:sldId id="326" r:id="rId20"/>
    <p:sldId id="327" r:id="rId21"/>
  </p:sldIdLst>
  <p:sldSz cx="12192000" cy="6858000"/>
  <p:notesSz cx="7023100" cy="9309100"/>
  <p:embeddedFontLst>
    <p:embeddedFont>
      <p:font typeface="Equity Text" panose="020B0604020202020204" charset="0"/>
      <p:regular r:id="rId24"/>
      <p:bold r:id="rId25"/>
      <p:italic r:id="rId26"/>
      <p:boldItalic r:id="rId27"/>
    </p:embeddedFont>
    <p:embeddedFont>
      <p:font typeface="Equity Caps" panose="020B0604020202020204" charset="0"/>
      <p:regular r:id="rId28"/>
      <p:bold r:id="rId29"/>
    </p:embeddedFont>
    <p:embeddedFont>
      <p:font typeface="Concourse C4" panose="020B0604020202020204" charset="0"/>
      <p:regular r:id="rId30"/>
    </p:embeddedFont>
    <p:embeddedFont>
      <p:font typeface="Calibri" panose="020F0502020204030204" pitchFamily="34" charset="0"/>
      <p:regular r:id="rId31"/>
      <p:bold r:id="rId32"/>
      <p:italic r:id="rId33"/>
      <p:boldItalic r:id="rId34"/>
    </p:embeddedFont>
    <p:embeddedFont>
      <p:font typeface="Equity Text"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1" clrIdx="0">
    <p:extLst>
      <p:ext uri="{19B8F6BF-5375-455C-9EA6-DF929625EA0E}">
        <p15:presenceInfo xmlns:p15="http://schemas.microsoft.com/office/powerpoint/2012/main" userId="VITA Program" providerId="None"/>
      </p:ext>
    </p:extLst>
  </p:cmAuthor>
  <p:cmAuthor id="2" name="Jenna Conway" initials="JC" lastIdx="1" clrIdx="1">
    <p:extLst>
      <p:ext uri="{19B8F6BF-5375-455C-9EA6-DF929625EA0E}">
        <p15:presenceInfo xmlns:p15="http://schemas.microsoft.com/office/powerpoint/2012/main" userId="Jenna Conw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89523" autoAdjust="0"/>
  </p:normalViewPr>
  <p:slideViewPr>
    <p:cSldViewPr snapToGrid="0">
      <p:cViewPr varScale="1">
        <p:scale>
          <a:sx n="81" d="100"/>
          <a:sy n="81" d="100"/>
        </p:scale>
        <p:origin x="120" y="37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Of publicly-funded programs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AB02-4493-9588-CC204AD28D5F}"/>
              </c:ext>
            </c:extLst>
          </c:dPt>
          <c:dPt>
            <c:idx val="1"/>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3-AB02-4493-9588-CC204AD28D5F}"/>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Equity Text" panose="020B0604020202020204" charset="0"/>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Have information about classroom interactions and curriculum</c:v>
                </c:pt>
                <c:pt idx="1">
                  <c:v>No information for families</c:v>
                </c:pt>
              </c:strCache>
            </c:strRef>
          </c:cat>
          <c:val>
            <c:numRef>
              <c:f>Sheet1!$B$2:$B$3</c:f>
              <c:numCache>
                <c:formatCode>General</c:formatCode>
                <c:ptCount val="2"/>
                <c:pt idx="0">
                  <c:v>5</c:v>
                </c:pt>
                <c:pt idx="1">
                  <c:v>95</c:v>
                </c:pt>
              </c:numCache>
            </c:numRef>
          </c:val>
          <c:extLst>
            <c:ext xmlns:c16="http://schemas.microsoft.com/office/drawing/2014/chart" uri="{C3380CC4-5D6E-409C-BE32-E72D297353CC}">
              <c16:uniqueId val="{00000000-F019-46C0-A27A-E7C4521F05E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71391897840674634"/>
          <c:y val="0.25772863038541222"/>
          <c:w val="0.23915265331746025"/>
          <c:h val="0.5505331987806625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b="1">
          <a:latin typeface="Equity Text"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2"/>
                </a:solidFill>
                <a:latin typeface="+mn-lt"/>
                <a:ea typeface="+mn-ea"/>
                <a:cs typeface="+mn-cs"/>
              </a:defRPr>
            </a:pPr>
            <a:r>
              <a:rPr lang="en-US" sz="1600" cap="none" spc="0" baseline="0" dirty="0">
                <a:solidFill>
                  <a:schemeClr val="tx2"/>
                </a:solidFill>
                <a:latin typeface="Equity Text" panose="020B0604020202020204" charset="0"/>
              </a:rPr>
              <a:t>Proficiency on Third Grade Reading SOL</a:t>
            </a:r>
          </a:p>
          <a:p>
            <a:pPr>
              <a:defRPr>
                <a:solidFill>
                  <a:schemeClr val="tx2"/>
                </a:solidFill>
              </a:defRPr>
            </a:pPr>
            <a:r>
              <a:rPr lang="en-US" sz="1600" cap="none" spc="0" baseline="0" dirty="0">
                <a:solidFill>
                  <a:schemeClr val="tx2"/>
                </a:solidFill>
                <a:latin typeface="Equity Text" panose="020B0604020202020204" charset="0"/>
              </a:rPr>
              <a:t>by </a:t>
            </a:r>
            <a:r>
              <a:rPr lang="en-US" sz="1600" cap="none" spc="0" baseline="0" dirty="0" smtClean="0">
                <a:solidFill>
                  <a:schemeClr val="tx2"/>
                </a:solidFill>
                <a:latin typeface="Equity Text" panose="020B0604020202020204" charset="0"/>
              </a:rPr>
              <a:t>Performance </a:t>
            </a:r>
            <a:r>
              <a:rPr lang="en-US" sz="1600" cap="none" spc="0" baseline="0" dirty="0">
                <a:solidFill>
                  <a:schemeClr val="tx2"/>
                </a:solidFill>
                <a:latin typeface="Equity Text" panose="020B0604020202020204" charset="0"/>
              </a:rPr>
              <a:t>on the PALS at Kindergarten Entry</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45</c:v>
                </c:pt>
                <c:pt idx="1">
                  <c:v>63</c:v>
                </c:pt>
                <c:pt idx="2">
                  <c:v>71</c:v>
                </c:pt>
                <c:pt idx="3">
                  <c:v>82</c:v>
                </c:pt>
                <c:pt idx="4">
                  <c:v>92</c:v>
                </c:pt>
              </c:numCache>
            </c:numRef>
          </c:val>
          <c:extLst>
            <c:ext xmlns:c16="http://schemas.microsoft.com/office/drawing/2014/chart" uri="{C3380CC4-5D6E-409C-BE32-E72D297353CC}">
              <c16:uniqueId val="{00000000-41EC-4C6B-9EDB-9120F48F050A}"/>
            </c:ext>
          </c:extLst>
        </c:ser>
        <c:dLbls>
          <c:dLblPos val="outEnd"/>
          <c:showLegendKey val="0"/>
          <c:showVal val="1"/>
          <c:showCatName val="0"/>
          <c:showSerName val="0"/>
          <c:showPercent val="0"/>
          <c:showBubbleSize val="0"/>
        </c:dLbls>
        <c:gapWidth val="164"/>
        <c:overlap val="-22"/>
        <c:axId val="-1618342192"/>
        <c:axId val="-1614568544"/>
      </c:barChart>
      <c:catAx>
        <c:axId val="-161834219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Equity Text" panose="020B0604020202020204" charset="0"/>
                    <a:ea typeface="+mn-ea"/>
                    <a:cs typeface="+mn-cs"/>
                  </a:defRPr>
                </a:pPr>
                <a:r>
                  <a:rPr lang="en-US">
                    <a:solidFill>
                      <a:schemeClr val="tx2"/>
                    </a:solidFill>
                    <a:latin typeface="Equity Text" panose="020B0604020202020204" charset="0"/>
                  </a:rPr>
                  <a:t>Quintiles of PALS Scores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Equity Text" panose="020B0604020202020204" charset="0"/>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14568544"/>
        <c:crosses val="autoZero"/>
        <c:auto val="1"/>
        <c:lblAlgn val="ctr"/>
        <c:lblOffset val="100"/>
        <c:noMultiLvlLbl val="0"/>
      </c:catAx>
      <c:valAx>
        <c:axId val="-1614568544"/>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2"/>
                    </a:solidFill>
                    <a:latin typeface="Equity Text" panose="020B0604020202020204" charset="0"/>
                    <a:ea typeface="+mn-ea"/>
                    <a:cs typeface="+mn-cs"/>
                  </a:defRPr>
                </a:pPr>
                <a:r>
                  <a:rPr lang="en-US">
                    <a:solidFill>
                      <a:schemeClr val="tx2"/>
                    </a:solidFill>
                    <a:latin typeface="Equity Text" panose="020B0604020202020204" charset="0"/>
                  </a:rPr>
                  <a:t>Percent Proficient</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Equity Text" panose="020B060402020202020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1834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93316-C50A-4BF6-A875-A090C6E6CA10}"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en-US"/>
        </a:p>
      </dgm:t>
    </dgm:pt>
    <dgm:pt modelId="{BF89B3B6-17F7-4AFD-9B3D-F326F4BC51AA}">
      <dgm:prSet phldrT="[Text]"/>
      <dgm:spPr/>
      <dgm:t>
        <a:bodyPr/>
        <a:lstStyle/>
        <a:p>
          <a:r>
            <a:rPr lang="en-US" dirty="0" smtClean="0">
              <a:latin typeface="Equity text"/>
            </a:rPr>
            <a:t>Year 1: Building</a:t>
          </a:r>
          <a:endParaRPr lang="en-US" dirty="0">
            <a:latin typeface="Equity text"/>
          </a:endParaRPr>
        </a:p>
      </dgm:t>
    </dgm:pt>
    <dgm:pt modelId="{98ACE7AE-C2C9-46CC-892D-81D103D98A1C}" type="parTrans" cxnId="{AEC0FEBC-39D4-491D-9F95-0B7FF008F449}">
      <dgm:prSet/>
      <dgm:spPr/>
      <dgm:t>
        <a:bodyPr/>
        <a:lstStyle/>
        <a:p>
          <a:endParaRPr lang="en-US">
            <a:latin typeface="Equity text"/>
          </a:endParaRPr>
        </a:p>
      </dgm:t>
    </dgm:pt>
    <dgm:pt modelId="{A2A967F7-DC5B-42DB-9B52-56DD56C0D179}" type="sibTrans" cxnId="{AEC0FEBC-39D4-491D-9F95-0B7FF008F449}">
      <dgm:prSet/>
      <dgm:spPr/>
      <dgm:t>
        <a:bodyPr/>
        <a:lstStyle/>
        <a:p>
          <a:endParaRPr lang="en-US">
            <a:latin typeface="Equity text"/>
          </a:endParaRPr>
        </a:p>
      </dgm:t>
    </dgm:pt>
    <dgm:pt modelId="{B4914C19-7E12-4D1E-938D-59B0EC666DA7}">
      <dgm:prSet phldrT="[Text]"/>
      <dgm:spPr/>
      <dgm:t>
        <a:bodyPr/>
        <a:lstStyle/>
        <a:p>
          <a:r>
            <a:rPr lang="en-US" dirty="0" smtClean="0">
              <a:latin typeface="Equity text"/>
            </a:rPr>
            <a:t>Convene and coordinate</a:t>
          </a:r>
        </a:p>
        <a:p>
          <a:r>
            <a:rPr lang="en-US" dirty="0" smtClean="0">
              <a:latin typeface="Equity text"/>
            </a:rPr>
            <a:t>Measure access</a:t>
          </a:r>
        </a:p>
        <a:p>
          <a:r>
            <a:rPr lang="en-US" dirty="0" smtClean="0">
              <a:latin typeface="Equity text"/>
            </a:rPr>
            <a:t>Measure quality</a:t>
          </a:r>
        </a:p>
        <a:p>
          <a:r>
            <a:rPr lang="en-US" dirty="0" smtClean="0">
              <a:latin typeface="Equity text"/>
            </a:rPr>
            <a:t>Engage families</a:t>
          </a:r>
        </a:p>
      </dgm:t>
    </dgm:pt>
    <dgm:pt modelId="{EA4CEB3E-2783-4F50-AF58-3B1E81E101FB}" type="parTrans" cxnId="{D86022F0-33A1-4964-B349-0510CC041AE1}">
      <dgm:prSet/>
      <dgm:spPr/>
      <dgm:t>
        <a:bodyPr/>
        <a:lstStyle/>
        <a:p>
          <a:endParaRPr lang="en-US">
            <a:latin typeface="Equity text"/>
          </a:endParaRPr>
        </a:p>
      </dgm:t>
    </dgm:pt>
    <dgm:pt modelId="{F86D7C78-78F2-4D35-AA66-9CE58E228595}" type="sibTrans" cxnId="{D86022F0-33A1-4964-B349-0510CC041AE1}">
      <dgm:prSet/>
      <dgm:spPr/>
      <dgm:t>
        <a:bodyPr/>
        <a:lstStyle/>
        <a:p>
          <a:endParaRPr lang="en-US">
            <a:latin typeface="Equity text"/>
          </a:endParaRPr>
        </a:p>
      </dgm:t>
    </dgm:pt>
    <dgm:pt modelId="{E8E49F05-45D8-47B1-ADF4-D0C6BD7FD566}">
      <dgm:prSet phldrT="[Text]"/>
      <dgm:spPr/>
      <dgm:t>
        <a:bodyPr/>
        <a:lstStyle/>
        <a:p>
          <a:r>
            <a:rPr lang="en-US" dirty="0" smtClean="0">
              <a:latin typeface="Equity text"/>
            </a:rPr>
            <a:t>Year 2: Expanding</a:t>
          </a:r>
          <a:endParaRPr lang="en-US" dirty="0">
            <a:latin typeface="Equity text"/>
          </a:endParaRPr>
        </a:p>
      </dgm:t>
    </dgm:pt>
    <dgm:pt modelId="{463B551E-FCD7-4957-B87A-2A3856B62A35}" type="parTrans" cxnId="{CB0298D8-8773-4F46-949C-C44E410688A7}">
      <dgm:prSet/>
      <dgm:spPr/>
      <dgm:t>
        <a:bodyPr/>
        <a:lstStyle/>
        <a:p>
          <a:endParaRPr lang="en-US">
            <a:latin typeface="Equity text"/>
          </a:endParaRPr>
        </a:p>
      </dgm:t>
    </dgm:pt>
    <dgm:pt modelId="{24013F4F-97CD-413F-A704-BCC84B460F88}" type="sibTrans" cxnId="{CB0298D8-8773-4F46-949C-C44E410688A7}">
      <dgm:prSet/>
      <dgm:spPr/>
      <dgm:t>
        <a:bodyPr/>
        <a:lstStyle/>
        <a:p>
          <a:endParaRPr lang="en-US">
            <a:latin typeface="Equity text"/>
          </a:endParaRPr>
        </a:p>
      </dgm:t>
    </dgm:pt>
    <dgm:pt modelId="{436A05A1-AA0A-4FC9-9B61-71F65EEC9CB6}">
      <dgm:prSet phldrT="[Text]"/>
      <dgm:spPr/>
      <dgm:t>
        <a:bodyPr/>
        <a:lstStyle/>
        <a:p>
          <a:r>
            <a:rPr lang="en-US" dirty="0" smtClean="0">
              <a:latin typeface="Equity text"/>
            </a:rPr>
            <a:t>Expand relationships</a:t>
          </a:r>
        </a:p>
        <a:p>
          <a:r>
            <a:rPr lang="en-US" dirty="0" smtClean="0">
              <a:latin typeface="Equity text"/>
            </a:rPr>
            <a:t>Plan for and test new approaches to improve access, strengthen quality and deepen family engagement</a:t>
          </a:r>
        </a:p>
        <a:p>
          <a:endParaRPr lang="en-US" dirty="0">
            <a:latin typeface="Equity text"/>
          </a:endParaRPr>
        </a:p>
      </dgm:t>
    </dgm:pt>
    <dgm:pt modelId="{3EDDA865-B7AF-4BF4-903E-7262D4C8FE1A}" type="parTrans" cxnId="{13250DC4-0BC9-447D-8DC6-3099905C2862}">
      <dgm:prSet/>
      <dgm:spPr/>
      <dgm:t>
        <a:bodyPr/>
        <a:lstStyle/>
        <a:p>
          <a:endParaRPr lang="en-US">
            <a:latin typeface="Equity text"/>
          </a:endParaRPr>
        </a:p>
      </dgm:t>
    </dgm:pt>
    <dgm:pt modelId="{145DD20B-C377-437A-9F36-76BCD4B9A692}" type="sibTrans" cxnId="{13250DC4-0BC9-447D-8DC6-3099905C2862}">
      <dgm:prSet/>
      <dgm:spPr/>
      <dgm:t>
        <a:bodyPr/>
        <a:lstStyle/>
        <a:p>
          <a:endParaRPr lang="en-US">
            <a:latin typeface="Equity text"/>
          </a:endParaRPr>
        </a:p>
      </dgm:t>
    </dgm:pt>
    <dgm:pt modelId="{21629CFF-2A1F-49C1-9859-11B1130ECB6A}">
      <dgm:prSet phldrT="[Text]"/>
      <dgm:spPr/>
      <dgm:t>
        <a:bodyPr/>
        <a:lstStyle/>
        <a:p>
          <a:r>
            <a:rPr lang="en-US" dirty="0" smtClean="0">
              <a:latin typeface="Equity text"/>
            </a:rPr>
            <a:t>Year 3: Sustaining</a:t>
          </a:r>
          <a:endParaRPr lang="en-US" dirty="0">
            <a:latin typeface="Equity text"/>
          </a:endParaRPr>
        </a:p>
      </dgm:t>
    </dgm:pt>
    <dgm:pt modelId="{6A80AFF6-3157-4795-8CFD-D00F9F40C881}" type="parTrans" cxnId="{609DFF0F-0C6A-4C87-93A0-ECF3CE5C62C3}">
      <dgm:prSet/>
      <dgm:spPr/>
      <dgm:t>
        <a:bodyPr/>
        <a:lstStyle/>
        <a:p>
          <a:endParaRPr lang="en-US">
            <a:latin typeface="Equity text"/>
          </a:endParaRPr>
        </a:p>
      </dgm:t>
    </dgm:pt>
    <dgm:pt modelId="{F343FD5F-7D27-41A5-9759-A059A0FCEABB}" type="sibTrans" cxnId="{609DFF0F-0C6A-4C87-93A0-ECF3CE5C62C3}">
      <dgm:prSet/>
      <dgm:spPr/>
      <dgm:t>
        <a:bodyPr/>
        <a:lstStyle/>
        <a:p>
          <a:endParaRPr lang="en-US">
            <a:latin typeface="Equity text"/>
          </a:endParaRPr>
        </a:p>
      </dgm:t>
    </dgm:pt>
    <dgm:pt modelId="{9ABD2208-9DEB-45EF-BF21-9EE33C122DAD}">
      <dgm:prSet phldrT="[Text]"/>
      <dgm:spPr/>
      <dgm:t>
        <a:bodyPr/>
        <a:lstStyle/>
        <a:p>
          <a:r>
            <a:rPr lang="en-US" dirty="0" smtClean="0">
              <a:latin typeface="Equity text"/>
            </a:rPr>
            <a:t>Establish more lasting governance</a:t>
          </a:r>
        </a:p>
        <a:p>
          <a:r>
            <a:rPr lang="en-US" dirty="0" smtClean="0">
              <a:latin typeface="Equity text"/>
            </a:rPr>
            <a:t>Measure impact </a:t>
          </a:r>
        </a:p>
        <a:p>
          <a:r>
            <a:rPr lang="en-US" dirty="0" smtClean="0">
              <a:latin typeface="Equity text"/>
            </a:rPr>
            <a:t>Sustain access, quality and family engagement efforts  </a:t>
          </a:r>
          <a:endParaRPr lang="en-US" dirty="0">
            <a:latin typeface="Equity text"/>
          </a:endParaRPr>
        </a:p>
      </dgm:t>
    </dgm:pt>
    <dgm:pt modelId="{6B61B1EE-1B93-45ED-AB6B-EE1649E462B9}" type="parTrans" cxnId="{2DCA1A34-A3F8-4B70-86D2-D7AAF16A428E}">
      <dgm:prSet/>
      <dgm:spPr/>
      <dgm:t>
        <a:bodyPr/>
        <a:lstStyle/>
        <a:p>
          <a:endParaRPr lang="en-US">
            <a:latin typeface="Equity text"/>
          </a:endParaRPr>
        </a:p>
      </dgm:t>
    </dgm:pt>
    <dgm:pt modelId="{E9A85289-EFC2-4FCC-B1D4-90B8818FBC1B}" type="sibTrans" cxnId="{2DCA1A34-A3F8-4B70-86D2-D7AAF16A428E}">
      <dgm:prSet/>
      <dgm:spPr/>
      <dgm:t>
        <a:bodyPr/>
        <a:lstStyle/>
        <a:p>
          <a:endParaRPr lang="en-US">
            <a:latin typeface="Equity text"/>
          </a:endParaRPr>
        </a:p>
      </dgm:t>
    </dgm:pt>
    <dgm:pt modelId="{C8917354-32B5-403C-945F-569C1DC34317}" type="pres">
      <dgm:prSet presAssocID="{1B893316-C50A-4BF6-A875-A090C6E6CA10}" presName="Name0" presStyleCnt="0">
        <dgm:presLayoutVars>
          <dgm:chMax val="5"/>
          <dgm:chPref val="5"/>
          <dgm:dir/>
          <dgm:animLvl val="lvl"/>
        </dgm:presLayoutVars>
      </dgm:prSet>
      <dgm:spPr/>
      <dgm:t>
        <a:bodyPr/>
        <a:lstStyle/>
        <a:p>
          <a:endParaRPr lang="en-US"/>
        </a:p>
      </dgm:t>
    </dgm:pt>
    <dgm:pt modelId="{F75900BE-AC1E-4CB1-A321-F02F62957497}" type="pres">
      <dgm:prSet presAssocID="{BF89B3B6-17F7-4AFD-9B3D-F326F4BC51AA}" presName="parentText1" presStyleLbl="node1" presStyleIdx="0" presStyleCnt="3" custScaleX="100330" custLinFactNeighborX="184">
        <dgm:presLayoutVars>
          <dgm:chMax/>
          <dgm:chPref val="3"/>
          <dgm:bulletEnabled val="1"/>
        </dgm:presLayoutVars>
      </dgm:prSet>
      <dgm:spPr/>
      <dgm:t>
        <a:bodyPr/>
        <a:lstStyle/>
        <a:p>
          <a:endParaRPr lang="en-US"/>
        </a:p>
      </dgm:t>
    </dgm:pt>
    <dgm:pt modelId="{61D49FE9-770A-4AD0-B3A5-39C9D2DFF370}" type="pres">
      <dgm:prSet presAssocID="{BF89B3B6-17F7-4AFD-9B3D-F326F4BC51AA}" presName="childText1" presStyleLbl="solidAlignAcc1" presStyleIdx="0" presStyleCnt="3">
        <dgm:presLayoutVars>
          <dgm:chMax val="0"/>
          <dgm:chPref val="0"/>
          <dgm:bulletEnabled val="1"/>
        </dgm:presLayoutVars>
      </dgm:prSet>
      <dgm:spPr/>
      <dgm:t>
        <a:bodyPr/>
        <a:lstStyle/>
        <a:p>
          <a:endParaRPr lang="en-US"/>
        </a:p>
      </dgm:t>
    </dgm:pt>
    <dgm:pt modelId="{34DCE626-2BDA-487F-B36B-240EFF2E5ECE}" type="pres">
      <dgm:prSet presAssocID="{E8E49F05-45D8-47B1-ADF4-D0C6BD7FD566}" presName="parentText2" presStyleLbl="node1" presStyleIdx="1" presStyleCnt="3">
        <dgm:presLayoutVars>
          <dgm:chMax/>
          <dgm:chPref val="3"/>
          <dgm:bulletEnabled val="1"/>
        </dgm:presLayoutVars>
      </dgm:prSet>
      <dgm:spPr/>
      <dgm:t>
        <a:bodyPr/>
        <a:lstStyle/>
        <a:p>
          <a:endParaRPr lang="en-US"/>
        </a:p>
      </dgm:t>
    </dgm:pt>
    <dgm:pt modelId="{B9E02014-B204-4133-BC78-874FFF374664}" type="pres">
      <dgm:prSet presAssocID="{E8E49F05-45D8-47B1-ADF4-D0C6BD7FD566}" presName="childText2" presStyleLbl="solidAlignAcc1" presStyleIdx="1" presStyleCnt="3">
        <dgm:presLayoutVars>
          <dgm:chMax val="0"/>
          <dgm:chPref val="0"/>
          <dgm:bulletEnabled val="1"/>
        </dgm:presLayoutVars>
      </dgm:prSet>
      <dgm:spPr/>
      <dgm:t>
        <a:bodyPr/>
        <a:lstStyle/>
        <a:p>
          <a:endParaRPr lang="en-US"/>
        </a:p>
      </dgm:t>
    </dgm:pt>
    <dgm:pt modelId="{EA5BC399-1EB8-40B1-B6DD-0AC8534F346D}" type="pres">
      <dgm:prSet presAssocID="{21629CFF-2A1F-49C1-9859-11B1130ECB6A}" presName="parentText3" presStyleLbl="node1" presStyleIdx="2" presStyleCnt="3">
        <dgm:presLayoutVars>
          <dgm:chMax/>
          <dgm:chPref val="3"/>
          <dgm:bulletEnabled val="1"/>
        </dgm:presLayoutVars>
      </dgm:prSet>
      <dgm:spPr/>
      <dgm:t>
        <a:bodyPr/>
        <a:lstStyle/>
        <a:p>
          <a:endParaRPr lang="en-US"/>
        </a:p>
      </dgm:t>
    </dgm:pt>
    <dgm:pt modelId="{B2EE3338-FBA5-46CC-9FF1-664033ADE3C7}" type="pres">
      <dgm:prSet presAssocID="{21629CFF-2A1F-49C1-9859-11B1130ECB6A}" presName="childText3" presStyleLbl="solidAlignAcc1" presStyleIdx="2" presStyleCnt="3">
        <dgm:presLayoutVars>
          <dgm:chMax val="0"/>
          <dgm:chPref val="0"/>
          <dgm:bulletEnabled val="1"/>
        </dgm:presLayoutVars>
      </dgm:prSet>
      <dgm:spPr/>
      <dgm:t>
        <a:bodyPr/>
        <a:lstStyle/>
        <a:p>
          <a:endParaRPr lang="en-US"/>
        </a:p>
      </dgm:t>
    </dgm:pt>
  </dgm:ptLst>
  <dgm:cxnLst>
    <dgm:cxn modelId="{692C7518-5EDF-4D12-962F-A09BBA9BFDE2}" type="presOf" srcId="{9ABD2208-9DEB-45EF-BF21-9EE33C122DAD}" destId="{B2EE3338-FBA5-46CC-9FF1-664033ADE3C7}" srcOrd="0" destOrd="0" presId="urn:microsoft.com/office/officeart/2009/3/layout/IncreasingArrowsProcess"/>
    <dgm:cxn modelId="{D55E0556-64BA-47CE-8F6E-5744367E6830}" type="presOf" srcId="{BF89B3B6-17F7-4AFD-9B3D-F326F4BC51AA}" destId="{F75900BE-AC1E-4CB1-A321-F02F62957497}" srcOrd="0" destOrd="0" presId="urn:microsoft.com/office/officeart/2009/3/layout/IncreasingArrowsProcess"/>
    <dgm:cxn modelId="{609DFF0F-0C6A-4C87-93A0-ECF3CE5C62C3}" srcId="{1B893316-C50A-4BF6-A875-A090C6E6CA10}" destId="{21629CFF-2A1F-49C1-9859-11B1130ECB6A}" srcOrd="2" destOrd="0" parTransId="{6A80AFF6-3157-4795-8CFD-D00F9F40C881}" sibTransId="{F343FD5F-7D27-41A5-9759-A059A0FCEABB}"/>
    <dgm:cxn modelId="{BF3FA0DE-0409-4E84-87F3-9DD98F5FBED9}" type="presOf" srcId="{436A05A1-AA0A-4FC9-9B61-71F65EEC9CB6}" destId="{B9E02014-B204-4133-BC78-874FFF374664}" srcOrd="0" destOrd="0" presId="urn:microsoft.com/office/officeart/2009/3/layout/IncreasingArrowsProcess"/>
    <dgm:cxn modelId="{D86022F0-33A1-4964-B349-0510CC041AE1}" srcId="{BF89B3B6-17F7-4AFD-9B3D-F326F4BC51AA}" destId="{B4914C19-7E12-4D1E-938D-59B0EC666DA7}" srcOrd="0" destOrd="0" parTransId="{EA4CEB3E-2783-4F50-AF58-3B1E81E101FB}" sibTransId="{F86D7C78-78F2-4D35-AA66-9CE58E228595}"/>
    <dgm:cxn modelId="{1494B678-DBAD-47E2-A614-3D54014E7122}" type="presOf" srcId="{1B893316-C50A-4BF6-A875-A090C6E6CA10}" destId="{C8917354-32B5-403C-945F-569C1DC34317}" srcOrd="0" destOrd="0" presId="urn:microsoft.com/office/officeart/2009/3/layout/IncreasingArrowsProcess"/>
    <dgm:cxn modelId="{AEC0FEBC-39D4-491D-9F95-0B7FF008F449}" srcId="{1B893316-C50A-4BF6-A875-A090C6E6CA10}" destId="{BF89B3B6-17F7-4AFD-9B3D-F326F4BC51AA}" srcOrd="0" destOrd="0" parTransId="{98ACE7AE-C2C9-46CC-892D-81D103D98A1C}" sibTransId="{A2A967F7-DC5B-42DB-9B52-56DD56C0D179}"/>
    <dgm:cxn modelId="{2DCA1A34-A3F8-4B70-86D2-D7AAF16A428E}" srcId="{21629CFF-2A1F-49C1-9859-11B1130ECB6A}" destId="{9ABD2208-9DEB-45EF-BF21-9EE33C122DAD}" srcOrd="0" destOrd="0" parTransId="{6B61B1EE-1B93-45ED-AB6B-EE1649E462B9}" sibTransId="{E9A85289-EFC2-4FCC-B1D4-90B8818FBC1B}"/>
    <dgm:cxn modelId="{13250DC4-0BC9-447D-8DC6-3099905C2862}" srcId="{E8E49F05-45D8-47B1-ADF4-D0C6BD7FD566}" destId="{436A05A1-AA0A-4FC9-9B61-71F65EEC9CB6}" srcOrd="0" destOrd="0" parTransId="{3EDDA865-B7AF-4BF4-903E-7262D4C8FE1A}" sibTransId="{145DD20B-C377-437A-9F36-76BCD4B9A692}"/>
    <dgm:cxn modelId="{6F3300D0-0E9F-4740-9AA3-6E9B2C3BB995}" type="presOf" srcId="{E8E49F05-45D8-47B1-ADF4-D0C6BD7FD566}" destId="{34DCE626-2BDA-487F-B36B-240EFF2E5ECE}" srcOrd="0" destOrd="0" presId="urn:microsoft.com/office/officeart/2009/3/layout/IncreasingArrowsProcess"/>
    <dgm:cxn modelId="{971D2A18-27EA-4603-A3DF-96CCFBE46EAA}" type="presOf" srcId="{B4914C19-7E12-4D1E-938D-59B0EC666DA7}" destId="{61D49FE9-770A-4AD0-B3A5-39C9D2DFF370}" srcOrd="0" destOrd="0" presId="urn:microsoft.com/office/officeart/2009/3/layout/IncreasingArrowsProcess"/>
    <dgm:cxn modelId="{D8833E14-04AB-4053-AA92-AC1C5E41AFCB}" type="presOf" srcId="{21629CFF-2A1F-49C1-9859-11B1130ECB6A}" destId="{EA5BC399-1EB8-40B1-B6DD-0AC8534F346D}" srcOrd="0" destOrd="0" presId="urn:microsoft.com/office/officeart/2009/3/layout/IncreasingArrowsProcess"/>
    <dgm:cxn modelId="{CB0298D8-8773-4F46-949C-C44E410688A7}" srcId="{1B893316-C50A-4BF6-A875-A090C6E6CA10}" destId="{E8E49F05-45D8-47B1-ADF4-D0C6BD7FD566}" srcOrd="1" destOrd="0" parTransId="{463B551E-FCD7-4957-B87A-2A3856B62A35}" sibTransId="{24013F4F-97CD-413F-A704-BCC84B460F88}"/>
    <dgm:cxn modelId="{7CBA567E-B364-4052-A00C-B182CDDEC900}" type="presParOf" srcId="{C8917354-32B5-403C-945F-569C1DC34317}" destId="{F75900BE-AC1E-4CB1-A321-F02F62957497}" srcOrd="0" destOrd="0" presId="urn:microsoft.com/office/officeart/2009/3/layout/IncreasingArrowsProcess"/>
    <dgm:cxn modelId="{39E4887A-160A-4CC8-A042-7C40407A6529}" type="presParOf" srcId="{C8917354-32B5-403C-945F-569C1DC34317}" destId="{61D49FE9-770A-4AD0-B3A5-39C9D2DFF370}" srcOrd="1" destOrd="0" presId="urn:microsoft.com/office/officeart/2009/3/layout/IncreasingArrowsProcess"/>
    <dgm:cxn modelId="{695D8423-EDCF-4A36-9ECA-EC757A6A4A8B}" type="presParOf" srcId="{C8917354-32B5-403C-945F-569C1DC34317}" destId="{34DCE626-2BDA-487F-B36B-240EFF2E5ECE}" srcOrd="2" destOrd="0" presId="urn:microsoft.com/office/officeart/2009/3/layout/IncreasingArrowsProcess"/>
    <dgm:cxn modelId="{27EDF090-761F-4096-8701-C486136DB44D}" type="presParOf" srcId="{C8917354-32B5-403C-945F-569C1DC34317}" destId="{B9E02014-B204-4133-BC78-874FFF374664}" srcOrd="3" destOrd="0" presId="urn:microsoft.com/office/officeart/2009/3/layout/IncreasingArrowsProcess"/>
    <dgm:cxn modelId="{AF413589-08B5-4D74-A328-B741A091F7D5}" type="presParOf" srcId="{C8917354-32B5-403C-945F-569C1DC34317}" destId="{EA5BC399-1EB8-40B1-B6DD-0AC8534F346D}" srcOrd="4" destOrd="0" presId="urn:microsoft.com/office/officeart/2009/3/layout/IncreasingArrowsProcess"/>
    <dgm:cxn modelId="{335F39DC-ED18-4AA2-B87F-007F191290D6}" type="presParOf" srcId="{C8917354-32B5-403C-945F-569C1DC34317}" destId="{B2EE3338-FBA5-46CC-9FF1-664033ADE3C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900BE-AC1E-4CB1-A321-F02F62957497}">
      <dsp:nvSpPr>
        <dsp:cNvPr id="0" name=""/>
        <dsp:cNvSpPr/>
      </dsp:nvSpPr>
      <dsp:spPr>
        <a:xfrm>
          <a:off x="1204761" y="7686"/>
          <a:ext cx="6856993" cy="995354"/>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8013" numCol="1" spcCol="1270" anchor="ctr" anchorCtr="0">
          <a:noAutofit/>
        </a:bodyPr>
        <a:lstStyle/>
        <a:p>
          <a:pPr lvl="0" algn="l" defTabSz="844550">
            <a:lnSpc>
              <a:spcPct val="90000"/>
            </a:lnSpc>
            <a:spcBef>
              <a:spcPct val="0"/>
            </a:spcBef>
            <a:spcAft>
              <a:spcPct val="35000"/>
            </a:spcAft>
          </a:pPr>
          <a:r>
            <a:rPr lang="en-US" sz="1900" kern="1200" dirty="0" smtClean="0">
              <a:latin typeface="Equity text"/>
            </a:rPr>
            <a:t>Year 1: Building</a:t>
          </a:r>
          <a:endParaRPr lang="en-US" sz="1900" kern="1200" dirty="0">
            <a:latin typeface="Equity text"/>
          </a:endParaRPr>
        </a:p>
      </dsp:txBody>
      <dsp:txXfrm>
        <a:off x="1204761" y="256525"/>
        <a:ext cx="6608155" cy="497677"/>
      </dsp:txXfrm>
    </dsp:sp>
    <dsp:sp modelId="{61D49FE9-770A-4AD0-B3A5-39C9D2DFF370}">
      <dsp:nvSpPr>
        <dsp:cNvPr id="0" name=""/>
        <dsp:cNvSpPr/>
      </dsp:nvSpPr>
      <dsp:spPr>
        <a:xfrm>
          <a:off x="1203463" y="775248"/>
          <a:ext cx="2105007" cy="191741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Equity text"/>
            </a:rPr>
            <a:t>Convene and coordinate</a:t>
          </a:r>
        </a:p>
        <a:p>
          <a:pPr lvl="0" algn="l" defTabSz="711200">
            <a:lnSpc>
              <a:spcPct val="90000"/>
            </a:lnSpc>
            <a:spcBef>
              <a:spcPct val="0"/>
            </a:spcBef>
            <a:spcAft>
              <a:spcPct val="35000"/>
            </a:spcAft>
          </a:pPr>
          <a:r>
            <a:rPr lang="en-US" sz="1600" kern="1200" dirty="0" smtClean="0">
              <a:latin typeface="Equity text"/>
            </a:rPr>
            <a:t>Measure access</a:t>
          </a:r>
        </a:p>
        <a:p>
          <a:pPr lvl="0" algn="l" defTabSz="711200">
            <a:lnSpc>
              <a:spcPct val="90000"/>
            </a:lnSpc>
            <a:spcBef>
              <a:spcPct val="0"/>
            </a:spcBef>
            <a:spcAft>
              <a:spcPct val="35000"/>
            </a:spcAft>
          </a:pPr>
          <a:r>
            <a:rPr lang="en-US" sz="1600" kern="1200" dirty="0" smtClean="0">
              <a:latin typeface="Equity text"/>
            </a:rPr>
            <a:t>Measure quality</a:t>
          </a:r>
        </a:p>
        <a:p>
          <a:pPr lvl="0" algn="l" defTabSz="711200">
            <a:lnSpc>
              <a:spcPct val="90000"/>
            </a:lnSpc>
            <a:spcBef>
              <a:spcPct val="0"/>
            </a:spcBef>
            <a:spcAft>
              <a:spcPct val="35000"/>
            </a:spcAft>
          </a:pPr>
          <a:r>
            <a:rPr lang="en-US" sz="1600" kern="1200" dirty="0" smtClean="0">
              <a:latin typeface="Equity text"/>
            </a:rPr>
            <a:t>Engage families</a:t>
          </a:r>
        </a:p>
      </dsp:txBody>
      <dsp:txXfrm>
        <a:off x="1203463" y="775248"/>
        <a:ext cx="2105007" cy="1917419"/>
      </dsp:txXfrm>
    </dsp:sp>
    <dsp:sp modelId="{34DCE626-2BDA-487F-B36B-240EFF2E5ECE}">
      <dsp:nvSpPr>
        <dsp:cNvPr id="0" name=""/>
        <dsp:cNvSpPr/>
      </dsp:nvSpPr>
      <dsp:spPr>
        <a:xfrm>
          <a:off x="3308470" y="339471"/>
          <a:ext cx="4729432" cy="995354"/>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8013" numCol="1" spcCol="1270" anchor="ctr" anchorCtr="0">
          <a:noAutofit/>
        </a:bodyPr>
        <a:lstStyle/>
        <a:p>
          <a:pPr lvl="0" algn="l" defTabSz="844550">
            <a:lnSpc>
              <a:spcPct val="90000"/>
            </a:lnSpc>
            <a:spcBef>
              <a:spcPct val="0"/>
            </a:spcBef>
            <a:spcAft>
              <a:spcPct val="35000"/>
            </a:spcAft>
          </a:pPr>
          <a:r>
            <a:rPr lang="en-US" sz="1900" kern="1200" dirty="0" smtClean="0">
              <a:latin typeface="Equity text"/>
            </a:rPr>
            <a:t>Year 2: Expanding</a:t>
          </a:r>
          <a:endParaRPr lang="en-US" sz="1900" kern="1200" dirty="0">
            <a:latin typeface="Equity text"/>
          </a:endParaRPr>
        </a:p>
      </dsp:txBody>
      <dsp:txXfrm>
        <a:off x="3308470" y="588310"/>
        <a:ext cx="4480594" cy="497677"/>
      </dsp:txXfrm>
    </dsp:sp>
    <dsp:sp modelId="{B9E02014-B204-4133-BC78-874FFF374664}">
      <dsp:nvSpPr>
        <dsp:cNvPr id="0" name=""/>
        <dsp:cNvSpPr/>
      </dsp:nvSpPr>
      <dsp:spPr>
        <a:xfrm>
          <a:off x="3308470" y="1107033"/>
          <a:ext cx="2105007" cy="191741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Equity text"/>
            </a:rPr>
            <a:t>Expand relationships</a:t>
          </a:r>
        </a:p>
        <a:p>
          <a:pPr lvl="0" algn="l" defTabSz="711200">
            <a:lnSpc>
              <a:spcPct val="90000"/>
            </a:lnSpc>
            <a:spcBef>
              <a:spcPct val="0"/>
            </a:spcBef>
            <a:spcAft>
              <a:spcPct val="35000"/>
            </a:spcAft>
          </a:pPr>
          <a:r>
            <a:rPr lang="en-US" sz="1600" kern="1200" dirty="0" smtClean="0">
              <a:latin typeface="Equity text"/>
            </a:rPr>
            <a:t>Plan for and test new approaches to improve access, strengthen quality and deepen family engagement</a:t>
          </a:r>
        </a:p>
        <a:p>
          <a:pPr lvl="0" algn="l" defTabSz="711200">
            <a:lnSpc>
              <a:spcPct val="90000"/>
            </a:lnSpc>
            <a:spcBef>
              <a:spcPct val="0"/>
            </a:spcBef>
            <a:spcAft>
              <a:spcPct val="35000"/>
            </a:spcAft>
          </a:pPr>
          <a:endParaRPr lang="en-US" sz="1600" kern="1200" dirty="0">
            <a:latin typeface="Equity text"/>
          </a:endParaRPr>
        </a:p>
      </dsp:txBody>
      <dsp:txXfrm>
        <a:off x="3308470" y="1107033"/>
        <a:ext cx="2105007" cy="1917419"/>
      </dsp:txXfrm>
    </dsp:sp>
    <dsp:sp modelId="{EA5BC399-1EB8-40B1-B6DD-0AC8534F346D}">
      <dsp:nvSpPr>
        <dsp:cNvPr id="0" name=""/>
        <dsp:cNvSpPr/>
      </dsp:nvSpPr>
      <dsp:spPr>
        <a:xfrm>
          <a:off x="5413478" y="671256"/>
          <a:ext cx="2624424" cy="995354"/>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8013" numCol="1" spcCol="1270" anchor="ctr" anchorCtr="0">
          <a:noAutofit/>
        </a:bodyPr>
        <a:lstStyle/>
        <a:p>
          <a:pPr lvl="0" algn="l" defTabSz="844550">
            <a:lnSpc>
              <a:spcPct val="90000"/>
            </a:lnSpc>
            <a:spcBef>
              <a:spcPct val="0"/>
            </a:spcBef>
            <a:spcAft>
              <a:spcPct val="35000"/>
            </a:spcAft>
          </a:pPr>
          <a:r>
            <a:rPr lang="en-US" sz="1900" kern="1200" dirty="0" smtClean="0">
              <a:latin typeface="Equity text"/>
            </a:rPr>
            <a:t>Year 3: Sustaining</a:t>
          </a:r>
          <a:endParaRPr lang="en-US" sz="1900" kern="1200" dirty="0">
            <a:latin typeface="Equity text"/>
          </a:endParaRPr>
        </a:p>
      </dsp:txBody>
      <dsp:txXfrm>
        <a:off x="5413478" y="920095"/>
        <a:ext cx="2375586" cy="497677"/>
      </dsp:txXfrm>
    </dsp:sp>
    <dsp:sp modelId="{B2EE3338-FBA5-46CC-9FF1-664033ADE3C7}">
      <dsp:nvSpPr>
        <dsp:cNvPr id="0" name=""/>
        <dsp:cNvSpPr/>
      </dsp:nvSpPr>
      <dsp:spPr>
        <a:xfrm>
          <a:off x="5413478" y="1438818"/>
          <a:ext cx="2105007" cy="1889358"/>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Equity text"/>
            </a:rPr>
            <a:t>Establish more lasting governance</a:t>
          </a:r>
        </a:p>
        <a:p>
          <a:pPr lvl="0" algn="l" defTabSz="711200">
            <a:lnSpc>
              <a:spcPct val="90000"/>
            </a:lnSpc>
            <a:spcBef>
              <a:spcPct val="0"/>
            </a:spcBef>
            <a:spcAft>
              <a:spcPct val="35000"/>
            </a:spcAft>
          </a:pPr>
          <a:r>
            <a:rPr lang="en-US" sz="1600" kern="1200" dirty="0" smtClean="0">
              <a:latin typeface="Equity text"/>
            </a:rPr>
            <a:t>Measure impact </a:t>
          </a:r>
        </a:p>
        <a:p>
          <a:pPr lvl="0" algn="l" defTabSz="711200">
            <a:lnSpc>
              <a:spcPct val="90000"/>
            </a:lnSpc>
            <a:spcBef>
              <a:spcPct val="0"/>
            </a:spcBef>
            <a:spcAft>
              <a:spcPct val="35000"/>
            </a:spcAft>
          </a:pPr>
          <a:r>
            <a:rPr lang="en-US" sz="1600" kern="1200" dirty="0" smtClean="0">
              <a:latin typeface="Equity text"/>
            </a:rPr>
            <a:t>Sustain access, quality and family engagement efforts  </a:t>
          </a:r>
          <a:endParaRPr lang="en-US" sz="1600" kern="1200" dirty="0">
            <a:latin typeface="Equity text"/>
          </a:endParaRPr>
        </a:p>
      </dsp:txBody>
      <dsp:txXfrm>
        <a:off x="5413478" y="1438818"/>
        <a:ext cx="2105007" cy="18893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C48C653-84A2-405D-91B7-2E53EEB5CA9A}" type="datetimeFigureOut">
              <a:rPr lang="en-US" smtClean="0"/>
              <a:t>11/12/2019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1EDF5AF-A9E7-4C27-99A9-6E4E10F5F687}" type="slidenum">
              <a:rPr lang="en-US" smtClean="0"/>
              <a:t>‹#›</a:t>
            </a:fld>
            <a:endParaRPr lang="en-US"/>
          </a:p>
        </p:txBody>
      </p:sp>
    </p:spTree>
    <p:extLst>
      <p:ext uri="{BB962C8B-B14F-4D97-AF65-F5344CB8AC3E}">
        <p14:creationId xmlns:p14="http://schemas.microsoft.com/office/powerpoint/2010/main" val="197199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C0ABE2E-15EE-457D-AA77-1C9774D02BF6}" type="datetimeFigureOut">
              <a:rPr lang="en-US" smtClean="0"/>
              <a:t>11/12/2019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484DDB-E043-452C-BC03-B9F22D2CD5D9}" type="slidenum">
              <a:rPr lang="en-US" smtClean="0"/>
              <a:t>‹#›</a:t>
            </a:fld>
            <a:endParaRPr lang="en-US"/>
          </a:p>
        </p:txBody>
      </p:sp>
    </p:spTree>
    <p:extLst>
      <p:ext uri="{BB962C8B-B14F-4D97-AF65-F5344CB8AC3E}">
        <p14:creationId xmlns:p14="http://schemas.microsoft.com/office/powerpoint/2010/main" val="266362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i.org/child-care-costs-in-the-united-stat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982" indent="-174982">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2</a:t>
            </a:fld>
            <a:endParaRPr lang="en-US"/>
          </a:p>
        </p:txBody>
      </p:sp>
    </p:spTree>
    <p:extLst>
      <p:ext uri="{BB962C8B-B14F-4D97-AF65-F5344CB8AC3E}">
        <p14:creationId xmlns:p14="http://schemas.microsoft.com/office/powerpoint/2010/main" val="259269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dirty="0" smtClean="0"/>
              <a:t>Require measurement to improve early learning and development outcomes. Focus on the quality of teacher-child interactions in all publicly-funded infant, toddler and preschool classrooms. Observing every classroom also enables all educators, regardless of setting or age of children, to receive individualized feedback and improve.    </a:t>
            </a:r>
          </a:p>
          <a:p>
            <a:pPr marL="457200" indent="-457200">
              <a:buFont typeface="+mj-lt"/>
              <a:buAutoNum type="arabicPeriod"/>
            </a:pPr>
            <a:r>
              <a:rPr lang="en-US" sz="1200" dirty="0" smtClean="0"/>
              <a:t>Build pathways to improvement that address the diverse needs of all early childhood educators and aligns educator preparation, instructional tools (e.g., curriculum), and professional development (e.g., training, coaching) with the uniform quality measurement system. </a:t>
            </a:r>
          </a:p>
          <a:p>
            <a:pPr marL="457200" indent="-457200">
              <a:buFont typeface="+mj-lt"/>
              <a:buAutoNum type="arabicPeriod"/>
            </a:pPr>
            <a:r>
              <a:rPr lang="en-US" sz="1200" dirty="0" smtClean="0"/>
              <a:t>Support families to choose quality by providing a family-friendly measure they can understand and use to differentiate among options. Additional quality information should be provided to encourage best practices. </a:t>
            </a:r>
            <a:endParaRPr lang="en-US" sz="1200" b="1" dirty="0" smtClean="0"/>
          </a:p>
          <a:p>
            <a:pPr marL="457200" indent="-457200">
              <a:buFont typeface="+mj-lt"/>
              <a:buAutoNum type="arabicPeriod"/>
            </a:pPr>
            <a:r>
              <a:rPr lang="en-US" sz="1200" dirty="0" smtClean="0"/>
              <a:t>Build on current quality efforts such as in Virginia Quality and VPI and better track child outcomes.</a:t>
            </a:r>
          </a:p>
          <a:p>
            <a:pPr marL="457200" indent="-457200">
              <a:buFont typeface="+mj-lt"/>
              <a:buAutoNum type="arabicPeriod"/>
            </a:pPr>
            <a:r>
              <a:rPr lang="en-US" sz="1200" dirty="0" smtClean="0"/>
              <a:t>Align health, safety and quality expectations, measure cost impact and incent private providers to take public funds, create a more level playing field and maintain equitable access.</a:t>
            </a:r>
          </a:p>
          <a:p>
            <a:pPr marL="457200" indent="-457200">
              <a:buFont typeface="+mj-lt"/>
              <a:buAutoNum type="arabicPeriod"/>
            </a:pPr>
            <a:r>
              <a:rPr lang="en-US" sz="1200" dirty="0" smtClean="0"/>
              <a:t>Phase in system over three years to ensure all publicly-funded programs are participating by 2022 without jeopardizing access to publicly-funded programs for any at-risk children, especially infants and toddlers.</a:t>
            </a:r>
          </a:p>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11</a:t>
            </a:fld>
            <a:endParaRPr lang="en-US"/>
          </a:p>
        </p:txBody>
      </p:sp>
    </p:spTree>
    <p:extLst>
      <p:ext uri="{BB962C8B-B14F-4D97-AF65-F5344CB8AC3E}">
        <p14:creationId xmlns:p14="http://schemas.microsoft.com/office/powerpoint/2010/main" val="2147311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smtClean="0"/>
              <a:t>The fragmented oversight and administration of the $390 million in federal, state, and local funding that supports early childhood care and education make it difficult for Virginia to systematically improve school readiness outcomes</a:t>
            </a:r>
            <a:r>
              <a:rPr lang="en-US" sz="1200" dirty="0" smtClean="0"/>
              <a:t>.  </a:t>
            </a:r>
          </a:p>
          <a:p>
            <a:r>
              <a:rPr lang="en-US" sz="1200" dirty="0" smtClean="0"/>
              <a:t>Families, providers and communities have to navigate differing health, safety and quality regulations, monitoring, funding levels, quality measurement, improvement supports and data systems. This is due in part to differing federal requirements (e.g., Head Start, Child Care and Development Block Grant).</a:t>
            </a:r>
          </a:p>
          <a:p>
            <a:r>
              <a:rPr lang="en-US" sz="1200" dirty="0" smtClean="0"/>
              <a:t>Virginia’s Needs Assessment describes its early childhood “system” as “extremely diffuse” with “no single governance structure or authority charged with implementing early childhood priorities.” Without one state board and agency accountable, the state struggles to help strengthen collaboration and build coordinated infrastructure at the local level.  </a:t>
            </a:r>
          </a:p>
          <a:p>
            <a:r>
              <a:rPr lang="en-US" sz="1200" dirty="0" smtClean="0"/>
              <a:t>As also noted in the Needs Assessment, “The Commonwealth’s approach was rated as 37th out of 50 states relative to others in ‘creating a coordinated, integrated early childhood care and education system due, in part, to low levels of state funding, limited coordination between agencies, licensing standards, and lack of coordinated state leadership.”  </a:t>
            </a:r>
          </a:p>
          <a:p>
            <a:endParaRPr lang="en-US" dirty="0" smtClean="0">
              <a:hlinkClick r:id="rId3"/>
            </a:endParaRPr>
          </a:p>
          <a:p>
            <a:r>
              <a:rPr lang="en-US" dirty="0" smtClean="0">
                <a:hlinkClick r:id="rId3"/>
              </a:rPr>
              <a:t>https://www.epi.org/child-care-costs-in-the-united-states/</a:t>
            </a:r>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12</a:t>
            </a:fld>
            <a:endParaRPr lang="en-US"/>
          </a:p>
        </p:txBody>
      </p:sp>
    </p:spTree>
    <p:extLst>
      <p:ext uri="{BB962C8B-B14F-4D97-AF65-F5344CB8AC3E}">
        <p14:creationId xmlns:p14="http://schemas.microsoft.com/office/powerpoint/2010/main" val="153958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13</a:t>
            </a:fld>
            <a:endParaRPr lang="en-US"/>
          </a:p>
        </p:txBody>
      </p:sp>
    </p:spTree>
    <p:extLst>
      <p:ext uri="{BB962C8B-B14F-4D97-AF65-F5344CB8AC3E}">
        <p14:creationId xmlns:p14="http://schemas.microsoft.com/office/powerpoint/2010/main" val="271184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James</a:t>
            </a:r>
          </a:p>
          <a:p>
            <a:r>
              <a:rPr lang="en-US" baseline="0" dirty="0" smtClean="0"/>
              <a:t>Talking Points: </a:t>
            </a:r>
          </a:p>
          <a:p>
            <a:pPr marL="174982" indent="-174982">
              <a:buFont typeface="Arial" panose="020B0604020202020204" pitchFamily="34" charset="0"/>
              <a:buChar char="•"/>
            </a:pPr>
            <a:r>
              <a:rPr lang="en-US" baseline="0" dirty="0" smtClean="0"/>
              <a:t>Walk through each of the four areas</a:t>
            </a:r>
          </a:p>
          <a:p>
            <a:pPr marL="174982" indent="-174982">
              <a:buFont typeface="Arial" panose="020B0604020202020204" pitchFamily="34" charset="0"/>
              <a:buChar char="•"/>
            </a:pPr>
            <a:r>
              <a:rPr lang="en-US" baseline="0" dirty="0" smtClean="0"/>
              <a:t>Note that timeline is tight BUT this is necessary for preparing for 2020 General Assembly and Biennial Budget </a:t>
            </a:r>
          </a:p>
          <a:p>
            <a:pPr marL="174982" indent="-174982">
              <a:buFont typeface="Arial" panose="020B0604020202020204" pitchFamily="34" charset="0"/>
              <a:buChar char="•"/>
            </a:pPr>
            <a:r>
              <a:rPr lang="en-US" baseline="0" dirty="0" smtClean="0"/>
              <a:t>Emphasize that access focus is on 3 and 4 year olds BUT that we must maintain our commitment to and investment in INFANTS and TODDLERS</a:t>
            </a:r>
          </a:p>
          <a:p>
            <a:pPr marL="174982" indent="-174982">
              <a:buFont typeface="Arial" panose="020B0604020202020204" pitchFamily="34" charset="0"/>
              <a:buChar char="•"/>
            </a:pPr>
            <a:r>
              <a:rPr lang="en-US" baseline="0" dirty="0" smtClean="0"/>
              <a:t>Note how valuable the private sector is – infants and toddlers in particular are mostly served by private organizations – whether non-profit or for-profit – and this public-private partnership is something the state values very much</a:t>
            </a:r>
          </a:p>
          <a:p>
            <a:pPr marL="174982" indent="-174982">
              <a:buFont typeface="Arial" panose="020B0604020202020204" pitchFamily="34" charset="0"/>
              <a:buChar char="•"/>
            </a:pPr>
            <a:r>
              <a:rPr lang="en-US" baseline="0" dirty="0" smtClean="0"/>
              <a:t>Clarify (again)that governor is calling on state agencies to develop recommendations on early childhood; Executive Directive is NOT a law or regulation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14</a:t>
            </a:fld>
            <a:endParaRPr lang="en-US"/>
          </a:p>
        </p:txBody>
      </p:sp>
    </p:spTree>
    <p:extLst>
      <p:ext uri="{BB962C8B-B14F-4D97-AF65-F5344CB8AC3E}">
        <p14:creationId xmlns:p14="http://schemas.microsoft.com/office/powerpoint/2010/main" val="275121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16</a:t>
            </a:fld>
            <a:endParaRPr lang="en-US"/>
          </a:p>
        </p:txBody>
      </p:sp>
    </p:spTree>
    <p:extLst>
      <p:ext uri="{BB962C8B-B14F-4D97-AF65-F5344CB8AC3E}">
        <p14:creationId xmlns:p14="http://schemas.microsoft.com/office/powerpoint/2010/main" val="241567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17</a:t>
            </a:fld>
            <a:endParaRPr lang="en-US"/>
          </a:p>
        </p:txBody>
      </p:sp>
    </p:spTree>
    <p:extLst>
      <p:ext uri="{BB962C8B-B14F-4D97-AF65-F5344CB8AC3E}">
        <p14:creationId xmlns:p14="http://schemas.microsoft.com/office/powerpoint/2010/main" val="4180549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18</a:t>
            </a:fld>
            <a:endParaRPr lang="en-US"/>
          </a:p>
        </p:txBody>
      </p:sp>
    </p:spTree>
    <p:extLst>
      <p:ext uri="{BB962C8B-B14F-4D97-AF65-F5344CB8AC3E}">
        <p14:creationId xmlns:p14="http://schemas.microsoft.com/office/powerpoint/2010/main" val="423128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19</a:t>
            </a:fld>
            <a:endParaRPr lang="en-US"/>
          </a:p>
        </p:txBody>
      </p:sp>
    </p:spTree>
    <p:extLst>
      <p:ext uri="{BB962C8B-B14F-4D97-AF65-F5344CB8AC3E}">
        <p14:creationId xmlns:p14="http://schemas.microsoft.com/office/powerpoint/2010/main" val="657970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20</a:t>
            </a:fld>
            <a:endParaRPr lang="en-US"/>
          </a:p>
        </p:txBody>
      </p:sp>
    </p:spTree>
    <p:extLst>
      <p:ext uri="{BB962C8B-B14F-4D97-AF65-F5344CB8AC3E}">
        <p14:creationId xmlns:p14="http://schemas.microsoft.com/office/powerpoint/2010/main" val="55747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3</a:t>
            </a:fld>
            <a:endParaRPr lang="en-US"/>
          </a:p>
        </p:txBody>
      </p:sp>
    </p:spTree>
    <p:extLst>
      <p:ext uri="{BB962C8B-B14F-4D97-AF65-F5344CB8AC3E}">
        <p14:creationId xmlns:p14="http://schemas.microsoft.com/office/powerpoint/2010/main" val="129780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James</a:t>
            </a:r>
          </a:p>
          <a:p>
            <a:r>
              <a:rPr lang="en-US" baseline="0" dirty="0" smtClean="0"/>
              <a:t>Talking Points: </a:t>
            </a:r>
          </a:p>
          <a:p>
            <a:pPr marL="174982" indent="-174982">
              <a:buFont typeface="Arial" panose="020B0604020202020204" pitchFamily="34" charset="0"/>
              <a:buChar char="•"/>
            </a:pPr>
            <a:r>
              <a:rPr lang="en-US" baseline="0" dirty="0" smtClean="0"/>
              <a:t>Walk through each of the four areas</a:t>
            </a:r>
          </a:p>
          <a:p>
            <a:pPr marL="174982" indent="-174982">
              <a:buFont typeface="Arial" panose="020B0604020202020204" pitchFamily="34" charset="0"/>
              <a:buChar char="•"/>
            </a:pPr>
            <a:r>
              <a:rPr lang="en-US" baseline="0" dirty="0" smtClean="0"/>
              <a:t>Note that timeline is tight BUT this is necessary for preparing for 2020 General Assembly and Biennial Budget </a:t>
            </a:r>
          </a:p>
          <a:p>
            <a:pPr marL="174982" indent="-174982">
              <a:buFont typeface="Arial" panose="020B0604020202020204" pitchFamily="34" charset="0"/>
              <a:buChar char="•"/>
            </a:pPr>
            <a:r>
              <a:rPr lang="en-US" baseline="0" dirty="0" smtClean="0"/>
              <a:t>Emphasize that access focus is on 3 and 4 year olds BUT that we must maintain our commitment to and investment in INFANTS and TODDLERS</a:t>
            </a:r>
          </a:p>
          <a:p>
            <a:pPr marL="174982" indent="-174982">
              <a:buFont typeface="Arial" panose="020B0604020202020204" pitchFamily="34" charset="0"/>
              <a:buChar char="•"/>
            </a:pPr>
            <a:r>
              <a:rPr lang="en-US" baseline="0" dirty="0" smtClean="0"/>
              <a:t>Note how valuable the private sector is – infants and toddlers in particular are mostly served by private organizations – whether non-profit or for-profit – and this public-private partnership is something the state values very much</a:t>
            </a:r>
          </a:p>
          <a:p>
            <a:pPr marL="174982" indent="-174982">
              <a:buFont typeface="Arial" panose="020B0604020202020204" pitchFamily="34" charset="0"/>
              <a:buChar char="•"/>
            </a:pPr>
            <a:r>
              <a:rPr lang="en-US" baseline="0" dirty="0" smtClean="0"/>
              <a:t>Clarify (again)that governor is calling on state agencies to develop recommendations on early childhood; Executive Directive is NOT a law or regulation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4</a:t>
            </a:fld>
            <a:endParaRPr lang="en-US"/>
          </a:p>
        </p:txBody>
      </p:sp>
    </p:spTree>
    <p:extLst>
      <p:ext uri="{BB962C8B-B14F-4D97-AF65-F5344CB8AC3E}">
        <p14:creationId xmlns:p14="http://schemas.microsoft.com/office/powerpoint/2010/main" val="96615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Key Messages</a:t>
            </a:r>
          </a:p>
          <a:p>
            <a:pPr marL="171450" indent="-171450">
              <a:buFont typeface="Arial" panose="020B0604020202020204" pitchFamily="34" charset="0"/>
              <a:buChar char="•"/>
            </a:pPr>
            <a:r>
              <a:rPr lang="en-US" sz="1200" dirty="0" smtClean="0"/>
              <a:t>Stakeholders expressed gratitude for focusing on early childhood and called for urgent action: “We don’t have gaps, we have chasms.”</a:t>
            </a:r>
          </a:p>
          <a:p>
            <a:pPr marL="171450" indent="-171450">
              <a:buFont typeface="Arial" panose="020B0604020202020204" pitchFamily="34" charset="0"/>
              <a:buChar char="•"/>
            </a:pPr>
            <a:r>
              <a:rPr lang="en-US" sz="1200" dirty="0" smtClean="0"/>
              <a:t>School readiness is more than academics; helping children develop strong social-emotional skills may be the most important aspect of early childhood. </a:t>
            </a:r>
          </a:p>
          <a:p>
            <a:pPr marL="171450" indent="-171450">
              <a:buFont typeface="Arial" panose="020B0604020202020204" pitchFamily="34" charset="0"/>
              <a:buChar char="•"/>
            </a:pPr>
            <a:r>
              <a:rPr lang="en-US" sz="1200" dirty="0" smtClean="0"/>
              <a:t>Increasing access is important and should occur at the same time as quality improvements.</a:t>
            </a:r>
          </a:p>
          <a:p>
            <a:pPr marL="171450" indent="-171450">
              <a:buFont typeface="Arial" panose="020B0604020202020204" pitchFamily="34" charset="0"/>
              <a:buChar char="•"/>
            </a:pPr>
            <a:r>
              <a:rPr lang="en-US" sz="1200" dirty="0" smtClean="0"/>
              <a:t>Families are children’s first teachers, and their choices should be honored. The most vulnerable families benefit from comprehensive, two-generation strategies to support family well-being.</a:t>
            </a:r>
          </a:p>
          <a:p>
            <a:pPr marL="171450" indent="-171450">
              <a:buFont typeface="Arial" panose="020B0604020202020204" pitchFamily="34" charset="0"/>
              <a:buChar char="•"/>
            </a:pPr>
            <a:r>
              <a:rPr lang="en-US" sz="1200" dirty="0" smtClean="0"/>
              <a:t>Improving quality requires a multi-faceted approach including but not limited to teacher preparation, professional development, classroom supports and compensation. Much of the early childhood workforce receives poverty-level wages yet are supporting children and families to overcome poverty.</a:t>
            </a:r>
          </a:p>
          <a:p>
            <a:pPr marL="171450" indent="-171450">
              <a:buFont typeface="Arial" panose="020B0604020202020204" pitchFamily="34" charset="0"/>
              <a:buChar char="•"/>
            </a:pPr>
            <a:r>
              <a:rPr lang="en-US" sz="1200" dirty="0" smtClean="0"/>
              <a:t>Gaps in understanding the value of the first 5 years continue among parents and the general public. </a:t>
            </a:r>
          </a:p>
          <a:p>
            <a:pPr marL="171450" indent="-171450">
              <a:buFont typeface="Arial" panose="020B0604020202020204" pitchFamily="34" charset="0"/>
              <a:buChar char="•"/>
            </a:pPr>
            <a:r>
              <a:rPr lang="en-US" sz="1200" dirty="0" smtClean="0"/>
              <a:t>A “future proof” and inclusive approach is needed to ensure lasting changes and necessitates building coalitions in communities with a broader set of stakeholders (e.g., libraries, arts programs, business, etc.).</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5</a:t>
            </a:fld>
            <a:endParaRPr lang="en-US"/>
          </a:p>
        </p:txBody>
      </p:sp>
    </p:spTree>
    <p:extLst>
      <p:ext uri="{BB962C8B-B14F-4D97-AF65-F5344CB8AC3E}">
        <p14:creationId xmlns:p14="http://schemas.microsoft.com/office/powerpoint/2010/main" val="67506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6</a:t>
            </a:fld>
            <a:endParaRPr lang="en-US"/>
          </a:p>
        </p:txBody>
      </p:sp>
    </p:spTree>
    <p:extLst>
      <p:ext uri="{BB962C8B-B14F-4D97-AF65-F5344CB8AC3E}">
        <p14:creationId xmlns:p14="http://schemas.microsoft.com/office/powerpoint/2010/main" val="404782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7</a:t>
            </a:fld>
            <a:endParaRPr lang="en-US"/>
          </a:p>
        </p:txBody>
      </p:sp>
    </p:spTree>
    <p:extLst>
      <p:ext uri="{BB962C8B-B14F-4D97-AF65-F5344CB8AC3E}">
        <p14:creationId xmlns:p14="http://schemas.microsoft.com/office/powerpoint/2010/main" val="65682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8</a:t>
            </a:fld>
            <a:endParaRPr lang="en-US"/>
          </a:p>
        </p:txBody>
      </p:sp>
    </p:spTree>
    <p:extLst>
      <p:ext uri="{BB962C8B-B14F-4D97-AF65-F5344CB8AC3E}">
        <p14:creationId xmlns:p14="http://schemas.microsoft.com/office/powerpoint/2010/main" val="68385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9</a:t>
            </a:fld>
            <a:endParaRPr lang="en-US"/>
          </a:p>
        </p:txBody>
      </p:sp>
    </p:spTree>
    <p:extLst>
      <p:ext uri="{BB962C8B-B14F-4D97-AF65-F5344CB8AC3E}">
        <p14:creationId xmlns:p14="http://schemas.microsoft.com/office/powerpoint/2010/main" val="284061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smtClean="0"/>
              <a:t>Virginia has a diverse set of early childhood care and education programs that use nearly $390M</a:t>
            </a:r>
            <a:r>
              <a:rPr lang="en-US" sz="1200" i="1" dirty="0" smtClean="0">
                <a:solidFill>
                  <a:schemeClr val="accent6">
                    <a:lumMod val="75000"/>
                  </a:schemeClr>
                </a:solidFill>
              </a:rPr>
              <a:t> </a:t>
            </a:r>
            <a:r>
              <a:rPr lang="en-US" sz="1200" i="1" dirty="0" smtClean="0"/>
              <a:t>in state or federal funds to provide care to at-risk children ages birth-5. </a:t>
            </a:r>
          </a:p>
          <a:p>
            <a:r>
              <a:rPr lang="en-US" sz="1200" dirty="0" smtClean="0"/>
              <a:t>Virginia has limited information on how its public dollars support children’s birth-5 learning and development.</a:t>
            </a:r>
          </a:p>
          <a:p>
            <a:r>
              <a:rPr lang="en-US" sz="1200" dirty="0" smtClean="0"/>
              <a:t>There is </a:t>
            </a:r>
            <a:r>
              <a:rPr lang="en-US" sz="1200" u="sng" dirty="0" smtClean="0"/>
              <a:t>no</a:t>
            </a:r>
            <a:r>
              <a:rPr lang="en-US" sz="1200" dirty="0" smtClean="0"/>
              <a:t> one universal system that measures or supports improvement for all publicly-funded programs. Virginia Quality has attracted a wide range of participating programs but enrollment is voluntary and three out of four eligible programs do </a:t>
            </a:r>
            <a:r>
              <a:rPr lang="en-US" sz="1200" u="sng" dirty="0" smtClean="0"/>
              <a:t>not</a:t>
            </a:r>
            <a:r>
              <a:rPr lang="en-US" sz="1200" dirty="0" smtClean="0"/>
              <a:t> participate. </a:t>
            </a:r>
          </a:p>
          <a:p>
            <a:r>
              <a:rPr lang="en-US" sz="1200" dirty="0" smtClean="0"/>
              <a:t>Virginia invests an additional $15 million in quality improvement each year but differing program requirements, guidelines and measurement systems make it hard to collectively support improvement at the state or local level.</a:t>
            </a:r>
          </a:p>
          <a:p>
            <a:r>
              <a:rPr lang="en-US" sz="1200" dirty="0" smtClean="0"/>
              <a:t>At-risk families cannot easily identify or choose a quality option due to lack of information. </a:t>
            </a:r>
          </a:p>
          <a:p>
            <a:endParaRPr lang="en-US" dirty="0"/>
          </a:p>
        </p:txBody>
      </p:sp>
      <p:sp>
        <p:nvSpPr>
          <p:cNvPr id="4" name="Slide Number Placeholder 3"/>
          <p:cNvSpPr>
            <a:spLocks noGrp="1"/>
          </p:cNvSpPr>
          <p:nvPr>
            <p:ph type="sldNum" sz="quarter" idx="10"/>
          </p:nvPr>
        </p:nvSpPr>
        <p:spPr/>
        <p:txBody>
          <a:bodyPr/>
          <a:lstStyle/>
          <a:p>
            <a:fld id="{53484DDB-E043-452C-BC03-B9F22D2CD5D9}" type="slidenum">
              <a:rPr lang="en-US" smtClean="0"/>
              <a:t>10</a:t>
            </a:fld>
            <a:endParaRPr lang="en-US"/>
          </a:p>
        </p:txBody>
      </p:sp>
    </p:spTree>
    <p:extLst>
      <p:ext uri="{BB962C8B-B14F-4D97-AF65-F5344CB8AC3E}">
        <p14:creationId xmlns:p14="http://schemas.microsoft.com/office/powerpoint/2010/main" val="139100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268562"/>
            <a:ext cx="12192000" cy="95773"/>
          </a:xfrm>
          <a:prstGeom prst="rect">
            <a:avLst/>
          </a:prstGeom>
          <a:solidFill>
            <a:srgbClr val="FBE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364335"/>
            <a:ext cx="12192000" cy="2493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2192000" cy="4260095"/>
          </a:xfrm>
          <a:prstGeom prst="rect">
            <a:avLst/>
          </a:prstGeom>
          <a:gradFill flip="none" rotWithShape="1">
            <a:gsLst>
              <a:gs pos="0">
                <a:schemeClr val="tx2"/>
              </a:gs>
              <a:gs pos="100000">
                <a:schemeClr val="accent1">
                  <a:lumMod val="96000"/>
                  <a:lumOff val="4000"/>
                </a:schemeClr>
              </a:gs>
            </a:gsLst>
            <a:lin ang="5400000" scaled="1"/>
            <a:tileRect/>
          </a:gradFill>
          <a:ln>
            <a:noFill/>
          </a:ln>
          <a:effectLst>
            <a:outerShdw blurRad="63500" dist="508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C:\Users\kjp29994\Desktop\seal_white_1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6349" y="467598"/>
            <a:ext cx="2019302" cy="201930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userDrawn="1"/>
        </p:nvSpPr>
        <p:spPr>
          <a:xfrm>
            <a:off x="1052993" y="3394364"/>
            <a:ext cx="10086109" cy="1552445"/>
          </a:xfrm>
          <a:prstGeom prst="rect">
            <a:avLst/>
          </a:prstGeom>
          <a:solidFill>
            <a:schemeClr val="bg1"/>
          </a:solidFill>
          <a:ln w="47625" cmpd="sng">
            <a:solidFill>
              <a:schemeClr val="bg2">
                <a:lumMod val="90000"/>
              </a:schemeClr>
            </a:solidFill>
            <a:prstDash val="solid"/>
            <a:miter lim="800000"/>
          </a:ln>
          <a:effectLst>
            <a:outerShdw blurRad="127000" dist="12700" dir="5400000" algn="t" rotWithShape="0">
              <a:prstClr val="black">
                <a:alpha val="11000"/>
              </a:prstClr>
            </a:outerShdw>
          </a:effectLst>
        </p:spPr>
        <p:txBody>
          <a:bodyPr vert="horz" lIns="91440" tIns="0" rIns="91440"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4800"/>
              </a:lnSpc>
            </a:pPr>
            <a:r>
              <a:rPr lang="en-US" sz="4800" dirty="0" smtClean="0">
                <a:solidFill>
                  <a:schemeClr val="tx2"/>
                </a:solidFill>
                <a:latin typeface="Equity Caps" pitchFamily="2" charset="0"/>
              </a:rPr>
              <a:t>Early Childhood Issues on the Horizon</a:t>
            </a:r>
            <a:endParaRPr lang="en-US" sz="4800" dirty="0">
              <a:solidFill>
                <a:schemeClr val="tx2"/>
              </a:solidFill>
              <a:latin typeface="Equity Caps" pitchFamily="2" charset="0"/>
            </a:endParaRPr>
          </a:p>
        </p:txBody>
      </p:sp>
      <p:sp>
        <p:nvSpPr>
          <p:cNvPr id="12" name="Subtitle 6"/>
          <p:cNvSpPr txBox="1">
            <a:spLocks/>
          </p:cNvSpPr>
          <p:nvPr userDrawn="1"/>
        </p:nvSpPr>
        <p:spPr>
          <a:xfrm>
            <a:off x="2209800" y="2584383"/>
            <a:ext cx="7772400" cy="3514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smtClean="0">
                <a:solidFill>
                  <a:srgbClr val="FFFF99"/>
                </a:solidFill>
                <a:latin typeface="Concourse C4" pitchFamily="2" charset="0"/>
              </a:rPr>
              <a:t>office of the governor of the commonwealth of virginia</a:t>
            </a:r>
            <a:endParaRPr lang="en-US" sz="2000" dirty="0">
              <a:solidFill>
                <a:srgbClr val="FFFF99"/>
              </a:solidFill>
              <a:latin typeface="Concourse C4" pitchFamily="2" charset="0"/>
            </a:endParaRPr>
          </a:p>
        </p:txBody>
      </p:sp>
      <p:sp>
        <p:nvSpPr>
          <p:cNvPr id="13" name="Subtitle 6"/>
          <p:cNvSpPr txBox="1">
            <a:spLocks/>
          </p:cNvSpPr>
          <p:nvPr userDrawn="1"/>
        </p:nvSpPr>
        <p:spPr>
          <a:xfrm>
            <a:off x="100584" y="5343042"/>
            <a:ext cx="5995464" cy="1994555"/>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600" baseline="0" dirty="0" smtClean="0">
                <a:solidFill>
                  <a:schemeClr val="bg2">
                    <a:lumMod val="50000"/>
                  </a:schemeClr>
                </a:solidFill>
                <a:latin typeface="Concourse C4" pitchFamily="2" charset="0"/>
                <a:cs typeface="Arial" panose="020B0604020202020204" pitchFamily="34" charset="0"/>
              </a:rPr>
              <a:t>Chief School Readiness Officer </a:t>
            </a:r>
            <a:endParaRPr lang="en-US" sz="1600" dirty="0">
              <a:solidFill>
                <a:schemeClr val="bg2">
                  <a:lumMod val="50000"/>
                </a:schemeClr>
              </a:solidFill>
              <a:latin typeface="Concourse C4" pitchFamily="2" charset="0"/>
              <a:cs typeface="Arial" panose="020B0604020202020204" pitchFamily="34" charset="0"/>
            </a:endParaRPr>
          </a:p>
        </p:txBody>
      </p:sp>
      <p:sp>
        <p:nvSpPr>
          <p:cNvPr id="14" name="Subtitle 6"/>
          <p:cNvSpPr txBox="1">
            <a:spLocks/>
          </p:cNvSpPr>
          <p:nvPr userDrawn="1"/>
        </p:nvSpPr>
        <p:spPr>
          <a:xfrm>
            <a:off x="6019850" y="5343042"/>
            <a:ext cx="4572001" cy="1994555"/>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bg2">
                    <a:lumMod val="10000"/>
                  </a:schemeClr>
                </a:solidFill>
                <a:latin typeface="Concourse C4" pitchFamily="2" charset="0"/>
                <a:cs typeface="Arial" panose="020B0604020202020204" pitchFamily="34" charset="0"/>
              </a:rPr>
              <a:t>Jenna </a:t>
            </a:r>
            <a:r>
              <a:rPr lang="en-US" sz="1600" dirty="0" err="1" smtClean="0">
                <a:solidFill>
                  <a:schemeClr val="bg2">
                    <a:lumMod val="10000"/>
                  </a:schemeClr>
                </a:solidFill>
                <a:latin typeface="Concourse C4" pitchFamily="2" charset="0"/>
                <a:cs typeface="Arial" panose="020B0604020202020204" pitchFamily="34" charset="0"/>
              </a:rPr>
              <a:t>conway</a:t>
            </a:r>
            <a:endParaRPr lang="en-US" sz="1600" dirty="0">
              <a:solidFill>
                <a:schemeClr val="bg2">
                  <a:lumMod val="10000"/>
                </a:schemeClr>
              </a:solidFill>
              <a:latin typeface="Concourse C4" pitchFamily="2" charset="0"/>
              <a:cs typeface="Arial" panose="020B0604020202020204" pitchFamily="34" charset="0"/>
            </a:endParaRPr>
          </a:p>
        </p:txBody>
      </p:sp>
    </p:spTree>
    <p:extLst>
      <p:ext uri="{BB962C8B-B14F-4D97-AF65-F5344CB8AC3E}">
        <p14:creationId xmlns:p14="http://schemas.microsoft.com/office/powerpoint/2010/main" val="44430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233055"/>
            <a:ext cx="10515600" cy="858981"/>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2272145"/>
            <a:ext cx="10515600" cy="390481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91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272145"/>
            <a:ext cx="5181600" cy="3904818"/>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2272145"/>
            <a:ext cx="5181600" cy="3904818"/>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txBox="1">
            <a:spLocks/>
          </p:cNvSpPr>
          <p:nvPr userDrawn="1"/>
        </p:nvSpPr>
        <p:spPr>
          <a:xfrm>
            <a:off x="838200" y="1233055"/>
            <a:ext cx="10515600" cy="858981"/>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Equity Caps" pitchFamily="2"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8533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445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762000" y="6400800"/>
            <a:ext cx="11430000" cy="524254"/>
            <a:chOff x="5105766" y="6339236"/>
            <a:chExt cx="11430000" cy="524254"/>
          </a:xfrm>
        </p:grpSpPr>
        <p:grpSp>
          <p:nvGrpSpPr>
            <p:cNvPr id="10" name="Group 9"/>
            <p:cNvGrpSpPr/>
            <p:nvPr/>
          </p:nvGrpSpPr>
          <p:grpSpPr>
            <a:xfrm>
              <a:off x="5105766" y="6339236"/>
              <a:ext cx="11430000" cy="524254"/>
              <a:chOff x="5875793" y="6244121"/>
              <a:chExt cx="11430000" cy="524254"/>
            </a:xfrm>
          </p:grpSpPr>
          <p:sp>
            <p:nvSpPr>
              <p:cNvPr id="12" name="Rectangle 12"/>
              <p:cNvSpPr/>
              <p:nvPr/>
            </p:nvSpPr>
            <p:spPr>
              <a:xfrm rot="1718961">
                <a:off x="5893483" y="6470522"/>
                <a:ext cx="877443" cy="297853"/>
              </a:xfrm>
              <a:custGeom>
                <a:avLst/>
                <a:gdLst>
                  <a:gd name="connsiteX0" fmla="*/ 0 w 1303529"/>
                  <a:gd name="connsiteY0" fmla="*/ 0 h 297853"/>
                  <a:gd name="connsiteX1" fmla="*/ 1303529 w 1303529"/>
                  <a:gd name="connsiteY1" fmla="*/ 0 h 297853"/>
                  <a:gd name="connsiteX2" fmla="*/ 1303529 w 1303529"/>
                  <a:gd name="connsiteY2" fmla="*/ 297853 h 297853"/>
                  <a:gd name="connsiteX3" fmla="*/ 0 w 1303529"/>
                  <a:gd name="connsiteY3" fmla="*/ 297853 h 297853"/>
                  <a:gd name="connsiteX4" fmla="*/ 0 w 1303529"/>
                  <a:gd name="connsiteY4" fmla="*/ 0 h 297853"/>
                  <a:gd name="connsiteX0" fmla="*/ 0 w 1303529"/>
                  <a:gd name="connsiteY0" fmla="*/ 0 h 297853"/>
                  <a:gd name="connsiteX1" fmla="*/ 1303529 w 1303529"/>
                  <a:gd name="connsiteY1" fmla="*/ 0 h 297853"/>
                  <a:gd name="connsiteX2" fmla="*/ 750181 w 1303529"/>
                  <a:gd name="connsiteY2" fmla="*/ 291011 h 297853"/>
                  <a:gd name="connsiteX3" fmla="*/ 0 w 1303529"/>
                  <a:gd name="connsiteY3" fmla="*/ 297853 h 297853"/>
                  <a:gd name="connsiteX4" fmla="*/ 0 w 1303529"/>
                  <a:gd name="connsiteY4" fmla="*/ 0 h 297853"/>
                  <a:gd name="connsiteX0" fmla="*/ 0 w 1058817"/>
                  <a:gd name="connsiteY0" fmla="*/ 175459 h 473312"/>
                  <a:gd name="connsiteX1" fmla="*/ 1058817 w 1058817"/>
                  <a:gd name="connsiteY1" fmla="*/ 0 h 473312"/>
                  <a:gd name="connsiteX2" fmla="*/ 750181 w 1058817"/>
                  <a:gd name="connsiteY2" fmla="*/ 466470 h 473312"/>
                  <a:gd name="connsiteX3" fmla="*/ 0 w 1058817"/>
                  <a:gd name="connsiteY3" fmla="*/ 473312 h 473312"/>
                  <a:gd name="connsiteX4" fmla="*/ 0 w 1058817"/>
                  <a:gd name="connsiteY4" fmla="*/ 175459 h 473312"/>
                  <a:gd name="connsiteX0" fmla="*/ 0 w 1262623"/>
                  <a:gd name="connsiteY0" fmla="*/ 12000 h 309853"/>
                  <a:gd name="connsiteX1" fmla="*/ 1262623 w 1262623"/>
                  <a:gd name="connsiteY1" fmla="*/ 0 h 309853"/>
                  <a:gd name="connsiteX2" fmla="*/ 750181 w 1262623"/>
                  <a:gd name="connsiteY2" fmla="*/ 303011 h 309853"/>
                  <a:gd name="connsiteX3" fmla="*/ 0 w 1262623"/>
                  <a:gd name="connsiteY3" fmla="*/ 309853 h 309853"/>
                  <a:gd name="connsiteX4" fmla="*/ 0 w 1262623"/>
                  <a:gd name="connsiteY4" fmla="*/ 12000 h 309853"/>
                  <a:gd name="connsiteX0" fmla="*/ 0 w 1262623"/>
                  <a:gd name="connsiteY0" fmla="*/ 12000 h 309853"/>
                  <a:gd name="connsiteX1" fmla="*/ 1262623 w 1262623"/>
                  <a:gd name="connsiteY1" fmla="*/ 0 h 309853"/>
                  <a:gd name="connsiteX2" fmla="*/ 696455 w 1262623"/>
                  <a:gd name="connsiteY2" fmla="*/ 309463 h 309853"/>
                  <a:gd name="connsiteX3" fmla="*/ 0 w 1262623"/>
                  <a:gd name="connsiteY3" fmla="*/ 309853 h 309853"/>
                  <a:gd name="connsiteX4" fmla="*/ 0 w 1262623"/>
                  <a:gd name="connsiteY4" fmla="*/ 12000 h 309853"/>
                  <a:gd name="connsiteX0" fmla="*/ 0 w 1219349"/>
                  <a:gd name="connsiteY0" fmla="*/ 0 h 297853"/>
                  <a:gd name="connsiteX1" fmla="*/ 1219349 w 1219349"/>
                  <a:gd name="connsiteY1" fmla="*/ 34542 h 297853"/>
                  <a:gd name="connsiteX2" fmla="*/ 696455 w 1219349"/>
                  <a:gd name="connsiteY2" fmla="*/ 297463 h 297853"/>
                  <a:gd name="connsiteX3" fmla="*/ 0 w 1219349"/>
                  <a:gd name="connsiteY3" fmla="*/ 297853 h 297853"/>
                  <a:gd name="connsiteX4" fmla="*/ 0 w 1219349"/>
                  <a:gd name="connsiteY4" fmla="*/ 0 h 297853"/>
                  <a:gd name="connsiteX0" fmla="*/ 0 w 1172407"/>
                  <a:gd name="connsiteY0" fmla="*/ 0 h 297853"/>
                  <a:gd name="connsiteX1" fmla="*/ 1172407 w 1172407"/>
                  <a:gd name="connsiteY1" fmla="*/ 33053 h 297853"/>
                  <a:gd name="connsiteX2" fmla="*/ 696455 w 1172407"/>
                  <a:gd name="connsiteY2" fmla="*/ 297463 h 297853"/>
                  <a:gd name="connsiteX3" fmla="*/ 0 w 1172407"/>
                  <a:gd name="connsiteY3" fmla="*/ 297853 h 297853"/>
                  <a:gd name="connsiteX4" fmla="*/ 0 w 1172407"/>
                  <a:gd name="connsiteY4" fmla="*/ 0 h 297853"/>
                  <a:gd name="connsiteX0" fmla="*/ 0 w 1172407"/>
                  <a:gd name="connsiteY0" fmla="*/ 0 h 297853"/>
                  <a:gd name="connsiteX1" fmla="*/ 1172407 w 1172407"/>
                  <a:gd name="connsiteY1" fmla="*/ 33053 h 297853"/>
                  <a:gd name="connsiteX2" fmla="*/ 693225 w 1172407"/>
                  <a:gd name="connsiteY2" fmla="*/ 296515 h 297853"/>
                  <a:gd name="connsiteX3" fmla="*/ 0 w 1172407"/>
                  <a:gd name="connsiteY3" fmla="*/ 297853 h 297853"/>
                  <a:gd name="connsiteX4" fmla="*/ 0 w 1172407"/>
                  <a:gd name="connsiteY4" fmla="*/ 0 h 297853"/>
                  <a:gd name="connsiteX0" fmla="*/ 0 w 832029"/>
                  <a:gd name="connsiteY0" fmla="*/ 0 h 297853"/>
                  <a:gd name="connsiteX1" fmla="*/ 832029 w 832029"/>
                  <a:gd name="connsiteY1" fmla="*/ 20931 h 297853"/>
                  <a:gd name="connsiteX2" fmla="*/ 693225 w 832029"/>
                  <a:gd name="connsiteY2" fmla="*/ 296515 h 297853"/>
                  <a:gd name="connsiteX3" fmla="*/ 0 w 832029"/>
                  <a:gd name="connsiteY3" fmla="*/ 297853 h 297853"/>
                  <a:gd name="connsiteX4" fmla="*/ 0 w 832029"/>
                  <a:gd name="connsiteY4" fmla="*/ 0 h 297853"/>
                  <a:gd name="connsiteX0" fmla="*/ 0 w 832029"/>
                  <a:gd name="connsiteY0" fmla="*/ 0 h 297853"/>
                  <a:gd name="connsiteX1" fmla="*/ 832029 w 832029"/>
                  <a:gd name="connsiteY1" fmla="*/ 20931 h 297853"/>
                  <a:gd name="connsiteX2" fmla="*/ 351146 w 832029"/>
                  <a:gd name="connsiteY2" fmla="*/ 296178 h 297853"/>
                  <a:gd name="connsiteX3" fmla="*/ 0 w 832029"/>
                  <a:gd name="connsiteY3" fmla="*/ 297853 h 297853"/>
                  <a:gd name="connsiteX4" fmla="*/ 0 w 832029"/>
                  <a:gd name="connsiteY4" fmla="*/ 0 h 297853"/>
                  <a:gd name="connsiteX0" fmla="*/ 0 w 863956"/>
                  <a:gd name="connsiteY0" fmla="*/ 0 h 297853"/>
                  <a:gd name="connsiteX1" fmla="*/ 863956 w 863956"/>
                  <a:gd name="connsiteY1" fmla="*/ 19769 h 297853"/>
                  <a:gd name="connsiteX2" fmla="*/ 351146 w 863956"/>
                  <a:gd name="connsiteY2" fmla="*/ 296178 h 297853"/>
                  <a:gd name="connsiteX3" fmla="*/ 0 w 863956"/>
                  <a:gd name="connsiteY3" fmla="*/ 297853 h 297853"/>
                  <a:gd name="connsiteX4" fmla="*/ 0 w 863956"/>
                  <a:gd name="connsiteY4" fmla="*/ 0 h 297853"/>
                  <a:gd name="connsiteX0" fmla="*/ 0 w 866046"/>
                  <a:gd name="connsiteY0" fmla="*/ 0 h 297853"/>
                  <a:gd name="connsiteX1" fmla="*/ 866046 w 866046"/>
                  <a:gd name="connsiteY1" fmla="*/ 18627 h 297853"/>
                  <a:gd name="connsiteX2" fmla="*/ 351146 w 866046"/>
                  <a:gd name="connsiteY2" fmla="*/ 296178 h 297853"/>
                  <a:gd name="connsiteX3" fmla="*/ 0 w 866046"/>
                  <a:gd name="connsiteY3" fmla="*/ 297853 h 297853"/>
                  <a:gd name="connsiteX4" fmla="*/ 0 w 866046"/>
                  <a:gd name="connsiteY4" fmla="*/ 0 h 297853"/>
                  <a:gd name="connsiteX0" fmla="*/ 0 w 877443"/>
                  <a:gd name="connsiteY0" fmla="*/ 0 h 297853"/>
                  <a:gd name="connsiteX1" fmla="*/ 877443 w 877443"/>
                  <a:gd name="connsiteY1" fmla="*/ 9687 h 297853"/>
                  <a:gd name="connsiteX2" fmla="*/ 351146 w 877443"/>
                  <a:gd name="connsiteY2" fmla="*/ 296178 h 297853"/>
                  <a:gd name="connsiteX3" fmla="*/ 0 w 877443"/>
                  <a:gd name="connsiteY3" fmla="*/ 297853 h 297853"/>
                  <a:gd name="connsiteX4" fmla="*/ 0 w 877443"/>
                  <a:gd name="connsiteY4" fmla="*/ 0 h 29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443" h="297853">
                    <a:moveTo>
                      <a:pt x="0" y="0"/>
                    </a:moveTo>
                    <a:lnTo>
                      <a:pt x="877443" y="9687"/>
                    </a:lnTo>
                    <a:lnTo>
                      <a:pt x="351146" y="296178"/>
                    </a:lnTo>
                    <a:lnTo>
                      <a:pt x="0" y="297853"/>
                    </a:lnTo>
                    <a:lnTo>
                      <a:pt x="0" y="0"/>
                    </a:lnTo>
                    <a:close/>
                  </a:path>
                </a:pathLst>
              </a:custGeom>
              <a:gradFill flip="none" rotWithShape="1">
                <a:gsLst>
                  <a:gs pos="0">
                    <a:srgbClr val="FFFF99"/>
                  </a:gs>
                  <a:gs pos="100000">
                    <a:srgbClr val="FBE905"/>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75793" y="6244121"/>
                <a:ext cx="11430000" cy="297853"/>
              </a:xfrm>
              <a:prstGeom prst="rect">
                <a:avLst/>
              </a:prstGeom>
              <a:gradFill flip="none" rotWithShape="1">
                <a:gsLst>
                  <a:gs pos="0">
                    <a:srgbClr val="FFFF99"/>
                  </a:gs>
                  <a:gs pos="100000">
                    <a:srgbClr val="FBE90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ubtitle 6"/>
            <p:cNvSpPr txBox="1">
              <a:spLocks/>
            </p:cNvSpPr>
            <p:nvPr/>
          </p:nvSpPr>
          <p:spPr>
            <a:xfrm>
              <a:off x="5334366" y="6356870"/>
              <a:ext cx="3886200" cy="3514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000" dirty="0" smtClean="0">
                  <a:solidFill>
                    <a:schemeClr val="bg1">
                      <a:lumMod val="50000"/>
                    </a:schemeClr>
                  </a:solidFill>
                  <a:latin typeface="Concourse C4" pitchFamily="2" charset="0"/>
                </a:rPr>
                <a:t>Executive</a:t>
              </a:r>
              <a:r>
                <a:rPr lang="en-US" sz="1000" baseline="0" dirty="0" smtClean="0">
                  <a:solidFill>
                    <a:schemeClr val="bg1">
                      <a:lumMod val="50000"/>
                    </a:schemeClr>
                  </a:solidFill>
                  <a:latin typeface="Concourse C4" pitchFamily="2" charset="0"/>
                </a:rPr>
                <a:t> Directive 4: Recommendations</a:t>
              </a:r>
              <a:endParaRPr lang="en-US" sz="1000" dirty="0">
                <a:solidFill>
                  <a:schemeClr val="bg1">
                    <a:lumMod val="50000"/>
                  </a:schemeClr>
                </a:solidFill>
                <a:latin typeface="Concourse C4" pitchFamily="2" charset="0"/>
              </a:endParaRPr>
            </a:p>
          </p:txBody>
        </p:sp>
      </p:grpSp>
      <p:sp>
        <p:nvSpPr>
          <p:cNvPr id="14" name="Rectangle 13"/>
          <p:cNvSpPr/>
          <p:nvPr userDrawn="1"/>
        </p:nvSpPr>
        <p:spPr>
          <a:xfrm>
            <a:off x="0" y="694853"/>
            <a:ext cx="12192000" cy="95773"/>
          </a:xfrm>
          <a:prstGeom prst="rect">
            <a:avLst/>
          </a:prstGeom>
          <a:solidFill>
            <a:srgbClr val="FBE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12192000" cy="685800"/>
          </a:xfrm>
          <a:prstGeom prst="rect">
            <a:avLst/>
          </a:prstGeom>
          <a:gradFill flip="none" rotWithShape="1">
            <a:gsLst>
              <a:gs pos="0">
                <a:schemeClr val="tx2"/>
              </a:gs>
              <a:gs pos="100000">
                <a:schemeClr val="accent1">
                  <a:lumMod val="96000"/>
                  <a:lumOff val="4000"/>
                </a:schemeClr>
              </a:gs>
            </a:gsLst>
            <a:lin ang="5400000" scaled="1"/>
            <a:tileRect/>
          </a:gradFill>
          <a:ln>
            <a:noFill/>
          </a:ln>
          <a:effectLst>
            <a:outerShdw blurRad="63500" dist="25400" dir="5400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Users\kjp29994\Desktop\seal_white_15.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6387" b="59977"/>
          <a:stretch/>
        </p:blipFill>
        <p:spPr bwMode="auto">
          <a:xfrm>
            <a:off x="4767692" y="0"/>
            <a:ext cx="2019302" cy="676656"/>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6"/>
          <p:cNvSpPr txBox="1">
            <a:spLocks/>
          </p:cNvSpPr>
          <p:nvPr userDrawn="1"/>
        </p:nvSpPr>
        <p:spPr>
          <a:xfrm>
            <a:off x="2587941" y="291971"/>
            <a:ext cx="6400800" cy="3514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1600" dirty="0" smtClean="0">
                <a:solidFill>
                  <a:srgbClr val="FFFF99"/>
                </a:solidFill>
                <a:latin typeface="Concourse C4" pitchFamily="2" charset="0"/>
              </a:rPr>
              <a:t>office of the governor of the commonwealth of</a:t>
            </a:r>
            <a:r>
              <a:rPr lang="en-US" sz="1600" baseline="0" dirty="0" smtClean="0">
                <a:solidFill>
                  <a:srgbClr val="FFFF99"/>
                </a:solidFill>
                <a:latin typeface="Concourse C4" pitchFamily="2" charset="0"/>
              </a:rPr>
              <a:t> virginia</a:t>
            </a:r>
            <a:endParaRPr lang="en-US" sz="1600" dirty="0">
              <a:solidFill>
                <a:srgbClr val="FFFF99"/>
              </a:solidFill>
              <a:latin typeface="Concourse C4" pitchFamily="2" charset="0"/>
            </a:endParaRPr>
          </a:p>
        </p:txBody>
      </p:sp>
      <p:sp>
        <p:nvSpPr>
          <p:cNvPr id="18" name="TextBox 17"/>
          <p:cNvSpPr txBox="1"/>
          <p:nvPr userDrawn="1"/>
        </p:nvSpPr>
        <p:spPr>
          <a:xfrm>
            <a:off x="11139054" y="6425511"/>
            <a:ext cx="838200" cy="246221"/>
          </a:xfrm>
          <a:prstGeom prst="rect">
            <a:avLst/>
          </a:prstGeom>
          <a:noFill/>
        </p:spPr>
        <p:txBody>
          <a:bodyPr wrap="square" rtlCol="0">
            <a:spAutoFit/>
          </a:bodyPr>
          <a:lstStyle/>
          <a:p>
            <a:pPr marL="0" indent="0" algn="r" defTabSz="914400" rtl="0" eaLnBrk="1" latinLnBrk="0" hangingPunct="1">
              <a:spcBef>
                <a:spcPct val="20000"/>
              </a:spcBef>
              <a:buFont typeface="Arial" panose="020B0604020202020204" pitchFamily="34" charset="0"/>
              <a:buNone/>
            </a:pPr>
            <a:r>
              <a:rPr lang="en-US" sz="1000" kern="1200" dirty="0" smtClean="0">
                <a:solidFill>
                  <a:schemeClr val="bg1">
                    <a:lumMod val="50000"/>
                  </a:schemeClr>
                </a:solidFill>
                <a:latin typeface="Concourse C4" pitchFamily="2" charset="0"/>
                <a:ea typeface="+mn-ea"/>
                <a:cs typeface="+mn-cs"/>
              </a:rPr>
              <a:t>Slide </a:t>
            </a:r>
            <a:fld id="{470C2E41-3BA9-4CDF-BC05-C0C5654A49FC}" type="slidenum">
              <a:rPr lang="en-US" sz="1000" kern="1200" smtClean="0">
                <a:solidFill>
                  <a:schemeClr val="bg1">
                    <a:lumMod val="50000"/>
                  </a:schemeClr>
                </a:solidFill>
                <a:latin typeface="Concourse C4" pitchFamily="2" charset="0"/>
                <a:ea typeface="+mn-ea"/>
                <a:cs typeface="+mn-cs"/>
              </a:rPr>
              <a:pPr marL="0" indent="0" algn="r" defTabSz="914400" rtl="0" eaLnBrk="1" latinLnBrk="0" hangingPunct="1">
                <a:spcBef>
                  <a:spcPct val="20000"/>
                </a:spcBef>
                <a:buFont typeface="Arial" panose="020B0604020202020204" pitchFamily="34" charset="0"/>
                <a:buNone/>
              </a:pPr>
              <a:t>‹#›</a:t>
            </a:fld>
            <a:endParaRPr lang="en-US" sz="1000" kern="1200" dirty="0">
              <a:solidFill>
                <a:schemeClr val="bg1">
                  <a:lumMod val="50000"/>
                </a:schemeClr>
              </a:solidFill>
              <a:latin typeface="Concourse C4" pitchFamily="2" charset="0"/>
              <a:ea typeface="+mn-ea"/>
              <a:cs typeface="+mn-cs"/>
            </a:endParaRPr>
          </a:p>
        </p:txBody>
      </p:sp>
    </p:spTree>
    <p:extLst>
      <p:ext uri="{BB962C8B-B14F-4D97-AF65-F5344CB8AC3E}">
        <p14:creationId xmlns:p14="http://schemas.microsoft.com/office/powerpoint/2010/main" val="4273405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Equity Cap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quity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quity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quity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quity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quit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34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451" y="2241138"/>
            <a:ext cx="11227982" cy="3904817"/>
          </a:xfrm>
        </p:spPr>
        <p:txBody>
          <a:bodyPr/>
          <a:lstStyle/>
          <a:p>
            <a:pPr marL="0" indent="0">
              <a:buNone/>
            </a:pPr>
            <a:r>
              <a:rPr lang="en-US" sz="2000" i="1" dirty="0"/>
              <a:t>T</a:t>
            </a:r>
            <a:r>
              <a:rPr lang="en-US" sz="2000" i="1" dirty="0" smtClean="0"/>
              <a:t>he </a:t>
            </a:r>
            <a:r>
              <a:rPr lang="en-US" sz="2000" i="1" dirty="0"/>
              <a:t>most important aspects of quality in preschool education are stimulating and supportive interactions between </a:t>
            </a:r>
            <a:r>
              <a:rPr lang="en-US" sz="2000" i="1" dirty="0" smtClean="0"/>
              <a:t>educators </a:t>
            </a:r>
            <a:r>
              <a:rPr lang="en-US" sz="2000" i="1" dirty="0"/>
              <a:t>and children and effective use of </a:t>
            </a:r>
            <a:r>
              <a:rPr lang="en-US" sz="2000" i="1" dirty="0" smtClean="0"/>
              <a:t>curricula. Yet Virginia only measures and provides this information for 5% of publicly-funded early childhood programs*.</a:t>
            </a:r>
            <a:endParaRPr lang="en-US" sz="2000" i="1" dirty="0"/>
          </a:p>
        </p:txBody>
      </p:sp>
      <p:graphicFrame>
        <p:nvGraphicFramePr>
          <p:cNvPr id="7" name="Chart 6"/>
          <p:cNvGraphicFramePr/>
          <p:nvPr>
            <p:extLst>
              <p:ext uri="{D42A27DB-BD31-4B8C-83A1-F6EECF244321}">
                <p14:modId xmlns:p14="http://schemas.microsoft.com/office/powerpoint/2010/main" val="1225218500"/>
              </p:ext>
            </p:extLst>
          </p:nvPr>
        </p:nvGraphicFramePr>
        <p:xfrm>
          <a:off x="2400498" y="3208866"/>
          <a:ext cx="6608035" cy="29137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702452" y="3235122"/>
            <a:ext cx="6124285" cy="584775"/>
          </a:xfrm>
          <a:prstGeom prst="rect">
            <a:avLst/>
          </a:prstGeom>
          <a:noFill/>
        </p:spPr>
        <p:txBody>
          <a:bodyPr wrap="square" rtlCol="0">
            <a:spAutoFit/>
          </a:bodyPr>
          <a:lstStyle/>
          <a:p>
            <a:pPr algn="ctr"/>
            <a:r>
              <a:rPr lang="en-US" sz="1600" b="1" dirty="0" smtClean="0">
                <a:solidFill>
                  <a:schemeClr val="tx2"/>
                </a:solidFill>
                <a:latin typeface="Equity Text" panose="020B0604020202020204" charset="0"/>
              </a:rPr>
              <a:t>Virginia Early Childhood Programs with Classroom Interaction and Curriculum Information for Families</a:t>
            </a:r>
            <a:endParaRPr lang="en-US" sz="1600" b="1" dirty="0">
              <a:solidFill>
                <a:schemeClr val="tx2"/>
              </a:solidFill>
              <a:latin typeface="Equity Text" panose="020B0604020202020204" charset="0"/>
            </a:endParaRPr>
          </a:p>
        </p:txBody>
      </p:sp>
      <p:sp>
        <p:nvSpPr>
          <p:cNvPr id="8" name="TextBox 7"/>
          <p:cNvSpPr txBox="1"/>
          <p:nvPr/>
        </p:nvSpPr>
        <p:spPr>
          <a:xfrm>
            <a:off x="271370" y="6122652"/>
            <a:ext cx="11769213" cy="276999"/>
          </a:xfrm>
          <a:prstGeom prst="rect">
            <a:avLst/>
          </a:prstGeom>
          <a:noFill/>
        </p:spPr>
        <p:txBody>
          <a:bodyPr wrap="square" rtlCol="0">
            <a:spAutoFit/>
          </a:bodyPr>
          <a:lstStyle/>
          <a:p>
            <a:pPr algn="ctr"/>
            <a:r>
              <a:rPr lang="en-US" sz="1200" i="1" dirty="0" smtClean="0">
                <a:solidFill>
                  <a:schemeClr val="tx2"/>
                </a:solidFill>
                <a:latin typeface="Equity Text" panose="020B0604020202020204" charset="0"/>
              </a:rPr>
              <a:t>*Note: 5% represents programs at levels 4 and 5 of Virginia Quality. </a:t>
            </a:r>
            <a:r>
              <a:rPr lang="en-US" sz="1200" i="1" dirty="0">
                <a:solidFill>
                  <a:schemeClr val="tx2"/>
                </a:solidFill>
                <a:latin typeface="Equity Text" panose="020B0604020202020204" charset="0"/>
              </a:rPr>
              <a:t>L</a:t>
            </a:r>
            <a:r>
              <a:rPr lang="en-US" sz="1200" i="1" dirty="0" smtClean="0">
                <a:solidFill>
                  <a:schemeClr val="tx2"/>
                </a:solidFill>
                <a:latin typeface="Equity Text" panose="020B0604020202020204" charset="0"/>
              </a:rPr>
              <a:t>evels 1-3 do not require both. As of 2018, Virginia now requires both for all VPI programs but information is not available for families. </a:t>
            </a:r>
            <a:endParaRPr lang="en-US" sz="1200" i="1" dirty="0">
              <a:solidFill>
                <a:schemeClr val="tx2"/>
              </a:solidFill>
              <a:latin typeface="Equity Text" panose="020B0604020202020204" charset="0"/>
            </a:endParaRPr>
          </a:p>
        </p:txBody>
      </p:sp>
      <p:sp>
        <p:nvSpPr>
          <p:cNvPr id="9" name="Title 1"/>
          <p:cNvSpPr txBox="1">
            <a:spLocks/>
          </p:cNvSpPr>
          <p:nvPr/>
        </p:nvSpPr>
        <p:spPr>
          <a:xfrm>
            <a:off x="387865" y="1054191"/>
            <a:ext cx="10515600" cy="858981"/>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Equity Caps" pitchFamily="2" charset="0"/>
                <a:ea typeface="+mj-ea"/>
                <a:cs typeface="+mj-cs"/>
              </a:defRPr>
            </a:lvl1pPr>
          </a:lstStyle>
          <a:p>
            <a:r>
              <a:rPr lang="en-US" sz="3600" smtClean="0"/>
              <a:t>Quality Measurement and Improvement</a:t>
            </a:r>
            <a:br>
              <a:rPr lang="en-US" sz="3600" smtClean="0"/>
            </a:br>
            <a:r>
              <a:rPr lang="en-US" sz="3600" b="1" smtClean="0"/>
              <a:t>Summary of the Problem</a:t>
            </a:r>
            <a:endParaRPr lang="en-US" sz="3600" b="1" dirty="0"/>
          </a:p>
        </p:txBody>
      </p:sp>
    </p:spTree>
    <p:extLst>
      <p:ext uri="{BB962C8B-B14F-4D97-AF65-F5344CB8AC3E}">
        <p14:creationId xmlns:p14="http://schemas.microsoft.com/office/powerpoint/2010/main" val="2294050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49" y="1026086"/>
            <a:ext cx="10515600" cy="858981"/>
          </a:xfrm>
        </p:spPr>
        <p:txBody>
          <a:bodyPr/>
          <a:lstStyle/>
          <a:p>
            <a:r>
              <a:rPr lang="en-US" sz="3600" dirty="0" smtClean="0"/>
              <a:t>Recommended Actions: Quality</a:t>
            </a:r>
            <a:endParaRPr lang="en-US" sz="3600" dirty="0"/>
          </a:p>
        </p:txBody>
      </p:sp>
      <p:sp>
        <p:nvSpPr>
          <p:cNvPr id="3" name="Content Placeholder 2"/>
          <p:cNvSpPr>
            <a:spLocks noGrp="1"/>
          </p:cNvSpPr>
          <p:nvPr>
            <p:ph idx="1"/>
          </p:nvPr>
        </p:nvSpPr>
        <p:spPr>
          <a:xfrm>
            <a:off x="503275" y="1913260"/>
            <a:ext cx="11277600" cy="3904817"/>
          </a:xfrm>
        </p:spPr>
        <p:txBody>
          <a:bodyPr/>
          <a:lstStyle/>
          <a:p>
            <a:pPr marL="0" indent="0">
              <a:buNone/>
            </a:pPr>
            <a:r>
              <a:rPr lang="en-US" sz="2200" i="1" dirty="0" smtClean="0"/>
              <a:t>The Executive Leadership Team recommends building a uniform measurement and improvement system that is required for all early childhood programs that take public funds. Specifically Virginia should: </a:t>
            </a:r>
          </a:p>
          <a:p>
            <a:pPr marL="457200" indent="-457200">
              <a:buFont typeface="+mj-lt"/>
              <a:buAutoNum type="arabicPeriod"/>
            </a:pPr>
            <a:endParaRPr lang="en-US" sz="600" dirty="0" smtClean="0"/>
          </a:p>
          <a:p>
            <a:pPr marL="457200" indent="-457200">
              <a:buFont typeface="+mj-lt"/>
              <a:buAutoNum type="arabicPeriod"/>
            </a:pPr>
            <a:r>
              <a:rPr lang="en-US" sz="2200" dirty="0" smtClean="0"/>
              <a:t>Require measurement and focus on the </a:t>
            </a:r>
            <a:r>
              <a:rPr lang="en-US" sz="2200" dirty="0"/>
              <a:t>quality of teacher-child </a:t>
            </a:r>
            <a:r>
              <a:rPr lang="en-US" sz="2200" dirty="0" smtClean="0"/>
              <a:t>interactions in all publicly-funded infant, toddler and preschool classrooms. </a:t>
            </a:r>
            <a:r>
              <a:rPr lang="en-US" sz="2200" dirty="0"/>
              <a:t>  </a:t>
            </a:r>
          </a:p>
          <a:p>
            <a:pPr marL="457200" indent="-457200">
              <a:buFont typeface="+mj-lt"/>
              <a:buAutoNum type="arabicPeriod"/>
            </a:pPr>
            <a:r>
              <a:rPr lang="en-US" sz="2200" dirty="0" smtClean="0"/>
              <a:t>Build pathways </a:t>
            </a:r>
            <a:r>
              <a:rPr lang="en-US" sz="2200" dirty="0"/>
              <a:t>to </a:t>
            </a:r>
            <a:r>
              <a:rPr lang="en-US" sz="2200" dirty="0" smtClean="0"/>
              <a:t>improvement</a:t>
            </a:r>
            <a:r>
              <a:rPr lang="en-US" sz="2200" dirty="0"/>
              <a:t> </a:t>
            </a:r>
            <a:r>
              <a:rPr lang="en-US" sz="2200" dirty="0" smtClean="0"/>
              <a:t>that address the diverse needs of early childhood educators. </a:t>
            </a:r>
          </a:p>
          <a:p>
            <a:pPr marL="457200" indent="-457200">
              <a:buFont typeface="+mj-lt"/>
              <a:buAutoNum type="arabicPeriod"/>
            </a:pPr>
            <a:r>
              <a:rPr lang="en-US" sz="2200" dirty="0" smtClean="0"/>
              <a:t>Support families to choose quality.</a:t>
            </a:r>
          </a:p>
          <a:p>
            <a:pPr marL="457200" indent="-457200">
              <a:buFont typeface="+mj-lt"/>
              <a:buAutoNum type="arabicPeriod"/>
            </a:pPr>
            <a:r>
              <a:rPr lang="en-US" sz="2200" dirty="0" smtClean="0"/>
              <a:t>Build on current quality efforts and better track child outcomes.</a:t>
            </a:r>
          </a:p>
          <a:p>
            <a:pPr marL="457200" indent="-457200">
              <a:buFont typeface="+mj-lt"/>
              <a:buAutoNum type="arabicPeriod"/>
            </a:pPr>
            <a:r>
              <a:rPr lang="en-US" sz="2200" dirty="0" smtClean="0"/>
              <a:t>Align health, safety and quality expectations, measure cost impact and incent private providers to take public funds.</a:t>
            </a:r>
          </a:p>
          <a:p>
            <a:pPr marL="457200" indent="-457200">
              <a:buFont typeface="+mj-lt"/>
              <a:buAutoNum type="arabicPeriod"/>
            </a:pPr>
            <a:r>
              <a:rPr lang="en-US" sz="2200" dirty="0" smtClean="0"/>
              <a:t>Phase in system over three years.</a:t>
            </a:r>
          </a:p>
          <a:p>
            <a:pPr marL="0" indent="0">
              <a:buNone/>
            </a:pPr>
            <a:endParaRPr lang="en-US" sz="2200" dirty="0">
              <a:solidFill>
                <a:srgbClr val="000000"/>
              </a:solidFill>
              <a:latin typeface="Arial" panose="020B0604020202020204" pitchFamily="34" charset="0"/>
            </a:endParaRPr>
          </a:p>
          <a:p>
            <a:pPr marL="0" indent="0">
              <a:buNone/>
            </a:pPr>
            <a:endParaRPr lang="en-US" sz="2200" dirty="0">
              <a:solidFill>
                <a:srgbClr val="000000"/>
              </a:solidFill>
              <a:latin typeface="Arial" panose="020B0604020202020204" pitchFamily="34" charset="0"/>
            </a:endParaRPr>
          </a:p>
          <a:p>
            <a:pPr marL="0" indent="0">
              <a:buNone/>
            </a:pPr>
            <a:r>
              <a:rPr lang="en-US" sz="2200" dirty="0">
                <a:solidFill>
                  <a:srgbClr val="000000"/>
                </a:solidFill>
                <a:latin typeface="Arial" panose="020B0604020202020204" pitchFamily="34" charset="0"/>
              </a:rPr>
              <a:t> </a:t>
            </a:r>
          </a:p>
          <a:p>
            <a:pPr marL="0" indent="0">
              <a:buNone/>
            </a:pPr>
            <a:r>
              <a:rPr lang="en-US" sz="2200" dirty="0" smtClean="0"/>
              <a:t> </a:t>
            </a:r>
            <a:endParaRPr lang="en-US" sz="2200" dirty="0"/>
          </a:p>
        </p:txBody>
      </p:sp>
    </p:spTree>
    <p:extLst>
      <p:ext uri="{BB962C8B-B14F-4D97-AF65-F5344CB8AC3E}">
        <p14:creationId xmlns:p14="http://schemas.microsoft.com/office/powerpoint/2010/main" val="569794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932" y="2347561"/>
            <a:ext cx="11166352" cy="3904817"/>
          </a:xfrm>
        </p:spPr>
        <p:txBody>
          <a:bodyPr/>
          <a:lstStyle/>
          <a:p>
            <a:pPr marL="0" indent="0">
              <a:buNone/>
            </a:pPr>
            <a:r>
              <a:rPr lang="en-US" sz="2000" i="1" dirty="0" smtClean="0"/>
              <a:t>Unifying the fragmented oversight of early childhood care and education out of the home would help Virginia execute Executive Directive 4 and ensure more lasting and sustainable change. </a:t>
            </a:r>
          </a:p>
          <a:p>
            <a:endParaRPr lang="en-US" sz="2000" dirty="0" smtClean="0"/>
          </a:p>
          <a:p>
            <a:pPr marL="0" indent="0">
              <a:buNone/>
            </a:pPr>
            <a:endParaRPr lang="en-US" sz="2000" dirty="0"/>
          </a:p>
        </p:txBody>
      </p:sp>
      <p:sp>
        <p:nvSpPr>
          <p:cNvPr id="5" name="Rectangle 1"/>
          <p:cNvSpPr>
            <a:spLocks noChangeArrowheads="1"/>
          </p:cNvSpPr>
          <p:nvPr/>
        </p:nvSpPr>
        <p:spPr bwMode="auto">
          <a:xfrm>
            <a:off x="5033963"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686" r="3306"/>
          <a:stretch/>
        </p:blipFill>
        <p:spPr>
          <a:xfrm>
            <a:off x="3695021" y="3126983"/>
            <a:ext cx="4801959" cy="3177406"/>
          </a:xfrm>
          <a:prstGeom prst="rect">
            <a:avLst/>
          </a:prstGeom>
        </p:spPr>
      </p:pic>
      <p:sp>
        <p:nvSpPr>
          <p:cNvPr id="7" name="Title 1"/>
          <p:cNvSpPr>
            <a:spLocks noGrp="1"/>
          </p:cNvSpPr>
          <p:nvPr>
            <p:ph type="title"/>
          </p:nvPr>
        </p:nvSpPr>
        <p:spPr>
          <a:xfrm>
            <a:off x="340242" y="1121089"/>
            <a:ext cx="11013558" cy="858981"/>
          </a:xfrm>
        </p:spPr>
        <p:txBody>
          <a:bodyPr/>
          <a:lstStyle/>
          <a:p>
            <a:r>
              <a:rPr lang="en-US" sz="3600" dirty="0" smtClean="0"/>
              <a:t>Oversight and Administration</a:t>
            </a:r>
            <a:br>
              <a:rPr lang="en-US" sz="3600" dirty="0" smtClean="0"/>
            </a:br>
            <a:r>
              <a:rPr lang="en-US" sz="3600" b="1" dirty="0" smtClean="0"/>
              <a:t>Summary of the Problem</a:t>
            </a:r>
            <a:endParaRPr lang="en-US" sz="3600" b="1" dirty="0"/>
          </a:p>
        </p:txBody>
      </p:sp>
    </p:spTree>
    <p:extLst>
      <p:ext uri="{BB962C8B-B14F-4D97-AF65-F5344CB8AC3E}">
        <p14:creationId xmlns:p14="http://schemas.microsoft.com/office/powerpoint/2010/main" val="286062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4" y="1044889"/>
            <a:ext cx="10515600" cy="858981"/>
          </a:xfrm>
        </p:spPr>
        <p:txBody>
          <a:bodyPr/>
          <a:lstStyle/>
          <a:p>
            <a:r>
              <a:rPr lang="en-US" sz="3600" dirty="0" smtClean="0"/>
              <a:t>Recommended Actions: Oversight</a:t>
            </a:r>
            <a:endParaRPr lang="en-US" sz="3600" dirty="0"/>
          </a:p>
        </p:txBody>
      </p:sp>
      <p:sp>
        <p:nvSpPr>
          <p:cNvPr id="3" name="Content Placeholder 2"/>
          <p:cNvSpPr>
            <a:spLocks noGrp="1"/>
          </p:cNvSpPr>
          <p:nvPr>
            <p:ph idx="1"/>
          </p:nvPr>
        </p:nvSpPr>
        <p:spPr>
          <a:xfrm>
            <a:off x="410662" y="1918039"/>
            <a:ext cx="11270907" cy="3904817"/>
          </a:xfrm>
        </p:spPr>
        <p:txBody>
          <a:bodyPr/>
          <a:lstStyle/>
          <a:p>
            <a:pPr marL="0" indent="0">
              <a:buNone/>
            </a:pPr>
            <a:r>
              <a:rPr lang="en-US" sz="2000" i="1" dirty="0" smtClean="0"/>
              <a:t>The Executive Leadership Team recommends that Virginia:</a:t>
            </a:r>
          </a:p>
          <a:p>
            <a:pPr marL="457200" indent="-457200">
              <a:buFont typeface="+mj-lt"/>
              <a:buAutoNum type="arabicPeriod"/>
            </a:pPr>
            <a:endParaRPr lang="en-US" sz="600" dirty="0" smtClean="0"/>
          </a:p>
          <a:p>
            <a:pPr marL="457200" indent="-457200">
              <a:buFont typeface="+mj-lt"/>
              <a:buAutoNum type="arabicPeriod"/>
            </a:pPr>
            <a:r>
              <a:rPr lang="en-US" sz="2000" dirty="0" smtClean="0"/>
              <a:t>Establish one board (Board of Education) and one agency (Virginia Department of Education) as responsible for oversight and administration of early care and education out of the home to create a single point of accountability for school </a:t>
            </a:r>
            <a:r>
              <a:rPr lang="en-US" sz="2000" dirty="0"/>
              <a:t>readiness. </a:t>
            </a:r>
            <a:endParaRPr lang="en-US" sz="2000" dirty="0" smtClean="0"/>
          </a:p>
          <a:p>
            <a:pPr marL="457200" indent="-457200">
              <a:buFont typeface="+mj-lt"/>
              <a:buAutoNum type="arabicPeriod"/>
            </a:pPr>
            <a:r>
              <a:rPr lang="en-US" sz="2000" dirty="0" smtClean="0"/>
              <a:t>Transition Child Care and Development Block Grant (CCDBG) and Head Start Collaboration to the VDOE in phases. </a:t>
            </a:r>
            <a:endParaRPr lang="en-US" sz="2000" dirty="0"/>
          </a:p>
          <a:p>
            <a:pPr marL="457200" indent="-457200">
              <a:buFont typeface="+mj-lt"/>
              <a:buAutoNum type="arabicPeriod"/>
            </a:pPr>
            <a:r>
              <a:rPr lang="en-US" sz="2000" dirty="0" smtClean="0"/>
              <a:t>Have VDOE contract with VDSS to continue certain functions:</a:t>
            </a:r>
          </a:p>
          <a:p>
            <a:pPr marL="973138" lvl="2"/>
            <a:r>
              <a:rPr lang="en-US" dirty="0" smtClean="0"/>
              <a:t>VDSS to operate child care subsidy program and conduct child care background checks;</a:t>
            </a:r>
          </a:p>
          <a:p>
            <a:pPr marL="973138" lvl="2"/>
            <a:r>
              <a:rPr lang="en-US" dirty="0" smtClean="0"/>
              <a:t>Local Departments of Social Services to conduct eligibility for families locally and help coordinate local enrollment</a:t>
            </a:r>
            <a:r>
              <a:rPr lang="en-US" dirty="0"/>
              <a:t>. </a:t>
            </a:r>
            <a:r>
              <a:rPr lang="en-US" dirty="0" smtClean="0"/>
              <a:t>Families can </a:t>
            </a:r>
            <a:r>
              <a:rPr lang="en-US" dirty="0"/>
              <a:t>continue to apply in-person at 120 local </a:t>
            </a:r>
            <a:r>
              <a:rPr lang="en-US" dirty="0" smtClean="0"/>
              <a:t>offices.  </a:t>
            </a:r>
          </a:p>
          <a:p>
            <a:pPr marL="457200" indent="-457200">
              <a:buFont typeface="+mj-lt"/>
              <a:buAutoNum type="arabicPeriod"/>
            </a:pPr>
            <a:r>
              <a:rPr lang="en-US" sz="2000" dirty="0" smtClean="0"/>
              <a:t>Task VDOE and VDSS to collaboratively design and build a new licensing platform prior to transition of child care licensing to support uniform quality measurement system. </a:t>
            </a:r>
          </a:p>
        </p:txBody>
      </p:sp>
      <p:sp>
        <p:nvSpPr>
          <p:cNvPr id="5" name="Rectangle 1"/>
          <p:cNvSpPr>
            <a:spLocks noChangeArrowheads="1"/>
          </p:cNvSpPr>
          <p:nvPr/>
        </p:nvSpPr>
        <p:spPr bwMode="auto">
          <a:xfrm>
            <a:off x="5033963"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74477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89" y="1085923"/>
            <a:ext cx="10515600" cy="858981"/>
          </a:xfrm>
        </p:spPr>
        <p:txBody>
          <a:bodyPr/>
          <a:lstStyle/>
          <a:p>
            <a:r>
              <a:rPr lang="en-US" sz="3600" dirty="0" smtClean="0"/>
              <a:t>Executive Summary: Recommendations</a:t>
            </a:r>
            <a:endParaRPr lang="en-US" sz="3600" dirty="0"/>
          </a:p>
        </p:txBody>
      </p:sp>
      <p:sp>
        <p:nvSpPr>
          <p:cNvPr id="5" name="Content Placeholder 2"/>
          <p:cNvSpPr>
            <a:spLocks noGrp="1"/>
          </p:cNvSpPr>
          <p:nvPr>
            <p:ph idx="1"/>
          </p:nvPr>
        </p:nvSpPr>
        <p:spPr>
          <a:xfrm>
            <a:off x="742950" y="1859179"/>
            <a:ext cx="10515600" cy="3904817"/>
          </a:xfrm>
        </p:spPr>
        <p:txBody>
          <a:bodyPr/>
          <a:lstStyle/>
          <a:p>
            <a:pPr marL="0" indent="0">
              <a:buNone/>
            </a:pPr>
            <a:endParaRPr lang="en-US" sz="2000" b="1" dirty="0" smtClean="0"/>
          </a:p>
          <a:p>
            <a:pPr marL="0" indent="0">
              <a:spcBef>
                <a:spcPts val="0"/>
              </a:spcBef>
              <a:buNone/>
            </a:pPr>
            <a:endParaRPr lang="en-US" sz="2000" dirty="0" smtClean="0"/>
          </a:p>
          <a:p>
            <a:pPr marL="0" indent="0">
              <a:buNone/>
            </a:pPr>
            <a:r>
              <a:rPr lang="en-US" sz="2000" dirty="0" smtClean="0"/>
              <a:t> </a:t>
            </a:r>
          </a:p>
          <a:p>
            <a:endParaRPr lang="en-US" sz="2000" dirty="0" smtClean="0"/>
          </a:p>
          <a:p>
            <a:pPr marL="0" indent="0">
              <a:buNone/>
            </a:pPr>
            <a:endParaRPr lang="en-US" sz="2000" dirty="0" smtClean="0"/>
          </a:p>
          <a:p>
            <a:pPr marL="0" indent="0">
              <a:buNone/>
            </a:pP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2559973655"/>
              </p:ext>
            </p:extLst>
          </p:nvPr>
        </p:nvGraphicFramePr>
        <p:xfrm>
          <a:off x="469106" y="2505075"/>
          <a:ext cx="11253788" cy="3827016"/>
        </p:xfrm>
        <a:graphic>
          <a:graphicData uri="http://schemas.openxmlformats.org/drawingml/2006/table">
            <a:tbl>
              <a:tblPr firstRow="1" bandRow="1">
                <a:tableStyleId>{C083E6E3-FA7D-4D7B-A595-EF9225AFEA82}</a:tableStyleId>
              </a:tblPr>
              <a:tblGrid>
                <a:gridCol w="3276601">
                  <a:extLst>
                    <a:ext uri="{9D8B030D-6E8A-4147-A177-3AD203B41FA5}">
                      <a16:colId xmlns:a16="http://schemas.microsoft.com/office/drawing/2014/main" val="892098172"/>
                    </a:ext>
                  </a:extLst>
                </a:gridCol>
                <a:gridCol w="3867150">
                  <a:extLst>
                    <a:ext uri="{9D8B030D-6E8A-4147-A177-3AD203B41FA5}">
                      <a16:colId xmlns:a16="http://schemas.microsoft.com/office/drawing/2014/main" val="143810337"/>
                    </a:ext>
                  </a:extLst>
                </a:gridCol>
                <a:gridCol w="4110037">
                  <a:extLst>
                    <a:ext uri="{9D8B030D-6E8A-4147-A177-3AD203B41FA5}">
                      <a16:colId xmlns:a16="http://schemas.microsoft.com/office/drawing/2014/main" val="3423283170"/>
                    </a:ext>
                  </a:extLst>
                </a:gridCol>
              </a:tblGrid>
              <a:tr h="535176">
                <a:tc>
                  <a:txBody>
                    <a:bodyPr/>
                    <a:lstStyle/>
                    <a:p>
                      <a:pPr algn="ctr"/>
                      <a:r>
                        <a:rPr lang="en-US" sz="1400" dirty="0" smtClean="0">
                          <a:solidFill>
                            <a:schemeClr val="tx2"/>
                          </a:solidFill>
                          <a:latin typeface="Equity Text" panose="020B0604020202020204" charset="0"/>
                        </a:rPr>
                        <a:t>Maximize</a:t>
                      </a:r>
                      <a:r>
                        <a:rPr lang="en-US" sz="1400" baseline="0" dirty="0" smtClean="0">
                          <a:solidFill>
                            <a:schemeClr val="tx2"/>
                          </a:solidFill>
                          <a:latin typeface="Equity Text" panose="020B0604020202020204" charset="0"/>
                        </a:rPr>
                        <a:t> Access for At-Risk 3s and 4s</a:t>
                      </a:r>
                      <a:endParaRPr lang="en-US" sz="1400" dirty="0">
                        <a:solidFill>
                          <a:schemeClr val="tx2"/>
                        </a:solidFill>
                        <a:latin typeface="Equity Text" panose="020B0604020202020204" charset="0"/>
                      </a:endParaRPr>
                    </a:p>
                  </a:txBody>
                  <a:tcPr anchor="ctr"/>
                </a:tc>
                <a:tc>
                  <a:txBody>
                    <a:bodyPr/>
                    <a:lstStyle/>
                    <a:p>
                      <a:pPr algn="ctr"/>
                      <a:r>
                        <a:rPr lang="en-US" sz="1400" dirty="0" smtClean="0">
                          <a:solidFill>
                            <a:schemeClr val="tx2"/>
                          </a:solidFill>
                          <a:latin typeface="Equity Text" panose="020B0604020202020204" charset="0"/>
                        </a:rPr>
                        <a:t>Build a Uniform Measurement and Improvement</a:t>
                      </a:r>
                      <a:r>
                        <a:rPr lang="en-US" sz="1400" baseline="0" dirty="0" smtClean="0">
                          <a:solidFill>
                            <a:schemeClr val="tx2"/>
                          </a:solidFill>
                          <a:latin typeface="Equity Text" panose="020B0604020202020204" charset="0"/>
                        </a:rPr>
                        <a:t> System</a:t>
                      </a:r>
                      <a:endParaRPr lang="en-US" sz="1400" dirty="0">
                        <a:solidFill>
                          <a:schemeClr val="tx2"/>
                        </a:solidFill>
                        <a:latin typeface="Equity Text" panose="020B0604020202020204" charset="0"/>
                      </a:endParaRPr>
                    </a:p>
                  </a:txBody>
                  <a:tcPr anchor="ctr"/>
                </a:tc>
                <a:tc>
                  <a:txBody>
                    <a:bodyPr/>
                    <a:lstStyle/>
                    <a:p>
                      <a:pPr algn="ctr"/>
                      <a:r>
                        <a:rPr lang="en-US" sz="1400" dirty="0" smtClean="0">
                          <a:solidFill>
                            <a:schemeClr val="tx2"/>
                          </a:solidFill>
                          <a:latin typeface="Equity Text" panose="020B0604020202020204" charset="0"/>
                        </a:rPr>
                        <a:t>Consolidate Oversight and Administration</a:t>
                      </a:r>
                      <a:endParaRPr lang="en-US" sz="1400" dirty="0">
                        <a:solidFill>
                          <a:schemeClr val="tx2"/>
                        </a:solidFill>
                        <a:latin typeface="Equity Text" panose="020B0604020202020204" charset="0"/>
                      </a:endParaRPr>
                    </a:p>
                  </a:txBody>
                  <a:tcPr anchor="ctr"/>
                </a:tc>
                <a:extLst>
                  <a:ext uri="{0D108BD9-81ED-4DB2-BD59-A6C34878D82A}">
                    <a16:rowId xmlns:a16="http://schemas.microsoft.com/office/drawing/2014/main" val="3155155558"/>
                  </a:ext>
                </a:extLst>
              </a:tr>
              <a:tr h="3179574">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smtClean="0">
                          <a:solidFill>
                            <a:schemeClr val="tx2"/>
                          </a:solidFill>
                          <a:latin typeface="Equity Text" panose="020B0604020202020204" charset="0"/>
                        </a:rPr>
                        <a:t>Preserve and maximize all available federal funding, specifically Early Head Start, Head Start, Child Care and Development Block Grant (CCDBG) and Individuals with Disabilities Education Act (IDEA).</a:t>
                      </a:r>
                    </a:p>
                    <a:p>
                      <a:pPr marL="457200" indent="-457200">
                        <a:buFont typeface="+mj-lt"/>
                        <a:buAutoNum type="arabicPeriod"/>
                      </a:pPr>
                      <a:r>
                        <a:rPr lang="en-US" sz="1400" dirty="0" smtClean="0">
                          <a:solidFill>
                            <a:schemeClr val="tx2"/>
                          </a:solidFill>
                          <a:latin typeface="Equity Text" panose="020B0604020202020204" charset="0"/>
                        </a:rPr>
                        <a:t>Enhance VPI in four ways to ensure all families of at-risk 4s have an option.</a:t>
                      </a:r>
                    </a:p>
                    <a:p>
                      <a:pPr marL="457200" indent="-457200">
                        <a:buFont typeface="+mj-lt"/>
                        <a:buAutoNum type="arabicPeriod"/>
                      </a:pPr>
                      <a:r>
                        <a:rPr lang="en-US" sz="1400" dirty="0" smtClean="0">
                          <a:solidFill>
                            <a:schemeClr val="tx2"/>
                          </a:solidFill>
                          <a:latin typeface="Equity Text" panose="020B0604020202020204" charset="0"/>
                        </a:rPr>
                        <a:t>Expand two existing state programs – VPI and Mixed Delivery – to include at-risk 3s on a pilot basis in both public and private settings. </a:t>
                      </a:r>
                      <a:endParaRPr lang="en-US" sz="1400" dirty="0">
                        <a:solidFill>
                          <a:schemeClr val="tx2"/>
                        </a:solidFill>
                        <a:latin typeface="Equity Text" panose="020B0604020202020204" charset="0"/>
                      </a:endParaRPr>
                    </a:p>
                  </a:txBody>
                  <a:tcPr/>
                </a:tc>
                <a:tc>
                  <a:txBody>
                    <a:bodyPr/>
                    <a:lstStyle/>
                    <a:p>
                      <a:pPr marL="457200" indent="-457200">
                        <a:buFont typeface="+mj-lt"/>
                        <a:buAutoNum type="arabicPeriod"/>
                      </a:pPr>
                      <a:r>
                        <a:rPr lang="en-US" sz="1400" dirty="0" smtClean="0">
                          <a:solidFill>
                            <a:schemeClr val="tx2"/>
                          </a:solidFill>
                          <a:latin typeface="Equity Text" panose="020B0604020202020204" charset="0"/>
                        </a:rPr>
                        <a:t>Require</a:t>
                      </a:r>
                      <a:r>
                        <a:rPr lang="en-US" sz="1400" baseline="0" dirty="0" smtClean="0">
                          <a:solidFill>
                            <a:schemeClr val="tx2"/>
                          </a:solidFill>
                          <a:latin typeface="Equity Text" panose="020B0604020202020204" charset="0"/>
                        </a:rPr>
                        <a:t> m</a:t>
                      </a:r>
                      <a:r>
                        <a:rPr lang="en-US" sz="1400" dirty="0" smtClean="0">
                          <a:solidFill>
                            <a:schemeClr val="tx2"/>
                          </a:solidFill>
                          <a:latin typeface="Equity Text" panose="020B0604020202020204" charset="0"/>
                        </a:rPr>
                        <a:t>easurement to improve child outcomes. </a:t>
                      </a:r>
                    </a:p>
                    <a:p>
                      <a:pPr marL="457200" indent="-457200">
                        <a:buFont typeface="+mj-lt"/>
                        <a:buAutoNum type="arabicPeriod"/>
                      </a:pPr>
                      <a:r>
                        <a:rPr lang="en-US" sz="1400" dirty="0" smtClean="0">
                          <a:solidFill>
                            <a:schemeClr val="tx2"/>
                          </a:solidFill>
                          <a:latin typeface="Equity Text" panose="020B0604020202020204" charset="0"/>
                        </a:rPr>
                        <a:t>Build pathways to improvement that address the diverse educator needs and align with new measurement system. </a:t>
                      </a:r>
                    </a:p>
                    <a:p>
                      <a:pPr marL="457200" indent="-457200">
                        <a:buFont typeface="+mj-lt"/>
                        <a:buAutoNum type="arabicPeriod"/>
                      </a:pPr>
                      <a:r>
                        <a:rPr lang="en-US" sz="1400" dirty="0" smtClean="0">
                          <a:solidFill>
                            <a:schemeClr val="tx2"/>
                          </a:solidFill>
                          <a:latin typeface="Equity Text" panose="020B0604020202020204" charset="0"/>
                        </a:rPr>
                        <a:t>Support families to choose quality.</a:t>
                      </a:r>
                      <a:endParaRPr lang="en-US" sz="1400" b="1" dirty="0" smtClean="0">
                        <a:solidFill>
                          <a:schemeClr val="tx2"/>
                        </a:solidFill>
                        <a:latin typeface="Equity Text" panose="020B0604020202020204" charset="0"/>
                      </a:endParaRPr>
                    </a:p>
                    <a:p>
                      <a:pPr marL="457200" indent="-457200">
                        <a:buFont typeface="+mj-lt"/>
                        <a:buAutoNum type="arabicPeriod"/>
                      </a:pPr>
                      <a:r>
                        <a:rPr lang="en-US" sz="1400" dirty="0" smtClean="0">
                          <a:solidFill>
                            <a:schemeClr val="tx2"/>
                          </a:solidFill>
                          <a:latin typeface="Equity Text" panose="020B0604020202020204" charset="0"/>
                        </a:rPr>
                        <a:t>Build on current quality efforts and better track child outcomes.</a:t>
                      </a:r>
                    </a:p>
                    <a:p>
                      <a:pPr marL="457200" indent="-457200">
                        <a:buFont typeface="+mj-lt"/>
                        <a:buAutoNum type="arabicPeriod"/>
                      </a:pPr>
                      <a:r>
                        <a:rPr lang="en-US" sz="1400" dirty="0" smtClean="0">
                          <a:solidFill>
                            <a:schemeClr val="tx2"/>
                          </a:solidFill>
                          <a:latin typeface="Equity Text" panose="020B0604020202020204" charset="0"/>
                        </a:rPr>
                        <a:t>Align expectations, measure cost impact and incent private providers.</a:t>
                      </a:r>
                    </a:p>
                    <a:p>
                      <a:pPr marL="457200" indent="-457200">
                        <a:buFont typeface="+mj-lt"/>
                        <a:buAutoNum type="arabicPeriod"/>
                      </a:pPr>
                      <a:r>
                        <a:rPr lang="en-US" sz="1400" dirty="0" smtClean="0">
                          <a:solidFill>
                            <a:schemeClr val="tx2"/>
                          </a:solidFill>
                          <a:latin typeface="Equity Text" panose="020B0604020202020204" charset="0"/>
                        </a:rPr>
                        <a:t>Phase in system over three years to</a:t>
                      </a:r>
                      <a:r>
                        <a:rPr lang="en-US" sz="1400" baseline="0" dirty="0" smtClean="0">
                          <a:solidFill>
                            <a:schemeClr val="tx2"/>
                          </a:solidFill>
                          <a:latin typeface="Equity Text" panose="020B0604020202020204" charset="0"/>
                        </a:rPr>
                        <a:t> avoid</a:t>
                      </a:r>
                      <a:r>
                        <a:rPr lang="en-US" sz="1400" dirty="0" smtClean="0">
                          <a:solidFill>
                            <a:schemeClr val="tx2"/>
                          </a:solidFill>
                          <a:latin typeface="Equity Text" panose="020B0604020202020204" charset="0"/>
                        </a:rPr>
                        <a:t> jeopardizing access for</a:t>
                      </a:r>
                      <a:r>
                        <a:rPr lang="en-US" sz="1400" baseline="0" dirty="0" smtClean="0">
                          <a:solidFill>
                            <a:schemeClr val="tx2"/>
                          </a:solidFill>
                          <a:latin typeface="Equity Text" panose="020B0604020202020204" charset="0"/>
                        </a:rPr>
                        <a:t> </a:t>
                      </a:r>
                      <a:r>
                        <a:rPr lang="en-US" sz="1400" dirty="0" smtClean="0">
                          <a:solidFill>
                            <a:schemeClr val="tx2"/>
                          </a:solidFill>
                          <a:latin typeface="Equity Text" panose="020B0604020202020204" charset="0"/>
                        </a:rPr>
                        <a:t>infants and toddlers.</a:t>
                      </a:r>
                    </a:p>
                  </a:txBody>
                  <a:tcPr/>
                </a:tc>
                <a:tc>
                  <a:txBody>
                    <a:bodyPr/>
                    <a:lstStyle/>
                    <a:p>
                      <a:pPr marL="457200" indent="-457200">
                        <a:buFont typeface="+mj-lt"/>
                        <a:buAutoNum type="arabicPeriod"/>
                      </a:pPr>
                      <a:r>
                        <a:rPr lang="en-US" sz="1400" dirty="0" smtClean="0">
                          <a:solidFill>
                            <a:schemeClr val="tx2"/>
                          </a:solidFill>
                          <a:latin typeface="Equity Text" panose="020B0604020202020204" charset="0"/>
                        </a:rPr>
                        <a:t>Establish one board and one agency as responsible for child care and early learning to create a single point of accountability for school readiness. </a:t>
                      </a:r>
                    </a:p>
                    <a:p>
                      <a:pPr marL="457200" indent="-457200">
                        <a:buFont typeface="+mj-lt"/>
                        <a:buAutoNum type="arabicPeriod"/>
                      </a:pPr>
                      <a:r>
                        <a:rPr lang="en-US" sz="1400" dirty="0" smtClean="0">
                          <a:solidFill>
                            <a:schemeClr val="tx2"/>
                          </a:solidFill>
                          <a:latin typeface="Equity Text" panose="020B0604020202020204" charset="0"/>
                        </a:rPr>
                        <a:t>Transition Child Care and Development Block Grant (CCDBG) and Head Start Collaboration to the VDOE. </a:t>
                      </a:r>
                    </a:p>
                    <a:p>
                      <a:pPr marL="457200" indent="-457200">
                        <a:buFont typeface="+mj-lt"/>
                        <a:buAutoNum type="arabicPeriod"/>
                      </a:pPr>
                      <a:r>
                        <a:rPr lang="en-US" sz="1400" dirty="0" smtClean="0">
                          <a:solidFill>
                            <a:schemeClr val="tx2"/>
                          </a:solidFill>
                          <a:latin typeface="Equity Text" panose="020B0604020202020204" charset="0"/>
                        </a:rPr>
                        <a:t>Ensure continuity and preserve match by having VDOE contract with VDSS for child care background checks</a:t>
                      </a:r>
                      <a:r>
                        <a:rPr lang="en-US" sz="1400" baseline="0" dirty="0" smtClean="0">
                          <a:solidFill>
                            <a:schemeClr val="tx2"/>
                          </a:solidFill>
                          <a:latin typeface="Equity Text" panose="020B0604020202020204" charset="0"/>
                        </a:rPr>
                        <a:t> and </a:t>
                      </a:r>
                      <a:r>
                        <a:rPr lang="en-US" sz="1400" dirty="0" smtClean="0">
                          <a:solidFill>
                            <a:schemeClr val="tx2"/>
                          </a:solidFill>
                          <a:latin typeface="Equity Text" panose="020B0604020202020204" charset="0"/>
                        </a:rPr>
                        <a:t>child care subsidy program so families can</a:t>
                      </a:r>
                      <a:r>
                        <a:rPr lang="en-US" sz="1400" baseline="0" dirty="0" smtClean="0">
                          <a:solidFill>
                            <a:schemeClr val="tx2"/>
                          </a:solidFill>
                          <a:latin typeface="Equity Text" panose="020B0604020202020204" charset="0"/>
                        </a:rPr>
                        <a:t> easily apply online or be supported at local Social Services offices</a:t>
                      </a:r>
                      <a:r>
                        <a:rPr lang="en-US" sz="1400" dirty="0" smtClean="0">
                          <a:solidFill>
                            <a:schemeClr val="tx2"/>
                          </a:solidFill>
                          <a:latin typeface="Equity Text" panose="020B0604020202020204" charset="0"/>
                        </a:rPr>
                        <a:t>.</a:t>
                      </a:r>
                    </a:p>
                    <a:p>
                      <a:pPr marL="457200" indent="-457200">
                        <a:buFont typeface="+mj-lt"/>
                        <a:buAutoNum type="arabicPeriod"/>
                      </a:pPr>
                      <a:r>
                        <a:rPr lang="en-US" sz="1400" dirty="0" smtClean="0">
                          <a:solidFill>
                            <a:schemeClr val="tx2"/>
                          </a:solidFill>
                          <a:latin typeface="Equity Text" panose="020B0604020202020204" charset="0"/>
                        </a:rPr>
                        <a:t>Task VDOE and VDSS to collaboratively design and build a new licensing platform prior to transition. </a:t>
                      </a:r>
                    </a:p>
                  </a:txBody>
                  <a:tcPr/>
                </a:tc>
                <a:extLst>
                  <a:ext uri="{0D108BD9-81ED-4DB2-BD59-A6C34878D82A}">
                    <a16:rowId xmlns:a16="http://schemas.microsoft.com/office/drawing/2014/main" val="2270891967"/>
                  </a:ext>
                </a:extLst>
              </a:tr>
            </a:tbl>
          </a:graphicData>
        </a:graphic>
      </p:graphicFrame>
      <p:sp>
        <p:nvSpPr>
          <p:cNvPr id="7" name="Content Placeholder 2"/>
          <p:cNvSpPr txBox="1">
            <a:spLocks/>
          </p:cNvSpPr>
          <p:nvPr/>
        </p:nvSpPr>
        <p:spPr>
          <a:xfrm>
            <a:off x="523874" y="1859179"/>
            <a:ext cx="11001375" cy="3904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quity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quity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quity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t>Here is a summary of the recommended actions to improve school readiness outcomes in Virginia: </a:t>
            </a:r>
            <a:endParaRPr lang="en-US" sz="2000" dirty="0" smtClean="0"/>
          </a:p>
          <a:p>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55070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17" y="1079051"/>
            <a:ext cx="10515600" cy="858981"/>
          </a:xfrm>
        </p:spPr>
        <p:txBody>
          <a:bodyPr/>
          <a:lstStyle/>
          <a:p>
            <a:r>
              <a:rPr lang="en-US" sz="3600" dirty="0" smtClean="0"/>
              <a:t>Rationale for Education</a:t>
            </a:r>
            <a:endParaRPr lang="en-US" sz="3600" dirty="0"/>
          </a:p>
        </p:txBody>
      </p:sp>
      <p:sp>
        <p:nvSpPr>
          <p:cNvPr id="3" name="Content Placeholder 2"/>
          <p:cNvSpPr>
            <a:spLocks noGrp="1"/>
          </p:cNvSpPr>
          <p:nvPr>
            <p:ph idx="1"/>
          </p:nvPr>
        </p:nvSpPr>
        <p:spPr>
          <a:xfrm>
            <a:off x="616819" y="1803278"/>
            <a:ext cx="10515600" cy="3904817"/>
          </a:xfrm>
        </p:spPr>
        <p:txBody>
          <a:bodyPr/>
          <a:lstStyle/>
          <a:p>
            <a:pPr marL="152400" indent="0">
              <a:lnSpc>
                <a:spcPct val="100000"/>
              </a:lnSpc>
              <a:spcBef>
                <a:spcPts val="0"/>
              </a:spcBef>
              <a:buSzPts val="1200"/>
              <a:buNone/>
            </a:pPr>
            <a:r>
              <a:rPr lang="en-US" sz="2000" i="1" dirty="0" smtClean="0">
                <a:latin typeface="Equity Text" panose="020B0604020202020204" charset="0"/>
              </a:rPr>
              <a:t>There are multiple advantages to consolidating within a Board and Department of Education&gt;</a:t>
            </a:r>
          </a:p>
          <a:p>
            <a:pPr lvl="1">
              <a:lnSpc>
                <a:spcPct val="100000"/>
              </a:lnSpc>
              <a:spcBef>
                <a:spcPts val="0"/>
              </a:spcBef>
              <a:buClr>
                <a:srgbClr val="000000"/>
              </a:buClr>
              <a:defRPr/>
            </a:pPr>
            <a:r>
              <a:rPr lang="en-US" sz="2000" dirty="0">
                <a:latin typeface="Equity Text" panose="020B0604020202020204" charset="0"/>
              </a:rPr>
              <a:t>Can establish direct line of authority for </a:t>
            </a:r>
            <a:r>
              <a:rPr lang="en-US" sz="2000" dirty="0" err="1">
                <a:latin typeface="Equity Text" panose="020B0604020202020204" charset="0"/>
              </a:rPr>
              <a:t>PreK</a:t>
            </a:r>
            <a:r>
              <a:rPr lang="en-US" sz="2000" dirty="0">
                <a:latin typeface="Equity Text" panose="020B0604020202020204" charset="0"/>
              </a:rPr>
              <a:t>, special education, Head Start and child care</a:t>
            </a:r>
          </a:p>
          <a:p>
            <a:pPr lvl="1">
              <a:lnSpc>
                <a:spcPct val="100000"/>
              </a:lnSpc>
              <a:spcBef>
                <a:spcPts val="0"/>
              </a:spcBef>
            </a:pPr>
            <a:r>
              <a:rPr lang="en-US" sz="2000" dirty="0">
                <a:latin typeface="Equity Text" panose="020B0604020202020204" charset="0"/>
              </a:rPr>
              <a:t>Integrate early childhood to early elementary, including special education</a:t>
            </a:r>
          </a:p>
          <a:p>
            <a:pPr lvl="1">
              <a:lnSpc>
                <a:spcPct val="100000"/>
              </a:lnSpc>
              <a:spcBef>
                <a:spcPts val="0"/>
              </a:spcBef>
            </a:pPr>
            <a:r>
              <a:rPr lang="en-US" sz="2000" dirty="0" smtClean="0">
                <a:latin typeface="Equity Text" panose="020B0604020202020204" charset="0"/>
              </a:rPr>
              <a:t>More sustainable </a:t>
            </a:r>
            <a:r>
              <a:rPr lang="en-US" sz="2000" dirty="0">
                <a:latin typeface="Equity Text" panose="020B0604020202020204" charset="0"/>
              </a:rPr>
              <a:t>within state </a:t>
            </a:r>
            <a:r>
              <a:rPr lang="en-US" sz="2000" dirty="0" smtClean="0">
                <a:latin typeface="Equity Text" panose="020B0604020202020204" charset="0"/>
              </a:rPr>
              <a:t>agency than at Governor’s Office</a:t>
            </a:r>
            <a:endParaRPr lang="en-US" sz="2000" dirty="0">
              <a:latin typeface="Equity Text" panose="020B0604020202020204" charset="0"/>
            </a:endParaRPr>
          </a:p>
          <a:p>
            <a:pPr marL="152400" indent="0">
              <a:lnSpc>
                <a:spcPct val="100000"/>
              </a:lnSpc>
              <a:spcBef>
                <a:spcPts val="0"/>
              </a:spcBef>
              <a:buSzPts val="1200"/>
              <a:buNone/>
            </a:pPr>
            <a:endParaRPr lang="en-US" sz="2000" i="1" dirty="0" smtClean="0"/>
          </a:p>
          <a:p>
            <a:pPr marL="152400" indent="0">
              <a:lnSpc>
                <a:spcPct val="100000"/>
              </a:lnSpc>
              <a:spcBef>
                <a:spcPts val="0"/>
              </a:spcBef>
              <a:buSzPts val="1200"/>
              <a:buNone/>
            </a:pPr>
            <a:r>
              <a:rPr lang="en-US" sz="2000" i="1" dirty="0" smtClean="0"/>
              <a:t>Of </a:t>
            </a:r>
            <a:r>
              <a:rPr lang="en-US" sz="2000" i="1" dirty="0"/>
              <a:t>the ~10 states that have unified early childhood governance, most have consolidated within </a:t>
            </a:r>
            <a:r>
              <a:rPr lang="en-US" sz="2000" i="1" dirty="0" smtClean="0"/>
              <a:t>Education.</a:t>
            </a:r>
            <a:endParaRPr lang="en-US" sz="2000" dirty="0" smtClean="0"/>
          </a:p>
          <a:p>
            <a:pPr marL="781050" lvl="1" indent="-171450">
              <a:lnSpc>
                <a:spcPct val="100000"/>
              </a:lnSpc>
              <a:spcBef>
                <a:spcPts val="0"/>
              </a:spcBef>
              <a:buSzPts val="1200"/>
            </a:pPr>
            <a:r>
              <a:rPr lang="en-US" sz="2000" dirty="0" smtClean="0"/>
              <a:t>Standalone </a:t>
            </a:r>
            <a:r>
              <a:rPr lang="en-US" sz="2000" dirty="0"/>
              <a:t>agency (Georgia, Massachusetts, Pennsylvania, Washington) </a:t>
            </a:r>
          </a:p>
          <a:p>
            <a:pPr marL="781050" lvl="1" indent="-171450">
              <a:lnSpc>
                <a:spcPct val="100000"/>
              </a:lnSpc>
              <a:spcBef>
                <a:spcPts val="0"/>
              </a:spcBef>
              <a:buSzPts val="1200"/>
            </a:pPr>
            <a:r>
              <a:rPr lang="en-US" sz="2000" dirty="0"/>
              <a:t>Consolidated within Education, typically with its own “office” (California, D.C., Florida, Louisiana, Maryland, Michigan, Oregon)</a:t>
            </a:r>
          </a:p>
          <a:p>
            <a:pPr marL="1238250" lvl="2" indent="-171450">
              <a:lnSpc>
                <a:spcPct val="100000"/>
              </a:lnSpc>
              <a:spcBef>
                <a:spcPts val="0"/>
              </a:spcBef>
              <a:buSzPts val="1200"/>
            </a:pPr>
            <a:r>
              <a:rPr lang="en-US" i="1" dirty="0"/>
              <a:t>These states handle the child care block grant functions differently, especially eligibility </a:t>
            </a:r>
            <a:endParaRPr lang="en-US" dirty="0"/>
          </a:p>
          <a:p>
            <a:pPr marL="781050" lvl="1" indent="-171450">
              <a:lnSpc>
                <a:spcPct val="100000"/>
              </a:lnSpc>
              <a:spcBef>
                <a:spcPts val="0"/>
              </a:spcBef>
              <a:buSzPts val="1200"/>
            </a:pPr>
            <a:r>
              <a:rPr lang="en-US" sz="2000" dirty="0"/>
              <a:t>Consolidated within </a:t>
            </a:r>
            <a:r>
              <a:rPr lang="en-US" sz="2000" dirty="0" smtClean="0"/>
              <a:t>Health/Human </a:t>
            </a:r>
            <a:r>
              <a:rPr lang="en-US" sz="2000" dirty="0"/>
              <a:t>Services or social services equivalent (North Carolina</a:t>
            </a:r>
            <a:r>
              <a:rPr lang="en-US" sz="2000" dirty="0" smtClean="0"/>
              <a:t>)</a:t>
            </a:r>
            <a:endParaRPr lang="en-US" sz="2000" dirty="0"/>
          </a:p>
          <a:p>
            <a:pPr marL="781050" lvl="1" indent="-171450">
              <a:lnSpc>
                <a:spcPct val="100000"/>
              </a:lnSpc>
              <a:spcBef>
                <a:spcPts val="0"/>
              </a:spcBef>
              <a:buSzPts val="1200"/>
            </a:pPr>
            <a:r>
              <a:rPr lang="en-US" sz="2000" dirty="0"/>
              <a:t>Other states have sought to “coordinate” through the Governor’s Office but policies, regulations, monitoring and funding typically remain very different (e.g., Ohio) </a:t>
            </a:r>
          </a:p>
          <a:p>
            <a:pPr>
              <a:lnSpc>
                <a:spcPct val="100000"/>
              </a:lnSpc>
              <a:spcBef>
                <a:spcPts val="0"/>
              </a:spcBef>
            </a:pPr>
            <a:endParaRPr lang="en-US" dirty="0"/>
          </a:p>
        </p:txBody>
      </p:sp>
    </p:spTree>
    <p:extLst>
      <p:ext uri="{BB962C8B-B14F-4D97-AF65-F5344CB8AC3E}">
        <p14:creationId xmlns:p14="http://schemas.microsoft.com/office/powerpoint/2010/main" val="216325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7" y="1110620"/>
            <a:ext cx="10515600" cy="858981"/>
          </a:xfrm>
        </p:spPr>
        <p:txBody>
          <a:bodyPr/>
          <a:lstStyle/>
          <a:p>
            <a:r>
              <a:rPr lang="en-US" sz="3600" dirty="0" smtClean="0"/>
              <a:t>Equity and Readiness</a:t>
            </a:r>
            <a:endParaRPr lang="en-US" sz="3600" i="1" dirty="0"/>
          </a:p>
        </p:txBody>
      </p:sp>
      <p:sp>
        <p:nvSpPr>
          <p:cNvPr id="3" name="Content Placeholder 2"/>
          <p:cNvSpPr>
            <a:spLocks noGrp="1"/>
          </p:cNvSpPr>
          <p:nvPr>
            <p:ph idx="1"/>
          </p:nvPr>
        </p:nvSpPr>
        <p:spPr>
          <a:xfrm>
            <a:off x="613936" y="1702644"/>
            <a:ext cx="10881376" cy="3904817"/>
          </a:xfrm>
        </p:spPr>
        <p:txBody>
          <a:bodyPr/>
          <a:lstStyle/>
          <a:p>
            <a:pPr marL="0" indent="0">
              <a:buNone/>
            </a:pPr>
            <a:r>
              <a:rPr lang="en-US" sz="2000" i="1" dirty="0" smtClean="0"/>
              <a:t>All children are capable of and deserve to enter school ready </a:t>
            </a:r>
            <a:r>
              <a:rPr lang="en-US" sz="2000" i="1" dirty="0"/>
              <a:t>y</a:t>
            </a:r>
            <a:r>
              <a:rPr lang="en-US" sz="2000" i="1" dirty="0" smtClean="0"/>
              <a:t>et socio-economic status still predicts success. To close the opportunity gap, Virginia must ensure at-risk children can participate in quality early childhood programs, regardless of setting, that promote children’s learning and development.  </a:t>
            </a:r>
            <a:endParaRPr lang="en-US" sz="2000" i="1" dirty="0"/>
          </a:p>
        </p:txBody>
      </p:sp>
      <p:sp>
        <p:nvSpPr>
          <p:cNvPr id="11" name="TextBox 10"/>
          <p:cNvSpPr txBox="1"/>
          <p:nvPr/>
        </p:nvSpPr>
        <p:spPr>
          <a:xfrm>
            <a:off x="762791" y="2898244"/>
            <a:ext cx="10732521" cy="369332"/>
          </a:xfrm>
          <a:prstGeom prst="rect">
            <a:avLst/>
          </a:prstGeom>
          <a:noFill/>
        </p:spPr>
        <p:txBody>
          <a:bodyPr wrap="square" rtlCol="0">
            <a:spAutoFit/>
          </a:bodyPr>
          <a:lstStyle/>
          <a:p>
            <a:pPr algn="ctr"/>
            <a:r>
              <a:rPr lang="en-US" b="1" dirty="0" smtClean="0">
                <a:solidFill>
                  <a:schemeClr val="tx2"/>
                </a:solidFill>
                <a:latin typeface="Equity Text" panose="020B0604020202020204" charset="0"/>
              </a:rPr>
              <a:t>2018 Virginia Kindergarten Readiness Program Results</a:t>
            </a:r>
            <a:endParaRPr lang="en-US" b="1" dirty="0">
              <a:solidFill>
                <a:schemeClr val="tx2"/>
              </a:solidFill>
              <a:latin typeface="Equity Text" panose="020B060402020202020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262" y="3249898"/>
            <a:ext cx="4207476" cy="3123573"/>
          </a:xfrm>
          <a:prstGeom prst="rect">
            <a:avLst/>
          </a:prstGeom>
        </p:spPr>
      </p:pic>
      <p:sp>
        <p:nvSpPr>
          <p:cNvPr id="5" name="TextBox 4"/>
          <p:cNvSpPr txBox="1"/>
          <p:nvPr/>
        </p:nvSpPr>
        <p:spPr>
          <a:xfrm>
            <a:off x="7429717" y="5138943"/>
            <a:ext cx="2763437" cy="784830"/>
          </a:xfrm>
          <a:prstGeom prst="rect">
            <a:avLst/>
          </a:prstGeom>
          <a:solidFill>
            <a:srgbClr val="FFFFCC"/>
          </a:solidFill>
        </p:spPr>
        <p:txBody>
          <a:bodyPr wrap="square" rtlCol="0">
            <a:spAutoFit/>
          </a:bodyPr>
          <a:lstStyle/>
          <a:p>
            <a:pPr algn="ctr"/>
            <a:r>
              <a:rPr lang="en-US" sz="1500" i="1" dirty="0" smtClean="0">
                <a:latin typeface="Equity Text" panose="020B0604020202020204" charset="0"/>
              </a:rPr>
              <a:t>Only 38% of disadvantaged children </a:t>
            </a:r>
            <a:r>
              <a:rPr lang="en-US" sz="1500" i="1" dirty="0">
                <a:latin typeface="Equity Text" panose="020B0604020202020204" charset="0"/>
              </a:rPr>
              <a:t>with </a:t>
            </a:r>
            <a:r>
              <a:rPr lang="en-US" sz="1500" i="1" u="sng" dirty="0">
                <a:latin typeface="Equity Text" panose="020B0604020202020204" charset="0"/>
              </a:rPr>
              <a:t>no</a:t>
            </a:r>
            <a:r>
              <a:rPr lang="en-US" sz="1500" i="1" dirty="0">
                <a:latin typeface="Equity Text" panose="020B0604020202020204" charset="0"/>
              </a:rPr>
              <a:t> preschool experience are </a:t>
            </a:r>
            <a:r>
              <a:rPr lang="en-US" sz="1500" i="1" dirty="0" smtClean="0">
                <a:latin typeface="Equity Text" panose="020B0604020202020204" charset="0"/>
              </a:rPr>
              <a:t>fully ready </a:t>
            </a:r>
            <a:r>
              <a:rPr lang="en-US" sz="1500" i="1" dirty="0">
                <a:latin typeface="Equity Text" panose="020B0604020202020204" charset="0"/>
              </a:rPr>
              <a:t>for </a:t>
            </a:r>
            <a:r>
              <a:rPr lang="en-US" sz="1500" i="1" dirty="0" smtClean="0">
                <a:latin typeface="Equity Text" panose="020B0604020202020204" charset="0"/>
              </a:rPr>
              <a:t>kindergarten.</a:t>
            </a:r>
            <a:endParaRPr lang="en-US" sz="1500" i="1" dirty="0">
              <a:latin typeface="Equity Text" panose="020B0604020202020204" charset="0"/>
            </a:endParaRPr>
          </a:p>
        </p:txBody>
      </p:sp>
    </p:spTree>
    <p:extLst>
      <p:ext uri="{BB962C8B-B14F-4D97-AF65-F5344CB8AC3E}">
        <p14:creationId xmlns:p14="http://schemas.microsoft.com/office/powerpoint/2010/main" val="345505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7" y="1110620"/>
            <a:ext cx="10515600" cy="858981"/>
          </a:xfrm>
        </p:spPr>
        <p:txBody>
          <a:bodyPr/>
          <a:lstStyle/>
          <a:p>
            <a:r>
              <a:rPr lang="en-US" sz="3600" dirty="0" smtClean="0"/>
              <a:t>Impact on K-12</a:t>
            </a:r>
            <a:endParaRPr lang="en-US" sz="3600" i="1" dirty="0"/>
          </a:p>
        </p:txBody>
      </p:sp>
      <p:sp>
        <p:nvSpPr>
          <p:cNvPr id="3" name="Content Placeholder 2"/>
          <p:cNvSpPr>
            <a:spLocks noGrp="1"/>
          </p:cNvSpPr>
          <p:nvPr>
            <p:ph idx="1"/>
          </p:nvPr>
        </p:nvSpPr>
        <p:spPr>
          <a:xfrm>
            <a:off x="652437" y="1820287"/>
            <a:ext cx="10881376" cy="3904817"/>
          </a:xfrm>
        </p:spPr>
        <p:txBody>
          <a:bodyPr/>
          <a:lstStyle/>
          <a:p>
            <a:pPr marL="0" indent="0">
              <a:buNone/>
            </a:pPr>
            <a:r>
              <a:rPr lang="en-US" sz="2000" i="1" dirty="0" smtClean="0"/>
              <a:t>School readiness predicts third grade reading results.</a:t>
            </a:r>
            <a:endParaRPr lang="en-US" sz="2000" i="1" dirty="0"/>
          </a:p>
        </p:txBody>
      </p:sp>
      <p:sp>
        <p:nvSpPr>
          <p:cNvPr id="7" name="Rectangle 6">
            <a:extLst>
              <a:ext uri="{FF2B5EF4-FFF2-40B4-BE49-F238E27FC236}">
                <a16:creationId xmlns:a16="http://schemas.microsoft.com/office/drawing/2014/main" id="{BFD69CAB-393D-4C42-A91F-53CDDB591DD9}"/>
              </a:ext>
            </a:extLst>
          </p:cNvPr>
          <p:cNvSpPr/>
          <p:nvPr/>
        </p:nvSpPr>
        <p:spPr>
          <a:xfrm>
            <a:off x="6651057" y="6112765"/>
            <a:ext cx="5130265" cy="276999"/>
          </a:xfrm>
          <a:prstGeom prst="rect">
            <a:avLst/>
          </a:prstGeom>
        </p:spPr>
        <p:txBody>
          <a:bodyPr wrap="square">
            <a:spAutoFit/>
          </a:bodyPr>
          <a:lstStyle/>
          <a:p>
            <a:r>
              <a:rPr lang="en-US" sz="1200" i="1" dirty="0">
                <a:solidFill>
                  <a:schemeClr val="tx2"/>
                </a:solidFill>
                <a:latin typeface="Equity Text" panose="020B0604020202020204" charset="0"/>
              </a:rPr>
              <a:t>Bassok, Herring, McGinty, Miller, &amp; Wyckoff, 2019</a:t>
            </a:r>
          </a:p>
        </p:txBody>
      </p:sp>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269635111"/>
              </p:ext>
            </p:extLst>
          </p:nvPr>
        </p:nvGraphicFramePr>
        <p:xfrm>
          <a:off x="2990527" y="2357262"/>
          <a:ext cx="6317102" cy="3842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00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fade">
                                      <p:cBhvr>
                                        <p:cTn id="7" dur="500"/>
                                        <p:tgtEl>
                                          <p:spTgt spid="8">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fade">
                                      <p:cBhvr>
                                        <p:cTn id="12" dur="500"/>
                                        <p:tgtEl>
                                          <p:spTgt spid="8">
                                            <p:graphicEl>
                                              <a:chart seriesIdx="0" categoryIdx="1" bldStep="ptIn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fade">
                                      <p:cBhvr>
                                        <p:cTn id="15" dur="500"/>
                                        <p:tgtEl>
                                          <p:spTgt spid="8">
                                            <p:graphicEl>
                                              <a:chart seriesIdx="0" categoryIdx="2" bldStep="ptIn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fade">
                                      <p:cBhvr>
                                        <p:cTn id="18" dur="500"/>
                                        <p:tgtEl>
                                          <p:spTgt spid="8">
                                            <p:graphicEl>
                                              <a:chart seriesIdx="0" categoryIdx="3" bldStep="ptIn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chart seriesIdx="0" categoryIdx="4" bldStep="ptInSeries"/>
                                            </p:graphicEl>
                                          </p:spTgt>
                                        </p:tgtEl>
                                        <p:attrNameLst>
                                          <p:attrName>style.visibility</p:attrName>
                                        </p:attrNameLst>
                                      </p:cBhvr>
                                      <p:to>
                                        <p:strVal val="visible"/>
                                      </p:to>
                                    </p:set>
                                    <p:animEffect transition="in" filter="fade">
                                      <p:cBhvr>
                                        <p:cTn id="21" dur="500"/>
                                        <p:tgtEl>
                                          <p:spTgt spid="8">
                                            <p:graphicEl>
                                              <a:chart seriesIdx="0" categoryIdx="4"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1125182"/>
            <a:ext cx="11022496" cy="858981"/>
          </a:xfrm>
        </p:spPr>
        <p:txBody>
          <a:bodyPr/>
          <a:lstStyle/>
          <a:p>
            <a:r>
              <a:rPr lang="en-US" sz="3600" dirty="0" smtClean="0"/>
              <a:t>Preschool Development Grant</a:t>
            </a:r>
            <a:endParaRPr lang="en-US" sz="3600" dirty="0"/>
          </a:p>
        </p:txBody>
      </p:sp>
      <p:sp>
        <p:nvSpPr>
          <p:cNvPr id="3" name="Content Placeholder 2"/>
          <p:cNvSpPr>
            <a:spLocks noGrp="1"/>
          </p:cNvSpPr>
          <p:nvPr>
            <p:ph idx="1"/>
          </p:nvPr>
        </p:nvSpPr>
        <p:spPr>
          <a:xfrm>
            <a:off x="503275" y="1847520"/>
            <a:ext cx="11277599" cy="4317498"/>
          </a:xfrm>
        </p:spPr>
        <p:txBody>
          <a:bodyPr/>
          <a:lstStyle/>
          <a:p>
            <a:pPr marL="0" indent="0">
              <a:buNone/>
            </a:pPr>
            <a:r>
              <a:rPr lang="en-US" sz="2000" i="1" dirty="0" smtClean="0"/>
              <a:t>The Preschool Development Grant Birth to Five (PDG B-5) has enabled Virginia to strengthen its B-5 system :</a:t>
            </a:r>
          </a:p>
          <a:p>
            <a:pPr marL="0" indent="0">
              <a:buNone/>
            </a:pPr>
            <a:r>
              <a:rPr lang="en-US" sz="2000" dirty="0"/>
              <a:t>Over the last </a:t>
            </a:r>
            <a:r>
              <a:rPr lang="en-US" sz="2000" dirty="0" smtClean="0"/>
              <a:t>ten </a:t>
            </a:r>
            <a:r>
              <a:rPr lang="en-US" sz="2000" dirty="0"/>
              <a:t>months, Virginia’s </a:t>
            </a:r>
            <a:r>
              <a:rPr lang="en-US" sz="2000" dirty="0" smtClean="0"/>
              <a:t>10 Community </a:t>
            </a:r>
            <a:r>
              <a:rPr lang="en-US" sz="2000" dirty="0"/>
              <a:t>Pilots have:</a:t>
            </a:r>
          </a:p>
          <a:p>
            <a:r>
              <a:rPr lang="en-US" sz="2000" dirty="0"/>
              <a:t>Recruited new partners and built new relationships </a:t>
            </a:r>
            <a:r>
              <a:rPr lang="en-US" sz="2000" dirty="0" smtClean="0"/>
              <a:t>with schools, Head Starts and child care</a:t>
            </a:r>
            <a:endParaRPr lang="en-US" sz="2000" dirty="0"/>
          </a:p>
          <a:p>
            <a:r>
              <a:rPr lang="en-US" sz="2000" dirty="0"/>
              <a:t>Registered more than 575 sites and 2,500 teachers across family day home, child care, Head Start and schools in 27 jurisdictions</a:t>
            </a:r>
          </a:p>
          <a:p>
            <a:r>
              <a:rPr lang="en-US" sz="2000" dirty="0" smtClean="0"/>
              <a:t>Collected 2,000 </a:t>
            </a:r>
            <a:r>
              <a:rPr lang="en-US" sz="2000" dirty="0"/>
              <a:t>survey responses from </a:t>
            </a:r>
            <a:r>
              <a:rPr lang="en-US" sz="2000" dirty="0" smtClean="0"/>
              <a:t>educators with 30,000 family surveys to go out in November</a:t>
            </a:r>
            <a:endParaRPr lang="en-US" sz="2000" dirty="0"/>
          </a:p>
          <a:p>
            <a:r>
              <a:rPr lang="en-US" sz="2000" dirty="0"/>
              <a:t>Conducted </a:t>
            </a:r>
            <a:r>
              <a:rPr lang="en-US" sz="2000" dirty="0" smtClean="0"/>
              <a:t>self-assessments </a:t>
            </a:r>
            <a:r>
              <a:rPr lang="en-US" sz="2000" dirty="0"/>
              <a:t>to determine how families learn about, apply and enroll </a:t>
            </a:r>
            <a:r>
              <a:rPr lang="en-US" sz="2000" dirty="0" smtClean="0"/>
              <a:t>in </a:t>
            </a:r>
            <a:r>
              <a:rPr lang="en-US" sz="2000" dirty="0"/>
              <a:t>programs </a:t>
            </a:r>
          </a:p>
          <a:p>
            <a:r>
              <a:rPr lang="en-US" sz="2000" dirty="0"/>
              <a:t>Distributed more than $684,000 in funds via 1,140 checks to teachers and 228 checks to sites</a:t>
            </a:r>
          </a:p>
          <a:p>
            <a:r>
              <a:rPr lang="en-US" sz="2000" dirty="0"/>
              <a:t>Collaborated to design, build and launch a new data portal (LinkB5</a:t>
            </a:r>
            <a:r>
              <a:rPr lang="en-US" sz="2000" dirty="0" smtClean="0"/>
              <a:t>)</a:t>
            </a:r>
            <a:endParaRPr lang="en-US" sz="600" dirty="0"/>
          </a:p>
          <a:p>
            <a:pPr marL="0" indent="0">
              <a:buNone/>
            </a:pPr>
            <a:r>
              <a:rPr lang="en-US" sz="2000" i="1" dirty="0"/>
              <a:t>Pilots are not only strengthening their own systems but building models to be scaled to other </a:t>
            </a:r>
            <a:r>
              <a:rPr lang="en-US" sz="2000" i="1" dirty="0" smtClean="0"/>
              <a:t>communities. Lessons </a:t>
            </a:r>
            <a:r>
              <a:rPr lang="en-US" sz="2000" i="1" dirty="0"/>
              <a:t>learned from these efforts </a:t>
            </a:r>
            <a:r>
              <a:rPr lang="en-US" sz="2000" i="1" dirty="0" smtClean="0"/>
              <a:t>are informing </a:t>
            </a:r>
            <a:r>
              <a:rPr lang="en-US" sz="2000" i="1" dirty="0"/>
              <a:t>policymaking and practice at the state level</a:t>
            </a:r>
            <a:r>
              <a:rPr lang="en-US" sz="2000" i="1" dirty="0" smtClean="0"/>
              <a:t>.</a:t>
            </a:r>
            <a:endParaRPr lang="en-US" sz="2000" i="1" dirty="0"/>
          </a:p>
        </p:txBody>
      </p:sp>
    </p:spTree>
    <p:extLst>
      <p:ext uri="{BB962C8B-B14F-4D97-AF65-F5344CB8AC3E}">
        <p14:creationId xmlns:p14="http://schemas.microsoft.com/office/powerpoint/2010/main" val="1086985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1125182"/>
            <a:ext cx="11022496" cy="858981"/>
          </a:xfrm>
        </p:spPr>
        <p:txBody>
          <a:bodyPr/>
          <a:lstStyle/>
          <a:p>
            <a:r>
              <a:rPr lang="en-US" sz="3600" dirty="0" smtClean="0"/>
              <a:t>What’s Next for PDG B-5</a:t>
            </a:r>
            <a:endParaRPr lang="en-US" sz="3600" dirty="0"/>
          </a:p>
        </p:txBody>
      </p:sp>
      <p:sp>
        <p:nvSpPr>
          <p:cNvPr id="3" name="Content Placeholder 2"/>
          <p:cNvSpPr>
            <a:spLocks noGrp="1"/>
          </p:cNvSpPr>
          <p:nvPr>
            <p:ph idx="1"/>
          </p:nvPr>
        </p:nvSpPr>
        <p:spPr>
          <a:xfrm>
            <a:off x="503275" y="1839053"/>
            <a:ext cx="11277599" cy="4317498"/>
          </a:xfrm>
        </p:spPr>
        <p:txBody>
          <a:bodyPr/>
          <a:lstStyle/>
          <a:p>
            <a:pPr marL="0" indent="0">
              <a:buNone/>
            </a:pPr>
            <a:r>
              <a:rPr lang="en-US" sz="2000" i="1" dirty="0" smtClean="0"/>
              <a:t>With an additional three years of PDG B-5 funding, Virginia proposes to expand current efforts to reach all communities in the Commonwealth. </a:t>
            </a:r>
          </a:p>
          <a:p>
            <a:pPr marL="0" indent="0">
              <a:buNone/>
            </a:pPr>
            <a:r>
              <a:rPr lang="en-US" sz="2000" dirty="0" smtClean="0"/>
              <a:t>Communities can apply for funding to partner with all publicly-funded, birth to five early childhood programs in family home settings, child care, Head Start and schools to: </a:t>
            </a:r>
          </a:p>
        </p:txBody>
      </p:sp>
      <p:graphicFrame>
        <p:nvGraphicFramePr>
          <p:cNvPr id="4" name="Content Placeholder 8"/>
          <p:cNvGraphicFramePr>
            <a:graphicFrameLocks/>
          </p:cNvGraphicFramePr>
          <p:nvPr>
            <p:extLst>
              <p:ext uri="{D42A27DB-BD31-4B8C-83A1-F6EECF244321}">
                <p14:modId xmlns:p14="http://schemas.microsoft.com/office/powerpoint/2010/main" val="162207324"/>
              </p:ext>
            </p:extLst>
          </p:nvPr>
        </p:nvGraphicFramePr>
        <p:xfrm>
          <a:off x="1536701" y="3022601"/>
          <a:ext cx="9241366" cy="3335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641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2" y="1136577"/>
            <a:ext cx="10515600" cy="858981"/>
          </a:xfrm>
        </p:spPr>
        <p:txBody>
          <a:bodyPr/>
          <a:lstStyle/>
          <a:p>
            <a:r>
              <a:rPr lang="en-US" sz="3600" dirty="0" smtClean="0"/>
              <a:t>Overview</a:t>
            </a:r>
            <a:endParaRPr lang="en-US" sz="3600" dirty="0"/>
          </a:p>
        </p:txBody>
      </p:sp>
      <p:sp>
        <p:nvSpPr>
          <p:cNvPr id="3" name="Content Placeholder 2"/>
          <p:cNvSpPr>
            <a:spLocks noGrp="1"/>
          </p:cNvSpPr>
          <p:nvPr>
            <p:ph idx="1"/>
          </p:nvPr>
        </p:nvSpPr>
        <p:spPr>
          <a:xfrm>
            <a:off x="531628" y="1883847"/>
            <a:ext cx="10642558" cy="4006270"/>
          </a:xfrm>
        </p:spPr>
        <p:txBody>
          <a:bodyPr/>
          <a:lstStyle/>
          <a:p>
            <a:r>
              <a:rPr lang="en-US" sz="2000" dirty="0" smtClean="0"/>
              <a:t>Virginia’s Challenge</a:t>
            </a:r>
          </a:p>
          <a:p>
            <a:r>
              <a:rPr lang="en-US" sz="2000" dirty="0" smtClean="0"/>
              <a:t>Findings from Executive Directive 4</a:t>
            </a:r>
          </a:p>
          <a:p>
            <a:pPr marL="914400" lvl="1" indent="-457200">
              <a:buFont typeface="+mj-lt"/>
              <a:buAutoNum type="arabicPeriod"/>
            </a:pPr>
            <a:r>
              <a:rPr lang="en-US" sz="2000" dirty="0" smtClean="0"/>
              <a:t>Listening Sessions</a:t>
            </a:r>
          </a:p>
          <a:p>
            <a:pPr marL="914400" lvl="1" indent="-457200">
              <a:buFont typeface="+mj-lt"/>
              <a:buAutoNum type="arabicPeriod"/>
            </a:pPr>
            <a:r>
              <a:rPr lang="en-US" sz="2000" dirty="0" smtClean="0"/>
              <a:t>Maximizing Access</a:t>
            </a:r>
          </a:p>
          <a:p>
            <a:pPr marL="914400" lvl="1" indent="-457200">
              <a:buFont typeface="+mj-lt"/>
              <a:buAutoNum type="arabicPeriod"/>
            </a:pPr>
            <a:r>
              <a:rPr lang="en-US" sz="2000" dirty="0" smtClean="0"/>
              <a:t>Measuring and Improving Quality</a:t>
            </a:r>
          </a:p>
          <a:p>
            <a:pPr marL="914400" lvl="1" indent="-457200">
              <a:buFont typeface="+mj-lt"/>
              <a:buAutoNum type="arabicPeriod"/>
            </a:pPr>
            <a:r>
              <a:rPr lang="en-US" sz="2000" dirty="0" smtClean="0"/>
              <a:t>Consolidating Oversight and Administration</a:t>
            </a:r>
            <a:endParaRPr lang="en-US" sz="2000" dirty="0"/>
          </a:p>
          <a:p>
            <a:r>
              <a:rPr lang="en-US" sz="2000" dirty="0" smtClean="0"/>
              <a:t>Preschool Development Grant Birth to Five (PDG B-5)</a:t>
            </a:r>
          </a:p>
          <a:p>
            <a:r>
              <a:rPr lang="en-US" sz="2000" dirty="0" smtClean="0"/>
              <a:t>What to Expect in 2020</a:t>
            </a:r>
          </a:p>
          <a:p>
            <a:endParaRPr lang="en-US" sz="2000" dirty="0" smtClean="0"/>
          </a:p>
        </p:txBody>
      </p:sp>
    </p:spTree>
    <p:extLst>
      <p:ext uri="{BB962C8B-B14F-4D97-AF65-F5344CB8AC3E}">
        <p14:creationId xmlns:p14="http://schemas.microsoft.com/office/powerpoint/2010/main" val="102941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1125182"/>
            <a:ext cx="11022496" cy="858981"/>
          </a:xfrm>
        </p:spPr>
        <p:txBody>
          <a:bodyPr/>
          <a:lstStyle/>
          <a:p>
            <a:r>
              <a:rPr lang="en-US" sz="3600" dirty="0" smtClean="0"/>
              <a:t>What to Expect in 2020</a:t>
            </a:r>
            <a:endParaRPr lang="en-US" sz="3600" dirty="0"/>
          </a:p>
        </p:txBody>
      </p:sp>
      <p:sp>
        <p:nvSpPr>
          <p:cNvPr id="3" name="Content Placeholder 2"/>
          <p:cNvSpPr>
            <a:spLocks noGrp="1"/>
          </p:cNvSpPr>
          <p:nvPr>
            <p:ph idx="1"/>
          </p:nvPr>
        </p:nvSpPr>
        <p:spPr>
          <a:xfrm>
            <a:off x="469407" y="1822119"/>
            <a:ext cx="11510925" cy="4317498"/>
          </a:xfrm>
        </p:spPr>
        <p:txBody>
          <a:bodyPr/>
          <a:lstStyle/>
          <a:p>
            <a:pPr marL="0" indent="0">
              <a:buNone/>
            </a:pPr>
            <a:r>
              <a:rPr lang="en-US" sz="2000" i="1" dirty="0" smtClean="0"/>
              <a:t>2020 will offer opportunities to increase equitable access and improve quality in early childhood in Virginia: </a:t>
            </a:r>
            <a:endParaRPr lang="en-US" sz="2000" i="1" dirty="0"/>
          </a:p>
          <a:p>
            <a:pPr marL="0" indent="0">
              <a:buNone/>
            </a:pPr>
            <a:endParaRPr lang="en-US" sz="600" b="1" dirty="0" smtClean="0"/>
          </a:p>
          <a:p>
            <a:pPr marL="457200" indent="-457200">
              <a:buFont typeface="Arial" panose="020B0604020202020204" pitchFamily="34" charset="0"/>
              <a:buAutoNum type="arabicPeriod"/>
            </a:pPr>
            <a:r>
              <a:rPr lang="en-US" sz="2000" dirty="0" smtClean="0"/>
              <a:t>Virginia </a:t>
            </a:r>
            <a:r>
              <a:rPr lang="en-US" sz="2000" dirty="0"/>
              <a:t>will </a:t>
            </a:r>
            <a:r>
              <a:rPr lang="en-US" sz="2000" dirty="0" smtClean="0"/>
              <a:t>pursue </a:t>
            </a:r>
            <a:r>
              <a:rPr lang="en-US" sz="2000" dirty="0"/>
              <a:t>a state budget that would incrementally increase the number of at-risk 3s and 4s served in public and private </a:t>
            </a:r>
            <a:r>
              <a:rPr lang="en-US" sz="2000" dirty="0" smtClean="0"/>
              <a:t>settings while continuing to maximize federal dollars.</a:t>
            </a:r>
            <a:endParaRPr lang="en-US" sz="2000" dirty="0"/>
          </a:p>
          <a:p>
            <a:pPr marL="457200" indent="-457200">
              <a:buAutoNum type="arabicPeriod"/>
            </a:pPr>
            <a:endParaRPr lang="en-US" sz="2000" dirty="0" smtClean="0"/>
          </a:p>
          <a:p>
            <a:pPr marL="457200" indent="-457200">
              <a:buAutoNum type="arabicPeriod"/>
            </a:pPr>
            <a:r>
              <a:rPr lang="en-US" sz="2000" dirty="0" smtClean="0"/>
              <a:t>Virginia will pursue legislation to require a uniform measurement and improvement system and consolidate early childhood functions under BOE/DOE.</a:t>
            </a:r>
          </a:p>
          <a:p>
            <a:pPr marL="457200" indent="-457200">
              <a:buAutoNum type="arabicPeriod"/>
            </a:pPr>
            <a:endParaRPr lang="en-US" sz="2000" dirty="0"/>
          </a:p>
          <a:p>
            <a:pPr marL="457200" indent="-457200">
              <a:buAutoNum type="arabicPeriod"/>
            </a:pPr>
            <a:r>
              <a:rPr lang="en-US" sz="2000" dirty="0" smtClean="0"/>
              <a:t>Virginia will build out the infrastructure at the local level for coordination, measurement and improvement in three key areas: access and enrollment; quality; and family engagement.</a:t>
            </a:r>
          </a:p>
          <a:p>
            <a:pPr marL="0" indent="0">
              <a:buNone/>
            </a:pPr>
            <a:endParaRPr lang="en-US" sz="2000" dirty="0" smtClean="0">
              <a:latin typeface="Equity Text" panose="020B0604020202020204" charset="0"/>
            </a:endParaRPr>
          </a:p>
          <a:p>
            <a:pPr marL="0" indent="0">
              <a:buNone/>
            </a:pPr>
            <a:r>
              <a:rPr lang="en-US" sz="2000" b="1" i="1" dirty="0" smtClean="0">
                <a:latin typeface="Equity Text" panose="020B0604020202020204" charset="0"/>
              </a:rPr>
              <a:t>Efforts will require ongoing engagement of diverse stakeholders to be led by Division of School Readiness.</a:t>
            </a:r>
          </a:p>
          <a:p>
            <a:pPr marL="0" indent="0">
              <a:buNone/>
            </a:pPr>
            <a:endParaRPr lang="en-US" sz="2000" b="1" dirty="0" smtClean="0"/>
          </a:p>
        </p:txBody>
      </p:sp>
    </p:spTree>
    <p:extLst>
      <p:ext uri="{BB962C8B-B14F-4D97-AF65-F5344CB8AC3E}">
        <p14:creationId xmlns:p14="http://schemas.microsoft.com/office/powerpoint/2010/main" val="311769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05" y="1126571"/>
            <a:ext cx="10515600" cy="858981"/>
          </a:xfrm>
        </p:spPr>
        <p:txBody>
          <a:bodyPr/>
          <a:lstStyle/>
          <a:p>
            <a:r>
              <a:rPr lang="en-US" sz="3600" dirty="0" smtClean="0"/>
              <a:t>Virginia’s Challenge</a:t>
            </a:r>
            <a:endParaRPr lang="en-US" sz="3600" dirty="0"/>
          </a:p>
        </p:txBody>
      </p:sp>
      <p:sp>
        <p:nvSpPr>
          <p:cNvPr id="3" name="Content Placeholder 2"/>
          <p:cNvSpPr>
            <a:spLocks noGrp="1"/>
          </p:cNvSpPr>
          <p:nvPr>
            <p:ph idx="1"/>
          </p:nvPr>
        </p:nvSpPr>
        <p:spPr>
          <a:xfrm>
            <a:off x="474922" y="1913705"/>
            <a:ext cx="11263422" cy="3904817"/>
          </a:xfrm>
        </p:spPr>
        <p:txBody>
          <a:bodyPr/>
          <a:lstStyle/>
          <a:p>
            <a:pPr marL="0" indent="0">
              <a:buNone/>
            </a:pPr>
            <a:r>
              <a:rPr lang="en-US" sz="2000" b="1" dirty="0" smtClean="0"/>
              <a:t>All children are capable of and deserve to enter school ready. </a:t>
            </a:r>
          </a:p>
          <a:p>
            <a:pPr marL="0" indent="0">
              <a:spcBef>
                <a:spcPts val="0"/>
              </a:spcBef>
              <a:buNone/>
            </a:pPr>
            <a:endParaRPr lang="en-US" sz="2000" dirty="0" smtClean="0"/>
          </a:p>
          <a:p>
            <a:r>
              <a:rPr lang="en-US" sz="2000" dirty="0" smtClean="0"/>
              <a:t>Nearly </a:t>
            </a:r>
            <a:r>
              <a:rPr lang="en-US" sz="2000" dirty="0"/>
              <a:t>100,000 students enter kindergarten classrooms in Virginia schools each fall. Only </a:t>
            </a:r>
            <a:r>
              <a:rPr lang="en-US" sz="2000" b="1" dirty="0"/>
              <a:t>60% </a:t>
            </a:r>
            <a:r>
              <a:rPr lang="en-US" sz="2000" b="1" dirty="0" smtClean="0"/>
              <a:t>of these children </a:t>
            </a:r>
            <a:r>
              <a:rPr lang="en-US" sz="2000" dirty="0" smtClean="0"/>
              <a:t>start </a:t>
            </a:r>
            <a:r>
              <a:rPr lang="en-US" sz="2000" dirty="0"/>
              <a:t>school with the key literacy, math, and </a:t>
            </a:r>
            <a:r>
              <a:rPr lang="en-US" sz="2000" dirty="0" smtClean="0"/>
              <a:t>social-emotional </a:t>
            </a:r>
            <a:r>
              <a:rPr lang="en-US" sz="2000" dirty="0"/>
              <a:t>skills needed to be successful in school. </a:t>
            </a:r>
            <a:r>
              <a:rPr lang="en-US" sz="2000" dirty="0" smtClean="0"/>
              <a:t>Most concerning is that </a:t>
            </a:r>
            <a:r>
              <a:rPr lang="en-US" sz="2000" b="1" dirty="0" smtClean="0"/>
              <a:t>only half </a:t>
            </a:r>
            <a:r>
              <a:rPr lang="en-US" sz="2000" b="1" dirty="0"/>
              <a:t>of children </a:t>
            </a:r>
            <a:r>
              <a:rPr lang="en-US" sz="2000" dirty="0"/>
              <a:t>from economically disadvantaged families enter school fully prepared for success</a:t>
            </a:r>
            <a:r>
              <a:rPr lang="en-US" sz="2000" dirty="0" smtClean="0"/>
              <a:t>.</a:t>
            </a:r>
          </a:p>
          <a:p>
            <a:r>
              <a:rPr lang="en-US" sz="2000" dirty="0" smtClean="0"/>
              <a:t>Virginia </a:t>
            </a:r>
            <a:r>
              <a:rPr lang="en-US" sz="2000" dirty="0"/>
              <a:t>ranks </a:t>
            </a:r>
            <a:r>
              <a:rPr lang="en-US" sz="2000" b="1" dirty="0"/>
              <a:t>33</a:t>
            </a:r>
            <a:r>
              <a:rPr lang="en-US" sz="2000" b="1" baseline="30000" dirty="0"/>
              <a:t>rd</a:t>
            </a:r>
            <a:r>
              <a:rPr lang="en-US" sz="2000" b="1" dirty="0"/>
              <a:t> nationally </a:t>
            </a:r>
            <a:r>
              <a:rPr lang="en-US" sz="2000" dirty="0"/>
              <a:t>in preschool funding; as a result, 24% of economically disadvantaged four-year-olds and 72% of economically disadvantaged three-year-olds lack access to quality </a:t>
            </a:r>
            <a:r>
              <a:rPr lang="en-US" sz="2000" dirty="0" smtClean="0"/>
              <a:t>preschool.</a:t>
            </a:r>
          </a:p>
          <a:p>
            <a:r>
              <a:rPr lang="en-US" sz="2000" b="1" dirty="0" smtClean="0"/>
              <a:t>75% </a:t>
            </a:r>
            <a:r>
              <a:rPr lang="en-US" sz="2000" dirty="0" smtClean="0"/>
              <a:t>of Virginia’s early childhood programs that receive </a:t>
            </a:r>
            <a:r>
              <a:rPr lang="en-US" sz="2000" b="1" dirty="0" smtClean="0"/>
              <a:t>public funding do </a:t>
            </a:r>
            <a:r>
              <a:rPr lang="en-US" sz="2000" b="1" u="sng" dirty="0" smtClean="0"/>
              <a:t>not</a:t>
            </a:r>
            <a:r>
              <a:rPr lang="en-US" sz="2000" b="1" dirty="0" smtClean="0"/>
              <a:t> </a:t>
            </a:r>
            <a:r>
              <a:rPr lang="en-US" sz="2000" dirty="0" smtClean="0"/>
              <a:t>participate in the state’s voluntary quality measurement system; vulnerable families as well as policymakers, practitioners and community leaders do not have </a:t>
            </a:r>
            <a:r>
              <a:rPr lang="en-US" sz="2000" b="1" dirty="0" smtClean="0"/>
              <a:t>uniform information on quality</a:t>
            </a:r>
            <a:r>
              <a:rPr lang="en-US" sz="2000" dirty="0" smtClean="0"/>
              <a:t>. </a:t>
            </a:r>
            <a:endParaRPr lang="en-US" sz="2000" dirty="0"/>
          </a:p>
          <a:p>
            <a:r>
              <a:rPr lang="en-US" sz="2000" dirty="0" smtClean="0"/>
              <a:t>Virginia </a:t>
            </a:r>
            <a:r>
              <a:rPr lang="en-US" sz="2000" dirty="0"/>
              <a:t>ranks </a:t>
            </a:r>
            <a:r>
              <a:rPr lang="en-US" sz="2000" b="1" dirty="0"/>
              <a:t>37</a:t>
            </a:r>
            <a:r>
              <a:rPr lang="en-US" sz="2000" b="1" baseline="30000" dirty="0"/>
              <a:t>th</a:t>
            </a:r>
            <a:r>
              <a:rPr lang="en-US" sz="2000" b="1" dirty="0"/>
              <a:t> nationally </a:t>
            </a:r>
            <a:r>
              <a:rPr lang="en-US" sz="2000" dirty="0"/>
              <a:t>in </a:t>
            </a:r>
            <a:r>
              <a:rPr lang="en-US" sz="2000" b="1" dirty="0"/>
              <a:t>early childhood governance </a:t>
            </a:r>
            <a:r>
              <a:rPr lang="en-US" sz="2000" dirty="0"/>
              <a:t>and lacks a </a:t>
            </a:r>
            <a:r>
              <a:rPr lang="en-US" sz="2000" dirty="0" smtClean="0"/>
              <a:t>uniform oversight and regulatory framework, </a:t>
            </a:r>
            <a:r>
              <a:rPr lang="en-US" sz="2000" dirty="0"/>
              <a:t>making it </a:t>
            </a:r>
            <a:r>
              <a:rPr lang="en-US" sz="2000" dirty="0" smtClean="0"/>
              <a:t>difficult </a:t>
            </a:r>
            <a:r>
              <a:rPr lang="en-US" sz="2000" dirty="0"/>
              <a:t>for communities to strengthen their local </a:t>
            </a:r>
            <a:r>
              <a:rPr lang="en-US" sz="2000" dirty="0" smtClean="0"/>
              <a:t>systems. </a:t>
            </a:r>
            <a:endParaRPr lang="en-US" sz="2000" dirty="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182498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64" y="1066873"/>
            <a:ext cx="10515600" cy="858981"/>
          </a:xfrm>
        </p:spPr>
        <p:txBody>
          <a:bodyPr/>
          <a:lstStyle/>
          <a:p>
            <a:r>
              <a:rPr lang="en-US" sz="3600" dirty="0" smtClean="0"/>
              <a:t>Executive Directive 4: Overview</a:t>
            </a:r>
            <a:endParaRPr lang="en-US" sz="3600" dirty="0"/>
          </a:p>
        </p:txBody>
      </p:sp>
      <p:sp>
        <p:nvSpPr>
          <p:cNvPr id="5" name="Content Placeholder 2"/>
          <p:cNvSpPr>
            <a:spLocks noGrp="1"/>
          </p:cNvSpPr>
          <p:nvPr>
            <p:ph idx="1"/>
          </p:nvPr>
        </p:nvSpPr>
        <p:spPr>
          <a:xfrm>
            <a:off x="457199" y="1802029"/>
            <a:ext cx="11401426" cy="3904817"/>
          </a:xfrm>
        </p:spPr>
        <p:txBody>
          <a:bodyPr/>
          <a:lstStyle/>
          <a:p>
            <a:pPr marL="0" indent="0">
              <a:buNone/>
            </a:pPr>
            <a:r>
              <a:rPr lang="en-US" sz="2000" b="1" dirty="0" smtClean="0"/>
              <a:t>Too many Virginia children enter school unprepared to fulfill their potential. To ensure every child has equitable access to opportunity, Virginia should invest more state resources to increase access to and improve the quality of its early childhood care and education system.</a:t>
            </a:r>
            <a:endParaRPr lang="en-US" sz="2000" dirty="0" smtClean="0"/>
          </a:p>
          <a:p>
            <a:pPr>
              <a:spcBef>
                <a:spcPts val="600"/>
              </a:spcBef>
            </a:pPr>
            <a:endParaRPr lang="en-US" sz="400" dirty="0" smtClean="0"/>
          </a:p>
          <a:p>
            <a:r>
              <a:rPr lang="en-US" sz="2000" dirty="0" smtClean="0"/>
              <a:t>In response to Executive Directive 4, the Executive Leadership Team conducted listening sessions, analyzed data, collaborated across agencies and developed a comprehensive set of recommendations.</a:t>
            </a:r>
          </a:p>
          <a:p>
            <a:r>
              <a:rPr lang="en-US" sz="2000" dirty="0" smtClean="0"/>
              <a:t>The public summary of findings outlines the challenges as well as recommended actions. It does not include fiscal impact as the formal recommendations are under review as part of the typical budgeting process. </a:t>
            </a:r>
          </a:p>
          <a:p>
            <a:r>
              <a:rPr lang="en-US" sz="2000" dirty="0"/>
              <a:t>N</a:t>
            </a:r>
            <a:r>
              <a:rPr lang="en-US" sz="2000" dirty="0" smtClean="0"/>
              <a:t>ew state resources will be needed to increase access for at-risk 3s and 4s as Virginia is generally maximizing available federal resources. It should be noted that an incremental or pilot approach is recommended for serving more at-risk 3s. As relates to quality, Virginia should continue to maximize federal resources first as well as pursue new funding such as the Preschool Development Grant. </a:t>
            </a:r>
          </a:p>
          <a:p>
            <a:r>
              <a:rPr lang="en-US" sz="2000" dirty="0" smtClean="0"/>
              <a:t>To achieve these ambitious objectives and build the foundation for lasting change, Virginia should establish a single and durable point of accountability for school readiness.</a:t>
            </a:r>
          </a:p>
          <a:p>
            <a:pPr marL="0" indent="0">
              <a:buNone/>
            </a:pPr>
            <a:endParaRPr lang="en-US" sz="2000" dirty="0" smtClean="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263009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72" y="1130106"/>
            <a:ext cx="10515600" cy="858981"/>
          </a:xfrm>
        </p:spPr>
        <p:txBody>
          <a:bodyPr/>
          <a:lstStyle/>
          <a:p>
            <a:r>
              <a:rPr lang="en-US" sz="3600" dirty="0" smtClean="0"/>
              <a:t>Listening Sessions </a:t>
            </a:r>
            <a:endParaRPr lang="en-US" sz="3600" dirty="0"/>
          </a:p>
        </p:txBody>
      </p:sp>
      <p:sp>
        <p:nvSpPr>
          <p:cNvPr id="3" name="Content Placeholder 2"/>
          <p:cNvSpPr>
            <a:spLocks noGrp="1"/>
          </p:cNvSpPr>
          <p:nvPr>
            <p:ph idx="1"/>
          </p:nvPr>
        </p:nvSpPr>
        <p:spPr>
          <a:xfrm>
            <a:off x="481612" y="1762435"/>
            <a:ext cx="11206717" cy="3904817"/>
          </a:xfrm>
        </p:spPr>
        <p:txBody>
          <a:bodyPr/>
          <a:lstStyle/>
          <a:p>
            <a:r>
              <a:rPr lang="en-US" sz="2000" dirty="0" smtClean="0"/>
              <a:t>In partnership with Smart Beginnings, schools, social services, Head Start and child care, the Executive Leadership Team conducted listening sessions in Norfolk, Annandale, Salem, and Chesterfield.</a:t>
            </a:r>
          </a:p>
          <a:p>
            <a:r>
              <a:rPr lang="en-US" sz="2000" dirty="0"/>
              <a:t>Attendees were encouraged to make comments, ask questions</a:t>
            </a:r>
            <a:r>
              <a:rPr lang="en-US" sz="2000" dirty="0" smtClean="0"/>
              <a:t>, complete comment cards and/or submit </a:t>
            </a:r>
            <a:r>
              <a:rPr lang="en-US" sz="2000" dirty="0"/>
              <a:t>online </a:t>
            </a:r>
            <a:r>
              <a:rPr lang="en-US" sz="2000" dirty="0" smtClean="0"/>
              <a:t>feedback.</a:t>
            </a:r>
          </a:p>
          <a:p>
            <a:r>
              <a:rPr lang="en-US" sz="2000" dirty="0" smtClean="0"/>
              <a:t>More than 300 attendees representing 200+ organizations:</a:t>
            </a:r>
          </a:p>
          <a:p>
            <a:pPr lvl="1"/>
            <a:r>
              <a:rPr lang="en-US" sz="2000" dirty="0" smtClean="0"/>
              <a:t>State, local, municipal government, elected officials</a:t>
            </a:r>
          </a:p>
          <a:p>
            <a:pPr lvl="1"/>
            <a:r>
              <a:rPr lang="en-US" sz="2000" dirty="0" smtClean="0"/>
              <a:t>Head Start, Community Action agencies</a:t>
            </a:r>
          </a:p>
          <a:p>
            <a:pPr lvl="1"/>
            <a:r>
              <a:rPr lang="en-US" sz="2000" dirty="0" smtClean="0"/>
              <a:t>Child care centers and family day home providers</a:t>
            </a:r>
          </a:p>
          <a:p>
            <a:pPr lvl="1"/>
            <a:r>
              <a:rPr lang="en-US" sz="2000" dirty="0" smtClean="0"/>
              <a:t>Higher education and PreK-12 school systems</a:t>
            </a:r>
          </a:p>
          <a:p>
            <a:pPr lvl="1"/>
            <a:r>
              <a:rPr lang="en-US" sz="2000" dirty="0" smtClean="0"/>
              <a:t>Non-profit organizations</a:t>
            </a:r>
          </a:p>
          <a:p>
            <a:pPr lvl="1"/>
            <a:r>
              <a:rPr lang="en-US" sz="2000" dirty="0" smtClean="0"/>
              <a:t>Healthcare, consultants, media</a:t>
            </a:r>
          </a:p>
          <a:p>
            <a:pPr lvl="1"/>
            <a:r>
              <a:rPr lang="en-US" sz="2000" dirty="0" smtClean="0"/>
              <a:t>Businesses</a:t>
            </a:r>
          </a:p>
        </p:txBody>
      </p:sp>
      <p:pic>
        <p:nvPicPr>
          <p:cNvPr id="1026" name="Picture 2" descr="https://lh6.googleusercontent.com/3CSq2cfu4-deLSYWeTp9LmHZHSrC6An_hsRn1eyhMZVr6cPf_5HSURJBcjAY9qhwUg5w_Y-wC6x-Q2RLO4LuV0g_3v_Q5-MPW-kq0kKGbGoS1eHPYpTf9JTBxD2QYrJPOnpltW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971" y="2272146"/>
            <a:ext cx="6320507" cy="48840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419512" y="4042611"/>
            <a:ext cx="2902223" cy="1728240"/>
            <a:chOff x="8690996" y="2669968"/>
            <a:chExt cx="2446287" cy="1502290"/>
          </a:xfrm>
          <a:solidFill>
            <a:srgbClr val="FFFF00"/>
          </a:solidFill>
        </p:grpSpPr>
        <p:sp>
          <p:nvSpPr>
            <p:cNvPr id="4" name="Flowchart: Merge 3"/>
            <p:cNvSpPr/>
            <p:nvPr/>
          </p:nvSpPr>
          <p:spPr>
            <a:xfrm>
              <a:off x="10014250" y="3611632"/>
              <a:ext cx="249382" cy="180109"/>
            </a:xfrm>
            <a:prstGeom prst="flowChartMer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8690996" y="3847940"/>
              <a:ext cx="249382" cy="180109"/>
            </a:xfrm>
            <a:prstGeom prst="flowChartMer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10125693" y="2669968"/>
              <a:ext cx="249382" cy="180109"/>
            </a:xfrm>
            <a:prstGeom prst="flowChartMer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a:off x="10887901" y="3992149"/>
              <a:ext cx="249382" cy="180109"/>
            </a:xfrm>
            <a:prstGeom prst="flowChartMer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3234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62" y="932549"/>
            <a:ext cx="11014344" cy="858981"/>
          </a:xfrm>
        </p:spPr>
        <p:txBody>
          <a:bodyPr/>
          <a:lstStyle/>
          <a:p>
            <a:r>
              <a:rPr lang="en-US" sz="3600" dirty="0" smtClean="0"/>
              <a:t>Maximize Access for At-Risk 3s and 4s</a:t>
            </a:r>
            <a:br>
              <a:rPr lang="en-US" sz="3600" dirty="0" smtClean="0"/>
            </a:br>
            <a:r>
              <a:rPr lang="en-US" sz="3600" b="1" dirty="0" smtClean="0"/>
              <a:t>Summary of the Problem</a:t>
            </a:r>
            <a:endParaRPr lang="en-US" sz="3600" b="1" dirty="0"/>
          </a:p>
        </p:txBody>
      </p:sp>
      <p:sp>
        <p:nvSpPr>
          <p:cNvPr id="3" name="Content Placeholder 2"/>
          <p:cNvSpPr>
            <a:spLocks noGrp="1"/>
          </p:cNvSpPr>
          <p:nvPr>
            <p:ph idx="1"/>
          </p:nvPr>
        </p:nvSpPr>
        <p:spPr>
          <a:xfrm>
            <a:off x="545804" y="2106892"/>
            <a:ext cx="11306739" cy="3904817"/>
          </a:xfrm>
        </p:spPr>
        <p:txBody>
          <a:bodyPr/>
          <a:lstStyle/>
          <a:p>
            <a:pPr marL="0" indent="0">
              <a:buNone/>
            </a:pPr>
            <a:r>
              <a:rPr lang="en-US" sz="2000" i="1" dirty="0" smtClean="0"/>
              <a:t>Too few at-risk children in Virginia have </a:t>
            </a:r>
            <a:r>
              <a:rPr lang="en-US" sz="2000" i="1" dirty="0"/>
              <a:t>a</a:t>
            </a:r>
            <a:r>
              <a:rPr lang="en-US" sz="2000" i="1" dirty="0" smtClean="0"/>
              <a:t>ccess to early childhood programs. Not only are these children being denied opportunity but Virginia’s K-12 system, workforce and economy suffer</a:t>
            </a:r>
            <a:r>
              <a:rPr lang="en-US" sz="2000" dirty="0" smtClean="0"/>
              <a:t>. </a:t>
            </a:r>
          </a:p>
          <a:p>
            <a:r>
              <a:rPr lang="en-US" sz="1700" dirty="0" smtClean="0"/>
              <a:t>Two-thirds of children under age 6 have all available parents in the workforce. </a:t>
            </a:r>
          </a:p>
          <a:p>
            <a:r>
              <a:rPr lang="en-US" sz="1700" dirty="0" smtClean="0"/>
              <a:t>Child care is prohibitively expensive; infant care costs more than in-state college tuition in Virginia at $14,000/year while four year old preschool costs nearly $11,000/year in the private sector. </a:t>
            </a:r>
          </a:p>
          <a:p>
            <a:r>
              <a:rPr lang="en-US" sz="1700" dirty="0" smtClean="0"/>
              <a:t>At risk families rely on a mix of federal, state and local funding. Without these resources, they opt out of the workforce or rely on unlicensed, unregulated family, friend and neighbor care. </a:t>
            </a:r>
          </a:p>
          <a:p>
            <a:r>
              <a:rPr lang="en-US" sz="1700" dirty="0" smtClean="0"/>
              <a:t>Nearly all the public funding supports at-risk children yet resources are insufficient to meet the need at every age.</a:t>
            </a:r>
          </a:p>
          <a:p>
            <a:r>
              <a:rPr lang="en-US" sz="1700" dirty="0" smtClean="0"/>
              <a:t>Funding alone will not resolve the problem; ~11,000 families were on Virginia Preschool Initiative (VPI) and subsidy wait lists last year yet Virginia was </a:t>
            </a:r>
            <a:r>
              <a:rPr lang="en-US" sz="1700" u="sng" dirty="0" smtClean="0"/>
              <a:t>not</a:t>
            </a:r>
            <a:r>
              <a:rPr lang="en-US" sz="1700" dirty="0" smtClean="0"/>
              <a:t> using all of the funding committed. Supply, capacity and operational issues must be addressed.* </a:t>
            </a:r>
          </a:p>
          <a:p>
            <a:r>
              <a:rPr lang="en-US" sz="1700" dirty="0" smtClean="0"/>
              <a:t>Access matters; at-risk children with no preschool experience are much less ready for kindergarten than their at-risk peers who participate in VPI. Recent research shows similar results for at-risk children served in private settings. Provided quality standards are met, participating in a two-year preschool experience can more fully prepare at-risk children. </a:t>
            </a:r>
          </a:p>
          <a:p>
            <a:endParaRPr lang="en-US" sz="2000" dirty="0" smtClean="0"/>
          </a:p>
          <a:p>
            <a:pPr marL="0" indent="0">
              <a:buNone/>
            </a:pPr>
            <a:endParaRPr lang="en-US" sz="2000" dirty="0"/>
          </a:p>
        </p:txBody>
      </p:sp>
      <p:sp>
        <p:nvSpPr>
          <p:cNvPr id="5" name="Rectangle 1"/>
          <p:cNvSpPr>
            <a:spLocks noChangeArrowheads="1"/>
          </p:cNvSpPr>
          <p:nvPr/>
        </p:nvSpPr>
        <p:spPr bwMode="auto">
          <a:xfrm>
            <a:off x="5033963"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39456" y="6182549"/>
            <a:ext cx="11513088" cy="461665"/>
          </a:xfrm>
          <a:prstGeom prst="rect">
            <a:avLst/>
          </a:prstGeom>
          <a:noFill/>
        </p:spPr>
        <p:txBody>
          <a:bodyPr wrap="none" rtlCol="0">
            <a:spAutoFit/>
          </a:bodyPr>
          <a:lstStyle/>
          <a:p>
            <a:r>
              <a:rPr lang="en-US" sz="1200" i="1" dirty="0" smtClean="0">
                <a:solidFill>
                  <a:schemeClr val="tx2"/>
                </a:solidFill>
                <a:latin typeface="Equity Text" panose="020B0604020202020204" charset="0"/>
              </a:rPr>
              <a:t>*Example: By </a:t>
            </a:r>
            <a:r>
              <a:rPr lang="en-US" sz="1200" i="1" dirty="0">
                <a:solidFill>
                  <a:schemeClr val="tx2"/>
                </a:solidFill>
                <a:latin typeface="Equity Text" panose="020B0604020202020204" charset="0"/>
              </a:rPr>
              <a:t>setting child </a:t>
            </a:r>
            <a:r>
              <a:rPr lang="en-US" sz="1200" i="1" dirty="0" smtClean="0">
                <a:solidFill>
                  <a:schemeClr val="tx2"/>
                </a:solidFill>
                <a:latin typeface="Equity Text" panose="020B0604020202020204" charset="0"/>
              </a:rPr>
              <a:t>targets </a:t>
            </a:r>
            <a:r>
              <a:rPr lang="en-US" sz="1200" i="1" dirty="0">
                <a:solidFill>
                  <a:schemeClr val="tx2"/>
                </a:solidFill>
                <a:latin typeface="Equity Text" panose="020B0604020202020204" charset="0"/>
              </a:rPr>
              <a:t>and making other operational changes, Virginia has added more than 5,000 children </a:t>
            </a:r>
            <a:r>
              <a:rPr lang="en-US" sz="1200" i="1" dirty="0" smtClean="0">
                <a:solidFill>
                  <a:schemeClr val="tx2"/>
                </a:solidFill>
                <a:latin typeface="Equity Text" panose="020B0604020202020204" charset="0"/>
              </a:rPr>
              <a:t>to child care subsidy since January and </a:t>
            </a:r>
            <a:r>
              <a:rPr lang="en-US" sz="1200" i="1" dirty="0">
                <a:solidFill>
                  <a:schemeClr val="tx2"/>
                </a:solidFill>
                <a:latin typeface="Equity Text" panose="020B0604020202020204" charset="0"/>
              </a:rPr>
              <a:t>reduced the wait list to less than 800.  </a:t>
            </a:r>
          </a:p>
          <a:p>
            <a:endParaRPr lang="en-US" sz="1200" i="1" dirty="0">
              <a:solidFill>
                <a:schemeClr val="tx2"/>
              </a:solidFill>
              <a:latin typeface="Equity Text" panose="020B0604020202020204" charset="0"/>
            </a:endParaRPr>
          </a:p>
        </p:txBody>
      </p:sp>
    </p:spTree>
    <p:extLst>
      <p:ext uri="{BB962C8B-B14F-4D97-AF65-F5344CB8AC3E}">
        <p14:creationId xmlns:p14="http://schemas.microsoft.com/office/powerpoint/2010/main" val="175562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66" y="1121089"/>
            <a:ext cx="11041134" cy="858981"/>
          </a:xfrm>
        </p:spPr>
        <p:txBody>
          <a:bodyPr/>
          <a:lstStyle/>
          <a:p>
            <a:r>
              <a:rPr lang="en-US" sz="3600" dirty="0" smtClean="0"/>
              <a:t>Unserved At-Risk Children by Age</a:t>
            </a:r>
            <a:endParaRPr lang="en-US" sz="3600" i="1" dirty="0"/>
          </a:p>
        </p:txBody>
      </p:sp>
      <p:sp>
        <p:nvSpPr>
          <p:cNvPr id="5" name="Rectangle 1"/>
          <p:cNvSpPr>
            <a:spLocks noChangeArrowheads="1"/>
          </p:cNvSpPr>
          <p:nvPr/>
        </p:nvSpPr>
        <p:spPr bwMode="auto">
          <a:xfrm>
            <a:off x="5033963"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p:cNvSpPr txBox="1">
            <a:spLocks/>
          </p:cNvSpPr>
          <p:nvPr/>
        </p:nvSpPr>
        <p:spPr>
          <a:xfrm>
            <a:off x="524539" y="1802861"/>
            <a:ext cx="10599215" cy="4025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quity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quity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quity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quit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t>Even with multiple funding sources, 24% of at-risk 4s and 72% of at-risk 3s are not being served with public funds. Virginia should address this but also consider how to improve infant and toddler access over time.  </a:t>
            </a:r>
          </a:p>
        </p:txBody>
      </p:sp>
      <p:sp>
        <p:nvSpPr>
          <p:cNvPr id="10" name="TextBox 9"/>
          <p:cNvSpPr txBox="1"/>
          <p:nvPr/>
        </p:nvSpPr>
        <p:spPr>
          <a:xfrm>
            <a:off x="1455146" y="6182549"/>
            <a:ext cx="10115270" cy="276999"/>
          </a:xfrm>
          <a:prstGeom prst="rect">
            <a:avLst/>
          </a:prstGeom>
          <a:noFill/>
        </p:spPr>
        <p:txBody>
          <a:bodyPr wrap="none" rtlCol="0">
            <a:spAutoFit/>
          </a:bodyPr>
          <a:lstStyle/>
          <a:p>
            <a:r>
              <a:rPr lang="en-US" sz="1200" i="1" dirty="0" smtClean="0">
                <a:solidFill>
                  <a:schemeClr val="tx2"/>
                </a:solidFill>
                <a:latin typeface="Equity Text" panose="020B0604020202020204" charset="0"/>
              </a:rPr>
              <a:t>*Note that Child Care Subsidy Program is used in a diverse range of settings – child care centers, family day homes, religious-exempt child day centers and in-home care. </a:t>
            </a:r>
            <a:endParaRPr lang="en-US" sz="1200" i="1" dirty="0">
              <a:solidFill>
                <a:schemeClr val="tx2"/>
              </a:solidFill>
              <a:latin typeface="Equity Text" panose="020B060402020202020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003" y="2689759"/>
            <a:ext cx="9861995" cy="3492790"/>
          </a:xfrm>
          <a:prstGeom prst="rect">
            <a:avLst/>
          </a:prstGeom>
        </p:spPr>
      </p:pic>
    </p:spTree>
    <p:extLst>
      <p:ext uri="{BB962C8B-B14F-4D97-AF65-F5344CB8AC3E}">
        <p14:creationId xmlns:p14="http://schemas.microsoft.com/office/powerpoint/2010/main" val="1736481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4" y="1044889"/>
            <a:ext cx="10515600" cy="858981"/>
          </a:xfrm>
        </p:spPr>
        <p:txBody>
          <a:bodyPr/>
          <a:lstStyle/>
          <a:p>
            <a:r>
              <a:rPr lang="en-US" sz="3600" dirty="0" smtClean="0"/>
              <a:t>Incremental Action</a:t>
            </a:r>
            <a:endParaRPr lang="en-US" sz="3600" dirty="0"/>
          </a:p>
        </p:txBody>
      </p:sp>
      <p:sp>
        <p:nvSpPr>
          <p:cNvPr id="3" name="Content Placeholder 2"/>
          <p:cNvSpPr>
            <a:spLocks noGrp="1"/>
          </p:cNvSpPr>
          <p:nvPr>
            <p:ph idx="1"/>
          </p:nvPr>
        </p:nvSpPr>
        <p:spPr>
          <a:xfrm>
            <a:off x="474525" y="1875194"/>
            <a:ext cx="11277996" cy="3904817"/>
          </a:xfrm>
        </p:spPr>
        <p:txBody>
          <a:bodyPr/>
          <a:lstStyle/>
          <a:p>
            <a:pPr marL="0" indent="0">
              <a:buNone/>
            </a:pPr>
            <a:r>
              <a:rPr lang="en-US" sz="2200" i="1" dirty="0" smtClean="0"/>
              <a:t>The Executive Leadership Team recommends an incremental approach to serving at-risk threes.</a:t>
            </a:r>
          </a:p>
          <a:p>
            <a:endParaRPr lang="en-US" sz="600" dirty="0" smtClean="0"/>
          </a:p>
          <a:p>
            <a:r>
              <a:rPr lang="en-US" sz="2200" dirty="0" smtClean="0"/>
              <a:t>Offering </a:t>
            </a:r>
            <a:r>
              <a:rPr lang="en-US" sz="2200" dirty="0"/>
              <a:t>a slot to all at-risk </a:t>
            </a:r>
            <a:r>
              <a:rPr lang="en-US" sz="2200" dirty="0" smtClean="0"/>
              <a:t>3s and 4s by </a:t>
            </a:r>
            <a:r>
              <a:rPr lang="en-US" sz="2200" dirty="0"/>
              <a:t>2025 </a:t>
            </a:r>
            <a:r>
              <a:rPr lang="en-US" sz="2200" dirty="0" smtClean="0"/>
              <a:t>would require adding up to ~47,000 at-risk children, doubling the current capacity for 3s and 4s. </a:t>
            </a:r>
          </a:p>
          <a:p>
            <a:r>
              <a:rPr lang="en-US" sz="2200" dirty="0" smtClean="0"/>
              <a:t>Based on funding implications and system capacity, the Executive Leadership Team recommends a more incremental approach: use new state funds to expand to at-risk 3s on a pilot basis while also resolving longstanding challenges with VPI. </a:t>
            </a:r>
          </a:p>
          <a:p>
            <a:r>
              <a:rPr lang="en-US" sz="2200" dirty="0" smtClean="0"/>
              <a:t>By expanding access thoughtfully in partnership with communities and the private sector, Virginia can ensure quality for new slots and preserve much-needed access for infants and toddlers.</a:t>
            </a:r>
          </a:p>
        </p:txBody>
      </p:sp>
      <p:sp>
        <p:nvSpPr>
          <p:cNvPr id="5" name="Rectangle 1"/>
          <p:cNvSpPr>
            <a:spLocks noChangeArrowheads="1"/>
          </p:cNvSpPr>
          <p:nvPr/>
        </p:nvSpPr>
        <p:spPr bwMode="auto">
          <a:xfrm>
            <a:off x="5033963"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40563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4" y="1044889"/>
            <a:ext cx="10515600" cy="858981"/>
          </a:xfrm>
        </p:spPr>
        <p:txBody>
          <a:bodyPr/>
          <a:lstStyle/>
          <a:p>
            <a:r>
              <a:rPr lang="en-US" sz="3600" dirty="0" smtClean="0"/>
              <a:t>Recommended Actions: Access</a:t>
            </a:r>
            <a:endParaRPr lang="en-US" sz="3600" dirty="0"/>
          </a:p>
        </p:txBody>
      </p:sp>
      <p:sp>
        <p:nvSpPr>
          <p:cNvPr id="3" name="Content Placeholder 2"/>
          <p:cNvSpPr>
            <a:spLocks noGrp="1"/>
          </p:cNvSpPr>
          <p:nvPr>
            <p:ph idx="1"/>
          </p:nvPr>
        </p:nvSpPr>
        <p:spPr>
          <a:xfrm>
            <a:off x="474525" y="1766137"/>
            <a:ext cx="11277996" cy="3904817"/>
          </a:xfrm>
        </p:spPr>
        <p:txBody>
          <a:bodyPr/>
          <a:lstStyle/>
          <a:p>
            <a:pPr marL="0" indent="0">
              <a:buNone/>
            </a:pPr>
            <a:r>
              <a:rPr lang="en-US" sz="2200" i="1" dirty="0" smtClean="0"/>
              <a:t>The Executive Leadership Team recommends that Virginia:</a:t>
            </a:r>
          </a:p>
          <a:p>
            <a:pPr marL="457200" indent="-457200">
              <a:buFont typeface="+mj-lt"/>
              <a:buAutoNum type="arabicPeriod"/>
            </a:pPr>
            <a:endParaRPr lang="en-US" sz="600" dirty="0" smtClean="0"/>
          </a:p>
          <a:p>
            <a:pPr marL="457200" indent="-457200">
              <a:buFont typeface="+mj-lt"/>
              <a:buAutoNum type="arabicPeriod"/>
            </a:pPr>
            <a:r>
              <a:rPr lang="en-US" sz="2200" dirty="0" smtClean="0"/>
              <a:t>Preserve and maximize all available federal funding, specifically Early Head Start, Head Start, Child Care and Development Block Grant (CCDBG) and Individuals with Disabilities Education Act (IDEA).</a:t>
            </a:r>
            <a:endParaRPr lang="en-US" sz="2200" dirty="0"/>
          </a:p>
          <a:p>
            <a:pPr marL="457200" indent="-457200">
              <a:buFont typeface="+mj-lt"/>
              <a:buAutoNum type="arabicPeriod"/>
            </a:pPr>
            <a:r>
              <a:rPr lang="en-US" sz="2200" dirty="0" smtClean="0"/>
              <a:t>Enhance VPI through four key actions to ensure all families of at-risk 4s have an option:</a:t>
            </a:r>
          </a:p>
          <a:p>
            <a:pPr lvl="2"/>
            <a:r>
              <a:rPr lang="en-US" sz="2200" dirty="0" smtClean="0"/>
              <a:t>Increase rate and shift to benchmarking to quality requirements;</a:t>
            </a:r>
          </a:p>
          <a:p>
            <a:pPr lvl="2"/>
            <a:r>
              <a:rPr lang="en-US" sz="2200" dirty="0" smtClean="0"/>
              <a:t>Incent public-private or mixed delivery in private settings;</a:t>
            </a:r>
          </a:p>
          <a:p>
            <a:pPr lvl="2"/>
            <a:r>
              <a:rPr lang="en-US" sz="2200" dirty="0"/>
              <a:t>Increase operational </a:t>
            </a:r>
            <a:r>
              <a:rPr lang="en-US" sz="2200" dirty="0" smtClean="0"/>
              <a:t>flexibility; and</a:t>
            </a:r>
          </a:p>
          <a:p>
            <a:pPr lvl="2"/>
            <a:r>
              <a:rPr lang="en-US" sz="2200" dirty="0" smtClean="0"/>
              <a:t>Enable same-year reallocation to meet actual need.</a:t>
            </a:r>
          </a:p>
          <a:p>
            <a:pPr marL="457200" indent="-457200">
              <a:buFont typeface="+mj-lt"/>
              <a:buAutoNum type="arabicPeriod"/>
            </a:pPr>
            <a:r>
              <a:rPr lang="en-US" sz="2200" dirty="0" smtClean="0"/>
              <a:t>Pilot the expansion of two existing state programs – VPI and Mixed Delivery – to include at-risk 3s on a small scale basis in both public and private settings. Additional expansion would be contingent on meeting quality thresholds and demonstrating positive outcomes. </a:t>
            </a:r>
            <a:endParaRPr lang="en-US" sz="2200" dirty="0"/>
          </a:p>
        </p:txBody>
      </p:sp>
      <p:sp>
        <p:nvSpPr>
          <p:cNvPr id="5" name="Rectangle 1"/>
          <p:cNvSpPr>
            <a:spLocks noChangeArrowheads="1"/>
          </p:cNvSpPr>
          <p:nvPr/>
        </p:nvSpPr>
        <p:spPr bwMode="auto">
          <a:xfrm>
            <a:off x="5033963"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4730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3774</TotalTime>
  <Words>3257</Words>
  <Application>Microsoft Office PowerPoint</Application>
  <PresentationFormat>Widescreen</PresentationFormat>
  <Paragraphs>230</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Equity Text</vt:lpstr>
      <vt:lpstr>Arial</vt:lpstr>
      <vt:lpstr>Equity Caps</vt:lpstr>
      <vt:lpstr>Concourse C4</vt:lpstr>
      <vt:lpstr>Calibri</vt:lpstr>
      <vt:lpstr>Equity Text</vt:lpstr>
      <vt:lpstr>Office Theme</vt:lpstr>
      <vt:lpstr>PowerPoint Presentation</vt:lpstr>
      <vt:lpstr>Overview</vt:lpstr>
      <vt:lpstr>Virginia’s Challenge</vt:lpstr>
      <vt:lpstr>Executive Directive 4: Overview</vt:lpstr>
      <vt:lpstr>Listening Sessions </vt:lpstr>
      <vt:lpstr>Maximize Access for At-Risk 3s and 4s Summary of the Problem</vt:lpstr>
      <vt:lpstr>Unserved At-Risk Children by Age</vt:lpstr>
      <vt:lpstr>Incremental Action</vt:lpstr>
      <vt:lpstr>Recommended Actions: Access</vt:lpstr>
      <vt:lpstr>PowerPoint Presentation</vt:lpstr>
      <vt:lpstr>Recommended Actions: Quality</vt:lpstr>
      <vt:lpstr>Oversight and Administration Summary of the Problem</vt:lpstr>
      <vt:lpstr>Recommended Actions: Oversight</vt:lpstr>
      <vt:lpstr>Executive Summary: Recommendations</vt:lpstr>
      <vt:lpstr>Rationale for Education</vt:lpstr>
      <vt:lpstr>Equity and Readiness</vt:lpstr>
      <vt:lpstr>Impact on K-12</vt:lpstr>
      <vt:lpstr>Preschool Development Grant</vt:lpstr>
      <vt:lpstr>What’s Next for PDG B-5</vt:lpstr>
      <vt:lpstr>What to Expect in 2020</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an Event</dc:title>
  <dc:creator>Senior, Rushawna (GOV);Aaron Puritz</dc:creator>
  <cp:lastModifiedBy>Webb, Emily (DOE)</cp:lastModifiedBy>
  <cp:revision>175</cp:revision>
  <cp:lastPrinted>2019-10-02T13:12:45Z</cp:lastPrinted>
  <dcterms:created xsi:type="dcterms:W3CDTF">2018-07-16T13:22:25Z</dcterms:created>
  <dcterms:modified xsi:type="dcterms:W3CDTF">2019-11-12T20:21:47Z</dcterms:modified>
</cp:coreProperties>
</file>