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19" r:id="rId2"/>
    <p:sldMasterId id="2147483735" r:id="rId3"/>
  </p:sldMasterIdLst>
  <p:notesMasterIdLst>
    <p:notesMasterId r:id="rId27"/>
  </p:notesMasterIdLst>
  <p:handoutMasterIdLst>
    <p:handoutMasterId r:id="rId28"/>
  </p:handoutMasterIdLst>
  <p:sldIdLst>
    <p:sldId id="591" r:id="rId4"/>
    <p:sldId id="611" r:id="rId5"/>
    <p:sldId id="615" r:id="rId6"/>
    <p:sldId id="609" r:id="rId7"/>
    <p:sldId id="593" r:id="rId8"/>
    <p:sldId id="614" r:id="rId9"/>
    <p:sldId id="592" r:id="rId10"/>
    <p:sldId id="607" r:id="rId11"/>
    <p:sldId id="574" r:id="rId12"/>
    <p:sldId id="598" r:id="rId13"/>
    <p:sldId id="604" r:id="rId14"/>
    <p:sldId id="596" r:id="rId15"/>
    <p:sldId id="595" r:id="rId16"/>
    <p:sldId id="602" r:id="rId17"/>
    <p:sldId id="600" r:id="rId18"/>
    <p:sldId id="601" r:id="rId19"/>
    <p:sldId id="612" r:id="rId20"/>
    <p:sldId id="605" r:id="rId21"/>
    <p:sldId id="606" r:id="rId22"/>
    <p:sldId id="610" r:id="rId23"/>
    <p:sldId id="608" r:id="rId24"/>
    <p:sldId id="524" r:id="rId25"/>
    <p:sldId id="565"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ckoff, James H (jhw4n)" initials="WJ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363A"/>
    <a:srgbClr val="0066CC"/>
    <a:srgbClr val="669900"/>
    <a:srgbClr val="333399"/>
    <a:srgbClr val="FF0066"/>
    <a:srgbClr val="650112"/>
    <a:srgbClr val="CC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2" autoAdjust="0"/>
    <p:restoredTop sz="94660"/>
  </p:normalViewPr>
  <p:slideViewPr>
    <p:cSldViewPr>
      <p:cViewPr>
        <p:scale>
          <a:sx n="102" d="100"/>
          <a:sy n="102" d="100"/>
        </p:scale>
        <p:origin x="-108" y="-20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My%20Documents\K-12%20Work%20Force\Papers\Layoffs\BoydetalFigure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Percent 8th Grade Virginia Students Below Basic, NAEP 2017</a:t>
            </a:r>
          </a:p>
        </c:rich>
      </c:tx>
      <c:layout/>
      <c:overlay val="0"/>
      <c:spPr>
        <a:noFill/>
        <a:ln>
          <a:noFill/>
        </a:ln>
        <a:effectLst/>
      </c:spPr>
    </c:title>
    <c:autoTitleDeleted val="0"/>
    <c:plotArea>
      <c:layout/>
      <c:barChart>
        <c:barDir val="col"/>
        <c:grouping val="clustered"/>
        <c:varyColors val="0"/>
        <c:ser>
          <c:idx val="0"/>
          <c:order val="0"/>
          <c:tx>
            <c:strRef>
              <c:f>Sheet1!$O$3</c:f>
              <c:strCache>
                <c:ptCount val="1"/>
                <c:pt idx="0">
                  <c:v>8th grade reading</c:v>
                </c:pt>
              </c:strCache>
            </c:strRef>
          </c:tx>
          <c:spPr>
            <a:solidFill>
              <a:schemeClr val="accent1">
                <a:lumMod val="50000"/>
              </a:schemeClr>
            </a:solidFill>
            <a:ln>
              <a:noFill/>
            </a:ln>
            <a:effectLst/>
          </c:spPr>
          <c:invertIfNegative val="0"/>
          <c:cat>
            <c:strRef>
              <c:f>Sheet1!$P$2:$S$2</c:f>
              <c:strCache>
                <c:ptCount val="4"/>
                <c:pt idx="0">
                  <c:v>White </c:v>
                </c:pt>
                <c:pt idx="1">
                  <c:v>Black</c:v>
                </c:pt>
                <c:pt idx="2">
                  <c:v>Hispanic</c:v>
                </c:pt>
                <c:pt idx="3">
                  <c:v>Total</c:v>
                </c:pt>
              </c:strCache>
            </c:strRef>
          </c:cat>
          <c:val>
            <c:numRef>
              <c:f>Sheet1!$P$3:$S$3</c:f>
              <c:numCache>
                <c:formatCode>General</c:formatCode>
                <c:ptCount val="4"/>
                <c:pt idx="0">
                  <c:v>15</c:v>
                </c:pt>
                <c:pt idx="1">
                  <c:v>39</c:v>
                </c:pt>
                <c:pt idx="2">
                  <c:v>31</c:v>
                </c:pt>
                <c:pt idx="3">
                  <c:v>23</c:v>
                </c:pt>
              </c:numCache>
            </c:numRef>
          </c:val>
          <c:extLst xmlns:c16r2="http://schemas.microsoft.com/office/drawing/2015/06/chart">
            <c:ext xmlns:c16="http://schemas.microsoft.com/office/drawing/2014/chart" uri="{C3380CC4-5D6E-409C-BE32-E72D297353CC}">
              <c16:uniqueId val="{00000000-B8B8-430F-BDA1-0064F963C921}"/>
            </c:ext>
          </c:extLst>
        </c:ser>
        <c:ser>
          <c:idx val="1"/>
          <c:order val="1"/>
          <c:tx>
            <c:strRef>
              <c:f>Sheet1!$O$4</c:f>
              <c:strCache>
                <c:ptCount val="1"/>
                <c:pt idx="0">
                  <c:v>8th grade math</c:v>
                </c:pt>
              </c:strCache>
            </c:strRef>
          </c:tx>
          <c:spPr>
            <a:solidFill>
              <a:schemeClr val="accent6">
                <a:lumMod val="20000"/>
                <a:lumOff val="80000"/>
              </a:schemeClr>
            </a:solidFill>
            <a:ln>
              <a:noFill/>
            </a:ln>
            <a:effectLst/>
          </c:spPr>
          <c:invertIfNegative val="0"/>
          <c:cat>
            <c:strRef>
              <c:f>Sheet1!$P$2:$S$2</c:f>
              <c:strCache>
                <c:ptCount val="4"/>
                <c:pt idx="0">
                  <c:v>White </c:v>
                </c:pt>
                <c:pt idx="1">
                  <c:v>Black</c:v>
                </c:pt>
                <c:pt idx="2">
                  <c:v>Hispanic</c:v>
                </c:pt>
                <c:pt idx="3">
                  <c:v>Total</c:v>
                </c:pt>
              </c:strCache>
            </c:strRef>
          </c:cat>
          <c:val>
            <c:numRef>
              <c:f>Sheet1!$P$4:$S$4</c:f>
              <c:numCache>
                <c:formatCode>General</c:formatCode>
                <c:ptCount val="4"/>
                <c:pt idx="0">
                  <c:v>17</c:v>
                </c:pt>
                <c:pt idx="1">
                  <c:v>40</c:v>
                </c:pt>
                <c:pt idx="2">
                  <c:v>32</c:v>
                </c:pt>
                <c:pt idx="3">
                  <c:v>23</c:v>
                </c:pt>
              </c:numCache>
            </c:numRef>
          </c:val>
          <c:extLst xmlns:c16r2="http://schemas.microsoft.com/office/drawing/2015/06/chart">
            <c:ext xmlns:c16="http://schemas.microsoft.com/office/drawing/2014/chart" uri="{C3380CC4-5D6E-409C-BE32-E72D297353CC}">
              <c16:uniqueId val="{00000001-B8B8-430F-BDA1-0064F963C921}"/>
            </c:ext>
          </c:extLst>
        </c:ser>
        <c:dLbls>
          <c:showLegendKey val="0"/>
          <c:showVal val="0"/>
          <c:showCatName val="0"/>
          <c:showSerName val="0"/>
          <c:showPercent val="0"/>
          <c:showBubbleSize val="0"/>
        </c:dLbls>
        <c:gapWidth val="125"/>
        <c:overlap val="-27"/>
        <c:axId val="68416256"/>
        <c:axId val="68417792"/>
      </c:barChart>
      <c:catAx>
        <c:axId val="6841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8417792"/>
        <c:crosses val="autoZero"/>
        <c:auto val="1"/>
        <c:lblAlgn val="ctr"/>
        <c:lblOffset val="100"/>
        <c:noMultiLvlLbl val="0"/>
      </c:catAx>
      <c:valAx>
        <c:axId val="68417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Percent</a:t>
                </a:r>
                <a:r>
                  <a:rPr lang="en-US" baseline="0" dirty="0"/>
                  <a:t> Below Basic </a:t>
                </a:r>
                <a:endParaRPr lang="en-US"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8416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700" b="0" i="0" u="none" strike="noStrike" kern="1200" spc="0" baseline="0">
                <a:solidFill>
                  <a:schemeClr val="tx1">
                    <a:lumMod val="65000"/>
                    <a:lumOff val="35000"/>
                  </a:schemeClr>
                </a:solidFill>
                <a:latin typeface="+mn-lt"/>
                <a:ea typeface="+mn-ea"/>
                <a:cs typeface="+mn-cs"/>
              </a:defRPr>
            </a:pPr>
            <a:r>
              <a:rPr lang="en-US" sz="1600" dirty="0"/>
              <a:t>Percent 8th Grade Virginia </a:t>
            </a:r>
            <a:r>
              <a:rPr lang="en-US" sz="1600" u="sng" dirty="0"/>
              <a:t>Disadvantaged</a:t>
            </a:r>
            <a:r>
              <a:rPr lang="en-US" sz="1600" dirty="0"/>
              <a:t> Students Below Basic, NAEP 2017</a:t>
            </a:r>
          </a:p>
        </c:rich>
      </c:tx>
      <c:layout/>
      <c:overlay val="0"/>
      <c:spPr>
        <a:noFill/>
        <a:ln>
          <a:noFill/>
        </a:ln>
        <a:effectLst/>
      </c:spPr>
    </c:title>
    <c:autoTitleDeleted val="0"/>
    <c:plotArea>
      <c:layout/>
      <c:barChart>
        <c:barDir val="col"/>
        <c:grouping val="clustered"/>
        <c:varyColors val="0"/>
        <c:ser>
          <c:idx val="0"/>
          <c:order val="0"/>
          <c:tx>
            <c:strRef>
              <c:f>Sheet1!$A$17</c:f>
              <c:strCache>
                <c:ptCount val="1"/>
                <c:pt idx="0">
                  <c:v>8th grade reading</c:v>
                </c:pt>
              </c:strCache>
            </c:strRef>
          </c:tx>
          <c:spPr>
            <a:solidFill>
              <a:schemeClr val="accent1">
                <a:lumMod val="50000"/>
              </a:schemeClr>
            </a:solidFill>
            <a:ln>
              <a:noFill/>
            </a:ln>
            <a:effectLst/>
          </c:spPr>
          <c:invertIfNegative val="0"/>
          <c:cat>
            <c:strRef>
              <c:f>Sheet1!$B$16:$D$16</c:f>
              <c:strCache>
                <c:ptCount val="3"/>
                <c:pt idx="0">
                  <c:v>White </c:v>
                </c:pt>
                <c:pt idx="1">
                  <c:v>Black</c:v>
                </c:pt>
                <c:pt idx="2">
                  <c:v>Hispanic</c:v>
                </c:pt>
              </c:strCache>
            </c:strRef>
          </c:cat>
          <c:val>
            <c:numRef>
              <c:f>Sheet1!$B$17:$D$17</c:f>
              <c:numCache>
                <c:formatCode>General</c:formatCode>
                <c:ptCount val="3"/>
                <c:pt idx="0">
                  <c:v>29</c:v>
                </c:pt>
                <c:pt idx="1">
                  <c:v>46</c:v>
                </c:pt>
                <c:pt idx="2">
                  <c:v>40</c:v>
                </c:pt>
              </c:numCache>
            </c:numRef>
          </c:val>
          <c:extLst xmlns:c16r2="http://schemas.microsoft.com/office/drawing/2015/06/chart">
            <c:ext xmlns:c16="http://schemas.microsoft.com/office/drawing/2014/chart" uri="{C3380CC4-5D6E-409C-BE32-E72D297353CC}">
              <c16:uniqueId val="{00000000-2441-4800-96BE-3316178824EB}"/>
            </c:ext>
          </c:extLst>
        </c:ser>
        <c:ser>
          <c:idx val="1"/>
          <c:order val="1"/>
          <c:tx>
            <c:strRef>
              <c:f>Sheet1!$A$18</c:f>
              <c:strCache>
                <c:ptCount val="1"/>
                <c:pt idx="0">
                  <c:v>8th grade math</c:v>
                </c:pt>
              </c:strCache>
            </c:strRef>
          </c:tx>
          <c:spPr>
            <a:solidFill>
              <a:schemeClr val="accent6">
                <a:lumMod val="20000"/>
                <a:lumOff val="80000"/>
              </a:schemeClr>
            </a:solidFill>
            <a:ln>
              <a:noFill/>
            </a:ln>
            <a:effectLst/>
          </c:spPr>
          <c:invertIfNegative val="0"/>
          <c:cat>
            <c:strRef>
              <c:f>Sheet1!$B$16:$D$16</c:f>
              <c:strCache>
                <c:ptCount val="3"/>
                <c:pt idx="0">
                  <c:v>White </c:v>
                </c:pt>
                <c:pt idx="1">
                  <c:v>Black</c:v>
                </c:pt>
                <c:pt idx="2">
                  <c:v>Hispanic</c:v>
                </c:pt>
              </c:strCache>
            </c:strRef>
          </c:cat>
          <c:val>
            <c:numRef>
              <c:f>Sheet1!$B$18:$D$18</c:f>
              <c:numCache>
                <c:formatCode>General</c:formatCode>
                <c:ptCount val="3"/>
                <c:pt idx="0">
                  <c:v>33</c:v>
                </c:pt>
                <c:pt idx="1">
                  <c:v>49</c:v>
                </c:pt>
                <c:pt idx="2">
                  <c:v>38</c:v>
                </c:pt>
              </c:numCache>
            </c:numRef>
          </c:val>
          <c:extLst xmlns:c16r2="http://schemas.microsoft.com/office/drawing/2015/06/chart">
            <c:ext xmlns:c16="http://schemas.microsoft.com/office/drawing/2014/chart" uri="{C3380CC4-5D6E-409C-BE32-E72D297353CC}">
              <c16:uniqueId val="{00000001-2441-4800-96BE-3316178824EB}"/>
            </c:ext>
          </c:extLst>
        </c:ser>
        <c:dLbls>
          <c:showLegendKey val="0"/>
          <c:showVal val="0"/>
          <c:showCatName val="0"/>
          <c:showSerName val="0"/>
          <c:showPercent val="0"/>
          <c:showBubbleSize val="0"/>
        </c:dLbls>
        <c:gapWidth val="100"/>
        <c:overlap val="-27"/>
        <c:axId val="68628864"/>
        <c:axId val="68630400"/>
      </c:barChart>
      <c:catAx>
        <c:axId val="6862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630400"/>
        <c:crosses val="autoZero"/>
        <c:auto val="1"/>
        <c:lblAlgn val="ctr"/>
        <c:lblOffset val="100"/>
        <c:noMultiLvlLbl val="0"/>
      </c:catAx>
      <c:valAx>
        <c:axId val="68630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Percent of students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628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8th Grade Pass Rates by </a:t>
            </a:r>
            <a:r>
              <a:rPr lang="en-US" sz="2400" dirty="0" smtClean="0"/>
              <a:t>Subject</a:t>
            </a:r>
            <a:r>
              <a:rPr lang="en-US" sz="2400" dirty="0"/>
              <a:t>, 2018-19 SOL</a:t>
            </a:r>
          </a:p>
        </c:rich>
      </c:tx>
      <c:layout/>
      <c:overlay val="0"/>
      <c:spPr>
        <a:noFill/>
        <a:ln>
          <a:noFill/>
        </a:ln>
        <a:effectLst/>
      </c:spPr>
    </c:title>
    <c:autoTitleDeleted val="0"/>
    <c:plotArea>
      <c:layout/>
      <c:barChart>
        <c:barDir val="col"/>
        <c:grouping val="clustered"/>
        <c:varyColors val="0"/>
        <c:ser>
          <c:idx val="0"/>
          <c:order val="0"/>
          <c:tx>
            <c:strRef>
              <c:f>Sheet1!$B$23</c:f>
              <c:strCache>
                <c:ptCount val="1"/>
                <c:pt idx="0">
                  <c:v>8th grade Math</c:v>
                </c:pt>
              </c:strCache>
            </c:strRef>
          </c:tx>
          <c:spPr>
            <a:solidFill>
              <a:schemeClr val="accent1">
                <a:lumMod val="50000"/>
              </a:schemeClr>
            </a:solidFill>
            <a:ln>
              <a:noFill/>
            </a:ln>
            <a:effectLst/>
          </c:spPr>
          <c:invertIfNegative val="0"/>
          <c:cat>
            <c:strRef>
              <c:f>Sheet1!$A$24:$A$27</c:f>
              <c:strCache>
                <c:ptCount val="4"/>
                <c:pt idx="0">
                  <c:v>Norfolk</c:v>
                </c:pt>
                <c:pt idx="1">
                  <c:v>Petersburg</c:v>
                </c:pt>
                <c:pt idx="2">
                  <c:v>Richmond</c:v>
                </c:pt>
                <c:pt idx="3">
                  <c:v>Virginia</c:v>
                </c:pt>
              </c:strCache>
            </c:strRef>
          </c:cat>
          <c:val>
            <c:numRef>
              <c:f>Sheet1!$B$24:$B$27</c:f>
              <c:numCache>
                <c:formatCode>General</c:formatCode>
                <c:ptCount val="4"/>
                <c:pt idx="0">
                  <c:v>68</c:v>
                </c:pt>
                <c:pt idx="1">
                  <c:v>52</c:v>
                </c:pt>
                <c:pt idx="2">
                  <c:v>49</c:v>
                </c:pt>
                <c:pt idx="3">
                  <c:v>77</c:v>
                </c:pt>
              </c:numCache>
            </c:numRef>
          </c:val>
          <c:extLst xmlns:c16r2="http://schemas.microsoft.com/office/drawing/2015/06/chart">
            <c:ext xmlns:c16="http://schemas.microsoft.com/office/drawing/2014/chart" uri="{C3380CC4-5D6E-409C-BE32-E72D297353CC}">
              <c16:uniqueId val="{00000000-1A66-43DD-9F6B-5111D3F7E854}"/>
            </c:ext>
          </c:extLst>
        </c:ser>
        <c:ser>
          <c:idx val="1"/>
          <c:order val="1"/>
          <c:tx>
            <c:strRef>
              <c:f>Sheet1!$C$23</c:f>
              <c:strCache>
                <c:ptCount val="1"/>
                <c:pt idx="0">
                  <c:v>8th grade reading</c:v>
                </c:pt>
              </c:strCache>
            </c:strRef>
          </c:tx>
          <c:spPr>
            <a:solidFill>
              <a:schemeClr val="accent6">
                <a:lumMod val="20000"/>
                <a:lumOff val="80000"/>
              </a:schemeClr>
            </a:solidFill>
            <a:ln>
              <a:noFill/>
            </a:ln>
            <a:effectLst/>
          </c:spPr>
          <c:invertIfNegative val="0"/>
          <c:cat>
            <c:strRef>
              <c:f>Sheet1!$A$24:$A$27</c:f>
              <c:strCache>
                <c:ptCount val="4"/>
                <c:pt idx="0">
                  <c:v>Norfolk</c:v>
                </c:pt>
                <c:pt idx="1">
                  <c:v>Petersburg</c:v>
                </c:pt>
                <c:pt idx="2">
                  <c:v>Richmond</c:v>
                </c:pt>
                <c:pt idx="3">
                  <c:v>Virginia</c:v>
                </c:pt>
              </c:strCache>
            </c:strRef>
          </c:cat>
          <c:val>
            <c:numRef>
              <c:f>Sheet1!$C$24:$C$27</c:f>
              <c:numCache>
                <c:formatCode>General</c:formatCode>
                <c:ptCount val="4"/>
                <c:pt idx="0">
                  <c:v>63</c:v>
                </c:pt>
                <c:pt idx="1">
                  <c:v>43</c:v>
                </c:pt>
                <c:pt idx="2">
                  <c:v>53</c:v>
                </c:pt>
                <c:pt idx="3">
                  <c:v>76</c:v>
                </c:pt>
              </c:numCache>
            </c:numRef>
          </c:val>
          <c:extLst xmlns:c16r2="http://schemas.microsoft.com/office/drawing/2015/06/chart">
            <c:ext xmlns:c16="http://schemas.microsoft.com/office/drawing/2014/chart" uri="{C3380CC4-5D6E-409C-BE32-E72D297353CC}">
              <c16:uniqueId val="{00000001-1A66-43DD-9F6B-5111D3F7E854}"/>
            </c:ext>
          </c:extLst>
        </c:ser>
        <c:dLbls>
          <c:showLegendKey val="0"/>
          <c:showVal val="0"/>
          <c:showCatName val="0"/>
          <c:showSerName val="0"/>
          <c:showPercent val="0"/>
          <c:showBubbleSize val="0"/>
        </c:dLbls>
        <c:gapWidth val="125"/>
        <c:overlap val="-27"/>
        <c:axId val="83514880"/>
        <c:axId val="83516416"/>
      </c:barChart>
      <c:catAx>
        <c:axId val="8351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3516416"/>
        <c:crosses val="autoZero"/>
        <c:auto val="1"/>
        <c:lblAlgn val="ctr"/>
        <c:lblOffset val="100"/>
        <c:noMultiLvlLbl val="0"/>
      </c:catAx>
      <c:valAx>
        <c:axId val="83516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Pass Percentage</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3514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76204364254794E-2"/>
          <c:y val="2.5987006496751688E-2"/>
          <c:w val="0.91874322860238589"/>
          <c:h val="0.81909108437907396"/>
        </c:manualLayout>
      </c:layout>
      <c:scatterChart>
        <c:scatterStyle val="smoothMarker"/>
        <c:varyColors val="0"/>
        <c:ser>
          <c:idx val="0"/>
          <c:order val="0"/>
          <c:tx>
            <c:strRef>
              <c:f>hh!$F$1</c:f>
              <c:strCache>
                <c:ptCount val="1"/>
                <c:pt idx="0">
                  <c:v>all teachers</c:v>
                </c:pt>
              </c:strCache>
            </c:strRef>
          </c:tx>
          <c:spPr>
            <a:ln w="38100">
              <a:solidFill>
                <a:srgbClr val="000000"/>
              </a:solidFill>
              <a:prstDash val="solid"/>
            </a:ln>
          </c:spPr>
          <c:marker>
            <c:symbol val="none"/>
          </c:marker>
          <c:xVal>
            <c:numRef>
              <c:f>hh!$A$2:$A$202</c:f>
              <c:numCache>
                <c:formatCode>General</c:formatCode>
                <c:ptCount val="201"/>
                <c:pt idx="0">
                  <c:v>-1</c:v>
                </c:pt>
                <c:pt idx="1">
                  <c:v>-0.99</c:v>
                </c:pt>
                <c:pt idx="2">
                  <c:v>-0.98</c:v>
                </c:pt>
                <c:pt idx="3">
                  <c:v>-0.97000000000000053</c:v>
                </c:pt>
                <c:pt idx="4">
                  <c:v>-0.96000000000000063</c:v>
                </c:pt>
                <c:pt idx="5">
                  <c:v>-0.95000000000000062</c:v>
                </c:pt>
                <c:pt idx="6">
                  <c:v>-0.94000000000000061</c:v>
                </c:pt>
                <c:pt idx="7">
                  <c:v>-0.93</c:v>
                </c:pt>
                <c:pt idx="8">
                  <c:v>-0.92</c:v>
                </c:pt>
                <c:pt idx="9">
                  <c:v>-0.91</c:v>
                </c:pt>
                <c:pt idx="10">
                  <c:v>-0.9</c:v>
                </c:pt>
                <c:pt idx="11">
                  <c:v>-0.8900000000000009</c:v>
                </c:pt>
                <c:pt idx="12">
                  <c:v>-0.88000000000000078</c:v>
                </c:pt>
                <c:pt idx="13">
                  <c:v>-0.87000000000000144</c:v>
                </c:pt>
                <c:pt idx="14">
                  <c:v>-0.86000000000000065</c:v>
                </c:pt>
                <c:pt idx="15">
                  <c:v>-0.85000000000000064</c:v>
                </c:pt>
                <c:pt idx="16">
                  <c:v>-0.84000000000000064</c:v>
                </c:pt>
                <c:pt idx="17">
                  <c:v>-0.83000000000000063</c:v>
                </c:pt>
                <c:pt idx="18">
                  <c:v>-0.82000000000000062</c:v>
                </c:pt>
                <c:pt idx="19">
                  <c:v>-0.81</c:v>
                </c:pt>
                <c:pt idx="20">
                  <c:v>-0.8</c:v>
                </c:pt>
                <c:pt idx="21">
                  <c:v>-0.79</c:v>
                </c:pt>
                <c:pt idx="22">
                  <c:v>-0.78</c:v>
                </c:pt>
                <c:pt idx="23">
                  <c:v>-0.77000000000000091</c:v>
                </c:pt>
                <c:pt idx="24">
                  <c:v>-0.76000000000000156</c:v>
                </c:pt>
                <c:pt idx="25">
                  <c:v>-0.75000000000000155</c:v>
                </c:pt>
                <c:pt idx="26">
                  <c:v>-0.74000000000000143</c:v>
                </c:pt>
                <c:pt idx="27">
                  <c:v>-0.73000000000000065</c:v>
                </c:pt>
                <c:pt idx="28">
                  <c:v>-0.72000000000000064</c:v>
                </c:pt>
                <c:pt idx="29">
                  <c:v>-0.71000000000000063</c:v>
                </c:pt>
                <c:pt idx="30">
                  <c:v>-0.70000000000000062</c:v>
                </c:pt>
                <c:pt idx="31">
                  <c:v>-0.69000000000000106</c:v>
                </c:pt>
                <c:pt idx="32">
                  <c:v>-0.68000000000000105</c:v>
                </c:pt>
                <c:pt idx="33">
                  <c:v>-0.67000000000000193</c:v>
                </c:pt>
                <c:pt idx="34">
                  <c:v>-0.66000000000000192</c:v>
                </c:pt>
                <c:pt idx="35">
                  <c:v>-0.6500000000000018</c:v>
                </c:pt>
                <c:pt idx="36">
                  <c:v>-0.64000000000000168</c:v>
                </c:pt>
                <c:pt idx="37">
                  <c:v>-0.63000000000000156</c:v>
                </c:pt>
                <c:pt idx="38">
                  <c:v>-0.62000000000000144</c:v>
                </c:pt>
                <c:pt idx="39">
                  <c:v>-0.61000000000000065</c:v>
                </c:pt>
                <c:pt idx="40">
                  <c:v>-0.60000000000000064</c:v>
                </c:pt>
                <c:pt idx="41">
                  <c:v>-0.59000000000000064</c:v>
                </c:pt>
                <c:pt idx="42">
                  <c:v>-0.58000000000000063</c:v>
                </c:pt>
                <c:pt idx="43">
                  <c:v>-0.56999999999999995</c:v>
                </c:pt>
                <c:pt idx="44">
                  <c:v>-0.56000000000000005</c:v>
                </c:pt>
                <c:pt idx="45">
                  <c:v>-0.55000000000000004</c:v>
                </c:pt>
                <c:pt idx="46">
                  <c:v>-0.54</c:v>
                </c:pt>
                <c:pt idx="47">
                  <c:v>-0.53</c:v>
                </c:pt>
                <c:pt idx="48">
                  <c:v>-0.52</c:v>
                </c:pt>
                <c:pt idx="49">
                  <c:v>-0.51</c:v>
                </c:pt>
                <c:pt idx="50">
                  <c:v>-0.5</c:v>
                </c:pt>
                <c:pt idx="51">
                  <c:v>-0.49000000000000032</c:v>
                </c:pt>
                <c:pt idx="52">
                  <c:v>-0.48000000000000032</c:v>
                </c:pt>
                <c:pt idx="53">
                  <c:v>-0.47000000000000008</c:v>
                </c:pt>
                <c:pt idx="54">
                  <c:v>-0.46</c:v>
                </c:pt>
                <c:pt idx="55">
                  <c:v>-0.45</c:v>
                </c:pt>
                <c:pt idx="56">
                  <c:v>-0.44000000000000034</c:v>
                </c:pt>
                <c:pt idx="57">
                  <c:v>-0.43000000000000038</c:v>
                </c:pt>
                <c:pt idx="58">
                  <c:v>-0.42000000000000032</c:v>
                </c:pt>
                <c:pt idx="59">
                  <c:v>-0.41000000000000031</c:v>
                </c:pt>
                <c:pt idx="60">
                  <c:v>-0.40000000000000008</c:v>
                </c:pt>
                <c:pt idx="61">
                  <c:v>-0.39000000000000057</c:v>
                </c:pt>
                <c:pt idx="62">
                  <c:v>-0.3800000000000005</c:v>
                </c:pt>
                <c:pt idx="63">
                  <c:v>-0.37000000000000038</c:v>
                </c:pt>
                <c:pt idx="64">
                  <c:v>-0.36000000000000032</c:v>
                </c:pt>
                <c:pt idx="65">
                  <c:v>-0.35000000000000031</c:v>
                </c:pt>
                <c:pt idx="66">
                  <c:v>-0.34000000000000041</c:v>
                </c:pt>
                <c:pt idx="67">
                  <c:v>-0.33000000000000063</c:v>
                </c:pt>
                <c:pt idx="68">
                  <c:v>-0.32000000000000051</c:v>
                </c:pt>
                <c:pt idx="69">
                  <c:v>-0.31000000000000044</c:v>
                </c:pt>
                <c:pt idx="70">
                  <c:v>-0.30000000000000032</c:v>
                </c:pt>
                <c:pt idx="71">
                  <c:v>-0.29000000000000026</c:v>
                </c:pt>
                <c:pt idx="72">
                  <c:v>-0.28000000000000008</c:v>
                </c:pt>
                <c:pt idx="73">
                  <c:v>-0.27</c:v>
                </c:pt>
                <c:pt idx="74">
                  <c:v>-0.26</c:v>
                </c:pt>
                <c:pt idx="75">
                  <c:v>-0.25</c:v>
                </c:pt>
                <c:pt idx="76">
                  <c:v>-0.23999999999999994</c:v>
                </c:pt>
                <c:pt idx="77">
                  <c:v>-0.22999999999999995</c:v>
                </c:pt>
                <c:pt idx="78">
                  <c:v>-0.22000000000000003</c:v>
                </c:pt>
                <c:pt idx="79">
                  <c:v>-0.20999999999999988</c:v>
                </c:pt>
                <c:pt idx="80">
                  <c:v>-0.19999999999999996</c:v>
                </c:pt>
                <c:pt idx="81">
                  <c:v>-0.19000000000000003</c:v>
                </c:pt>
                <c:pt idx="82">
                  <c:v>-0.17999999999999994</c:v>
                </c:pt>
                <c:pt idx="83">
                  <c:v>-0.16999999999999996</c:v>
                </c:pt>
                <c:pt idx="84">
                  <c:v>-0.15999999999999998</c:v>
                </c:pt>
                <c:pt idx="85">
                  <c:v>-0.14999999999999988</c:v>
                </c:pt>
                <c:pt idx="86">
                  <c:v>-0.13999999999999974</c:v>
                </c:pt>
                <c:pt idx="87">
                  <c:v>-0.12999999999999962</c:v>
                </c:pt>
                <c:pt idx="88">
                  <c:v>-0.11999999999999919</c:v>
                </c:pt>
                <c:pt idx="89">
                  <c:v>-0.10999999999999924</c:v>
                </c:pt>
                <c:pt idx="90">
                  <c:v>-9.9999999999999742E-2</c:v>
                </c:pt>
                <c:pt idx="91">
                  <c:v>-8.9999999999999691E-2</c:v>
                </c:pt>
                <c:pt idx="92">
                  <c:v>-7.9999999999999516E-2</c:v>
                </c:pt>
                <c:pt idx="93">
                  <c:v>-6.9999999999999452E-2</c:v>
                </c:pt>
                <c:pt idx="94">
                  <c:v>-5.9999999999999463E-2</c:v>
                </c:pt>
                <c:pt idx="95">
                  <c:v>-4.9999999999999441E-2</c:v>
                </c:pt>
                <c:pt idx="96">
                  <c:v>-3.9999999999999251E-2</c:v>
                </c:pt>
                <c:pt idx="97">
                  <c:v>-2.9999999999999249E-2</c:v>
                </c:pt>
                <c:pt idx="98">
                  <c:v>-1.9999999999999251E-2</c:v>
                </c:pt>
                <c:pt idx="99">
                  <c:v>-9.9999999999993028E-3</c:v>
                </c:pt>
                <c:pt idx="100">
                  <c:v>7.5286998857394463E-16</c:v>
                </c:pt>
                <c:pt idx="101">
                  <c:v>1.0000000000000763E-2</c:v>
                </c:pt>
                <c:pt idx="102">
                  <c:v>2.0000000000000802E-2</c:v>
                </c:pt>
                <c:pt idx="103">
                  <c:v>3.0000000000000835E-2</c:v>
                </c:pt>
                <c:pt idx="104">
                  <c:v>4.0000000000000813E-2</c:v>
                </c:pt>
                <c:pt idx="105">
                  <c:v>5.0000000000000842E-2</c:v>
                </c:pt>
                <c:pt idx="106">
                  <c:v>6.0000000000000879E-2</c:v>
                </c:pt>
                <c:pt idx="107">
                  <c:v>7.0000000000000909E-2</c:v>
                </c:pt>
                <c:pt idx="108">
                  <c:v>8.0000000000000765E-2</c:v>
                </c:pt>
                <c:pt idx="109">
                  <c:v>9.0000000000000746E-2</c:v>
                </c:pt>
                <c:pt idx="110">
                  <c:v>0.10000000000000074</c:v>
                </c:pt>
                <c:pt idx="111">
                  <c:v>0.11000000000000076</c:v>
                </c:pt>
                <c:pt idx="112">
                  <c:v>0.12000000000000073</c:v>
                </c:pt>
                <c:pt idx="113">
                  <c:v>0.13000000000000073</c:v>
                </c:pt>
                <c:pt idx="114">
                  <c:v>0.14000000000000073</c:v>
                </c:pt>
                <c:pt idx="115">
                  <c:v>0.15000000000000074</c:v>
                </c:pt>
                <c:pt idx="116">
                  <c:v>0.16000000000000092</c:v>
                </c:pt>
                <c:pt idx="117">
                  <c:v>0.17000000000000076</c:v>
                </c:pt>
                <c:pt idx="118">
                  <c:v>0.18000000000000091</c:v>
                </c:pt>
                <c:pt idx="119">
                  <c:v>0.19000000000000095</c:v>
                </c:pt>
                <c:pt idx="120">
                  <c:v>0.20000000000000079</c:v>
                </c:pt>
                <c:pt idx="121">
                  <c:v>0.21000000000000091</c:v>
                </c:pt>
                <c:pt idx="122">
                  <c:v>0.22000000000000094</c:v>
                </c:pt>
                <c:pt idx="123">
                  <c:v>0.23000000000000081</c:v>
                </c:pt>
                <c:pt idx="124">
                  <c:v>0.24000000000000091</c:v>
                </c:pt>
                <c:pt idx="125">
                  <c:v>0.25000000000000083</c:v>
                </c:pt>
                <c:pt idx="126">
                  <c:v>0.26000000000000084</c:v>
                </c:pt>
                <c:pt idx="127">
                  <c:v>0.27000000000000085</c:v>
                </c:pt>
                <c:pt idx="128">
                  <c:v>0.28000000000000086</c:v>
                </c:pt>
                <c:pt idx="129">
                  <c:v>0.29000000000000087</c:v>
                </c:pt>
                <c:pt idx="130">
                  <c:v>0.30000000000000088</c:v>
                </c:pt>
                <c:pt idx="131">
                  <c:v>0.31000000000000161</c:v>
                </c:pt>
                <c:pt idx="132">
                  <c:v>0.32000000000000167</c:v>
                </c:pt>
                <c:pt idx="133">
                  <c:v>0.33000000000000185</c:v>
                </c:pt>
                <c:pt idx="134">
                  <c:v>0.34000000000000141</c:v>
                </c:pt>
                <c:pt idx="135">
                  <c:v>0.35000000000000092</c:v>
                </c:pt>
                <c:pt idx="136">
                  <c:v>0.36000000000000132</c:v>
                </c:pt>
                <c:pt idx="137">
                  <c:v>0.37000000000000138</c:v>
                </c:pt>
                <c:pt idx="138">
                  <c:v>0.38000000000000173</c:v>
                </c:pt>
                <c:pt idx="139">
                  <c:v>0.39000000000000173</c:v>
                </c:pt>
                <c:pt idx="140">
                  <c:v>0.40000000000000097</c:v>
                </c:pt>
                <c:pt idx="141">
                  <c:v>0.41000000000000097</c:v>
                </c:pt>
                <c:pt idx="142">
                  <c:v>0.42000000000000098</c:v>
                </c:pt>
                <c:pt idx="143">
                  <c:v>0.43000000000000138</c:v>
                </c:pt>
                <c:pt idx="144">
                  <c:v>0.44000000000000133</c:v>
                </c:pt>
                <c:pt idx="145">
                  <c:v>0.45000000000000101</c:v>
                </c:pt>
                <c:pt idx="146">
                  <c:v>0.46000000000000102</c:v>
                </c:pt>
                <c:pt idx="147">
                  <c:v>0.47000000000000108</c:v>
                </c:pt>
                <c:pt idx="148">
                  <c:v>0.48000000000000131</c:v>
                </c:pt>
                <c:pt idx="149">
                  <c:v>0.49000000000000132</c:v>
                </c:pt>
                <c:pt idx="150">
                  <c:v>0.500000000000001</c:v>
                </c:pt>
                <c:pt idx="151">
                  <c:v>0.51000000000000101</c:v>
                </c:pt>
                <c:pt idx="152">
                  <c:v>0.52000000000000102</c:v>
                </c:pt>
                <c:pt idx="153">
                  <c:v>0.53000000000000103</c:v>
                </c:pt>
                <c:pt idx="154">
                  <c:v>0.54000000000000103</c:v>
                </c:pt>
                <c:pt idx="155">
                  <c:v>0.55000000000000104</c:v>
                </c:pt>
                <c:pt idx="156">
                  <c:v>0.56000000000000105</c:v>
                </c:pt>
                <c:pt idx="157">
                  <c:v>0.57000000000000162</c:v>
                </c:pt>
                <c:pt idx="158">
                  <c:v>0.58000000000000163</c:v>
                </c:pt>
                <c:pt idx="159">
                  <c:v>0.59000000000000163</c:v>
                </c:pt>
                <c:pt idx="160">
                  <c:v>0.60000000000000164</c:v>
                </c:pt>
                <c:pt idx="161">
                  <c:v>0.61000000000000165</c:v>
                </c:pt>
                <c:pt idx="162">
                  <c:v>0.62000000000000255</c:v>
                </c:pt>
                <c:pt idx="163">
                  <c:v>0.63000000000000278</c:v>
                </c:pt>
                <c:pt idx="164">
                  <c:v>0.64000000000000279</c:v>
                </c:pt>
                <c:pt idx="165">
                  <c:v>0.6500000000000028</c:v>
                </c:pt>
                <c:pt idx="166">
                  <c:v>0.66000000000000303</c:v>
                </c:pt>
                <c:pt idx="167">
                  <c:v>0.67000000000000304</c:v>
                </c:pt>
                <c:pt idx="168">
                  <c:v>0.68000000000000216</c:v>
                </c:pt>
                <c:pt idx="169">
                  <c:v>0.69000000000000228</c:v>
                </c:pt>
                <c:pt idx="170">
                  <c:v>0.70000000000000162</c:v>
                </c:pt>
                <c:pt idx="171">
                  <c:v>0.71000000000000163</c:v>
                </c:pt>
                <c:pt idx="172">
                  <c:v>0.72000000000000164</c:v>
                </c:pt>
                <c:pt idx="173">
                  <c:v>0.73000000000000165</c:v>
                </c:pt>
                <c:pt idx="174">
                  <c:v>0.74000000000000266</c:v>
                </c:pt>
                <c:pt idx="175">
                  <c:v>0.75000000000000266</c:v>
                </c:pt>
                <c:pt idx="176">
                  <c:v>0.7600000000000029</c:v>
                </c:pt>
                <c:pt idx="177">
                  <c:v>0.77000000000000224</c:v>
                </c:pt>
                <c:pt idx="178">
                  <c:v>0.78000000000000125</c:v>
                </c:pt>
                <c:pt idx="179">
                  <c:v>0.7900000000000017</c:v>
                </c:pt>
                <c:pt idx="180">
                  <c:v>0.8000000000000016</c:v>
                </c:pt>
                <c:pt idx="181">
                  <c:v>0.81000000000000161</c:v>
                </c:pt>
                <c:pt idx="182">
                  <c:v>0.82000000000000162</c:v>
                </c:pt>
                <c:pt idx="183">
                  <c:v>0.83000000000000163</c:v>
                </c:pt>
                <c:pt idx="184">
                  <c:v>0.84000000000000163</c:v>
                </c:pt>
                <c:pt idx="185">
                  <c:v>0.85000000000000164</c:v>
                </c:pt>
                <c:pt idx="186">
                  <c:v>0.86000000000000165</c:v>
                </c:pt>
                <c:pt idx="187">
                  <c:v>0.87000000000000277</c:v>
                </c:pt>
                <c:pt idx="188">
                  <c:v>0.88000000000000211</c:v>
                </c:pt>
                <c:pt idx="189">
                  <c:v>0.89000000000000223</c:v>
                </c:pt>
                <c:pt idx="190">
                  <c:v>0.90000000000000135</c:v>
                </c:pt>
                <c:pt idx="191">
                  <c:v>0.9100000000000017</c:v>
                </c:pt>
                <c:pt idx="192">
                  <c:v>0.92000000000000171</c:v>
                </c:pt>
                <c:pt idx="193">
                  <c:v>0.9300000000000016</c:v>
                </c:pt>
                <c:pt idx="194">
                  <c:v>0.94000000000000161</c:v>
                </c:pt>
                <c:pt idx="195">
                  <c:v>0.95000000000000162</c:v>
                </c:pt>
                <c:pt idx="196">
                  <c:v>0.96000000000000163</c:v>
                </c:pt>
                <c:pt idx="197">
                  <c:v>0.97000000000000153</c:v>
                </c:pt>
                <c:pt idx="198">
                  <c:v>0.98000000000000143</c:v>
                </c:pt>
                <c:pt idx="199">
                  <c:v>0.99000000000000143</c:v>
                </c:pt>
                <c:pt idx="200">
                  <c:v>1</c:v>
                </c:pt>
              </c:numCache>
            </c:numRef>
          </c:xVal>
          <c:yVal>
            <c:numRef>
              <c:f>hh!$F$2:$F$202</c:f>
              <c:numCache>
                <c:formatCode>General</c:formatCode>
                <c:ptCount val="201"/>
                <c:pt idx="23">
                  <c:v>0</c:v>
                </c:pt>
                <c:pt idx="24">
                  <c:v>0</c:v>
                </c:pt>
                <c:pt idx="25">
                  <c:v>0</c:v>
                </c:pt>
                <c:pt idx="26">
                  <c:v>0</c:v>
                </c:pt>
                <c:pt idx="27">
                  <c:v>0</c:v>
                </c:pt>
                <c:pt idx="28">
                  <c:v>0</c:v>
                </c:pt>
                <c:pt idx="29">
                  <c:v>0</c:v>
                </c:pt>
                <c:pt idx="30">
                  <c:v>0</c:v>
                </c:pt>
                <c:pt idx="31">
                  <c:v>0</c:v>
                </c:pt>
                <c:pt idx="32">
                  <c:v>0.14285714285714343</c:v>
                </c:pt>
                <c:pt idx="33">
                  <c:v>0.14285714285714343</c:v>
                </c:pt>
                <c:pt idx="34">
                  <c:v>0.14285714285714343</c:v>
                </c:pt>
                <c:pt idx="35">
                  <c:v>0.14285714285714343</c:v>
                </c:pt>
                <c:pt idx="36">
                  <c:v>0.14285714285714343</c:v>
                </c:pt>
                <c:pt idx="37">
                  <c:v>0.14285714285714343</c:v>
                </c:pt>
                <c:pt idx="38">
                  <c:v>0.14285714285714343</c:v>
                </c:pt>
                <c:pt idx="39">
                  <c:v>0</c:v>
                </c:pt>
                <c:pt idx="40">
                  <c:v>0</c:v>
                </c:pt>
                <c:pt idx="41">
                  <c:v>0</c:v>
                </c:pt>
                <c:pt idx="42">
                  <c:v>0</c:v>
                </c:pt>
                <c:pt idx="43">
                  <c:v>0</c:v>
                </c:pt>
                <c:pt idx="44">
                  <c:v>0</c:v>
                </c:pt>
                <c:pt idx="45">
                  <c:v>0.28571428571428675</c:v>
                </c:pt>
                <c:pt idx="46">
                  <c:v>0.28571428571428675</c:v>
                </c:pt>
                <c:pt idx="47">
                  <c:v>0.42857142857142855</c:v>
                </c:pt>
                <c:pt idx="48">
                  <c:v>0.42857142857142855</c:v>
                </c:pt>
                <c:pt idx="49">
                  <c:v>0.42857142857142855</c:v>
                </c:pt>
                <c:pt idx="50">
                  <c:v>0.42857142857142855</c:v>
                </c:pt>
                <c:pt idx="51">
                  <c:v>0.57142857142857351</c:v>
                </c:pt>
                <c:pt idx="52">
                  <c:v>0.57142857142857351</c:v>
                </c:pt>
                <c:pt idx="53">
                  <c:v>0.71428571428571463</c:v>
                </c:pt>
                <c:pt idx="54">
                  <c:v>1.1428571428571441</c:v>
                </c:pt>
                <c:pt idx="55">
                  <c:v>1.2857142857142816</c:v>
                </c:pt>
                <c:pt idx="56">
                  <c:v>1.7142857142857184</c:v>
                </c:pt>
                <c:pt idx="57">
                  <c:v>2.428571428571435</c:v>
                </c:pt>
                <c:pt idx="58">
                  <c:v>2.8571428571428572</c:v>
                </c:pt>
                <c:pt idx="59">
                  <c:v>3.2857142857142856</c:v>
                </c:pt>
                <c:pt idx="60">
                  <c:v>4.1428571428571415</c:v>
                </c:pt>
                <c:pt idx="61">
                  <c:v>4.5714285714285712</c:v>
                </c:pt>
                <c:pt idx="62">
                  <c:v>5.8571428571428434</c:v>
                </c:pt>
                <c:pt idx="63">
                  <c:v>6.8571428571428434</c:v>
                </c:pt>
                <c:pt idx="64">
                  <c:v>7.4285714285714288</c:v>
                </c:pt>
                <c:pt idx="65">
                  <c:v>8.2857142857142865</c:v>
                </c:pt>
                <c:pt idx="66">
                  <c:v>9.5714285714285712</c:v>
                </c:pt>
                <c:pt idx="67">
                  <c:v>11</c:v>
                </c:pt>
                <c:pt idx="68">
                  <c:v>12.285714285714286</c:v>
                </c:pt>
                <c:pt idx="69">
                  <c:v>14</c:v>
                </c:pt>
                <c:pt idx="70">
                  <c:v>17.428571428571427</c:v>
                </c:pt>
                <c:pt idx="71">
                  <c:v>19.428571428571427</c:v>
                </c:pt>
                <c:pt idx="72">
                  <c:v>22.571428571428573</c:v>
                </c:pt>
                <c:pt idx="73">
                  <c:v>25.571428571428573</c:v>
                </c:pt>
                <c:pt idx="74">
                  <c:v>31.714285714285769</c:v>
                </c:pt>
                <c:pt idx="75">
                  <c:v>36.142857142857153</c:v>
                </c:pt>
                <c:pt idx="76">
                  <c:v>39.142857142857153</c:v>
                </c:pt>
                <c:pt idx="77">
                  <c:v>41.714285714285715</c:v>
                </c:pt>
                <c:pt idx="78">
                  <c:v>47.142857142857153</c:v>
                </c:pt>
                <c:pt idx="79">
                  <c:v>51.571428571428463</c:v>
                </c:pt>
                <c:pt idx="80">
                  <c:v>57.428571428571537</c:v>
                </c:pt>
                <c:pt idx="81">
                  <c:v>61.571428571428463</c:v>
                </c:pt>
                <c:pt idx="82">
                  <c:v>67.571428571428356</c:v>
                </c:pt>
                <c:pt idx="83">
                  <c:v>76.857142857142819</c:v>
                </c:pt>
                <c:pt idx="84">
                  <c:v>84.285714285714292</c:v>
                </c:pt>
                <c:pt idx="85">
                  <c:v>90.285714285714292</c:v>
                </c:pt>
                <c:pt idx="86">
                  <c:v>97.285714285714292</c:v>
                </c:pt>
                <c:pt idx="87">
                  <c:v>100.42857142857135</c:v>
                </c:pt>
                <c:pt idx="88">
                  <c:v>106.1428571428569</c:v>
                </c:pt>
                <c:pt idx="89">
                  <c:v>113.42857142857135</c:v>
                </c:pt>
                <c:pt idx="90">
                  <c:v>118.28571428571429</c:v>
                </c:pt>
                <c:pt idx="91">
                  <c:v>122.42857142857135</c:v>
                </c:pt>
                <c:pt idx="92">
                  <c:v>131.28571428571428</c:v>
                </c:pt>
                <c:pt idx="93">
                  <c:v>137.71428571428521</c:v>
                </c:pt>
                <c:pt idx="94">
                  <c:v>142.85714285714357</c:v>
                </c:pt>
                <c:pt idx="95">
                  <c:v>143</c:v>
                </c:pt>
                <c:pt idx="96">
                  <c:v>144.71428571428521</c:v>
                </c:pt>
                <c:pt idx="97">
                  <c:v>144.71428571428521</c:v>
                </c:pt>
                <c:pt idx="98">
                  <c:v>143</c:v>
                </c:pt>
                <c:pt idx="99">
                  <c:v>137.28571428571428</c:v>
                </c:pt>
                <c:pt idx="100">
                  <c:v>133.14285714285677</c:v>
                </c:pt>
                <c:pt idx="101">
                  <c:v>133.28571428571428</c:v>
                </c:pt>
                <c:pt idx="102">
                  <c:v>132.57142857142861</c:v>
                </c:pt>
                <c:pt idx="103">
                  <c:v>128</c:v>
                </c:pt>
                <c:pt idx="104">
                  <c:v>121.28571428571429</c:v>
                </c:pt>
                <c:pt idx="105">
                  <c:v>117.1428571428569</c:v>
                </c:pt>
                <c:pt idx="106">
                  <c:v>112.1428571428569</c:v>
                </c:pt>
                <c:pt idx="107">
                  <c:v>105.85714285714285</c:v>
                </c:pt>
                <c:pt idx="108">
                  <c:v>97.714285714285722</c:v>
                </c:pt>
                <c:pt idx="109">
                  <c:v>90.571428571428356</c:v>
                </c:pt>
                <c:pt idx="110">
                  <c:v>84</c:v>
                </c:pt>
                <c:pt idx="111">
                  <c:v>80.571428571428356</c:v>
                </c:pt>
                <c:pt idx="112">
                  <c:v>79</c:v>
                </c:pt>
                <c:pt idx="113">
                  <c:v>74.142857142856784</c:v>
                </c:pt>
                <c:pt idx="114">
                  <c:v>70</c:v>
                </c:pt>
                <c:pt idx="115">
                  <c:v>66</c:v>
                </c:pt>
                <c:pt idx="116">
                  <c:v>62.571428571428463</c:v>
                </c:pt>
                <c:pt idx="117">
                  <c:v>56.857142857142733</c:v>
                </c:pt>
                <c:pt idx="118">
                  <c:v>53.142857142857153</c:v>
                </c:pt>
                <c:pt idx="119">
                  <c:v>48.571428571428463</c:v>
                </c:pt>
                <c:pt idx="120">
                  <c:v>46.714285714285715</c:v>
                </c:pt>
                <c:pt idx="121">
                  <c:v>42.714285714285715</c:v>
                </c:pt>
                <c:pt idx="122">
                  <c:v>38.428571428571537</c:v>
                </c:pt>
                <c:pt idx="123">
                  <c:v>36.285714285714285</c:v>
                </c:pt>
                <c:pt idx="124">
                  <c:v>37.428571428571537</c:v>
                </c:pt>
                <c:pt idx="125">
                  <c:v>34.142857142857153</c:v>
                </c:pt>
                <c:pt idx="126">
                  <c:v>30</c:v>
                </c:pt>
                <c:pt idx="127">
                  <c:v>25.428571428571427</c:v>
                </c:pt>
                <c:pt idx="128">
                  <c:v>23.714285714285769</c:v>
                </c:pt>
                <c:pt idx="129">
                  <c:v>22.714285714285769</c:v>
                </c:pt>
                <c:pt idx="130">
                  <c:v>19.857142857142829</c:v>
                </c:pt>
                <c:pt idx="131">
                  <c:v>17.142857142857189</c:v>
                </c:pt>
                <c:pt idx="132">
                  <c:v>16.142857142857189</c:v>
                </c:pt>
                <c:pt idx="133">
                  <c:v>14.857142857142891</c:v>
                </c:pt>
                <c:pt idx="134">
                  <c:v>14.714285714285714</c:v>
                </c:pt>
                <c:pt idx="135">
                  <c:v>13.714285714285714</c:v>
                </c:pt>
                <c:pt idx="136">
                  <c:v>13</c:v>
                </c:pt>
                <c:pt idx="137">
                  <c:v>11.571428571428571</c:v>
                </c:pt>
                <c:pt idx="138">
                  <c:v>9.2857142857142865</c:v>
                </c:pt>
                <c:pt idx="139">
                  <c:v>7.8571428571428434</c:v>
                </c:pt>
                <c:pt idx="140">
                  <c:v>7.5714285714285712</c:v>
                </c:pt>
                <c:pt idx="141">
                  <c:v>7</c:v>
                </c:pt>
                <c:pt idx="142">
                  <c:v>7.1428571428571415</c:v>
                </c:pt>
                <c:pt idx="143">
                  <c:v>6.5714285714285712</c:v>
                </c:pt>
                <c:pt idx="144">
                  <c:v>6.2857142857142874</c:v>
                </c:pt>
                <c:pt idx="145">
                  <c:v>6</c:v>
                </c:pt>
                <c:pt idx="146">
                  <c:v>5.2857142857142874</c:v>
                </c:pt>
                <c:pt idx="147">
                  <c:v>4.2857142857142874</c:v>
                </c:pt>
                <c:pt idx="148">
                  <c:v>4</c:v>
                </c:pt>
                <c:pt idx="149">
                  <c:v>3.1428571428571432</c:v>
                </c:pt>
                <c:pt idx="150">
                  <c:v>3</c:v>
                </c:pt>
                <c:pt idx="151">
                  <c:v>2.8571428571428572</c:v>
                </c:pt>
                <c:pt idx="152">
                  <c:v>2.1428571428571432</c:v>
                </c:pt>
                <c:pt idx="153">
                  <c:v>2.1428571428571432</c:v>
                </c:pt>
                <c:pt idx="154">
                  <c:v>2.2857142857142856</c:v>
                </c:pt>
                <c:pt idx="155">
                  <c:v>1.8571428571428572</c:v>
                </c:pt>
                <c:pt idx="156">
                  <c:v>1.5714285714285721</c:v>
                </c:pt>
                <c:pt idx="157">
                  <c:v>1.4285714285714286</c:v>
                </c:pt>
                <c:pt idx="158">
                  <c:v>1.1428571428571441</c:v>
                </c:pt>
                <c:pt idx="159">
                  <c:v>1.2857142857142816</c:v>
                </c:pt>
                <c:pt idx="160">
                  <c:v>1.4285714285714286</c:v>
                </c:pt>
                <c:pt idx="161">
                  <c:v>1.2857142857142816</c:v>
                </c:pt>
                <c:pt idx="162">
                  <c:v>1.7142857142857184</c:v>
                </c:pt>
                <c:pt idx="163">
                  <c:v>1.5714285714285721</c:v>
                </c:pt>
                <c:pt idx="164">
                  <c:v>1.2857142857142816</c:v>
                </c:pt>
                <c:pt idx="165">
                  <c:v>1.4285714285714286</c:v>
                </c:pt>
                <c:pt idx="166">
                  <c:v>1.7142857142857184</c:v>
                </c:pt>
                <c:pt idx="167">
                  <c:v>1.7142857142857184</c:v>
                </c:pt>
                <c:pt idx="168">
                  <c:v>1.5714285714285721</c:v>
                </c:pt>
                <c:pt idx="169">
                  <c:v>1</c:v>
                </c:pt>
                <c:pt idx="170">
                  <c:v>1</c:v>
                </c:pt>
                <c:pt idx="171">
                  <c:v>1</c:v>
                </c:pt>
                <c:pt idx="172">
                  <c:v>1</c:v>
                </c:pt>
                <c:pt idx="173">
                  <c:v>0.57142857142857351</c:v>
                </c:pt>
                <c:pt idx="174">
                  <c:v>0.42857142857142855</c:v>
                </c:pt>
                <c:pt idx="175">
                  <c:v>0.28571428571428675</c:v>
                </c:pt>
                <c:pt idx="176">
                  <c:v>0.42857142857142855</c:v>
                </c:pt>
                <c:pt idx="177">
                  <c:v>0.42857142857142855</c:v>
                </c:pt>
                <c:pt idx="178">
                  <c:v>0.57142857142857351</c:v>
                </c:pt>
                <c:pt idx="179">
                  <c:v>0.42857142857142855</c:v>
                </c:pt>
                <c:pt idx="180">
                  <c:v>0.42857142857142855</c:v>
                </c:pt>
                <c:pt idx="181">
                  <c:v>0.57142857142857351</c:v>
                </c:pt>
                <c:pt idx="182">
                  <c:v>0.71428571428571463</c:v>
                </c:pt>
                <c:pt idx="183">
                  <c:v>0.57142857142857351</c:v>
                </c:pt>
                <c:pt idx="184">
                  <c:v>0.57142857142857351</c:v>
                </c:pt>
                <c:pt idx="185">
                  <c:v>0.42857142857142855</c:v>
                </c:pt>
                <c:pt idx="186">
                  <c:v>0.28571428571428675</c:v>
                </c:pt>
                <c:pt idx="187">
                  <c:v>0.28571428571428675</c:v>
                </c:pt>
                <c:pt idx="188">
                  <c:v>0.14285714285714343</c:v>
                </c:pt>
                <c:pt idx="189">
                  <c:v>0.14285714285714343</c:v>
                </c:pt>
                <c:pt idx="190">
                  <c:v>0.14285714285714343</c:v>
                </c:pt>
                <c:pt idx="191">
                  <c:v>0.14285714285714343</c:v>
                </c:pt>
                <c:pt idx="192">
                  <c:v>0.14285714285714343</c:v>
                </c:pt>
                <c:pt idx="193">
                  <c:v>0.28571428571428675</c:v>
                </c:pt>
                <c:pt idx="194">
                  <c:v>0.28571428571428675</c:v>
                </c:pt>
                <c:pt idx="195">
                  <c:v>0.28571428571428675</c:v>
                </c:pt>
                <c:pt idx="196">
                  <c:v>0.14285714285714343</c:v>
                </c:pt>
                <c:pt idx="197">
                  <c:v>0</c:v>
                </c:pt>
                <c:pt idx="198">
                  <c:v>0</c:v>
                </c:pt>
                <c:pt idx="199">
                  <c:v>0</c:v>
                </c:pt>
                <c:pt idx="200">
                  <c:v>0</c:v>
                </c:pt>
              </c:numCache>
            </c:numRef>
          </c:yVal>
          <c:smooth val="1"/>
          <c:extLst xmlns:c16r2="http://schemas.microsoft.com/office/drawing/2015/06/chart">
            <c:ext xmlns:c16="http://schemas.microsoft.com/office/drawing/2014/chart" uri="{C3380CC4-5D6E-409C-BE32-E72D297353CC}">
              <c16:uniqueId val="{00000000-F017-4A7D-9933-D2F6CD01BFC3}"/>
            </c:ext>
          </c:extLst>
        </c:ser>
        <c:dLbls>
          <c:showLegendKey val="0"/>
          <c:showVal val="0"/>
          <c:showCatName val="0"/>
          <c:showSerName val="0"/>
          <c:showPercent val="0"/>
          <c:showBubbleSize val="0"/>
        </c:dLbls>
        <c:axId val="83439616"/>
        <c:axId val="83441536"/>
      </c:scatterChart>
      <c:valAx>
        <c:axId val="83439616"/>
        <c:scaling>
          <c:orientation val="minMax"/>
          <c:max val="0.60000000000000064"/>
          <c:min val="-0.60000000000000064"/>
        </c:scaling>
        <c:delete val="0"/>
        <c:axPos val="b"/>
        <c:title>
          <c:tx>
            <c:rich>
              <a:bodyPr/>
              <a:lstStyle/>
              <a:p>
                <a:pPr>
                  <a:defRPr sz="1600" b="1" i="0" u="none" strike="noStrike" baseline="0">
                    <a:solidFill>
                      <a:srgbClr val="000000"/>
                    </a:solidFill>
                    <a:latin typeface="Arial"/>
                    <a:ea typeface="Arial"/>
                    <a:cs typeface="Arial"/>
                  </a:defRPr>
                </a:pPr>
                <a:r>
                  <a:rPr lang="en-US" sz="1600"/>
                  <a:t>teacher effectiveness</a:t>
                </a:r>
              </a:p>
            </c:rich>
          </c:tx>
          <c:layout>
            <c:manualLayout>
              <c:xMode val="edge"/>
              <c:yMode val="edge"/>
              <c:x val="0.38678586090622807"/>
              <c:y val="0.9232598832122729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83441536"/>
        <c:crosses val="autoZero"/>
        <c:crossBetween val="midCat"/>
        <c:majorUnit val="0.2"/>
      </c:valAx>
      <c:valAx>
        <c:axId val="83441536"/>
        <c:scaling>
          <c:orientation val="minMax"/>
          <c:max val="150"/>
          <c:min val="0"/>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a:t>frequency of teachers</a:t>
                </a:r>
              </a:p>
            </c:rich>
          </c:tx>
          <c:layout>
            <c:manualLayout>
              <c:xMode val="edge"/>
              <c:yMode val="edge"/>
              <c:x val="1.0834129037912539E-2"/>
              <c:y val="0.335832265152905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83439616"/>
        <c:crosses val="autoZero"/>
        <c:crossBetween val="midCat"/>
      </c:valAx>
      <c:spPr>
        <a:noFill/>
        <a:ln w="25400">
          <a:noFill/>
        </a:ln>
      </c:spPr>
    </c:plotArea>
    <c:plotVisOnly val="1"/>
    <c:dispBlanksAs val="gap"/>
    <c:showDLblsOverMax val="0"/>
  </c:chart>
  <c:spPr>
    <a:solidFill>
      <a:srgbClr val="FFFFFF"/>
    </a:solidFill>
    <a:ln w="6350">
      <a:solidFill>
        <a:schemeClr val="tx1"/>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4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94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94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94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64AA6E9-0594-4961-A31F-C4CC3A9404D0}" type="slidenum">
              <a:rPr lang="en-US"/>
              <a:pPr>
                <a:defRPr/>
              </a:pPr>
              <a:t>‹#›</a:t>
            </a:fld>
            <a:endParaRPr lang="en-US"/>
          </a:p>
        </p:txBody>
      </p:sp>
    </p:spTree>
    <p:extLst>
      <p:ext uri="{BB962C8B-B14F-4D97-AF65-F5344CB8AC3E}">
        <p14:creationId xmlns:p14="http://schemas.microsoft.com/office/powerpoint/2010/main" val="905006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ahoma" pitchFamily="34" charset="0"/>
              </a:defRPr>
            </a:lvl1pPr>
          </a:lstStyle>
          <a:p>
            <a:pPr>
              <a:defRPr/>
            </a:pPr>
            <a:endParaRPr lang="en-US"/>
          </a:p>
        </p:txBody>
      </p:sp>
      <p:sp>
        <p:nvSpPr>
          <p:cNvPr id="167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ahoma" pitchFamily="34"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7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7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ahoma" pitchFamily="34" charset="0"/>
              </a:defRPr>
            </a:lvl1pPr>
          </a:lstStyle>
          <a:p>
            <a:pPr>
              <a:defRPr/>
            </a:pPr>
            <a:endParaRPr lang="en-US"/>
          </a:p>
        </p:txBody>
      </p:sp>
      <p:sp>
        <p:nvSpPr>
          <p:cNvPr id="167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ahoma" pitchFamily="34" charset="0"/>
              </a:defRPr>
            </a:lvl1pPr>
          </a:lstStyle>
          <a:p>
            <a:pPr>
              <a:defRPr/>
            </a:pPr>
            <a:fld id="{70ACAB98-7FE0-4ECB-B9A4-1E72BEC2300A}" type="slidenum">
              <a:rPr lang="en-US"/>
              <a:pPr>
                <a:defRPr/>
              </a:pPr>
              <a:t>‹#›</a:t>
            </a:fld>
            <a:endParaRPr lang="en-US"/>
          </a:p>
        </p:txBody>
      </p:sp>
    </p:spTree>
    <p:extLst>
      <p:ext uri="{BB962C8B-B14F-4D97-AF65-F5344CB8AC3E}">
        <p14:creationId xmlns:p14="http://schemas.microsoft.com/office/powerpoint/2010/main" val="3187098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Thanks to folks at DCPS for supplying the data and answering our many questions. </a:t>
            </a:r>
            <a:r>
              <a:rPr lang="en-US" altLang="en-US" dirty="0" err="1"/>
              <a:t>Jessalynn</a:t>
            </a:r>
            <a:r>
              <a:rPr lang="en-US" altLang="en-US" dirty="0"/>
              <a:t> was instrumental in this work. </a:t>
            </a: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1EF0074-5FA6-4EF8-80A5-11F810A10B8D}" type="slidenum">
              <a:rPr lang="en-US" altLang="en-US" smtClean="0"/>
              <a:pPr/>
              <a:t>1</a:t>
            </a:fld>
            <a:endParaRPr lang="en-US" altLang="en-US"/>
          </a:p>
        </p:txBody>
      </p:sp>
    </p:spTree>
    <p:extLst>
      <p:ext uri="{BB962C8B-B14F-4D97-AF65-F5344CB8AC3E}">
        <p14:creationId xmlns:p14="http://schemas.microsoft.com/office/powerpoint/2010/main" val="3206181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Good reason to believe that implementation was a problem given the</a:t>
            </a:r>
            <a:r>
              <a:rPr lang="en-US" altLang="en-US" baseline="0" dirty="0"/>
              <a:t> top down nature of teacher evaluation in most states, the complexity and cost of doing it well</a:t>
            </a:r>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429D56-C129-4A45-98ED-B82706BFBE36}" type="slidenum">
              <a:rPr lang="en-US" altLang="en-US" smtClean="0"/>
              <a:pPr/>
              <a:t>12</a:t>
            </a:fld>
            <a:endParaRPr lang="en-US" altLang="en-US"/>
          </a:p>
        </p:txBody>
      </p:sp>
    </p:spTree>
    <p:extLst>
      <p:ext uri="{BB962C8B-B14F-4D97-AF65-F5344CB8AC3E}">
        <p14:creationId xmlns:p14="http://schemas.microsoft.com/office/powerpoint/2010/main" val="1370925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Good reason to believe that implementation was a problem given the</a:t>
            </a:r>
            <a:r>
              <a:rPr lang="en-US" altLang="en-US" baseline="0" dirty="0"/>
              <a:t> top down nature of teacher evaluation in most states, the complexity and cost of doing it well</a:t>
            </a:r>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429D56-C129-4A45-98ED-B82706BFBE36}" type="slidenum">
              <a:rPr lang="en-US" altLang="en-US" smtClean="0"/>
              <a:pPr/>
              <a:t>13</a:t>
            </a:fld>
            <a:endParaRPr lang="en-US" altLang="en-US"/>
          </a:p>
        </p:txBody>
      </p:sp>
    </p:spTree>
    <p:extLst>
      <p:ext uri="{BB962C8B-B14F-4D97-AF65-F5344CB8AC3E}">
        <p14:creationId xmlns:p14="http://schemas.microsoft.com/office/powerpoint/2010/main" val="1396012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Good reason to believe that implementation was a problem given the</a:t>
            </a:r>
            <a:r>
              <a:rPr lang="en-US" altLang="en-US" baseline="0" dirty="0"/>
              <a:t> top down nature of teacher evaluation in most states, the complexity and cost of doing it well</a:t>
            </a:r>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429D56-C129-4A45-98ED-B82706BFBE36}" type="slidenum">
              <a:rPr lang="en-US" altLang="en-US" smtClean="0"/>
              <a:pPr/>
              <a:t>14</a:t>
            </a:fld>
            <a:endParaRPr lang="en-US" altLang="en-US"/>
          </a:p>
        </p:txBody>
      </p:sp>
    </p:spTree>
    <p:extLst>
      <p:ext uri="{BB962C8B-B14F-4D97-AF65-F5344CB8AC3E}">
        <p14:creationId xmlns:p14="http://schemas.microsoft.com/office/powerpoint/2010/main" val="2438203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Good reason to believe that implementation was a problem given the</a:t>
            </a:r>
            <a:r>
              <a:rPr lang="en-US" altLang="en-US" baseline="0" dirty="0"/>
              <a:t> top down nature of teacher evaluation in most states, the complexity and cost of doing it well</a:t>
            </a:r>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429D56-C129-4A45-98ED-B82706BFBE36}" type="slidenum">
              <a:rPr lang="en-US" altLang="en-US" smtClean="0"/>
              <a:pPr/>
              <a:t>15</a:t>
            </a:fld>
            <a:endParaRPr lang="en-US" altLang="en-US"/>
          </a:p>
        </p:txBody>
      </p:sp>
    </p:spTree>
    <p:extLst>
      <p:ext uri="{BB962C8B-B14F-4D97-AF65-F5344CB8AC3E}">
        <p14:creationId xmlns:p14="http://schemas.microsoft.com/office/powerpoint/2010/main" val="2215252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Good reason to believe that implementation was a problem given the</a:t>
            </a:r>
            <a:r>
              <a:rPr lang="en-US" altLang="en-US" baseline="0" dirty="0"/>
              <a:t> top down nature of teacher evaluation in most states, the complexity and cost of doing it well</a:t>
            </a:r>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429D56-C129-4A45-98ED-B82706BFBE36}" type="slidenum">
              <a:rPr lang="en-US" altLang="en-US" smtClean="0"/>
              <a:pPr/>
              <a:t>16</a:t>
            </a:fld>
            <a:endParaRPr lang="en-US" altLang="en-US"/>
          </a:p>
        </p:txBody>
      </p:sp>
    </p:spTree>
    <p:extLst>
      <p:ext uri="{BB962C8B-B14F-4D97-AF65-F5344CB8AC3E}">
        <p14:creationId xmlns:p14="http://schemas.microsoft.com/office/powerpoint/2010/main" val="2986824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Good reason to believe that implementation was a problem given the</a:t>
            </a:r>
            <a:r>
              <a:rPr lang="en-US" altLang="en-US" baseline="0" dirty="0"/>
              <a:t> top down nature of teacher evaluation in most states, the complexity and cost of doing it well</a:t>
            </a:r>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429D56-C129-4A45-98ED-B82706BFBE36}" type="slidenum">
              <a:rPr lang="en-US" altLang="en-US" smtClean="0"/>
              <a:pPr/>
              <a:t>17</a:t>
            </a:fld>
            <a:endParaRPr lang="en-US" altLang="en-US"/>
          </a:p>
        </p:txBody>
      </p:sp>
    </p:spTree>
    <p:extLst>
      <p:ext uri="{BB962C8B-B14F-4D97-AF65-F5344CB8AC3E}">
        <p14:creationId xmlns:p14="http://schemas.microsoft.com/office/powerpoint/2010/main" val="1477212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Good reason to believe that implementation was a problem given the</a:t>
            </a:r>
            <a:r>
              <a:rPr lang="en-US" altLang="en-US" baseline="0" dirty="0"/>
              <a:t> top down nature of teacher evaluation in most states, the complexity and cost of doing it well</a:t>
            </a:r>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429D56-C129-4A45-98ED-B82706BFBE36}" type="slidenum">
              <a:rPr lang="en-US" altLang="en-US" smtClean="0"/>
              <a:pPr/>
              <a:t>18</a:t>
            </a:fld>
            <a:endParaRPr lang="en-US" altLang="en-US"/>
          </a:p>
        </p:txBody>
      </p:sp>
    </p:spTree>
    <p:extLst>
      <p:ext uri="{BB962C8B-B14F-4D97-AF65-F5344CB8AC3E}">
        <p14:creationId xmlns:p14="http://schemas.microsoft.com/office/powerpoint/2010/main" val="1656060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Good reason to believe that implementation was a problem given the</a:t>
            </a:r>
            <a:r>
              <a:rPr lang="en-US" altLang="en-US" baseline="0" dirty="0"/>
              <a:t> top down nature of teacher evaluation in most states, the complexity and cost of doing it well</a:t>
            </a:r>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429D56-C129-4A45-98ED-B82706BFBE36}" type="slidenum">
              <a:rPr lang="en-US" altLang="en-US" smtClean="0"/>
              <a:pPr/>
              <a:t>19</a:t>
            </a:fld>
            <a:endParaRPr lang="en-US" altLang="en-US"/>
          </a:p>
        </p:txBody>
      </p:sp>
    </p:spTree>
    <p:extLst>
      <p:ext uri="{BB962C8B-B14F-4D97-AF65-F5344CB8AC3E}">
        <p14:creationId xmlns:p14="http://schemas.microsoft.com/office/powerpoint/2010/main" val="1736986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Good reason to believe that implementation was a problem given the</a:t>
            </a:r>
            <a:r>
              <a:rPr lang="en-US" altLang="en-US" baseline="0" dirty="0"/>
              <a:t> top down nature of teacher evaluation in most states, the complexity and cost of doing it well</a:t>
            </a:r>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429D56-C129-4A45-98ED-B82706BFBE36}" type="slidenum">
              <a:rPr lang="en-US" altLang="en-US" smtClean="0"/>
              <a:pPr/>
              <a:t>20</a:t>
            </a:fld>
            <a:endParaRPr lang="en-US" altLang="en-US"/>
          </a:p>
        </p:txBody>
      </p:sp>
    </p:spTree>
    <p:extLst>
      <p:ext uri="{BB962C8B-B14F-4D97-AF65-F5344CB8AC3E}">
        <p14:creationId xmlns:p14="http://schemas.microsoft.com/office/powerpoint/2010/main" val="1549351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Show robustness across tested grades and non-tested grades</a:t>
            </a:r>
          </a:p>
          <a:p>
            <a:r>
              <a:rPr lang="en-US" altLang="en-US"/>
              <a:t>Bigger picture: why were HE teachers leaving</a:t>
            </a:r>
          </a:p>
          <a:p>
            <a:r>
              <a:rPr lang="en-US" altLang="en-US"/>
              <a:t>She found compelling point about how they are able to replace with better teachers</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6AF015A-CDF0-4D6A-B42D-A0B1169244AB}" type="slidenum">
              <a:rPr lang="en-US" altLang="en-US" smtClean="0"/>
              <a:pPr/>
              <a:t>21</a:t>
            </a:fld>
            <a:endParaRPr lang="en-US" altLang="en-US"/>
          </a:p>
        </p:txBody>
      </p:sp>
    </p:spTree>
    <p:extLst>
      <p:ext uri="{BB962C8B-B14F-4D97-AF65-F5344CB8AC3E}">
        <p14:creationId xmlns:p14="http://schemas.microsoft.com/office/powerpoint/2010/main" val="110435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Good reason to believe that implementation was a problem given the</a:t>
            </a:r>
            <a:r>
              <a:rPr lang="en-US" altLang="en-US" baseline="0" dirty="0"/>
              <a:t> top down nature of teacher evaluation in most states, the complexity and cost of doing it well</a:t>
            </a:r>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429D56-C129-4A45-98ED-B82706BFBE36}" type="slidenum">
              <a:rPr lang="en-US" altLang="en-US" smtClean="0"/>
              <a:pPr/>
              <a:t>2</a:t>
            </a:fld>
            <a:endParaRPr lang="en-US" altLang="en-US"/>
          </a:p>
        </p:txBody>
      </p:sp>
    </p:spTree>
    <p:extLst>
      <p:ext uri="{BB962C8B-B14F-4D97-AF65-F5344CB8AC3E}">
        <p14:creationId xmlns:p14="http://schemas.microsoft.com/office/powerpoint/2010/main" val="1604067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E52770-B995-4E72-AC56-F00FF7A9A48C}" type="slidenum">
              <a:rPr lang="en-US"/>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229832-907A-4EA6-920E-46BB090A4164}" type="slidenum">
              <a:rPr lang="en-US">
                <a:solidFill>
                  <a:prstClr val="black"/>
                </a:solidFill>
              </a:rPr>
              <a:pPr/>
              <a:t>23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Good reason to believe that implementation was a problem given the</a:t>
            </a:r>
            <a:r>
              <a:rPr lang="en-US" altLang="en-US" baseline="0" dirty="0"/>
              <a:t> top down nature of teacher evaluation in most states, the complexity and cost of doing it well</a:t>
            </a:r>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429D56-C129-4A45-98ED-B82706BFBE36}" type="slidenum">
              <a:rPr lang="en-US" altLang="en-US" smtClean="0"/>
              <a:pPr/>
              <a:t>5</a:t>
            </a:fld>
            <a:endParaRPr lang="en-US" altLang="en-US"/>
          </a:p>
        </p:txBody>
      </p:sp>
    </p:spTree>
    <p:extLst>
      <p:ext uri="{BB962C8B-B14F-4D97-AF65-F5344CB8AC3E}">
        <p14:creationId xmlns:p14="http://schemas.microsoft.com/office/powerpoint/2010/main" val="922215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CD04F1-85C8-DD46-9BC9-10F69650D4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399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Good reason to believe that implementation was a problem given the</a:t>
            </a:r>
            <a:r>
              <a:rPr lang="en-US" altLang="en-US" baseline="0" dirty="0"/>
              <a:t> top down nature of teacher evaluation in most states, the complexity and cost of doing it well</a:t>
            </a:r>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429D56-C129-4A45-98ED-B82706BFBE36}" type="slidenum">
              <a:rPr lang="en-US" altLang="en-US" smtClean="0"/>
              <a:pPr/>
              <a:t>7</a:t>
            </a:fld>
            <a:endParaRPr lang="en-US" altLang="en-US"/>
          </a:p>
        </p:txBody>
      </p:sp>
    </p:spTree>
    <p:extLst>
      <p:ext uri="{BB962C8B-B14F-4D97-AF65-F5344CB8AC3E}">
        <p14:creationId xmlns:p14="http://schemas.microsoft.com/office/powerpoint/2010/main" val="3518812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Good reason to believe that implementation was a problem given the</a:t>
            </a:r>
            <a:r>
              <a:rPr lang="en-US" altLang="en-US" baseline="0" dirty="0"/>
              <a:t> top down nature of teacher evaluation in most states, the complexity and cost of doing it well</a:t>
            </a:r>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429D56-C129-4A45-98ED-B82706BFBE36}" type="slidenum">
              <a:rPr lang="en-US" altLang="en-US" smtClean="0"/>
              <a:pPr/>
              <a:t>8</a:t>
            </a:fld>
            <a:endParaRPr lang="en-US" altLang="en-US"/>
          </a:p>
        </p:txBody>
      </p:sp>
    </p:spTree>
    <p:extLst>
      <p:ext uri="{BB962C8B-B14F-4D97-AF65-F5344CB8AC3E}">
        <p14:creationId xmlns:p14="http://schemas.microsoft.com/office/powerpoint/2010/main" val="3577732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2D4386-CB31-4740-973C-4DB46FCB4377}"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Good reason to believe that implementation was a problem given the</a:t>
            </a:r>
            <a:r>
              <a:rPr lang="en-US" altLang="en-US" baseline="0" dirty="0"/>
              <a:t> top down nature of teacher evaluation in most states, the complexity and cost of doing it well</a:t>
            </a:r>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429D56-C129-4A45-98ED-B82706BFBE36}" type="slidenum">
              <a:rPr lang="en-US" altLang="en-US" smtClean="0"/>
              <a:pPr/>
              <a:t>10</a:t>
            </a:fld>
            <a:endParaRPr lang="en-US" altLang="en-US"/>
          </a:p>
        </p:txBody>
      </p:sp>
    </p:spTree>
    <p:extLst>
      <p:ext uri="{BB962C8B-B14F-4D97-AF65-F5344CB8AC3E}">
        <p14:creationId xmlns:p14="http://schemas.microsoft.com/office/powerpoint/2010/main" val="1380091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Good reason to believe that implementation was a problem given the</a:t>
            </a:r>
            <a:r>
              <a:rPr lang="en-US" altLang="en-US" baseline="0" dirty="0"/>
              <a:t> top down nature of teacher evaluation in most states, the complexity and cost of doing it well</a:t>
            </a:r>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429D56-C129-4A45-98ED-B82706BFBE36}" type="slidenum">
              <a:rPr lang="en-US" altLang="en-US" smtClean="0"/>
              <a:pPr/>
              <a:t>11</a:t>
            </a:fld>
            <a:endParaRPr lang="en-US" altLang="en-US"/>
          </a:p>
        </p:txBody>
      </p:sp>
    </p:spTree>
    <p:extLst>
      <p:ext uri="{BB962C8B-B14F-4D97-AF65-F5344CB8AC3E}">
        <p14:creationId xmlns:p14="http://schemas.microsoft.com/office/powerpoint/2010/main" val="2617864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9BC219-C79D-406B-98F0-A92A4C64024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7F6D74-B1F6-4193-BDFF-3921E96A16D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681946-3873-46E2-8B0B-C2D4F72A7D1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CFD611-354A-4233-B5CA-E754F6531EF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t="2" b="-2620"/>
          <a:stretch>
            <a:fillRect/>
          </a:stretch>
        </p:blipFill>
        <p:spPr bwMode="auto">
          <a:xfrm>
            <a:off x="0" y="0"/>
            <a:ext cx="91440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t="71964" b="658"/>
          <a:stretch>
            <a:fillRect/>
          </a:stretch>
        </p:blipFill>
        <p:spPr bwMode="auto">
          <a:xfrm>
            <a:off x="0" y="4954588"/>
            <a:ext cx="9144000"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3"/>
          </p:nvPr>
        </p:nvSpPr>
        <p:spPr>
          <a:xfrm>
            <a:off x="5959475" y="4955330"/>
            <a:ext cx="2982392" cy="574675"/>
          </a:xfrm>
        </p:spPr>
        <p:txBody>
          <a:bodyPr>
            <a:noAutofit/>
          </a:bodyPr>
          <a:lstStyle>
            <a:lvl1pPr marL="0" indent="0">
              <a:buNone/>
              <a:defRPr sz="1600" i="1" baseline="0">
                <a:solidFill>
                  <a:srgbClr val="A6A6A6"/>
                </a:solidFill>
              </a:defRPr>
            </a:lvl1pPr>
          </a:lstStyle>
          <a:p>
            <a:pPr lvl="0"/>
            <a:r>
              <a:rPr lang="en-US" dirty="0"/>
              <a:t>Click to edit Master text styles</a:t>
            </a:r>
          </a:p>
        </p:txBody>
      </p:sp>
      <p:sp>
        <p:nvSpPr>
          <p:cNvPr id="2" name="Title 1"/>
          <p:cNvSpPr>
            <a:spLocks noGrp="1"/>
          </p:cNvSpPr>
          <p:nvPr>
            <p:ph type="ctrTitle"/>
          </p:nvPr>
        </p:nvSpPr>
        <p:spPr>
          <a:xfrm>
            <a:off x="685800" y="2130426"/>
            <a:ext cx="7657973" cy="1074281"/>
          </a:xfrm>
        </p:spPr>
        <p:txBody>
          <a:bodyPr/>
          <a:lstStyle>
            <a:lvl1pPr>
              <a:defRPr sz="4000"/>
            </a:lvl1pPr>
          </a:lstStyle>
          <a:p>
            <a:r>
              <a:rPr lang="en-US" dirty="0"/>
              <a:t>Click to edit Master title style</a:t>
            </a:r>
          </a:p>
        </p:txBody>
      </p:sp>
      <p:sp>
        <p:nvSpPr>
          <p:cNvPr id="3" name="Subtitle 2"/>
          <p:cNvSpPr>
            <a:spLocks noGrp="1"/>
          </p:cNvSpPr>
          <p:nvPr>
            <p:ph type="subTitle" idx="1"/>
          </p:nvPr>
        </p:nvSpPr>
        <p:spPr>
          <a:xfrm>
            <a:off x="685800" y="3204707"/>
            <a:ext cx="6609464" cy="1255301"/>
          </a:xfrm>
        </p:spPr>
        <p:txBody>
          <a:bodyPr/>
          <a:lstStyle>
            <a:lvl1pPr marL="0" indent="0" algn="l">
              <a:buNone/>
              <a:defRPr sz="2800">
                <a:solidFill>
                  <a:srgbClr val="E58E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02663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hort 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171700" y="6648450"/>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endParaRPr lang="en-US" alt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675" y="6035675"/>
            <a:ext cx="30337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1310" y="927239"/>
            <a:ext cx="9003861" cy="5059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61309" y="48125"/>
            <a:ext cx="9003861" cy="837398"/>
          </a:xfr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4114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clusion Slide">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t="18246"/>
          <a:stretch>
            <a:fillRect/>
          </a:stretch>
        </p:blipFill>
        <p:spPr bwMode="auto">
          <a:xfrm>
            <a:off x="0" y="1250950"/>
            <a:ext cx="9144000"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ntitled.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1063" y="3346450"/>
            <a:ext cx="49212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82145" y="2072031"/>
            <a:ext cx="7657973" cy="1074281"/>
          </a:xfr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3237790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9BC219-C79D-406B-98F0-A92A4C6402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731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043A9F-716B-45B9-90A6-DD9754116E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1248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9E5CB3-B58F-4D90-98F6-2B71C78780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8493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49A523-0BD3-4A41-976F-EDFEC79E52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278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043A9F-716B-45B9-90A6-DD9754116E2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332D49-0F79-4577-8B3A-0D0D9DB13B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9004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A8072A-0E13-4755-BE4D-3ADBE01E92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1932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D733C1-CD49-462D-8CC5-75B985F866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5214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F710CE-3706-4281-8757-DFF2B6C73B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5973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4A6036-F7EE-42FE-B307-782C824ADE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4888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7F6D74-B1F6-4193-BDFF-3921E96A16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555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681946-3873-46E2-8B0B-C2D4F72A7D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3507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FD611-354A-4233-B5CA-E754F6531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3480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AFE33B-D563-4A87-8AE5-53FDE51286FC}"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AB5A9-8915-41A1-A5E2-7481C7204C10}" type="slidenum">
              <a:rPr lang="en-US" smtClean="0"/>
              <a:t>‹#›</a:t>
            </a:fld>
            <a:endParaRPr lang="en-US"/>
          </a:p>
        </p:txBody>
      </p:sp>
    </p:spTree>
    <p:extLst>
      <p:ext uri="{BB962C8B-B14F-4D97-AF65-F5344CB8AC3E}">
        <p14:creationId xmlns:p14="http://schemas.microsoft.com/office/powerpoint/2010/main" val="787264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FE33B-D563-4A87-8AE5-53FDE51286FC}"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AB5A9-8915-41A1-A5E2-7481C7204C10}" type="slidenum">
              <a:rPr lang="en-US" smtClean="0"/>
              <a:t>‹#›</a:t>
            </a:fld>
            <a:endParaRPr lang="en-US"/>
          </a:p>
        </p:txBody>
      </p:sp>
    </p:spTree>
    <p:extLst>
      <p:ext uri="{BB962C8B-B14F-4D97-AF65-F5344CB8AC3E}">
        <p14:creationId xmlns:p14="http://schemas.microsoft.com/office/powerpoint/2010/main" val="1142522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9E5CB3-B58F-4D90-98F6-2B71C78780B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AFE33B-D563-4A87-8AE5-53FDE51286FC}"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AB5A9-8915-41A1-A5E2-7481C7204C10}" type="slidenum">
              <a:rPr lang="en-US" smtClean="0"/>
              <a:t>‹#›</a:t>
            </a:fld>
            <a:endParaRPr lang="en-US"/>
          </a:p>
        </p:txBody>
      </p:sp>
    </p:spTree>
    <p:extLst>
      <p:ext uri="{BB962C8B-B14F-4D97-AF65-F5344CB8AC3E}">
        <p14:creationId xmlns:p14="http://schemas.microsoft.com/office/powerpoint/2010/main" val="3765373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AFE33B-D563-4A87-8AE5-53FDE51286FC}"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AB5A9-8915-41A1-A5E2-7481C7204C10}" type="slidenum">
              <a:rPr lang="en-US" smtClean="0"/>
              <a:t>‹#›</a:t>
            </a:fld>
            <a:endParaRPr lang="en-US"/>
          </a:p>
        </p:txBody>
      </p:sp>
    </p:spTree>
    <p:extLst>
      <p:ext uri="{BB962C8B-B14F-4D97-AF65-F5344CB8AC3E}">
        <p14:creationId xmlns:p14="http://schemas.microsoft.com/office/powerpoint/2010/main" val="107512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AFE33B-D563-4A87-8AE5-53FDE51286FC}" type="datetimeFigureOut">
              <a:rPr lang="en-US" smtClean="0"/>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2AB5A9-8915-41A1-A5E2-7481C7204C10}" type="slidenum">
              <a:rPr lang="en-US" smtClean="0"/>
              <a:t>‹#›</a:t>
            </a:fld>
            <a:endParaRPr lang="en-US"/>
          </a:p>
        </p:txBody>
      </p:sp>
    </p:spTree>
    <p:extLst>
      <p:ext uri="{BB962C8B-B14F-4D97-AF65-F5344CB8AC3E}">
        <p14:creationId xmlns:p14="http://schemas.microsoft.com/office/powerpoint/2010/main" val="891879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AFE33B-D563-4A87-8AE5-53FDE51286FC}" type="datetimeFigureOut">
              <a:rPr lang="en-US" smtClean="0"/>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2AB5A9-8915-41A1-A5E2-7481C7204C10}" type="slidenum">
              <a:rPr lang="en-US" smtClean="0"/>
              <a:t>‹#›</a:t>
            </a:fld>
            <a:endParaRPr lang="en-US"/>
          </a:p>
        </p:txBody>
      </p:sp>
    </p:spTree>
    <p:extLst>
      <p:ext uri="{BB962C8B-B14F-4D97-AF65-F5344CB8AC3E}">
        <p14:creationId xmlns:p14="http://schemas.microsoft.com/office/powerpoint/2010/main" val="13014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FE33B-D563-4A87-8AE5-53FDE51286FC}" type="datetimeFigureOut">
              <a:rPr lang="en-US" smtClean="0"/>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2AB5A9-8915-41A1-A5E2-7481C7204C10}" type="slidenum">
              <a:rPr lang="en-US" smtClean="0"/>
              <a:t>‹#›</a:t>
            </a:fld>
            <a:endParaRPr lang="en-US"/>
          </a:p>
        </p:txBody>
      </p:sp>
    </p:spTree>
    <p:extLst>
      <p:ext uri="{BB962C8B-B14F-4D97-AF65-F5344CB8AC3E}">
        <p14:creationId xmlns:p14="http://schemas.microsoft.com/office/powerpoint/2010/main" val="3120538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1AFE33B-D563-4A87-8AE5-53FDE51286FC}"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AB5A9-8915-41A1-A5E2-7481C7204C10}" type="slidenum">
              <a:rPr lang="en-US" smtClean="0"/>
              <a:t>‹#›</a:t>
            </a:fld>
            <a:endParaRPr lang="en-US"/>
          </a:p>
        </p:txBody>
      </p:sp>
    </p:spTree>
    <p:extLst>
      <p:ext uri="{BB962C8B-B14F-4D97-AF65-F5344CB8AC3E}">
        <p14:creationId xmlns:p14="http://schemas.microsoft.com/office/powerpoint/2010/main" val="2366829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1AFE33B-D563-4A87-8AE5-53FDE51286FC}"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AB5A9-8915-41A1-A5E2-7481C7204C10}" type="slidenum">
              <a:rPr lang="en-US" smtClean="0"/>
              <a:t>‹#›</a:t>
            </a:fld>
            <a:endParaRPr lang="en-US"/>
          </a:p>
        </p:txBody>
      </p:sp>
    </p:spTree>
    <p:extLst>
      <p:ext uri="{BB962C8B-B14F-4D97-AF65-F5344CB8AC3E}">
        <p14:creationId xmlns:p14="http://schemas.microsoft.com/office/powerpoint/2010/main" val="14556979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FE33B-D563-4A87-8AE5-53FDE51286FC}"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AB5A9-8915-41A1-A5E2-7481C7204C10}" type="slidenum">
              <a:rPr lang="en-US" smtClean="0"/>
              <a:t>‹#›</a:t>
            </a:fld>
            <a:endParaRPr lang="en-US"/>
          </a:p>
        </p:txBody>
      </p:sp>
    </p:spTree>
    <p:extLst>
      <p:ext uri="{BB962C8B-B14F-4D97-AF65-F5344CB8AC3E}">
        <p14:creationId xmlns:p14="http://schemas.microsoft.com/office/powerpoint/2010/main" val="3406717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FE33B-D563-4A87-8AE5-53FDE51286FC}"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AB5A9-8915-41A1-A5E2-7481C7204C10}" type="slidenum">
              <a:rPr lang="en-US" smtClean="0"/>
              <a:t>‹#›</a:t>
            </a:fld>
            <a:endParaRPr lang="en-US"/>
          </a:p>
        </p:txBody>
      </p:sp>
    </p:spTree>
    <p:extLst>
      <p:ext uri="{BB962C8B-B14F-4D97-AF65-F5344CB8AC3E}">
        <p14:creationId xmlns:p14="http://schemas.microsoft.com/office/powerpoint/2010/main" val="419461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49A523-0BD3-4A41-976F-EDFEC79E52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332D49-0F79-4577-8B3A-0D0D9DB13B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A8072A-0E13-4755-BE4D-3ADBE01E92D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D733C1-CD49-462D-8CC5-75B985F866B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F710CE-3706-4281-8757-DFF2B6C73BD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4A6036-F7EE-42FE-B307-782C824ADED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9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39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39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AAAE07F-950E-489D-88A8-262739BF1C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732" r:id="rId13"/>
    <p:sldLayoutId id="2147483733" r:id="rId14"/>
    <p:sldLayoutId id="2147483734"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9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439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439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AAAE07F-950E-489D-88A8-262739BF1C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693312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1AFE33B-D563-4A87-8AE5-53FDE51286FC}" type="datetimeFigureOut">
              <a:rPr lang="en-US" smtClean="0"/>
              <a:t>10/15/2019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2AB5A9-8915-41A1-A5E2-7481C7204C10}" type="slidenum">
              <a:rPr lang="en-US" smtClean="0"/>
              <a:t>‹#›</a:t>
            </a:fld>
            <a:endParaRPr lang="en-US"/>
          </a:p>
        </p:txBody>
      </p:sp>
    </p:spTree>
    <p:extLst>
      <p:ext uri="{BB962C8B-B14F-4D97-AF65-F5344CB8AC3E}">
        <p14:creationId xmlns:p14="http://schemas.microsoft.com/office/powerpoint/2010/main" val="388511440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hyperlink" Target="http://onlinelibrary.wiley.com/doi/10.1111/j.1750-8606.2008.00061.x/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varc.wceruw.org/tutorials/oak/index.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ctrTitle"/>
          </p:nvPr>
        </p:nvSpPr>
        <p:spPr>
          <a:xfrm>
            <a:off x="76201" y="2024063"/>
            <a:ext cx="9067800" cy="1074737"/>
          </a:xfrm>
        </p:spPr>
        <p:txBody>
          <a:bodyPr/>
          <a:lstStyle/>
          <a:p>
            <a:pPr eaLnBrk="1" hangingPunct="1"/>
            <a:r>
              <a:rPr lang="en-US" sz="3400" dirty="0">
                <a:latin typeface="Calibri Light" panose="020F0302020204030204" pitchFamily="34" charset="0"/>
              </a:rPr>
              <a:t>The Design and Practice of U.S. Teacher Evaluation</a:t>
            </a:r>
            <a:endParaRPr lang="en-US" altLang="en-US" sz="3400" dirty="0">
              <a:solidFill>
                <a:schemeClr val="tx2"/>
              </a:solidFill>
              <a:latin typeface="Calibri Light" panose="020F0302020204030204" pitchFamily="34" charset="0"/>
              <a:cs typeface="Arial" panose="020B0604020202020204" pitchFamily="34" charset="0"/>
            </a:endParaRPr>
          </a:p>
        </p:txBody>
      </p:sp>
      <p:sp>
        <p:nvSpPr>
          <p:cNvPr id="6" name="Text Placeholder 5"/>
          <p:cNvSpPr txBox="1">
            <a:spLocks/>
          </p:cNvSpPr>
          <p:nvPr/>
        </p:nvSpPr>
        <p:spPr bwMode="auto">
          <a:xfrm>
            <a:off x="454025" y="6205538"/>
            <a:ext cx="81216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7200" rtl="0" eaLnBrk="0" fontAlgn="base" hangingPunct="0">
              <a:spcBef>
                <a:spcPct val="20000"/>
              </a:spcBef>
              <a:spcAft>
                <a:spcPct val="0"/>
              </a:spcAft>
              <a:buFont typeface="Arial" charset="0"/>
              <a:buNone/>
              <a:defRPr sz="1600" i="1" kern="1200" baseline="0">
                <a:solidFill>
                  <a:srgbClr val="A6A6A6"/>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defRPr/>
            </a:pPr>
            <a:r>
              <a:rPr lang="en-US" altLang="x-none" i="0" dirty="0">
                <a:solidFill>
                  <a:schemeClr val="tx1"/>
                </a:solidFill>
                <a:latin typeface="Franklin Gothic Book" panose="020B0503020102020204" pitchFamily="34" charset="0"/>
                <a:cs typeface="Arial" charset="0"/>
              </a:rPr>
              <a:t>Virginia State Board of Education| October 16, 2019</a:t>
            </a:r>
          </a:p>
        </p:txBody>
      </p:sp>
      <p:graphicFrame>
        <p:nvGraphicFramePr>
          <p:cNvPr id="5" name="Table 4"/>
          <p:cNvGraphicFramePr>
            <a:graphicFrameLocks noGrp="1"/>
          </p:cNvGraphicFramePr>
          <p:nvPr>
            <p:extLst>
              <p:ext uri="{D42A27DB-BD31-4B8C-83A1-F6EECF244321}">
                <p14:modId xmlns:p14="http://schemas.microsoft.com/office/powerpoint/2010/main" val="3973571354"/>
              </p:ext>
            </p:extLst>
          </p:nvPr>
        </p:nvGraphicFramePr>
        <p:xfrm>
          <a:off x="1354671" y="3065726"/>
          <a:ext cx="6096000" cy="457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3287669657"/>
                    </a:ext>
                  </a:extLst>
                </a:gridCol>
                <a:gridCol w="2032000">
                  <a:extLst>
                    <a:ext uri="{9D8B030D-6E8A-4147-A177-3AD203B41FA5}">
                      <a16:colId xmlns:a16="http://schemas.microsoft.com/office/drawing/2014/main" xmlns="" val="225885577"/>
                    </a:ext>
                  </a:extLst>
                </a:gridCol>
                <a:gridCol w="2032000">
                  <a:extLst>
                    <a:ext uri="{9D8B030D-6E8A-4147-A177-3AD203B41FA5}">
                      <a16:colId xmlns:a16="http://schemas.microsoft.com/office/drawing/2014/main" xmlns="" val="964401481"/>
                    </a:ext>
                  </a:extLst>
                </a:gridCol>
              </a:tblGrid>
              <a:tr h="370840">
                <a:tc>
                  <a:txBody>
                    <a:bodyPr/>
                    <a:lstStyle/>
                    <a:p>
                      <a:r>
                        <a:rPr lang="en-US" sz="2400" b="0" dirty="0">
                          <a:solidFill>
                            <a:schemeClr val="tx1"/>
                          </a:solidFill>
                          <a:latin typeface="Calibri Light" panose="020F0302020204030204" pitchFamily="34" charset="0"/>
                        </a:rPr>
                        <a:t>Veronica Katz</a:t>
                      </a:r>
                    </a:p>
                  </a:txBody>
                  <a:tcPr>
                    <a:solidFill>
                      <a:schemeClr val="bg1"/>
                    </a:solidFill>
                  </a:tcPr>
                </a:tc>
                <a:tc>
                  <a:txBody>
                    <a:bodyPr/>
                    <a:lstStyle/>
                    <a:p>
                      <a:r>
                        <a:rPr lang="en-US" sz="2400" b="0" dirty="0">
                          <a:solidFill>
                            <a:schemeClr val="tx1"/>
                          </a:solidFill>
                          <a:latin typeface="Calibri Light" panose="020F0302020204030204" pitchFamily="34" charset="0"/>
                        </a:rPr>
                        <a:t>Luke C. Miller</a:t>
                      </a:r>
                    </a:p>
                  </a:txBody>
                  <a:tcPr>
                    <a:solidFill>
                      <a:schemeClr val="bg1"/>
                    </a:solidFill>
                  </a:tcPr>
                </a:tc>
                <a:tc>
                  <a:txBody>
                    <a:bodyPr/>
                    <a:lstStyle/>
                    <a:p>
                      <a:r>
                        <a:rPr lang="en-US" sz="2400" b="0" dirty="0">
                          <a:solidFill>
                            <a:schemeClr val="tx1"/>
                          </a:solidFill>
                          <a:latin typeface="Calibri Light" panose="020F0302020204030204" pitchFamily="34" charset="0"/>
                        </a:rPr>
                        <a:t>Jim Wyckoff</a:t>
                      </a:r>
                    </a:p>
                  </a:txBody>
                  <a:tcPr>
                    <a:solidFill>
                      <a:schemeClr val="bg1"/>
                    </a:solidFill>
                  </a:tcPr>
                </a:tc>
                <a:extLst>
                  <a:ext uri="{0D108BD9-81ED-4DB2-BD59-A6C34878D82A}">
                    <a16:rowId xmlns:a16="http://schemas.microsoft.com/office/drawing/2014/main" xmlns="" val="3305552280"/>
                  </a:ext>
                </a:extLst>
              </a:tr>
            </a:tbl>
          </a:graphicData>
        </a:graphic>
      </p:graphicFrame>
      <p:sp>
        <p:nvSpPr>
          <p:cNvPr id="7" name="TextBox 6"/>
          <p:cNvSpPr txBox="1"/>
          <p:nvPr/>
        </p:nvSpPr>
        <p:spPr>
          <a:xfrm>
            <a:off x="2743200" y="3733800"/>
            <a:ext cx="2895600" cy="646331"/>
          </a:xfrm>
          <a:prstGeom prst="rect">
            <a:avLst/>
          </a:prstGeom>
          <a:noFill/>
        </p:spPr>
        <p:txBody>
          <a:bodyPr wrap="square" rtlCol="0">
            <a:spAutoFit/>
          </a:bodyPr>
          <a:lstStyle/>
          <a:p>
            <a:pPr algn="ctr"/>
            <a:r>
              <a:rPr lang="en-US" dirty="0" err="1"/>
              <a:t>EdPolicyWorks</a:t>
            </a:r>
            <a:endParaRPr lang="en-US" dirty="0"/>
          </a:p>
          <a:p>
            <a:pPr algn="ctr"/>
            <a:r>
              <a:rPr lang="en-US" dirty="0"/>
              <a:t>University of Virginia</a:t>
            </a:r>
          </a:p>
        </p:txBody>
      </p:sp>
    </p:spTree>
    <p:extLst>
      <p:ext uri="{BB962C8B-B14F-4D97-AF65-F5344CB8AC3E}">
        <p14:creationId xmlns:p14="http://schemas.microsoft.com/office/powerpoint/2010/main" val="2778703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61913" y="302550"/>
            <a:ext cx="9002712" cy="608012"/>
          </a:xfrm>
        </p:spPr>
        <p:txBody>
          <a:bodyPr/>
          <a:lstStyle/>
          <a:p>
            <a:pPr eaLnBrk="1" hangingPunct="1"/>
            <a:r>
              <a:rPr lang="en-US" altLang="en-US" sz="3200" dirty="0">
                <a:solidFill>
                  <a:schemeClr val="tx2"/>
                </a:solidFill>
                <a:latin typeface="Calibri Light" panose="020F0302020204030204" pitchFamily="34" charset="0"/>
                <a:cs typeface="Arial" panose="020B0604020202020204" pitchFamily="34" charset="0"/>
              </a:rPr>
              <a:t>What does typical teacher evaluation look like?</a:t>
            </a:r>
          </a:p>
        </p:txBody>
      </p:sp>
      <p:graphicFrame>
        <p:nvGraphicFramePr>
          <p:cNvPr id="4" name="Table 3"/>
          <p:cNvGraphicFramePr>
            <a:graphicFrameLocks noGrp="1"/>
          </p:cNvGraphicFramePr>
          <p:nvPr>
            <p:extLst>
              <p:ext uri="{D42A27DB-BD31-4B8C-83A1-F6EECF244321}">
                <p14:modId xmlns:p14="http://schemas.microsoft.com/office/powerpoint/2010/main" val="625794979"/>
              </p:ext>
            </p:extLst>
          </p:nvPr>
        </p:nvGraphicFramePr>
        <p:xfrm>
          <a:off x="2667000" y="990600"/>
          <a:ext cx="6096000" cy="1854200"/>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xmlns="" val="408477780"/>
                    </a:ext>
                  </a:extLst>
                </a:gridCol>
                <a:gridCol w="1219200">
                  <a:extLst>
                    <a:ext uri="{9D8B030D-6E8A-4147-A177-3AD203B41FA5}">
                      <a16:colId xmlns:a16="http://schemas.microsoft.com/office/drawing/2014/main" xmlns="" val="749753690"/>
                    </a:ext>
                  </a:extLst>
                </a:gridCol>
              </a:tblGrid>
              <a:tr h="370840">
                <a:tc>
                  <a:txBody>
                    <a:bodyPr/>
                    <a:lstStyle/>
                    <a:p>
                      <a:pPr algn="ctr"/>
                      <a:r>
                        <a:rPr lang="en-US" dirty="0">
                          <a:solidFill>
                            <a:schemeClr val="tx1"/>
                          </a:solidFill>
                          <a:latin typeface="Calibri Light" panose="020F0302020204030204" pitchFamily="34" charset="0"/>
                        </a:rPr>
                        <a:t>Metric</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Calibri Light" panose="020F0302020204030204" pitchFamily="34" charset="0"/>
                        </a:rPr>
                        <a:t>Weight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19943625"/>
                  </a:ext>
                </a:extLst>
              </a:tr>
              <a:tr h="370840">
                <a:tc>
                  <a:txBody>
                    <a:bodyPr/>
                    <a:lstStyle/>
                    <a:p>
                      <a:r>
                        <a:rPr lang="en-US" dirty="0">
                          <a:latin typeface="Calibri Light" panose="020F0302020204030204" pitchFamily="34" charset="0"/>
                        </a:rPr>
                        <a:t>Standards based classroom</a:t>
                      </a:r>
                      <a:r>
                        <a:rPr lang="en-US" baseline="0" dirty="0">
                          <a:latin typeface="Calibri Light" panose="020F0302020204030204" pitchFamily="34" charset="0"/>
                        </a:rPr>
                        <a:t> observations </a:t>
                      </a:r>
                      <a:endParaRPr lang="en-US" dirty="0">
                        <a:latin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latin typeface="Calibri Light" panose="020F0302020204030204" pitchFamily="34" charset="0"/>
                        </a:rPr>
                        <a:t>~65%</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81305043"/>
                  </a:ext>
                </a:extLst>
              </a:tr>
              <a:tr h="370840">
                <a:tc>
                  <a:txBody>
                    <a:bodyPr/>
                    <a:lstStyle/>
                    <a:p>
                      <a:r>
                        <a:rPr lang="en-US" dirty="0">
                          <a:latin typeface="Calibri Light" panose="020F0302020204030204" pitchFamily="34" charset="0"/>
                        </a:rPr>
                        <a:t>Improved in student achievement</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latin typeface="Calibri Light" panose="020F0302020204030204" pitchFamily="34" charset="0"/>
                        </a:rPr>
                        <a:t>~15%</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2485997"/>
                  </a:ext>
                </a:extLst>
              </a:tr>
              <a:tr h="370840">
                <a:tc>
                  <a:txBody>
                    <a:bodyPr/>
                    <a:lstStyle/>
                    <a:p>
                      <a:r>
                        <a:rPr lang="en-US" dirty="0">
                          <a:latin typeface="Calibri Light" panose="020F0302020204030204" pitchFamily="34" charset="0"/>
                        </a:rPr>
                        <a:t>Student surveys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latin typeface="Calibri Light" panose="020F0302020204030204" pitchFamily="34" charset="0"/>
                        </a:rPr>
                        <a:t>~10%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89117463"/>
                  </a:ext>
                </a:extLst>
              </a:tr>
              <a:tr h="370840">
                <a:tc>
                  <a:txBody>
                    <a:bodyPr/>
                    <a:lstStyle/>
                    <a:p>
                      <a:r>
                        <a:rPr lang="en-US" dirty="0">
                          <a:latin typeface="Calibri Light" panose="020F0302020204030204" pitchFamily="34" charset="0"/>
                        </a:rPr>
                        <a:t>Professional</a:t>
                      </a:r>
                      <a:r>
                        <a:rPr lang="en-US" baseline="0" dirty="0">
                          <a:latin typeface="Calibri Light" panose="020F0302020204030204" pitchFamily="34" charset="0"/>
                        </a:rPr>
                        <a:t> conduct</a:t>
                      </a:r>
                      <a:endParaRPr lang="en-US" dirty="0">
                        <a:latin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Calibri Light" panose="020F0302020204030204" pitchFamily="34" charset="0"/>
                        </a:rPr>
                        <a:t>~10%</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454130667"/>
                  </a:ext>
                </a:extLst>
              </a:tr>
            </a:tbl>
          </a:graphicData>
        </a:graphic>
      </p:graphicFrame>
      <p:pic>
        <p:nvPicPr>
          <p:cNvPr id="6" name="Picture 5"/>
          <p:cNvPicPr>
            <a:picLocks noChangeAspect="1"/>
          </p:cNvPicPr>
          <p:nvPr/>
        </p:nvPicPr>
        <p:blipFill>
          <a:blip r:embed="rId3"/>
          <a:stretch>
            <a:fillRect/>
          </a:stretch>
        </p:blipFill>
        <p:spPr>
          <a:xfrm>
            <a:off x="457200" y="3077238"/>
            <a:ext cx="6426200" cy="3745958"/>
          </a:xfrm>
          <a:prstGeom prst="rect">
            <a:avLst/>
          </a:prstGeom>
        </p:spPr>
      </p:pic>
      <p:sp>
        <p:nvSpPr>
          <p:cNvPr id="7" name="Rectangle 6"/>
          <p:cNvSpPr/>
          <p:nvPr/>
        </p:nvSpPr>
        <p:spPr>
          <a:xfrm>
            <a:off x="6883400" y="6096000"/>
            <a:ext cx="2181225" cy="523220"/>
          </a:xfrm>
          <a:prstGeom prst="rect">
            <a:avLst/>
          </a:prstGeom>
          <a:solidFill>
            <a:schemeClr val="bg1"/>
          </a:solidFill>
        </p:spPr>
        <p:txBody>
          <a:bodyPr wrap="square">
            <a:spAutoFit/>
          </a:bodyPr>
          <a:lstStyle/>
          <a:p>
            <a:pPr marL="0" marR="0">
              <a:spcBef>
                <a:spcPts val="0"/>
              </a:spcBef>
              <a:spcAft>
                <a:spcPts val="0"/>
              </a:spcAft>
            </a:pPr>
            <a:r>
              <a:rPr lang="en-US" sz="1400" dirty="0">
                <a:latin typeface="Calibri Light" panose="020F0302020204030204" pitchFamily="34" charset="0"/>
                <a:ea typeface="Calibri" panose="020F0502020204030204" pitchFamily="34" charset="0"/>
                <a:cs typeface="Times New Roman" panose="02020603050405020304" pitchFamily="18" charset="0"/>
              </a:rPr>
              <a:t>Source: Steinberg &amp; Donaldson, 2016, Figure 3</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1561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61913" y="302550"/>
            <a:ext cx="9002712" cy="608012"/>
          </a:xfrm>
        </p:spPr>
        <p:txBody>
          <a:bodyPr/>
          <a:lstStyle/>
          <a:p>
            <a:pPr eaLnBrk="1" hangingPunct="1"/>
            <a:r>
              <a:rPr lang="en-US" altLang="en-US" sz="3200" dirty="0">
                <a:solidFill>
                  <a:schemeClr val="tx2"/>
                </a:solidFill>
                <a:latin typeface="Calibri Light" panose="020F0302020204030204" pitchFamily="34" charset="0"/>
                <a:cs typeface="Arial" panose="020B0604020202020204" pitchFamily="34" charset="0"/>
              </a:rPr>
              <a:t>What does typical teacher evaluation look like?</a:t>
            </a:r>
          </a:p>
        </p:txBody>
      </p:sp>
      <p:pic>
        <p:nvPicPr>
          <p:cNvPr id="3" name="Picture 2"/>
          <p:cNvPicPr>
            <a:picLocks noChangeAspect="1"/>
          </p:cNvPicPr>
          <p:nvPr/>
        </p:nvPicPr>
        <p:blipFill>
          <a:blip r:embed="rId3"/>
          <a:stretch>
            <a:fillRect/>
          </a:stretch>
        </p:blipFill>
        <p:spPr>
          <a:xfrm>
            <a:off x="1143000" y="1295400"/>
            <a:ext cx="6648450" cy="3600450"/>
          </a:xfrm>
          <a:prstGeom prst="rect">
            <a:avLst/>
          </a:prstGeom>
        </p:spPr>
      </p:pic>
    </p:spTree>
    <p:extLst>
      <p:ext uri="{BB962C8B-B14F-4D97-AF65-F5344CB8AC3E}">
        <p14:creationId xmlns:p14="http://schemas.microsoft.com/office/powerpoint/2010/main" val="3035199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61913" y="302550"/>
            <a:ext cx="9002712" cy="608012"/>
          </a:xfrm>
        </p:spPr>
        <p:txBody>
          <a:bodyPr/>
          <a:lstStyle/>
          <a:p>
            <a:pPr eaLnBrk="1" hangingPunct="1"/>
            <a:r>
              <a:rPr lang="en-US" altLang="en-US" sz="3200" dirty="0">
                <a:latin typeface="Calibri Light" panose="020F0302020204030204" pitchFamily="34" charset="0"/>
                <a:cs typeface="Arial" panose="020B0604020202020204" pitchFamily="34" charset="0"/>
              </a:rPr>
              <a:t>Measuring teacher effectiveness</a:t>
            </a:r>
            <a:endParaRPr lang="en-US" altLang="en-US" sz="3200" dirty="0">
              <a:solidFill>
                <a:schemeClr val="tx2"/>
              </a:solidFill>
              <a:latin typeface="Calibri Light" panose="020F0302020204030204" pitchFamily="34" charset="0"/>
              <a:cs typeface="Arial" panose="020B0604020202020204" pitchFamily="34" charset="0"/>
            </a:endParaRPr>
          </a:p>
        </p:txBody>
      </p:sp>
      <p:pic>
        <p:nvPicPr>
          <p:cNvPr id="4" name="Content Placeholder 3"/>
          <p:cNvPicPr>
            <a:picLocks noGrp="1"/>
          </p:cNvPicPr>
          <p:nvPr>
            <p:ph idx="1"/>
          </p:nvPr>
        </p:nvPicPr>
        <p:blipFill>
          <a:blip r:embed="rId3"/>
          <a:stretch>
            <a:fillRect/>
          </a:stretch>
        </p:blipFill>
        <p:spPr>
          <a:xfrm>
            <a:off x="762000" y="1524000"/>
            <a:ext cx="6638925" cy="4772025"/>
          </a:xfrm>
          <a:prstGeom prst="rect">
            <a:avLst/>
          </a:prstGeom>
        </p:spPr>
      </p:pic>
      <p:sp>
        <p:nvSpPr>
          <p:cNvPr id="3" name="Rectangle 2"/>
          <p:cNvSpPr/>
          <p:nvPr/>
        </p:nvSpPr>
        <p:spPr>
          <a:xfrm>
            <a:off x="457200" y="1027749"/>
            <a:ext cx="7772400" cy="646331"/>
          </a:xfrm>
          <a:prstGeom prst="rect">
            <a:avLst/>
          </a:prstGeom>
        </p:spPr>
        <p:txBody>
          <a:bodyPr wrap="square">
            <a:spAutoFit/>
          </a:bodyPr>
          <a:lstStyle/>
          <a:p>
            <a:pPr>
              <a:spcAft>
                <a:spcPts val="0"/>
              </a:spcAft>
            </a:pPr>
            <a:r>
              <a:rPr lang="en-US" dirty="0">
                <a:latin typeface="Calibri Light" panose="020F0302020204030204" pitchFamily="34" charset="0"/>
              </a:rPr>
              <a:t>Figure 5</a:t>
            </a:r>
          </a:p>
          <a:p>
            <a:pPr>
              <a:spcAft>
                <a:spcPts val="0"/>
              </a:spcAft>
            </a:pPr>
            <a:r>
              <a:rPr lang="en-US" i="1" dirty="0">
                <a:latin typeface="Calibri Light" panose="020F0302020204030204" pitchFamily="34" charset="0"/>
              </a:rPr>
              <a:t>Percentage of Teachers Rated </a:t>
            </a:r>
            <a:r>
              <a:rPr lang="en-US" i="1" u="sng" dirty="0">
                <a:latin typeface="Calibri Light" panose="020F0302020204030204" pitchFamily="34" charset="0"/>
              </a:rPr>
              <a:t>Below Proficient </a:t>
            </a:r>
            <a:r>
              <a:rPr lang="en-US" i="1" dirty="0">
                <a:latin typeface="Calibri Light" panose="020F0302020204030204" pitchFamily="34" charset="0"/>
              </a:rPr>
              <a:t>Across 24 State Evaluation Systems</a:t>
            </a:r>
            <a:endParaRPr lang="en-US" dirty="0">
              <a:effectLst/>
              <a:latin typeface="Calibri Light" panose="020F0302020204030204" pitchFamily="34" charset="0"/>
            </a:endParaRPr>
          </a:p>
        </p:txBody>
      </p:sp>
      <p:sp>
        <p:nvSpPr>
          <p:cNvPr id="5" name="Rectangle 4"/>
          <p:cNvSpPr/>
          <p:nvPr/>
        </p:nvSpPr>
        <p:spPr>
          <a:xfrm>
            <a:off x="550246" y="6488668"/>
            <a:ext cx="3793154" cy="369332"/>
          </a:xfrm>
          <a:prstGeom prst="rect">
            <a:avLst/>
          </a:prstGeom>
        </p:spPr>
        <p:txBody>
          <a:bodyPr wrap="none">
            <a:spAutoFit/>
          </a:bodyPr>
          <a:lstStyle/>
          <a:p>
            <a:pPr>
              <a:spcAft>
                <a:spcPts val="0"/>
              </a:spcAft>
            </a:pPr>
            <a:r>
              <a:rPr lang="en-US" dirty="0">
                <a:latin typeface="Calibri Light" panose="020F0302020204030204" pitchFamily="34" charset="0"/>
              </a:rPr>
              <a:t>Source: Kraft &amp; Gilmour, 2017, Figure 1</a:t>
            </a:r>
            <a:endParaRPr lang="en-US" dirty="0">
              <a:effectLst/>
              <a:latin typeface="Calibri Light" panose="020F0302020204030204" pitchFamily="34" charset="0"/>
            </a:endParaRPr>
          </a:p>
        </p:txBody>
      </p:sp>
    </p:spTree>
    <p:extLst>
      <p:ext uri="{BB962C8B-B14F-4D97-AF65-F5344CB8AC3E}">
        <p14:creationId xmlns:p14="http://schemas.microsoft.com/office/powerpoint/2010/main" val="2110852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61913" y="302550"/>
            <a:ext cx="9002712" cy="608012"/>
          </a:xfrm>
        </p:spPr>
        <p:txBody>
          <a:bodyPr/>
          <a:lstStyle/>
          <a:p>
            <a:pPr eaLnBrk="1" hangingPunct="1"/>
            <a:r>
              <a:rPr lang="en-US" altLang="en-US" sz="3200" dirty="0">
                <a:solidFill>
                  <a:schemeClr val="tx2"/>
                </a:solidFill>
                <a:latin typeface="Calibri Light" panose="020F0302020204030204" pitchFamily="34" charset="0"/>
                <a:cs typeface="Arial" panose="020B0604020202020204" pitchFamily="34" charset="0"/>
              </a:rPr>
              <a:t>Teacher Evaluation and Teacher Quality</a:t>
            </a:r>
          </a:p>
        </p:txBody>
      </p:sp>
      <p:sp>
        <p:nvSpPr>
          <p:cNvPr id="3" name="Rectangle 2"/>
          <p:cNvSpPr/>
          <p:nvPr/>
        </p:nvSpPr>
        <p:spPr>
          <a:xfrm>
            <a:off x="381000" y="1160815"/>
            <a:ext cx="7543800" cy="646331"/>
          </a:xfrm>
          <a:prstGeom prst="rect">
            <a:avLst/>
          </a:prstGeom>
        </p:spPr>
        <p:txBody>
          <a:bodyPr wrap="square">
            <a:spAutoFit/>
          </a:bodyPr>
          <a:lstStyle/>
          <a:p>
            <a:pPr>
              <a:spcAft>
                <a:spcPts val="0"/>
              </a:spcAft>
            </a:pPr>
            <a:r>
              <a:rPr lang="en-US" dirty="0"/>
              <a:t>Figure 3</a:t>
            </a:r>
          </a:p>
          <a:p>
            <a:pPr>
              <a:spcAft>
                <a:spcPts val="0"/>
              </a:spcAft>
            </a:pPr>
            <a:r>
              <a:rPr lang="en-US" i="1" dirty="0"/>
              <a:t>States Requiring Evidence of Student Learning in Teacher Evaluation</a:t>
            </a:r>
            <a:endParaRPr lang="en-US" dirty="0">
              <a:effectLst/>
            </a:endParaRPr>
          </a:p>
        </p:txBody>
      </p:sp>
      <p:sp>
        <p:nvSpPr>
          <p:cNvPr id="5" name="Rectangle 4"/>
          <p:cNvSpPr/>
          <p:nvPr/>
        </p:nvSpPr>
        <p:spPr>
          <a:xfrm>
            <a:off x="1295400" y="5645150"/>
            <a:ext cx="3440557" cy="369332"/>
          </a:xfrm>
          <a:prstGeom prst="rect">
            <a:avLst/>
          </a:prstGeom>
        </p:spPr>
        <p:txBody>
          <a:bodyPr wrap="none">
            <a:spAutoFit/>
          </a:bodyPr>
          <a:lstStyle/>
          <a:p>
            <a:pPr>
              <a:spcAft>
                <a:spcPts val="0"/>
              </a:spcAft>
            </a:pPr>
            <a:r>
              <a:rPr lang="en-US" dirty="0">
                <a:latin typeface="Calibri Light" panose="020F0302020204030204" pitchFamily="34" charset="0"/>
              </a:rPr>
              <a:t>Source: Walsh et al., 2019, Figure 2</a:t>
            </a:r>
            <a:endParaRPr lang="en-US" dirty="0">
              <a:effectLst/>
              <a:latin typeface="Calibri Light" panose="020F0302020204030204" pitchFamily="34" charset="0"/>
            </a:endParaRPr>
          </a:p>
        </p:txBody>
      </p:sp>
      <p:pic>
        <p:nvPicPr>
          <p:cNvPr id="6" name="Picture 5"/>
          <p:cNvPicPr>
            <a:picLocks noChangeAspect="1"/>
          </p:cNvPicPr>
          <p:nvPr/>
        </p:nvPicPr>
        <p:blipFill>
          <a:blip r:embed="rId3"/>
          <a:stretch>
            <a:fillRect/>
          </a:stretch>
        </p:blipFill>
        <p:spPr>
          <a:xfrm>
            <a:off x="1066800" y="2065866"/>
            <a:ext cx="5753100" cy="2886075"/>
          </a:xfrm>
          <a:prstGeom prst="rect">
            <a:avLst/>
          </a:prstGeom>
        </p:spPr>
      </p:pic>
    </p:spTree>
    <p:extLst>
      <p:ext uri="{BB962C8B-B14F-4D97-AF65-F5344CB8AC3E}">
        <p14:creationId xmlns:p14="http://schemas.microsoft.com/office/powerpoint/2010/main" val="508714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380999" y="302550"/>
            <a:ext cx="8683625" cy="608012"/>
          </a:xfrm>
        </p:spPr>
        <p:txBody>
          <a:bodyPr/>
          <a:lstStyle/>
          <a:p>
            <a:pPr algn="l" eaLnBrk="1" hangingPunct="1"/>
            <a:r>
              <a:rPr lang="en-US" altLang="en-US" sz="3200" dirty="0">
                <a:solidFill>
                  <a:schemeClr val="tx2"/>
                </a:solidFill>
                <a:latin typeface="Calibri Light" panose="020F0302020204030204" pitchFamily="34" charset="0"/>
                <a:cs typeface="Arial" panose="020B0604020202020204" pitchFamily="34" charset="0"/>
              </a:rPr>
              <a:t>Characteristics of 7 Evaluation Systems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07530214"/>
              </p:ext>
            </p:extLst>
          </p:nvPr>
        </p:nvGraphicFramePr>
        <p:xfrm>
          <a:off x="259185" y="1645113"/>
          <a:ext cx="8604882" cy="2346960"/>
        </p:xfrm>
        <a:graphic>
          <a:graphicData uri="http://schemas.openxmlformats.org/drawingml/2006/table">
            <a:tbl>
              <a:tblPr firstRow="1" firstCol="1" bandRow="1"/>
              <a:tblGrid>
                <a:gridCol w="1918335">
                  <a:extLst>
                    <a:ext uri="{9D8B030D-6E8A-4147-A177-3AD203B41FA5}">
                      <a16:colId xmlns:a16="http://schemas.microsoft.com/office/drawing/2014/main" xmlns="" val="543747554"/>
                    </a:ext>
                  </a:extLst>
                </a:gridCol>
                <a:gridCol w="870480">
                  <a:extLst>
                    <a:ext uri="{9D8B030D-6E8A-4147-A177-3AD203B41FA5}">
                      <a16:colId xmlns:a16="http://schemas.microsoft.com/office/drawing/2014/main" xmlns="" val="1516989869"/>
                    </a:ext>
                  </a:extLst>
                </a:gridCol>
                <a:gridCol w="1143000">
                  <a:extLst>
                    <a:ext uri="{9D8B030D-6E8A-4147-A177-3AD203B41FA5}">
                      <a16:colId xmlns:a16="http://schemas.microsoft.com/office/drawing/2014/main" xmlns="" val="28415862"/>
                    </a:ext>
                  </a:extLst>
                </a:gridCol>
                <a:gridCol w="852183">
                  <a:extLst>
                    <a:ext uri="{9D8B030D-6E8A-4147-A177-3AD203B41FA5}">
                      <a16:colId xmlns:a16="http://schemas.microsoft.com/office/drawing/2014/main" xmlns="" val="3449926493"/>
                    </a:ext>
                  </a:extLst>
                </a:gridCol>
                <a:gridCol w="955221">
                  <a:extLst>
                    <a:ext uri="{9D8B030D-6E8A-4147-A177-3AD203B41FA5}">
                      <a16:colId xmlns:a16="http://schemas.microsoft.com/office/drawing/2014/main" xmlns="" val="1723182537"/>
                    </a:ext>
                  </a:extLst>
                </a:gridCol>
                <a:gridCol w="955221">
                  <a:extLst>
                    <a:ext uri="{9D8B030D-6E8A-4147-A177-3AD203B41FA5}">
                      <a16:colId xmlns:a16="http://schemas.microsoft.com/office/drawing/2014/main" xmlns="" val="2918270326"/>
                    </a:ext>
                  </a:extLst>
                </a:gridCol>
                <a:gridCol w="955221">
                  <a:extLst>
                    <a:ext uri="{9D8B030D-6E8A-4147-A177-3AD203B41FA5}">
                      <a16:colId xmlns:a16="http://schemas.microsoft.com/office/drawing/2014/main" xmlns="" val="4015332036"/>
                    </a:ext>
                  </a:extLst>
                </a:gridCol>
                <a:gridCol w="955221">
                  <a:extLst>
                    <a:ext uri="{9D8B030D-6E8A-4147-A177-3AD203B41FA5}">
                      <a16:colId xmlns:a16="http://schemas.microsoft.com/office/drawing/2014/main" xmlns="" val="493816104"/>
                    </a:ext>
                  </a:extLst>
                </a:gridCol>
              </a:tblGrid>
              <a:tr h="156845">
                <a:tc>
                  <a:txBody>
                    <a:bodyPr/>
                    <a:lstStyle/>
                    <a:p>
                      <a:pPr marL="0" marR="0">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Denver</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DCPS</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New Haven</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NM</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NYC</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NC</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TN</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2660482"/>
                  </a:ext>
                </a:extLst>
              </a:tr>
              <a:tr h="156845">
                <a:tc>
                  <a:txBody>
                    <a:bodyPr/>
                    <a:lstStyle/>
                    <a:p>
                      <a:pPr marL="0" marR="0">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Use of external observers</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None</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Discontinued</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Targeted</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Optional</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None</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None</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None</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3819632"/>
                  </a:ext>
                </a:extLst>
              </a:tr>
              <a:tr h="376555">
                <a:tc>
                  <a:txBody>
                    <a:bodyPr/>
                    <a:lstStyle/>
                    <a:p>
                      <a:pPr marL="0" marR="0">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Annual observer certification</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5088268"/>
                  </a:ext>
                </a:extLst>
              </a:tr>
              <a:tr h="156845">
                <a:tc>
                  <a:txBody>
                    <a:bodyPr/>
                    <a:lstStyle/>
                    <a:p>
                      <a:pPr marL="0" marR="0">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Ongoing efforts to improve observer reliability</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Anually</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Annually</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No evidence</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No evidence</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Untargeted observer coaching</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No evidence</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Targeted observer coaching</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7299168"/>
                  </a:ext>
                </a:extLst>
              </a:tr>
              <a:tr h="156845">
                <a:tc>
                  <a:txBody>
                    <a:bodyPr/>
                    <a:lstStyle/>
                    <a:p>
                      <a:pPr marL="0" marR="0">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Maximum number of formal observations</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755805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544203609"/>
              </p:ext>
            </p:extLst>
          </p:nvPr>
        </p:nvGraphicFramePr>
        <p:xfrm>
          <a:off x="260826" y="4655875"/>
          <a:ext cx="8604890" cy="1493520"/>
        </p:xfrm>
        <a:graphic>
          <a:graphicData uri="http://schemas.openxmlformats.org/drawingml/2006/table">
            <a:tbl>
              <a:tblPr firstRow="1" firstCol="1" bandRow="1"/>
              <a:tblGrid>
                <a:gridCol w="1948975">
                  <a:extLst>
                    <a:ext uri="{9D8B030D-6E8A-4147-A177-3AD203B41FA5}">
                      <a16:colId xmlns:a16="http://schemas.microsoft.com/office/drawing/2014/main" xmlns="" val="4109996062"/>
                    </a:ext>
                  </a:extLst>
                </a:gridCol>
                <a:gridCol w="950845">
                  <a:extLst>
                    <a:ext uri="{9D8B030D-6E8A-4147-A177-3AD203B41FA5}">
                      <a16:colId xmlns:a16="http://schemas.microsoft.com/office/drawing/2014/main" xmlns="" val="385769905"/>
                    </a:ext>
                  </a:extLst>
                </a:gridCol>
                <a:gridCol w="950845">
                  <a:extLst>
                    <a:ext uri="{9D8B030D-6E8A-4147-A177-3AD203B41FA5}">
                      <a16:colId xmlns:a16="http://schemas.microsoft.com/office/drawing/2014/main" xmlns="" val="17234701"/>
                    </a:ext>
                  </a:extLst>
                </a:gridCol>
                <a:gridCol w="950845">
                  <a:extLst>
                    <a:ext uri="{9D8B030D-6E8A-4147-A177-3AD203B41FA5}">
                      <a16:colId xmlns:a16="http://schemas.microsoft.com/office/drawing/2014/main" xmlns="" val="1681287688"/>
                    </a:ext>
                  </a:extLst>
                </a:gridCol>
                <a:gridCol w="950845">
                  <a:extLst>
                    <a:ext uri="{9D8B030D-6E8A-4147-A177-3AD203B41FA5}">
                      <a16:colId xmlns:a16="http://schemas.microsoft.com/office/drawing/2014/main" xmlns="" val="657386688"/>
                    </a:ext>
                  </a:extLst>
                </a:gridCol>
                <a:gridCol w="950845">
                  <a:extLst>
                    <a:ext uri="{9D8B030D-6E8A-4147-A177-3AD203B41FA5}">
                      <a16:colId xmlns:a16="http://schemas.microsoft.com/office/drawing/2014/main" xmlns="" val="3361782168"/>
                    </a:ext>
                  </a:extLst>
                </a:gridCol>
                <a:gridCol w="950845">
                  <a:extLst>
                    <a:ext uri="{9D8B030D-6E8A-4147-A177-3AD203B41FA5}">
                      <a16:colId xmlns:a16="http://schemas.microsoft.com/office/drawing/2014/main" xmlns="" val="4044761160"/>
                    </a:ext>
                  </a:extLst>
                </a:gridCol>
                <a:gridCol w="950845">
                  <a:extLst>
                    <a:ext uri="{9D8B030D-6E8A-4147-A177-3AD203B41FA5}">
                      <a16:colId xmlns:a16="http://schemas.microsoft.com/office/drawing/2014/main" xmlns="" val="1578250989"/>
                    </a:ext>
                  </a:extLst>
                </a:gridCol>
              </a:tblGrid>
              <a:tr h="201876">
                <a:tc>
                  <a:txBody>
                    <a:bodyPr/>
                    <a:lstStyle/>
                    <a:p>
                      <a:pPr marL="0" marR="0">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Denver</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DCPS</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New Haven</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NM</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NYC</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NC</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TN</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7196204"/>
                  </a:ext>
                </a:extLst>
              </a:tr>
              <a:tr h="403752">
                <a:tc>
                  <a:txBody>
                    <a:bodyPr/>
                    <a:lstStyle/>
                    <a:p>
                      <a:pPr marL="0" marR="0">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Teacher evaluation informs PD</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No evidence</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No evidence</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Yes, for all teachers</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For low-performing teachers</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For low-performing teachers</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Yes, for all teachers</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Yes; limited pilot study</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6649361"/>
                  </a:ext>
                </a:extLst>
              </a:tr>
              <a:tr h="363377">
                <a:tc>
                  <a:txBody>
                    <a:bodyPr/>
                    <a:lstStyle/>
                    <a:p>
                      <a:pPr marL="0" marR="0">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Comprehensive PD plan</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No evidence</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Yes</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Yes</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No evidence</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No evidence</a:t>
                      </a:r>
                      <a:endParaRPr lang="en-US" sz="140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Yes</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No evidence</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133" marR="68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8798208"/>
                  </a:ext>
                </a:extLst>
              </a:tr>
            </a:tbl>
          </a:graphicData>
        </a:graphic>
      </p:graphicFrame>
      <p:sp>
        <p:nvSpPr>
          <p:cNvPr id="5" name="Rectangle 4"/>
          <p:cNvSpPr/>
          <p:nvPr/>
        </p:nvSpPr>
        <p:spPr>
          <a:xfrm>
            <a:off x="320913" y="4071100"/>
            <a:ext cx="8484708" cy="584775"/>
          </a:xfrm>
          <a:prstGeom prst="rect">
            <a:avLst/>
          </a:prstGeom>
        </p:spPr>
        <p:txBody>
          <a:bodyPr wrap="square">
            <a:spAutoFit/>
          </a:bodyPr>
          <a:lstStyle/>
          <a:p>
            <a:pPr marL="0" marR="0">
              <a:spcBef>
                <a:spcPts val="0"/>
              </a:spcBef>
              <a:spcAft>
                <a:spcPts val="0"/>
              </a:spcAft>
            </a:pPr>
            <a:r>
              <a:rPr lang="en-US" sz="1600" b="1" dirty="0">
                <a:latin typeface="Calibri Light" panose="020F0302020204030204" pitchFamily="34" charset="0"/>
                <a:ea typeface="Calibri" panose="020F0502020204030204" pitchFamily="34" charset="0"/>
                <a:cs typeface="Times New Roman" panose="02020603050405020304" pitchFamily="18" charset="0"/>
              </a:rPr>
              <a:t>Table 8</a:t>
            </a:r>
          </a:p>
          <a:p>
            <a:pPr>
              <a:spcAft>
                <a:spcPts val="0"/>
              </a:spcAft>
            </a:pPr>
            <a:r>
              <a:rPr lang="en-US" sz="1600" b="1" i="1" dirty="0">
                <a:latin typeface="Calibri Light" panose="020F0302020204030204" pitchFamily="34" charset="0"/>
              </a:rPr>
              <a:t>Use of Professional Development, Seven Teacher Evaluation Systems</a:t>
            </a:r>
            <a:endParaRPr lang="en-US" sz="1600" b="1" dirty="0">
              <a:effectLst/>
              <a:latin typeface="Calibri Light" panose="020F0302020204030204" pitchFamily="34" charset="0"/>
            </a:endParaRPr>
          </a:p>
        </p:txBody>
      </p:sp>
      <p:sp>
        <p:nvSpPr>
          <p:cNvPr id="6" name="Rectangle 5"/>
          <p:cNvSpPr/>
          <p:nvPr/>
        </p:nvSpPr>
        <p:spPr>
          <a:xfrm>
            <a:off x="380998" y="1016227"/>
            <a:ext cx="5638801" cy="584775"/>
          </a:xfrm>
          <a:prstGeom prst="rect">
            <a:avLst/>
          </a:prstGeom>
        </p:spPr>
        <p:txBody>
          <a:bodyPr wrap="square">
            <a:spAutoFit/>
          </a:bodyPr>
          <a:lstStyle/>
          <a:p>
            <a:pPr>
              <a:spcAft>
                <a:spcPts val="0"/>
              </a:spcAft>
            </a:pPr>
            <a:r>
              <a:rPr lang="en-US" sz="1600" b="1" dirty="0">
                <a:latin typeface="Calibri Light" panose="020F0302020204030204" pitchFamily="34" charset="0"/>
              </a:rPr>
              <a:t>Table 7</a:t>
            </a:r>
          </a:p>
          <a:p>
            <a:pPr marL="0" marR="0">
              <a:spcBef>
                <a:spcPts val="0"/>
              </a:spcBef>
              <a:spcAft>
                <a:spcPts val="0"/>
              </a:spcAft>
            </a:pPr>
            <a:r>
              <a:rPr lang="en-US" sz="1600" b="1" i="1" dirty="0">
                <a:latin typeface="Calibri Light" panose="020F0302020204030204" pitchFamily="34" charset="0"/>
                <a:ea typeface="Calibri" panose="020F0502020204030204" pitchFamily="34" charset="0"/>
                <a:cs typeface="Times New Roman" panose="02020603050405020304" pitchFamily="18" charset="0"/>
              </a:rPr>
              <a:t>Rigor of SBO Implementation, Seven Teacher Evaluation Systems</a:t>
            </a:r>
            <a:endParaRPr lang="en-US" sz="1600" b="1" dirty="0">
              <a:effectLst/>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5540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76200" y="533400"/>
            <a:ext cx="9002712" cy="608012"/>
          </a:xfrm>
        </p:spPr>
        <p:txBody>
          <a:bodyPr/>
          <a:lstStyle/>
          <a:p>
            <a:pPr eaLnBrk="1" hangingPunct="1"/>
            <a:r>
              <a:rPr lang="en-US" altLang="en-US" sz="3200" dirty="0">
                <a:solidFill>
                  <a:schemeClr val="tx2"/>
                </a:solidFill>
                <a:latin typeface="Calibri Light" panose="020F0302020204030204" pitchFamily="34" charset="0"/>
                <a:cs typeface="Arial" panose="020B0604020202020204" pitchFamily="34" charset="0"/>
              </a:rPr>
              <a:t>Consequences associated with evaluation ratings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81150928"/>
              </p:ext>
            </p:extLst>
          </p:nvPr>
        </p:nvGraphicFramePr>
        <p:xfrm>
          <a:off x="380998" y="1848961"/>
          <a:ext cx="8153403" cy="3505200"/>
        </p:xfrm>
        <a:graphic>
          <a:graphicData uri="http://schemas.openxmlformats.org/drawingml/2006/table">
            <a:tbl>
              <a:tblPr firstRow="1" firstCol="1" bandRow="1"/>
              <a:tblGrid>
                <a:gridCol w="559547">
                  <a:extLst>
                    <a:ext uri="{9D8B030D-6E8A-4147-A177-3AD203B41FA5}">
                      <a16:colId xmlns:a16="http://schemas.microsoft.com/office/drawing/2014/main" xmlns="" val="4157612989"/>
                    </a:ext>
                  </a:extLst>
                </a:gridCol>
                <a:gridCol w="2945655">
                  <a:extLst>
                    <a:ext uri="{9D8B030D-6E8A-4147-A177-3AD203B41FA5}">
                      <a16:colId xmlns:a16="http://schemas.microsoft.com/office/drawing/2014/main" xmlns="" val="1108843770"/>
                    </a:ext>
                  </a:extLst>
                </a:gridCol>
                <a:gridCol w="729343">
                  <a:extLst>
                    <a:ext uri="{9D8B030D-6E8A-4147-A177-3AD203B41FA5}">
                      <a16:colId xmlns:a16="http://schemas.microsoft.com/office/drawing/2014/main" xmlns="" val="511377915"/>
                    </a:ext>
                  </a:extLst>
                </a:gridCol>
                <a:gridCol w="653143">
                  <a:extLst>
                    <a:ext uri="{9D8B030D-6E8A-4147-A177-3AD203B41FA5}">
                      <a16:colId xmlns:a16="http://schemas.microsoft.com/office/drawing/2014/main" xmlns="" val="370790991"/>
                    </a:ext>
                  </a:extLst>
                </a:gridCol>
                <a:gridCol w="653143">
                  <a:extLst>
                    <a:ext uri="{9D8B030D-6E8A-4147-A177-3AD203B41FA5}">
                      <a16:colId xmlns:a16="http://schemas.microsoft.com/office/drawing/2014/main" xmlns="" val="3410358011"/>
                    </a:ext>
                  </a:extLst>
                </a:gridCol>
                <a:gridCol w="653143">
                  <a:extLst>
                    <a:ext uri="{9D8B030D-6E8A-4147-A177-3AD203B41FA5}">
                      <a16:colId xmlns:a16="http://schemas.microsoft.com/office/drawing/2014/main" xmlns="" val="1073226414"/>
                    </a:ext>
                  </a:extLst>
                </a:gridCol>
                <a:gridCol w="653143">
                  <a:extLst>
                    <a:ext uri="{9D8B030D-6E8A-4147-A177-3AD203B41FA5}">
                      <a16:colId xmlns:a16="http://schemas.microsoft.com/office/drawing/2014/main" xmlns="" val="3672599293"/>
                    </a:ext>
                  </a:extLst>
                </a:gridCol>
                <a:gridCol w="653143">
                  <a:extLst>
                    <a:ext uri="{9D8B030D-6E8A-4147-A177-3AD203B41FA5}">
                      <a16:colId xmlns:a16="http://schemas.microsoft.com/office/drawing/2014/main" xmlns="" val="368565735"/>
                    </a:ext>
                  </a:extLst>
                </a:gridCol>
                <a:gridCol w="653143">
                  <a:extLst>
                    <a:ext uri="{9D8B030D-6E8A-4147-A177-3AD203B41FA5}">
                      <a16:colId xmlns:a16="http://schemas.microsoft.com/office/drawing/2014/main" xmlns="" val="4280545780"/>
                    </a:ext>
                  </a:extLst>
                </a:gridCol>
              </a:tblGrid>
              <a:tr h="203200">
                <a:tc gridSpan="2">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Denver</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DCPS</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New Haven</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NM</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NYC</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NC</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TN</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80084171"/>
                  </a:ext>
                </a:extLst>
              </a:tr>
              <a:tr h="381000">
                <a:tc rowSpan="4">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Sanctions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Performance improvement plan</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3607892"/>
                  </a:ext>
                </a:extLst>
              </a:tr>
              <a:tr h="381000">
                <a:tc vMerge="1">
                  <a:txBody>
                    <a:bodyPr/>
                    <a:lstStyle/>
                    <a:p>
                      <a:endParaRPr lang="en-US"/>
                    </a:p>
                  </a:txBody>
                  <a:tcPr/>
                </a:tc>
                <a:tc>
                  <a:txBody>
                    <a:bodyPr/>
                    <a:lstStyle/>
                    <a:p>
                      <a:pPr marL="0" marR="0">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Salary freeze</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0468406"/>
                  </a:ext>
                </a:extLst>
              </a:tr>
              <a:tr h="381000">
                <a:tc vMerge="1">
                  <a:txBody>
                    <a:bodyPr/>
                    <a:lstStyle/>
                    <a:p>
                      <a:endParaRPr lang="en-US"/>
                    </a:p>
                  </a:txBody>
                  <a:tcPr/>
                </a:tc>
                <a:tc>
                  <a:txBody>
                    <a:bodyPr/>
                    <a:lstStyle/>
                    <a:p>
                      <a:pPr marL="0" marR="0">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Change in probationary status</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7941889"/>
                  </a:ext>
                </a:extLst>
              </a:tr>
              <a:tr h="381000">
                <a:tc vMerge="1">
                  <a:txBody>
                    <a:bodyPr/>
                    <a:lstStyle/>
                    <a:p>
                      <a:endParaRPr lang="en-US"/>
                    </a:p>
                  </a:txBody>
                  <a:tcPr/>
                </a:tc>
                <a:tc>
                  <a:txBody>
                    <a:bodyPr/>
                    <a:lstStyle/>
                    <a:p>
                      <a:pPr marL="0" marR="0">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Dismissal</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2368062"/>
                  </a:ext>
                </a:extLst>
              </a:tr>
              <a:tr h="381000">
                <a:tc rowSpan="3">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Rewards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Career advancement</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0920417"/>
                  </a:ext>
                </a:extLst>
              </a:tr>
              <a:tr h="381000">
                <a:tc vMerge="1">
                  <a:txBody>
                    <a:bodyPr/>
                    <a:lstStyle/>
                    <a:p>
                      <a:endParaRPr lang="en-US"/>
                    </a:p>
                  </a:txBody>
                  <a:tcPr/>
                </a:tc>
                <a:tc>
                  <a:txBody>
                    <a:bodyPr/>
                    <a:lstStyle/>
                    <a:p>
                      <a:pPr marL="0" marR="0">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Performance-based salary increase</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8392577"/>
                  </a:ext>
                </a:extLst>
              </a:tr>
              <a:tr h="381000">
                <a:tc vMerge="1">
                  <a:txBody>
                    <a:bodyPr/>
                    <a:lstStyle/>
                    <a:p>
                      <a:endParaRPr lang="en-US"/>
                    </a:p>
                  </a:txBody>
                  <a:tcPr/>
                </a:tc>
                <a:tc>
                  <a:txBody>
                    <a:bodyPr/>
                    <a:lstStyle/>
                    <a:p>
                      <a:pPr marL="0" marR="0">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Performance-based bonus</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Calibri" panose="020F0502020204030204" pitchFamily="34" charset="0"/>
                          <a:cs typeface="MS Mincho" panose="02020609040205080304" pitchFamily="49" charset="-128"/>
                        </a:rPr>
                        <a:t>✔</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4713610"/>
                  </a:ext>
                </a:extLst>
              </a:tr>
            </a:tbl>
          </a:graphicData>
        </a:graphic>
      </p:graphicFrame>
      <p:sp>
        <p:nvSpPr>
          <p:cNvPr id="4" name="Rectangle 3"/>
          <p:cNvSpPr/>
          <p:nvPr/>
        </p:nvSpPr>
        <p:spPr>
          <a:xfrm>
            <a:off x="228600" y="1141412"/>
            <a:ext cx="8305801" cy="584775"/>
          </a:xfrm>
          <a:prstGeom prst="rect">
            <a:avLst/>
          </a:prstGeom>
        </p:spPr>
        <p:txBody>
          <a:bodyPr wrap="square">
            <a:spAutoFit/>
          </a:bodyPr>
          <a:lstStyle/>
          <a:p>
            <a:pPr>
              <a:spcAft>
                <a:spcPts val="0"/>
              </a:spcAft>
            </a:pPr>
            <a:r>
              <a:rPr lang="en-US" sz="1600" b="1" dirty="0">
                <a:latin typeface="Calibri Light" panose="020F0302020204030204" pitchFamily="34" charset="0"/>
              </a:rPr>
              <a:t>Table 5</a:t>
            </a:r>
          </a:p>
          <a:p>
            <a:pPr>
              <a:spcAft>
                <a:spcPts val="0"/>
              </a:spcAft>
            </a:pPr>
            <a:r>
              <a:rPr lang="en-US" sz="1600" b="1" i="1" dirty="0">
                <a:latin typeface="Calibri Light" panose="020F0302020204030204" pitchFamily="34" charset="0"/>
              </a:rPr>
              <a:t>Use of Sanctions and Rewards, Seven Teacher Evaluation Systems</a:t>
            </a:r>
            <a:endParaRPr lang="en-US" sz="1600" b="1" dirty="0">
              <a:effectLst/>
              <a:latin typeface="Calibri Light" panose="020F0302020204030204" pitchFamily="34" charset="0"/>
            </a:endParaRPr>
          </a:p>
        </p:txBody>
      </p:sp>
    </p:spTree>
    <p:extLst>
      <p:ext uri="{BB962C8B-B14F-4D97-AF65-F5344CB8AC3E}">
        <p14:creationId xmlns:p14="http://schemas.microsoft.com/office/powerpoint/2010/main" val="2833189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685799" y="302550"/>
            <a:ext cx="8378825" cy="608012"/>
          </a:xfrm>
        </p:spPr>
        <p:txBody>
          <a:bodyPr/>
          <a:lstStyle/>
          <a:p>
            <a:pPr algn="l" eaLnBrk="1" hangingPunct="1"/>
            <a:r>
              <a:rPr lang="en-US" altLang="en-US" sz="3200" dirty="0">
                <a:solidFill>
                  <a:schemeClr val="tx2"/>
                </a:solidFill>
                <a:latin typeface="Calibri Light" panose="020F0302020204030204" pitchFamily="34" charset="0"/>
                <a:cs typeface="Arial" panose="020B0604020202020204" pitchFamily="34" charset="0"/>
              </a:rPr>
              <a:t>Implementation</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05766627"/>
              </p:ext>
            </p:extLst>
          </p:nvPr>
        </p:nvGraphicFramePr>
        <p:xfrm>
          <a:off x="381000" y="1981200"/>
          <a:ext cx="8534404" cy="1706880"/>
        </p:xfrm>
        <a:graphic>
          <a:graphicData uri="http://schemas.openxmlformats.org/drawingml/2006/table">
            <a:tbl>
              <a:tblPr firstRow="1" firstCol="1" bandRow="1"/>
              <a:tblGrid>
                <a:gridCol w="2596612">
                  <a:extLst>
                    <a:ext uri="{9D8B030D-6E8A-4147-A177-3AD203B41FA5}">
                      <a16:colId xmlns:a16="http://schemas.microsoft.com/office/drawing/2014/main" xmlns="" val="268571453"/>
                    </a:ext>
                  </a:extLst>
                </a:gridCol>
                <a:gridCol w="848256">
                  <a:extLst>
                    <a:ext uri="{9D8B030D-6E8A-4147-A177-3AD203B41FA5}">
                      <a16:colId xmlns:a16="http://schemas.microsoft.com/office/drawing/2014/main" xmlns="" val="1909701266"/>
                    </a:ext>
                  </a:extLst>
                </a:gridCol>
                <a:gridCol w="848256">
                  <a:extLst>
                    <a:ext uri="{9D8B030D-6E8A-4147-A177-3AD203B41FA5}">
                      <a16:colId xmlns:a16="http://schemas.microsoft.com/office/drawing/2014/main" xmlns="" val="1147793982"/>
                    </a:ext>
                  </a:extLst>
                </a:gridCol>
                <a:gridCol w="848256">
                  <a:extLst>
                    <a:ext uri="{9D8B030D-6E8A-4147-A177-3AD203B41FA5}">
                      <a16:colId xmlns:a16="http://schemas.microsoft.com/office/drawing/2014/main" xmlns="" val="3419321270"/>
                    </a:ext>
                  </a:extLst>
                </a:gridCol>
                <a:gridCol w="848256">
                  <a:extLst>
                    <a:ext uri="{9D8B030D-6E8A-4147-A177-3AD203B41FA5}">
                      <a16:colId xmlns:a16="http://schemas.microsoft.com/office/drawing/2014/main" xmlns="" val="144346066"/>
                    </a:ext>
                  </a:extLst>
                </a:gridCol>
                <a:gridCol w="848256">
                  <a:extLst>
                    <a:ext uri="{9D8B030D-6E8A-4147-A177-3AD203B41FA5}">
                      <a16:colId xmlns:a16="http://schemas.microsoft.com/office/drawing/2014/main" xmlns="" val="2454888698"/>
                    </a:ext>
                  </a:extLst>
                </a:gridCol>
                <a:gridCol w="848256">
                  <a:extLst>
                    <a:ext uri="{9D8B030D-6E8A-4147-A177-3AD203B41FA5}">
                      <a16:colId xmlns:a16="http://schemas.microsoft.com/office/drawing/2014/main" xmlns="" val="95278353"/>
                    </a:ext>
                  </a:extLst>
                </a:gridCol>
                <a:gridCol w="848256">
                  <a:extLst>
                    <a:ext uri="{9D8B030D-6E8A-4147-A177-3AD203B41FA5}">
                      <a16:colId xmlns:a16="http://schemas.microsoft.com/office/drawing/2014/main" xmlns="" val="3176361798"/>
                    </a:ext>
                  </a:extLst>
                </a:gridCol>
              </a:tblGrid>
              <a:tr h="210820">
                <a:tc>
                  <a:txBody>
                    <a:bodyPr/>
                    <a:lstStyle/>
                    <a:p>
                      <a:pPr marL="0" marR="0">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Denver</a:t>
                      </a:r>
                      <a:endParaRPr lang="en-US" sz="1600" b="1"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DCPS</a:t>
                      </a:r>
                      <a:endParaRPr lang="en-US" sz="1600" b="1"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New Haven</a:t>
                      </a:r>
                      <a:endParaRPr lang="en-US" sz="1600" b="1"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NM</a:t>
                      </a:r>
                      <a:endParaRPr lang="en-US" sz="1600" b="1"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NYC</a:t>
                      </a:r>
                      <a:endParaRPr lang="en-US" sz="1600" b="1"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NC</a:t>
                      </a:r>
                      <a:endParaRPr lang="en-US" sz="1600" b="1"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TN</a:t>
                      </a:r>
                      <a:endParaRPr lang="en-US" sz="1600" b="1"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5073714"/>
                  </a:ext>
                </a:extLst>
              </a:tr>
              <a:tr h="203200">
                <a:tc>
                  <a:txBody>
                    <a:bodyPr/>
                    <a:lstStyle/>
                    <a:p>
                      <a:pPr marL="0" marR="0">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Efforts to increase buy-in prior to implementation</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High</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Medium</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High</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Low</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Medium</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Medium</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Low</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3739070"/>
                  </a:ext>
                </a:extLst>
              </a:tr>
              <a:tr h="203200">
                <a:tc>
                  <a:txBody>
                    <a:bodyPr/>
                    <a:lstStyle/>
                    <a:p>
                      <a:pPr marL="0" marR="0">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Responsiveness after initial implementation</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Low</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High</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Medium</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Low</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Low</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Low</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High</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9333613"/>
                  </a:ext>
                </a:extLst>
              </a:tr>
              <a:tr h="203200">
                <a:tc>
                  <a:txBody>
                    <a:bodyPr/>
                    <a:lstStyle/>
                    <a:p>
                      <a:pPr marL="0" marR="0">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District autonomy</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Medium</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High</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Medium</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Low</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Medium</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Low</a:t>
                      </a:r>
                      <a:endParaRPr lang="en-US" sz="16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Low</a:t>
                      </a: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27009276"/>
                  </a:ext>
                </a:extLst>
              </a:tr>
            </a:tbl>
          </a:graphicData>
        </a:graphic>
      </p:graphicFrame>
      <p:sp>
        <p:nvSpPr>
          <p:cNvPr id="4" name="Rectangle 3"/>
          <p:cNvSpPr/>
          <p:nvPr/>
        </p:nvSpPr>
        <p:spPr>
          <a:xfrm>
            <a:off x="381000" y="1295400"/>
            <a:ext cx="6934200" cy="584775"/>
          </a:xfrm>
          <a:prstGeom prst="rect">
            <a:avLst/>
          </a:prstGeom>
        </p:spPr>
        <p:txBody>
          <a:bodyPr wrap="square">
            <a:spAutoFit/>
          </a:bodyPr>
          <a:lstStyle/>
          <a:p>
            <a:pPr>
              <a:spcAft>
                <a:spcPts val="0"/>
              </a:spcAft>
            </a:pPr>
            <a:r>
              <a:rPr lang="en-US" sz="1600" b="1" dirty="0">
                <a:latin typeface="Calibri Light" panose="020F0302020204030204" pitchFamily="34" charset="0"/>
              </a:rPr>
              <a:t>Table 6</a:t>
            </a:r>
          </a:p>
          <a:p>
            <a:pPr marL="0" marR="0">
              <a:spcBef>
                <a:spcPts val="0"/>
              </a:spcBef>
              <a:spcAft>
                <a:spcPts val="0"/>
              </a:spcAft>
            </a:pPr>
            <a:r>
              <a:rPr lang="en-US" sz="1600" b="1" i="1" dirty="0">
                <a:latin typeface="Calibri Light" panose="020F0302020204030204" pitchFamily="34" charset="0"/>
                <a:ea typeface="Calibri" panose="020F0502020204030204" pitchFamily="34" charset="0"/>
                <a:cs typeface="Times New Roman" panose="02020603050405020304" pitchFamily="18" charset="0"/>
              </a:rPr>
              <a:t>Summary of Implementation Process, Seven Teacher Evaluation Systems</a:t>
            </a:r>
            <a:endParaRPr lang="en-US" sz="1600" b="1" dirty="0">
              <a:effectLst/>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5601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603566579"/>
              </p:ext>
            </p:extLst>
          </p:nvPr>
        </p:nvGraphicFramePr>
        <p:xfrm>
          <a:off x="1676400" y="203479"/>
          <a:ext cx="6019800" cy="458298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057400" y="4876800"/>
            <a:ext cx="6019800" cy="954107"/>
          </a:xfrm>
          <a:prstGeom prst="rect">
            <a:avLst/>
          </a:prstGeom>
          <a:noFill/>
        </p:spPr>
        <p:txBody>
          <a:bodyPr wrap="square" rtlCol="0">
            <a:spAutoFit/>
          </a:bodyPr>
          <a:lstStyle/>
          <a:p>
            <a:r>
              <a:rPr lang="en-US" sz="2800" dirty="0">
                <a:solidFill>
                  <a:srgbClr val="C00000"/>
                </a:solidFill>
              </a:rPr>
              <a:t>What is the evaluation of teachers in these and other school divisions? </a:t>
            </a:r>
          </a:p>
        </p:txBody>
      </p:sp>
    </p:spTree>
    <p:extLst>
      <p:ext uri="{BB962C8B-B14F-4D97-AF65-F5344CB8AC3E}">
        <p14:creationId xmlns:p14="http://schemas.microsoft.com/office/powerpoint/2010/main" val="159456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61913" y="302550"/>
            <a:ext cx="9002712" cy="608012"/>
          </a:xfrm>
        </p:spPr>
        <p:txBody>
          <a:bodyPr/>
          <a:lstStyle/>
          <a:p>
            <a:pPr eaLnBrk="1" hangingPunct="1"/>
            <a:r>
              <a:rPr lang="en-US" altLang="en-US" sz="3200" dirty="0">
                <a:solidFill>
                  <a:schemeClr val="tx2"/>
                </a:solidFill>
                <a:latin typeface="Calibri Light" panose="020F0302020204030204" pitchFamily="34" charset="0"/>
                <a:cs typeface="Arial" panose="020B0604020202020204" pitchFamily="34" charset="0"/>
              </a:rPr>
              <a:t>Teacher evaluation in Virginia</a:t>
            </a:r>
          </a:p>
        </p:txBody>
      </p:sp>
      <p:sp>
        <p:nvSpPr>
          <p:cNvPr id="2" name="Content Placeholder 1"/>
          <p:cNvSpPr>
            <a:spLocks noGrp="1"/>
          </p:cNvSpPr>
          <p:nvPr>
            <p:ph idx="1"/>
          </p:nvPr>
        </p:nvSpPr>
        <p:spPr>
          <a:xfrm>
            <a:off x="295787" y="1066800"/>
            <a:ext cx="8760371" cy="5181600"/>
          </a:xfrm>
        </p:spPr>
        <p:txBody>
          <a:bodyPr/>
          <a:lstStyle/>
          <a:p>
            <a:pPr marL="0" marR="0" indent="0">
              <a:spcBef>
                <a:spcPts val="0"/>
              </a:spcBef>
              <a:spcAft>
                <a:spcPts val="1200"/>
              </a:spcAft>
              <a:buNone/>
            </a:pPr>
            <a:r>
              <a:rPr lang="en-US" altLang="en-US" sz="2800" dirty="0">
                <a:solidFill>
                  <a:schemeClr val="tx2"/>
                </a:solidFill>
                <a:latin typeface="Calibri Light" panose="020F0302020204030204" pitchFamily="34" charset="0"/>
                <a:cs typeface="Arial" panose="020B0604020202020204" pitchFamily="34" charset="0"/>
              </a:rPr>
              <a:t>SOQ: Standard 5: </a:t>
            </a:r>
          </a:p>
          <a:p>
            <a:pPr marL="400050" lvl="1" indent="0">
              <a:spcBef>
                <a:spcPts val="0"/>
              </a:spcBef>
              <a:spcAft>
                <a:spcPts val="1200"/>
              </a:spcAft>
              <a:buNone/>
            </a:pPr>
            <a:r>
              <a:rPr lang="en-US" sz="2200" dirty="0">
                <a:latin typeface="Times New Roman" panose="02020603050405020304" pitchFamily="18" charset="0"/>
                <a:ea typeface="Times New Roman" panose="02020603050405020304" pitchFamily="18" charset="0"/>
              </a:rPr>
              <a:t>B. </a:t>
            </a:r>
            <a:r>
              <a:rPr lang="en-US" sz="2000" dirty="0">
                <a:latin typeface="Times New Roman" panose="02020603050405020304" pitchFamily="18" charset="0"/>
                <a:ea typeface="Times New Roman" panose="02020603050405020304" pitchFamily="18" charset="0"/>
              </a:rPr>
              <a:t>Consistent with the finding that leadership is essential for the advancement of public education in the Commonwealth, teacher, principal, and superintendent evaluations shall be consistent with the performance standards included in the Guidelines for </a:t>
            </a:r>
            <a:r>
              <a:rPr lang="en-US" sz="2000" dirty="0">
                <a:highlight>
                  <a:srgbClr val="FFFF00"/>
                </a:highlight>
                <a:latin typeface="Times New Roman" panose="02020603050405020304" pitchFamily="18" charset="0"/>
                <a:ea typeface="Times New Roman" panose="02020603050405020304" pitchFamily="18" charset="0"/>
              </a:rPr>
              <a:t>Uniform Performance Standards and Evaluation Criteria for Teachers, Principals, and Superintendents</a:t>
            </a:r>
            <a:r>
              <a:rPr lang="en-US" sz="2000" dirty="0">
                <a:latin typeface="Times New Roman" panose="02020603050405020304" pitchFamily="18" charset="0"/>
                <a:ea typeface="Times New Roman" panose="02020603050405020304" pitchFamily="18" charset="0"/>
              </a:rPr>
              <a:t>. </a:t>
            </a:r>
            <a:r>
              <a:rPr lang="en-US" sz="2000" u="sng" dirty="0">
                <a:latin typeface="Times New Roman" panose="02020603050405020304" pitchFamily="18" charset="0"/>
                <a:ea typeface="Times New Roman" panose="02020603050405020304" pitchFamily="18" charset="0"/>
              </a:rPr>
              <a:t>Evaluations shall include student academic progress as a significant component and an overall summative rating. Teacher evaluations shall include regular observation and evidence that instruction is aligned with the school's curriculum. Evaluations shall include identification of areas of individual strengths and weaknesses and recommendations for appropriate professional activities.</a:t>
            </a:r>
          </a:p>
        </p:txBody>
      </p:sp>
    </p:spTree>
    <p:extLst>
      <p:ext uri="{BB962C8B-B14F-4D97-AF65-F5344CB8AC3E}">
        <p14:creationId xmlns:p14="http://schemas.microsoft.com/office/powerpoint/2010/main" val="2267956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0" y="304800"/>
            <a:ext cx="9002712" cy="608012"/>
          </a:xfrm>
        </p:spPr>
        <p:txBody>
          <a:bodyPr/>
          <a:lstStyle/>
          <a:p>
            <a:pPr marL="0" indent="0">
              <a:buNone/>
            </a:pPr>
            <a:r>
              <a:rPr lang="en-US" altLang="en-US" sz="3200" dirty="0">
                <a:latin typeface="Calibri Light" panose="020F0302020204030204" pitchFamily="34" charset="0"/>
                <a:cs typeface="Arial" panose="020B0604020202020204" pitchFamily="34" charset="0"/>
              </a:rPr>
              <a:t>How are teachers evaluated in Virginia?</a:t>
            </a:r>
          </a:p>
        </p:txBody>
      </p:sp>
      <p:sp>
        <p:nvSpPr>
          <p:cNvPr id="2" name="Content Placeholder 1"/>
          <p:cNvSpPr>
            <a:spLocks noGrp="1"/>
          </p:cNvSpPr>
          <p:nvPr>
            <p:ph idx="1"/>
          </p:nvPr>
        </p:nvSpPr>
        <p:spPr>
          <a:xfrm>
            <a:off x="394741" y="1143000"/>
            <a:ext cx="8607971" cy="4615315"/>
          </a:xfrm>
        </p:spPr>
        <p:txBody>
          <a:bodyPr/>
          <a:lstStyle/>
          <a:p>
            <a:pPr marL="0" indent="0">
              <a:buNone/>
            </a:pPr>
            <a:r>
              <a:rPr lang="en-US" sz="2800" dirty="0">
                <a:latin typeface="Calibri Light" panose="020F0302020204030204" pitchFamily="34" charset="0"/>
              </a:rPr>
              <a:t>Guidelines for the Uniform Performance Standards and Evaluation Criteria for Teachers</a:t>
            </a:r>
          </a:p>
          <a:p>
            <a:pPr lvl="1">
              <a:buFont typeface="Wingdings" panose="05000000000000000000" pitchFamily="2" charset="2"/>
              <a:buChar char="§"/>
            </a:pPr>
            <a:r>
              <a:rPr lang="en-US" sz="2600" dirty="0">
                <a:latin typeface="Calibri Light" panose="020F0302020204030204" pitchFamily="34" charset="0"/>
              </a:rPr>
              <a:t>Seven standards</a:t>
            </a:r>
          </a:p>
          <a:p>
            <a:pPr lvl="1">
              <a:buFont typeface="Wingdings" panose="05000000000000000000" pitchFamily="2" charset="2"/>
              <a:buChar char="§"/>
            </a:pPr>
            <a:r>
              <a:rPr lang="en-US" sz="2600" dirty="0">
                <a:latin typeface="Calibri Light" panose="020F0302020204030204" pitchFamily="34" charset="0"/>
              </a:rPr>
              <a:t>Four ratings categories (expectations for standard 7: student academic progress)</a:t>
            </a:r>
          </a:p>
          <a:p>
            <a:pPr lvl="2">
              <a:buFont typeface="Calibri Light" panose="020F0302020204030204" pitchFamily="34" charset="0"/>
              <a:buChar char="–"/>
            </a:pPr>
            <a:r>
              <a:rPr lang="en-US" sz="2200" b="1" dirty="0">
                <a:latin typeface="Calibri Light" panose="020F0302020204030204" pitchFamily="34" charset="0"/>
              </a:rPr>
              <a:t>Exemplary</a:t>
            </a:r>
            <a:r>
              <a:rPr lang="en-US" sz="2200" dirty="0">
                <a:latin typeface="Calibri Light" panose="020F0302020204030204" pitchFamily="34" charset="0"/>
              </a:rPr>
              <a:t>: In addition to meeting the standard, the work of the teacher results in a high level of student achievement with all populations of learners.</a:t>
            </a:r>
          </a:p>
          <a:p>
            <a:pPr lvl="2">
              <a:buFont typeface="Calibri Light" panose="020F0302020204030204" pitchFamily="34" charset="0"/>
              <a:buChar char="–"/>
            </a:pPr>
            <a:r>
              <a:rPr lang="en-US" sz="2200" b="1" dirty="0">
                <a:latin typeface="Calibri Light" panose="020F0302020204030204" pitchFamily="34" charset="0"/>
              </a:rPr>
              <a:t>Proficient</a:t>
            </a:r>
            <a:r>
              <a:rPr lang="en-US" sz="2200" dirty="0">
                <a:latin typeface="Calibri Light" panose="020F0302020204030204" pitchFamily="34" charset="0"/>
              </a:rPr>
              <a:t>: The work of the teacher results in acceptable, measurable, and </a:t>
            </a:r>
            <a:r>
              <a:rPr lang="en-US" sz="2000" dirty="0">
                <a:latin typeface="Calibri Light" panose="020F0302020204030204" pitchFamily="34" charset="0"/>
              </a:rPr>
              <a:t>appropriate student academic progress.</a:t>
            </a:r>
          </a:p>
          <a:p>
            <a:pPr marL="0" indent="0">
              <a:buNone/>
            </a:pPr>
            <a:endParaRPr lang="en-US" sz="2800" dirty="0">
              <a:latin typeface="Calibri Light" panose="020F0302020204030204" pitchFamily="34" charset="0"/>
            </a:endParaRPr>
          </a:p>
        </p:txBody>
      </p:sp>
    </p:spTree>
    <p:extLst>
      <p:ext uri="{BB962C8B-B14F-4D97-AF65-F5344CB8AC3E}">
        <p14:creationId xmlns:p14="http://schemas.microsoft.com/office/powerpoint/2010/main" val="4249744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61913" y="302550"/>
            <a:ext cx="9002712" cy="608012"/>
          </a:xfrm>
        </p:spPr>
        <p:txBody>
          <a:bodyPr/>
          <a:lstStyle/>
          <a:p>
            <a:pPr eaLnBrk="1" hangingPunct="1"/>
            <a:r>
              <a:rPr lang="en-US" altLang="en-US" sz="3200" dirty="0">
                <a:solidFill>
                  <a:schemeClr val="tx2"/>
                </a:solidFill>
                <a:latin typeface="Calibri Light" panose="020F0302020204030204" pitchFamily="34" charset="0"/>
                <a:cs typeface="Arial" panose="020B0604020202020204" pitchFamily="34" charset="0"/>
              </a:rPr>
              <a:t>Academic Achievement in Virginia</a:t>
            </a:r>
          </a:p>
        </p:txBody>
      </p:sp>
      <p:graphicFrame>
        <p:nvGraphicFramePr>
          <p:cNvPr id="4" name="Chart 3"/>
          <p:cNvGraphicFramePr>
            <a:graphicFrameLocks/>
          </p:cNvGraphicFramePr>
          <p:nvPr>
            <p:extLst>
              <p:ext uri="{D42A27DB-BD31-4B8C-83A1-F6EECF244321}">
                <p14:modId xmlns:p14="http://schemas.microsoft.com/office/powerpoint/2010/main" val="1610538203"/>
              </p:ext>
            </p:extLst>
          </p:nvPr>
        </p:nvGraphicFramePr>
        <p:xfrm>
          <a:off x="-47730" y="1981200"/>
          <a:ext cx="4824884"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331052354"/>
              </p:ext>
            </p:extLst>
          </p:nvPr>
        </p:nvGraphicFramePr>
        <p:xfrm>
          <a:off x="4572001" y="1600200"/>
          <a:ext cx="4572000" cy="44196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2">
            <a:extLst>
              <a:ext uri="{FF2B5EF4-FFF2-40B4-BE49-F238E27FC236}">
                <a16:creationId xmlns:a16="http://schemas.microsoft.com/office/drawing/2014/main" xmlns="" id="{9188531C-1003-422A-BFE9-BDEB6F04D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171575"/>
            <a:ext cx="2713831"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78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122238" y="152400"/>
            <a:ext cx="9002712" cy="916651"/>
          </a:xfrm>
        </p:spPr>
        <p:txBody>
          <a:bodyPr/>
          <a:lstStyle/>
          <a:p>
            <a:pPr eaLnBrk="1" hangingPunct="1"/>
            <a:r>
              <a:rPr lang="en-US" altLang="en-US" sz="3200" dirty="0">
                <a:solidFill>
                  <a:schemeClr val="tx2"/>
                </a:solidFill>
                <a:latin typeface="Calibri Light" panose="020F0302020204030204" pitchFamily="34" charset="0"/>
                <a:cs typeface="Arial" panose="020B0604020202020204" pitchFamily="34" charset="0"/>
              </a:rPr>
              <a:t>Is Virginia realizing the </a:t>
            </a:r>
            <a:br>
              <a:rPr lang="en-US" altLang="en-US" sz="3200" dirty="0">
                <a:solidFill>
                  <a:schemeClr val="tx2"/>
                </a:solidFill>
                <a:latin typeface="Calibri Light" panose="020F0302020204030204" pitchFamily="34" charset="0"/>
                <a:cs typeface="Arial" panose="020B0604020202020204" pitchFamily="34" charset="0"/>
              </a:rPr>
            </a:br>
            <a:r>
              <a:rPr lang="en-US" altLang="en-US" sz="3200" dirty="0">
                <a:solidFill>
                  <a:schemeClr val="tx2"/>
                </a:solidFill>
                <a:latin typeface="Calibri Light" panose="020F0302020204030204" pitchFamily="34" charset="0"/>
                <a:cs typeface="Arial" panose="020B0604020202020204" pitchFamily="34" charset="0"/>
              </a:rPr>
              <a:t>potential of teacher evaluation?</a:t>
            </a:r>
          </a:p>
        </p:txBody>
      </p:sp>
      <p:sp>
        <p:nvSpPr>
          <p:cNvPr id="2" name="Content Placeholder 1"/>
          <p:cNvSpPr>
            <a:spLocks noGrp="1"/>
          </p:cNvSpPr>
          <p:nvPr>
            <p:ph idx="1"/>
          </p:nvPr>
        </p:nvSpPr>
        <p:spPr>
          <a:xfrm>
            <a:off x="533400" y="1219200"/>
            <a:ext cx="8431942" cy="4615315"/>
          </a:xfrm>
        </p:spPr>
        <p:txBody>
          <a:bodyPr/>
          <a:lstStyle/>
          <a:p>
            <a:pPr>
              <a:spcBef>
                <a:spcPts val="1200"/>
              </a:spcBef>
              <a:buFont typeface="Wingdings" panose="05000000000000000000" pitchFamily="2" charset="2"/>
              <a:buChar char="§"/>
            </a:pPr>
            <a:r>
              <a:rPr lang="en-US" sz="2800" dirty="0">
                <a:latin typeface="Calibri Light" panose="020F0302020204030204" pitchFamily="34" charset="0"/>
              </a:rPr>
              <a:t>What is the distribution of teacher effectiveness in each division?</a:t>
            </a:r>
          </a:p>
          <a:p>
            <a:pPr>
              <a:spcBef>
                <a:spcPts val="1200"/>
              </a:spcBef>
              <a:buFont typeface="Wingdings" panose="05000000000000000000" pitchFamily="2" charset="2"/>
              <a:buChar char="§"/>
            </a:pPr>
            <a:r>
              <a:rPr lang="en-US" sz="2800" dirty="0">
                <a:latin typeface="Calibri Light" panose="020F0302020204030204" pitchFamily="34" charset="0"/>
              </a:rPr>
              <a:t>Are less-effective teachers receiving targeted development opportunities and realizing performance-based consequences if lack of improvement?</a:t>
            </a:r>
          </a:p>
          <a:p>
            <a:pPr>
              <a:spcBef>
                <a:spcPts val="1200"/>
              </a:spcBef>
              <a:buFont typeface="Wingdings" panose="05000000000000000000" pitchFamily="2" charset="2"/>
              <a:buChar char="§"/>
            </a:pPr>
            <a:r>
              <a:rPr lang="en-US" sz="2800" dirty="0">
                <a:latin typeface="Calibri Light" panose="020F0302020204030204" pitchFamily="34" charset="0"/>
              </a:rPr>
              <a:t>Do Exemplary teachers receive recognition and professional opportunities?</a:t>
            </a:r>
          </a:p>
          <a:p>
            <a:pPr>
              <a:spcBef>
                <a:spcPts val="1200"/>
              </a:spcBef>
              <a:buFont typeface="Wingdings" panose="05000000000000000000" pitchFamily="2" charset="2"/>
              <a:buChar char="§"/>
            </a:pPr>
            <a:r>
              <a:rPr lang="en-US" sz="2800" dirty="0">
                <a:latin typeface="Calibri Light" panose="020F0302020204030204" pitchFamily="34" charset="0"/>
              </a:rPr>
              <a:t>Are teachers </a:t>
            </a:r>
            <a:r>
              <a:rPr lang="en-US" sz="2800" u="sng" dirty="0">
                <a:latin typeface="Calibri Light" panose="020F0302020204030204" pitchFamily="34" charset="0"/>
              </a:rPr>
              <a:t>and students </a:t>
            </a:r>
            <a:r>
              <a:rPr lang="en-US" sz="2800" dirty="0">
                <a:latin typeface="Calibri Light" panose="020F0302020204030204" pitchFamily="34" charset="0"/>
              </a:rPr>
              <a:t>realizing the benefits of a well-implemented teacher evaluation system?</a:t>
            </a:r>
          </a:p>
          <a:p>
            <a:pPr marL="0" indent="0">
              <a:buNone/>
            </a:pPr>
            <a:endParaRPr lang="en-US" sz="2800" dirty="0">
              <a:latin typeface="Calibri Light" panose="020F0302020204030204" pitchFamily="34" charset="0"/>
            </a:endParaRPr>
          </a:p>
        </p:txBody>
      </p:sp>
      <p:sp>
        <p:nvSpPr>
          <p:cNvPr id="3" name="TextBox 2">
            <a:extLst>
              <a:ext uri="{FF2B5EF4-FFF2-40B4-BE49-F238E27FC236}">
                <a16:creationId xmlns:a16="http://schemas.microsoft.com/office/drawing/2014/main" xmlns="" id="{A59DE1FF-6D9A-4B8E-A61C-5372C957B810}"/>
              </a:ext>
            </a:extLst>
          </p:cNvPr>
          <p:cNvSpPr txBox="1"/>
          <p:nvPr/>
        </p:nvSpPr>
        <p:spPr>
          <a:xfrm>
            <a:off x="533400" y="2814917"/>
            <a:ext cx="8305800" cy="1569660"/>
          </a:xfrm>
          <a:prstGeom prst="rect">
            <a:avLst/>
          </a:prstGeom>
          <a:solidFill>
            <a:schemeClr val="bg1"/>
          </a:solidFill>
        </p:spPr>
        <p:txBody>
          <a:bodyPr wrap="square" rtlCol="0">
            <a:spAutoFit/>
          </a:bodyPr>
          <a:lstStyle/>
          <a:p>
            <a:endParaRPr lang="en-US" sz="3200" dirty="0">
              <a:solidFill>
                <a:srgbClr val="C00000"/>
              </a:solidFill>
            </a:endParaRPr>
          </a:p>
          <a:p>
            <a:r>
              <a:rPr lang="en-US" sz="3200" dirty="0">
                <a:solidFill>
                  <a:srgbClr val="C00000"/>
                </a:solidFill>
              </a:rPr>
              <a:t>                 We simply don’t know</a:t>
            </a:r>
          </a:p>
          <a:p>
            <a:endParaRPr lang="en-US" sz="3200" dirty="0">
              <a:solidFill>
                <a:srgbClr val="C00000"/>
              </a:solidFill>
            </a:endParaRPr>
          </a:p>
        </p:txBody>
      </p:sp>
    </p:spTree>
    <p:extLst>
      <p:ext uri="{BB962C8B-B14F-4D97-AF65-F5344CB8AC3E}">
        <p14:creationId xmlns:p14="http://schemas.microsoft.com/office/powerpoint/2010/main" val="252550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ctrTitle"/>
          </p:nvPr>
        </p:nvSpPr>
        <p:spPr>
          <a:xfrm>
            <a:off x="742950" y="2071688"/>
            <a:ext cx="7680325" cy="1096962"/>
          </a:xfrm>
        </p:spPr>
        <p:txBody>
          <a:bodyPr/>
          <a:lstStyle/>
          <a:p>
            <a:pPr eaLnBrk="1" hangingPunct="1"/>
            <a:r>
              <a:rPr lang="en-US" altLang="en-US" sz="3600" dirty="0">
                <a:latin typeface="Franklin Gothic Medium" panose="020B0603020102020204" pitchFamily="34" charset="0"/>
                <a:cs typeface="Arial" panose="020B0604020202020204" pitchFamily="34" charset="0"/>
              </a:rPr>
              <a:t>Thank you!</a:t>
            </a:r>
          </a:p>
        </p:txBody>
      </p:sp>
    </p:spTree>
    <p:extLst>
      <p:ext uri="{BB962C8B-B14F-4D97-AF65-F5344CB8AC3E}">
        <p14:creationId xmlns:p14="http://schemas.microsoft.com/office/powerpoint/2010/main" val="3169469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228600"/>
            <a:ext cx="8001000" cy="1066800"/>
          </a:xfrm>
        </p:spPr>
        <p:txBody>
          <a:bodyPr/>
          <a:lstStyle/>
          <a:p>
            <a:r>
              <a:rPr lang="en-US" sz="2800" dirty="0">
                <a:solidFill>
                  <a:schemeClr val="tx1"/>
                </a:solidFill>
              </a:rPr>
              <a:t>Teacher assessments in 2009 (Widget Effect)</a:t>
            </a:r>
          </a:p>
        </p:txBody>
      </p:sp>
      <p:graphicFrame>
        <p:nvGraphicFramePr>
          <p:cNvPr id="3" name="Table 2"/>
          <p:cNvGraphicFramePr>
            <a:graphicFrameLocks noGrp="1"/>
          </p:cNvGraphicFramePr>
          <p:nvPr>
            <p:extLst>
              <p:ext uri="{D42A27DB-BD31-4B8C-83A1-F6EECF244321}">
                <p14:modId xmlns:p14="http://schemas.microsoft.com/office/powerpoint/2010/main" val="3998745735"/>
              </p:ext>
            </p:extLst>
          </p:nvPr>
        </p:nvGraphicFramePr>
        <p:xfrm>
          <a:off x="450130" y="1295400"/>
          <a:ext cx="8686800" cy="4903755"/>
        </p:xfrm>
        <a:graphic>
          <a:graphicData uri="http://schemas.openxmlformats.org/drawingml/2006/table">
            <a:tbl>
              <a:tblPr bandRow="1">
                <a:tableStyleId>{21E4AEA4-8DFA-4A89-87EB-49C32662AFE0}</a:tableStyleId>
              </a:tblPr>
              <a:tblGrid>
                <a:gridCol w="2590800">
                  <a:extLst>
                    <a:ext uri="{9D8B030D-6E8A-4147-A177-3AD203B41FA5}">
                      <a16:colId xmlns:a16="http://schemas.microsoft.com/office/drawing/2014/main" xmlns="" val="20000"/>
                    </a:ext>
                  </a:extLst>
                </a:gridCol>
                <a:gridCol w="6096000">
                  <a:extLst>
                    <a:ext uri="{9D8B030D-6E8A-4147-A177-3AD203B41FA5}">
                      <a16:colId xmlns:a16="http://schemas.microsoft.com/office/drawing/2014/main" xmlns="" val="20001"/>
                    </a:ext>
                  </a:extLst>
                </a:gridCol>
              </a:tblGrid>
              <a:tr h="874139">
                <a:tc>
                  <a:txBody>
                    <a:bodyPr/>
                    <a:lstStyle/>
                    <a:p>
                      <a:r>
                        <a:rPr lang="en-US" sz="2200" dirty="0"/>
                        <a:t>Infrequent</a:t>
                      </a:r>
                      <a:endParaRPr lang="en-US" sz="2200" dirty="0">
                        <a:latin typeface="Arial" pitchFamily="34" charset="0"/>
                        <a:cs typeface="Arial" pitchFamily="34" charset="0"/>
                      </a:endParaRPr>
                    </a:p>
                  </a:txBody>
                  <a:tcPr/>
                </a:tc>
                <a:tc>
                  <a:txBody>
                    <a:bodyPr/>
                    <a:lstStyle/>
                    <a:p>
                      <a:r>
                        <a:rPr lang="en-US" sz="2000" dirty="0"/>
                        <a:t>Many teachers aren’t given feedback every year; often evaluations based on one short observation</a:t>
                      </a:r>
                      <a:endParaRPr lang="en-US" sz="2000" dirty="0">
                        <a:latin typeface="Arial" pitchFamily="34" charset="0"/>
                        <a:cs typeface="Arial" pitchFamily="34" charset="0"/>
                      </a:endParaRPr>
                    </a:p>
                  </a:txBody>
                  <a:tcPr/>
                </a:tc>
                <a:extLst>
                  <a:ext uri="{0D108BD9-81ED-4DB2-BD59-A6C34878D82A}">
                    <a16:rowId xmlns:a16="http://schemas.microsoft.com/office/drawing/2014/main" xmlns="" val="10000"/>
                  </a:ext>
                </a:extLst>
              </a:tr>
              <a:tr h="874139">
                <a:tc>
                  <a:txBody>
                    <a:bodyPr/>
                    <a:lstStyle/>
                    <a:p>
                      <a:r>
                        <a:rPr lang="en-US" sz="2200" dirty="0"/>
                        <a:t>Unfocused </a:t>
                      </a:r>
                      <a:endParaRPr lang="en-US" sz="2200" dirty="0">
                        <a:latin typeface="Arial" pitchFamily="34" charset="0"/>
                        <a:cs typeface="Arial" pitchFamily="34" charset="0"/>
                      </a:endParaRPr>
                    </a:p>
                  </a:txBody>
                  <a:tcPr/>
                </a:tc>
                <a:tc>
                  <a:txBody>
                    <a:bodyPr/>
                    <a:lstStyle/>
                    <a:p>
                      <a:r>
                        <a:rPr lang="en-US" sz="2000" dirty="0"/>
                        <a:t>Often evaluated on behaviors and practices that</a:t>
                      </a:r>
                      <a:r>
                        <a:rPr lang="en-US" sz="2000" baseline="0" dirty="0"/>
                        <a:t> have little impact on student learning</a:t>
                      </a:r>
                      <a:endParaRPr lang="en-US" sz="2000" dirty="0">
                        <a:latin typeface="Arial" pitchFamily="34" charset="0"/>
                        <a:cs typeface="Arial" pitchFamily="34" charset="0"/>
                      </a:endParaRPr>
                    </a:p>
                  </a:txBody>
                  <a:tcPr/>
                </a:tc>
                <a:extLst>
                  <a:ext uri="{0D108BD9-81ED-4DB2-BD59-A6C34878D82A}">
                    <a16:rowId xmlns:a16="http://schemas.microsoft.com/office/drawing/2014/main" xmlns="" val="10001"/>
                  </a:ext>
                </a:extLst>
              </a:tr>
              <a:tr h="506446">
                <a:tc>
                  <a:txBody>
                    <a:bodyPr/>
                    <a:lstStyle/>
                    <a:p>
                      <a:r>
                        <a:rPr lang="en-US" sz="2200" dirty="0"/>
                        <a:t>Undifferentiated</a:t>
                      </a:r>
                      <a:endParaRPr lang="en-US" sz="2200" dirty="0">
                        <a:latin typeface="Arial" pitchFamily="34" charset="0"/>
                        <a:cs typeface="Arial" pitchFamily="34" charset="0"/>
                      </a:endParaRPr>
                    </a:p>
                  </a:txBody>
                  <a:tcPr/>
                </a:tc>
                <a:tc>
                  <a:txBody>
                    <a:bodyPr/>
                    <a:lstStyle/>
                    <a:p>
                      <a:r>
                        <a:rPr lang="en-US" sz="2000" dirty="0"/>
                        <a:t>99 percent of</a:t>
                      </a:r>
                      <a:r>
                        <a:rPr lang="en-US" sz="2000" baseline="0" dirty="0"/>
                        <a:t> teachers receive a satisfactory rating</a:t>
                      </a:r>
                      <a:endParaRPr lang="en-US" sz="2000" dirty="0">
                        <a:latin typeface="Arial" pitchFamily="34" charset="0"/>
                        <a:cs typeface="Arial" pitchFamily="34" charset="0"/>
                      </a:endParaRPr>
                    </a:p>
                  </a:txBody>
                  <a:tcPr/>
                </a:tc>
                <a:extLst>
                  <a:ext uri="{0D108BD9-81ED-4DB2-BD59-A6C34878D82A}">
                    <a16:rowId xmlns:a16="http://schemas.microsoft.com/office/drawing/2014/main" xmlns="" val="10002"/>
                  </a:ext>
                </a:extLst>
              </a:tr>
              <a:tr h="506446">
                <a:tc>
                  <a:txBody>
                    <a:bodyPr/>
                    <a:lstStyle/>
                    <a:p>
                      <a:r>
                        <a:rPr lang="en-US" sz="2200" dirty="0"/>
                        <a:t>Unhelpful</a:t>
                      </a:r>
                      <a:endParaRPr lang="en-US" sz="2200" dirty="0">
                        <a:latin typeface="Arial" pitchFamily="34" charset="0"/>
                        <a:cs typeface="Arial" pitchFamily="34" charset="0"/>
                      </a:endParaRPr>
                    </a:p>
                  </a:txBody>
                  <a:tcPr/>
                </a:tc>
                <a:tc>
                  <a:txBody>
                    <a:bodyPr/>
                    <a:lstStyle/>
                    <a:p>
                      <a:r>
                        <a:rPr lang="en-US" sz="2000" dirty="0"/>
                        <a:t>Disconnected from professional development</a:t>
                      </a:r>
                      <a:endParaRPr lang="en-US" sz="2000" dirty="0">
                        <a:latin typeface="Arial" pitchFamily="34" charset="0"/>
                        <a:cs typeface="Arial" pitchFamily="34" charset="0"/>
                      </a:endParaRPr>
                    </a:p>
                  </a:txBody>
                  <a:tcPr/>
                </a:tc>
                <a:extLst>
                  <a:ext uri="{0D108BD9-81ED-4DB2-BD59-A6C34878D82A}">
                    <a16:rowId xmlns:a16="http://schemas.microsoft.com/office/drawing/2014/main" xmlns="" val="10003"/>
                  </a:ext>
                </a:extLst>
              </a:tr>
              <a:tr h="874139">
                <a:tc>
                  <a:txBody>
                    <a:bodyPr/>
                    <a:lstStyle/>
                    <a:p>
                      <a:r>
                        <a:rPr lang="en-US" sz="2200" dirty="0"/>
                        <a:t>Inconsequential</a:t>
                      </a:r>
                      <a:endParaRPr lang="en-US" sz="2200" dirty="0">
                        <a:latin typeface="Arial" pitchFamily="34" charset="0"/>
                        <a:cs typeface="Arial" pitchFamily="34" charset="0"/>
                      </a:endParaRPr>
                    </a:p>
                  </a:txBody>
                  <a:tcPr/>
                </a:tc>
                <a:tc>
                  <a:txBody>
                    <a:bodyPr/>
                    <a:lstStyle/>
                    <a:p>
                      <a:r>
                        <a:rPr lang="en-US" sz="2000" dirty="0"/>
                        <a:t>Rarely</a:t>
                      </a:r>
                      <a:r>
                        <a:rPr lang="en-US" sz="2000" baseline="0" dirty="0"/>
                        <a:t> used to make important decisions about development, compensation, tenure or promotion</a:t>
                      </a:r>
                      <a:endParaRPr lang="en-US" sz="2000" dirty="0">
                        <a:latin typeface="Arial" pitchFamily="34" charset="0"/>
                        <a:cs typeface="Arial" pitchFamily="34" charset="0"/>
                      </a:endParaRPr>
                    </a:p>
                  </a:txBody>
                  <a:tcPr/>
                </a:tc>
                <a:extLst>
                  <a:ext uri="{0D108BD9-81ED-4DB2-BD59-A6C34878D82A}">
                    <a16:rowId xmlns:a16="http://schemas.microsoft.com/office/drawing/2014/main" xmlns="" val="10004"/>
                  </a:ext>
                </a:extLst>
              </a:tr>
              <a:tr h="506446">
                <a:tc>
                  <a:txBody>
                    <a:bodyPr/>
                    <a:lstStyle/>
                    <a:p>
                      <a:r>
                        <a:rPr lang="en-US" sz="2200" dirty="0"/>
                        <a:t>Unknown properties</a:t>
                      </a:r>
                      <a:endParaRPr lang="en-US" sz="2200" dirty="0">
                        <a:latin typeface="Arial" pitchFamily="34" charset="0"/>
                        <a:cs typeface="Arial" pitchFamily="34" charset="0"/>
                      </a:endParaRPr>
                    </a:p>
                  </a:txBody>
                  <a:tcPr/>
                </a:tc>
                <a:tc>
                  <a:txBody>
                    <a:bodyPr/>
                    <a:lstStyle/>
                    <a:p>
                      <a:r>
                        <a:rPr lang="en-US" sz="2000" dirty="0"/>
                        <a:t>Little</a:t>
                      </a:r>
                      <a:r>
                        <a:rPr lang="en-US" sz="2000" baseline="0" dirty="0"/>
                        <a:t> evidence of validity and reliability</a:t>
                      </a:r>
                      <a:endParaRPr lang="en-US" sz="2000" dirty="0">
                        <a:latin typeface="Arial" pitchFamily="34" charset="0"/>
                        <a:cs typeface="Arial" pitchFamily="34" charset="0"/>
                      </a:endParaRPr>
                    </a:p>
                  </a:txBody>
                  <a:tcPr/>
                </a:tc>
                <a:extLst>
                  <a:ext uri="{0D108BD9-81ED-4DB2-BD59-A6C34878D82A}">
                    <a16:rowId xmlns:a16="http://schemas.microsoft.com/office/drawing/2014/main" xmlns="" val="10005"/>
                  </a:ext>
                </a:extLst>
              </a:tr>
              <a:tr h="506446">
                <a:tc>
                  <a:txBody>
                    <a:bodyPr/>
                    <a:lstStyle/>
                    <a:p>
                      <a:r>
                        <a:rPr lang="en-US" sz="2200" dirty="0"/>
                        <a:t>Overly simplified</a:t>
                      </a:r>
                      <a:endParaRPr lang="en-US" sz="2200" dirty="0">
                        <a:latin typeface="Arial" pitchFamily="34" charset="0"/>
                        <a:cs typeface="Arial" pitchFamily="34" charset="0"/>
                      </a:endParaRPr>
                    </a:p>
                  </a:txBody>
                  <a:tcPr/>
                </a:tc>
                <a:tc>
                  <a:txBody>
                    <a:bodyPr/>
                    <a:lstStyle/>
                    <a:p>
                      <a:r>
                        <a:rPr lang="en-US" sz="2000" dirty="0"/>
                        <a:t>Fail to capture</a:t>
                      </a:r>
                      <a:r>
                        <a:rPr lang="en-US" sz="2000" baseline="0" dirty="0"/>
                        <a:t> complexity of teaching and learning</a:t>
                      </a:r>
                      <a:endParaRPr lang="en-US" sz="2000" dirty="0">
                        <a:latin typeface="Arial" pitchFamily="34" charset="0"/>
                        <a:cs typeface="Arial" pitchFamily="34" charset="0"/>
                      </a:endParaRPr>
                    </a:p>
                  </a:txBody>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32208"/>
            <a:ext cx="8953500" cy="762000"/>
          </a:xfrm>
        </p:spPr>
        <p:txBody>
          <a:bodyPr/>
          <a:lstStyle/>
          <a:p>
            <a:r>
              <a:rPr lang="en-US" sz="2800" dirty="0">
                <a:solidFill>
                  <a:srgbClr val="C00000"/>
                </a:solidFill>
                <a:latin typeface="Calibri" panose="020F0502020204030204" pitchFamily="34" charset="0"/>
              </a:rPr>
              <a:t>0.40 SD of student achievement = a year’s worth of learning</a:t>
            </a:r>
          </a:p>
        </p:txBody>
      </p:sp>
      <p:graphicFrame>
        <p:nvGraphicFramePr>
          <p:cNvPr id="4" name="Chart 3"/>
          <p:cNvGraphicFramePr>
            <a:graphicFrameLocks/>
          </p:cNvGraphicFramePr>
          <p:nvPr>
            <p:extLst>
              <p:ext uri="{D42A27DB-BD31-4B8C-83A1-F6EECF244321}">
                <p14:modId xmlns:p14="http://schemas.microsoft.com/office/powerpoint/2010/main" val="3111369353"/>
              </p:ext>
            </p:extLst>
          </p:nvPr>
        </p:nvGraphicFramePr>
        <p:xfrm>
          <a:off x="152400" y="1600200"/>
          <a:ext cx="5333999" cy="4953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975293455"/>
              </p:ext>
            </p:extLst>
          </p:nvPr>
        </p:nvGraphicFramePr>
        <p:xfrm>
          <a:off x="5600700" y="2705522"/>
          <a:ext cx="3505200" cy="2042160"/>
        </p:xfrm>
        <a:graphic>
          <a:graphicData uri="http://schemas.openxmlformats.org/drawingml/2006/table">
            <a:tbl>
              <a:tblPr firstRow="1" bandRow="1"/>
              <a:tblGrid>
                <a:gridCol w="15240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tblGrid>
              <a:tr h="4572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a:t>Grade Level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a:t>Reading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a:t>Math</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4</a:t>
                      </a:r>
                      <a:r>
                        <a:rPr lang="en-US" sz="2000" baseline="30000" dirty="0"/>
                        <a:t>th </a:t>
                      </a:r>
                      <a:r>
                        <a:rPr lang="en-US" sz="2000" dirty="0"/>
                        <a:t>- 5</a:t>
                      </a:r>
                      <a:r>
                        <a:rPr lang="en-US" sz="2000" baseline="30000" dirty="0"/>
                        <a:t>th</a:t>
                      </a:r>
                      <a:r>
                        <a:rPr lang="en-US" sz="2000" baseline="0" dirty="0"/>
                        <a:t> </a:t>
                      </a:r>
                      <a:endParaRPr lang="en-US"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t>0.40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t>0.56</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5</a:t>
                      </a:r>
                      <a:r>
                        <a:rPr lang="en-US" sz="2000" baseline="30000" dirty="0"/>
                        <a:t>th</a:t>
                      </a:r>
                      <a:r>
                        <a:rPr lang="en-US" sz="2000" dirty="0"/>
                        <a:t> - 6</a:t>
                      </a:r>
                      <a:r>
                        <a:rPr lang="en-US" sz="2000" baseline="30000" dirty="0"/>
                        <a:t>th</a:t>
                      </a:r>
                      <a:r>
                        <a:rPr lang="en-US" sz="2000" dirty="0"/>
                        <a: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t>0.32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t>0.41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6</a:t>
                      </a:r>
                      <a:r>
                        <a:rPr lang="en-US" sz="2000" baseline="30000" dirty="0"/>
                        <a:t>th</a:t>
                      </a:r>
                      <a:r>
                        <a:rPr lang="en-US" sz="2000" baseline="0" dirty="0"/>
                        <a:t>-7th</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t>0.23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t>0.30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7</a:t>
                      </a:r>
                      <a:r>
                        <a:rPr lang="en-US" sz="2000" baseline="30000" dirty="0"/>
                        <a:t>th </a:t>
                      </a:r>
                      <a:r>
                        <a:rPr lang="en-US" sz="2000" dirty="0"/>
                        <a:t>- 8</a:t>
                      </a:r>
                      <a:r>
                        <a:rPr lang="en-US" sz="2000" baseline="30000" dirty="0"/>
                        <a:t>th</a:t>
                      </a:r>
                      <a:r>
                        <a:rPr lang="en-US" sz="2000" baseline="0" dirty="0"/>
                        <a:t> </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t>0.26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t>0.32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4"/>
                  </a:ext>
                </a:extLst>
              </a:tr>
            </a:tbl>
          </a:graphicData>
        </a:graphic>
      </p:graphicFrame>
      <p:sp>
        <p:nvSpPr>
          <p:cNvPr id="2" name="TextBox 1"/>
          <p:cNvSpPr txBox="1"/>
          <p:nvPr/>
        </p:nvSpPr>
        <p:spPr>
          <a:xfrm>
            <a:off x="5715000" y="1752600"/>
            <a:ext cx="3276600" cy="923330"/>
          </a:xfrm>
          <a:prstGeom prst="rect">
            <a:avLst/>
          </a:prstGeom>
          <a:noFill/>
        </p:spPr>
        <p:txBody>
          <a:bodyPr wrap="square" rtlCol="0">
            <a:spAutoFit/>
          </a:bodyPr>
          <a:lstStyle/>
          <a:p>
            <a:r>
              <a:rPr lang="en-US" dirty="0">
                <a:solidFill>
                  <a:srgbClr val="000000"/>
                </a:solidFill>
              </a:rPr>
              <a:t>Average annual gains in SD effect size from nationally normed tests*</a:t>
            </a:r>
          </a:p>
        </p:txBody>
      </p:sp>
      <p:sp>
        <p:nvSpPr>
          <p:cNvPr id="3" name="TextBox 2"/>
          <p:cNvSpPr txBox="1"/>
          <p:nvPr/>
        </p:nvSpPr>
        <p:spPr>
          <a:xfrm>
            <a:off x="5706533" y="4876800"/>
            <a:ext cx="3429000" cy="1084912"/>
          </a:xfrm>
          <a:prstGeom prst="rect">
            <a:avLst/>
          </a:prstGeom>
          <a:noFill/>
        </p:spPr>
        <p:txBody>
          <a:bodyPr wrap="square" rtlCol="0">
            <a:spAutoFit/>
          </a:bodyPr>
          <a:lstStyle/>
          <a:p>
            <a:pPr marL="0" lvl="2" fontAlgn="auto">
              <a:spcBef>
                <a:spcPts val="0"/>
              </a:spcBef>
              <a:spcAft>
                <a:spcPts val="0"/>
              </a:spcAft>
            </a:pPr>
            <a:r>
              <a:rPr lang="en-US" sz="1200" dirty="0">
                <a:solidFill>
                  <a:prstClr val="black"/>
                </a:solidFill>
                <a:latin typeface="Calibri"/>
              </a:rPr>
              <a:t> </a:t>
            </a:r>
            <a:r>
              <a:rPr lang="en-US" sz="1050" dirty="0">
                <a:solidFill>
                  <a:prstClr val="black"/>
                </a:solidFill>
                <a:latin typeface="Calibri"/>
              </a:rPr>
              <a:t>Hill, C.J, H.S. Bloom, A, R. Black, and M.W. </a:t>
            </a:r>
            <a:r>
              <a:rPr lang="en-US" sz="1050" dirty="0" err="1">
                <a:solidFill>
                  <a:prstClr val="black"/>
                </a:solidFill>
                <a:latin typeface="Calibri"/>
              </a:rPr>
              <a:t>Lipsey</a:t>
            </a:r>
            <a:r>
              <a:rPr lang="en-US" sz="1050" dirty="0">
                <a:solidFill>
                  <a:prstClr val="black"/>
                </a:solidFill>
                <a:latin typeface="Calibri"/>
              </a:rPr>
              <a:t> (2007).  </a:t>
            </a:r>
            <a:r>
              <a:rPr lang="en-US" sz="1050" i="1" dirty="0">
                <a:solidFill>
                  <a:prstClr val="black"/>
                </a:solidFill>
                <a:latin typeface="Calibri"/>
              </a:rPr>
              <a:t>Empirical Benchmarks for Interpreting Effect Sizes in Research</a:t>
            </a:r>
            <a:r>
              <a:rPr lang="en-US" sz="1050" dirty="0">
                <a:solidFill>
                  <a:prstClr val="black"/>
                </a:solidFill>
                <a:latin typeface="Calibri"/>
              </a:rPr>
              <a:t>, MDRC Working Papers on Research Methodology, New York, N.Y.: MDRC. Available at: </a:t>
            </a:r>
            <a:r>
              <a:rPr lang="en-US" sz="1050" dirty="0">
                <a:solidFill>
                  <a:prstClr val="black"/>
                </a:solidFill>
                <a:latin typeface="Calibri"/>
                <a:hlinkClick r:id="rId4"/>
              </a:rPr>
              <a:t>http://onlinelibrary.wiley.com/doi/10.1111/j.1750-8606.2008.00061.x/pdf</a:t>
            </a:r>
            <a:r>
              <a:rPr lang="en-US" sz="1050" dirty="0">
                <a:solidFill>
                  <a:prstClr val="black"/>
                </a:solidFill>
                <a:latin typeface="Calibri"/>
              </a:rPr>
              <a:t> .</a:t>
            </a:r>
          </a:p>
        </p:txBody>
      </p:sp>
      <p:sp>
        <p:nvSpPr>
          <p:cNvPr id="7" name="Title 1"/>
          <p:cNvSpPr txBox="1">
            <a:spLocks/>
          </p:cNvSpPr>
          <p:nvPr/>
        </p:nvSpPr>
        <p:spPr bwMode="auto">
          <a:xfrm>
            <a:off x="152400" y="838200"/>
            <a:ext cx="5333999"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kern="0" dirty="0">
                <a:solidFill>
                  <a:schemeClr val="tx1"/>
                </a:solidFill>
              </a:rPr>
              <a:t>Distribution of teacher effectiveness </a:t>
            </a:r>
            <a:r>
              <a:rPr lang="en-US" sz="3200" kern="0" dirty="0">
                <a:solidFill>
                  <a:schemeClr val="tx1"/>
                </a:solidFill>
              </a:rPr>
              <a:t/>
            </a:r>
            <a:br>
              <a:rPr lang="en-US" sz="3200" kern="0" dirty="0">
                <a:solidFill>
                  <a:schemeClr val="tx1"/>
                </a:solidFill>
              </a:rPr>
            </a:br>
            <a:r>
              <a:rPr lang="en-US" sz="2000" kern="0" dirty="0">
                <a:solidFill>
                  <a:schemeClr val="tx1"/>
                </a:solidFill>
              </a:rPr>
              <a:t>(NYC 5</a:t>
            </a:r>
            <a:r>
              <a:rPr lang="en-US" sz="2000" kern="0" baseline="30000" dirty="0">
                <a:solidFill>
                  <a:schemeClr val="tx1"/>
                </a:solidFill>
              </a:rPr>
              <a:t>th</a:t>
            </a:r>
            <a:r>
              <a:rPr lang="en-US" sz="2000" kern="0" dirty="0">
                <a:solidFill>
                  <a:schemeClr val="tx1"/>
                </a:solidFill>
              </a:rPr>
              <a:t> grade math, 2009)</a:t>
            </a:r>
          </a:p>
        </p:txBody>
      </p:sp>
      <p:cxnSp>
        <p:nvCxnSpPr>
          <p:cNvPr id="6" name="Straight Connector 5"/>
          <p:cNvCxnSpPr/>
          <p:nvPr/>
        </p:nvCxnSpPr>
        <p:spPr>
          <a:xfrm flipV="1">
            <a:off x="2057400" y="3136157"/>
            <a:ext cx="0" cy="26670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657600" y="3124200"/>
            <a:ext cx="0" cy="26670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2294641"/>
            <a:ext cx="1524000" cy="369332"/>
          </a:xfrm>
          <a:prstGeom prst="rect">
            <a:avLst/>
          </a:prstGeom>
          <a:solidFill>
            <a:schemeClr val="bg1"/>
          </a:solidFill>
          <a:ln>
            <a:solidFill>
              <a:schemeClr val="tx1"/>
            </a:solidFill>
          </a:ln>
        </p:spPr>
        <p:txBody>
          <a:bodyPr wrap="square" rtlCol="0">
            <a:spAutoFit/>
          </a:bodyPr>
          <a:lstStyle/>
          <a:p>
            <a:r>
              <a:rPr lang="en-US" dirty="0"/>
              <a:t>0.4 SD</a:t>
            </a:r>
          </a:p>
        </p:txBody>
      </p:sp>
      <p:cxnSp>
        <p:nvCxnSpPr>
          <p:cNvPr id="12" name="Straight Arrow Connector 11"/>
          <p:cNvCxnSpPr/>
          <p:nvPr/>
        </p:nvCxnSpPr>
        <p:spPr>
          <a:xfrm flipH="1">
            <a:off x="3657600" y="2703586"/>
            <a:ext cx="609600" cy="42061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133600" y="2675930"/>
            <a:ext cx="2133600" cy="46022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43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310" y="685801"/>
            <a:ext cx="9003861" cy="3657600"/>
          </a:xfrm>
        </p:spPr>
        <p:txBody>
          <a:bodyPr/>
          <a:lstStyle/>
          <a:p>
            <a:pPr marL="0" indent="0">
              <a:buNone/>
            </a:pPr>
            <a:r>
              <a:rPr lang="en-US" dirty="0" smtClean="0">
                <a:latin typeface="Calibri Light" panose="020F0302020204030204" pitchFamily="34" charset="0"/>
              </a:rPr>
              <a:t>Proposed Agenda</a:t>
            </a:r>
          </a:p>
          <a:p>
            <a:pPr lvl="1">
              <a:buFont typeface="Wingdings" panose="05000000000000000000" pitchFamily="2" charset="2"/>
              <a:buChar char="§"/>
            </a:pPr>
            <a:r>
              <a:rPr lang="en-US" dirty="0" smtClean="0">
                <a:latin typeface="Calibri Light" panose="020F0302020204030204" pitchFamily="34" charset="0"/>
              </a:rPr>
              <a:t>Why should we care about teacher evaluation?</a:t>
            </a:r>
          </a:p>
          <a:p>
            <a:pPr lvl="1">
              <a:buFont typeface="Wingdings" panose="05000000000000000000" pitchFamily="2" charset="2"/>
              <a:buChar char="§"/>
            </a:pPr>
            <a:r>
              <a:rPr lang="en-US" dirty="0" smtClean="0">
                <a:latin typeface="Calibri Light" panose="020F0302020204030204" pitchFamily="34" charset="0"/>
              </a:rPr>
              <a:t>How can teacher evaluation improve student outcomes?</a:t>
            </a:r>
          </a:p>
          <a:p>
            <a:pPr lvl="1">
              <a:buFont typeface="Wingdings" panose="05000000000000000000" pitchFamily="2" charset="2"/>
              <a:buChar char="§"/>
            </a:pPr>
            <a:r>
              <a:rPr lang="en-US" dirty="0" smtClean="0">
                <a:latin typeface="Calibri Light" panose="020F0302020204030204" pitchFamily="34" charset="0"/>
              </a:rPr>
              <a:t>What is teacher evaluation in other states and districts?</a:t>
            </a:r>
          </a:p>
          <a:p>
            <a:pPr lvl="1">
              <a:buFont typeface="Wingdings" panose="05000000000000000000" pitchFamily="2" charset="2"/>
              <a:buChar char="§"/>
            </a:pPr>
            <a:r>
              <a:rPr lang="en-US" dirty="0" smtClean="0">
                <a:latin typeface="Calibri Light" panose="020F0302020204030204" pitchFamily="34" charset="0"/>
              </a:rPr>
              <a:t>What is teacher evaluation in Virginia?</a:t>
            </a:r>
          </a:p>
          <a:p>
            <a:pPr lvl="1">
              <a:buFont typeface="Wingdings" panose="05000000000000000000" pitchFamily="2" charset="2"/>
              <a:buChar char="§"/>
            </a:pPr>
            <a:endParaRPr lang="en-US" dirty="0">
              <a:latin typeface="Calibri Light" panose="020F0302020204030204" pitchFamily="34" charset="0"/>
            </a:endParaRPr>
          </a:p>
        </p:txBody>
      </p:sp>
    </p:spTree>
    <p:extLst>
      <p:ext uri="{BB962C8B-B14F-4D97-AF65-F5344CB8AC3E}">
        <p14:creationId xmlns:p14="http://schemas.microsoft.com/office/powerpoint/2010/main" val="4019834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917171" y="4233949"/>
            <a:ext cx="6622473" cy="1194262"/>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05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61913" y="302550"/>
            <a:ext cx="9002712" cy="608012"/>
          </a:xfrm>
        </p:spPr>
        <p:txBody>
          <a:bodyPr/>
          <a:lstStyle/>
          <a:p>
            <a:pPr eaLnBrk="1" hangingPunct="1"/>
            <a:r>
              <a:rPr lang="en-US" altLang="en-US" sz="3200" dirty="0">
                <a:solidFill>
                  <a:schemeClr val="tx2"/>
                </a:solidFill>
                <a:latin typeface="Calibri Light" panose="020F0302020204030204" pitchFamily="34" charset="0"/>
                <a:cs typeface="Arial" panose="020B0604020202020204" pitchFamily="34" charset="0"/>
              </a:rPr>
              <a:t>Teacher Evaluation Theory of Change</a:t>
            </a:r>
          </a:p>
        </p:txBody>
      </p:sp>
      <p:pic>
        <p:nvPicPr>
          <p:cNvPr id="5" name="Content Placeholder 4" descr="Slide1.jpg"/>
          <p:cNvPicPr>
            <a:picLocks noGrp="1"/>
          </p:cNvPicPr>
          <p:nvPr>
            <p:ph idx="1"/>
          </p:nvPr>
        </p:nvPicPr>
        <p:blipFill>
          <a:blip r:embed="rId3"/>
          <a:srcRect b="9333"/>
          <a:stretch>
            <a:fillRect/>
          </a:stretch>
        </p:blipFill>
        <p:spPr>
          <a:xfrm>
            <a:off x="61913" y="1161081"/>
            <a:ext cx="9002712" cy="4591400"/>
          </a:xfrm>
          <a:prstGeom prst="rect">
            <a:avLst/>
          </a:prstGeom>
        </p:spPr>
      </p:pic>
    </p:spTree>
    <p:extLst>
      <p:ext uri="{BB962C8B-B14F-4D97-AF65-F5344CB8AC3E}">
        <p14:creationId xmlns:p14="http://schemas.microsoft.com/office/powerpoint/2010/main" val="3540827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7467830" y="1655018"/>
            <a:ext cx="1371600" cy="9313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800" fontAlgn="auto">
              <a:spcBef>
                <a:spcPts val="0"/>
              </a:spcBef>
              <a:spcAft>
                <a:spcPts val="0"/>
              </a:spcAft>
            </a:pPr>
            <a:r>
              <a:rPr lang="en-US" sz="1350" dirty="0">
                <a:solidFill>
                  <a:prstClr val="black"/>
                </a:solidFill>
                <a:latin typeface="Calibri"/>
              </a:rPr>
              <a:t>Student Outcomes</a:t>
            </a:r>
          </a:p>
        </p:txBody>
      </p:sp>
      <p:sp>
        <p:nvSpPr>
          <p:cNvPr id="16" name="Rounded Rectangle 15"/>
          <p:cNvSpPr/>
          <p:nvPr/>
        </p:nvSpPr>
        <p:spPr>
          <a:xfrm>
            <a:off x="7414338" y="3116119"/>
            <a:ext cx="1585568" cy="11862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fontAlgn="auto">
              <a:spcBef>
                <a:spcPts val="0"/>
              </a:spcBef>
              <a:spcAft>
                <a:spcPts val="0"/>
              </a:spcAft>
            </a:pPr>
            <a:r>
              <a:rPr lang="en-US" sz="1350" dirty="0">
                <a:solidFill>
                  <a:prstClr val="black"/>
                </a:solidFill>
                <a:latin typeface="Calibri"/>
              </a:rPr>
              <a:t>Later Life Outcomes</a:t>
            </a:r>
          </a:p>
          <a:p>
            <a:pPr marL="214313" indent="-214313" defTabSz="685800" fontAlgn="auto">
              <a:spcBef>
                <a:spcPts val="0"/>
              </a:spcBef>
              <a:spcAft>
                <a:spcPts val="0"/>
              </a:spcAft>
              <a:buFont typeface="Arial" panose="020B0604020202020204" pitchFamily="34" charset="0"/>
              <a:buChar char="•"/>
            </a:pPr>
            <a:r>
              <a:rPr lang="en-US" sz="1200" dirty="0">
                <a:solidFill>
                  <a:prstClr val="black"/>
                </a:solidFill>
                <a:latin typeface="Calibri"/>
              </a:rPr>
              <a:t>HS graduation</a:t>
            </a:r>
          </a:p>
          <a:p>
            <a:pPr marL="214313" indent="-214313" defTabSz="685800" fontAlgn="auto">
              <a:spcBef>
                <a:spcPts val="0"/>
              </a:spcBef>
              <a:spcAft>
                <a:spcPts val="0"/>
              </a:spcAft>
              <a:buFont typeface="Arial" panose="020B0604020202020204" pitchFamily="34" charset="0"/>
              <a:buChar char="•"/>
            </a:pPr>
            <a:r>
              <a:rPr lang="en-US" sz="1200" dirty="0">
                <a:solidFill>
                  <a:prstClr val="black"/>
                </a:solidFill>
                <a:latin typeface="Calibri"/>
              </a:rPr>
              <a:t>Employment </a:t>
            </a:r>
          </a:p>
          <a:p>
            <a:pPr marL="214313" indent="-214313" defTabSz="685800" fontAlgn="auto">
              <a:spcBef>
                <a:spcPts val="0"/>
              </a:spcBef>
              <a:spcAft>
                <a:spcPts val="0"/>
              </a:spcAft>
              <a:buFont typeface="Arial" panose="020B0604020202020204" pitchFamily="34" charset="0"/>
              <a:buChar char="•"/>
            </a:pPr>
            <a:r>
              <a:rPr lang="en-US" sz="1200" dirty="0">
                <a:solidFill>
                  <a:prstClr val="black"/>
                </a:solidFill>
                <a:latin typeface="Calibri"/>
              </a:rPr>
              <a:t>Civic engagement</a:t>
            </a:r>
          </a:p>
        </p:txBody>
      </p:sp>
      <p:cxnSp>
        <p:nvCxnSpPr>
          <p:cNvPr id="35" name="Straight Arrow Connector 34"/>
          <p:cNvCxnSpPr/>
          <p:nvPr/>
        </p:nvCxnSpPr>
        <p:spPr>
          <a:xfrm flipH="1" flipV="1">
            <a:off x="8180376" y="2628559"/>
            <a:ext cx="1" cy="432746"/>
          </a:xfrm>
          <a:prstGeom prst="straightConnector1">
            <a:avLst/>
          </a:prstGeom>
          <a:ln w="41275">
            <a:headEnd type="triangle"/>
            <a:tailEnd type="none"/>
          </a:ln>
        </p:spPr>
        <p:style>
          <a:lnRef idx="1">
            <a:schemeClr val="dk1"/>
          </a:lnRef>
          <a:fillRef idx="0">
            <a:schemeClr val="dk1"/>
          </a:fillRef>
          <a:effectRef idx="0">
            <a:schemeClr val="dk1"/>
          </a:effectRef>
          <a:fontRef idx="minor">
            <a:schemeClr val="tx1"/>
          </a:fontRef>
        </p:style>
      </p:cxnSp>
      <p:cxnSp>
        <p:nvCxnSpPr>
          <p:cNvPr id="87" name="Straight Arrow Connector 86"/>
          <p:cNvCxnSpPr/>
          <p:nvPr/>
        </p:nvCxnSpPr>
        <p:spPr>
          <a:xfrm flipH="1">
            <a:off x="3883189" y="3953490"/>
            <a:ext cx="218078" cy="0"/>
          </a:xfrm>
          <a:prstGeom prst="straightConnector1">
            <a:avLst/>
          </a:prstGeom>
          <a:ln w="41275">
            <a:headEnd type="triangle"/>
            <a:tailEnd type="none"/>
          </a:ln>
        </p:spPr>
        <p:style>
          <a:lnRef idx="1">
            <a:schemeClr val="dk1"/>
          </a:lnRef>
          <a:fillRef idx="0">
            <a:schemeClr val="dk1"/>
          </a:fillRef>
          <a:effectRef idx="0">
            <a:schemeClr val="dk1"/>
          </a:effectRef>
          <a:fontRef idx="minor">
            <a:schemeClr val="tx1"/>
          </a:fontRef>
        </p:style>
      </p:cxnSp>
      <p:sp>
        <p:nvSpPr>
          <p:cNvPr id="36" name="Rounded Rectangle 35"/>
          <p:cNvSpPr/>
          <p:nvPr/>
        </p:nvSpPr>
        <p:spPr>
          <a:xfrm>
            <a:off x="5920272" y="3226985"/>
            <a:ext cx="1234440" cy="617220"/>
          </a:xfrm>
          <a:prstGeom prst="roundRect">
            <a:avLst/>
          </a:prstGeom>
          <a:solidFill>
            <a:srgbClr val="C5D8A0"/>
          </a:solidFill>
          <a:ln w="25400" cap="flat" cmpd="sng" algn="ctr">
            <a:solidFill>
              <a:srgbClr val="9BBB59">
                <a:shade val="50000"/>
              </a:srgbClr>
            </a:solidFill>
            <a:prstDash val="solid"/>
          </a:ln>
          <a:effectLst/>
        </p:spPr>
        <p:txBody>
          <a:bodyPr rtlCol="0" anchor="ctr"/>
          <a:lstStyle/>
          <a:p>
            <a:pPr algn="ctr" defTabSz="685800" fontAlgn="auto">
              <a:spcBef>
                <a:spcPts val="0"/>
              </a:spcBef>
              <a:spcAft>
                <a:spcPts val="0"/>
              </a:spcAft>
              <a:defRPr/>
            </a:pPr>
            <a:r>
              <a:rPr lang="en-US" sz="1350" kern="0" dirty="0">
                <a:solidFill>
                  <a:prstClr val="black"/>
                </a:solidFill>
                <a:latin typeface="Calibri"/>
              </a:rPr>
              <a:t>Teacher development</a:t>
            </a:r>
          </a:p>
        </p:txBody>
      </p:sp>
      <p:sp>
        <p:nvSpPr>
          <p:cNvPr id="37" name="Rounded Rectangle 36"/>
          <p:cNvSpPr/>
          <p:nvPr/>
        </p:nvSpPr>
        <p:spPr>
          <a:xfrm>
            <a:off x="5924355" y="4116972"/>
            <a:ext cx="1234440" cy="617220"/>
          </a:xfrm>
          <a:prstGeom prst="roundRect">
            <a:avLst/>
          </a:prstGeom>
          <a:solidFill>
            <a:srgbClr val="C5D8A0"/>
          </a:solidFill>
          <a:ln w="25400" cap="flat" cmpd="sng" algn="ctr">
            <a:solidFill>
              <a:srgbClr val="9BBB59">
                <a:shade val="50000"/>
              </a:srgbClr>
            </a:solidFill>
            <a:prstDash val="solid"/>
          </a:ln>
          <a:effectLst/>
        </p:spPr>
        <p:txBody>
          <a:bodyPr rtlCol="0" anchor="ctr"/>
          <a:lstStyle/>
          <a:p>
            <a:pPr algn="ctr" defTabSz="685800" fontAlgn="auto">
              <a:spcBef>
                <a:spcPts val="0"/>
              </a:spcBef>
              <a:spcAft>
                <a:spcPts val="0"/>
              </a:spcAft>
              <a:defRPr/>
            </a:pPr>
            <a:r>
              <a:rPr lang="en-US" sz="1350" kern="0" dirty="0">
                <a:solidFill>
                  <a:prstClr val="black"/>
                </a:solidFill>
                <a:latin typeface="Calibri"/>
              </a:rPr>
              <a:t>Teacher compositional change</a:t>
            </a:r>
          </a:p>
        </p:txBody>
      </p:sp>
      <p:graphicFrame>
        <p:nvGraphicFramePr>
          <p:cNvPr id="21" name="Table 20"/>
          <p:cNvGraphicFramePr>
            <a:graphicFrameLocks noGrp="1"/>
          </p:cNvGraphicFramePr>
          <p:nvPr>
            <p:extLst/>
          </p:nvPr>
        </p:nvGraphicFramePr>
        <p:xfrm>
          <a:off x="1892579" y="1027940"/>
          <a:ext cx="6859060" cy="556260"/>
        </p:xfrm>
        <a:graphic>
          <a:graphicData uri="http://schemas.openxmlformats.org/drawingml/2006/table">
            <a:tbl>
              <a:tblPr firstRow="1" bandRow="1">
                <a:tableStyleId>{5C22544A-7EE6-4342-B048-85BDC9FD1C3A}</a:tableStyleId>
              </a:tblPr>
              <a:tblGrid>
                <a:gridCol w="1714765">
                  <a:extLst>
                    <a:ext uri="{9D8B030D-6E8A-4147-A177-3AD203B41FA5}">
                      <a16:colId xmlns:a16="http://schemas.microsoft.com/office/drawing/2014/main" xmlns="" val="20001"/>
                    </a:ext>
                  </a:extLst>
                </a:gridCol>
                <a:gridCol w="1862252">
                  <a:extLst>
                    <a:ext uri="{9D8B030D-6E8A-4147-A177-3AD203B41FA5}">
                      <a16:colId xmlns:a16="http://schemas.microsoft.com/office/drawing/2014/main" xmlns="" val="20002"/>
                    </a:ext>
                  </a:extLst>
                </a:gridCol>
                <a:gridCol w="1567278">
                  <a:extLst>
                    <a:ext uri="{9D8B030D-6E8A-4147-A177-3AD203B41FA5}">
                      <a16:colId xmlns:a16="http://schemas.microsoft.com/office/drawing/2014/main" xmlns="" val="20003"/>
                    </a:ext>
                  </a:extLst>
                </a:gridCol>
                <a:gridCol w="1714765">
                  <a:extLst>
                    <a:ext uri="{9D8B030D-6E8A-4147-A177-3AD203B41FA5}">
                      <a16:colId xmlns:a16="http://schemas.microsoft.com/office/drawing/2014/main" xmlns="" val="20004"/>
                    </a:ext>
                  </a:extLst>
                </a:gridCol>
              </a:tblGrid>
              <a:tr h="278130">
                <a:tc gridSpan="2">
                  <a:txBody>
                    <a:bodyPr/>
                    <a:lstStyle/>
                    <a:p>
                      <a:pPr algn="ctr"/>
                      <a:r>
                        <a:rPr lang="en-US" sz="1000" b="0" dirty="0" smtClean="0">
                          <a:solidFill>
                            <a:schemeClr val="tx1"/>
                          </a:solidFill>
                        </a:rPr>
                        <a:t>          Teacher Evaluation</a:t>
                      </a:r>
                      <a:r>
                        <a:rPr lang="en-US" sz="1000" b="0" baseline="0" dirty="0" smtClean="0">
                          <a:solidFill>
                            <a:schemeClr val="tx1"/>
                          </a:solidFill>
                        </a:rPr>
                        <a:t> </a:t>
                      </a:r>
                      <a:endParaRPr lang="en-US" sz="1000" b="0" dirty="0">
                        <a:solidFill>
                          <a:schemeClr val="tx1"/>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tcPr>
                </a:tc>
                <a:tc hMerge="1">
                  <a:txBody>
                    <a:bodyPr/>
                    <a:lstStyle/>
                    <a:p>
                      <a:pPr algn="ctr"/>
                      <a:endParaRPr lang="en-US" b="0" dirty="0">
                        <a:solidFill>
                          <a:schemeClr val="tx1"/>
                        </a:solidFill>
                      </a:endParaRPr>
                    </a:p>
                  </a:txBody>
                  <a:tcPr>
                    <a:solidFill>
                      <a:schemeClr val="accent6">
                        <a:lumMod val="20000"/>
                        <a:lumOff val="80000"/>
                      </a:schemeClr>
                    </a:solidFill>
                  </a:tcPr>
                </a:tc>
                <a:tc>
                  <a:txBody>
                    <a:bodyPr/>
                    <a:lstStyle/>
                    <a:p>
                      <a:pPr algn="ctr"/>
                      <a:r>
                        <a:rPr lang="en-US" sz="1000" b="0" dirty="0" smtClean="0">
                          <a:solidFill>
                            <a:schemeClr val="tx1"/>
                          </a:solidFill>
                        </a:rPr>
                        <a:t>     Proximal</a:t>
                      </a:r>
                      <a:endParaRPr lang="en-US" sz="1000" b="0" dirty="0">
                        <a:solidFill>
                          <a:schemeClr val="tx1"/>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tcPr>
                </a:tc>
                <a:tc>
                  <a:txBody>
                    <a:bodyPr/>
                    <a:lstStyle/>
                    <a:p>
                      <a:pPr algn="ctr"/>
                      <a:r>
                        <a:rPr lang="en-US" sz="1000" b="0" dirty="0" smtClean="0">
                          <a:solidFill>
                            <a:schemeClr val="tx1"/>
                          </a:solidFill>
                        </a:rPr>
                        <a:t>   Distal</a:t>
                      </a:r>
                      <a:endParaRPr lang="en-US" sz="1000" b="0" dirty="0">
                        <a:solidFill>
                          <a:schemeClr val="tx1"/>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tcPr>
                </a:tc>
                <a:extLst>
                  <a:ext uri="{0D108BD9-81ED-4DB2-BD59-A6C34878D82A}">
                    <a16:rowId xmlns:a16="http://schemas.microsoft.com/office/drawing/2014/main" xmlns="" val="10000"/>
                  </a:ext>
                </a:extLst>
              </a:tr>
              <a:tr h="278130">
                <a:tc>
                  <a:txBody>
                    <a:bodyPr/>
                    <a:lstStyle/>
                    <a:p>
                      <a:pPr algn="ctr"/>
                      <a:r>
                        <a:rPr lang="en-US" sz="1000" b="0" dirty="0" smtClean="0">
                          <a:solidFill>
                            <a:schemeClr val="tx1"/>
                          </a:solidFill>
                        </a:rPr>
                        <a:t>            Design </a:t>
                      </a:r>
                      <a:endParaRPr lang="en-US" sz="1000" b="0" dirty="0">
                        <a:solidFill>
                          <a:schemeClr val="tx1"/>
                        </a:solidFill>
                      </a:endParaRPr>
                    </a:p>
                  </a:txBody>
                  <a:tcPr marL="68580" marR="68580" marT="34290" marB="34290">
                    <a:lnL w="38100" cmpd="sng">
                      <a:noFill/>
                    </a:lnL>
                    <a:lnR w="12700" cmpd="sng">
                      <a:noFill/>
                    </a:lnR>
                    <a:lnT w="38100" cmpd="sng">
                      <a:noFill/>
                    </a:lnT>
                    <a:lnB w="12700" cmpd="sng">
                      <a:noFill/>
                    </a:lnB>
                    <a:lnTlToBr w="12700" cmpd="sng">
                      <a:noFill/>
                      <a:prstDash val="solid"/>
                    </a:lnTlToBr>
                    <a:lnBlToTr w="12700" cmpd="sng">
                      <a:noFill/>
                      <a:prstDash val="solid"/>
                    </a:lnBlToTr>
                    <a:gradFill>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tcPr>
                </a:tc>
                <a:tc>
                  <a:txBody>
                    <a:bodyPr/>
                    <a:lstStyle/>
                    <a:p>
                      <a:pPr algn="ctr"/>
                      <a:r>
                        <a:rPr lang="en-US" sz="1000" b="0" dirty="0" smtClean="0">
                          <a:solidFill>
                            <a:schemeClr val="tx1"/>
                          </a:solidFill>
                        </a:rPr>
                        <a:t>      Implementation</a:t>
                      </a:r>
                      <a:endParaRPr lang="en-US" sz="1000" b="0" dirty="0">
                        <a:solidFill>
                          <a:schemeClr val="tx1"/>
                        </a:solidFill>
                      </a:endParaRP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tcPr>
                </a:tc>
                <a:tc>
                  <a:txBody>
                    <a:bodyPr/>
                    <a:lstStyle/>
                    <a:p>
                      <a:pPr algn="ctr"/>
                      <a:r>
                        <a:rPr lang="en-US" sz="1000" b="0" dirty="0" smtClean="0">
                          <a:solidFill>
                            <a:schemeClr val="tx1"/>
                          </a:solidFill>
                        </a:rPr>
                        <a:t>       Outcomes</a:t>
                      </a:r>
                      <a:endParaRPr lang="en-US" sz="1000" b="0" dirty="0">
                        <a:solidFill>
                          <a:schemeClr val="tx1"/>
                        </a:solidFill>
                      </a:endParaRP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tcPr>
                </a:tc>
                <a:tc>
                  <a:txBody>
                    <a:bodyPr/>
                    <a:lstStyle/>
                    <a:p>
                      <a:pPr algn="ctr"/>
                      <a:r>
                        <a:rPr lang="en-US" sz="1000" b="0" dirty="0" smtClean="0">
                          <a:solidFill>
                            <a:schemeClr val="tx1"/>
                          </a:solidFill>
                        </a:rPr>
                        <a:t>    Outcomes</a:t>
                      </a:r>
                      <a:endParaRPr lang="en-US" sz="1000" b="0" dirty="0">
                        <a:solidFill>
                          <a:schemeClr val="tx1"/>
                        </a:solidFill>
                      </a:endParaRP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tcPr>
                </a:tc>
                <a:extLst>
                  <a:ext uri="{0D108BD9-81ED-4DB2-BD59-A6C34878D82A}">
                    <a16:rowId xmlns:a16="http://schemas.microsoft.com/office/drawing/2014/main" xmlns="" val="10001"/>
                  </a:ext>
                </a:extLst>
              </a:tr>
            </a:tbl>
          </a:graphicData>
        </a:graphic>
      </p:graphicFrame>
      <p:sp>
        <p:nvSpPr>
          <p:cNvPr id="38" name="Rounded Rectangle 37"/>
          <p:cNvSpPr/>
          <p:nvPr/>
        </p:nvSpPr>
        <p:spPr>
          <a:xfrm>
            <a:off x="5857291" y="2915012"/>
            <a:ext cx="1336610" cy="2231914"/>
          </a:xfrm>
          <a:prstGeom prst="roundRect">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a:endParaRPr>
          </a:p>
        </p:txBody>
      </p:sp>
      <p:cxnSp>
        <p:nvCxnSpPr>
          <p:cNvPr id="51" name="Straight Arrow Connector 50"/>
          <p:cNvCxnSpPr/>
          <p:nvPr/>
        </p:nvCxnSpPr>
        <p:spPr>
          <a:xfrm>
            <a:off x="6508101" y="2614091"/>
            <a:ext cx="0" cy="253035"/>
          </a:xfrm>
          <a:prstGeom prst="straightConnector1">
            <a:avLst/>
          </a:prstGeom>
          <a:ln w="41275">
            <a:headEnd type="triangle"/>
            <a:tailEnd type="none"/>
          </a:ln>
        </p:spPr>
        <p:style>
          <a:lnRef idx="1">
            <a:schemeClr val="dk1"/>
          </a:lnRef>
          <a:fillRef idx="0">
            <a:schemeClr val="dk1"/>
          </a:fillRef>
          <a:effectRef idx="0">
            <a:schemeClr val="dk1"/>
          </a:effectRef>
          <a:fontRef idx="minor">
            <a:schemeClr val="tx1"/>
          </a:fontRef>
        </p:style>
      </p:cxnSp>
      <p:grpSp>
        <p:nvGrpSpPr>
          <p:cNvPr id="71" name="Group 70"/>
          <p:cNvGrpSpPr/>
          <p:nvPr/>
        </p:nvGrpSpPr>
        <p:grpSpPr>
          <a:xfrm>
            <a:off x="4101266" y="2915011"/>
            <a:ext cx="1406690" cy="2231914"/>
            <a:chOff x="5253135" y="1879259"/>
            <a:chExt cx="1875586" cy="2975885"/>
          </a:xfrm>
        </p:grpSpPr>
        <p:sp>
          <p:nvSpPr>
            <p:cNvPr id="86" name="Rounded Rectangle 85"/>
            <p:cNvSpPr/>
            <p:nvPr/>
          </p:nvSpPr>
          <p:spPr>
            <a:xfrm>
              <a:off x="5355770" y="2018076"/>
              <a:ext cx="1661117" cy="782209"/>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a:rPr>
                <a:t>Differentiation</a:t>
              </a:r>
            </a:p>
          </p:txBody>
        </p:sp>
        <p:sp>
          <p:nvSpPr>
            <p:cNvPr id="88" name="Rounded Rectangle 87"/>
            <p:cNvSpPr/>
            <p:nvPr/>
          </p:nvSpPr>
          <p:spPr>
            <a:xfrm>
              <a:off x="5355770" y="2918531"/>
              <a:ext cx="1661118" cy="782209"/>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a:rPr>
                <a:t>Reliably </a:t>
              </a:r>
            </a:p>
            <a:p>
              <a:pPr algn="ctr" defTabSz="685800" fontAlgn="auto">
                <a:spcBef>
                  <a:spcPts val="0"/>
                </a:spcBef>
                <a:spcAft>
                  <a:spcPts val="0"/>
                </a:spcAft>
              </a:pPr>
              <a:r>
                <a:rPr lang="en-US" sz="1350" dirty="0">
                  <a:solidFill>
                    <a:prstClr val="black"/>
                  </a:solidFill>
                  <a:latin typeface="Calibri"/>
                </a:rPr>
                <a:t>Applied</a:t>
              </a:r>
            </a:p>
          </p:txBody>
        </p:sp>
        <p:sp>
          <p:nvSpPr>
            <p:cNvPr id="89" name="Rounded Rectangle 88"/>
            <p:cNvSpPr/>
            <p:nvPr/>
          </p:nvSpPr>
          <p:spPr>
            <a:xfrm>
              <a:off x="5355770" y="3883876"/>
              <a:ext cx="1661118" cy="782209"/>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a:rPr>
                <a:t>Leadership &amp; School Culture</a:t>
              </a:r>
            </a:p>
          </p:txBody>
        </p:sp>
        <p:sp>
          <p:nvSpPr>
            <p:cNvPr id="90" name="Rounded Rectangle 89"/>
            <p:cNvSpPr/>
            <p:nvPr/>
          </p:nvSpPr>
          <p:spPr>
            <a:xfrm>
              <a:off x="5253135" y="1879259"/>
              <a:ext cx="1875586" cy="2975885"/>
            </a:xfrm>
            <a:prstGeom prst="round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a:endParaRPr>
            </a:p>
          </p:txBody>
        </p:sp>
      </p:grpSp>
      <p:grpSp>
        <p:nvGrpSpPr>
          <p:cNvPr id="73" name="Group 72"/>
          <p:cNvGrpSpPr/>
          <p:nvPr/>
        </p:nvGrpSpPr>
        <p:grpSpPr>
          <a:xfrm>
            <a:off x="2493617" y="2481221"/>
            <a:ext cx="1389572" cy="2944539"/>
            <a:chOff x="3088433" y="1391105"/>
            <a:chExt cx="1852762" cy="3926052"/>
          </a:xfrm>
        </p:grpSpPr>
        <p:sp>
          <p:nvSpPr>
            <p:cNvPr id="81" name="Rounded Rectangle 80"/>
            <p:cNvSpPr/>
            <p:nvPr/>
          </p:nvSpPr>
          <p:spPr>
            <a:xfrm>
              <a:off x="3197600" y="1606979"/>
              <a:ext cx="1645920" cy="782209"/>
            </a:xfrm>
            <a:prstGeom prst="roundRect">
              <a:avLst/>
            </a:prstGeom>
            <a:solidFill>
              <a:srgbClr val="E2EE72"/>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a:rPr>
                <a:t>Component Measures</a:t>
              </a:r>
            </a:p>
          </p:txBody>
        </p:sp>
        <p:sp>
          <p:nvSpPr>
            <p:cNvPr id="82" name="Rounded Rectangle 81"/>
            <p:cNvSpPr/>
            <p:nvPr/>
          </p:nvSpPr>
          <p:spPr>
            <a:xfrm>
              <a:off x="3197600" y="3437242"/>
              <a:ext cx="1645920" cy="782209"/>
            </a:xfrm>
            <a:prstGeom prst="roundRect">
              <a:avLst/>
            </a:prstGeom>
            <a:solidFill>
              <a:srgbClr val="E2EE72"/>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a:rPr>
                <a:t>Coaching</a:t>
              </a:r>
            </a:p>
          </p:txBody>
        </p:sp>
        <p:sp>
          <p:nvSpPr>
            <p:cNvPr id="83" name="Rounded Rectangle 82"/>
            <p:cNvSpPr/>
            <p:nvPr/>
          </p:nvSpPr>
          <p:spPr>
            <a:xfrm>
              <a:off x="3197600" y="2515595"/>
              <a:ext cx="1645920" cy="782209"/>
            </a:xfrm>
            <a:prstGeom prst="roundRect">
              <a:avLst/>
            </a:prstGeom>
            <a:solidFill>
              <a:srgbClr val="E2EE72"/>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a:rPr>
                <a:t>Feedback</a:t>
              </a:r>
            </a:p>
          </p:txBody>
        </p:sp>
        <p:sp>
          <p:nvSpPr>
            <p:cNvPr id="85" name="Rounded Rectangle 84"/>
            <p:cNvSpPr/>
            <p:nvPr/>
          </p:nvSpPr>
          <p:spPr>
            <a:xfrm>
              <a:off x="3197600" y="4368941"/>
              <a:ext cx="1645920" cy="782209"/>
            </a:xfrm>
            <a:prstGeom prst="roundRect">
              <a:avLst/>
            </a:prstGeom>
            <a:solidFill>
              <a:srgbClr val="E2EE72"/>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a:rPr>
                <a:t>Stakes</a:t>
              </a:r>
            </a:p>
          </p:txBody>
        </p:sp>
        <p:sp>
          <p:nvSpPr>
            <p:cNvPr id="91" name="Rounded Rectangle 90"/>
            <p:cNvSpPr/>
            <p:nvPr/>
          </p:nvSpPr>
          <p:spPr>
            <a:xfrm>
              <a:off x="3088433" y="1391105"/>
              <a:ext cx="1852762" cy="3926052"/>
            </a:xfrm>
            <a:prstGeom prst="roundRect">
              <a:avLst/>
            </a:prstGeom>
            <a:noFill/>
            <a:ln w="28575">
              <a:solidFill>
                <a:srgbClr val="E2EE7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a:endParaRPr>
            </a:p>
          </p:txBody>
        </p:sp>
      </p:grpSp>
      <p:cxnSp>
        <p:nvCxnSpPr>
          <p:cNvPr id="95" name="Straight Arrow Connector 94"/>
          <p:cNvCxnSpPr/>
          <p:nvPr/>
        </p:nvCxnSpPr>
        <p:spPr>
          <a:xfrm flipH="1">
            <a:off x="5579028" y="3939494"/>
            <a:ext cx="218078" cy="0"/>
          </a:xfrm>
          <a:prstGeom prst="straightConnector1">
            <a:avLst/>
          </a:prstGeom>
          <a:ln w="41275">
            <a:headEnd type="triangle"/>
            <a:tailEnd type="none"/>
          </a:ln>
        </p:spPr>
        <p:style>
          <a:lnRef idx="1">
            <a:schemeClr val="dk1"/>
          </a:lnRef>
          <a:fillRef idx="0">
            <a:schemeClr val="dk1"/>
          </a:fillRef>
          <a:effectRef idx="0">
            <a:schemeClr val="dk1"/>
          </a:effectRef>
          <a:fontRef idx="minor">
            <a:schemeClr val="tx1"/>
          </a:fontRef>
        </p:style>
      </p:cxnSp>
      <p:sp>
        <p:nvSpPr>
          <p:cNvPr id="107" name="Rounded Rectangle 106"/>
          <p:cNvSpPr/>
          <p:nvPr/>
        </p:nvSpPr>
        <p:spPr>
          <a:xfrm>
            <a:off x="5822301" y="1900579"/>
            <a:ext cx="1371600" cy="685800"/>
          </a:xfrm>
          <a:prstGeom prst="roundRect">
            <a:avLst/>
          </a:prstGeom>
          <a:solidFill>
            <a:srgbClr val="C5D8A0"/>
          </a:solidFill>
        </p:spPr>
        <p:style>
          <a:lnRef idx="0">
            <a:schemeClr val="accent5"/>
          </a:lnRef>
          <a:fillRef idx="3">
            <a:schemeClr val="accent5"/>
          </a:fillRef>
          <a:effectRef idx="3">
            <a:schemeClr val="accent5"/>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a:rPr>
              <a:t>Teacher Quality </a:t>
            </a:r>
          </a:p>
        </p:txBody>
      </p:sp>
      <p:cxnSp>
        <p:nvCxnSpPr>
          <p:cNvPr id="124" name="Straight Arrow Connector 123"/>
          <p:cNvCxnSpPr/>
          <p:nvPr/>
        </p:nvCxnSpPr>
        <p:spPr>
          <a:xfrm flipH="1">
            <a:off x="7249753" y="2243479"/>
            <a:ext cx="218078" cy="0"/>
          </a:xfrm>
          <a:prstGeom prst="straightConnector1">
            <a:avLst/>
          </a:prstGeom>
          <a:ln w="41275">
            <a:headEnd type="triangle"/>
            <a:tailEnd type="none"/>
          </a:ln>
        </p:spPr>
        <p:style>
          <a:lnRef idx="1">
            <a:schemeClr val="dk1"/>
          </a:lnRef>
          <a:fillRef idx="0">
            <a:schemeClr val="dk1"/>
          </a:fillRef>
          <a:effectRef idx="0">
            <a:schemeClr val="dk1"/>
          </a:effectRef>
          <a:fontRef idx="minor">
            <a:schemeClr val="tx1"/>
          </a:fontRef>
        </p:style>
      </p:cxnSp>
      <p:sp>
        <p:nvSpPr>
          <p:cNvPr id="25" name="Title 2"/>
          <p:cNvSpPr>
            <a:spLocks noGrp="1"/>
          </p:cNvSpPr>
          <p:nvPr>
            <p:ph type="title"/>
          </p:nvPr>
        </p:nvSpPr>
        <p:spPr>
          <a:xfrm>
            <a:off x="1752600" y="204695"/>
            <a:ext cx="8455025" cy="608012"/>
          </a:xfrm>
        </p:spPr>
        <p:txBody>
          <a:bodyPr/>
          <a:lstStyle/>
          <a:p>
            <a:pPr eaLnBrk="1" hangingPunct="1"/>
            <a:r>
              <a:rPr lang="en-US" altLang="en-US" sz="3200" dirty="0">
                <a:solidFill>
                  <a:schemeClr val="tx2"/>
                </a:solidFill>
                <a:latin typeface="Calibri Light" panose="020F0302020204030204" pitchFamily="34" charset="0"/>
                <a:cs typeface="Arial" panose="020B0604020202020204" pitchFamily="34" charset="0"/>
              </a:rPr>
              <a:t>Teacher Evaluation Theory of Change</a:t>
            </a:r>
          </a:p>
        </p:txBody>
      </p:sp>
    </p:spTree>
    <p:extLst>
      <p:ext uri="{BB962C8B-B14F-4D97-AF65-F5344CB8AC3E}">
        <p14:creationId xmlns:p14="http://schemas.microsoft.com/office/powerpoint/2010/main" val="3270446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190500" y="1429132"/>
            <a:ext cx="3276600" cy="752805"/>
          </a:xfrm>
          <a:prstGeom prst="rect">
            <a:avLst/>
          </a:prstGeom>
        </p:spPr>
      </p:pic>
      <p:sp>
        <p:nvSpPr>
          <p:cNvPr id="15362" name="Title 2"/>
          <p:cNvSpPr>
            <a:spLocks noGrp="1"/>
          </p:cNvSpPr>
          <p:nvPr>
            <p:ph type="title"/>
          </p:nvPr>
        </p:nvSpPr>
        <p:spPr>
          <a:xfrm>
            <a:off x="61913" y="302550"/>
            <a:ext cx="9002712" cy="608012"/>
          </a:xfrm>
        </p:spPr>
        <p:txBody>
          <a:bodyPr/>
          <a:lstStyle/>
          <a:p>
            <a:pPr eaLnBrk="1" hangingPunct="1"/>
            <a:r>
              <a:rPr lang="en-US" altLang="en-US" sz="3200" dirty="0">
                <a:solidFill>
                  <a:schemeClr val="tx2"/>
                </a:solidFill>
                <a:latin typeface="Calibri Light" panose="020F0302020204030204" pitchFamily="34" charset="0"/>
                <a:cs typeface="Arial" panose="020B0604020202020204" pitchFamily="34" charset="0"/>
              </a:rPr>
              <a:t>Teacher Evaluation and Teacher Quality</a:t>
            </a:r>
          </a:p>
        </p:txBody>
      </p:sp>
      <p:pic>
        <p:nvPicPr>
          <p:cNvPr id="3" name="Picture 2"/>
          <p:cNvPicPr>
            <a:picLocks noChangeAspect="1"/>
          </p:cNvPicPr>
          <p:nvPr/>
        </p:nvPicPr>
        <p:blipFill>
          <a:blip r:embed="rId4"/>
          <a:stretch>
            <a:fillRect/>
          </a:stretch>
        </p:blipFill>
        <p:spPr>
          <a:xfrm>
            <a:off x="533400" y="2181937"/>
            <a:ext cx="2590800" cy="1774974"/>
          </a:xfrm>
          <a:prstGeom prst="rect">
            <a:avLst/>
          </a:prstGeom>
        </p:spPr>
      </p:pic>
      <p:sp>
        <p:nvSpPr>
          <p:cNvPr id="10" name="TextBox 9"/>
          <p:cNvSpPr txBox="1"/>
          <p:nvPr/>
        </p:nvSpPr>
        <p:spPr>
          <a:xfrm>
            <a:off x="4367243" y="1371600"/>
            <a:ext cx="3848100" cy="523220"/>
          </a:xfrm>
          <a:prstGeom prst="rect">
            <a:avLst/>
          </a:prstGeom>
          <a:noFill/>
        </p:spPr>
        <p:txBody>
          <a:bodyPr wrap="square" rtlCol="0">
            <a:spAutoFit/>
          </a:bodyPr>
          <a:lstStyle/>
          <a:p>
            <a:r>
              <a:rPr lang="en-US" sz="2800" dirty="0">
                <a:solidFill>
                  <a:srgbClr val="C00000"/>
                </a:solidFill>
              </a:rPr>
              <a:t>Wait … What?</a:t>
            </a:r>
          </a:p>
        </p:txBody>
      </p:sp>
      <p:grpSp>
        <p:nvGrpSpPr>
          <p:cNvPr id="8" name="Group 7"/>
          <p:cNvGrpSpPr/>
          <p:nvPr/>
        </p:nvGrpSpPr>
        <p:grpSpPr>
          <a:xfrm>
            <a:off x="3581400" y="2057400"/>
            <a:ext cx="5460643" cy="4495799"/>
            <a:chOff x="3581400" y="2057400"/>
            <a:chExt cx="5460643" cy="4495799"/>
          </a:xfrm>
        </p:grpSpPr>
        <p:pic>
          <p:nvPicPr>
            <p:cNvPr id="5" name="Picture 4"/>
            <p:cNvPicPr>
              <a:picLocks noChangeAspect="1"/>
            </p:cNvPicPr>
            <p:nvPr/>
          </p:nvPicPr>
          <p:blipFill>
            <a:blip r:embed="rId5"/>
            <a:stretch>
              <a:fillRect/>
            </a:stretch>
          </p:blipFill>
          <p:spPr>
            <a:xfrm>
              <a:off x="3733800" y="2057400"/>
              <a:ext cx="5114987" cy="1012024"/>
            </a:xfrm>
            <a:prstGeom prst="rect">
              <a:avLst/>
            </a:prstGeom>
          </p:spPr>
        </p:pic>
        <p:pic>
          <p:nvPicPr>
            <p:cNvPr id="6" name="Picture 5"/>
            <p:cNvPicPr>
              <a:picLocks noChangeAspect="1"/>
            </p:cNvPicPr>
            <p:nvPr/>
          </p:nvPicPr>
          <p:blipFill>
            <a:blip r:embed="rId6"/>
            <a:stretch>
              <a:fillRect/>
            </a:stretch>
          </p:blipFill>
          <p:spPr>
            <a:xfrm>
              <a:off x="3581400" y="2896350"/>
              <a:ext cx="4980864" cy="3298222"/>
            </a:xfrm>
            <a:prstGeom prst="rect">
              <a:avLst/>
            </a:prstGeom>
          </p:spPr>
        </p:pic>
        <p:pic>
          <p:nvPicPr>
            <p:cNvPr id="11" name="Picture 10"/>
            <p:cNvPicPr>
              <a:picLocks noChangeAspect="1"/>
            </p:cNvPicPr>
            <p:nvPr/>
          </p:nvPicPr>
          <p:blipFill>
            <a:blip r:embed="rId7"/>
            <a:stretch>
              <a:fillRect/>
            </a:stretch>
          </p:blipFill>
          <p:spPr>
            <a:xfrm>
              <a:off x="3589866" y="6228505"/>
              <a:ext cx="5452177" cy="324694"/>
            </a:xfrm>
            <a:prstGeom prst="rect">
              <a:avLst/>
            </a:prstGeom>
          </p:spPr>
        </p:pic>
      </p:grpSp>
      <p:pic>
        <p:nvPicPr>
          <p:cNvPr id="7" name="Picture 6"/>
          <p:cNvPicPr>
            <a:picLocks noChangeAspect="1"/>
          </p:cNvPicPr>
          <p:nvPr/>
        </p:nvPicPr>
        <p:blipFill>
          <a:blip r:embed="rId8"/>
          <a:stretch>
            <a:fillRect/>
          </a:stretch>
        </p:blipFill>
        <p:spPr>
          <a:xfrm>
            <a:off x="3200400" y="3071549"/>
            <a:ext cx="1255885" cy="2847079"/>
          </a:xfrm>
          <a:prstGeom prst="rect">
            <a:avLst/>
          </a:prstGeom>
        </p:spPr>
      </p:pic>
    </p:spTree>
    <p:extLst>
      <p:ext uri="{BB962C8B-B14F-4D97-AF65-F5344CB8AC3E}">
        <p14:creationId xmlns:p14="http://schemas.microsoft.com/office/powerpoint/2010/main" val="242369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61913" y="302550"/>
            <a:ext cx="9002712" cy="608012"/>
          </a:xfrm>
        </p:spPr>
        <p:txBody>
          <a:bodyPr/>
          <a:lstStyle/>
          <a:p>
            <a:pPr eaLnBrk="1" hangingPunct="1"/>
            <a:r>
              <a:rPr lang="en-US" altLang="en-US" sz="3200" dirty="0">
                <a:solidFill>
                  <a:schemeClr val="tx2"/>
                </a:solidFill>
                <a:latin typeface="Calibri Light" panose="020F0302020204030204" pitchFamily="34" charset="0"/>
                <a:cs typeface="Arial" panose="020B0604020202020204" pitchFamily="34" charset="0"/>
              </a:rPr>
              <a:t>Effective Teacher Evaluation</a:t>
            </a:r>
          </a:p>
        </p:txBody>
      </p:sp>
      <p:sp>
        <p:nvSpPr>
          <p:cNvPr id="2" name="Content Placeholder 1"/>
          <p:cNvSpPr>
            <a:spLocks noGrp="1"/>
          </p:cNvSpPr>
          <p:nvPr>
            <p:ph idx="1"/>
          </p:nvPr>
        </p:nvSpPr>
        <p:spPr>
          <a:xfrm>
            <a:off x="838200" y="1371599"/>
            <a:ext cx="8226971" cy="4615315"/>
          </a:xfrm>
        </p:spPr>
        <p:txBody>
          <a:bodyPr/>
          <a:lstStyle/>
          <a:p>
            <a:pPr>
              <a:buFont typeface="Wingdings" panose="05000000000000000000" pitchFamily="2" charset="2"/>
              <a:buChar char="ü"/>
            </a:pPr>
            <a:r>
              <a:rPr lang="en-US" sz="2800" dirty="0">
                <a:latin typeface="Calibri Light" panose="020F0302020204030204" pitchFamily="34" charset="0"/>
              </a:rPr>
              <a:t>Multiple valid and reliable measures </a:t>
            </a:r>
          </a:p>
          <a:p>
            <a:pPr>
              <a:buFont typeface="Wingdings" panose="05000000000000000000" pitchFamily="2" charset="2"/>
              <a:buChar char="ü"/>
            </a:pPr>
            <a:r>
              <a:rPr lang="en-US" sz="2800" dirty="0">
                <a:latin typeface="Calibri Light" panose="020F0302020204030204" pitchFamily="34" charset="0"/>
              </a:rPr>
              <a:t>Differentiation among teachers</a:t>
            </a:r>
          </a:p>
          <a:p>
            <a:pPr>
              <a:buFont typeface="Wingdings" panose="05000000000000000000" pitchFamily="2" charset="2"/>
              <a:buChar char="ü"/>
            </a:pPr>
            <a:r>
              <a:rPr lang="en-US" sz="2800" dirty="0">
                <a:latin typeface="Calibri Light" panose="020F0302020204030204" pitchFamily="34" charset="0"/>
              </a:rPr>
              <a:t>Formative feedback and support</a:t>
            </a:r>
          </a:p>
          <a:p>
            <a:pPr>
              <a:buFont typeface="Wingdings" panose="05000000000000000000" pitchFamily="2" charset="2"/>
              <a:buChar char="ü"/>
            </a:pPr>
            <a:r>
              <a:rPr lang="en-US" sz="2800" dirty="0">
                <a:latin typeface="Calibri Light" panose="020F0302020204030204" pitchFamily="34" charset="0"/>
              </a:rPr>
              <a:t>Summative consequences???</a:t>
            </a:r>
          </a:p>
        </p:txBody>
      </p:sp>
    </p:spTree>
    <p:extLst>
      <p:ext uri="{BB962C8B-B14F-4D97-AF65-F5344CB8AC3E}">
        <p14:creationId xmlns:p14="http://schemas.microsoft.com/office/powerpoint/2010/main" val="364395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1905000" y="1371600"/>
            <a:ext cx="5105400" cy="5334000"/>
          </a:xfrm>
          <a:prstGeom prst="ellipse">
            <a:avLst/>
          </a:prstGeom>
          <a:solidFill>
            <a:schemeClr val="accent1">
              <a:alpha val="4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5" name="Oval 4"/>
          <p:cNvSpPr/>
          <p:nvPr/>
        </p:nvSpPr>
        <p:spPr bwMode="auto">
          <a:xfrm>
            <a:off x="685800" y="2895600"/>
            <a:ext cx="4800600" cy="2590800"/>
          </a:xfrm>
          <a:prstGeom prst="ellipse">
            <a:avLst/>
          </a:prstGeom>
          <a:solidFill>
            <a:srgbClr val="92D050">
              <a:alpha val="25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7" name="Oval 6"/>
          <p:cNvSpPr/>
          <p:nvPr/>
        </p:nvSpPr>
        <p:spPr bwMode="auto">
          <a:xfrm rot="20205608">
            <a:off x="3304625" y="2202545"/>
            <a:ext cx="4876800" cy="2583685"/>
          </a:xfrm>
          <a:prstGeom prst="ellipse">
            <a:avLst/>
          </a:prstGeom>
          <a:solidFill>
            <a:srgbClr val="FFFF00">
              <a:alpha val="25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8" name="TextBox 7"/>
          <p:cNvSpPr txBox="1"/>
          <p:nvPr/>
        </p:nvSpPr>
        <p:spPr>
          <a:xfrm>
            <a:off x="3429000" y="1828800"/>
            <a:ext cx="1981200" cy="923330"/>
          </a:xfrm>
          <a:prstGeom prst="rect">
            <a:avLst/>
          </a:prstGeom>
          <a:noFill/>
        </p:spPr>
        <p:txBody>
          <a:bodyPr wrap="square" rtlCol="0">
            <a:spAutoFit/>
          </a:bodyPr>
          <a:lstStyle/>
          <a:p>
            <a:pPr algn="ctr"/>
            <a:r>
              <a:rPr lang="en-US" dirty="0"/>
              <a:t>True achievement growth </a:t>
            </a:r>
          </a:p>
        </p:txBody>
      </p:sp>
      <p:sp>
        <p:nvSpPr>
          <p:cNvPr id="9" name="TextBox 8"/>
          <p:cNvSpPr txBox="1"/>
          <p:nvPr/>
        </p:nvSpPr>
        <p:spPr>
          <a:xfrm>
            <a:off x="2057400" y="3352800"/>
            <a:ext cx="1066800" cy="646331"/>
          </a:xfrm>
          <a:prstGeom prst="rect">
            <a:avLst/>
          </a:prstGeom>
          <a:noFill/>
        </p:spPr>
        <p:txBody>
          <a:bodyPr wrap="square" rtlCol="0">
            <a:spAutoFit/>
          </a:bodyPr>
          <a:lstStyle/>
          <a:p>
            <a:r>
              <a:rPr lang="en-US" dirty="0">
                <a:hlinkClick r:id="rId3"/>
              </a:rPr>
              <a:t>Value added</a:t>
            </a:r>
            <a:endParaRPr lang="en-US" dirty="0"/>
          </a:p>
        </p:txBody>
      </p:sp>
      <p:sp>
        <p:nvSpPr>
          <p:cNvPr id="10" name="TextBox 9"/>
          <p:cNvSpPr txBox="1"/>
          <p:nvPr/>
        </p:nvSpPr>
        <p:spPr>
          <a:xfrm>
            <a:off x="5562600" y="2971800"/>
            <a:ext cx="1600200" cy="646331"/>
          </a:xfrm>
          <a:prstGeom prst="rect">
            <a:avLst/>
          </a:prstGeom>
          <a:noFill/>
        </p:spPr>
        <p:txBody>
          <a:bodyPr wrap="square" rtlCol="0">
            <a:spAutoFit/>
          </a:bodyPr>
          <a:lstStyle/>
          <a:p>
            <a:r>
              <a:rPr lang="en-US" dirty="0"/>
              <a:t>Rigorous observation</a:t>
            </a:r>
          </a:p>
        </p:txBody>
      </p:sp>
      <p:sp>
        <p:nvSpPr>
          <p:cNvPr id="11" name="Oval 10"/>
          <p:cNvSpPr/>
          <p:nvPr/>
        </p:nvSpPr>
        <p:spPr bwMode="auto">
          <a:xfrm rot="3251962">
            <a:off x="3926424" y="4144943"/>
            <a:ext cx="3745249" cy="2767315"/>
          </a:xfrm>
          <a:prstGeom prst="ellipse">
            <a:avLst/>
          </a:prstGeom>
          <a:solidFill>
            <a:srgbClr val="FCC2CC">
              <a:alpha val="24706"/>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2" name="TextBox 11"/>
          <p:cNvSpPr txBox="1"/>
          <p:nvPr/>
        </p:nvSpPr>
        <p:spPr>
          <a:xfrm>
            <a:off x="4800600" y="5410200"/>
            <a:ext cx="1752600" cy="646331"/>
          </a:xfrm>
          <a:prstGeom prst="rect">
            <a:avLst/>
          </a:prstGeom>
          <a:noFill/>
        </p:spPr>
        <p:txBody>
          <a:bodyPr wrap="square" rtlCol="0">
            <a:spAutoFit/>
          </a:bodyPr>
          <a:lstStyle/>
          <a:p>
            <a:r>
              <a:rPr lang="en-US" dirty="0"/>
              <a:t>Student evaluation</a:t>
            </a:r>
          </a:p>
        </p:txBody>
      </p:sp>
      <p:sp>
        <p:nvSpPr>
          <p:cNvPr id="13" name="TextBox 12"/>
          <p:cNvSpPr txBox="1"/>
          <p:nvPr/>
        </p:nvSpPr>
        <p:spPr>
          <a:xfrm>
            <a:off x="228600" y="1600200"/>
            <a:ext cx="2286000" cy="1200329"/>
          </a:xfrm>
          <a:prstGeom prst="rect">
            <a:avLst/>
          </a:prstGeom>
          <a:noFill/>
          <a:ln>
            <a:solidFill>
              <a:schemeClr val="tx1"/>
            </a:solidFill>
          </a:ln>
        </p:spPr>
        <p:txBody>
          <a:bodyPr wrap="square" rtlCol="0">
            <a:spAutoFit/>
          </a:bodyPr>
          <a:lstStyle/>
          <a:p>
            <a:r>
              <a:rPr lang="en-US" dirty="0"/>
              <a:t>Teaching to test, teacher idiosyncratic material, measurement error</a:t>
            </a:r>
          </a:p>
        </p:txBody>
      </p:sp>
      <p:cxnSp>
        <p:nvCxnSpPr>
          <p:cNvPr id="15" name="Straight Arrow Connector 14"/>
          <p:cNvCxnSpPr/>
          <p:nvPr/>
        </p:nvCxnSpPr>
        <p:spPr>
          <a:xfrm rot="16200000" flipH="1">
            <a:off x="685800" y="3124200"/>
            <a:ext cx="9144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5334000"/>
            <a:ext cx="1828800" cy="1200329"/>
          </a:xfrm>
          <a:prstGeom prst="rect">
            <a:avLst/>
          </a:prstGeom>
          <a:noFill/>
          <a:ln>
            <a:solidFill>
              <a:schemeClr val="tx1"/>
            </a:solidFill>
          </a:ln>
        </p:spPr>
        <p:txBody>
          <a:bodyPr wrap="square" rtlCol="0">
            <a:spAutoFit/>
          </a:bodyPr>
          <a:lstStyle/>
          <a:p>
            <a:r>
              <a:rPr lang="en-US" dirty="0"/>
              <a:t>Test material aligned with policy defined learning goals</a:t>
            </a:r>
          </a:p>
        </p:txBody>
      </p:sp>
      <p:cxnSp>
        <p:nvCxnSpPr>
          <p:cNvPr id="17" name="Straight Arrow Connector 16"/>
          <p:cNvCxnSpPr/>
          <p:nvPr/>
        </p:nvCxnSpPr>
        <p:spPr>
          <a:xfrm rot="5400000" flipH="1" flipV="1">
            <a:off x="1828800" y="4724400"/>
            <a:ext cx="10668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5800" y="152400"/>
            <a:ext cx="6705600" cy="584775"/>
          </a:xfrm>
          <a:prstGeom prst="rect">
            <a:avLst/>
          </a:prstGeom>
          <a:noFill/>
        </p:spPr>
        <p:txBody>
          <a:bodyPr wrap="square" rtlCol="0">
            <a:spAutoFit/>
          </a:bodyPr>
          <a:lstStyle/>
          <a:p>
            <a:r>
              <a:rPr lang="en-US" sz="3200" dirty="0"/>
              <a:t>Measuring Teacher Effectiveness</a:t>
            </a:r>
          </a:p>
        </p:txBody>
      </p:sp>
    </p:spTree>
    <p:extLst>
      <p:ext uri="{BB962C8B-B14F-4D97-AF65-F5344CB8AC3E}">
        <p14:creationId xmlns:p14="http://schemas.microsoft.com/office/powerpoint/2010/main" val="146834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P spid="10" grpId="0"/>
      <p:bldP spid="11" grpId="0" animBg="1"/>
      <p:bldP spid="12" grpId="0"/>
      <p:bldP spid="13" grpId="0" animBg="1"/>
      <p:bldP spid="1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31461</TotalTime>
  <Words>1547</Words>
  <Application>Microsoft Office PowerPoint</Application>
  <PresentationFormat>On-screen Show (4:3)</PresentationFormat>
  <Paragraphs>347</Paragraphs>
  <Slides>23</Slides>
  <Notes>21</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Default Design</vt:lpstr>
      <vt:lpstr>2_Default Design</vt:lpstr>
      <vt:lpstr>Office Theme</vt:lpstr>
      <vt:lpstr>The Design and Practice of U.S. Teacher Evaluation</vt:lpstr>
      <vt:lpstr>Academic Achievement in Virginia</vt:lpstr>
      <vt:lpstr>PowerPoint Presentation</vt:lpstr>
      <vt:lpstr>PowerPoint Presentation</vt:lpstr>
      <vt:lpstr>Teacher Evaluation Theory of Change</vt:lpstr>
      <vt:lpstr>Teacher Evaluation Theory of Change</vt:lpstr>
      <vt:lpstr>Teacher Evaluation and Teacher Quality</vt:lpstr>
      <vt:lpstr>Effective Teacher Evaluation</vt:lpstr>
      <vt:lpstr>PowerPoint Presentation</vt:lpstr>
      <vt:lpstr>What does typical teacher evaluation look like?</vt:lpstr>
      <vt:lpstr>What does typical teacher evaluation look like?</vt:lpstr>
      <vt:lpstr>Measuring teacher effectiveness</vt:lpstr>
      <vt:lpstr>Teacher Evaluation and Teacher Quality</vt:lpstr>
      <vt:lpstr>Characteristics of 7 Evaluation Systems</vt:lpstr>
      <vt:lpstr>Consequences associated with evaluation ratings</vt:lpstr>
      <vt:lpstr>Implementation</vt:lpstr>
      <vt:lpstr>PowerPoint Presentation</vt:lpstr>
      <vt:lpstr>Teacher evaluation in Virginia</vt:lpstr>
      <vt:lpstr>How are teachers evaluated in Virginia?</vt:lpstr>
      <vt:lpstr>Is Virginia realizing the  potential of teacher evaluation?</vt:lpstr>
      <vt:lpstr>Thank you!</vt:lpstr>
      <vt:lpstr>Teacher assessments in 2009 (Widget Effect)</vt:lpstr>
      <vt:lpstr>0.40 SD of student achievement = a year’s worth of learning</vt:lpstr>
    </vt:vector>
  </TitlesOfParts>
  <Company>Stanford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Wyckoff, James H. (jhw4n)</dc:creator>
  <cp:lastModifiedBy>Emily V. Webb (DOE) </cp:lastModifiedBy>
  <cp:revision>357</cp:revision>
  <dcterms:created xsi:type="dcterms:W3CDTF">2005-05-16T20:36:50Z</dcterms:created>
  <dcterms:modified xsi:type="dcterms:W3CDTF">2019-10-15T16:45:11Z</dcterms:modified>
</cp:coreProperties>
</file>