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7" r:id="rId2"/>
    <p:sldId id="299" r:id="rId3"/>
    <p:sldId id="300" r:id="rId4"/>
    <p:sldId id="305" r:id="rId5"/>
    <p:sldId id="310" r:id="rId6"/>
    <p:sldId id="311" r:id="rId7"/>
    <p:sldId id="309" r:id="rId8"/>
    <p:sldId id="308"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p:scale>
          <a:sx n="110" d="100"/>
          <a:sy n="110" d="100"/>
        </p:scale>
        <p:origin x="-78" y="-246"/>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9/9/2019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latin typeface="Georgia" panose="02040502050405020303" pitchFamily="18" charset="0"/>
              </a:rPr>
              <a:pPr algn="l"/>
              <a:t>‹#›</a:t>
            </a:fld>
            <a:endParaRPr lang="en-US"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
            <a:ext cx="9144000" cy="970429"/>
          </a:xfrm>
        </p:spPr>
        <p:txBody>
          <a:bodyPr/>
          <a:lstStyle/>
          <a:p>
            <a:r>
              <a:rPr lang="en-US" sz="2800" b="1" dirty="0">
                <a:latin typeface="Georgia" panose="02040502050405020303" pitchFamily="18" charset="0"/>
              </a:rPr>
              <a:t>State Special Education Advisory </a:t>
            </a:r>
            <a:r>
              <a:rPr lang="en-US" sz="2800" b="1" dirty="0" smtClean="0">
                <a:latin typeface="Georgia" panose="02040502050405020303" pitchFamily="18" charset="0"/>
              </a:rPr>
              <a:t>Committee</a:t>
            </a:r>
            <a:r>
              <a:rPr lang="en-US" sz="2800" b="1" dirty="0">
                <a:latin typeface="Georgia" panose="02040502050405020303" pitchFamily="18" charset="0"/>
              </a:rPr>
              <a:t/>
            </a:r>
            <a:br>
              <a:rPr lang="en-US" sz="2800" b="1" dirty="0">
                <a:latin typeface="Georgia" panose="02040502050405020303" pitchFamily="18" charset="0"/>
              </a:rPr>
            </a:br>
            <a:r>
              <a:rPr lang="en-US" sz="2800" b="1" dirty="0">
                <a:latin typeface="Georgia" panose="02040502050405020303" pitchFamily="18" charset="0"/>
              </a:rPr>
              <a:t>Annual Report</a:t>
            </a:r>
            <a:r>
              <a:rPr lang="en-US" b="1" dirty="0">
                <a:solidFill>
                  <a:srgbClr val="002060"/>
                </a:solidFill>
                <a:latin typeface="Georgia" panose="02040502050405020303" pitchFamily="18" charset="0"/>
              </a:rPr>
              <a:t/>
            </a:r>
            <a:br>
              <a:rPr lang="en-US" b="1" dirty="0">
                <a:solidFill>
                  <a:srgbClr val="002060"/>
                </a:solidFill>
                <a:latin typeface="Georgia" panose="02040502050405020303" pitchFamily="18" charset="0"/>
              </a:rPr>
            </a:br>
            <a:r>
              <a:rPr lang="en-US" b="1" dirty="0">
                <a:solidFill>
                  <a:srgbClr val="002060"/>
                </a:solidFill>
                <a:latin typeface="Georgia" panose="02040502050405020303" pitchFamily="18" charset="0"/>
              </a:rPr>
              <a:t/>
            </a:r>
            <a:br>
              <a:rPr lang="en-US" b="1" dirty="0">
                <a:solidFill>
                  <a:srgbClr val="002060"/>
                </a:solidFill>
                <a:latin typeface="Georgia" panose="02040502050405020303" pitchFamily="18" charset="0"/>
              </a:rPr>
            </a:br>
            <a:endParaRPr lang="en-US" dirty="0"/>
          </a:p>
        </p:txBody>
      </p:sp>
      <p:sp>
        <p:nvSpPr>
          <p:cNvPr id="3" name="Subtitle 2"/>
          <p:cNvSpPr>
            <a:spLocks noGrp="1"/>
          </p:cNvSpPr>
          <p:nvPr>
            <p:ph type="subTitle" idx="1"/>
          </p:nvPr>
        </p:nvSpPr>
        <p:spPr>
          <a:xfrm>
            <a:off x="-3000" y="3867150"/>
            <a:ext cx="9144000" cy="494179"/>
          </a:xfrm>
        </p:spPr>
        <p:txBody>
          <a:bodyPr>
            <a:normAutofit lnSpcReduction="10000"/>
          </a:bodyPr>
          <a:lstStyle/>
          <a:p>
            <a:r>
              <a:rPr lang="en-US" dirty="0" smtClean="0">
                <a:latin typeface="Georgia" panose="02040502050405020303" pitchFamily="18" charset="0"/>
              </a:rPr>
              <a:t>July 2018-June 2019</a:t>
            </a:r>
            <a:endParaRPr lang="en-US" dirty="0">
              <a:latin typeface="Georgia" panose="02040502050405020303" pitchFamily="18" charset="0"/>
            </a:endParaRPr>
          </a:p>
        </p:txBody>
      </p:sp>
    </p:spTree>
    <p:extLst>
      <p:ext uri="{BB962C8B-B14F-4D97-AF65-F5344CB8AC3E}">
        <p14:creationId xmlns:p14="http://schemas.microsoft.com/office/powerpoint/2010/main" val="2397909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sz="800" dirty="0" smtClean="0">
                <a:latin typeface="Georgia" panose="02040502050405020303" pitchFamily="18" charset="0"/>
              </a:rPr>
              <a:t/>
            </a:r>
            <a:br>
              <a:rPr lang="en-US" sz="800" dirty="0" smtClean="0">
                <a:latin typeface="Georgia" panose="02040502050405020303" pitchFamily="18" charset="0"/>
              </a:rPr>
            </a:br>
            <a:r>
              <a:rPr lang="en-US" sz="2800" dirty="0" smtClean="0">
                <a:latin typeface="Georgia" panose="02040502050405020303" pitchFamily="18" charset="0"/>
              </a:rPr>
              <a:t>State Special Education Advisory Committee (SSEAC)</a:t>
            </a:r>
            <a:endParaRPr lang="en-US" sz="2800" dirty="0">
              <a:latin typeface="Georgia" panose="02040502050405020303" pitchFamily="18" charset="0"/>
            </a:endParaRPr>
          </a:p>
        </p:txBody>
      </p:sp>
      <p:sp>
        <p:nvSpPr>
          <p:cNvPr id="3" name="Content Placeholder 2"/>
          <p:cNvSpPr>
            <a:spLocks noGrp="1"/>
          </p:cNvSpPr>
          <p:nvPr>
            <p:ph idx="1"/>
          </p:nvPr>
        </p:nvSpPr>
        <p:spPr>
          <a:xfrm>
            <a:off x="152400" y="971551"/>
            <a:ext cx="8534400" cy="3352800"/>
          </a:xfrm>
        </p:spPr>
        <p:txBody>
          <a:bodyPr/>
          <a:lstStyle/>
          <a:p>
            <a:pPr marL="0" indent="0">
              <a:buNone/>
            </a:pPr>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The purpose of the SSEAC is to promote the education of children with disabilities by providing advice and policy guidance based on input from citizens and constituent groups.  The SSEAC is organized and functions in accordance with state and federal requirements. </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Represents various stakeholder groups as prescribed by the </a:t>
            </a:r>
            <a:r>
              <a:rPr lang="en-US" altLang="en-US" sz="2000" i="1" dirty="0">
                <a:solidFill>
                  <a:srgbClr val="000000"/>
                </a:solidFill>
                <a:latin typeface="Georgia" panose="02040502050405020303" pitchFamily="18" charset="0"/>
                <a:ea typeface="Tahoma" panose="020B0604030504040204" pitchFamily="34" charset="0"/>
                <a:cs typeface="Tahoma" panose="020B0604030504040204" pitchFamily="34" charset="0"/>
              </a:rPr>
              <a:t>Individuals with Disabilities Education Act </a:t>
            </a:r>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(IDEA)</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Administrative year runs July </a:t>
            </a:r>
            <a:r>
              <a:rPr lang="en-US" altLang="en-US" sz="2000" dirty="0" smtClean="0">
                <a:solidFill>
                  <a:srgbClr val="000000"/>
                </a:solidFill>
                <a:latin typeface="Georgia" panose="02040502050405020303" pitchFamily="18" charset="0"/>
                <a:ea typeface="Tahoma" panose="020B0604030504040204" pitchFamily="34" charset="0"/>
                <a:cs typeface="Tahoma" panose="020B0604030504040204" pitchFamily="34" charset="0"/>
              </a:rPr>
              <a:t>1 - June </a:t>
            </a:r>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30</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Five subcommittees</a:t>
            </a:r>
          </a:p>
          <a:p>
            <a:pPr lvl="1"/>
            <a:r>
              <a:rPr lang="en-US" altLang="en-US" sz="2000" dirty="0">
                <a:solidFill>
                  <a:srgbClr val="000000"/>
                </a:solidFill>
                <a:latin typeface="Georgia" panose="02040502050405020303" pitchFamily="18" charset="0"/>
                <a:ea typeface="Tahoma" panose="020B0604030504040204" pitchFamily="34" charset="0"/>
                <a:cs typeface="Tahoma" panose="020B0604030504040204" pitchFamily="34" charset="0"/>
              </a:rPr>
              <a:t>Four meetings held in Richmond</a:t>
            </a:r>
          </a:p>
          <a:p>
            <a:endParaRPr lang="en-US" dirty="0"/>
          </a:p>
        </p:txBody>
      </p:sp>
    </p:spTree>
    <p:extLst>
      <p:ext uri="{BB962C8B-B14F-4D97-AF65-F5344CB8AC3E}">
        <p14:creationId xmlns:p14="http://schemas.microsoft.com/office/powerpoint/2010/main" val="1345686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00" dirty="0" smtClean="0">
                <a:latin typeface="Georgia" panose="02040502050405020303" pitchFamily="18" charset="0"/>
              </a:rPr>
              <a:t/>
            </a:r>
            <a:br>
              <a:rPr lang="en-US" sz="1100" dirty="0" smtClean="0">
                <a:latin typeface="Georgia" panose="02040502050405020303" pitchFamily="18" charset="0"/>
              </a:rPr>
            </a:br>
            <a:r>
              <a:rPr lang="en-US" sz="2800" dirty="0" smtClean="0">
                <a:latin typeface="Georgia" panose="02040502050405020303" pitchFamily="18" charset="0"/>
              </a:rPr>
              <a:t>Public Comment and Constituency Report Topics</a:t>
            </a:r>
            <a:endParaRPr lang="en-US" sz="2800" dirty="0">
              <a:latin typeface="Georgia" panose="02040502050405020303" pitchFamily="18" charset="0"/>
            </a:endParaRPr>
          </a:p>
        </p:txBody>
      </p:sp>
      <p:sp>
        <p:nvSpPr>
          <p:cNvPr id="3" name="Content Placeholder 2"/>
          <p:cNvSpPr>
            <a:spLocks noGrp="1"/>
          </p:cNvSpPr>
          <p:nvPr>
            <p:ph idx="1"/>
          </p:nvPr>
        </p:nvSpPr>
        <p:spPr>
          <a:xfrm>
            <a:off x="457200" y="971550"/>
            <a:ext cx="8534400" cy="3505199"/>
          </a:xfrm>
        </p:spPr>
        <p:txBody>
          <a:bodyPr>
            <a:normAutofit fontScale="62500" lnSpcReduction="20000"/>
          </a:bodyPr>
          <a:lstStyle/>
          <a:p>
            <a:pPr marL="0" indent="0" algn="ctr">
              <a:buNone/>
            </a:pPr>
            <a:r>
              <a:rPr lang="en-US" altLang="en-US" sz="2400" b="1" dirty="0" smtClean="0">
                <a:latin typeface="Georgia" panose="02040502050405020303" pitchFamily="18" charset="0"/>
                <a:ea typeface="Tahoma" panose="020B0604030504040204" pitchFamily="34" charset="0"/>
                <a:cs typeface="Tahoma" panose="020B0604030504040204" pitchFamily="34" charset="0"/>
              </a:rPr>
              <a:t>Public Comments</a:t>
            </a:r>
          </a:p>
          <a:p>
            <a:pPr marL="0" indent="0" algn="ctr">
              <a:buNone/>
            </a:pPr>
            <a:endParaRPr lang="en-US" altLang="en-US" sz="2400" dirty="0">
              <a:latin typeface="Georgia" panose="02040502050405020303" pitchFamily="18" charset="0"/>
              <a:ea typeface="Tahoma" panose="020B0604030504040204" pitchFamily="34" charset="0"/>
              <a:cs typeface="Tahoma" panose="020B0604030504040204" pitchFamily="34" charset="0"/>
            </a:endParaRPr>
          </a:p>
          <a:p>
            <a:pPr marL="457200" lvl="1" indent="0">
              <a:buNone/>
            </a:pPr>
            <a:r>
              <a:rPr lang="en-US" altLang="en-US" sz="2000" b="1" dirty="0" smtClean="0">
                <a:latin typeface="Georgia" panose="02040502050405020303" pitchFamily="18" charset="0"/>
                <a:ea typeface="Tahoma" panose="020B0604030504040204" pitchFamily="34" charset="0"/>
                <a:cs typeface="Tahoma" panose="020B0604030504040204" pitchFamily="34" charset="0"/>
              </a:rPr>
              <a:t>Individualized Education Program (IEP)</a:t>
            </a:r>
            <a:r>
              <a:rPr lang="en-US" altLang="en-US" sz="2000" dirty="0" smtClean="0">
                <a:latin typeface="Georgia" panose="02040502050405020303" pitchFamily="18" charset="0"/>
                <a:ea typeface="Tahoma" panose="020B0604030504040204" pitchFamily="34" charset="0"/>
                <a:cs typeface="Tahoma" panose="020B0604030504040204" pitchFamily="34" charset="0"/>
              </a:rPr>
              <a:t>: </a:t>
            </a:r>
            <a:r>
              <a:rPr lang="en-US" altLang="en-US" sz="2000" dirty="0">
                <a:latin typeface="Georgia" panose="02040502050405020303" pitchFamily="18" charset="0"/>
                <a:ea typeface="Tahoma" panose="020B0604030504040204" pitchFamily="34" charset="0"/>
                <a:cs typeface="Tahoma" panose="020B0604030504040204" pitchFamily="34" charset="0"/>
              </a:rPr>
              <a:t>Parental rights, native language, </a:t>
            </a:r>
            <a:r>
              <a:rPr lang="en-US" altLang="en-US" sz="2000" dirty="0" smtClean="0">
                <a:latin typeface="Georgia" panose="02040502050405020303" pitchFamily="18" charset="0"/>
                <a:ea typeface="Tahoma" panose="020B0604030504040204" pitchFamily="34" charset="0"/>
                <a:cs typeface="Tahoma" panose="020B0604030504040204" pitchFamily="34" charset="0"/>
              </a:rPr>
              <a:t>IEP </a:t>
            </a:r>
            <a:r>
              <a:rPr lang="en-US" altLang="en-US" sz="2000" dirty="0">
                <a:latin typeface="Georgia" panose="02040502050405020303" pitchFamily="18" charset="0"/>
                <a:ea typeface="Tahoma" panose="020B0604030504040204" pitchFamily="34" charset="0"/>
                <a:cs typeface="Tahoma" panose="020B0604030504040204" pitchFamily="34" charset="0"/>
              </a:rPr>
              <a:t>team roles, McKinney-Vento transportation</a:t>
            </a:r>
          </a:p>
          <a:p>
            <a:pPr marL="457200" lvl="1" indent="0">
              <a:buNone/>
            </a:pPr>
            <a:r>
              <a:rPr lang="en-US" altLang="en-US" sz="2000" b="1" dirty="0">
                <a:latin typeface="Georgia" panose="02040502050405020303" pitchFamily="18" charset="0"/>
                <a:ea typeface="Tahoma" panose="020B0604030504040204" pitchFamily="34" charset="0"/>
                <a:cs typeface="Tahoma" panose="020B0604030504040204" pitchFamily="34" charset="0"/>
              </a:rPr>
              <a:t>SEAC</a:t>
            </a:r>
            <a:r>
              <a:rPr lang="en-US" altLang="en-US" sz="2000" dirty="0">
                <a:latin typeface="Georgia" panose="02040502050405020303" pitchFamily="18" charset="0"/>
                <a:ea typeface="Tahoma" panose="020B0604030504040204" pitchFamily="34" charset="0"/>
                <a:cs typeface="Tahoma" panose="020B0604030504040204" pitchFamily="34" charset="0"/>
              </a:rPr>
              <a:t>: Parent participation, membership and best practices</a:t>
            </a:r>
          </a:p>
          <a:p>
            <a:pPr marL="457200" lvl="1" indent="0">
              <a:buNone/>
            </a:pPr>
            <a:r>
              <a:rPr lang="en-US" altLang="en-US" sz="2000" b="1" dirty="0">
                <a:latin typeface="Georgia" panose="02040502050405020303" pitchFamily="18" charset="0"/>
                <a:ea typeface="Tahoma" panose="020B0604030504040204" pitchFamily="34" charset="0"/>
                <a:cs typeface="Tahoma" panose="020B0604030504040204" pitchFamily="34" charset="0"/>
              </a:rPr>
              <a:t>Other</a:t>
            </a:r>
            <a:r>
              <a:rPr lang="en-US" altLang="en-US" sz="2000" dirty="0">
                <a:latin typeface="Georgia" panose="02040502050405020303" pitchFamily="18" charset="0"/>
                <a:ea typeface="Tahoma" panose="020B0604030504040204" pitchFamily="34" charset="0"/>
                <a:cs typeface="Tahoma" panose="020B0604030504040204" pitchFamily="34" charset="0"/>
              </a:rPr>
              <a:t>: Diploma </a:t>
            </a:r>
            <a:r>
              <a:rPr lang="en-US" altLang="en-US" sz="2000" dirty="0" smtClean="0">
                <a:latin typeface="Georgia" panose="02040502050405020303" pitchFamily="18" charset="0"/>
                <a:ea typeface="Tahoma" panose="020B0604030504040204" pitchFamily="34" charset="0"/>
                <a:cs typeface="Tahoma" panose="020B0604030504040204" pitchFamily="34" charset="0"/>
              </a:rPr>
              <a:t>statistics, trauma informed care, </a:t>
            </a:r>
            <a:r>
              <a:rPr lang="en-US" altLang="en-US" sz="2000" dirty="0">
                <a:latin typeface="Georgia" panose="02040502050405020303" pitchFamily="18" charset="0"/>
                <a:ea typeface="Tahoma" panose="020B0604030504040204" pitchFamily="34" charset="0"/>
                <a:cs typeface="Tahoma" panose="020B0604030504040204" pitchFamily="34" charset="0"/>
              </a:rPr>
              <a:t>service animals, </a:t>
            </a:r>
            <a:r>
              <a:rPr lang="en-US" altLang="en-US" sz="2000" dirty="0" smtClean="0">
                <a:latin typeface="Georgia" panose="02040502050405020303" pitchFamily="18" charset="0"/>
                <a:ea typeface="Tahoma" panose="020B0604030504040204" pitchFamily="34" charset="0"/>
                <a:cs typeface="Tahoma" panose="020B0604030504040204" pitchFamily="34" charset="0"/>
              </a:rPr>
              <a:t>chronic absenteeism, Every Student Succeeds Act implementation in Virginia</a:t>
            </a:r>
          </a:p>
          <a:p>
            <a:pPr lvl="1"/>
            <a:endParaRPr lang="en-US" altLang="en-US" sz="2000" dirty="0" smtClean="0">
              <a:latin typeface="Georgia" panose="02040502050405020303" pitchFamily="18" charset="0"/>
              <a:ea typeface="Tahoma" panose="020B0604030504040204" pitchFamily="34" charset="0"/>
              <a:cs typeface="Tahoma" panose="020B0604030504040204" pitchFamily="34" charset="0"/>
            </a:endParaRPr>
          </a:p>
          <a:p>
            <a:pPr marL="0" lvl="0" indent="0" algn="ctr">
              <a:buNone/>
            </a:pPr>
            <a:r>
              <a:rPr lang="en-US" altLang="en-US" sz="2400" b="1" dirty="0" smtClean="0">
                <a:latin typeface="Georgia" panose="02040502050405020303" pitchFamily="18" charset="0"/>
                <a:ea typeface="Tahoma" panose="020B0604030504040204" pitchFamily="34" charset="0"/>
                <a:cs typeface="Tahoma" panose="020B0604030504040204" pitchFamily="34" charset="0"/>
              </a:rPr>
              <a:t>Constituency Reports</a:t>
            </a:r>
          </a:p>
          <a:p>
            <a:pPr marL="0" lvl="0" indent="0" algn="ctr">
              <a:buNone/>
            </a:pPr>
            <a:endParaRPr lang="en-US" altLang="en-US" sz="2400" b="1" dirty="0" smtClean="0">
              <a:latin typeface="Georgia" panose="02040502050405020303" pitchFamily="18" charset="0"/>
              <a:ea typeface="Tahoma" panose="020B0604030504040204" pitchFamily="34" charset="0"/>
              <a:cs typeface="Tahoma" panose="020B0604030504040204" pitchFamily="34" charset="0"/>
            </a:endParaRPr>
          </a:p>
          <a:p>
            <a:pPr marL="457200" lvl="1" indent="0">
              <a:buNone/>
            </a:pPr>
            <a:r>
              <a:rPr lang="en-US" altLang="en-US" sz="2000" dirty="0" smtClean="0">
                <a:latin typeface="Georgia" panose="02040502050405020303" pitchFamily="18" charset="0"/>
                <a:ea typeface="Tahoma" panose="020B0604030504040204" pitchFamily="34" charset="0"/>
                <a:cs typeface="Tahoma" panose="020B0604030504040204" pitchFamily="34" charset="0"/>
              </a:rPr>
              <a:t>Parent/family </a:t>
            </a:r>
            <a:r>
              <a:rPr lang="en-US" altLang="en-US" sz="2000" dirty="0">
                <a:latin typeface="Georgia" panose="02040502050405020303" pitchFamily="18" charset="0"/>
                <a:ea typeface="Tahoma" panose="020B0604030504040204" pitchFamily="34" charset="0"/>
                <a:cs typeface="Tahoma" panose="020B0604030504040204" pitchFamily="34" charset="0"/>
              </a:rPr>
              <a:t>engagement		Mental health/trauma</a:t>
            </a:r>
          </a:p>
          <a:p>
            <a:pPr marL="457200" lvl="1" indent="0">
              <a:buNone/>
            </a:pPr>
            <a:r>
              <a:rPr lang="en-US" altLang="en-US" sz="2000" dirty="0">
                <a:latin typeface="Georgia" panose="02040502050405020303" pitchFamily="18" charset="0"/>
                <a:ea typeface="Tahoma" panose="020B0604030504040204" pitchFamily="34" charset="0"/>
                <a:cs typeface="Tahoma" panose="020B0604030504040204" pitchFamily="34" charset="0"/>
              </a:rPr>
              <a:t>Transition			</a:t>
            </a:r>
            <a:r>
              <a:rPr lang="en-US" altLang="en-US" sz="2000" dirty="0" smtClean="0">
                <a:latin typeface="Georgia" panose="02040502050405020303" pitchFamily="18" charset="0"/>
                <a:ea typeface="Tahoma" panose="020B0604030504040204" pitchFamily="34" charset="0"/>
                <a:cs typeface="Tahoma" panose="020B0604030504040204" pitchFamily="34" charset="0"/>
              </a:rPr>
              <a:t>Funding</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marL="457200" lvl="1" indent="0">
              <a:buNone/>
            </a:pPr>
            <a:r>
              <a:rPr lang="en-US" altLang="en-US" sz="2000" dirty="0">
                <a:latin typeface="Georgia" panose="02040502050405020303" pitchFamily="18" charset="0"/>
                <a:ea typeface="Tahoma" panose="020B0604030504040204" pitchFamily="34" charset="0"/>
                <a:cs typeface="Tahoma" panose="020B0604030504040204" pitchFamily="34" charset="0"/>
              </a:rPr>
              <a:t>Staffing shortages		</a:t>
            </a:r>
            <a:r>
              <a:rPr lang="en-US" altLang="en-US" sz="2000" dirty="0" smtClean="0">
                <a:latin typeface="Georgia" panose="02040502050405020303" pitchFamily="18" charset="0"/>
                <a:ea typeface="Tahoma" panose="020B0604030504040204" pitchFamily="34" charset="0"/>
                <a:cs typeface="Tahoma" panose="020B0604030504040204" pitchFamily="34" charset="0"/>
              </a:rPr>
              <a:t>	Seclusion </a:t>
            </a:r>
            <a:r>
              <a:rPr lang="en-US" altLang="en-US" sz="2000" dirty="0">
                <a:latin typeface="Georgia" panose="02040502050405020303" pitchFamily="18" charset="0"/>
                <a:ea typeface="Tahoma" panose="020B0604030504040204" pitchFamily="34" charset="0"/>
                <a:cs typeface="Tahoma" panose="020B0604030504040204" pitchFamily="34" charset="0"/>
              </a:rPr>
              <a:t>and restraint</a:t>
            </a:r>
          </a:p>
          <a:p>
            <a:pPr marL="457200" lvl="1" indent="0">
              <a:buNone/>
            </a:pPr>
            <a:r>
              <a:rPr lang="en-US" altLang="en-US" sz="2000" dirty="0">
                <a:latin typeface="Georgia" panose="02040502050405020303" pitchFamily="18" charset="0"/>
                <a:ea typeface="Tahoma" panose="020B0604030504040204" pitchFamily="34" charset="0"/>
                <a:cs typeface="Tahoma" panose="020B0604030504040204" pitchFamily="34" charset="0"/>
              </a:rPr>
              <a:t>LSEAC practices			Eligibility</a:t>
            </a:r>
          </a:p>
          <a:p>
            <a:pPr marL="457200" lvl="1" indent="0">
              <a:buNone/>
            </a:pPr>
            <a:r>
              <a:rPr lang="en-US" altLang="en-US" sz="2000" dirty="0">
                <a:latin typeface="Georgia" panose="02040502050405020303" pitchFamily="18" charset="0"/>
                <a:ea typeface="Tahoma" panose="020B0604030504040204" pitchFamily="34" charset="0"/>
                <a:cs typeface="Tahoma" panose="020B0604030504040204" pitchFamily="34" charset="0"/>
              </a:rPr>
              <a:t>Inclusion 			</a:t>
            </a:r>
            <a:r>
              <a:rPr lang="en-US" altLang="en-US" sz="2000" dirty="0" smtClean="0">
                <a:latin typeface="Georgia" panose="02040502050405020303" pitchFamily="18" charset="0"/>
                <a:ea typeface="Tahoma" panose="020B0604030504040204" pitchFamily="34" charset="0"/>
                <a:cs typeface="Tahoma" panose="020B0604030504040204" pitchFamily="34" charset="0"/>
              </a:rPr>
              <a:t>Bullying</a:t>
            </a:r>
            <a:endParaRPr lang="en-US" altLang="en-US" sz="2000" dirty="0">
              <a:latin typeface="Georgia" panose="02040502050405020303" pitchFamily="18" charset="0"/>
              <a:ea typeface="Tahoma" panose="020B0604030504040204" pitchFamily="34" charset="0"/>
              <a:cs typeface="Tahoma" panose="020B0604030504040204" pitchFamily="34" charset="0"/>
            </a:endParaRPr>
          </a:p>
          <a:p>
            <a:pPr marL="457200" lvl="1" indent="0">
              <a:buNone/>
            </a:pPr>
            <a:r>
              <a:rPr lang="en-US" altLang="en-US" sz="2000" dirty="0">
                <a:latin typeface="Georgia" panose="02040502050405020303" pitchFamily="18" charset="0"/>
                <a:ea typeface="Tahoma" panose="020B0604030504040204" pitchFamily="34" charset="0"/>
                <a:cs typeface="Tahoma" panose="020B0604030504040204" pitchFamily="34" charset="0"/>
              </a:rPr>
              <a:t>Graduation</a:t>
            </a:r>
          </a:p>
          <a:p>
            <a:endParaRPr lang="en-US" dirty="0"/>
          </a:p>
        </p:txBody>
      </p:sp>
    </p:spTree>
    <p:extLst>
      <p:ext uri="{BB962C8B-B14F-4D97-AF65-F5344CB8AC3E}">
        <p14:creationId xmlns:p14="http://schemas.microsoft.com/office/powerpoint/2010/main" val="138596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Presentations</a:t>
            </a:r>
            <a:endParaRPr lang="en-US" dirty="0">
              <a:latin typeface="Georgia" panose="02040502050405020303" pitchFamily="18" charset="0"/>
            </a:endParaRPr>
          </a:p>
        </p:txBody>
      </p:sp>
      <p:sp>
        <p:nvSpPr>
          <p:cNvPr id="3" name="Content Placeholder 2"/>
          <p:cNvSpPr>
            <a:spLocks noGrp="1"/>
          </p:cNvSpPr>
          <p:nvPr>
            <p:ph idx="1"/>
          </p:nvPr>
        </p:nvSpPr>
        <p:spPr>
          <a:xfrm>
            <a:off x="228600" y="819149"/>
            <a:ext cx="8458200" cy="3505201"/>
          </a:xfrm>
        </p:spPr>
        <p:txBody>
          <a:bodyPr>
            <a:normAutofit/>
          </a:bodyPr>
          <a:lstStyle/>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Superintendent of Public </a:t>
            </a:r>
            <a:r>
              <a:rPr lang="en-US" altLang="en-US" sz="2000" dirty="0" smtClean="0">
                <a:latin typeface="Georgia" panose="02040502050405020303" pitchFamily="18" charset="0"/>
                <a:ea typeface="Tahoma" panose="020B0604030504040204" pitchFamily="34" charset="0"/>
                <a:cs typeface="Tahoma" panose="020B0604030504040204" pitchFamily="34" charset="0"/>
              </a:rPr>
              <a:t>Instruction: Virginia </a:t>
            </a:r>
            <a:r>
              <a:rPr lang="en-US" altLang="en-US" sz="2000" dirty="0">
                <a:latin typeface="Georgia" panose="02040502050405020303" pitchFamily="18" charset="0"/>
                <a:ea typeface="Tahoma" panose="020B0604030504040204" pitchFamily="34" charset="0"/>
                <a:cs typeface="Tahoma" panose="020B0604030504040204" pitchFamily="34" charset="0"/>
              </a:rPr>
              <a:t>is for Learners, Maximizing the Potential of all Students</a:t>
            </a:r>
          </a:p>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VDOE Mathematics Initiatives</a:t>
            </a:r>
          </a:p>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Virginia Inclusive Practices </a:t>
            </a:r>
          </a:p>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Trauma Informed Care </a:t>
            </a:r>
          </a:p>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Multisensory Structured Literacy Instruction </a:t>
            </a:r>
          </a:p>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VDOE Equity and Virginia is For Learners Initiatives</a:t>
            </a:r>
          </a:p>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Back to Basics Initiative </a:t>
            </a:r>
          </a:p>
          <a:p>
            <a:pPr lvl="1">
              <a:buFont typeface="Arial" panose="020B0604020202020204" pitchFamily="34" charset="0"/>
              <a:buChar char="•"/>
            </a:pPr>
            <a:r>
              <a:rPr lang="en-US" altLang="en-US" sz="2000" dirty="0">
                <a:latin typeface="Georgia" panose="02040502050405020303" pitchFamily="18" charset="0"/>
                <a:ea typeface="Tahoma" panose="020B0604030504040204" pitchFamily="34" charset="0"/>
                <a:cs typeface="Tahoma" panose="020B0604030504040204" pitchFamily="34" charset="0"/>
              </a:rPr>
              <a:t>Seclusion and Restraint Regulations Update</a:t>
            </a:r>
          </a:p>
          <a:p>
            <a:endParaRPr lang="en-US" dirty="0"/>
          </a:p>
        </p:txBody>
      </p:sp>
    </p:spTree>
    <p:extLst>
      <p:ext uri="{BB962C8B-B14F-4D97-AF65-F5344CB8AC3E}">
        <p14:creationId xmlns:p14="http://schemas.microsoft.com/office/powerpoint/2010/main" val="1447024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Commendations 1 of 2</a:t>
            </a:r>
            <a:endParaRPr lang="en-US" dirty="0">
              <a:latin typeface="Georgia" panose="02040502050405020303" pitchFamily="18" charset="0"/>
            </a:endParaRPr>
          </a:p>
        </p:txBody>
      </p:sp>
      <p:sp>
        <p:nvSpPr>
          <p:cNvPr id="3" name="Content Placeholder 2"/>
          <p:cNvSpPr>
            <a:spLocks noGrp="1"/>
          </p:cNvSpPr>
          <p:nvPr>
            <p:ph idx="1"/>
          </p:nvPr>
        </p:nvSpPr>
        <p:spPr>
          <a:xfrm>
            <a:off x="0" y="971550"/>
            <a:ext cx="9159240" cy="3465979"/>
          </a:xfrm>
        </p:spPr>
        <p:txBody>
          <a:bodyPr>
            <a:noAutofit/>
          </a:bodyPr>
          <a:lstStyle/>
          <a:p>
            <a:pPr lvl="1">
              <a:lnSpc>
                <a:spcPct val="115000"/>
              </a:lnSpc>
              <a:spcBef>
                <a:spcPts val="0"/>
              </a:spcBef>
              <a:buFont typeface="Arial" panose="020B0604020202020204" pitchFamily="34" charset="0"/>
              <a:buChar char="•"/>
            </a:pPr>
            <a:r>
              <a:rPr lang="en-US" sz="1800" dirty="0">
                <a:solidFill>
                  <a:srgbClr val="000000"/>
                </a:solidFill>
                <a:latin typeface="Georgia" panose="02040502050405020303" pitchFamily="18" charset="0"/>
                <a:ea typeface="Times New Roman"/>
              </a:rPr>
              <a:t>For a seventh consecutive year, Virginia has earned the U.S. Department of Education’s highest rating for improving outcomes for students with disabilities and for compliance with the federal </a:t>
            </a:r>
            <a:r>
              <a:rPr lang="en-US" sz="1800" i="1" dirty="0">
                <a:solidFill>
                  <a:srgbClr val="000000"/>
                </a:solidFill>
                <a:latin typeface="Georgia" panose="02040502050405020303" pitchFamily="18" charset="0"/>
                <a:ea typeface="Times New Roman"/>
              </a:rPr>
              <a:t>Individuals with Disabilities Education </a:t>
            </a:r>
            <a:r>
              <a:rPr lang="en-US" sz="1800" i="1" dirty="0" smtClean="0">
                <a:solidFill>
                  <a:srgbClr val="000000"/>
                </a:solidFill>
                <a:latin typeface="Georgia" panose="02040502050405020303" pitchFamily="18" charset="0"/>
                <a:ea typeface="Times New Roman"/>
              </a:rPr>
              <a:t>Act</a:t>
            </a:r>
            <a:r>
              <a:rPr lang="en-US" sz="1800" dirty="0" smtClean="0">
                <a:solidFill>
                  <a:srgbClr val="000000"/>
                </a:solidFill>
                <a:latin typeface="Georgia" panose="02040502050405020303" pitchFamily="18" charset="0"/>
                <a:ea typeface="Times New Roman"/>
              </a:rPr>
              <a:t>.</a:t>
            </a:r>
            <a:endParaRPr lang="en-US" sz="18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endParaRPr lang="en-US" sz="18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800" dirty="0">
                <a:solidFill>
                  <a:srgbClr val="000000"/>
                </a:solidFill>
                <a:latin typeface="Georgia" panose="02040502050405020303" pitchFamily="18" charset="0"/>
                <a:ea typeface="Times New Roman"/>
              </a:rPr>
              <a:t>Supporting the “Virginia is for Learners Initiative” which promotes deeper learning, equity in education, the five C’s, and the Profile of the Virginia Graduate. </a:t>
            </a:r>
          </a:p>
          <a:p>
            <a:pPr lvl="1">
              <a:lnSpc>
                <a:spcPct val="115000"/>
              </a:lnSpc>
              <a:spcBef>
                <a:spcPts val="0"/>
              </a:spcBef>
              <a:buFont typeface="Arial" panose="020B0604020202020204" pitchFamily="34" charset="0"/>
              <a:buChar char="•"/>
            </a:pPr>
            <a:endParaRPr lang="en-US" sz="1800" dirty="0">
              <a:solidFill>
                <a:srgbClr val="000000"/>
              </a:solidFill>
              <a:latin typeface="Georgia" panose="02040502050405020303" pitchFamily="18" charset="0"/>
              <a:ea typeface="Times New Roman"/>
              <a:cs typeface="Calibri"/>
            </a:endParaRPr>
          </a:p>
          <a:p>
            <a:pPr lvl="1">
              <a:lnSpc>
                <a:spcPct val="115000"/>
              </a:lnSpc>
              <a:spcBef>
                <a:spcPts val="0"/>
              </a:spcBef>
              <a:buFont typeface="Arial" panose="020B0604020202020204" pitchFamily="34" charset="0"/>
              <a:buChar char="•"/>
            </a:pPr>
            <a:r>
              <a:rPr lang="en-US" sz="1800" dirty="0">
                <a:solidFill>
                  <a:srgbClr val="000000"/>
                </a:solidFill>
                <a:latin typeface="Georgia" panose="02040502050405020303" pitchFamily="18" charset="0"/>
                <a:ea typeface="Times New Roman"/>
              </a:rPr>
              <a:t>Joining </a:t>
            </a:r>
            <a:r>
              <a:rPr lang="en-US" sz="1800" dirty="0" smtClean="0">
                <a:solidFill>
                  <a:srgbClr val="000000"/>
                </a:solidFill>
                <a:latin typeface="Georgia" panose="02040502050405020303" pitchFamily="18" charset="0"/>
                <a:ea typeface="Times New Roman"/>
              </a:rPr>
              <a:t>the Secretary of Education </a:t>
            </a:r>
            <a:r>
              <a:rPr lang="en-US" sz="1800" dirty="0">
                <a:solidFill>
                  <a:srgbClr val="000000"/>
                </a:solidFill>
                <a:latin typeface="Georgia" panose="02040502050405020303" pitchFamily="18" charset="0"/>
                <a:ea typeface="Times New Roman"/>
              </a:rPr>
              <a:t>and the Virginia Association of Superintendents to host </a:t>
            </a:r>
            <a:r>
              <a:rPr lang="en-US" sz="1800" dirty="0" smtClean="0">
                <a:solidFill>
                  <a:srgbClr val="000000"/>
                </a:solidFill>
                <a:latin typeface="Georgia" panose="02040502050405020303" pitchFamily="18" charset="0"/>
                <a:ea typeface="Times New Roman"/>
              </a:rPr>
              <a:t>the </a:t>
            </a:r>
            <a:r>
              <a:rPr lang="en-US" sz="1800" dirty="0">
                <a:solidFill>
                  <a:srgbClr val="000000"/>
                </a:solidFill>
                <a:latin typeface="Georgia" panose="02040502050405020303" pitchFamily="18" charset="0"/>
                <a:ea typeface="Times New Roman"/>
              </a:rPr>
              <a:t>Teacher Retention Summit.</a:t>
            </a:r>
          </a:p>
        </p:txBody>
      </p:sp>
    </p:spTree>
    <p:extLst>
      <p:ext uri="{BB962C8B-B14F-4D97-AF65-F5344CB8AC3E}">
        <p14:creationId xmlns:p14="http://schemas.microsoft.com/office/powerpoint/2010/main" val="1496061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Commendations 2 of 2</a:t>
            </a:r>
            <a:endParaRPr lang="en-US" dirty="0">
              <a:latin typeface="Georgia" panose="02040502050405020303" pitchFamily="18" charset="0"/>
            </a:endParaRPr>
          </a:p>
        </p:txBody>
      </p:sp>
      <p:sp>
        <p:nvSpPr>
          <p:cNvPr id="3" name="Content Placeholder 2"/>
          <p:cNvSpPr>
            <a:spLocks noGrp="1"/>
          </p:cNvSpPr>
          <p:nvPr>
            <p:ph idx="1"/>
          </p:nvPr>
        </p:nvSpPr>
        <p:spPr>
          <a:xfrm>
            <a:off x="0" y="971550"/>
            <a:ext cx="8991600" cy="3465979"/>
          </a:xfrm>
        </p:spPr>
        <p:txBody>
          <a:bodyPr>
            <a:noAutofit/>
          </a:bodyPr>
          <a:lstStyle/>
          <a:p>
            <a:pPr lvl="1">
              <a:lnSpc>
                <a:spcPct val="115000"/>
              </a:lnSpc>
              <a:spcBef>
                <a:spcPts val="0"/>
              </a:spcBef>
              <a:buFont typeface="Arial" panose="020B0604020202020204" pitchFamily="34" charset="0"/>
              <a:buChar char="•"/>
            </a:pPr>
            <a:r>
              <a:rPr lang="en-US" sz="1600" dirty="0">
                <a:solidFill>
                  <a:srgbClr val="000000"/>
                </a:solidFill>
                <a:latin typeface="Georgia" panose="02040502050405020303" pitchFamily="18" charset="0"/>
                <a:ea typeface="Times New Roman"/>
              </a:rPr>
              <a:t>Partnering with the Council for Exceptional Children (CEC) to develop a pilot program of supports for first-year special education teachers.</a:t>
            </a:r>
          </a:p>
          <a:p>
            <a:pPr lvl="1">
              <a:lnSpc>
                <a:spcPct val="115000"/>
              </a:lnSpc>
              <a:spcBef>
                <a:spcPts val="0"/>
              </a:spcBef>
              <a:buFont typeface="Arial" panose="020B0604020202020204" pitchFamily="34" charset="0"/>
              <a:buChar char="•"/>
            </a:pPr>
            <a:endParaRPr lang="en-US" sz="16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600" dirty="0">
                <a:solidFill>
                  <a:srgbClr val="000000"/>
                </a:solidFill>
                <a:latin typeface="Georgia" panose="02040502050405020303" pitchFamily="18" charset="0"/>
                <a:ea typeface="Times New Roman"/>
              </a:rPr>
              <a:t>Focusing on equity and closing achievement gaps through the collaborative efforts of the </a:t>
            </a:r>
            <a:r>
              <a:rPr lang="en-US" sz="1600" dirty="0" err="1">
                <a:solidFill>
                  <a:srgbClr val="000000"/>
                </a:solidFill>
                <a:latin typeface="Georgia" panose="02040502050405020303" pitchFamily="18" charset="0"/>
                <a:ea typeface="Times New Roman"/>
              </a:rPr>
              <a:t>EdEquity</a:t>
            </a:r>
            <a:r>
              <a:rPr lang="en-US" sz="1600" dirty="0">
                <a:solidFill>
                  <a:srgbClr val="000000"/>
                </a:solidFill>
                <a:latin typeface="Georgia" panose="02040502050405020303" pitchFamily="18" charset="0"/>
                <a:ea typeface="Times New Roman"/>
              </a:rPr>
              <a:t> Conference.</a:t>
            </a:r>
          </a:p>
          <a:p>
            <a:pPr lvl="1">
              <a:lnSpc>
                <a:spcPct val="115000"/>
              </a:lnSpc>
              <a:spcBef>
                <a:spcPts val="0"/>
              </a:spcBef>
              <a:buFont typeface="Arial" panose="020B0604020202020204" pitchFamily="34" charset="0"/>
              <a:buChar char="•"/>
            </a:pPr>
            <a:endParaRPr lang="en-US" sz="16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600" dirty="0">
                <a:solidFill>
                  <a:srgbClr val="000000"/>
                </a:solidFill>
                <a:latin typeface="Georgia" panose="02040502050405020303" pitchFamily="18" charset="0"/>
                <a:ea typeface="Times New Roman"/>
              </a:rPr>
              <a:t>Adopting the special permission credit accommodation which will allow students with disabilities the opportunity to earn locally awarded verified credits.</a:t>
            </a:r>
          </a:p>
          <a:p>
            <a:pPr lvl="1">
              <a:lnSpc>
                <a:spcPct val="115000"/>
              </a:lnSpc>
              <a:spcBef>
                <a:spcPts val="0"/>
              </a:spcBef>
              <a:buFont typeface="Arial" panose="020B0604020202020204" pitchFamily="34" charset="0"/>
              <a:buChar char="•"/>
            </a:pPr>
            <a:endParaRPr lang="en-US" sz="16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600" dirty="0">
                <a:solidFill>
                  <a:srgbClr val="000000"/>
                </a:solidFill>
                <a:latin typeface="Georgia" panose="02040502050405020303" pitchFamily="18" charset="0"/>
                <a:ea typeface="Times New Roman"/>
              </a:rPr>
              <a:t>Presenting “Critical Decision Point” training for parents of students with disabilities in all eight Superintendents regions of the Commonwealth.</a:t>
            </a:r>
          </a:p>
        </p:txBody>
      </p:sp>
    </p:spTree>
    <p:extLst>
      <p:ext uri="{BB962C8B-B14F-4D97-AF65-F5344CB8AC3E}">
        <p14:creationId xmlns:p14="http://schemas.microsoft.com/office/powerpoint/2010/main" val="530732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Recommendations 1 of 2</a:t>
            </a:r>
            <a:endParaRPr lang="en-US" dirty="0">
              <a:latin typeface="Georgia" panose="02040502050405020303" pitchFamily="18" charset="0"/>
            </a:endParaRPr>
          </a:p>
        </p:txBody>
      </p:sp>
      <p:sp>
        <p:nvSpPr>
          <p:cNvPr id="3" name="Content Placeholder 2"/>
          <p:cNvSpPr>
            <a:spLocks noGrp="1"/>
          </p:cNvSpPr>
          <p:nvPr>
            <p:ph idx="1"/>
          </p:nvPr>
        </p:nvSpPr>
        <p:spPr>
          <a:xfrm>
            <a:off x="-38100" y="971550"/>
            <a:ext cx="9174480" cy="3465979"/>
          </a:xfrm>
        </p:spPr>
        <p:txBody>
          <a:bodyPr>
            <a:noAutofit/>
          </a:bodyPr>
          <a:lstStyle/>
          <a:p>
            <a:pPr lvl="1">
              <a:lnSpc>
                <a:spcPct val="115000"/>
              </a:lnSpc>
              <a:spcBef>
                <a:spcPts val="0"/>
              </a:spcBef>
              <a:buFont typeface="Arial" panose="020B0604020202020204" pitchFamily="34" charset="0"/>
              <a:buChar char="•"/>
            </a:pPr>
            <a:r>
              <a:rPr lang="en-US" sz="1900" dirty="0">
                <a:solidFill>
                  <a:srgbClr val="000000"/>
                </a:solidFill>
                <a:latin typeface="Georgia" panose="02040502050405020303" pitchFamily="18" charset="0"/>
                <a:ea typeface="Times New Roman"/>
              </a:rPr>
              <a:t>Continue efforts to address the teacher, staff, and other professional support shortages, by exploring available funding resources and partnerships.</a:t>
            </a:r>
          </a:p>
          <a:p>
            <a:pPr lvl="1">
              <a:lnSpc>
                <a:spcPct val="115000"/>
              </a:lnSpc>
              <a:spcBef>
                <a:spcPts val="0"/>
              </a:spcBef>
              <a:buFont typeface="Arial" panose="020B0604020202020204" pitchFamily="34" charset="0"/>
              <a:buChar char="•"/>
            </a:pPr>
            <a:endParaRPr lang="en-US" sz="19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900" dirty="0">
                <a:solidFill>
                  <a:srgbClr val="000000"/>
                </a:solidFill>
                <a:latin typeface="Georgia" panose="02040502050405020303" pitchFamily="18" charset="0"/>
                <a:ea typeface="Times New Roman"/>
              </a:rPr>
              <a:t>Create additional, more advanced modules for dyslexia, dysgraphia, and other specific learning disabilities; consider more in-depth annual training.</a:t>
            </a:r>
          </a:p>
          <a:p>
            <a:pPr lvl="1">
              <a:lnSpc>
                <a:spcPct val="115000"/>
              </a:lnSpc>
              <a:spcBef>
                <a:spcPts val="0"/>
              </a:spcBef>
              <a:buFont typeface="Arial" panose="020B0604020202020204" pitchFamily="34" charset="0"/>
              <a:buChar char="•"/>
            </a:pPr>
            <a:endParaRPr lang="en-US" sz="19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900" dirty="0" smtClean="0">
                <a:solidFill>
                  <a:srgbClr val="000000"/>
                </a:solidFill>
                <a:latin typeface="Georgia" panose="02040502050405020303" pitchFamily="18" charset="0"/>
                <a:ea typeface="Times New Roman"/>
              </a:rPr>
              <a:t>Ensure that adequate training and resources are available to support the implementation of </a:t>
            </a:r>
            <a:r>
              <a:rPr lang="en-US" sz="1900" dirty="0">
                <a:solidFill>
                  <a:srgbClr val="000000"/>
                </a:solidFill>
                <a:latin typeface="Georgia" panose="02040502050405020303" pitchFamily="18" charset="0"/>
                <a:ea typeface="Times New Roman"/>
              </a:rPr>
              <a:t>the </a:t>
            </a:r>
            <a:r>
              <a:rPr lang="en-US" sz="1900" i="1" dirty="0">
                <a:solidFill>
                  <a:srgbClr val="000000"/>
                </a:solidFill>
                <a:latin typeface="Georgia" panose="02040502050405020303" pitchFamily="18" charset="0"/>
                <a:ea typeface="Times New Roman"/>
              </a:rPr>
              <a:t>Regulations Governing the Use of Seclusion and Restraint in Public Elementary and Secondary Schools in </a:t>
            </a:r>
            <a:r>
              <a:rPr lang="en-US" sz="1900" i="1" dirty="0" smtClean="0">
                <a:solidFill>
                  <a:srgbClr val="000000"/>
                </a:solidFill>
                <a:latin typeface="Georgia" panose="02040502050405020303" pitchFamily="18" charset="0"/>
                <a:ea typeface="Times New Roman"/>
              </a:rPr>
              <a:t>Virginia</a:t>
            </a:r>
            <a:r>
              <a:rPr lang="en-US" sz="2000" i="1" dirty="0" smtClean="0">
                <a:solidFill>
                  <a:srgbClr val="000000"/>
                </a:solidFill>
                <a:latin typeface="Georgia" panose="02040502050405020303" pitchFamily="18" charset="0"/>
                <a:ea typeface="Times New Roman"/>
              </a:rPr>
              <a:t>.</a:t>
            </a:r>
            <a:endParaRPr lang="en-US" sz="2000" dirty="0"/>
          </a:p>
        </p:txBody>
      </p:sp>
    </p:spTree>
    <p:extLst>
      <p:ext uri="{BB962C8B-B14F-4D97-AF65-F5344CB8AC3E}">
        <p14:creationId xmlns:p14="http://schemas.microsoft.com/office/powerpoint/2010/main" val="53274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Recommendations 2 of 2</a:t>
            </a:r>
            <a:endParaRPr lang="en-US" dirty="0">
              <a:latin typeface="Georgia" panose="02040502050405020303" pitchFamily="18" charset="0"/>
            </a:endParaRPr>
          </a:p>
        </p:txBody>
      </p:sp>
      <p:sp>
        <p:nvSpPr>
          <p:cNvPr id="3" name="Content Placeholder 2"/>
          <p:cNvSpPr>
            <a:spLocks noGrp="1"/>
          </p:cNvSpPr>
          <p:nvPr>
            <p:ph idx="1"/>
          </p:nvPr>
        </p:nvSpPr>
        <p:spPr>
          <a:xfrm>
            <a:off x="0" y="971550"/>
            <a:ext cx="8915400" cy="3465979"/>
          </a:xfrm>
        </p:spPr>
        <p:txBody>
          <a:bodyPr>
            <a:normAutofit/>
          </a:bodyPr>
          <a:lstStyle/>
          <a:p>
            <a:pPr lvl="1">
              <a:lnSpc>
                <a:spcPct val="115000"/>
              </a:lnSpc>
              <a:spcBef>
                <a:spcPts val="0"/>
              </a:spcBef>
              <a:buFont typeface="Arial" panose="020B0604020202020204" pitchFamily="34" charset="0"/>
              <a:buChar char="•"/>
            </a:pPr>
            <a:r>
              <a:rPr lang="en-US" sz="1800" dirty="0">
                <a:solidFill>
                  <a:srgbClr val="000000"/>
                </a:solidFill>
                <a:latin typeface="Georgia" panose="02040502050405020303" pitchFamily="18" charset="0"/>
                <a:ea typeface="Times New Roman"/>
              </a:rPr>
              <a:t>Update best practice guidance documents and provide training for local SEACs. </a:t>
            </a:r>
            <a:r>
              <a:rPr lang="en-US" sz="1800" dirty="0" smtClean="0">
                <a:solidFill>
                  <a:srgbClr val="000000"/>
                </a:solidFill>
                <a:latin typeface="Georgia" panose="02040502050405020303" pitchFamily="18" charset="0"/>
                <a:ea typeface="Times New Roman"/>
              </a:rPr>
              <a:t> Share </a:t>
            </a:r>
            <a:r>
              <a:rPr lang="en-US" sz="1800" dirty="0">
                <a:solidFill>
                  <a:srgbClr val="000000"/>
                </a:solidFill>
                <a:latin typeface="Georgia" panose="02040502050405020303" pitchFamily="18" charset="0"/>
                <a:ea typeface="Times New Roman"/>
              </a:rPr>
              <a:t>existing resources and involve the </a:t>
            </a:r>
            <a:r>
              <a:rPr lang="en-US" sz="1800" dirty="0" smtClean="0">
                <a:solidFill>
                  <a:srgbClr val="000000"/>
                </a:solidFill>
                <a:latin typeface="Georgia" panose="02040502050405020303" pitchFamily="18" charset="0"/>
                <a:ea typeface="Times New Roman"/>
              </a:rPr>
              <a:t>SSEAC </a:t>
            </a:r>
            <a:r>
              <a:rPr lang="en-US" sz="1800" dirty="0">
                <a:solidFill>
                  <a:srgbClr val="000000"/>
                </a:solidFill>
                <a:latin typeface="Georgia" panose="02040502050405020303" pitchFamily="18" charset="0"/>
                <a:ea typeface="Times New Roman"/>
              </a:rPr>
              <a:t>in collaboration with VDOE for training and follow-up.</a:t>
            </a:r>
          </a:p>
          <a:p>
            <a:pPr lvl="1">
              <a:lnSpc>
                <a:spcPct val="115000"/>
              </a:lnSpc>
              <a:spcBef>
                <a:spcPts val="0"/>
              </a:spcBef>
              <a:buFont typeface="Arial" panose="020B0604020202020204" pitchFamily="34" charset="0"/>
              <a:buChar char="•"/>
            </a:pPr>
            <a:endParaRPr lang="en-US" sz="18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800" dirty="0">
                <a:solidFill>
                  <a:srgbClr val="000000"/>
                </a:solidFill>
                <a:latin typeface="Georgia" panose="02040502050405020303" pitchFamily="18" charset="0"/>
                <a:ea typeface="Times New Roman"/>
              </a:rPr>
              <a:t>Revise the current </a:t>
            </a:r>
            <a:r>
              <a:rPr lang="en-US" sz="1800" i="1" dirty="0">
                <a:solidFill>
                  <a:srgbClr val="000000"/>
                </a:solidFill>
                <a:latin typeface="Georgia" panose="02040502050405020303" pitchFamily="18" charset="0"/>
                <a:ea typeface="Times New Roman"/>
              </a:rPr>
              <a:t>Parent’s Guide to Special Education </a:t>
            </a:r>
            <a:r>
              <a:rPr lang="en-US" sz="1800" dirty="0">
                <a:solidFill>
                  <a:srgbClr val="000000"/>
                </a:solidFill>
                <a:latin typeface="Georgia" panose="02040502050405020303" pitchFamily="18" charset="0"/>
                <a:ea typeface="Times New Roman"/>
              </a:rPr>
              <a:t>and develop various versions including video and multi-modal formats.</a:t>
            </a:r>
          </a:p>
          <a:p>
            <a:pPr lvl="1">
              <a:lnSpc>
                <a:spcPct val="115000"/>
              </a:lnSpc>
              <a:spcBef>
                <a:spcPts val="0"/>
              </a:spcBef>
              <a:buFont typeface="Arial" panose="020B0604020202020204" pitchFamily="34" charset="0"/>
              <a:buChar char="•"/>
            </a:pPr>
            <a:endParaRPr lang="en-US" sz="1800" dirty="0">
              <a:solidFill>
                <a:srgbClr val="000000"/>
              </a:solidFill>
              <a:latin typeface="Georgia" panose="02040502050405020303" pitchFamily="18" charset="0"/>
              <a:ea typeface="Times New Roman"/>
            </a:endParaRPr>
          </a:p>
          <a:p>
            <a:pPr lvl="1">
              <a:lnSpc>
                <a:spcPct val="115000"/>
              </a:lnSpc>
              <a:spcBef>
                <a:spcPts val="0"/>
              </a:spcBef>
              <a:buFont typeface="Arial" panose="020B0604020202020204" pitchFamily="34" charset="0"/>
              <a:buChar char="•"/>
            </a:pPr>
            <a:r>
              <a:rPr lang="en-US" sz="1800" dirty="0">
                <a:solidFill>
                  <a:srgbClr val="000000"/>
                </a:solidFill>
                <a:latin typeface="Georgia" panose="02040502050405020303" pitchFamily="18" charset="0"/>
                <a:ea typeface="Times New Roman"/>
              </a:rPr>
              <a:t>As a follow-up to the </a:t>
            </a:r>
            <a:r>
              <a:rPr lang="en-US" sz="1800" i="1" dirty="0">
                <a:solidFill>
                  <a:srgbClr val="000000"/>
                </a:solidFill>
                <a:latin typeface="Georgia" panose="02040502050405020303" pitchFamily="18" charset="0"/>
                <a:ea typeface="Times New Roman"/>
              </a:rPr>
              <a:t>Critical Decision Points </a:t>
            </a:r>
            <a:r>
              <a:rPr lang="en-US" sz="1800" i="1" dirty="0" smtClean="0">
                <a:solidFill>
                  <a:srgbClr val="000000"/>
                </a:solidFill>
                <a:latin typeface="Georgia" panose="02040502050405020303" pitchFamily="18" charset="0"/>
                <a:ea typeface="Times New Roman"/>
              </a:rPr>
              <a:t>Guide </a:t>
            </a:r>
            <a:r>
              <a:rPr lang="en-US" sz="1800" i="1" dirty="0">
                <a:solidFill>
                  <a:srgbClr val="000000"/>
                </a:solidFill>
                <a:latin typeface="Georgia" panose="02040502050405020303" pitchFamily="18" charset="0"/>
                <a:ea typeface="Times New Roman"/>
              </a:rPr>
              <a:t>and </a:t>
            </a:r>
            <a:r>
              <a:rPr lang="en-US" sz="1800" i="1" dirty="0" smtClean="0">
                <a:solidFill>
                  <a:srgbClr val="000000"/>
                </a:solidFill>
                <a:latin typeface="Georgia" panose="02040502050405020303" pitchFamily="18" charset="0"/>
                <a:ea typeface="Times New Roman"/>
              </a:rPr>
              <a:t>Training</a:t>
            </a:r>
            <a:r>
              <a:rPr lang="en-US" sz="1800" dirty="0">
                <a:solidFill>
                  <a:srgbClr val="000000"/>
                </a:solidFill>
                <a:latin typeface="Georgia" panose="02040502050405020303" pitchFamily="18" charset="0"/>
                <a:ea typeface="Times New Roman"/>
              </a:rPr>
              <a:t>, enhance opportunities for family engagement by developing an online module/companion video for parents to learn more about their rights. </a:t>
            </a:r>
          </a:p>
          <a:p>
            <a:endParaRPr lang="en-US" dirty="0"/>
          </a:p>
        </p:txBody>
      </p:sp>
    </p:spTree>
    <p:extLst>
      <p:ext uri="{BB962C8B-B14F-4D97-AF65-F5344CB8AC3E}">
        <p14:creationId xmlns:p14="http://schemas.microsoft.com/office/powerpoint/2010/main" val="252434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3055</TotalTime>
  <Words>521</Words>
  <Application>Microsoft Office PowerPoint</Application>
  <PresentationFormat>On-screen Show (16:9)</PresentationFormat>
  <Paragraphs>58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State Special Education Advisory Committee Annual Report  </vt:lpstr>
      <vt:lpstr> State Special Education Advisory Committee (SSEAC)</vt:lpstr>
      <vt:lpstr> Public Comment and Constituency Report Topics</vt:lpstr>
      <vt:lpstr>Presentations</vt:lpstr>
      <vt:lpstr>Commendations 1 of 2</vt:lpstr>
      <vt:lpstr>Commendations 2 of 2</vt:lpstr>
      <vt:lpstr>Recommendations 1 of 2</vt:lpstr>
      <vt:lpstr>Recommendations 2 of 2</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Emily V. Webb (DOE) </cp:lastModifiedBy>
  <cp:revision>40</cp:revision>
  <dcterms:created xsi:type="dcterms:W3CDTF">2019-02-13T14:37:28Z</dcterms:created>
  <dcterms:modified xsi:type="dcterms:W3CDTF">2019-09-09T20:39:57Z</dcterms:modified>
</cp:coreProperties>
</file>