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98" r:id="rId5"/>
    <p:sldId id="299" r:id="rId6"/>
    <p:sldId id="310" r:id="rId7"/>
    <p:sldId id="306" r:id="rId8"/>
    <p:sldId id="300" r:id="rId9"/>
    <p:sldId id="309" r:id="rId10"/>
    <p:sldId id="304"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4852" autoAdjust="0"/>
  </p:normalViewPr>
  <p:slideViewPr>
    <p:cSldViewPr>
      <p:cViewPr>
        <p:scale>
          <a:sx n="110" d="100"/>
          <a:sy n="110" d="100"/>
        </p:scale>
        <p:origin x="-78" y="-246"/>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9/9/2019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5435" indent="-305435">
              <a:lnSpc>
                <a:spcPct val="120000"/>
              </a:lnSpc>
            </a:pPr>
            <a:r>
              <a:rPr lang="en-US" dirty="0" smtClean="0">
                <a:ea typeface="+mn-lt"/>
                <a:cs typeface="+mn-lt"/>
              </a:rPr>
              <a:t>In February 2011, at the direction of the Board of Education, the Virginia Department of Education established Virginia’s College and Career Ready Mathematics and English Performance Expectations, as part of the College and Career Readiness Initiative.</a:t>
            </a:r>
            <a:endParaRPr lang="en-US" dirty="0" smtClean="0"/>
          </a:p>
          <a:p>
            <a:pPr marL="305435" indent="-305435">
              <a:lnSpc>
                <a:spcPct val="120000"/>
              </a:lnSpc>
            </a:pPr>
            <a:r>
              <a:rPr lang="en-US" dirty="0" smtClean="0">
                <a:ea typeface="+mn-lt"/>
                <a:cs typeface="+mn-lt"/>
              </a:rPr>
              <a:t>In an effort to support school divisions as they better prepare students for college and careers, the Virginia Department of Education developed the Mathematics Capstone course for high school seniors, based on the College and Career Ready Mathematics Performance Expectations as well as the English 12 Capstone course</a:t>
            </a:r>
            <a:endParaRPr lang="en-US" dirty="0" smtClean="0"/>
          </a:p>
          <a:p>
            <a:pPr marL="305435" indent="-305435">
              <a:lnSpc>
                <a:spcPct val="120000"/>
              </a:lnSpc>
            </a:pPr>
            <a:r>
              <a:rPr lang="en-US" dirty="0" smtClean="0">
                <a:ea typeface="+mn-lt"/>
                <a:cs typeface="+mn-lt"/>
              </a:rPr>
              <a:t>The Mathematics Capstone course is designed for high school seniors who: </a:t>
            </a:r>
            <a:endParaRPr lang="en-US" dirty="0" smtClean="0"/>
          </a:p>
          <a:p>
            <a:pPr marL="629920" lvl="1" indent="-305435">
              <a:lnSpc>
                <a:spcPct val="120000"/>
              </a:lnSpc>
            </a:pPr>
            <a:r>
              <a:rPr lang="en-US" dirty="0" smtClean="0">
                <a:ea typeface="+mn-lt"/>
                <a:cs typeface="+mn-lt"/>
              </a:rPr>
              <a:t>have satisfactorily completed the required mathematics courses based on the Standards of Learning including Algebra, Functions, and Data Analysis or Algebra II; </a:t>
            </a:r>
            <a:endParaRPr lang="en-US" dirty="0" smtClean="0"/>
          </a:p>
          <a:p>
            <a:pPr marL="629920" lvl="1" indent="-305435">
              <a:lnSpc>
                <a:spcPct val="120000"/>
              </a:lnSpc>
            </a:pPr>
            <a:r>
              <a:rPr lang="en-US" dirty="0" smtClean="0">
                <a:ea typeface="+mn-lt"/>
                <a:cs typeface="+mn-lt"/>
              </a:rPr>
              <a:t>have earned at least two verified credits in mathematics; and </a:t>
            </a:r>
            <a:endParaRPr lang="en-US" dirty="0" smtClean="0"/>
          </a:p>
          <a:p>
            <a:pPr marL="629920" lvl="1" indent="-305435">
              <a:lnSpc>
                <a:spcPct val="120000"/>
              </a:lnSpc>
            </a:pPr>
            <a:r>
              <a:rPr lang="en-US" dirty="0" smtClean="0">
                <a:ea typeface="+mn-lt"/>
                <a:cs typeface="+mn-lt"/>
              </a:rPr>
              <a:t>are college intending but may not be fully college ready. </a:t>
            </a:r>
          </a:p>
          <a:p>
            <a:pPr marL="629920" lvl="1" indent="-305435">
              <a:lnSpc>
                <a:spcPct val="120000"/>
              </a:lnSpc>
            </a:pPr>
            <a:r>
              <a:rPr lang="en-US" dirty="0" smtClean="0">
                <a:ea typeface="+mn-lt"/>
                <a:cs typeface="+mn-lt"/>
              </a:rPr>
              <a:t>The course may also support students who meet the same academic requirements but plan to enter the work force (prepared for further work force training) directly after graduating from high school. </a:t>
            </a:r>
            <a:endParaRPr lang="en-US" dirty="0" smtClean="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a:t>
            </a:fld>
            <a:endParaRPr lang="en-US"/>
          </a:p>
        </p:txBody>
      </p:sp>
    </p:spTree>
    <p:extLst>
      <p:ext uri="{BB962C8B-B14F-4D97-AF65-F5344CB8AC3E}">
        <p14:creationId xmlns:p14="http://schemas.microsoft.com/office/powerpoint/2010/main" val="54092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5435" indent="-305435"/>
            <a:r>
              <a:rPr lang="en-US" dirty="0" smtClean="0"/>
              <a:t>The state of Georgia and North Carolina require a capstone project to be completed for graduation. </a:t>
            </a:r>
          </a:p>
          <a:p>
            <a:pPr marL="629920" lvl="1" indent="-305435"/>
            <a:r>
              <a:rPr lang="en-US" dirty="0" smtClean="0"/>
              <a:t>Elements of the project include a research paper, portfolio, and a student presentation</a:t>
            </a:r>
          </a:p>
          <a:p>
            <a:pPr marL="629920" lvl="1" indent="-305435"/>
            <a:r>
              <a:rPr lang="en-US" dirty="0" smtClean="0"/>
              <a:t>Project provides students the opportunity to explore a career of personal or professional interest</a:t>
            </a:r>
          </a:p>
          <a:p>
            <a:pPr marL="629920" lvl="1" indent="-305435"/>
            <a:r>
              <a:rPr lang="en-US" dirty="0" smtClean="0"/>
              <a:t>Project allows students to demonstrate their ability to synthesize and apply the knowledge and skills acquired in their program od study</a:t>
            </a:r>
          </a:p>
          <a:p>
            <a:pPr marL="629920" lvl="1" indent="-305435"/>
            <a:r>
              <a:rPr lang="en-US" dirty="0" smtClean="0"/>
              <a:t>Projects should affirm students' ability to think critically and creatively, to solve practical problems, to make reasoned and ethical decisions, and to communicate effectively</a:t>
            </a:r>
          </a:p>
          <a:p>
            <a:pPr marL="305435" indent="-305435"/>
            <a:r>
              <a:rPr lang="en-US" dirty="0" smtClean="0"/>
              <a:t>California lacks a statewide requirement, but a capstone project is required by some localities</a:t>
            </a:r>
          </a:p>
          <a:p>
            <a:pPr marL="305435" indent="-305435"/>
            <a:r>
              <a:rPr lang="en-US" dirty="0" smtClean="0"/>
              <a:t>Washington graduation requirements included a capstone project from 2008 to 2014, but that requirement was eliminated as of 2015 state legislation</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a:t>
            </a:fld>
            <a:endParaRPr lang="en-US"/>
          </a:p>
        </p:txBody>
      </p:sp>
    </p:spTree>
    <p:extLst>
      <p:ext uri="{BB962C8B-B14F-4D97-AF65-F5344CB8AC3E}">
        <p14:creationId xmlns:p14="http://schemas.microsoft.com/office/powerpoint/2010/main" val="96470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5435" indent="-305435"/>
            <a:r>
              <a:rPr lang="en-US" dirty="0" smtClean="0"/>
              <a:t>Meeting on September 25, 2019</a:t>
            </a:r>
          </a:p>
          <a:p>
            <a:pPr marL="305435" indent="-305435"/>
            <a:r>
              <a:rPr lang="en-US" dirty="0" smtClean="0"/>
              <a:t>Stakeholder Input to Include:</a:t>
            </a:r>
          </a:p>
          <a:p>
            <a:pPr marL="629920" lvl="1" indent="-305435"/>
            <a:r>
              <a:rPr lang="en-US" sz="1800" dirty="0" smtClean="0"/>
              <a:t>School Divisions</a:t>
            </a:r>
          </a:p>
          <a:p>
            <a:pPr marL="899795" lvl="2" indent="-269875"/>
            <a:r>
              <a:rPr lang="en-US" sz="1800" dirty="0" smtClean="0"/>
              <a:t>Cumberland County, Fairfax County, Henry County, Loudoun County, Frederick County, and Shenandoah County</a:t>
            </a:r>
          </a:p>
          <a:p>
            <a:pPr marL="629920" lvl="1" indent="-305435"/>
            <a:r>
              <a:rPr lang="en-US" sz="1800" dirty="0" smtClean="0"/>
              <a:t>VDOE Staff</a:t>
            </a:r>
          </a:p>
          <a:p>
            <a:pPr marL="629920" lvl="1" indent="-305435"/>
            <a:r>
              <a:rPr lang="en-US" sz="1800" dirty="0" smtClean="0"/>
              <a:t>Institutions of Higher Education</a:t>
            </a:r>
          </a:p>
          <a:p>
            <a:pPr marL="899795" lvl="2" indent="-269875"/>
            <a:r>
              <a:rPr lang="en-US" sz="1600" dirty="0" smtClean="0"/>
              <a:t>UVA, Weldon Cooper Center, John Tyler Community College, </a:t>
            </a:r>
            <a:r>
              <a:rPr lang="en-US" sz="1600" dirty="0" err="1" smtClean="0"/>
              <a:t>Germanna</a:t>
            </a:r>
            <a:r>
              <a:rPr lang="en-US" sz="1600" dirty="0" smtClean="0"/>
              <a:t> Community College</a:t>
            </a:r>
          </a:p>
          <a:p>
            <a:pPr marL="629920" lvl="1" indent="-305435"/>
            <a:r>
              <a:rPr lang="en-US" sz="1800" dirty="0" smtClean="0"/>
              <a:t>Educational Partner Organization </a:t>
            </a:r>
          </a:p>
          <a:p>
            <a:pPr marL="899795" lvl="2" indent="-269875"/>
            <a:r>
              <a:rPr lang="en-US" sz="1800" dirty="0" smtClean="0"/>
              <a:t>VEA, VASS, VASCD, </a:t>
            </a:r>
            <a:r>
              <a:rPr lang="en-US" sz="1800" dirty="0" err="1" smtClean="0"/>
              <a:t>VaSCL</a:t>
            </a:r>
            <a:r>
              <a:rPr lang="en-US" sz="1800" dirty="0" smtClean="0"/>
              <a:t>, VASSP, VAESP, SURN, </a:t>
            </a:r>
            <a:r>
              <a:rPr lang="en-US" sz="1800" dirty="0" smtClean="0">
                <a:ea typeface="+mn-lt"/>
                <a:cs typeface="+mn-lt"/>
              </a:rPr>
              <a:t>Virginia Advanced Studies Strategies (VASS),</a:t>
            </a:r>
            <a:r>
              <a:rPr lang="en-US" sz="1800" dirty="0" smtClean="0"/>
              <a:t> and the Virginia CTE Advisory Board</a:t>
            </a:r>
          </a:p>
          <a:p>
            <a:pPr marL="629920" lvl="1" indent="-305435"/>
            <a:r>
              <a:rPr lang="en-US" sz="1800" dirty="0" smtClean="0"/>
              <a:t>Various Business and Industry Representatives Throughout the Commonwealth </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a:t>
            </a:fld>
            <a:endParaRPr lang="en-US"/>
          </a:p>
        </p:txBody>
      </p:sp>
    </p:spTree>
    <p:extLst>
      <p:ext uri="{BB962C8B-B14F-4D97-AF65-F5344CB8AC3E}">
        <p14:creationId xmlns:p14="http://schemas.microsoft.com/office/powerpoint/2010/main" val="2242464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551"/>
            <a:ext cx="8229600" cy="1752600"/>
          </a:xfrm>
        </p:spPr>
        <p:txBody>
          <a:bodyPr/>
          <a:lstStyle/>
          <a:p>
            <a:pPr marL="0" indent="0" algn="ctr">
              <a:buNone/>
            </a:pPr>
            <a:r>
              <a:rPr lang="en-US" b="1" dirty="0">
                <a:solidFill>
                  <a:srgbClr val="C00000"/>
                </a:solidFill>
              </a:rPr>
              <a:t>Guidelines for a Senior Capstone Project, Portfolio, Performance-based Assessment or </a:t>
            </a:r>
            <a:r>
              <a:rPr lang="en-US" b="1" dirty="0" smtClean="0">
                <a:solidFill>
                  <a:srgbClr val="C00000"/>
                </a:solidFill>
              </a:rPr>
              <a:t>Structured </a:t>
            </a:r>
            <a:r>
              <a:rPr lang="en-US" b="1" dirty="0">
                <a:solidFill>
                  <a:srgbClr val="C00000"/>
                </a:solidFill>
              </a:rPr>
              <a:t>Experiment </a:t>
            </a:r>
          </a:p>
        </p:txBody>
      </p:sp>
      <p:sp>
        <p:nvSpPr>
          <p:cNvPr id="4" name="Subtitle 2">
            <a:extLst>
              <a:ext uri="{FF2B5EF4-FFF2-40B4-BE49-F238E27FC236}">
                <a16:creationId xmlns:a16="http://schemas.microsoft.com/office/drawing/2014/main" xmlns="" id="{3A2C829E-42DB-4DEA-9CF2-8A2697B61B7B}"/>
              </a:ext>
            </a:extLst>
          </p:cNvPr>
          <p:cNvSpPr txBox="1">
            <a:spLocks/>
          </p:cNvSpPr>
          <p:nvPr/>
        </p:nvSpPr>
        <p:spPr>
          <a:xfrm>
            <a:off x="-1066800" y="1983990"/>
            <a:ext cx="10993546" cy="231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t>Dr. David </a:t>
            </a:r>
            <a:r>
              <a:rPr lang="en-US" sz="2000" dirty="0" err="1" smtClean="0"/>
              <a:t>Eshelman</a:t>
            </a:r>
            <a:r>
              <a:rPr lang="en-US" sz="2000" dirty="0" smtClean="0"/>
              <a:t/>
            </a:r>
            <a:br>
              <a:rPr lang="en-US" sz="2000" dirty="0" smtClean="0"/>
            </a:br>
            <a:r>
              <a:rPr lang="en-US" sz="2000" dirty="0" smtClean="0"/>
              <a:t>Director of Workforce Development and Initiatives</a:t>
            </a:r>
          </a:p>
          <a:p>
            <a:pPr marL="0" indent="0" algn="ctr">
              <a:buNone/>
            </a:pPr>
            <a:endParaRPr lang="en-US" sz="2000" dirty="0" smtClean="0"/>
          </a:p>
          <a:p>
            <a:pPr marL="0" indent="0" algn="ctr">
              <a:buNone/>
            </a:pPr>
            <a:r>
              <a:rPr lang="en-US" sz="2000" dirty="0" smtClean="0"/>
              <a:t>Dr. Tina Manglicmot</a:t>
            </a:r>
          </a:p>
          <a:p>
            <a:pPr marL="0" indent="0" algn="ctr">
              <a:buNone/>
            </a:pPr>
            <a:r>
              <a:rPr lang="en-US" sz="2000" dirty="0" smtClean="0"/>
              <a:t>Interim Assistant </a:t>
            </a:r>
            <a:r>
              <a:rPr lang="en-US" sz="2000" dirty="0"/>
              <a:t>S</a:t>
            </a:r>
            <a:r>
              <a:rPr lang="en-US" sz="2000" dirty="0" smtClean="0"/>
              <a:t>uperintendent of Learning and Innovation/</a:t>
            </a:r>
            <a:br>
              <a:rPr lang="en-US" sz="2000" dirty="0" smtClean="0"/>
            </a:br>
            <a:r>
              <a:rPr lang="en-US" sz="2000" dirty="0" smtClean="0"/>
              <a:t>Director of </a:t>
            </a:r>
            <a:r>
              <a:rPr lang="en-US" sz="2000" dirty="0"/>
              <a:t>S</a:t>
            </a:r>
            <a:r>
              <a:rPr lang="en-US" sz="2000" dirty="0" smtClean="0"/>
              <a:t>TEM and Innovation</a:t>
            </a:r>
            <a:endParaRPr lang="en-US" sz="2000" dirty="0"/>
          </a:p>
        </p:txBody>
      </p:sp>
    </p:spTree>
    <p:extLst>
      <p:ext uri="{BB962C8B-B14F-4D97-AF65-F5344CB8AC3E}">
        <p14:creationId xmlns:p14="http://schemas.microsoft.com/office/powerpoint/2010/main" val="134494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a:t>
            </a:r>
            <a:endParaRPr lang="en-US" dirty="0"/>
          </a:p>
        </p:txBody>
      </p:sp>
      <p:sp>
        <p:nvSpPr>
          <p:cNvPr id="3" name="Content Placeholder 2"/>
          <p:cNvSpPr>
            <a:spLocks noGrp="1"/>
          </p:cNvSpPr>
          <p:nvPr>
            <p:ph idx="1"/>
          </p:nvPr>
        </p:nvSpPr>
        <p:spPr>
          <a:xfrm>
            <a:off x="457200" y="1123950"/>
            <a:ext cx="8229600" cy="3124199"/>
          </a:xfrm>
        </p:spPr>
        <p:txBody>
          <a:bodyPr>
            <a:normAutofit lnSpcReduction="10000"/>
          </a:bodyPr>
          <a:lstStyle/>
          <a:p>
            <a:pPr marL="0" indent="0">
              <a:buNone/>
            </a:pPr>
            <a:r>
              <a:rPr lang="en-US" sz="2400" dirty="0"/>
              <a:t>To develop and submit guidelines for local school boards to develop and implement a senior capstone.  </a:t>
            </a:r>
            <a:br>
              <a:rPr lang="en-US" sz="2400" dirty="0"/>
            </a:br>
            <a:endParaRPr lang="en-US" sz="2400" dirty="0" smtClean="0"/>
          </a:p>
          <a:p>
            <a:pPr marL="0" indent="0">
              <a:buNone/>
            </a:pPr>
            <a:r>
              <a:rPr lang="en-US" sz="2400" dirty="0" smtClean="0"/>
              <a:t>To </a:t>
            </a:r>
            <a:r>
              <a:rPr lang="en-US" sz="2400" dirty="0"/>
              <a:t>include:</a:t>
            </a:r>
            <a:endParaRPr lang="en-US" dirty="0"/>
          </a:p>
          <a:p>
            <a:pPr marL="629920" lvl="1" indent="-305435"/>
            <a:r>
              <a:rPr lang="en-US" sz="2400" dirty="0"/>
              <a:t>Project;</a:t>
            </a:r>
          </a:p>
          <a:p>
            <a:pPr marL="629920" lvl="1" indent="-305435"/>
            <a:r>
              <a:rPr lang="en-US" sz="2400" dirty="0"/>
              <a:t>Portfolio;</a:t>
            </a:r>
          </a:p>
          <a:p>
            <a:pPr marL="629920" lvl="1" indent="-305435"/>
            <a:r>
              <a:rPr lang="en-US" sz="2400" dirty="0"/>
              <a:t>Performance-based Assessment; </a:t>
            </a:r>
            <a:r>
              <a:rPr lang="en-US" sz="2400" b="1" dirty="0">
                <a:solidFill>
                  <a:srgbClr val="C00000"/>
                </a:solidFill>
              </a:rPr>
              <a:t>or</a:t>
            </a:r>
            <a:r>
              <a:rPr lang="en-US" sz="2400" dirty="0"/>
              <a:t> </a:t>
            </a:r>
          </a:p>
          <a:p>
            <a:pPr marL="629920" lvl="1" indent="-305435"/>
            <a:r>
              <a:rPr lang="en-US" sz="2400" dirty="0"/>
              <a:t>Structured Experiment </a:t>
            </a:r>
            <a:r>
              <a:rPr lang="en-US" sz="1900" dirty="0"/>
              <a:t>(aka. Individual Science Research Project)</a:t>
            </a:r>
          </a:p>
          <a:p>
            <a:endParaRPr lang="en-US" dirty="0"/>
          </a:p>
        </p:txBody>
      </p:sp>
    </p:spTree>
    <p:extLst>
      <p:ext uri="{BB962C8B-B14F-4D97-AF65-F5344CB8AC3E}">
        <p14:creationId xmlns:p14="http://schemas.microsoft.com/office/powerpoint/2010/main" val="134568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Virginia Practice</a:t>
            </a:r>
            <a:endParaRPr lang="en-US" dirty="0"/>
          </a:p>
        </p:txBody>
      </p:sp>
      <p:sp>
        <p:nvSpPr>
          <p:cNvPr id="3" name="Content Placeholder 2"/>
          <p:cNvSpPr>
            <a:spLocks noGrp="1"/>
          </p:cNvSpPr>
          <p:nvPr>
            <p:ph idx="1"/>
          </p:nvPr>
        </p:nvSpPr>
        <p:spPr>
          <a:xfrm>
            <a:off x="457200" y="1123950"/>
            <a:ext cx="8229600" cy="3124199"/>
          </a:xfrm>
        </p:spPr>
        <p:txBody>
          <a:bodyPr>
            <a:normAutofit/>
          </a:bodyPr>
          <a:lstStyle/>
          <a:p>
            <a:pPr marL="0" indent="0">
              <a:buNone/>
            </a:pPr>
            <a:r>
              <a:rPr lang="en-US" sz="2400" dirty="0" smtClean="0"/>
              <a:t>In 2011, BOE approves two Capstone Courses</a:t>
            </a:r>
          </a:p>
          <a:p>
            <a:r>
              <a:rPr lang="en-US" sz="2400" dirty="0" smtClean="0"/>
              <a:t>Mathematics Capstone Course</a:t>
            </a:r>
          </a:p>
          <a:p>
            <a:r>
              <a:rPr lang="en-US" sz="2400" dirty="0" smtClean="0"/>
              <a:t>English Capstone Course</a:t>
            </a:r>
          </a:p>
          <a:p>
            <a:endParaRPr lang="en-US" sz="2400" dirty="0"/>
          </a:p>
          <a:p>
            <a:pPr marL="0" indent="0">
              <a:buNone/>
            </a:pPr>
            <a:r>
              <a:rPr lang="en-US" sz="2400" dirty="0" smtClean="0"/>
              <a:t>Courses focus more on content than overall demonstration of competencies learned throughout high school that prepare to be college and career ready.</a:t>
            </a:r>
            <a:endParaRPr lang="en-US" dirty="0"/>
          </a:p>
        </p:txBody>
      </p:sp>
    </p:spTree>
    <p:extLst>
      <p:ext uri="{BB962C8B-B14F-4D97-AF65-F5344CB8AC3E}">
        <p14:creationId xmlns:p14="http://schemas.microsoft.com/office/powerpoint/2010/main" val="115168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Practices</a:t>
            </a:r>
            <a:endParaRPr lang="en-US" dirty="0"/>
          </a:p>
        </p:txBody>
      </p:sp>
      <p:sp>
        <p:nvSpPr>
          <p:cNvPr id="3" name="Content Placeholder 2"/>
          <p:cNvSpPr>
            <a:spLocks noGrp="1"/>
          </p:cNvSpPr>
          <p:nvPr>
            <p:ph idx="1"/>
          </p:nvPr>
        </p:nvSpPr>
        <p:spPr/>
        <p:txBody>
          <a:bodyPr>
            <a:normAutofit/>
          </a:bodyPr>
          <a:lstStyle/>
          <a:p>
            <a:r>
              <a:rPr lang="en-US" sz="2400" dirty="0" smtClean="0"/>
              <a:t>Georgia and North Carolina – graduation requirement</a:t>
            </a:r>
          </a:p>
          <a:p>
            <a:r>
              <a:rPr lang="en-US" sz="2400" dirty="0" smtClean="0"/>
              <a:t>California – local option</a:t>
            </a:r>
          </a:p>
          <a:p>
            <a:r>
              <a:rPr lang="en-US" sz="2400" dirty="0" smtClean="0"/>
              <a:t>Washington – past graduation requirement eliminated in 2015</a:t>
            </a:r>
            <a:endParaRPr lang="en-US" sz="2400" dirty="0"/>
          </a:p>
        </p:txBody>
      </p:sp>
    </p:spTree>
    <p:extLst>
      <p:ext uri="{BB962C8B-B14F-4D97-AF65-F5344CB8AC3E}">
        <p14:creationId xmlns:p14="http://schemas.microsoft.com/office/powerpoint/2010/main" val="232534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Meeting</a:t>
            </a:r>
            <a:endParaRPr lang="en-US" dirty="0"/>
          </a:p>
        </p:txBody>
      </p:sp>
      <p:sp>
        <p:nvSpPr>
          <p:cNvPr id="3" name="Content Placeholder 2"/>
          <p:cNvSpPr>
            <a:spLocks noGrp="1"/>
          </p:cNvSpPr>
          <p:nvPr>
            <p:ph idx="1"/>
          </p:nvPr>
        </p:nvSpPr>
        <p:spPr/>
        <p:txBody>
          <a:bodyPr/>
          <a:lstStyle/>
          <a:p>
            <a:r>
              <a:rPr lang="en-US" sz="2400" dirty="0"/>
              <a:t>August 14, 2019</a:t>
            </a:r>
          </a:p>
          <a:p>
            <a:r>
              <a:rPr lang="en-US" sz="2400" dirty="0"/>
              <a:t>Representation from various stakeholder groups invited </a:t>
            </a:r>
          </a:p>
          <a:p>
            <a:pPr lvl="1"/>
            <a:r>
              <a:rPr lang="en-US" sz="2400" dirty="0"/>
              <a:t>School Divisions</a:t>
            </a:r>
          </a:p>
          <a:p>
            <a:pPr lvl="1"/>
            <a:r>
              <a:rPr lang="en-US" sz="2400" dirty="0"/>
              <a:t>VDOE staff</a:t>
            </a:r>
          </a:p>
          <a:p>
            <a:pPr lvl="1"/>
            <a:r>
              <a:rPr lang="en-US" sz="2400" dirty="0"/>
              <a:t>Institutions of Higher Education</a:t>
            </a:r>
          </a:p>
          <a:p>
            <a:pPr lvl="1"/>
            <a:r>
              <a:rPr lang="en-US" sz="2400" dirty="0"/>
              <a:t>Educational Partner Organization </a:t>
            </a:r>
          </a:p>
          <a:p>
            <a:endParaRPr lang="en-US" dirty="0"/>
          </a:p>
        </p:txBody>
      </p:sp>
    </p:spTree>
    <p:extLst>
      <p:ext uri="{BB962C8B-B14F-4D97-AF65-F5344CB8AC3E}">
        <p14:creationId xmlns:p14="http://schemas.microsoft.com/office/powerpoint/2010/main" val="138596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53521"/>
            <a:ext cx="4267200" cy="589429"/>
          </a:xfrm>
        </p:spPr>
        <p:txBody>
          <a:bodyPr/>
          <a:lstStyle/>
          <a:p>
            <a:r>
              <a:rPr lang="en-US" dirty="0" smtClean="0"/>
              <a:t>Next Steps</a:t>
            </a:r>
            <a:endParaRPr lang="en-US" dirty="0"/>
          </a:p>
        </p:txBody>
      </p:sp>
      <p:sp>
        <p:nvSpPr>
          <p:cNvPr id="3" name="Content Placeholder 2"/>
          <p:cNvSpPr>
            <a:spLocks noGrp="1"/>
          </p:cNvSpPr>
          <p:nvPr>
            <p:ph sz="quarter" idx="4"/>
          </p:nvPr>
        </p:nvSpPr>
        <p:spPr>
          <a:xfrm>
            <a:off x="4572000" y="819150"/>
            <a:ext cx="4267200" cy="3429000"/>
          </a:xfrm>
        </p:spPr>
        <p:txBody>
          <a:bodyPr/>
          <a:lstStyle/>
          <a:p>
            <a:r>
              <a:rPr lang="en-US" dirty="0" smtClean="0"/>
              <a:t>September 25, 2019</a:t>
            </a:r>
          </a:p>
          <a:p>
            <a:r>
              <a:rPr lang="en-US" dirty="0" smtClean="0"/>
              <a:t>Stakeholders to include </a:t>
            </a:r>
          </a:p>
          <a:p>
            <a:pPr lvl="1"/>
            <a:r>
              <a:rPr lang="en-US" dirty="0" smtClean="0"/>
              <a:t>LEA</a:t>
            </a:r>
          </a:p>
          <a:p>
            <a:pPr lvl="1"/>
            <a:r>
              <a:rPr lang="en-US" dirty="0" smtClean="0"/>
              <a:t>IHE</a:t>
            </a:r>
          </a:p>
          <a:p>
            <a:pPr lvl="1"/>
            <a:r>
              <a:rPr lang="en-US" dirty="0" smtClean="0"/>
              <a:t>Educational groups</a:t>
            </a:r>
          </a:p>
          <a:p>
            <a:pPr lvl="1"/>
            <a:r>
              <a:rPr lang="en-US" dirty="0" smtClean="0"/>
              <a:t>Business/Industry</a:t>
            </a:r>
          </a:p>
          <a:p>
            <a:pPr lvl="1"/>
            <a:endParaRPr lang="en-US" dirty="0"/>
          </a:p>
        </p:txBody>
      </p:sp>
    </p:spTree>
    <p:extLst>
      <p:ext uri="{BB962C8B-B14F-4D97-AF65-F5344CB8AC3E}">
        <p14:creationId xmlns:p14="http://schemas.microsoft.com/office/powerpoint/2010/main" val="255762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950"/>
            <a:ext cx="9144000" cy="857250"/>
          </a:xfrm>
        </p:spPr>
        <p:txBody>
          <a:bodyPr/>
          <a:lstStyle/>
          <a:p>
            <a:r>
              <a:rPr lang="en-US" dirty="0" smtClean="0"/>
              <a:t>Questions?</a:t>
            </a:r>
            <a:endParaRPr lang="en-US" dirty="0"/>
          </a:p>
        </p:txBody>
      </p:sp>
    </p:spTree>
    <p:extLst>
      <p:ext uri="{BB962C8B-B14F-4D97-AF65-F5344CB8AC3E}">
        <p14:creationId xmlns:p14="http://schemas.microsoft.com/office/powerpoint/2010/main" val="1553932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9FC5B8AD03374A97F8567F7B5A548B" ma:contentTypeVersion="10" ma:contentTypeDescription="Create a new document." ma:contentTypeScope="" ma:versionID="ad5aa352e3e2ae22784265e938e7cf31">
  <xsd:schema xmlns:xsd="http://www.w3.org/2001/XMLSchema" xmlns:xs="http://www.w3.org/2001/XMLSchema" xmlns:p="http://schemas.microsoft.com/office/2006/metadata/properties" xmlns:ns3="9f8823cc-3eac-46eb-83d1-95776b8b908b" targetNamespace="http://schemas.microsoft.com/office/2006/metadata/properties" ma:root="true" ma:fieldsID="5c5dc3b442c9e8d4f9e633b850158c3f" ns3:_="">
    <xsd:import namespace="9f8823cc-3eac-46eb-83d1-95776b8b90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823cc-3eac-46eb-83d1-95776b8b9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AEAA73-E149-4EFD-8775-FC28C57EC46C}">
  <ds:schemaRefs>
    <ds:schemaRef ds:uri="http://schemas.microsoft.com/office/infopath/2007/PartnerControls"/>
    <ds:schemaRef ds:uri="http://purl.org/dc/dcmitype/"/>
    <ds:schemaRef ds:uri="http://www.w3.org/XML/1998/namespace"/>
    <ds:schemaRef ds:uri="9f8823cc-3eac-46eb-83d1-95776b8b908b"/>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s>
</ds:datastoreItem>
</file>

<file path=customXml/itemProps2.xml><?xml version="1.0" encoding="utf-8"?>
<ds:datastoreItem xmlns:ds="http://schemas.openxmlformats.org/officeDocument/2006/customXml" ds:itemID="{8EEDEA43-C3AC-44DF-BDD3-D0E56F7161AC}">
  <ds:schemaRefs>
    <ds:schemaRef ds:uri="http://schemas.microsoft.com/sharepoint/v3/contenttype/forms"/>
  </ds:schemaRefs>
</ds:datastoreItem>
</file>

<file path=customXml/itemProps3.xml><?xml version="1.0" encoding="utf-8"?>
<ds:datastoreItem xmlns:ds="http://schemas.openxmlformats.org/officeDocument/2006/customXml" ds:itemID="{2FBCE78D-324D-47A4-85E3-0D1DB2C31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8823cc-3eac-46eb-83d1-95776b8b9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3026</TotalTime>
  <Words>217</Words>
  <Application>Microsoft Office PowerPoint</Application>
  <PresentationFormat>On-screen Show (16:9)</PresentationFormat>
  <Paragraphs>64</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Legislation</vt:lpstr>
      <vt:lpstr>Current Virginia Practice</vt:lpstr>
      <vt:lpstr>State Practices</vt:lpstr>
      <vt:lpstr>Stakeholder Meeting</vt:lpstr>
      <vt:lpstr>Next Steps</vt:lpstr>
      <vt:lpstr>Questions?</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Emily V. Webb (DOE) </cp:lastModifiedBy>
  <cp:revision>37</cp:revision>
  <dcterms:created xsi:type="dcterms:W3CDTF">2019-02-13T14:37:28Z</dcterms:created>
  <dcterms:modified xsi:type="dcterms:W3CDTF">2019-09-09T20:47:59Z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0x010100D19FC5B8AD03374A97F8567F7B5A548B</vt:lpwstr>
  </property>
</Properties>
</file>