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44"/>
  </p:notesMasterIdLst>
  <p:handoutMasterIdLst>
    <p:handoutMasterId r:id="rId45"/>
  </p:handoutMasterIdLst>
  <p:sldIdLst>
    <p:sldId id="259" r:id="rId2"/>
    <p:sldId id="258" r:id="rId3"/>
    <p:sldId id="298" r:id="rId4"/>
    <p:sldId id="263" r:id="rId5"/>
    <p:sldId id="264" r:id="rId6"/>
    <p:sldId id="265" r:id="rId7"/>
    <p:sldId id="266" r:id="rId8"/>
    <p:sldId id="267" r:id="rId9"/>
    <p:sldId id="270" r:id="rId10"/>
    <p:sldId id="271" r:id="rId11"/>
    <p:sldId id="272" r:id="rId12"/>
    <p:sldId id="262" r:id="rId13"/>
    <p:sldId id="273" r:id="rId14"/>
    <p:sldId id="274" r:id="rId15"/>
    <p:sldId id="275" r:id="rId16"/>
    <p:sldId id="276" r:id="rId17"/>
    <p:sldId id="294" r:id="rId18"/>
    <p:sldId id="295" r:id="rId19"/>
    <p:sldId id="296" r:id="rId20"/>
    <p:sldId id="297" r:id="rId21"/>
    <p:sldId id="277" r:id="rId22"/>
    <p:sldId id="278" r:id="rId23"/>
    <p:sldId id="279" r:id="rId24"/>
    <p:sldId id="280"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9" r:id="rId38"/>
    <p:sldId id="300" r:id="rId39"/>
    <p:sldId id="301" r:id="rId40"/>
    <p:sldId id="302" r:id="rId41"/>
    <p:sldId id="303" r:id="rId42"/>
    <p:sldId id="261"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6512" autoAdjust="0"/>
  </p:normalViewPr>
  <p:slideViewPr>
    <p:cSldViewPr>
      <p:cViewPr varScale="1">
        <p:scale>
          <a:sx n="87" d="100"/>
          <a:sy n="87" d="100"/>
        </p:scale>
        <p:origin x="10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
    </p:cViewPr>
  </p:sorterViewPr>
  <p:notesViewPr>
    <p:cSldViewPr>
      <p:cViewPr varScale="1">
        <p:scale>
          <a:sx n="56" d="100"/>
          <a:sy n="56" d="100"/>
        </p:scale>
        <p:origin x="-126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25" b="1" i="0" u="none" strike="noStrike" baseline="0">
                <a:solidFill>
                  <a:srgbClr val="000000"/>
                </a:solidFill>
                <a:latin typeface="Arial"/>
                <a:ea typeface="Arial"/>
                <a:cs typeface="Arial"/>
              </a:defRPr>
            </a:pPr>
            <a:r>
              <a:rPr lang="en-US"/>
              <a:t>Annual Percentage Change in Average Daily Membership (FY 2012 to FY 2022)</a:t>
            </a:r>
          </a:p>
        </c:rich>
      </c:tx>
      <c:layout>
        <c:manualLayout>
          <c:xMode val="edge"/>
          <c:yMode val="edge"/>
          <c:x val="0.13531870428422152"/>
          <c:y val="2.9268292682926831E-2"/>
        </c:manualLayout>
      </c:layout>
      <c:overlay val="0"/>
      <c:spPr>
        <a:noFill/>
        <a:ln w="25400">
          <a:noFill/>
        </a:ln>
      </c:spPr>
    </c:title>
    <c:autoTitleDeleted val="0"/>
    <c:plotArea>
      <c:layout>
        <c:manualLayout>
          <c:layoutTarget val="inner"/>
          <c:xMode val="edge"/>
          <c:yMode val="edge"/>
          <c:x val="0.14681295715778475"/>
          <c:y val="0.18536585365853658"/>
          <c:w val="0.8369905956112853"/>
          <c:h val="0.65853658536585369"/>
        </c:manualLayout>
      </c:layout>
      <c:lineChart>
        <c:grouping val="standard"/>
        <c:varyColors val="0"/>
        <c:ser>
          <c:idx val="0"/>
          <c:order val="0"/>
          <c:spPr>
            <a:ln w="25400">
              <a:solidFill>
                <a:srgbClr val="000080"/>
              </a:solidFill>
              <a:prstDash val="solid"/>
            </a:ln>
          </c:spPr>
          <c:marker>
            <c:symbol val="diamond"/>
            <c:size val="6"/>
            <c:spPr>
              <a:solidFill>
                <a:srgbClr val="000080"/>
              </a:solidFill>
              <a:ln>
                <a:solidFill>
                  <a:srgbClr val="000080"/>
                </a:solidFill>
                <a:prstDash val="solid"/>
              </a:ln>
            </c:spPr>
          </c:marker>
          <c:dLbls>
            <c:dLbl>
              <c:idx val="0"/>
              <c:layout>
                <c:manualLayout>
                  <c:x val="-1.0501649676235611E-2"/>
                  <c:y val="2.9504385122591383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85-40DA-AA76-AACCE1C3A18B}"/>
                </c:ext>
              </c:extLst>
            </c:dLbl>
            <c:dLbl>
              <c:idx val="1"/>
              <c:layout>
                <c:manualLayout>
                  <c:x val="-5.2403426060770614E-2"/>
                  <c:y val="-4.085500288073747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85-40DA-AA76-AACCE1C3A18B}"/>
                </c:ext>
              </c:extLst>
            </c:dLbl>
            <c:dLbl>
              <c:idx val="2"/>
              <c:layout>
                <c:manualLayout>
                  <c:x val="-2.7429549362755989E-2"/>
                  <c:y val="3.5230010882785996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85-40DA-AA76-AACCE1C3A18B}"/>
                </c:ext>
              </c:extLst>
            </c:dLbl>
            <c:dLbl>
              <c:idx val="3"/>
              <c:layout>
                <c:manualLayout>
                  <c:x val="-5.1045014357531331E-2"/>
                  <c:y val="-4.060457077011715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85-40DA-AA76-AACCE1C3A18B}"/>
                </c:ext>
              </c:extLst>
            </c:dLbl>
            <c:dLbl>
              <c:idx val="4"/>
              <c:layout>
                <c:manualLayout>
                  <c:x val="-4.5977340606718833E-2"/>
                  <c:y val="2.6016260162601626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85-40DA-AA76-AACCE1C3A18B}"/>
                </c:ext>
              </c:extLst>
            </c:dLbl>
            <c:dLbl>
              <c:idx val="5"/>
              <c:layout>
                <c:manualLayout>
                  <c:x val="-5.2298932852829133E-2"/>
                  <c:y val="-3.790871263043339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85-40DA-AA76-AACCE1C3A18B}"/>
                </c:ext>
              </c:extLst>
            </c:dLbl>
            <c:dLbl>
              <c:idx val="6"/>
              <c:layout>
                <c:manualLayout>
                  <c:x val="-1.8808777429467086E-2"/>
                  <c:y val="-4.5528455284552904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85-40DA-AA76-AACCE1C3A18B}"/>
                </c:ext>
              </c:extLst>
            </c:dLbl>
            <c:dLbl>
              <c:idx val="7"/>
              <c:layout>
                <c:manualLayout>
                  <c:x val="-4.7283258871637909E-2"/>
                  <c:y val="3.8240573586838231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85-40DA-AA76-AACCE1C3A18B}"/>
                </c:ext>
              </c:extLst>
            </c:dLbl>
            <c:dLbl>
              <c:idx val="8"/>
              <c:layout>
                <c:manualLayout>
                  <c:x val="-5.8882004953142768E-2"/>
                  <c:y val="-4.0860380257345882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85-40DA-AA76-AACCE1C3A18B}"/>
                </c:ext>
              </c:extLst>
            </c:dLbl>
            <c:dLbl>
              <c:idx val="9"/>
              <c:layout>
                <c:manualLayout>
                  <c:x val="-5.7931034482758624E-2"/>
                  <c:y val="-3.9173676461174117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85-40DA-AA76-AACCE1C3A18B}"/>
                </c:ext>
              </c:extLst>
            </c:dLbl>
            <c:dLbl>
              <c:idx val="10"/>
              <c:layout>
                <c:manualLayout>
                  <c:x val="-2.7168234064785787E-2"/>
                  <c:y val="-4.2276422764227641E-2"/>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85-40DA-AA76-AACCE1C3A18B}"/>
                </c:ext>
              </c:extLst>
            </c:dLbl>
            <c:spPr>
              <a:noFill/>
              <a:ln w="25400">
                <a:noFill/>
              </a:ln>
            </c:spPr>
            <c:txPr>
              <a:bodyPr wrap="square" lIns="38100" tIns="19050" rIns="38100" bIns="19050" anchor="ctr">
                <a:spAutoFit/>
              </a:bodyPr>
              <a:lstStyle/>
              <a:p>
                <a:pPr>
                  <a:defRPr sz="10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'Actual ADM'!$B$7:$B$17</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'Actual ADM'!$D$7:$D$17</c:f>
              <c:numCache>
                <c:formatCode>0.00%</c:formatCode>
                <c:ptCount val="11"/>
                <c:pt idx="0">
                  <c:v>4.7991819482846587E-3</c:v>
                </c:pt>
                <c:pt idx="1">
                  <c:v>5.910085977085533E-3</c:v>
                </c:pt>
                <c:pt idx="2">
                  <c:v>5.5452908910960108E-3</c:v>
                </c:pt>
                <c:pt idx="3">
                  <c:v>5.754848402206747E-3</c:v>
                </c:pt>
                <c:pt idx="4">
                  <c:v>2.7279091233023411E-3</c:v>
                </c:pt>
                <c:pt idx="5">
                  <c:v>3.1754148897076284E-3</c:v>
                </c:pt>
                <c:pt idx="6">
                  <c:v>2.5832863157122521E-3</c:v>
                </c:pt>
                <c:pt idx="7">
                  <c:v>-1.6095517715094543E-3</c:v>
                </c:pt>
                <c:pt idx="8">
                  <c:v>2.604175033978029E-3</c:v>
                </c:pt>
                <c:pt idx="9">
                  <c:v>2.1607702821579977E-3</c:v>
                </c:pt>
                <c:pt idx="10">
                  <c:v>2.9179854228640334E-3</c:v>
                </c:pt>
              </c:numCache>
            </c:numRef>
          </c:val>
          <c:smooth val="0"/>
          <c:extLst>
            <c:ext xmlns:c16="http://schemas.microsoft.com/office/drawing/2014/chart" uri="{C3380CC4-5D6E-409C-BE32-E72D297353CC}">
              <c16:uniqueId val="{0000000B-A585-40DA-AA76-AACCE1C3A18B}"/>
            </c:ext>
          </c:extLst>
        </c:ser>
        <c:dLbls>
          <c:showLegendKey val="0"/>
          <c:showVal val="0"/>
          <c:showCatName val="0"/>
          <c:showSerName val="0"/>
          <c:showPercent val="0"/>
          <c:showBubbleSize val="0"/>
        </c:dLbls>
        <c:marker val="1"/>
        <c:smooth val="0"/>
        <c:axId val="379394992"/>
        <c:axId val="1"/>
      </c:lineChart>
      <c:catAx>
        <c:axId val="379394992"/>
        <c:scaling>
          <c:orientation val="minMax"/>
        </c:scaling>
        <c:delete val="0"/>
        <c:axPos val="b"/>
        <c:title>
          <c:tx>
            <c:rich>
              <a:bodyPr/>
              <a:lstStyle/>
              <a:p>
                <a:pPr>
                  <a:defRPr sz="975" b="1" i="0" u="none" strike="noStrike" baseline="0">
                    <a:solidFill>
                      <a:srgbClr val="000000"/>
                    </a:solidFill>
                    <a:latin typeface="Arial"/>
                    <a:ea typeface="Arial"/>
                    <a:cs typeface="Arial"/>
                  </a:defRPr>
                </a:pPr>
                <a:r>
                  <a:rPr lang="en-US"/>
                  <a:t>Fiscal Year</a:t>
                </a:r>
              </a:p>
            </c:rich>
          </c:tx>
          <c:layout>
            <c:manualLayout>
              <c:xMode val="edge"/>
              <c:yMode val="edge"/>
              <c:x val="0.50313479623824453"/>
              <c:y val="0.93170731707317078"/>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nchor="ctr" anchorCtr="1"/>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in val="-4.000000000000001E-3"/>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n-US"/>
                  <a:t>% Growth from Prior Year</a:t>
                </a:r>
              </a:p>
            </c:rich>
          </c:tx>
          <c:layout>
            <c:manualLayout>
              <c:xMode val="edge"/>
              <c:yMode val="edge"/>
              <c:x val="2.5078369905956112E-2"/>
              <c:y val="0.31463414634146342"/>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9394992"/>
        <c:crossesAt val="1"/>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62722852512157"/>
          <c:y val="0.23902439024390243"/>
          <c:w val="0.78930307941653155"/>
          <c:h val="0.53658536585365857"/>
        </c:manualLayout>
      </c:layout>
      <c:barChart>
        <c:barDir val="col"/>
        <c:grouping val="stacked"/>
        <c:varyColors val="0"/>
        <c:ser>
          <c:idx val="0"/>
          <c:order val="0"/>
          <c:tx>
            <c:v>Resource</c:v>
          </c:tx>
          <c:spPr>
            <a:solidFill>
              <a:schemeClr val="tx2">
                <a:lumMod val="60000"/>
                <a:lumOff val="40000"/>
              </a:schemeClr>
            </a:solidFill>
            <a:ln w="12700">
              <a:solidFill>
                <a:srgbClr val="000000"/>
              </a:solidFill>
              <a:prstDash val="solid"/>
            </a:ln>
          </c:spPr>
          <c:invertIfNegative val="0"/>
          <c:dLbls>
            <c:dLbl>
              <c:idx val="0"/>
              <c:layout>
                <c:manualLayout>
                  <c:x val="-2.1609940572663426E-3"/>
                  <c:y val="-5.2032520325203252E-2"/>
                </c:manualLayout>
              </c:layout>
              <c:tx>
                <c:rich>
                  <a:bodyPr/>
                  <a:lstStyle/>
                  <a:p>
                    <a:pPr>
                      <a:defRPr sz="1100" b="1" i="0" u="none" strike="noStrike" baseline="0">
                        <a:solidFill>
                          <a:srgbClr val="000000"/>
                        </a:solidFill>
                        <a:latin typeface="Arial"/>
                        <a:ea typeface="Arial"/>
                        <a:cs typeface="Arial"/>
                      </a:defRPr>
                    </a:pPr>
                    <a:r>
                      <a:rPr lang="en-US"/>
                      <a:t>146,901</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1-4DAE-AE0F-22CB43EEE234}"/>
                </c:ext>
              </c:extLst>
            </c:dLbl>
            <c:dLbl>
              <c:idx val="1"/>
              <c:layout>
                <c:manualLayout>
                  <c:x val="-2.1609940572663426E-3"/>
                  <c:y val="-5.5284552845528454E-2"/>
                </c:manualLayout>
              </c:layout>
              <c:tx>
                <c:rich>
                  <a:bodyPr/>
                  <a:lstStyle/>
                  <a:p>
                    <a:pPr>
                      <a:defRPr sz="1100" b="1" i="0" u="none" strike="noStrike" baseline="0">
                        <a:solidFill>
                          <a:srgbClr val="000000"/>
                        </a:solidFill>
                        <a:latin typeface="Arial"/>
                        <a:ea typeface="Arial"/>
                        <a:cs typeface="Arial"/>
                      </a:defRPr>
                    </a:pPr>
                    <a:r>
                      <a:rPr lang="en-US"/>
                      <a:t>156,512</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31-4DAE-AE0F-22CB43EEE234}"/>
                </c:ext>
              </c:extLst>
            </c:dLbl>
            <c:dLbl>
              <c:idx val="2"/>
              <c:layout>
                <c:manualLayout>
                  <c:x val="0"/>
                  <c:y val="-5.8536585365853662E-2"/>
                </c:manualLayout>
              </c:layout>
              <c:tx>
                <c:rich>
                  <a:bodyPr/>
                  <a:lstStyle/>
                  <a:p>
                    <a:pPr>
                      <a:defRPr sz="1200" b="0" i="0" u="none" strike="noStrike" baseline="0">
                        <a:solidFill>
                          <a:srgbClr val="000000"/>
                        </a:solidFill>
                        <a:latin typeface="Arial"/>
                        <a:ea typeface="Arial"/>
                        <a:cs typeface="Arial"/>
                      </a:defRPr>
                    </a:pPr>
                    <a:r>
                      <a:rPr lang="en-US" sz="1200" b="1" i="0" u="none" strike="noStrike" baseline="0">
                        <a:solidFill>
                          <a:srgbClr val="000000"/>
                        </a:solidFill>
                        <a:latin typeface="Arial"/>
                        <a:cs typeface="Arial"/>
                      </a:rPr>
                      <a:t>171,279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31-4DAE-AE0F-22CB43EEE234}"/>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 - Total'!$M$9:$O$9</c:f>
              <c:numCache>
                <c:formatCode>0_);[Red]\(0\)</c:formatCode>
                <c:ptCount val="3"/>
                <c:pt idx="0">
                  <c:v>2014</c:v>
                </c:pt>
                <c:pt idx="1">
                  <c:v>2016</c:v>
                </c:pt>
                <c:pt idx="2">
                  <c:v>2018</c:v>
                </c:pt>
              </c:numCache>
            </c:numRef>
          </c:cat>
          <c:val>
            <c:numRef>
              <c:f>'Summary - Total'!$M$10:$O$10</c:f>
              <c:numCache>
                <c:formatCode>#,##0_);[Red]\(#,##0\)</c:formatCode>
                <c:ptCount val="3"/>
                <c:pt idx="0">
                  <c:v>146901</c:v>
                </c:pt>
                <c:pt idx="1">
                  <c:v>156512</c:v>
                </c:pt>
                <c:pt idx="2">
                  <c:v>171279</c:v>
                </c:pt>
              </c:numCache>
            </c:numRef>
          </c:val>
          <c:extLst>
            <c:ext xmlns:c16="http://schemas.microsoft.com/office/drawing/2014/chart" uri="{C3380CC4-5D6E-409C-BE32-E72D297353CC}">
              <c16:uniqueId val="{00000003-3931-4DAE-AE0F-22CB43EEE234}"/>
            </c:ext>
          </c:extLst>
        </c:ser>
        <c:ser>
          <c:idx val="1"/>
          <c:order val="1"/>
          <c:tx>
            <c:v>Self-contained</c:v>
          </c:tx>
          <c:spPr>
            <a:solidFill>
              <a:srgbClr val="CCFFCC"/>
            </a:solidFill>
            <a:ln w="12700">
              <a:solidFill>
                <a:srgbClr val="000000"/>
              </a:solidFill>
              <a:prstDash val="solid"/>
            </a:ln>
          </c:spPr>
          <c:invertIfNegative val="0"/>
          <c:dLbls>
            <c:dLbl>
              <c:idx val="0"/>
              <c:layout>
                <c:manualLayout>
                  <c:x val="3.7385197190707535E-3"/>
                  <c:y val="-3.4102298188336211E-2"/>
                </c:manualLayout>
              </c:layout>
              <c:tx>
                <c:rich>
                  <a:bodyPr/>
                  <a:lstStyle/>
                  <a:p>
                    <a:pPr>
                      <a:defRPr sz="1200" b="0" i="0" u="none" strike="noStrike" baseline="0">
                        <a:solidFill>
                          <a:srgbClr val="000000"/>
                        </a:solidFill>
                        <a:latin typeface="Arial"/>
                        <a:ea typeface="Arial"/>
                        <a:cs typeface="Arial"/>
                      </a:defRPr>
                    </a:pPr>
                    <a:r>
                      <a:rPr lang="en-US" sz="1200" b="1" i="0" u="none" strike="noStrike" baseline="0">
                        <a:solidFill>
                          <a:srgbClr val="000000"/>
                        </a:solidFill>
                        <a:latin typeface="Arial"/>
                        <a:cs typeface="Arial"/>
                      </a:rPr>
                      <a:t>51,378</a:t>
                    </a:r>
                    <a:r>
                      <a:rPr lang="en-US" sz="1200" b="0" i="0" u="none" strike="noStrike" baseline="0">
                        <a:solidFill>
                          <a:srgbClr val="000000"/>
                        </a:solidFill>
                        <a:latin typeface="Arial"/>
                        <a:cs typeface="Arial"/>
                      </a:rPr>
                      <a:t>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31-4DAE-AE0F-22CB43EEE234}"/>
                </c:ext>
              </c:extLst>
            </c:dLbl>
            <c:dLbl>
              <c:idx val="1"/>
              <c:layout>
                <c:manualLayout>
                  <c:x val="-1.6639654240951267E-3"/>
                  <c:y val="-2.9287497599385426E-2"/>
                </c:manualLayout>
              </c:layout>
              <c:tx>
                <c:rich>
                  <a:bodyPr/>
                  <a:lstStyle/>
                  <a:p>
                    <a:pPr>
                      <a:defRPr sz="1200" b="1" i="0" u="none" strike="noStrike" baseline="0">
                        <a:solidFill>
                          <a:srgbClr val="000000"/>
                        </a:solidFill>
                        <a:latin typeface="Arial"/>
                        <a:ea typeface="Arial"/>
                        <a:cs typeface="Arial"/>
                      </a:defRPr>
                    </a:pPr>
                    <a:r>
                      <a:rPr lang="en-US"/>
                      <a:t>50,721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31-4DAE-AE0F-22CB43EEE234}"/>
                </c:ext>
              </c:extLst>
            </c:dLbl>
            <c:dLbl>
              <c:idx val="2"/>
              <c:layout>
                <c:manualLayout>
                  <c:x val="1.0372771474878139E-3"/>
                  <c:y val="-2.3732667562896076E-2"/>
                </c:manualLayout>
              </c:layout>
              <c:tx>
                <c:rich>
                  <a:bodyPr/>
                  <a:lstStyle/>
                  <a:p>
                    <a:pPr>
                      <a:defRPr sz="1200" b="0" i="0" u="none" strike="noStrike" baseline="0">
                        <a:solidFill>
                          <a:srgbClr val="000000"/>
                        </a:solidFill>
                        <a:latin typeface="Arial"/>
                        <a:ea typeface="Arial"/>
                        <a:cs typeface="Arial"/>
                      </a:defRPr>
                    </a:pPr>
                    <a:r>
                      <a:rPr lang="en-US" sz="1100" b="1" i="0" u="none" strike="noStrike" baseline="0">
                        <a:solidFill>
                          <a:srgbClr val="000000"/>
                        </a:solidFill>
                        <a:latin typeface="Arial"/>
                        <a:cs typeface="Arial"/>
                      </a:rPr>
                      <a:t>48,526</a:t>
                    </a:r>
                    <a:r>
                      <a:rPr lang="en-US" sz="1200" b="1" i="0" u="none" strike="noStrike" baseline="0">
                        <a:solidFill>
                          <a:srgbClr val="000000"/>
                        </a:solidFill>
                        <a:latin typeface="Arial"/>
                        <a:cs typeface="Arial"/>
                      </a:rPr>
                      <a:t> </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31-4DAE-AE0F-22CB43EEE234}"/>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 - Total'!$M$9:$O$9</c:f>
              <c:numCache>
                <c:formatCode>0_);[Red]\(0\)</c:formatCode>
                <c:ptCount val="3"/>
                <c:pt idx="0">
                  <c:v>2014</c:v>
                </c:pt>
                <c:pt idx="1">
                  <c:v>2016</c:v>
                </c:pt>
                <c:pt idx="2">
                  <c:v>2018</c:v>
                </c:pt>
              </c:numCache>
            </c:numRef>
          </c:cat>
          <c:val>
            <c:numRef>
              <c:f>'Summary - Total'!$M$11:$O$11</c:f>
              <c:numCache>
                <c:formatCode>#,##0_);[Red]\(#,##0\)</c:formatCode>
                <c:ptCount val="3"/>
                <c:pt idx="0">
                  <c:v>51378</c:v>
                </c:pt>
                <c:pt idx="1">
                  <c:v>50721</c:v>
                </c:pt>
                <c:pt idx="2">
                  <c:v>48526</c:v>
                </c:pt>
              </c:numCache>
            </c:numRef>
          </c:val>
          <c:extLst>
            <c:ext xmlns:c16="http://schemas.microsoft.com/office/drawing/2014/chart" uri="{C3380CC4-5D6E-409C-BE32-E72D297353CC}">
              <c16:uniqueId val="{00000007-3931-4DAE-AE0F-22CB43EEE234}"/>
            </c:ext>
          </c:extLst>
        </c:ser>
        <c:dLbls>
          <c:showLegendKey val="0"/>
          <c:showVal val="0"/>
          <c:showCatName val="0"/>
          <c:showSerName val="0"/>
          <c:showPercent val="0"/>
          <c:showBubbleSize val="0"/>
        </c:dLbls>
        <c:gapWidth val="50"/>
        <c:overlap val="100"/>
        <c:axId val="696113296"/>
        <c:axId val="1"/>
      </c:barChart>
      <c:catAx>
        <c:axId val="696113296"/>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a:t>Base Year</a:t>
                </a:r>
              </a:p>
            </c:rich>
          </c:tx>
          <c:layout>
            <c:manualLayout>
              <c:xMode val="edge"/>
              <c:yMode val="edge"/>
              <c:x val="0.51701782820097242"/>
              <c:y val="0.86341463414634145"/>
            </c:manualLayout>
          </c:layout>
          <c:overlay val="0"/>
          <c:spPr>
            <a:noFill/>
            <a:ln w="25400">
              <a:noFill/>
            </a:ln>
          </c:spPr>
        </c:title>
        <c:numFmt formatCode="0_);[Red]\(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2300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Child Count</a:t>
                </a:r>
              </a:p>
            </c:rich>
          </c:tx>
          <c:layout>
            <c:manualLayout>
              <c:xMode val="edge"/>
              <c:yMode val="edge"/>
              <c:x val="1.4586709886547812E-2"/>
              <c:y val="0.3902439024390244"/>
            </c:manualLayout>
          </c:layout>
          <c:overlay val="0"/>
          <c:spPr>
            <a:noFill/>
            <a:ln w="25400">
              <a:noFill/>
            </a:ln>
          </c:spPr>
        </c:title>
        <c:numFmt formatCode="#,##0_);[Red]\(#,##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96113296"/>
        <c:crosses val="autoZero"/>
        <c:crossBetween val="between"/>
        <c:majorUnit val="30000"/>
      </c:valAx>
      <c:spPr>
        <a:solidFill>
          <a:srgbClr val="FFFFFF"/>
        </a:solidFill>
        <a:ln w="12700">
          <a:solidFill>
            <a:srgbClr val="808080"/>
          </a:solidFill>
          <a:prstDash val="solid"/>
        </a:ln>
      </c:spPr>
    </c:plotArea>
    <c:legend>
      <c:legendPos val="b"/>
      <c:legendEntry>
        <c:idx val="0"/>
        <c:txPr>
          <a:bodyPr/>
          <a:lstStyle/>
          <a:p>
            <a:pPr>
              <a:defRPr sz="850" b="0" i="0" u="none" strike="noStrike" baseline="0">
                <a:solidFill>
                  <a:srgbClr val="000000"/>
                </a:solidFill>
                <a:latin typeface="Arial"/>
                <a:ea typeface="Arial"/>
                <a:cs typeface="Arial"/>
              </a:defRPr>
            </a:pPr>
            <a:endParaRPr lang="en-US"/>
          </a:p>
        </c:txPr>
      </c:legendEntry>
      <c:legendEntry>
        <c:idx val="1"/>
        <c:txPr>
          <a:bodyPr/>
          <a:lstStyle/>
          <a:p>
            <a:pPr>
              <a:defRPr sz="850" b="0" i="0" u="none" strike="noStrike" baseline="0">
                <a:solidFill>
                  <a:srgbClr val="000000"/>
                </a:solidFill>
                <a:latin typeface="Arial"/>
                <a:ea typeface="Arial"/>
                <a:cs typeface="Arial"/>
              </a:defRPr>
            </a:pPr>
            <a:endParaRPr lang="en-US"/>
          </a:p>
        </c:txPr>
      </c:legendEntry>
      <c:layout>
        <c:manualLayout>
          <c:xMode val="edge"/>
          <c:yMode val="edge"/>
          <c:x val="3.4035656401944892E-2"/>
          <c:y val="0.86747967479674792"/>
          <c:w val="0.33063209076175043"/>
          <c:h val="0.11300813008130084"/>
        </c:manualLayout>
      </c:layout>
      <c:overlay val="0"/>
      <c:spPr>
        <a:solidFill>
          <a:srgbClr val="FFFFFF"/>
        </a:solidFill>
        <a:ln w="3175">
          <a:solidFill>
            <a:srgbClr val="000000"/>
          </a:solidFill>
          <a:prstDash val="solid"/>
        </a:ln>
      </c:spPr>
      <c:txPr>
        <a:bodyPr/>
        <a:lstStyle/>
        <a:p>
          <a:pPr>
            <a:defRPr sz="71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Statewide Average SOL Failure Rates* Across Biennia 
2014-2016 to 2020-2022</a:t>
            </a:r>
          </a:p>
        </c:rich>
      </c:tx>
      <c:layout>
        <c:manualLayout>
          <c:xMode val="edge"/>
          <c:yMode val="edge"/>
          <c:x val="0.28505011779894557"/>
          <c:y val="3.9040456601278958E-2"/>
        </c:manualLayout>
      </c:layout>
      <c:overlay val="0"/>
      <c:spPr>
        <a:noFill/>
        <a:ln w="25400">
          <a:noFill/>
        </a:ln>
      </c:spPr>
    </c:title>
    <c:autoTitleDeleted val="0"/>
    <c:plotArea>
      <c:layout>
        <c:manualLayout>
          <c:layoutTarget val="inner"/>
          <c:xMode val="edge"/>
          <c:yMode val="edge"/>
          <c:x val="0.14858096828046743"/>
          <c:y val="0.21178379917198958"/>
          <c:w val="0.8514190489383"/>
          <c:h val="0.62787667519225143"/>
        </c:manualLayout>
      </c:layout>
      <c:barChart>
        <c:barDir val="col"/>
        <c:grouping val="clustered"/>
        <c:varyColors val="0"/>
        <c:ser>
          <c:idx val="0"/>
          <c:order val="0"/>
          <c:spPr>
            <a:solidFill>
              <a:srgbClr val="FFCC99"/>
            </a:solidFill>
            <a:ln w="12700">
              <a:solidFill>
                <a:srgbClr val="000000"/>
              </a:solidFill>
              <a:prstDash val="solid"/>
            </a:ln>
          </c:spPr>
          <c:invertIfNegative val="0"/>
          <c:dLbls>
            <c:dLbl>
              <c:idx val="0"/>
              <c:layout>
                <c:manualLayout>
                  <c:x val="-1.6627509576284238E-3"/>
                  <c:y val="-6.6500415627597674E-3"/>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7A-4621-9376-C8198314CAE8}"/>
                </c:ext>
              </c:extLst>
            </c:dLbl>
            <c:dLbl>
              <c:idx val="1"/>
              <c:layout>
                <c:manualLayout>
                  <c:x val="-6.1034112517848658E-17"/>
                  <c:y val="-3.9900249376558602E-2"/>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7A-4621-9376-C8198314CAE8}"/>
                </c:ext>
              </c:extLst>
            </c:dLbl>
            <c:dLbl>
              <c:idx val="2"/>
              <c:layout>
                <c:manualLayout>
                  <c:x val="0"/>
                  <c:y val="-6.3175394846217814E-2"/>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7A-4621-9376-C8198314CAE8}"/>
                </c:ext>
              </c:extLst>
            </c:dLbl>
            <c:dLbl>
              <c:idx val="3"/>
              <c:layout>
                <c:manualLayout>
                  <c:x val="-1.6647170040073357E-3"/>
                  <c:y val="0"/>
                </c:manualLayout>
              </c:layout>
              <c:spPr>
                <a:noFill/>
                <a:ln w="25400">
                  <a:noFill/>
                </a:ln>
              </c:spPr>
              <c:txPr>
                <a:bodyPr/>
                <a:lstStyle/>
                <a:p>
                  <a:pPr>
                    <a:defRPr sz="12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7A-4621-9376-C8198314CAE8}"/>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Comparison!$D$13:$G$13</c:f>
              <c:strCache>
                <c:ptCount val="4"/>
                <c:pt idx="0">
                  <c:v>2014-2016</c:v>
                </c:pt>
                <c:pt idx="1">
                  <c:v>2016-2018</c:v>
                </c:pt>
                <c:pt idx="2">
                  <c:v>2018-2020</c:v>
                </c:pt>
                <c:pt idx="3">
                  <c:v>2020-2022</c:v>
                </c:pt>
              </c:strCache>
            </c:strRef>
          </c:cat>
          <c:val>
            <c:numRef>
              <c:f>Comparison!$D$151:$G$151</c:f>
              <c:numCache>
                <c:formatCode>0.00%;[Red]\(0.00%\)</c:formatCode>
                <c:ptCount val="4"/>
                <c:pt idx="0">
                  <c:v>0.25036577907662833</c:v>
                </c:pt>
                <c:pt idx="1">
                  <c:v>0.32237059587266192</c:v>
                </c:pt>
                <c:pt idx="2">
                  <c:v>0.3088097818276434</c:v>
                </c:pt>
                <c:pt idx="3">
                  <c:v>0.29967459108487071</c:v>
                </c:pt>
              </c:numCache>
            </c:numRef>
          </c:val>
          <c:extLst>
            <c:ext xmlns:c16="http://schemas.microsoft.com/office/drawing/2014/chart" uri="{C3380CC4-5D6E-409C-BE32-E72D297353CC}">
              <c16:uniqueId val="{00000004-ED7A-4621-9376-C8198314CAE8}"/>
            </c:ext>
          </c:extLst>
        </c:ser>
        <c:dLbls>
          <c:showLegendKey val="0"/>
          <c:showVal val="0"/>
          <c:showCatName val="0"/>
          <c:showSerName val="0"/>
          <c:showPercent val="0"/>
          <c:showBubbleSize val="0"/>
        </c:dLbls>
        <c:gapWidth val="90"/>
        <c:axId val="379019496"/>
        <c:axId val="1"/>
      </c:barChart>
      <c:catAx>
        <c:axId val="379019496"/>
        <c:scaling>
          <c:orientation val="minMax"/>
        </c:scaling>
        <c:delete val="0"/>
        <c:axPos val="b"/>
        <c:title>
          <c:tx>
            <c:rich>
              <a:bodyPr/>
              <a:lstStyle/>
              <a:p>
                <a:pPr>
                  <a:defRPr sz="1050" b="1" i="0" u="none" strike="noStrike" baseline="0">
                    <a:solidFill>
                      <a:srgbClr val="000000"/>
                    </a:solidFill>
                    <a:latin typeface="Arial"/>
                    <a:ea typeface="Arial"/>
                    <a:cs typeface="Arial"/>
                  </a:defRPr>
                </a:pPr>
                <a:r>
                  <a:rPr lang="en-US"/>
                  <a:t>Biennium</a:t>
                </a:r>
              </a:p>
            </c:rich>
          </c:tx>
          <c:layout>
            <c:manualLayout>
              <c:xMode val="edge"/>
              <c:yMode val="edge"/>
              <c:x val="0.50250428434273431"/>
              <c:y val="0.9293571844666549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0.4"/>
        </c:scaling>
        <c:delete val="0"/>
        <c:axPos val="l"/>
        <c:majorGridlines>
          <c:spPr>
            <a:ln w="3175">
              <a:solidFill>
                <a:srgbClr val="000000"/>
              </a:solidFill>
              <a:prstDash val="solid"/>
            </a:ln>
          </c:spPr>
        </c:majorGridlines>
        <c:title>
          <c:tx>
            <c:rich>
              <a:bodyPr/>
              <a:lstStyle/>
              <a:p>
                <a:pPr>
                  <a:defRPr sz="1050" b="1" i="0" u="none" strike="noStrike" baseline="0">
                    <a:solidFill>
                      <a:srgbClr val="000000"/>
                    </a:solidFill>
                    <a:latin typeface="Arial"/>
                    <a:ea typeface="Arial"/>
                    <a:cs typeface="Arial"/>
                  </a:defRPr>
                </a:pPr>
                <a:r>
                  <a:rPr lang="en-US"/>
                  <a:t>SOL Failure Rate</a:t>
                </a:r>
              </a:p>
            </c:rich>
          </c:tx>
          <c:layout>
            <c:manualLayout>
              <c:xMode val="edge"/>
              <c:yMode val="edge"/>
              <c:x val="2.8380665899908578E-2"/>
              <c:y val="0.3762276722890935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9019496"/>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0.01422</cdr:x>
      <cdr:y>0.93295</cdr:y>
    </cdr:from>
    <cdr:to>
      <cdr:x>0.17073</cdr:x>
      <cdr:y>0.98198</cdr:y>
    </cdr:to>
    <cdr:sp macro="" textlink="">
      <cdr:nvSpPr>
        <cdr:cNvPr id="3073" name="Text Box 1"/>
        <cdr:cNvSpPr txBox="1">
          <a:spLocks xmlns:a="http://schemas.openxmlformats.org/drawingml/2006/main" noChangeArrowheads="1"/>
        </cdr:cNvSpPr>
      </cdr:nvSpPr>
      <cdr:spPr bwMode="auto">
        <a:xfrm xmlns:a="http://schemas.openxmlformats.org/drawingml/2006/main">
          <a:off x="89743" y="3655477"/>
          <a:ext cx="952605" cy="1919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1" u="none" strike="noStrike" baseline="0">
              <a:solidFill>
                <a:srgbClr val="000000"/>
              </a:solidFill>
              <a:latin typeface="Arial"/>
              <a:cs typeface="Arial"/>
            </a:rPr>
            <a:t>*Projected</a:t>
          </a:r>
        </a:p>
      </cdr:txBody>
    </cdr:sp>
  </cdr:relSizeAnchor>
</c:userShapes>
</file>

<file path=ppt/drawings/drawing2.xml><?xml version="1.0" encoding="utf-8"?>
<c:userShapes xmlns:c="http://schemas.openxmlformats.org/drawingml/2006/chart">
  <cdr:relSizeAnchor xmlns:cdr="http://schemas.openxmlformats.org/drawingml/2006/chartDrawing">
    <cdr:from>
      <cdr:x>0.45398</cdr:x>
      <cdr:y>0.94149</cdr:y>
    </cdr:from>
    <cdr:to>
      <cdr:x>1</cdr:x>
      <cdr:y>0.99076</cdr:y>
    </cdr:to>
    <cdr:sp macro="" textlink="">
      <cdr:nvSpPr>
        <cdr:cNvPr id="2049" name="Text Box 1"/>
        <cdr:cNvSpPr txBox="1">
          <a:spLocks xmlns:a="http://schemas.openxmlformats.org/drawingml/2006/main" noChangeArrowheads="1"/>
        </cdr:cNvSpPr>
      </cdr:nvSpPr>
      <cdr:spPr bwMode="auto">
        <a:xfrm xmlns:a="http://schemas.openxmlformats.org/drawingml/2006/main">
          <a:off x="2852827" y="3676746"/>
          <a:ext cx="3208918"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75" b="0" i="0" u="none" strike="noStrike" baseline="0">
              <a:solidFill>
                <a:srgbClr val="000000"/>
              </a:solidFill>
              <a:latin typeface="Arial"/>
              <a:cs typeface="Arial"/>
            </a:rPr>
            <a:t>* Includes Primary, Secondary, and Tertiary Disability</a:t>
          </a:r>
        </a:p>
      </cdr:txBody>
    </cdr:sp>
  </cdr:relSizeAnchor>
  <cdr:relSizeAnchor xmlns:cdr="http://schemas.openxmlformats.org/drawingml/2006/chartDrawing">
    <cdr:from>
      <cdr:x>0.29174</cdr:x>
      <cdr:y>0.3656</cdr:y>
    </cdr:from>
    <cdr:to>
      <cdr:x>0.3547</cdr:x>
      <cdr:y>0.40902</cdr:y>
    </cdr:to>
    <cdr:sp macro="" textlink="">
      <cdr:nvSpPr>
        <cdr:cNvPr id="2050" name="Text Box 2"/>
        <cdr:cNvSpPr txBox="1">
          <a:spLocks xmlns:a="http://schemas.openxmlformats.org/drawingml/2006/main" noChangeArrowheads="1"/>
        </cdr:cNvSpPr>
      </cdr:nvSpPr>
      <cdr:spPr bwMode="auto">
        <a:xfrm xmlns:a="http://schemas.openxmlformats.org/drawingml/2006/main">
          <a:off x="1714521" y="1427777"/>
          <a:ext cx="370011" cy="1695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26%</a:t>
          </a:r>
        </a:p>
      </cdr:txBody>
    </cdr:sp>
  </cdr:relSizeAnchor>
  <cdr:relSizeAnchor xmlns:cdr="http://schemas.openxmlformats.org/drawingml/2006/chartDrawing">
    <cdr:from>
      <cdr:x>0.28877</cdr:x>
      <cdr:y>0.56733</cdr:y>
    </cdr:from>
    <cdr:to>
      <cdr:x>0.35173</cdr:x>
      <cdr:y>0.6166</cdr:y>
    </cdr:to>
    <cdr:sp macro="" textlink="">
      <cdr:nvSpPr>
        <cdr:cNvPr id="2051" name="Text Box 3"/>
        <cdr:cNvSpPr txBox="1">
          <a:spLocks xmlns:a="http://schemas.openxmlformats.org/drawingml/2006/main" noChangeArrowheads="1"/>
        </cdr:cNvSpPr>
      </cdr:nvSpPr>
      <cdr:spPr bwMode="auto">
        <a:xfrm xmlns:a="http://schemas.openxmlformats.org/drawingml/2006/main">
          <a:off x="1697088" y="2215566"/>
          <a:ext cx="370012"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74%</a:t>
          </a:r>
        </a:p>
      </cdr:txBody>
    </cdr:sp>
  </cdr:relSizeAnchor>
  <cdr:relSizeAnchor xmlns:cdr="http://schemas.openxmlformats.org/drawingml/2006/chartDrawing">
    <cdr:from>
      <cdr:x>0.5512</cdr:x>
      <cdr:y>0.56489</cdr:y>
    </cdr:from>
    <cdr:to>
      <cdr:x>0.6149</cdr:x>
      <cdr:y>0.61416</cdr:y>
    </cdr:to>
    <cdr:sp macro="" textlink="">
      <cdr:nvSpPr>
        <cdr:cNvPr id="2052" name="Text Box 4"/>
        <cdr:cNvSpPr txBox="1">
          <a:spLocks xmlns:a="http://schemas.openxmlformats.org/drawingml/2006/main" noChangeArrowheads="1"/>
        </cdr:cNvSpPr>
      </cdr:nvSpPr>
      <cdr:spPr bwMode="auto">
        <a:xfrm xmlns:a="http://schemas.openxmlformats.org/drawingml/2006/main">
          <a:off x="3239370" y="2206041"/>
          <a:ext cx="374360"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76%</a:t>
          </a:r>
        </a:p>
      </cdr:txBody>
    </cdr:sp>
  </cdr:relSizeAnchor>
  <cdr:relSizeAnchor xmlns:cdr="http://schemas.openxmlformats.org/drawingml/2006/chartDrawing">
    <cdr:from>
      <cdr:x>0.55268</cdr:x>
      <cdr:y>0.35171</cdr:y>
    </cdr:from>
    <cdr:to>
      <cdr:x>0.61589</cdr:x>
      <cdr:y>0.40049</cdr:y>
    </cdr:to>
    <cdr:sp macro="" textlink="">
      <cdr:nvSpPr>
        <cdr:cNvPr id="2053" name="Text Box 5"/>
        <cdr:cNvSpPr txBox="1">
          <a:spLocks xmlns:a="http://schemas.openxmlformats.org/drawingml/2006/main" noChangeArrowheads="1"/>
        </cdr:cNvSpPr>
      </cdr:nvSpPr>
      <cdr:spPr bwMode="auto">
        <a:xfrm xmlns:a="http://schemas.openxmlformats.org/drawingml/2006/main">
          <a:off x="3248059" y="1373496"/>
          <a:ext cx="371480" cy="1904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24%</a:t>
          </a:r>
        </a:p>
      </cdr:txBody>
    </cdr:sp>
  </cdr:relSizeAnchor>
  <cdr:relSizeAnchor xmlns:cdr="http://schemas.openxmlformats.org/drawingml/2006/chartDrawing">
    <cdr:from>
      <cdr:x>0.8165</cdr:x>
      <cdr:y>0.56001</cdr:y>
    </cdr:from>
    <cdr:to>
      <cdr:x>0.88045</cdr:x>
      <cdr:y>0.60928</cdr:y>
    </cdr:to>
    <cdr:sp macro="" textlink="">
      <cdr:nvSpPr>
        <cdr:cNvPr id="2054" name="Text Box 6"/>
        <cdr:cNvSpPr txBox="1">
          <a:spLocks xmlns:a="http://schemas.openxmlformats.org/drawingml/2006/main" noChangeArrowheads="1"/>
        </cdr:cNvSpPr>
      </cdr:nvSpPr>
      <cdr:spPr bwMode="auto">
        <a:xfrm xmlns:a="http://schemas.openxmlformats.org/drawingml/2006/main">
          <a:off x="4798500" y="2186991"/>
          <a:ext cx="375830" cy="192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78%</a:t>
          </a:r>
        </a:p>
      </cdr:txBody>
    </cdr:sp>
  </cdr:relSizeAnchor>
  <cdr:relSizeAnchor xmlns:cdr="http://schemas.openxmlformats.org/drawingml/2006/chartDrawing">
    <cdr:from>
      <cdr:x>0.82174</cdr:x>
      <cdr:y>0.32097</cdr:y>
    </cdr:from>
    <cdr:to>
      <cdr:x>0.88397</cdr:x>
      <cdr:y>0.36951</cdr:y>
    </cdr:to>
    <cdr:sp macro="" textlink="">
      <cdr:nvSpPr>
        <cdr:cNvPr id="2055" name="Text Box 7"/>
        <cdr:cNvSpPr txBox="1">
          <a:spLocks xmlns:a="http://schemas.openxmlformats.org/drawingml/2006/main" noChangeArrowheads="1"/>
        </cdr:cNvSpPr>
      </cdr:nvSpPr>
      <cdr:spPr bwMode="auto">
        <a:xfrm xmlns:a="http://schemas.openxmlformats.org/drawingml/2006/main">
          <a:off x="4829304" y="1253467"/>
          <a:ext cx="365721" cy="1895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FF"/>
              </a:solidFill>
              <a:latin typeface="Arial"/>
              <a:cs typeface="Arial"/>
            </a:rPr>
            <a:t>22%</a:t>
          </a:r>
        </a:p>
      </cdr:txBody>
    </cdr:sp>
  </cdr:relSizeAnchor>
  <cdr:relSizeAnchor xmlns:cdr="http://schemas.openxmlformats.org/drawingml/2006/chartDrawing">
    <cdr:from>
      <cdr:x>0.26112</cdr:x>
      <cdr:y>0.18487</cdr:y>
    </cdr:from>
    <cdr:to>
      <cdr:x>0.38729</cdr:x>
      <cdr:y>0.23804</cdr:y>
    </cdr:to>
    <cdr:sp macro="" textlink="">
      <cdr:nvSpPr>
        <cdr:cNvPr id="2056" name="Text Box 8"/>
        <cdr:cNvSpPr txBox="1">
          <a:spLocks xmlns:a="http://schemas.openxmlformats.org/drawingml/2006/main" noChangeArrowheads="1"/>
        </cdr:cNvSpPr>
      </cdr:nvSpPr>
      <cdr:spPr bwMode="auto">
        <a:xfrm xmlns:a="http://schemas.openxmlformats.org/drawingml/2006/main">
          <a:off x="1534596" y="721953"/>
          <a:ext cx="741491" cy="2076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00"/>
              </a:solidFill>
              <a:latin typeface="Arial"/>
              <a:cs typeface="Arial"/>
            </a:rPr>
            <a:t>198,279</a:t>
          </a:r>
        </a:p>
      </cdr:txBody>
    </cdr:sp>
  </cdr:relSizeAnchor>
  <cdr:relSizeAnchor xmlns:cdr="http://schemas.openxmlformats.org/drawingml/2006/chartDrawing">
    <cdr:from>
      <cdr:x>0.52259</cdr:x>
      <cdr:y>0.18511</cdr:y>
    </cdr:from>
    <cdr:to>
      <cdr:x>0.64704</cdr:x>
      <cdr:y>0.23535</cdr:y>
    </cdr:to>
    <cdr:sp macro="" textlink="">
      <cdr:nvSpPr>
        <cdr:cNvPr id="2057" name="Text Box 9"/>
        <cdr:cNvSpPr txBox="1">
          <a:spLocks xmlns:a="http://schemas.openxmlformats.org/drawingml/2006/main" noChangeArrowheads="1"/>
        </cdr:cNvSpPr>
      </cdr:nvSpPr>
      <cdr:spPr bwMode="auto">
        <a:xfrm xmlns:a="http://schemas.openxmlformats.org/drawingml/2006/main">
          <a:off x="3071213" y="722909"/>
          <a:ext cx="731384" cy="196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00"/>
              </a:solidFill>
              <a:latin typeface="Arial"/>
              <a:cs typeface="Arial"/>
            </a:rPr>
            <a:t>207,233</a:t>
          </a:r>
        </a:p>
      </cdr:txBody>
    </cdr:sp>
  </cdr:relSizeAnchor>
  <cdr:relSizeAnchor xmlns:cdr="http://schemas.openxmlformats.org/drawingml/2006/chartDrawing">
    <cdr:from>
      <cdr:x>0.77784</cdr:x>
      <cdr:y>0.18487</cdr:y>
    </cdr:from>
    <cdr:to>
      <cdr:x>0.90303</cdr:x>
      <cdr:y>0.23585</cdr:y>
    </cdr:to>
    <cdr:sp macro="" textlink="">
      <cdr:nvSpPr>
        <cdr:cNvPr id="2058" name="Text Box 10"/>
        <cdr:cNvSpPr txBox="1">
          <a:spLocks xmlns:a="http://schemas.openxmlformats.org/drawingml/2006/main" noChangeArrowheads="1"/>
        </cdr:cNvSpPr>
      </cdr:nvSpPr>
      <cdr:spPr bwMode="auto">
        <a:xfrm xmlns:a="http://schemas.openxmlformats.org/drawingml/2006/main">
          <a:off x="4571331" y="721950"/>
          <a:ext cx="735732" cy="1990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en-US" sz="1100" b="1" i="0" u="none" strike="noStrike" baseline="0">
              <a:solidFill>
                <a:srgbClr val="000000"/>
              </a:solidFill>
              <a:latin typeface="Arial"/>
              <a:cs typeface="Arial"/>
            </a:rPr>
            <a:t>219,805</a:t>
          </a:r>
        </a:p>
      </cdr:txBody>
    </cdr:sp>
  </cdr:relSizeAnchor>
  <cdr:relSizeAnchor xmlns:cdr="http://schemas.openxmlformats.org/drawingml/2006/chartDrawing">
    <cdr:from>
      <cdr:x>0.12467</cdr:x>
      <cdr:y>0.02924</cdr:y>
    </cdr:from>
    <cdr:to>
      <cdr:x>0.95329</cdr:x>
      <cdr:y>0.15339</cdr:y>
    </cdr:to>
    <cdr:sp macro="" textlink="">
      <cdr:nvSpPr>
        <cdr:cNvPr id="16395" name="Text Box 11"/>
        <cdr:cNvSpPr txBox="1">
          <a:spLocks xmlns:a="http://schemas.openxmlformats.org/drawingml/2006/main" noChangeArrowheads="1"/>
        </cdr:cNvSpPr>
      </cdr:nvSpPr>
      <cdr:spPr bwMode="auto">
        <a:xfrm xmlns:a="http://schemas.openxmlformats.org/drawingml/2006/main">
          <a:off x="737057" y="117642"/>
          <a:ext cx="4877638" cy="4860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Base Year December 1 Special Education Child Count (Duplicated*) for Rebenchmarking (2014, 2016, 2018)</a:t>
          </a:r>
        </a:p>
      </cdr:txBody>
    </cdr:sp>
  </cdr:relSizeAnchor>
</c:userShapes>
</file>

<file path=ppt/drawings/drawing3.xml><?xml version="1.0" encoding="utf-8"?>
<c:userShapes xmlns:c="http://schemas.openxmlformats.org/drawingml/2006/chart">
  <cdr:relSizeAnchor xmlns:cdr="http://schemas.openxmlformats.org/drawingml/2006/chartDrawing">
    <cdr:from>
      <cdr:x>0.01153</cdr:x>
      <cdr:y>0.93141</cdr:y>
    </cdr:from>
    <cdr:to>
      <cdr:x>0.28023</cdr:x>
      <cdr:y>0.98597</cdr:y>
    </cdr:to>
    <cdr:sp macro="" textlink="">
      <cdr:nvSpPr>
        <cdr:cNvPr id="2049" name="Text Box 1"/>
        <cdr:cNvSpPr txBox="1">
          <a:spLocks xmlns:a="http://schemas.openxmlformats.org/drawingml/2006/main" noChangeArrowheads="1"/>
        </cdr:cNvSpPr>
      </cdr:nvSpPr>
      <cdr:spPr bwMode="auto">
        <a:xfrm xmlns:a="http://schemas.openxmlformats.org/drawingml/2006/main">
          <a:off x="69064" y="3572707"/>
          <a:ext cx="1535597" cy="2090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0" u="none" strike="noStrike" baseline="0">
              <a:solidFill>
                <a:srgbClr val="000000"/>
              </a:solidFill>
              <a:latin typeface="Arial"/>
              <a:cs typeface="Arial"/>
            </a:rPr>
            <a:t>* Math and English Only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5" rIns="93308" bIns="46655"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08" tIns="46655" rIns="93308" bIns="46655" rtlCol="0"/>
          <a:lstStyle>
            <a:lvl1pPr algn="r">
              <a:defRPr sz="1200"/>
            </a:lvl1pPr>
          </a:lstStyle>
          <a:p>
            <a:fld id="{711A54F6-3EBD-4B2C-905E-13E1F503F03D}" type="datetimeFigureOut">
              <a:rPr lang="en-US" smtClean="0"/>
              <a:pPr/>
              <a:t>9/17/2019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08" tIns="46655" rIns="93308" bIns="46655"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08" tIns="46655" rIns="93308" bIns="46655"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5" rIns="93308" bIns="46655"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08" tIns="46655" rIns="93308" bIns="46655" rtlCol="0"/>
          <a:lstStyle>
            <a:lvl1pPr algn="r">
              <a:defRPr sz="1200"/>
            </a:lvl1pPr>
          </a:lstStyle>
          <a:p>
            <a:fld id="{116FEBC4-F04C-4552-9230-99A5DBABA5F2}" type="datetimeFigureOut">
              <a:rPr lang="en-US" smtClean="0"/>
              <a:pPr/>
              <a:t>9/17/2019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5" rIns="93308" bIns="46655"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8" tIns="46655" rIns="93308" bIns="466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08" tIns="46655" rIns="93308"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08" tIns="46655" rIns="93308" bIns="46655"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ea typeface="+mn-ea"/>
                <a:cs typeface="+mn-cs"/>
              </a:rPr>
              <a:t/>
            </a:r>
            <a:br>
              <a:rPr lang="en-US" dirty="0" smtClean="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9/17/2019</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4" name="TextBox 3"/>
          <p:cNvSpPr txBox="1"/>
          <p:nvPr/>
        </p:nvSpPr>
        <p:spPr>
          <a:xfrm>
            <a:off x="1600200" y="4572000"/>
            <a:ext cx="6248400" cy="1169551"/>
          </a:xfrm>
          <a:prstGeom prst="rect">
            <a:avLst/>
          </a:prstGeom>
          <a:noFill/>
        </p:spPr>
        <p:txBody>
          <a:bodyPr wrap="square" rtlCol="0">
            <a:spAutoFit/>
          </a:bodyPr>
          <a:lstStyle/>
          <a:p>
            <a:pPr algn="ctr"/>
            <a:r>
              <a:rPr lang="en-US" sz="1400" smtClean="0"/>
              <a:t>Christina </a:t>
            </a:r>
            <a:r>
              <a:rPr lang="en-US" sz="1400" dirty="0" smtClean="0"/>
              <a:t>P. Berta</a:t>
            </a:r>
          </a:p>
          <a:p>
            <a:pPr algn="ctr"/>
            <a:r>
              <a:rPr lang="en-US" sz="1400" dirty="0" smtClean="0"/>
              <a:t>Assistant Superintendent of Budget and Finance</a:t>
            </a:r>
          </a:p>
          <a:p>
            <a:pPr algn="ctr"/>
            <a:endParaRPr lang="en-US" sz="1400" dirty="0"/>
          </a:p>
          <a:p>
            <a:pPr algn="ctr"/>
            <a:r>
              <a:rPr lang="en-US" sz="1400" dirty="0" smtClean="0"/>
              <a:t>Ed Lanza</a:t>
            </a:r>
          </a:p>
          <a:p>
            <a:pPr algn="ctr"/>
            <a:r>
              <a:rPr lang="en-US" sz="1400" dirty="0" smtClean="0"/>
              <a:t>Director, Office of Budget</a:t>
            </a:r>
            <a:endParaRPr lang="en-US" sz="1400" dirty="0"/>
          </a:p>
        </p:txBody>
      </p:sp>
      <p:sp>
        <p:nvSpPr>
          <p:cNvPr id="6" name="Title 5"/>
          <p:cNvSpPr>
            <a:spLocks noGrp="1"/>
          </p:cNvSpPr>
          <p:nvPr>
            <p:ph type="title"/>
          </p:nvPr>
        </p:nvSpPr>
        <p:spPr>
          <a:xfrm>
            <a:off x="1524000" y="2209800"/>
            <a:ext cx="6248400" cy="1295400"/>
          </a:xfrm>
        </p:spPr>
        <p:txBody>
          <a:bodyPr>
            <a:normAutofit fontScale="90000"/>
          </a:bodyPr>
          <a:lstStyle/>
          <a:p>
            <a:pPr>
              <a:lnSpc>
                <a:spcPct val="80000"/>
              </a:lnSpc>
              <a:defRPr/>
            </a:pPr>
            <a:r>
              <a:rPr lang="en-US" i="1" dirty="0">
                <a:solidFill>
                  <a:schemeClr val="tx1"/>
                </a:solidFill>
              </a:rPr>
              <a:t>Rebenchmarking of the Direct Aid to Public Education Budget for the </a:t>
            </a:r>
            <a:r>
              <a:rPr lang="en-US" i="1" dirty="0" smtClean="0">
                <a:solidFill>
                  <a:schemeClr val="tx1"/>
                </a:solidFill>
              </a:rPr>
              <a:t>2020-2022 </a:t>
            </a:r>
            <a:r>
              <a:rPr lang="en-US" i="1" dirty="0">
                <a:solidFill>
                  <a:schemeClr val="tx1"/>
                </a:solidFill>
              </a:rPr>
              <a:t>Biennium</a:t>
            </a:r>
            <a:br>
              <a:rPr lang="en-US" i="1" dirty="0">
                <a:solidFill>
                  <a:schemeClr val="tx1"/>
                </a:solidFill>
              </a:rPr>
            </a:br>
            <a:r>
              <a:rPr lang="en-US" sz="1400" dirty="0">
                <a:solidFill>
                  <a:schemeClr val="tx1"/>
                </a:solidFill>
              </a:rPr>
              <a:t/>
            </a:r>
            <a:br>
              <a:rPr lang="en-US" sz="1400" dirty="0">
                <a:solidFill>
                  <a:schemeClr val="tx1"/>
                </a:solidFill>
              </a:rPr>
            </a:br>
            <a:r>
              <a:rPr lang="en-US" sz="3200" dirty="0">
                <a:solidFill>
                  <a:schemeClr val="tx1"/>
                </a:solidFill>
              </a:rPr>
              <a:t>Presented to the</a:t>
            </a:r>
            <a:br>
              <a:rPr lang="en-US" sz="3200" dirty="0">
                <a:solidFill>
                  <a:schemeClr val="tx1"/>
                </a:solidFill>
              </a:rPr>
            </a:br>
            <a:r>
              <a:rPr lang="en-US" sz="3200" dirty="0">
                <a:solidFill>
                  <a:schemeClr val="tx1"/>
                </a:solidFill>
              </a:rPr>
              <a:t>Board of Education</a:t>
            </a:r>
            <a:br>
              <a:rPr lang="en-US" sz="32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September </a:t>
            </a:r>
            <a:r>
              <a:rPr lang="en-US" sz="2400" dirty="0" smtClean="0">
                <a:solidFill>
                  <a:schemeClr val="tx1"/>
                </a:solidFill>
              </a:rPr>
              <a:t>18, 2019</a:t>
            </a:r>
            <a:r>
              <a:rPr lang="en-US" sz="2400" dirty="0"/>
              <a:t/>
            </a:r>
            <a:br>
              <a:rPr lang="en-US" sz="2400" dirty="0"/>
            </a:br>
            <a:endParaRPr lang="en-US" dirty="0"/>
          </a:p>
        </p:txBody>
      </p:sp>
    </p:spTree>
    <p:extLst>
      <p:ext uri="{BB962C8B-B14F-4D97-AF65-F5344CB8AC3E}">
        <p14:creationId xmlns:p14="http://schemas.microsoft.com/office/powerpoint/2010/main" val="1397113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Data Inputs</a:t>
            </a:r>
            <a:endParaRPr lang="en-US" dirty="0"/>
          </a:p>
        </p:txBody>
      </p:sp>
      <p:sp>
        <p:nvSpPr>
          <p:cNvPr id="4" name="Content Placeholder 3"/>
          <p:cNvSpPr>
            <a:spLocks noGrp="1"/>
          </p:cNvSpPr>
          <p:nvPr>
            <p:ph idx="1"/>
          </p:nvPr>
        </p:nvSpPr>
        <p:spPr/>
        <p:txBody>
          <a:bodyPr>
            <a:normAutofit/>
          </a:bodyPr>
          <a:lstStyle/>
          <a:p>
            <a:pPr>
              <a:buFont typeface="Wingdings" pitchFamily="2" charset="2"/>
              <a:buChar char="§"/>
            </a:pPr>
            <a:r>
              <a:rPr lang="en-US" altLang="en-US" sz="2000" dirty="0"/>
              <a:t>Key data inputs used in </a:t>
            </a:r>
            <a:r>
              <a:rPr lang="en-US" altLang="en-US" sz="2000" dirty="0" smtClean="0"/>
              <a:t>2020-2022 </a:t>
            </a:r>
            <a:r>
              <a:rPr lang="en-US" altLang="en-US" sz="2000" dirty="0" err="1"/>
              <a:t>rebenchmarking</a:t>
            </a:r>
            <a:r>
              <a:rPr lang="en-US" altLang="en-US" sz="2000" dirty="0"/>
              <a:t> calculations (most are specific to SOQ formulas; data is from </a:t>
            </a:r>
            <a:r>
              <a:rPr lang="en-US" altLang="en-US" sz="2000" dirty="0" smtClean="0"/>
              <a:t>FY18 </a:t>
            </a:r>
            <a:r>
              <a:rPr lang="en-US" altLang="en-US" sz="2000" dirty="0"/>
              <a:t>&amp; </a:t>
            </a:r>
            <a:r>
              <a:rPr lang="en-US" altLang="en-US" sz="2000" dirty="0" smtClean="0"/>
              <a:t>FY19):</a:t>
            </a:r>
          </a:p>
          <a:p>
            <a:pPr lvl="1">
              <a:buFont typeface="Wingdings" panose="05000000000000000000" pitchFamily="2" charset="2"/>
              <a:buChar char="Ø"/>
            </a:pPr>
            <a:r>
              <a:rPr lang="en-US" altLang="en-US" sz="2000" dirty="0" smtClean="0">
                <a:solidFill>
                  <a:schemeClr val="tx1"/>
                </a:solidFill>
              </a:rPr>
              <a:t>Funded instructional and support salaries</a:t>
            </a:r>
          </a:p>
          <a:p>
            <a:pPr lvl="1">
              <a:buFont typeface="Wingdings" panose="05000000000000000000" pitchFamily="2" charset="2"/>
              <a:buChar char="Ø"/>
            </a:pPr>
            <a:r>
              <a:rPr lang="en-US" altLang="en-US" sz="2000" dirty="0" smtClean="0">
                <a:solidFill>
                  <a:schemeClr val="tx1"/>
                </a:solidFill>
              </a:rPr>
              <a:t>Fall Membership and Average Daily membership projections</a:t>
            </a:r>
          </a:p>
          <a:p>
            <a:pPr lvl="1">
              <a:buFont typeface="Wingdings" panose="05000000000000000000" pitchFamily="2" charset="2"/>
              <a:buChar char="Ø"/>
            </a:pPr>
            <a:r>
              <a:rPr lang="en-US" altLang="en-US" sz="2000" dirty="0" smtClean="0">
                <a:solidFill>
                  <a:schemeClr val="tx1"/>
                </a:solidFill>
              </a:rPr>
              <a:t>Special education child count</a:t>
            </a:r>
          </a:p>
          <a:p>
            <a:pPr lvl="1">
              <a:buFont typeface="Wingdings" panose="05000000000000000000" pitchFamily="2" charset="2"/>
              <a:buChar char="Ø"/>
            </a:pPr>
            <a:r>
              <a:rPr lang="en-US" altLang="en-US" sz="2000" dirty="0" smtClean="0">
                <a:solidFill>
                  <a:schemeClr val="tx1"/>
                </a:solidFill>
              </a:rPr>
              <a:t>Career &amp; technical education course enrollment</a:t>
            </a:r>
          </a:p>
          <a:p>
            <a:pPr lvl="1">
              <a:buFont typeface="Wingdings" panose="05000000000000000000" pitchFamily="2" charset="2"/>
              <a:buChar char="Ø"/>
            </a:pPr>
            <a:r>
              <a:rPr lang="en-US" altLang="en-US" sz="2000" dirty="0" smtClean="0">
                <a:solidFill>
                  <a:schemeClr val="tx1"/>
                </a:solidFill>
              </a:rPr>
              <a:t>SOL failure rates and free lunch eligibility rates for SOQ remedial education and other at-risk accounts</a:t>
            </a:r>
          </a:p>
          <a:p>
            <a:pPr lvl="1">
              <a:buFont typeface="Wingdings" panose="05000000000000000000" pitchFamily="2" charset="2"/>
              <a:buChar char="Ø"/>
            </a:pPr>
            <a:r>
              <a:rPr lang="en-US" altLang="en-US" sz="2000" dirty="0" smtClean="0">
                <a:solidFill>
                  <a:schemeClr val="tx1"/>
                </a:solidFill>
              </a:rPr>
              <a:t>Base-year expenditure data from 2017-2018 Annual School Report (for salaries &amp; support costs)</a:t>
            </a:r>
          </a:p>
          <a:p>
            <a:pPr lvl="1">
              <a:buFont typeface="Wingdings" panose="05000000000000000000" pitchFamily="2" charset="2"/>
              <a:buChar char="Ø"/>
            </a:pPr>
            <a:r>
              <a:rPr lang="en-US" altLang="en-US" sz="2000" dirty="0" smtClean="0">
                <a:solidFill>
                  <a:schemeClr val="tx1"/>
                </a:solidFill>
              </a:rPr>
              <a:t>Health care premium expenditures</a:t>
            </a:r>
            <a:endParaRPr lang="en-US" altLang="en-US" sz="2000" dirty="0">
              <a:solidFill>
                <a:schemeClr val="tx1"/>
              </a:solidFill>
            </a:endParaRPr>
          </a:p>
          <a:p>
            <a:pPr marL="344488" lvl="1" indent="0">
              <a:buNone/>
            </a:pPr>
            <a:endParaRPr lang="en-US" altLang="en-US" sz="2000" b="1"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10</a:t>
            </a:fld>
            <a:endParaRPr lang="en-US" dirty="0"/>
          </a:p>
        </p:txBody>
      </p:sp>
    </p:spTree>
    <p:extLst>
      <p:ext uri="{BB962C8B-B14F-4D97-AF65-F5344CB8AC3E}">
        <p14:creationId xmlns:p14="http://schemas.microsoft.com/office/powerpoint/2010/main" val="2289071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Data Inputs</a:t>
            </a:r>
            <a:endParaRPr lang="en-US" dirty="0"/>
          </a:p>
        </p:txBody>
      </p:sp>
      <p:sp>
        <p:nvSpPr>
          <p:cNvPr id="4" name="Content Placeholder 3"/>
          <p:cNvSpPr>
            <a:spLocks noGrp="1"/>
          </p:cNvSpPr>
          <p:nvPr>
            <p:ph idx="1"/>
          </p:nvPr>
        </p:nvSpPr>
        <p:spPr/>
        <p:txBody>
          <a:bodyPr>
            <a:normAutofit/>
          </a:bodyPr>
          <a:lstStyle/>
          <a:p>
            <a:pPr>
              <a:buFont typeface="Wingdings" pitchFamily="2" charset="2"/>
              <a:buChar char="§"/>
            </a:pPr>
            <a:r>
              <a:rPr lang="en-US" altLang="en-US" sz="2000" dirty="0"/>
              <a:t>Key data inputs used in </a:t>
            </a:r>
            <a:r>
              <a:rPr lang="en-US" altLang="en-US" sz="2000" dirty="0" smtClean="0"/>
              <a:t>2020-2022 </a:t>
            </a:r>
            <a:r>
              <a:rPr lang="en-US" altLang="en-US" sz="2000" dirty="0" err="1"/>
              <a:t>rebenchmarking</a:t>
            </a:r>
            <a:r>
              <a:rPr lang="en-US" altLang="en-US" sz="2000" dirty="0"/>
              <a:t> </a:t>
            </a:r>
            <a:r>
              <a:rPr lang="en-US" altLang="en-US" sz="2000" dirty="0" smtClean="0"/>
              <a:t>calculations, continued:</a:t>
            </a:r>
          </a:p>
          <a:p>
            <a:pPr lvl="1">
              <a:buFont typeface="Wingdings" panose="05000000000000000000" pitchFamily="2" charset="2"/>
              <a:buChar char="Ø"/>
            </a:pPr>
            <a:r>
              <a:rPr lang="en-US" altLang="en-US" sz="2000" dirty="0" smtClean="0">
                <a:solidFill>
                  <a:schemeClr val="tx1"/>
                </a:solidFill>
              </a:rPr>
              <a:t>Non-personal cost inflation factors</a:t>
            </a:r>
          </a:p>
          <a:p>
            <a:pPr lvl="1">
              <a:buFont typeface="Wingdings" panose="05000000000000000000" pitchFamily="2" charset="2"/>
              <a:buChar char="Ø"/>
            </a:pPr>
            <a:r>
              <a:rPr lang="en-US" altLang="en-US" sz="2000" dirty="0" smtClean="0">
                <a:solidFill>
                  <a:schemeClr val="tx1"/>
                </a:solidFill>
              </a:rPr>
              <a:t>Federal programs revenue (for the revenue deduction from funded support costs)</a:t>
            </a:r>
          </a:p>
          <a:p>
            <a:pPr lvl="1">
              <a:buFont typeface="Wingdings" panose="05000000000000000000" pitchFamily="2" charset="2"/>
              <a:buChar char="Ø"/>
            </a:pPr>
            <a:r>
              <a:rPr lang="en-US" altLang="en-US" sz="2000" dirty="0" smtClean="0">
                <a:solidFill>
                  <a:schemeClr val="tx1"/>
                </a:solidFill>
              </a:rPr>
              <a:t>Prevailing textbooks costs used for funded Textbooks per-pupil amount</a:t>
            </a:r>
          </a:p>
          <a:p>
            <a:pPr lvl="1">
              <a:buFont typeface="Wingdings" panose="05000000000000000000" pitchFamily="2" charset="2"/>
              <a:buChar char="Ø"/>
            </a:pPr>
            <a:r>
              <a:rPr lang="en-US" altLang="en-US" sz="2000" dirty="0" smtClean="0">
                <a:solidFill>
                  <a:schemeClr val="tx1"/>
                </a:solidFill>
              </a:rPr>
              <a:t>Enrollment projections for remedial summer school and English as a Second Language programs</a:t>
            </a:r>
          </a:p>
          <a:p>
            <a:pPr lvl="1">
              <a:buFont typeface="Wingdings" panose="05000000000000000000" pitchFamily="2" charset="2"/>
              <a:buChar char="Ø"/>
            </a:pPr>
            <a:r>
              <a:rPr lang="en-US" altLang="en-US" sz="2000" dirty="0" smtClean="0">
                <a:solidFill>
                  <a:schemeClr val="tx1"/>
                </a:solidFill>
              </a:rPr>
              <a:t>Updates to support costs, including division superintendent, school board, nurses, and pupil transportation</a:t>
            </a:r>
          </a:p>
          <a:p>
            <a:pPr lvl="1">
              <a:buFont typeface="Wingdings" panose="05000000000000000000" pitchFamily="2" charset="2"/>
              <a:buChar char="Ø"/>
            </a:pPr>
            <a:r>
              <a:rPr lang="en-US" altLang="en-US" sz="2000" dirty="0" smtClean="0">
                <a:solidFill>
                  <a:schemeClr val="tx1"/>
                </a:solidFill>
              </a:rPr>
              <a:t>Support positions ratio cap</a:t>
            </a:r>
            <a:endParaRPr lang="en-US" altLang="en-US" sz="2000" dirty="0">
              <a:solidFill>
                <a:schemeClr val="tx1"/>
              </a:solidFill>
            </a:endParaRPr>
          </a:p>
          <a:p>
            <a:pPr marL="344488" lvl="1" indent="0">
              <a:buNone/>
            </a:pPr>
            <a:endParaRPr lang="en-US" altLang="en-US" sz="2000" b="1"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11</a:t>
            </a:fld>
            <a:endParaRPr lang="en-US" dirty="0"/>
          </a:p>
        </p:txBody>
      </p:sp>
    </p:spTree>
    <p:extLst>
      <p:ext uri="{BB962C8B-B14F-4D97-AF65-F5344CB8AC3E}">
        <p14:creationId xmlns:p14="http://schemas.microsoft.com/office/powerpoint/2010/main" val="3829420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Rebenchmarking Data Inputs</a:t>
            </a:r>
            <a:endParaRPr lang="en-US" dirty="0"/>
          </a:p>
        </p:txBody>
      </p:sp>
      <p:sp>
        <p:nvSpPr>
          <p:cNvPr id="6" name="Content Placeholder 5"/>
          <p:cNvSpPr>
            <a:spLocks noGrp="1"/>
          </p:cNvSpPr>
          <p:nvPr>
            <p:ph sz="half" idx="1"/>
          </p:nvPr>
        </p:nvSpPr>
        <p:spPr>
          <a:xfrm>
            <a:off x="304800" y="1600199"/>
            <a:ext cx="4038600" cy="4525963"/>
          </a:xfrm>
        </p:spPr>
        <p:txBody>
          <a:bodyPr>
            <a:normAutofit lnSpcReduction="10000"/>
          </a:bodyPr>
          <a:lstStyle/>
          <a:p>
            <a:pPr marL="0" indent="0" algn="ctr">
              <a:buNone/>
            </a:pPr>
            <a:r>
              <a:rPr lang="en-US" sz="1600" dirty="0" smtClean="0"/>
              <a:t>Major Data Inputs that are</a:t>
            </a:r>
          </a:p>
          <a:p>
            <a:pPr marL="0" indent="0" algn="ctr">
              <a:buNone/>
            </a:pPr>
            <a:r>
              <a:rPr lang="en-US" sz="1600" dirty="0" smtClean="0"/>
              <a:t>Fixed for the </a:t>
            </a:r>
            <a:r>
              <a:rPr lang="en-US" sz="1600" u="sng" dirty="0" smtClean="0"/>
              <a:t>Biennium:</a:t>
            </a:r>
            <a:endParaRPr lang="en-US" sz="1600" dirty="0" smtClean="0"/>
          </a:p>
          <a:p>
            <a:pPr marL="0" indent="0" algn="ctr">
              <a:buNone/>
            </a:pPr>
            <a:endParaRPr lang="en-US" sz="1600" dirty="0"/>
          </a:p>
          <a:p>
            <a:r>
              <a:rPr lang="en-US" sz="1600" dirty="0" smtClean="0"/>
              <a:t>Funded Salaries</a:t>
            </a:r>
          </a:p>
          <a:p>
            <a:r>
              <a:rPr lang="en-US" sz="1600" dirty="0" smtClean="0"/>
              <a:t>Special Education Child Counts</a:t>
            </a:r>
          </a:p>
          <a:p>
            <a:r>
              <a:rPr lang="en-US" sz="1600" dirty="0" smtClean="0"/>
              <a:t>Initial Fall Membership &amp; ADM Projections used in SOQ Model</a:t>
            </a:r>
          </a:p>
          <a:p>
            <a:r>
              <a:rPr lang="en-US" sz="1600" dirty="0" smtClean="0"/>
              <a:t>CTE Course Enrollment</a:t>
            </a:r>
          </a:p>
          <a:p>
            <a:r>
              <a:rPr lang="en-US" sz="1600" dirty="0" smtClean="0"/>
              <a:t>Composite Index</a:t>
            </a:r>
          </a:p>
          <a:p>
            <a:r>
              <a:rPr lang="en-US" sz="1600" dirty="0" smtClean="0"/>
              <a:t>Head Start Enrollment (for VPI)</a:t>
            </a:r>
          </a:p>
          <a:p>
            <a:r>
              <a:rPr lang="en-US" sz="1600" dirty="0" smtClean="0"/>
              <a:t>Free Lunch Eligibility Percentages</a:t>
            </a:r>
          </a:p>
          <a:p>
            <a:r>
              <a:rPr lang="en-US" sz="1600" dirty="0" smtClean="0"/>
              <a:t>SOL Test Scores (for SOQ Prevention, Intervention, and Remediation)</a:t>
            </a:r>
          </a:p>
          <a:p>
            <a:r>
              <a:rPr lang="en-US" sz="1600" dirty="0" smtClean="0"/>
              <a:t>Support Positions Caps</a:t>
            </a:r>
          </a:p>
          <a:p>
            <a:r>
              <a:rPr lang="en-US" sz="1600" dirty="0"/>
              <a:t>Inflation Factors (subject to General Assembly action)</a:t>
            </a:r>
          </a:p>
          <a:p>
            <a:endParaRPr lang="en-US" sz="1600" dirty="0"/>
          </a:p>
        </p:txBody>
      </p:sp>
      <p:sp>
        <p:nvSpPr>
          <p:cNvPr id="7" name="Content Placeholder 6"/>
          <p:cNvSpPr>
            <a:spLocks noGrp="1"/>
          </p:cNvSpPr>
          <p:nvPr>
            <p:ph sz="half" idx="2"/>
          </p:nvPr>
        </p:nvSpPr>
        <p:spPr>
          <a:xfrm>
            <a:off x="4419600" y="1600199"/>
            <a:ext cx="4038600" cy="4525963"/>
          </a:xfrm>
        </p:spPr>
        <p:txBody>
          <a:bodyPr>
            <a:normAutofit lnSpcReduction="10000"/>
          </a:bodyPr>
          <a:lstStyle/>
          <a:p>
            <a:pPr marL="0" indent="0" algn="ctr">
              <a:buNone/>
            </a:pPr>
            <a:r>
              <a:rPr lang="en-US" sz="1600" dirty="0" smtClean="0"/>
              <a:t>Major Data Inputs that are</a:t>
            </a:r>
          </a:p>
          <a:p>
            <a:pPr marL="0" indent="0" algn="ctr">
              <a:buNone/>
            </a:pPr>
            <a:r>
              <a:rPr lang="en-US" sz="1600" dirty="0" smtClean="0"/>
              <a:t>Updated </a:t>
            </a:r>
            <a:r>
              <a:rPr lang="en-US" sz="1600" u="sng" dirty="0" smtClean="0"/>
              <a:t>Annually</a:t>
            </a:r>
            <a:r>
              <a:rPr lang="en-US" sz="1600" dirty="0" smtClean="0"/>
              <a:t>:</a:t>
            </a:r>
          </a:p>
          <a:p>
            <a:pPr marL="0" indent="0" algn="ctr">
              <a:buNone/>
            </a:pPr>
            <a:endParaRPr lang="en-US" sz="1600" dirty="0"/>
          </a:p>
          <a:p>
            <a:r>
              <a:rPr lang="en-US" sz="1600" dirty="0" smtClean="0"/>
              <a:t>Enrollment Projections – Fall Membership, ADM, ESL, RSS</a:t>
            </a:r>
          </a:p>
          <a:p>
            <a:r>
              <a:rPr lang="en-US" sz="1600" dirty="0" smtClean="0"/>
              <a:t>Reimbursement Account Projections</a:t>
            </a:r>
          </a:p>
          <a:p>
            <a:r>
              <a:rPr lang="en-US" sz="1600" dirty="0" smtClean="0"/>
              <a:t>Lottery Revenue Estimates</a:t>
            </a:r>
          </a:p>
          <a:p>
            <a:r>
              <a:rPr lang="en-US" sz="1600" dirty="0" smtClean="0"/>
              <a:t>VRS Fringe Benefit Rates (subject to General Assembly Action)</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12</a:t>
            </a:fld>
            <a:endParaRPr lang="en-US" dirty="0"/>
          </a:p>
        </p:txBody>
      </p:sp>
    </p:spTree>
    <p:extLst>
      <p:ext uri="{BB962C8B-B14F-4D97-AF65-F5344CB8AC3E}">
        <p14:creationId xmlns:p14="http://schemas.microsoft.com/office/powerpoint/2010/main" val="1840245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13</a:t>
            </a:fld>
            <a:endParaRPr lang="en-US" dirty="0"/>
          </a:p>
        </p:txBody>
      </p:sp>
      <p:pic>
        <p:nvPicPr>
          <p:cNvPr id="5" name="Picture 4" descr="This table shows compares a number of rebenchmarking data inputs between the FY 2020 base year and the FY 2021." title="Rebenchmarking data inputs"/>
          <p:cNvPicPr>
            <a:picLocks noChangeAspect="1"/>
          </p:cNvPicPr>
          <p:nvPr/>
        </p:nvPicPr>
        <p:blipFill>
          <a:blip r:embed="rId2"/>
          <a:stretch>
            <a:fillRect/>
          </a:stretch>
        </p:blipFill>
        <p:spPr>
          <a:xfrm>
            <a:off x="762000" y="1194438"/>
            <a:ext cx="7066200" cy="5146037"/>
          </a:xfrm>
          <a:prstGeom prst="rect">
            <a:avLst/>
          </a:prstGeom>
        </p:spPr>
      </p:pic>
      <p:sp>
        <p:nvSpPr>
          <p:cNvPr id="2" name="Title 1"/>
          <p:cNvSpPr>
            <a:spLocks noGrp="1"/>
          </p:cNvSpPr>
          <p:nvPr>
            <p:ph type="title"/>
          </p:nvPr>
        </p:nvSpPr>
        <p:spPr/>
        <p:txBody>
          <a:bodyPr/>
          <a:lstStyle/>
          <a:p>
            <a:r>
              <a:rPr lang="en-US" dirty="0" smtClean="0"/>
              <a:t>Rebenchmarking Data Inputs</a:t>
            </a:r>
            <a:endParaRPr lang="en-US" dirty="0"/>
          </a:p>
        </p:txBody>
      </p:sp>
    </p:spTree>
    <p:extLst>
      <p:ext uri="{BB962C8B-B14F-4D97-AF65-F5344CB8AC3E}">
        <p14:creationId xmlns:p14="http://schemas.microsoft.com/office/powerpoint/2010/main" val="12690145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Inputs</a:t>
            </a:r>
            <a:endParaRPr lang="en-US" dirty="0"/>
          </a:p>
        </p:txBody>
      </p:sp>
      <p:sp>
        <p:nvSpPr>
          <p:cNvPr id="4" name="Content Placeholder 3"/>
          <p:cNvSpPr>
            <a:spLocks noGrp="1"/>
          </p:cNvSpPr>
          <p:nvPr>
            <p:ph idx="1"/>
          </p:nvPr>
        </p:nvSpPr>
        <p:spPr/>
        <p:txBody>
          <a:bodyPr>
            <a:normAutofit/>
          </a:bodyPr>
          <a:lstStyle/>
          <a:p>
            <a:pPr>
              <a:buFont typeface="Wingdings" pitchFamily="2" charset="2"/>
              <a:buChar char="§"/>
            </a:pPr>
            <a:r>
              <a:rPr lang="en-US" altLang="en-US" sz="2400" dirty="0"/>
              <a:t>The following updates will be completed this fall and included in the Governor’s </a:t>
            </a:r>
            <a:r>
              <a:rPr lang="en-US" altLang="en-US" sz="2400" dirty="0" smtClean="0"/>
              <a:t>2020-2022 </a:t>
            </a:r>
            <a:r>
              <a:rPr lang="en-US" altLang="en-US" sz="2400" dirty="0"/>
              <a:t>introduced budget released in December:</a:t>
            </a:r>
          </a:p>
          <a:p>
            <a:pPr lvl="1">
              <a:buFont typeface="Wingdings" panose="05000000000000000000" pitchFamily="2" charset="2"/>
              <a:buChar char="Ø"/>
            </a:pPr>
            <a:r>
              <a:rPr lang="en-US" altLang="en-US" sz="2400" dirty="0" smtClean="0">
                <a:solidFill>
                  <a:schemeClr val="tx1"/>
                </a:solidFill>
              </a:rPr>
              <a:t>Revised composite index for the 2020-2022 biennium (update input data from 2015 to 2017)</a:t>
            </a:r>
          </a:p>
          <a:p>
            <a:pPr lvl="1">
              <a:buFont typeface="Wingdings" panose="05000000000000000000" pitchFamily="2" charset="2"/>
              <a:buChar char="Ø"/>
            </a:pPr>
            <a:r>
              <a:rPr lang="en-US" altLang="en-US" sz="2400" dirty="0" smtClean="0">
                <a:solidFill>
                  <a:schemeClr val="tx1"/>
                </a:solidFill>
              </a:rPr>
              <a:t>Additional revisions to enrollment projections (Fall Membership and March 31 ADM)</a:t>
            </a:r>
          </a:p>
          <a:p>
            <a:pPr lvl="1">
              <a:buFont typeface="Wingdings" panose="05000000000000000000" pitchFamily="2" charset="2"/>
              <a:buChar char="Ø"/>
            </a:pPr>
            <a:r>
              <a:rPr lang="en-US" altLang="en-US" sz="2400" dirty="0" smtClean="0">
                <a:solidFill>
                  <a:schemeClr val="tx1"/>
                </a:solidFill>
              </a:rPr>
              <a:t>Revised Sales Tax and Lottery revenue projections</a:t>
            </a:r>
          </a:p>
          <a:p>
            <a:pPr lvl="1">
              <a:buFont typeface="Wingdings" panose="05000000000000000000" pitchFamily="2" charset="2"/>
              <a:buChar char="Ø"/>
            </a:pPr>
            <a:r>
              <a:rPr lang="en-US" altLang="en-US" sz="2400" dirty="0" smtClean="0">
                <a:solidFill>
                  <a:schemeClr val="tx1"/>
                </a:solidFill>
              </a:rPr>
              <a:t>Revised VRS fringe benefit rates</a:t>
            </a:r>
            <a:endParaRPr lang="en-US" altLang="en-US" sz="2400" dirty="0">
              <a:solidFill>
                <a:schemeClr val="tx1"/>
              </a:solidFill>
            </a:endParaRPr>
          </a:p>
          <a:p>
            <a:pPr marL="344488" lvl="1" indent="0">
              <a:buNone/>
            </a:pPr>
            <a:endParaRPr lang="en-US" altLang="en-US" sz="2000" b="1"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14</a:t>
            </a:fld>
            <a:endParaRPr lang="en-US" dirty="0"/>
          </a:p>
        </p:txBody>
      </p:sp>
    </p:spTree>
    <p:extLst>
      <p:ext uri="{BB962C8B-B14F-4D97-AF65-F5344CB8AC3E}">
        <p14:creationId xmlns:p14="http://schemas.microsoft.com/office/powerpoint/2010/main" val="5147056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Cost to Date</a:t>
            </a:r>
            <a:endParaRPr lang="en-US" dirty="0"/>
          </a:p>
        </p:txBody>
      </p:sp>
      <p:sp>
        <p:nvSpPr>
          <p:cNvPr id="4" name="Content Placeholder 3"/>
          <p:cNvSpPr>
            <a:spLocks noGrp="1"/>
          </p:cNvSpPr>
          <p:nvPr>
            <p:ph idx="1"/>
          </p:nvPr>
        </p:nvSpPr>
        <p:spPr/>
        <p:txBody>
          <a:bodyPr>
            <a:normAutofit lnSpcReduction="10000"/>
          </a:bodyPr>
          <a:lstStyle/>
          <a:p>
            <a:pPr marL="342900" lvl="1" indent="-342900">
              <a:buFont typeface="Wingdings" panose="05000000000000000000" pitchFamily="2" charset="2"/>
              <a:buChar char="§"/>
              <a:defRPr/>
            </a:pPr>
            <a:r>
              <a:rPr lang="en-US" sz="2400" b="1" dirty="0">
                <a:solidFill>
                  <a:schemeClr val="tx1"/>
                </a:solidFill>
              </a:rPr>
              <a:t>The final amount of state funding for Direct Aid each biennium reflects 1) the final </a:t>
            </a:r>
            <a:r>
              <a:rPr lang="en-US" sz="2400" b="1" dirty="0" err="1">
                <a:solidFill>
                  <a:schemeClr val="tx1"/>
                </a:solidFill>
              </a:rPr>
              <a:t>rebenchmarking</a:t>
            </a:r>
            <a:r>
              <a:rPr lang="en-US" sz="2400" b="1" dirty="0">
                <a:solidFill>
                  <a:schemeClr val="tx1"/>
                </a:solidFill>
              </a:rPr>
              <a:t> costs funded and 2) any funding policy changes/new programs adopted by the General Assembly and the Governor</a:t>
            </a:r>
            <a:r>
              <a:rPr lang="en-US" sz="2400" b="1" dirty="0" smtClean="0">
                <a:solidFill>
                  <a:schemeClr val="tx1"/>
                </a:solidFill>
              </a:rPr>
              <a:t>.</a:t>
            </a:r>
          </a:p>
          <a:p>
            <a:pPr marL="342900" lvl="1" indent="-342900">
              <a:buFont typeface="Wingdings" panose="05000000000000000000" pitchFamily="2" charset="2"/>
              <a:buChar char="§"/>
              <a:defRPr/>
            </a:pPr>
            <a:endParaRPr lang="en-US" sz="2400" b="1" dirty="0" smtClean="0">
              <a:solidFill>
                <a:schemeClr val="tx1"/>
              </a:solidFill>
            </a:endParaRPr>
          </a:p>
          <a:p>
            <a:pPr marL="342900" lvl="1" indent="-342900">
              <a:buFont typeface="Wingdings" panose="05000000000000000000" pitchFamily="2" charset="2"/>
              <a:buChar char="§"/>
              <a:defRPr/>
            </a:pPr>
            <a:r>
              <a:rPr lang="en-US" sz="2400" b="1" dirty="0" smtClean="0">
                <a:solidFill>
                  <a:schemeClr val="tx1"/>
                </a:solidFill>
              </a:rPr>
              <a:t>The</a:t>
            </a:r>
            <a:r>
              <a:rPr lang="en-US" sz="2400" b="1" dirty="0">
                <a:solidFill>
                  <a:schemeClr val="tx1"/>
                </a:solidFill>
              </a:rPr>
              <a:t>	state cost (above the </a:t>
            </a:r>
            <a:r>
              <a:rPr lang="en-US" sz="2400" b="1" dirty="0" smtClean="0">
                <a:solidFill>
                  <a:schemeClr val="tx1"/>
                </a:solidFill>
              </a:rPr>
              <a:t>FY20 </a:t>
            </a:r>
            <a:r>
              <a:rPr lang="en-US" sz="2400" b="1" dirty="0">
                <a:solidFill>
                  <a:schemeClr val="tx1"/>
                </a:solidFill>
              </a:rPr>
              <a:t>base) of the </a:t>
            </a:r>
            <a:r>
              <a:rPr lang="en-US" sz="2400" b="1" dirty="0" err="1">
                <a:solidFill>
                  <a:schemeClr val="tx1"/>
                </a:solidFill>
              </a:rPr>
              <a:t>rebenchmarking</a:t>
            </a:r>
            <a:r>
              <a:rPr lang="en-US" sz="2400" b="1" dirty="0">
                <a:solidFill>
                  <a:schemeClr val="tx1"/>
                </a:solidFill>
              </a:rPr>
              <a:t> updates completed to date is </a:t>
            </a:r>
            <a:r>
              <a:rPr lang="en-US" sz="2400" b="1" dirty="0" smtClean="0">
                <a:solidFill>
                  <a:schemeClr val="tx1"/>
                </a:solidFill>
              </a:rPr>
              <a:t>$289.6 </a:t>
            </a:r>
            <a:r>
              <a:rPr lang="en-US" sz="2400" b="1" dirty="0">
                <a:solidFill>
                  <a:schemeClr val="tx1"/>
                </a:solidFill>
              </a:rPr>
              <a:t>million in </a:t>
            </a:r>
            <a:r>
              <a:rPr lang="en-US" sz="2400" b="1" dirty="0" smtClean="0">
                <a:solidFill>
                  <a:schemeClr val="tx1"/>
                </a:solidFill>
              </a:rPr>
              <a:t>FY21 </a:t>
            </a:r>
            <a:r>
              <a:rPr lang="en-US" sz="2400" b="1" dirty="0">
                <a:solidFill>
                  <a:schemeClr val="tx1"/>
                </a:solidFill>
              </a:rPr>
              <a:t>and </a:t>
            </a:r>
            <a:r>
              <a:rPr lang="en-US" sz="2400" b="1" dirty="0" smtClean="0">
                <a:solidFill>
                  <a:schemeClr val="tx1"/>
                </a:solidFill>
              </a:rPr>
              <a:t>$306.1 </a:t>
            </a:r>
            <a:r>
              <a:rPr lang="en-US" sz="2400" b="1" dirty="0">
                <a:solidFill>
                  <a:schemeClr val="tx1"/>
                </a:solidFill>
              </a:rPr>
              <a:t>million in </a:t>
            </a:r>
            <a:r>
              <a:rPr lang="en-US" sz="2400" b="1" dirty="0" smtClean="0">
                <a:solidFill>
                  <a:schemeClr val="tx1"/>
                </a:solidFill>
              </a:rPr>
              <a:t>FY22, </a:t>
            </a:r>
            <a:r>
              <a:rPr lang="en-US" sz="2400" b="1" dirty="0">
                <a:solidFill>
                  <a:schemeClr val="tx1"/>
                </a:solidFill>
              </a:rPr>
              <a:t>for a </a:t>
            </a:r>
            <a:r>
              <a:rPr lang="en-US" sz="2400" b="1" dirty="0" smtClean="0">
                <a:solidFill>
                  <a:schemeClr val="tx1"/>
                </a:solidFill>
              </a:rPr>
              <a:t>2020-2022 </a:t>
            </a:r>
            <a:r>
              <a:rPr lang="en-US" sz="2400" b="1" u="sng" dirty="0">
                <a:solidFill>
                  <a:schemeClr val="tx1"/>
                </a:solidFill>
              </a:rPr>
              <a:t>biennial total of </a:t>
            </a:r>
            <a:r>
              <a:rPr lang="en-US" sz="2400" b="1" u="sng" dirty="0" smtClean="0">
                <a:solidFill>
                  <a:schemeClr val="tx1"/>
                </a:solidFill>
              </a:rPr>
              <a:t>$595.7 </a:t>
            </a:r>
            <a:r>
              <a:rPr lang="en-US" sz="2400" b="1" u="sng" dirty="0">
                <a:solidFill>
                  <a:schemeClr val="tx1"/>
                </a:solidFill>
              </a:rPr>
              <a:t>million</a:t>
            </a:r>
            <a:r>
              <a:rPr lang="en-US" sz="2400" b="1" dirty="0">
                <a:solidFill>
                  <a:schemeClr val="tx1"/>
                </a:solidFill>
              </a:rPr>
              <a:t>.  (The state cost of the </a:t>
            </a:r>
            <a:r>
              <a:rPr lang="en-US" sz="2400" b="1" dirty="0" smtClean="0">
                <a:solidFill>
                  <a:schemeClr val="tx1"/>
                </a:solidFill>
              </a:rPr>
              <a:t>2018-2020 </a:t>
            </a:r>
            <a:r>
              <a:rPr lang="en-US" sz="2400" b="1" dirty="0" err="1">
                <a:solidFill>
                  <a:schemeClr val="tx1"/>
                </a:solidFill>
              </a:rPr>
              <a:t>rebenchmarking</a:t>
            </a:r>
            <a:r>
              <a:rPr lang="en-US" sz="2400" b="1" dirty="0">
                <a:solidFill>
                  <a:schemeClr val="tx1"/>
                </a:solidFill>
              </a:rPr>
              <a:t> at this stage was </a:t>
            </a:r>
            <a:r>
              <a:rPr lang="en-US" sz="2400" b="1" dirty="0" smtClean="0">
                <a:solidFill>
                  <a:schemeClr val="tx1"/>
                </a:solidFill>
              </a:rPr>
              <a:t>$491.8 </a:t>
            </a:r>
            <a:r>
              <a:rPr lang="en-US" sz="2400" b="1" dirty="0">
                <a:solidFill>
                  <a:schemeClr val="tx1"/>
                </a:solidFill>
              </a:rPr>
              <a:t>million.)</a:t>
            </a:r>
            <a:endParaRPr lang="en-US" sz="2400" b="1" dirty="0" smtClean="0">
              <a:solidFill>
                <a:schemeClr val="tx1"/>
              </a:solidFill>
            </a:endParaRPr>
          </a:p>
          <a:p>
            <a:pPr marL="341313" lvl="1" indent="-341313">
              <a:defRPr/>
            </a:pPr>
            <a:endParaRPr lang="en-US" sz="2400" b="1" dirty="0">
              <a:solidFill>
                <a:schemeClr val="tx1"/>
              </a:solidFill>
            </a:endParaRPr>
          </a:p>
          <a:p>
            <a:pPr marL="344488" lvl="1" indent="0">
              <a:buNone/>
            </a:pPr>
            <a:endParaRPr lang="en-US" altLang="en-US" sz="2000" b="1"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15</a:t>
            </a:fld>
            <a:endParaRPr lang="en-US" dirty="0"/>
          </a:p>
        </p:txBody>
      </p:sp>
    </p:spTree>
    <p:extLst>
      <p:ext uri="{BB962C8B-B14F-4D97-AF65-F5344CB8AC3E}">
        <p14:creationId xmlns:p14="http://schemas.microsoft.com/office/powerpoint/2010/main" val="8015754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Cost to Date</a:t>
            </a:r>
            <a:endParaRPr lang="en-US" dirty="0"/>
          </a:p>
        </p:txBody>
      </p:sp>
      <p:sp>
        <p:nvSpPr>
          <p:cNvPr id="4" name="Content Placeholder 3"/>
          <p:cNvSpPr>
            <a:spLocks noGrp="1"/>
          </p:cNvSpPr>
          <p:nvPr>
            <p:ph idx="1"/>
          </p:nvPr>
        </p:nvSpPr>
        <p:spPr/>
        <p:txBody>
          <a:bodyPr>
            <a:normAutofit/>
          </a:bodyPr>
          <a:lstStyle/>
          <a:p>
            <a:pPr marL="342900" lvl="1" indent="-342900">
              <a:buFont typeface="Wingdings" panose="05000000000000000000" pitchFamily="2" charset="2"/>
              <a:buChar char="§"/>
              <a:defRPr/>
            </a:pPr>
            <a:r>
              <a:rPr lang="en-US" sz="2800" b="1" dirty="0">
                <a:solidFill>
                  <a:schemeClr val="tx1"/>
                </a:solidFill>
              </a:rPr>
              <a:t>The following four slides show the incremental state cost starting from the </a:t>
            </a:r>
            <a:r>
              <a:rPr lang="en-US" sz="2800" b="1" dirty="0" smtClean="0">
                <a:solidFill>
                  <a:schemeClr val="tx1"/>
                </a:solidFill>
              </a:rPr>
              <a:t>FY20 </a:t>
            </a:r>
            <a:r>
              <a:rPr lang="en-US" sz="2800" b="1" dirty="0">
                <a:solidFill>
                  <a:schemeClr val="tx1"/>
                </a:solidFill>
              </a:rPr>
              <a:t>base budget of the 26 </a:t>
            </a:r>
            <a:r>
              <a:rPr lang="en-US" sz="2800" b="1" dirty="0" err="1">
                <a:solidFill>
                  <a:schemeClr val="tx1"/>
                </a:solidFill>
              </a:rPr>
              <a:t>rebenchmarking</a:t>
            </a:r>
            <a:r>
              <a:rPr lang="en-US" sz="2800" b="1" dirty="0">
                <a:solidFill>
                  <a:schemeClr val="tx1"/>
                </a:solidFill>
              </a:rPr>
              <a:t> steps completed to date. </a:t>
            </a:r>
          </a:p>
          <a:p>
            <a:pPr marL="0" lvl="1" indent="0">
              <a:buNone/>
              <a:defRPr/>
            </a:pPr>
            <a:endParaRPr lang="en-US" sz="2400" b="1" dirty="0">
              <a:solidFill>
                <a:schemeClr val="tx1"/>
              </a:solidFill>
            </a:endParaRPr>
          </a:p>
          <a:p>
            <a:pPr marL="344488" lvl="1" indent="0">
              <a:buNone/>
            </a:pPr>
            <a:endParaRPr lang="en-US" altLang="en-US" sz="2000" b="1"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229733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17</a:t>
            </a:fld>
            <a:endParaRPr lang="en-US" dirty="0"/>
          </a:p>
        </p:txBody>
      </p:sp>
      <p:graphicFrame>
        <p:nvGraphicFramePr>
          <p:cNvPr id="7" name="Group 821" descr="This table shows the costs of steps 1-5 of rebenchmarking." title="State Cost of Rebenchmarking"/>
          <p:cNvGraphicFramePr>
            <a:graphicFrameLocks/>
          </p:cNvGraphicFramePr>
          <p:nvPr>
            <p:extLst>
              <p:ext uri="{D42A27DB-BD31-4B8C-83A1-F6EECF244321}">
                <p14:modId xmlns:p14="http://schemas.microsoft.com/office/powerpoint/2010/main" val="3222390106"/>
              </p:ext>
            </p:extLst>
          </p:nvPr>
        </p:nvGraphicFramePr>
        <p:xfrm>
          <a:off x="727075" y="2057400"/>
          <a:ext cx="7273925" cy="3855736"/>
        </p:xfrm>
        <a:graphic>
          <a:graphicData uri="http://schemas.openxmlformats.org/drawingml/2006/table">
            <a:tbl>
              <a:tblPr firstRow="1"/>
              <a:tblGrid>
                <a:gridCol w="738188">
                  <a:extLst>
                    <a:ext uri="{9D8B030D-6E8A-4147-A177-3AD203B41FA5}">
                      <a16:colId xmlns:a16="http://schemas.microsoft.com/office/drawing/2014/main" val="20000"/>
                    </a:ext>
                  </a:extLst>
                </a:gridCol>
                <a:gridCol w="3122612">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135063">
                  <a:extLst>
                    <a:ext uri="{9D8B030D-6E8A-4147-A177-3AD203B41FA5}">
                      <a16:colId xmlns:a16="http://schemas.microsoft.com/office/drawing/2014/main" val="20003"/>
                    </a:ext>
                  </a:extLst>
                </a:gridCol>
                <a:gridCol w="1109662">
                  <a:extLst>
                    <a:ext uri="{9D8B030D-6E8A-4147-A177-3AD203B41FA5}">
                      <a16:colId xmlns:a16="http://schemas.microsoft.com/office/drawing/2014/main" val="20004"/>
                    </a:ext>
                  </a:extLst>
                </a:gridCol>
              </a:tblGrid>
              <a:tr h="460329">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Update #</a:t>
                      </a:r>
                    </a:p>
                  </a:txBody>
                  <a:tcPr marT="45728" marB="45728"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28" marB="45728"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marT="45728" marB="45728"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marT="45728" marB="4572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2020-2022 Total State Cost</a:t>
                      </a:r>
                    </a:p>
                  </a:txBody>
                  <a:tcPr marT="45728" marB="45728"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606471">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Remove </a:t>
                      </a:r>
                      <a:r>
                        <a:rPr lang="en-US" sz="1100" b="0" i="0" u="none" strike="noStrike" dirty="0" smtClean="0">
                          <a:latin typeface="Arial"/>
                        </a:rPr>
                        <a:t>25.69% Non-Participation </a:t>
                      </a:r>
                      <a:r>
                        <a:rPr lang="en-US" sz="1100" b="0" i="0" u="none" strike="noStrike" dirty="0">
                          <a:latin typeface="Arial"/>
                        </a:rPr>
                        <a:t>Estimate for the Virginia Preschool Initiative </a:t>
                      </a:r>
                      <a:r>
                        <a:rPr lang="en-US" sz="1100" b="0" i="0" u="none" strike="noStrike" dirty="0" smtClean="0">
                          <a:latin typeface="Arial"/>
                        </a:rPr>
                        <a:t>(fully</a:t>
                      </a:r>
                      <a:r>
                        <a:rPr lang="en-US" sz="1100" b="0" i="0" u="none" strike="noStrike" baseline="0" dirty="0" smtClean="0">
                          <a:latin typeface="Arial"/>
                        </a:rPr>
                        <a:t> funds the formula assuming 100% slot usage; reinstating non-participation est. is policy decision</a:t>
                      </a:r>
                      <a:r>
                        <a:rPr lang="en-US" sz="1100" b="0" i="0" u="none" strike="noStrike" dirty="0" smtClean="0">
                          <a:latin typeface="Arial"/>
                        </a:rPr>
                        <a:t>)</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a:rPr>
                        <a:t>25,012,766 </a:t>
                      </a:r>
                      <a:endParaRPr lang="en-US" sz="1100" b="0" i="0" u="none" strike="noStrike" dirty="0">
                        <a:latin typeface="Arial"/>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a:rPr>
                        <a:t>25,012,766 </a:t>
                      </a:r>
                      <a:endParaRPr lang="en-US" sz="1100" b="0" i="0" u="none" strike="noStrike" dirty="0">
                        <a:latin typeface="Arial"/>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50,025,532 </a:t>
                      </a:r>
                      <a:endParaRPr lang="en-US" sz="1100" b="1" i="0" u="none" strike="noStrike" dirty="0">
                        <a:latin typeface="Arial"/>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2</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Remove </a:t>
                      </a:r>
                      <a:r>
                        <a:rPr lang="en-US" sz="1100" b="0" i="0" u="none" strike="noStrike" dirty="0" smtClean="0">
                          <a:latin typeface="Arial"/>
                        </a:rPr>
                        <a:t>any</a:t>
                      </a:r>
                      <a:r>
                        <a:rPr lang="en-US" sz="1100" b="0" i="0" u="none" strike="noStrike" baseline="0" dirty="0" smtClean="0">
                          <a:latin typeface="Arial"/>
                        </a:rPr>
                        <a:t> </a:t>
                      </a:r>
                      <a:r>
                        <a:rPr lang="en-US" sz="1100" b="0" i="0" u="none" strike="noStrike" dirty="0" smtClean="0">
                          <a:latin typeface="Arial"/>
                        </a:rPr>
                        <a:t>FY20 </a:t>
                      </a:r>
                      <a:r>
                        <a:rPr lang="en-US" sz="1100" b="0" i="0" u="none" strike="noStrike" dirty="0">
                          <a:latin typeface="Arial"/>
                        </a:rPr>
                        <a:t>One-Time Spending </a:t>
                      </a:r>
                      <a:r>
                        <a:rPr lang="en-US" sz="1100" b="0" i="0" u="none" strike="noStrike" dirty="0" smtClean="0">
                          <a:latin typeface="Arial"/>
                        </a:rPr>
                        <a:t>(N/A</a:t>
                      </a:r>
                      <a:r>
                        <a:rPr lang="en-US" sz="1100" b="0" i="0" u="none" strike="noStrike" baseline="0" dirty="0" smtClean="0">
                          <a:latin typeface="Arial"/>
                        </a:rPr>
                        <a:t> – none identified</a:t>
                      </a:r>
                      <a:r>
                        <a:rPr lang="en-US" sz="1100" b="0" i="0" u="none" strike="noStrike" dirty="0" smtClean="0">
                          <a:latin typeface="Arial"/>
                        </a:rPr>
                        <a:t>)</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(1,150,763)</a:t>
                      </a: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(1,150,763)</a:t>
                      </a:r>
                    </a:p>
                    <a:p>
                      <a:pPr algn="r" fontAlgn="ctr"/>
                      <a:endParaRPr lang="en-US" sz="1100" b="0" i="0" u="none" strike="noStrike" dirty="0">
                        <a:solidFill>
                          <a:srgbClr val="FF0000"/>
                        </a:solidFill>
                        <a:latin typeface="Arial"/>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rgbClr val="FF0000"/>
                          </a:solidFill>
                          <a:latin typeface="Arial"/>
                          <a:ea typeface="MS Pゴシック"/>
                          <a:cs typeface="+mn-cs"/>
                        </a:rPr>
                        <a:t>(2,301,526)</a:t>
                      </a:r>
                    </a:p>
                    <a:p>
                      <a:pPr algn="r" fontAlgn="ctr"/>
                      <a:endParaRPr lang="en-US" sz="1100" b="1" i="0" u="none" strike="noStrike" dirty="0">
                        <a:solidFill>
                          <a:srgbClr val="FF0000"/>
                        </a:solidFill>
                        <a:latin typeface="Arial"/>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9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3</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Reset </a:t>
                      </a:r>
                      <a:r>
                        <a:rPr lang="en-US" sz="1100" b="0" i="0" u="none" strike="noStrike" dirty="0" smtClean="0">
                          <a:latin typeface="Arial"/>
                        </a:rPr>
                        <a:t>Non-personal </a:t>
                      </a:r>
                      <a:r>
                        <a:rPr lang="en-US" sz="1100" b="0" i="0" u="none" strike="noStrike" dirty="0">
                          <a:latin typeface="Arial"/>
                        </a:rPr>
                        <a:t>Support Costs Inflation </a:t>
                      </a:r>
                      <a:r>
                        <a:rPr lang="en-US" sz="1100" b="0" i="0" u="none" strike="noStrike" dirty="0" smtClean="0">
                          <a:latin typeface="Arial"/>
                        </a:rPr>
                        <a:t>Factors to 0% in SOQ Model (linked with Step 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mj-lt"/>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mj-lt"/>
                        </a:rPr>
                        <a:t>(55,685,606)</a:t>
                      </a:r>
                    </a:p>
                    <a:p>
                      <a:pPr algn="r" fontAlgn="ctr"/>
                      <a:r>
                        <a:rPr lang="en-US" sz="1100" b="0" i="0" u="none" strike="noStrike" dirty="0" smtClean="0">
                          <a:latin typeface="+mj-lt"/>
                        </a:rPr>
                        <a:t>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mj-lt"/>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mj-lt"/>
                        </a:rPr>
                        <a:t>(55,685,606)</a:t>
                      </a:r>
                    </a:p>
                    <a:p>
                      <a:pPr algn="r" fontAlgn="ctr"/>
                      <a:r>
                        <a:rPr lang="en-US" sz="1100" b="0" i="0" u="none" strike="noStrike" dirty="0" smtClean="0">
                          <a:latin typeface="+mj-lt"/>
                        </a:rPr>
                        <a:t>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100" b="1" i="0" u="none" strike="noStrike" dirty="0" smtClean="0">
                        <a:solidFill>
                          <a:srgbClr val="FF0000"/>
                        </a:solidFill>
                        <a:latin typeface="+mj-lt"/>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FF0000"/>
                          </a:solidFill>
                          <a:latin typeface="+mj-lt"/>
                        </a:rPr>
                        <a:t>(111,371,212)</a:t>
                      </a:r>
                    </a:p>
                    <a:p>
                      <a:pPr algn="r" fontAlgn="ctr"/>
                      <a:r>
                        <a:rPr lang="en-US" sz="1100" b="1" i="0" u="none" strike="noStrike" dirty="0" smtClean="0">
                          <a:latin typeface="+mj-lt"/>
                        </a:rPr>
                        <a:t>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70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4</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Reset Personal Support Costs Inflation Factors to </a:t>
                      </a:r>
                      <a:r>
                        <a:rPr lang="en-US" sz="1100" b="0" i="0" u="none" strike="noStrike" dirty="0" smtClean="0">
                          <a:latin typeface="Arial"/>
                        </a:rPr>
                        <a:t>0%</a:t>
                      </a:r>
                      <a:r>
                        <a:rPr lang="en-US" sz="1100" b="0" i="0" u="none" strike="noStrike" baseline="0" dirty="0" smtClean="0">
                          <a:latin typeface="Arial"/>
                        </a:rPr>
                        <a:t> from 5.00% in </a:t>
                      </a:r>
                      <a:r>
                        <a:rPr lang="en-US" sz="1100" b="0" i="0" u="none" strike="noStrike" dirty="0" smtClean="0">
                          <a:latin typeface="Arial"/>
                        </a:rPr>
                        <a:t>SOQ </a:t>
                      </a:r>
                      <a:r>
                        <a:rPr lang="en-US" sz="1100" b="0" i="0" u="none" strike="noStrike" dirty="0">
                          <a:latin typeface="Arial"/>
                        </a:rPr>
                        <a:t>Model </a:t>
                      </a:r>
                      <a:r>
                        <a:rPr lang="en-US" sz="1100" b="0" i="0" u="none" strike="noStrike" dirty="0" smtClean="0">
                          <a:latin typeface="Arial"/>
                        </a:rPr>
                        <a:t>and </a:t>
                      </a:r>
                      <a:r>
                        <a:rPr lang="en-US" sz="1100" b="0" i="0" u="none" strike="noStrike" dirty="0">
                          <a:latin typeface="Arial"/>
                        </a:rPr>
                        <a:t>Remove </a:t>
                      </a:r>
                      <a:r>
                        <a:rPr lang="en-US" sz="1100" b="0" i="0" u="none" strike="noStrike" dirty="0" smtClean="0">
                          <a:latin typeface="Arial"/>
                        </a:rPr>
                        <a:t>FY20 Compensation Supplement Funding (linked with Step 20)</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rgbClr val="FF0000"/>
                          </a:solidFill>
                          <a:latin typeface="Arial"/>
                        </a:rPr>
                        <a:t>(214,843,974)</a:t>
                      </a:r>
                      <a:endParaRPr lang="en-US" sz="1100" b="0" i="0" u="none" strike="noStrike" dirty="0">
                        <a:solidFill>
                          <a:srgbClr val="FF0000"/>
                        </a:solidFill>
                        <a:latin typeface="Arial"/>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rgbClr val="FF0000"/>
                          </a:solidFill>
                          <a:latin typeface="Arial"/>
                        </a:rPr>
                        <a:t>(214,843,974)</a:t>
                      </a:r>
                      <a:endParaRPr lang="en-US" sz="1100" b="0" i="0" u="none" strike="noStrike" dirty="0">
                        <a:solidFill>
                          <a:srgbClr val="FF0000"/>
                        </a:solidFill>
                        <a:latin typeface="Arial"/>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solidFill>
                            <a:srgbClr val="FF0000"/>
                          </a:solidFill>
                          <a:latin typeface="Arial"/>
                        </a:rPr>
                        <a:t>(429,687,948)</a:t>
                      </a:r>
                      <a:endParaRPr lang="en-US" sz="1100" b="1" i="0" u="none" strike="noStrike" dirty="0">
                        <a:solidFill>
                          <a:srgbClr val="FF0000"/>
                        </a:solidFill>
                        <a:latin typeface="Arial"/>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5</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Update Fall Membership and Average Daily Membership </a:t>
                      </a:r>
                      <a:r>
                        <a:rPr lang="en-US" sz="1100" b="0" i="0" u="none" strike="noStrike" dirty="0" smtClean="0">
                          <a:latin typeface="Arial"/>
                        </a:rPr>
                        <a:t>Base-Year </a:t>
                      </a:r>
                      <a:r>
                        <a:rPr lang="en-US" sz="1100" b="0" i="0" u="none" strike="noStrike" dirty="0">
                          <a:latin typeface="Arial"/>
                        </a:rPr>
                        <a:t>and Projected Enrollment Counts</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a:rPr>
                        <a:t>15,471,803 </a:t>
                      </a:r>
                      <a:endParaRPr lang="en-US" sz="1100" b="0" i="0" u="none" strike="noStrike" dirty="0">
                        <a:latin typeface="Arial"/>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Arial"/>
                        </a:rPr>
                        <a:t>23,107,352 </a:t>
                      </a:r>
                      <a:endParaRPr lang="en-US" sz="1100" b="0" i="0" u="none" strike="noStrike" dirty="0">
                        <a:latin typeface="Arial"/>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38,579,155 </a:t>
                      </a:r>
                      <a:endParaRPr lang="en-US" sz="1100" b="1" i="0" u="none" strike="noStrike" dirty="0">
                        <a:latin typeface="Arial"/>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fontScale="90000"/>
          </a:bodyPr>
          <a:lstStyle/>
          <a:p>
            <a:r>
              <a:rPr lang="en-US" dirty="0" smtClean="0"/>
              <a:t>State Cost of Each Rebenchmarking Update</a:t>
            </a:r>
            <a:br>
              <a:rPr lang="en-US" dirty="0" smtClean="0"/>
            </a:br>
            <a:r>
              <a:rPr lang="en-US" sz="2400" i="1" dirty="0" smtClean="0">
                <a:solidFill>
                  <a:schemeClr val="tx1"/>
                </a:solidFill>
              </a:rPr>
              <a:t>(incremental cost above FY20 base)</a:t>
            </a:r>
            <a:endParaRPr lang="en-US" i="1" dirty="0"/>
          </a:p>
        </p:txBody>
      </p:sp>
    </p:spTree>
    <p:extLst>
      <p:ext uri="{BB962C8B-B14F-4D97-AF65-F5344CB8AC3E}">
        <p14:creationId xmlns:p14="http://schemas.microsoft.com/office/powerpoint/2010/main" val="3847648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18</a:t>
            </a:fld>
            <a:endParaRPr lang="en-US" dirty="0"/>
          </a:p>
        </p:txBody>
      </p:sp>
      <p:graphicFrame>
        <p:nvGraphicFramePr>
          <p:cNvPr id="8" name="Group 287" descr="This table shows the costs of steps 6-12 of rebenchmarking." title="State Cost of Rebenchmarking"/>
          <p:cNvGraphicFramePr>
            <a:graphicFrameLocks/>
          </p:cNvGraphicFramePr>
          <p:nvPr>
            <p:extLst>
              <p:ext uri="{D42A27DB-BD31-4B8C-83A1-F6EECF244321}">
                <p14:modId xmlns:p14="http://schemas.microsoft.com/office/powerpoint/2010/main" val="2808482337"/>
              </p:ext>
            </p:extLst>
          </p:nvPr>
        </p:nvGraphicFramePr>
        <p:xfrm>
          <a:off x="609600" y="1828800"/>
          <a:ext cx="7239000" cy="4394821"/>
        </p:xfrm>
        <a:graphic>
          <a:graphicData uri="http://schemas.openxmlformats.org/drawingml/2006/table">
            <a:tbl>
              <a:tblPr firstRow="1"/>
              <a:tblGrid>
                <a:gridCol w="739775">
                  <a:extLst>
                    <a:ext uri="{9D8B030D-6E8A-4147-A177-3AD203B41FA5}">
                      <a16:colId xmlns:a16="http://schemas.microsoft.com/office/drawing/2014/main" val="20000"/>
                    </a:ext>
                  </a:extLst>
                </a:gridCol>
                <a:gridCol w="307022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82939">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Update #</a:t>
                      </a:r>
                    </a:p>
                  </a:txBody>
                  <a:tcPr marT="45705" marB="45705"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05" marB="45705"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marT="45705" marB="45705"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marT="45705" marB="457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tx1"/>
                          </a:solidFill>
                          <a:effectLst/>
                          <a:latin typeface="Arial" charset="0"/>
                          <a:ea typeface="MS Pゴシック" pitchFamily="-92" charset="-128"/>
                        </a:rPr>
                        <a:t>2020-2022 Total State Cost</a:t>
                      </a:r>
                    </a:p>
                  </a:txBody>
                  <a:tcPr marT="45705" marB="45705"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434827">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6</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Update Special Education Child Count to December 1, </a:t>
                      </a:r>
                      <a:r>
                        <a:rPr lang="en-US" sz="1100" b="0" i="0" u="none" strike="noStrike" dirty="0" smtClean="0">
                          <a:latin typeface="Arial"/>
                        </a:rPr>
                        <a:t>2018</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mj-lt"/>
                        </a:rPr>
                        <a:t>10,100,747</a:t>
                      </a:r>
                      <a:endParaRPr lang="en-US" sz="1100" b="0" i="0" u="none" strike="noStrike" dirty="0">
                        <a:solidFill>
                          <a:schemeClr val="tx1"/>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mj-lt"/>
                        </a:rPr>
                        <a:t>10,305,258</a:t>
                      </a:r>
                      <a:endParaRPr lang="en-US" sz="1100" b="0"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solidFill>
                            <a:schemeClr val="tx1"/>
                          </a:solidFill>
                          <a:latin typeface="+mj-lt"/>
                        </a:rPr>
                        <a:t>20,406,005</a:t>
                      </a:r>
                      <a:endParaRPr lang="en-US" sz="1100" b="1"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30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7</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a:rPr>
                        <a:t>Update Career &amp; Technical Education Enrollment to </a:t>
                      </a:r>
                      <a:r>
                        <a:rPr lang="en-US" sz="1100" b="0" i="0" u="none" strike="noStrike" dirty="0" smtClean="0">
                          <a:latin typeface="Arial"/>
                        </a:rPr>
                        <a:t>School-Year 2018-2019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mj-lt"/>
                        </a:rPr>
                        <a:t>661,552</a:t>
                      </a:r>
                      <a:endParaRPr lang="en-US" sz="1100" b="0" i="0" u="none" strike="noStrike" dirty="0">
                        <a:solidFill>
                          <a:schemeClr val="tx1"/>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mj-lt"/>
                        </a:rPr>
                        <a:t>645,382</a:t>
                      </a:r>
                      <a:endParaRPr lang="en-US" sz="1100" b="0"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solidFill>
                            <a:schemeClr val="tx1"/>
                          </a:solidFill>
                          <a:latin typeface="+mj-lt"/>
                        </a:rPr>
                        <a:t>1,306,934</a:t>
                      </a:r>
                      <a:endParaRPr lang="en-US" sz="1100" b="1"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65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8</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a:rPr>
                        <a:t>Update SOL </a:t>
                      </a:r>
                      <a:r>
                        <a:rPr lang="en-US" sz="1100" b="0" i="0" u="none" strike="noStrike" dirty="0" smtClean="0">
                          <a:latin typeface="Arial"/>
                        </a:rPr>
                        <a:t>Tests Failure </a:t>
                      </a:r>
                      <a:r>
                        <a:rPr lang="en-US" sz="1100" b="0" i="0" u="none" strike="noStrike" dirty="0">
                          <a:latin typeface="Arial"/>
                        </a:rPr>
                        <a:t>Rate Data to </a:t>
                      </a:r>
                      <a:r>
                        <a:rPr lang="en-US" sz="1100" b="0" i="0" u="none" strike="noStrike" dirty="0" smtClean="0">
                          <a:latin typeface="Arial"/>
                        </a:rPr>
                        <a:t>School-Year 2017-2018 </a:t>
                      </a:r>
                      <a:r>
                        <a:rPr lang="en-US" sz="1100" b="0" i="0" u="none" strike="noStrike" dirty="0">
                          <a:latin typeface="Arial"/>
                        </a:rPr>
                        <a:t>and Free Lunch Percentages to </a:t>
                      </a:r>
                      <a:r>
                        <a:rPr lang="en-US" sz="1100" b="0" i="0" u="none" strike="noStrike" dirty="0" smtClean="0">
                          <a:latin typeface="Arial"/>
                        </a:rPr>
                        <a:t>School-Year 2018-2019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3,554,453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3,581,285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7,135,738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029">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9</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a:rPr>
                        <a:t>Update SOQ Gifted, Support Technology, and Instructional Technology </a:t>
                      </a:r>
                      <a:r>
                        <a:rPr lang="en-US" sz="1100" b="0" i="0" u="none" strike="noStrike" dirty="0" smtClean="0">
                          <a:latin typeface="Arial"/>
                        </a:rPr>
                        <a:t>Positions</a:t>
                      </a:r>
                      <a:r>
                        <a:rPr lang="en-US" sz="1100" b="0" i="0" u="none" strike="noStrike" baseline="0" dirty="0" smtClean="0">
                          <a:latin typeface="Arial"/>
                        </a:rPr>
                        <a:t> for Enrollment</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mj-lt"/>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mj-lt"/>
                        </a:rPr>
                        <a:t>(715,552) </a:t>
                      </a:r>
                    </a:p>
                    <a:p>
                      <a:pPr algn="r" fontAlgn="ctr"/>
                      <a:r>
                        <a:rPr lang="en-US" sz="1100" b="0" i="0" u="none" strike="noStrike" dirty="0" smtClean="0">
                          <a:latin typeface="+mj-lt"/>
                        </a:rPr>
                        <a:t>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mj-lt"/>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mj-lt"/>
                        </a:rPr>
                        <a:t>(506,293) </a:t>
                      </a:r>
                    </a:p>
                    <a:p>
                      <a:pPr algn="r" fontAlgn="ctr"/>
                      <a:r>
                        <a:rPr lang="en-US" sz="1100" b="0" i="0" u="none" strike="noStrike" dirty="0" smtClean="0">
                          <a:latin typeface="+mj-lt"/>
                        </a:rPr>
                        <a:t>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solidFill>
                            <a:srgbClr val="FF0000"/>
                          </a:solidFill>
                          <a:latin typeface="+mj-lt"/>
                        </a:rPr>
                        <a:t>(1,221,845)</a:t>
                      </a:r>
                      <a:r>
                        <a:rPr lang="en-US" sz="1100" b="1" i="0" u="none" strike="noStrike" dirty="0" smtClean="0">
                          <a:latin typeface="+mj-lt"/>
                        </a:rPr>
                        <a:t>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413">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10</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a:rPr>
                        <a:t>Update </a:t>
                      </a:r>
                      <a:r>
                        <a:rPr lang="en-US" sz="1100" b="0" i="0" u="none" strike="noStrike" dirty="0" smtClean="0">
                          <a:latin typeface="Arial"/>
                        </a:rPr>
                        <a:t>Base-Year Prevailing SOQ Instructional Salaries to FY18</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mj-lt"/>
                        </a:rPr>
                        <a:t>26,556,957</a:t>
                      </a:r>
                      <a:endParaRPr lang="en-US" sz="1100" b="0" i="0" u="none" strike="noStrike" dirty="0">
                        <a:solidFill>
                          <a:schemeClr val="tx1"/>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mj-lt"/>
                        </a:rPr>
                        <a:t>26,529,777</a:t>
                      </a:r>
                      <a:endParaRPr lang="en-US" sz="1100" b="0"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solidFill>
                            <a:schemeClr val="tx1"/>
                          </a:solidFill>
                          <a:latin typeface="+mj-lt"/>
                        </a:rPr>
                        <a:t>53,086,734</a:t>
                      </a:r>
                      <a:endParaRPr lang="en-US" sz="1100" b="1"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2705">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11</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mj-lt"/>
                        </a:rPr>
                        <a:t>Update Base-Year Expenditures from </a:t>
                      </a:r>
                      <a:r>
                        <a:rPr lang="en-US" sz="1100" b="0" i="0" u="none" strike="noStrike" dirty="0" smtClean="0">
                          <a:latin typeface="+mj-lt"/>
                        </a:rPr>
                        <a:t>Annual School Report </a:t>
                      </a:r>
                      <a:r>
                        <a:rPr lang="en-US" sz="1100" b="0" i="0" u="none" strike="noStrike" dirty="0">
                          <a:latin typeface="+mj-lt"/>
                        </a:rPr>
                        <a:t>to </a:t>
                      </a:r>
                      <a:r>
                        <a:rPr lang="en-US" sz="1100" b="0" i="0" u="none" strike="noStrike" dirty="0" smtClean="0">
                          <a:latin typeface="+mj-lt"/>
                        </a:rPr>
                        <a:t>FY18 </a:t>
                      </a:r>
                      <a:r>
                        <a:rPr lang="en-US" sz="1100" b="0" i="0" u="none" strike="noStrike" dirty="0">
                          <a:latin typeface="+mj-lt"/>
                        </a:rPr>
                        <a:t>for </a:t>
                      </a:r>
                      <a:r>
                        <a:rPr lang="en-US" sz="1100" b="0" i="0" u="none" strike="noStrike" dirty="0" smtClean="0">
                          <a:latin typeface="+mj-lt"/>
                        </a:rPr>
                        <a:t>Support Positions</a:t>
                      </a:r>
                      <a:r>
                        <a:rPr lang="en-US" sz="1100" b="0" i="0" u="none" strike="noStrike" baseline="0" dirty="0" smtClean="0">
                          <a:latin typeface="+mj-lt"/>
                        </a:rPr>
                        <a:t> </a:t>
                      </a:r>
                      <a:r>
                        <a:rPr lang="en-US" sz="1100" b="0" i="0" u="none" strike="noStrike" dirty="0" smtClean="0">
                          <a:latin typeface="+mj-lt"/>
                        </a:rPr>
                        <a:t>Costs (Prevailing Base-Year Positions</a:t>
                      </a:r>
                      <a:r>
                        <a:rPr lang="en-US" sz="1100" b="0" i="0" u="none" strike="noStrike" baseline="0" dirty="0" smtClean="0">
                          <a:latin typeface="+mj-lt"/>
                        </a:rPr>
                        <a:t> Per Pupil and </a:t>
                      </a:r>
                      <a:r>
                        <a:rPr lang="en-US" sz="1100" b="0" i="0" u="none" strike="noStrike" dirty="0" smtClean="0">
                          <a:latin typeface="+mj-lt"/>
                        </a:rPr>
                        <a:t>Salaries</a:t>
                      </a:r>
                      <a:r>
                        <a:rPr lang="en-US" sz="1100" b="0" i="0" u="none" strike="noStrike" dirty="0">
                          <a:latin typeface="+mj-lt"/>
                        </a:rPr>
                        <a:t>)</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24,388,460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24,590,810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48,979,270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0555">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12</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indent="0" algn="l" fontAlgn="ctr"/>
                      <a:r>
                        <a:rPr lang="en-US" sz="1100" b="0" i="0" u="none" strike="noStrike" dirty="0">
                          <a:latin typeface="Arial"/>
                        </a:rPr>
                        <a:t>Update Base-Year Expenditures from </a:t>
                      </a:r>
                      <a:r>
                        <a:rPr lang="en-US" sz="1100" b="0" i="0" u="none" strike="noStrike" dirty="0" smtClean="0">
                          <a:latin typeface="Arial"/>
                        </a:rPr>
                        <a:t>Annual School Report to FY18 </a:t>
                      </a:r>
                      <a:r>
                        <a:rPr lang="en-US" sz="1100" b="0" i="0" u="none" strike="noStrike" dirty="0">
                          <a:latin typeface="Arial"/>
                        </a:rPr>
                        <a:t>for </a:t>
                      </a:r>
                      <a:r>
                        <a:rPr lang="en-US" sz="1100" b="0" i="0" u="none" strike="noStrike" dirty="0" smtClean="0">
                          <a:latin typeface="Arial"/>
                        </a:rPr>
                        <a:t>Non-personal </a:t>
                      </a:r>
                      <a:r>
                        <a:rPr lang="en-US" sz="1100" b="0" i="0" u="none" strike="noStrike" dirty="0">
                          <a:latin typeface="Arial"/>
                        </a:rPr>
                        <a:t>Support </a:t>
                      </a:r>
                      <a:r>
                        <a:rPr lang="en-US" sz="1100" b="0" i="0" u="none" strike="noStrike" dirty="0" smtClean="0">
                          <a:latin typeface="Arial"/>
                        </a:rPr>
                        <a:t>Costs Per Pupil</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68,975,611</a:t>
                      </a:r>
                      <a:endParaRPr lang="en-US" sz="1100" b="0" i="0" u="none" strike="noStrike" dirty="0">
                        <a:solidFill>
                          <a:srgbClr val="FF0000"/>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68,674,395</a:t>
                      </a:r>
                      <a:endParaRPr lang="en-US" sz="1100" b="0" i="0" u="none" strike="noStrike" dirty="0">
                        <a:solidFill>
                          <a:srgbClr val="FF0000"/>
                        </a:solidFill>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137,650,006</a:t>
                      </a:r>
                      <a:endParaRPr lang="en-US" sz="1100" b="1" i="0" u="none" strike="noStrike" dirty="0">
                        <a:solidFill>
                          <a:srgbClr val="FF0000"/>
                        </a:solidFill>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normAutofit fontScale="90000"/>
          </a:bodyPr>
          <a:lstStyle/>
          <a:p>
            <a:r>
              <a:rPr lang="en-US" dirty="0" smtClean="0"/>
              <a:t>State Cost of Each Rebenchmarking Update</a:t>
            </a:r>
            <a:br>
              <a:rPr lang="en-US" dirty="0" smtClean="0"/>
            </a:br>
            <a:r>
              <a:rPr lang="en-US" sz="2400" i="1" dirty="0" smtClean="0">
                <a:solidFill>
                  <a:schemeClr val="tx1"/>
                </a:solidFill>
              </a:rPr>
              <a:t>(incremental cost above FY20 base)</a:t>
            </a:r>
            <a:endParaRPr lang="en-US" i="1" dirty="0"/>
          </a:p>
        </p:txBody>
      </p:sp>
    </p:spTree>
    <p:extLst>
      <p:ext uri="{BB962C8B-B14F-4D97-AF65-F5344CB8AC3E}">
        <p14:creationId xmlns:p14="http://schemas.microsoft.com/office/powerpoint/2010/main" val="24664344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19</a:t>
            </a:fld>
            <a:endParaRPr lang="en-US" dirty="0"/>
          </a:p>
        </p:txBody>
      </p:sp>
      <p:graphicFrame>
        <p:nvGraphicFramePr>
          <p:cNvPr id="7" name="Group 510" descr="This table shows the costs of steps 13-20 of rebenchmarking." title="State Cost of Rebenchmarking"/>
          <p:cNvGraphicFramePr>
            <a:graphicFrameLocks/>
          </p:cNvGraphicFramePr>
          <p:nvPr>
            <p:extLst>
              <p:ext uri="{D42A27DB-BD31-4B8C-83A1-F6EECF244321}">
                <p14:modId xmlns:p14="http://schemas.microsoft.com/office/powerpoint/2010/main" val="263918550"/>
              </p:ext>
            </p:extLst>
          </p:nvPr>
        </p:nvGraphicFramePr>
        <p:xfrm>
          <a:off x="609600" y="1981200"/>
          <a:ext cx="7239000" cy="4237074"/>
        </p:xfrm>
        <a:graphic>
          <a:graphicData uri="http://schemas.openxmlformats.org/drawingml/2006/table">
            <a:tbl>
              <a:tblPr firstRow="1"/>
              <a:tblGrid>
                <a:gridCol w="685800">
                  <a:extLst>
                    <a:ext uri="{9D8B030D-6E8A-4147-A177-3AD203B41FA5}">
                      <a16:colId xmlns:a16="http://schemas.microsoft.com/office/drawing/2014/main" val="20000"/>
                    </a:ext>
                  </a:extLst>
                </a:gridCol>
                <a:gridCol w="3109913">
                  <a:extLst>
                    <a:ext uri="{9D8B030D-6E8A-4147-A177-3AD203B41FA5}">
                      <a16:colId xmlns:a16="http://schemas.microsoft.com/office/drawing/2014/main" val="20001"/>
                    </a:ext>
                  </a:extLst>
                </a:gridCol>
                <a:gridCol w="1184275">
                  <a:extLst>
                    <a:ext uri="{9D8B030D-6E8A-4147-A177-3AD203B41FA5}">
                      <a16:colId xmlns:a16="http://schemas.microsoft.com/office/drawing/2014/main" val="20002"/>
                    </a:ext>
                  </a:extLst>
                </a:gridCol>
                <a:gridCol w="1116012">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69415">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Update #</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Rebenchmarking Update</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tx1"/>
                          </a:solidFill>
                          <a:effectLst/>
                          <a:latin typeface="Arial" charset="0"/>
                          <a:ea typeface="MS Pゴシック" pitchFamily="-92" charset="-128"/>
                        </a:rPr>
                        <a:t>2020-2022 Total State Cost</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12937">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13</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latin typeface="+mj-lt"/>
                        </a:rPr>
                        <a:t>Update Federal Revenue Deduct Per Pupil </a:t>
                      </a:r>
                      <a:r>
                        <a:rPr lang="en-US" sz="1100" b="0" i="0" u="none" strike="noStrike" dirty="0" smtClean="0">
                          <a:latin typeface="+mj-lt"/>
                        </a:rPr>
                        <a:t>Amount (from FY18</a:t>
                      </a:r>
                      <a:r>
                        <a:rPr lang="en-US" sz="1100" b="0" i="0" u="none" strike="noStrike" baseline="0" dirty="0" smtClean="0">
                          <a:latin typeface="+mj-lt"/>
                        </a:rPr>
                        <a:t> revenues)</a:t>
                      </a:r>
                      <a:endParaRPr lang="en-US" sz="1100" b="0" i="0" u="none" strike="noStrike" dirty="0" smtClean="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FF0000"/>
                        </a:solidFill>
                        <a:latin typeface="+mj-lt"/>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mj-lt"/>
                        </a:rPr>
                        <a:t>(11,094,689)</a:t>
                      </a:r>
                    </a:p>
                    <a:p>
                      <a:pPr algn="r" fontAlgn="ctr"/>
                      <a:r>
                        <a:rPr lang="en-US" sz="1100" b="0" i="0" u="none" strike="noStrike" dirty="0" smtClean="0">
                          <a:solidFill>
                            <a:schemeClr val="tx1"/>
                          </a:solidFill>
                          <a:latin typeface="+mj-lt"/>
                        </a:rPr>
                        <a:t> </a:t>
                      </a:r>
                      <a:endParaRPr lang="en-US" sz="1100" b="0" i="0" u="none" strike="noStrike" dirty="0">
                        <a:solidFill>
                          <a:schemeClr val="tx1"/>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F0000"/>
                          </a:solidFill>
                          <a:latin typeface="+mj-lt"/>
                        </a:rPr>
                        <a:t>(11,122,438)</a:t>
                      </a:r>
                      <a:r>
                        <a:rPr lang="en-US" sz="1100" b="0" i="0" u="none" strike="noStrike" dirty="0" smtClean="0">
                          <a:latin typeface="+mj-lt"/>
                        </a:rPr>
                        <a:t>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rgbClr val="FF0000"/>
                          </a:solidFill>
                          <a:latin typeface="+mj-lt"/>
                        </a:rPr>
                        <a:t>(22,217,127)</a:t>
                      </a:r>
                      <a:r>
                        <a:rPr lang="en-US" sz="1100" b="1" i="0" u="none" strike="noStrike" dirty="0" smtClean="0">
                          <a:latin typeface="+mj-lt"/>
                        </a:rPr>
                        <a:t>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939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14</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Support Positions </a:t>
                      </a:r>
                      <a:r>
                        <a:rPr lang="en-US" sz="1100" b="0" i="0" u="none" strike="noStrike" dirty="0" smtClean="0">
                          <a:latin typeface="+mj-lt"/>
                        </a:rPr>
                        <a:t>Ratio Cap </a:t>
                      </a:r>
                      <a:r>
                        <a:rPr lang="en-US" sz="1100" b="0" i="0" u="none" strike="noStrike" dirty="0">
                          <a:latin typeface="+mj-lt"/>
                        </a:rPr>
                        <a:t>(Ratio of Instructional to Support </a:t>
                      </a:r>
                      <a:r>
                        <a:rPr lang="en-US" sz="1100" b="0" i="0" u="none" strike="noStrike" dirty="0" smtClean="0">
                          <a:latin typeface="+mj-lt"/>
                        </a:rPr>
                        <a:t>Positions from 4.27 to 1 to 4.30 to 1)</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rgbClr val="FF0000"/>
                          </a:solidFill>
                          <a:latin typeface="+mj-lt"/>
                        </a:rPr>
                        <a:t>(1,904,221)</a:t>
                      </a:r>
                      <a:endParaRPr lang="en-US" sz="1100" b="0" i="0" u="none" strike="noStrike" dirty="0">
                        <a:solidFill>
                          <a:srgbClr val="FF0000"/>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rgbClr val="FF0000"/>
                          </a:solidFill>
                          <a:latin typeface="+mj-lt"/>
                        </a:rPr>
                        <a:t>(1,437,227)</a:t>
                      </a:r>
                      <a:endParaRPr lang="en-US" sz="1100" b="0" i="0" u="none" strike="noStrike" dirty="0">
                        <a:solidFill>
                          <a:srgbClr val="FF0000"/>
                        </a:solidFill>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solidFill>
                            <a:srgbClr val="FF0000"/>
                          </a:solidFill>
                          <a:latin typeface="+mj-lt"/>
                        </a:rPr>
                        <a:t>(3,341,448)</a:t>
                      </a:r>
                      <a:endParaRPr lang="en-US" sz="1100" b="1" i="0" u="none" strike="noStrike" dirty="0">
                        <a:solidFill>
                          <a:srgbClr val="FF0000"/>
                        </a:solidFill>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02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15</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Costs for Division Superintendents, School Boards, and School Nurses (</a:t>
                      </a:r>
                      <a:r>
                        <a:rPr lang="en-US" sz="1100" b="0" i="0" u="none" strike="noStrike" dirty="0" smtClean="0">
                          <a:latin typeface="+mj-lt"/>
                        </a:rPr>
                        <a:t>without </a:t>
                      </a:r>
                      <a:r>
                        <a:rPr lang="en-US" sz="1100" b="0" i="0" u="none" strike="noStrike" dirty="0">
                          <a:latin typeface="+mj-lt"/>
                        </a:rPr>
                        <a:t>inflation)</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4,652,618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4,625,750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9,278,368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0871">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16</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Health Care Premium (without inflation)</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24,816,902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24,887,383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49,704,285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58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17</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a:t>
                      </a:r>
                      <a:r>
                        <a:rPr lang="en-US" sz="1100" b="0" i="0" u="none" strike="noStrike" dirty="0" smtClean="0">
                          <a:latin typeface="+mj-lt"/>
                        </a:rPr>
                        <a:t>Textbooks </a:t>
                      </a:r>
                      <a:r>
                        <a:rPr lang="en-US" sz="1100" b="0" i="0" u="none" strike="noStrike" dirty="0">
                          <a:latin typeface="+mj-lt"/>
                        </a:rPr>
                        <a:t>Per Pupil Amount (without inflation)</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4,191,324</a:t>
                      </a:r>
                      <a:endParaRPr lang="en-US" sz="1100" b="0" i="0" u="none" strike="noStrike" dirty="0" smtClean="0">
                        <a:solidFill>
                          <a:srgbClr val="FF0000"/>
                        </a:solidFill>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4,198,258</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Arial"/>
                          <a:ea typeface="MS Pゴシック"/>
                          <a:cs typeface="+mn-cs"/>
                        </a:rPr>
                        <a:t>8,389,582</a:t>
                      </a:r>
                      <a:endParaRPr lang="en-US" sz="1100" b="1" i="0" u="none" strike="noStrike" dirty="0">
                        <a:solidFill>
                          <a:schemeClr val="tx1"/>
                        </a:solidFill>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0871">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18</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Pupil Transportation Costs</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33,793,666</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33,982,491</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Arial"/>
                          <a:ea typeface="MS Pゴシック"/>
                          <a:cs typeface="+mn-cs"/>
                        </a:rPr>
                        <a:t>67,776,157</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58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19</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a:t>
                      </a:r>
                      <a:r>
                        <a:rPr lang="en-US" sz="1100" b="0" i="0" u="none" strike="noStrike" dirty="0" smtClean="0">
                          <a:latin typeface="+mj-lt"/>
                        </a:rPr>
                        <a:t>Non-personal </a:t>
                      </a:r>
                      <a:r>
                        <a:rPr lang="en-US" sz="1100" b="0" i="0" u="none" strike="noStrike" dirty="0">
                          <a:latin typeface="+mj-lt"/>
                        </a:rPr>
                        <a:t>Support Cost Inflation </a:t>
                      </a:r>
                      <a:r>
                        <a:rPr lang="en-US" sz="1100" b="0" i="0" u="none" strike="noStrike" dirty="0" smtClean="0">
                          <a:latin typeface="+mj-lt"/>
                        </a:rPr>
                        <a:t>Factors (linked with</a:t>
                      </a:r>
                      <a:r>
                        <a:rPr lang="en-US" sz="1100" b="0" i="0" u="none" strike="noStrike" baseline="0" dirty="0" smtClean="0">
                          <a:latin typeface="+mj-lt"/>
                        </a:rPr>
                        <a:t> Step 3)</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66,317,602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66,391,716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132,709,318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83915">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20</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Salary Inflation </a:t>
                      </a:r>
                      <a:r>
                        <a:rPr lang="en-US" sz="1100" b="0" i="0" u="none" strike="noStrike" dirty="0" smtClean="0">
                          <a:latin typeface="+mj-lt"/>
                        </a:rPr>
                        <a:t>Factors (Instructional and Support) - recognize continuation cost of FY20 5.0% Compensation</a:t>
                      </a:r>
                      <a:r>
                        <a:rPr lang="en-US" sz="1100" b="0" i="0" u="none" strike="noStrike" baseline="0" dirty="0" smtClean="0">
                          <a:latin typeface="+mj-lt"/>
                        </a:rPr>
                        <a:t> Supplement into 20-22 biennium (linked with Step 4)</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215,635,208 </a:t>
                      </a:r>
                      <a:endParaRPr lang="en-US" sz="1100" b="0" i="0" u="none" strike="noStrike" dirty="0">
                        <a:latin typeface="+mj-lt"/>
                      </a:endParaRPr>
                    </a:p>
                  </a:txBody>
                  <a:tcPr marL="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215,994,350 </a:t>
                      </a:r>
                      <a:endParaRPr lang="en-US" sz="1100" b="0"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431,629,558 </a:t>
                      </a:r>
                      <a:endParaRPr lang="en-US" sz="1100" b="1" i="0" u="none" strike="noStrike" dirty="0">
                        <a:latin typeface="+mj-lt"/>
                      </a:endParaRPr>
                    </a:p>
                  </a:txBody>
                  <a:tcPr marL="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normAutofit fontScale="90000"/>
          </a:bodyPr>
          <a:lstStyle/>
          <a:p>
            <a:r>
              <a:rPr lang="en-US" dirty="0" smtClean="0"/>
              <a:t>State Cost of Each Rebenchmarking Update</a:t>
            </a:r>
            <a:br>
              <a:rPr lang="en-US" dirty="0" smtClean="0"/>
            </a:br>
            <a:r>
              <a:rPr lang="en-US" sz="2400" i="1" dirty="0" smtClean="0">
                <a:solidFill>
                  <a:schemeClr val="tx1"/>
                </a:solidFill>
              </a:rPr>
              <a:t>(incremental cost above FY20 base)</a:t>
            </a:r>
            <a:endParaRPr lang="en-US" i="1" dirty="0"/>
          </a:p>
        </p:txBody>
      </p:sp>
    </p:spTree>
    <p:extLst>
      <p:ext uri="{BB962C8B-B14F-4D97-AF65-F5344CB8AC3E}">
        <p14:creationId xmlns:p14="http://schemas.microsoft.com/office/powerpoint/2010/main" val="32907517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Topics</a:t>
            </a:r>
            <a:endParaRPr lang="en-US" dirty="0"/>
          </a:p>
        </p:txBody>
      </p:sp>
      <p:sp>
        <p:nvSpPr>
          <p:cNvPr id="4" name="Content Placeholder 3"/>
          <p:cNvSpPr>
            <a:spLocks noGrp="1"/>
          </p:cNvSpPr>
          <p:nvPr>
            <p:ph idx="1"/>
          </p:nvPr>
        </p:nvSpPr>
        <p:spPr/>
        <p:txBody>
          <a:bodyPr>
            <a:normAutofit/>
          </a:bodyPr>
          <a:lstStyle/>
          <a:p>
            <a:r>
              <a:rPr lang="en-US" sz="2400" dirty="0" smtClean="0"/>
              <a:t>Overview of 2020-2022 Rebenchmarking Process</a:t>
            </a:r>
          </a:p>
          <a:p>
            <a:r>
              <a:rPr lang="en-US" sz="2400" dirty="0" smtClean="0"/>
              <a:t>2020-2022 Rebenchmarking Incremental Cost Detail</a:t>
            </a:r>
          </a:p>
          <a:p>
            <a:r>
              <a:rPr lang="en-US" sz="2400" dirty="0" smtClean="0"/>
              <a:t>Graphs/Tables of Key Data Inputs Impacting 2020-2022 Rebenchmarking Cost</a:t>
            </a:r>
          </a:p>
          <a:p>
            <a:r>
              <a:rPr lang="en-US" sz="2400" dirty="0" smtClean="0"/>
              <a:t>Appendix A: State Cost of 2020-2022 Rebenchmarking by Direct Aid Account</a:t>
            </a:r>
            <a:endParaRPr lang="en-US" sz="2400"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20</a:t>
            </a:fld>
            <a:endParaRPr lang="en-US" dirty="0"/>
          </a:p>
        </p:txBody>
      </p:sp>
      <p:graphicFrame>
        <p:nvGraphicFramePr>
          <p:cNvPr id="8" name="Group 510" descr="This table shows the costs of steps 21-26 of rebenchmarking." title="State Cost of Rebenchmarking"/>
          <p:cNvGraphicFramePr>
            <a:graphicFrameLocks/>
          </p:cNvGraphicFramePr>
          <p:nvPr>
            <p:extLst>
              <p:ext uri="{D42A27DB-BD31-4B8C-83A1-F6EECF244321}">
                <p14:modId xmlns:p14="http://schemas.microsoft.com/office/powerpoint/2010/main" val="3150380065"/>
              </p:ext>
            </p:extLst>
          </p:nvPr>
        </p:nvGraphicFramePr>
        <p:xfrm>
          <a:off x="647700" y="1905000"/>
          <a:ext cx="7162800" cy="3408107"/>
        </p:xfrm>
        <a:graphic>
          <a:graphicData uri="http://schemas.openxmlformats.org/drawingml/2006/table">
            <a:tbl>
              <a:tblPr firstRow="1" lastRow="1"/>
              <a:tblGrid>
                <a:gridCol w="685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6868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Update #</a:t>
                      </a:r>
                    </a:p>
                  </a:txBody>
                  <a:tcPr marT="45727" marB="4572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27" marB="4572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smtClean="0">
                          <a:ln>
                            <a:noFill/>
                          </a:ln>
                          <a:solidFill>
                            <a:schemeClr val="tx1"/>
                          </a:solidFill>
                          <a:effectLst/>
                          <a:latin typeface="Arial" charset="0"/>
                          <a:ea typeface="MS Pゴシック" pitchFamily="-92" charset="-128"/>
                        </a:rPr>
                        <a:t>State Cost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1" i="0" u="none" strike="noStrike" cap="none" normalizeH="0" baseline="0" dirty="0" smtClean="0">
                          <a:ln>
                            <a:noFill/>
                          </a:ln>
                          <a:solidFill>
                            <a:schemeClr val="tx1"/>
                          </a:solidFill>
                          <a:effectLst/>
                          <a:latin typeface="Arial" charset="0"/>
                          <a:ea typeface="MS Pゴシック" pitchFamily="-92" charset="-128"/>
                        </a:rPr>
                        <a:t>2020-2022 Total State Cost</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38480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21</a:t>
                      </a: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English as a Second Language Enrollment Projections</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2,387,255 </a:t>
                      </a:r>
                      <a:endParaRPr lang="en-US" sz="1100" b="0" i="0" u="none" strike="noStrike" dirty="0">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5,006,294 </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7,393,549 </a:t>
                      </a:r>
                      <a:endParaRPr lang="en-US" sz="11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3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22</a:t>
                      </a: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mj-lt"/>
                        </a:rPr>
                        <a:t>Update Remedial Summer School Per Pupil Amount and Enrollment Projections</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2,894,613 </a:t>
                      </a:r>
                      <a:endParaRPr lang="en-US" sz="1100" b="0" i="0" u="none" strike="noStrike" dirty="0">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4,564,796 </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7,459,409 </a:t>
                      </a:r>
                      <a:endParaRPr lang="en-US" sz="11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835">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23</a:t>
                      </a: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mj-lt"/>
                        </a:rPr>
                        <a:t>Update Incentive Accounts</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mj-lt"/>
                        </a:rPr>
                        <a:t>5,876,195</a:t>
                      </a: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mj-lt"/>
                        </a:rPr>
                        <a:t>5,902,547</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mj-lt"/>
                        </a:rPr>
                        <a:t>11,778,742</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6610">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24</a:t>
                      </a:r>
                      <a:endParaRPr lang="en-US" sz="1100" b="1" i="0" u="none" strike="noStrike" dirty="0">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mj-lt"/>
                        </a:rPr>
                        <a:t>Update Categorical Accounts (Special Education - Homebound, Jails, and State Operated Programs)</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101,332</a:t>
                      </a:r>
                      <a:endParaRPr lang="en-US" sz="1100" b="0" i="0" u="none" strike="noStrike" dirty="0">
                        <a:latin typeface="+mj-lt"/>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latin typeface="+mj-lt"/>
                        </a:rPr>
                        <a:t>1,379,475</a:t>
                      </a:r>
                      <a:endParaRPr lang="en-US" sz="1100" b="0" i="0" u="none" strike="noStrike" dirty="0">
                        <a:latin typeface="+mj-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mj-lt"/>
                        </a:rPr>
                        <a:t>1,480,807</a:t>
                      </a:r>
                      <a:endParaRPr lang="en-US" sz="1100" b="1" i="0" u="none" strike="noStrike" dirty="0">
                        <a:latin typeface="+mj-lt"/>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95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25</a:t>
                      </a:r>
                      <a:endParaRPr lang="en-US" sz="1100" b="1" i="0" u="none" strike="noStrike" dirty="0">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mj-lt"/>
                        </a:rPr>
                        <a:t>Update Lottery Accounts (VPI, Algebra </a:t>
                      </a:r>
                      <a:r>
                        <a:rPr lang="en-US" sz="1100" b="0" i="0" u="none" strike="noStrike" baseline="0" dirty="0" smtClean="0">
                          <a:latin typeface="+mj-lt"/>
                        </a:rPr>
                        <a:t>Readiness, </a:t>
                      </a:r>
                      <a:r>
                        <a:rPr lang="en-US" sz="1100" b="0" i="0" u="none" strike="noStrike" dirty="0" smtClean="0">
                          <a:latin typeface="+mj-lt"/>
                        </a:rPr>
                        <a:t>Foster Care, K-3 Class</a:t>
                      </a:r>
                      <a:r>
                        <a:rPr lang="en-US" sz="1100" b="0" i="0" u="none" strike="noStrike" baseline="0" dirty="0" smtClean="0">
                          <a:latin typeface="+mj-lt"/>
                        </a:rPr>
                        <a:t> Size Reduction</a:t>
                      </a:r>
                      <a:r>
                        <a:rPr lang="en-US" sz="1100" b="0" i="0" u="none" strike="noStrike" dirty="0" smtClean="0">
                          <a:latin typeface="+mj-lt"/>
                        </a:rPr>
                        <a:t>, School</a:t>
                      </a:r>
                      <a:r>
                        <a:rPr lang="en-US" sz="1100" b="0" i="0" u="none" strike="noStrike" baseline="0" dirty="0" smtClean="0">
                          <a:latin typeface="+mj-lt"/>
                        </a:rPr>
                        <a:t> Breakfast</a:t>
                      </a:r>
                      <a:r>
                        <a:rPr lang="en-US" sz="1100" b="0" i="0" u="none" strike="noStrike" dirty="0" smtClean="0">
                          <a:latin typeface="+mj-lt"/>
                        </a:rPr>
                        <a:t>)</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mj-lt"/>
                        </a:rPr>
                        <a:t>39,618,030</a:t>
                      </a: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latin typeface="+mj-lt"/>
                        </a:rPr>
                        <a:t>41,479,290</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latin typeface="+mj-lt"/>
                        </a:rPr>
                        <a:t>81,097,320</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906">
                <a:tc gridSpan="2">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100" b="1" i="1" u="none" strike="noStrike" cap="none" normalizeH="0" baseline="0" dirty="0" smtClean="0">
                          <a:ln>
                            <a:noFill/>
                          </a:ln>
                          <a:solidFill>
                            <a:schemeClr val="tx1"/>
                          </a:solidFill>
                          <a:effectLst/>
                          <a:latin typeface="Arial" charset="0"/>
                          <a:ea typeface="MS Pゴシック" pitchFamily="-92" charset="-128"/>
                          <a:cs typeface="Arial" charset="0"/>
                        </a:rPr>
                        <a:t>Total State Rebenchmarking Cost for 2020-2022 (above FY20 Base) =</a:t>
                      </a:r>
                    </a:p>
                  </a:txBody>
                  <a:tcPr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100" b="1" i="1" u="none" strike="noStrike" cap="none" normalizeH="0" baseline="0" dirty="0" smtClean="0">
                        <a:ln>
                          <a:noFill/>
                        </a:ln>
                        <a:solidFill>
                          <a:schemeClr val="tx1"/>
                        </a:solidFill>
                        <a:effectLst/>
                        <a:latin typeface="Arial" charset="0"/>
                        <a:ea typeface="MS Pゴシック" pitchFamily="-92" charset="-128"/>
                        <a:cs typeface="Arial"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289,612,289 </a:t>
                      </a:r>
                      <a:endParaRPr lang="en-US" sz="1100" b="1" i="0" u="none" strike="noStrike" dirty="0">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306,113,074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595,725,363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normAutofit fontScale="90000"/>
          </a:bodyPr>
          <a:lstStyle/>
          <a:p>
            <a:r>
              <a:rPr lang="en-US" dirty="0" smtClean="0"/>
              <a:t>State Cost of Each Rebenchmarking Update</a:t>
            </a:r>
            <a:br>
              <a:rPr lang="en-US" dirty="0" smtClean="0"/>
            </a:br>
            <a:r>
              <a:rPr lang="en-US" sz="2400" i="1" dirty="0" smtClean="0">
                <a:solidFill>
                  <a:schemeClr val="tx1"/>
                </a:solidFill>
              </a:rPr>
              <a:t>(incremental cost above FY20 base)</a:t>
            </a:r>
            <a:endParaRPr lang="en-US" i="1" dirty="0"/>
          </a:p>
        </p:txBody>
      </p:sp>
    </p:spTree>
    <p:extLst>
      <p:ext uri="{BB962C8B-B14F-4D97-AF65-F5344CB8AC3E}">
        <p14:creationId xmlns:p14="http://schemas.microsoft.com/office/powerpoint/2010/main" val="1748443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21</a:t>
            </a:fld>
            <a:endParaRPr lang="en-US" dirty="0"/>
          </a:p>
        </p:txBody>
      </p:sp>
      <p:graphicFrame>
        <p:nvGraphicFramePr>
          <p:cNvPr id="8" name="Chart 7" descr="This chart tracks annual growth rates in student enrollment since 2012, as well as projected growth rates into the next biennium.  This information explains the projected increase in state costs in FY 2021 and FY 2022." title="Student Enrollment"/>
          <p:cNvGraphicFramePr>
            <a:graphicFrameLocks/>
          </p:cNvGraphicFramePr>
          <p:nvPr>
            <p:extLst>
              <p:ext uri="{D42A27DB-BD31-4B8C-83A1-F6EECF244321}">
                <p14:modId xmlns:p14="http://schemas.microsoft.com/office/powerpoint/2010/main" val="3446014248"/>
              </p:ext>
            </p:extLst>
          </p:nvPr>
        </p:nvGraphicFramePr>
        <p:xfrm>
          <a:off x="1190625" y="2317138"/>
          <a:ext cx="6076950" cy="3905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oup 75" descr="Step 5 of rebenchmarking generates a $38.6 million state cost during the 2020-2022 biennium." title="Step 5 - Student Enrollment"/>
          <p:cNvGraphicFramePr>
            <a:graphicFrameLocks/>
          </p:cNvGraphicFramePr>
          <p:nvPr>
            <p:extLst>
              <p:ext uri="{D42A27DB-BD31-4B8C-83A1-F6EECF244321}">
                <p14:modId xmlns:p14="http://schemas.microsoft.com/office/powerpoint/2010/main" val="685640101"/>
              </p:ext>
            </p:extLst>
          </p:nvPr>
        </p:nvGraphicFramePr>
        <p:xfrm>
          <a:off x="609600" y="12954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5</a:t>
                      </a: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Update Fall Membership and Average Daily Membership Base Year and Projected Enrollment Counts</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15,471,803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23,107,352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38,579,155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Student Enrollment</a:t>
            </a:r>
            <a:endParaRPr lang="en-US" dirty="0"/>
          </a:p>
        </p:txBody>
      </p:sp>
    </p:spTree>
    <p:extLst>
      <p:ext uri="{BB962C8B-B14F-4D97-AF65-F5344CB8AC3E}">
        <p14:creationId xmlns:p14="http://schemas.microsoft.com/office/powerpoint/2010/main" val="1623947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22</a:t>
            </a:fld>
            <a:endParaRPr lang="en-US" dirty="0"/>
          </a:p>
        </p:txBody>
      </p:sp>
      <p:graphicFrame>
        <p:nvGraphicFramePr>
          <p:cNvPr id="9" name="Chart 8" descr="This table shows an increase in the number of kids represented in the December 1 special education child count from 2014 through 2018, which helps to explain the increase to state costs in the rebenchmarked budget." title="Special Education Child Count"/>
          <p:cNvGraphicFramePr>
            <a:graphicFrameLocks/>
          </p:cNvGraphicFramePr>
          <p:nvPr>
            <p:extLst>
              <p:ext uri="{D42A27DB-BD31-4B8C-83A1-F6EECF244321}">
                <p14:modId xmlns:p14="http://schemas.microsoft.com/office/powerpoint/2010/main" val="931359510"/>
              </p:ext>
            </p:extLst>
          </p:nvPr>
        </p:nvGraphicFramePr>
        <p:xfrm>
          <a:off x="1290637" y="2292350"/>
          <a:ext cx="5876925" cy="3905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oup 75" descr="Step 6 of rebenchmarking generates a $20.4 million state cost during the 2020-2022 biennium." title="Step 6 - Special Education Child Count"/>
          <p:cNvGraphicFramePr>
            <a:graphicFrameLocks/>
          </p:cNvGraphicFramePr>
          <p:nvPr>
            <p:extLst>
              <p:ext uri="{D42A27DB-BD31-4B8C-83A1-F6EECF244321}">
                <p14:modId xmlns:p14="http://schemas.microsoft.com/office/powerpoint/2010/main" val="2989935581"/>
              </p:ext>
            </p:extLst>
          </p:nvPr>
        </p:nvGraphicFramePr>
        <p:xfrm>
          <a:off x="609600" y="12954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6</a:t>
                      </a: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Special Education Child Count to December 1, 2018</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10,100,747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10,305,258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20,406,005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Special Education Child Count</a:t>
            </a:r>
            <a:endParaRPr lang="en-US" dirty="0"/>
          </a:p>
        </p:txBody>
      </p:sp>
    </p:spTree>
    <p:extLst>
      <p:ext uri="{BB962C8B-B14F-4D97-AF65-F5344CB8AC3E}">
        <p14:creationId xmlns:p14="http://schemas.microsoft.com/office/powerpoint/2010/main" val="17913433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23</a:t>
            </a:fld>
            <a:endParaRPr lang="en-US" dirty="0"/>
          </a:p>
        </p:txBody>
      </p:sp>
      <p:graphicFrame>
        <p:nvGraphicFramePr>
          <p:cNvPr id="4" name="Table 3" descr="This table compares base year enrollment levels in CTE courses.  The modest growth in enrollment and course sections helps explain the small growth in state costs." title="CTE Course Enrollment"/>
          <p:cNvGraphicFramePr>
            <a:graphicFrameLocks noGrp="1"/>
          </p:cNvGraphicFramePr>
          <p:nvPr>
            <p:extLst>
              <p:ext uri="{D42A27DB-BD31-4B8C-83A1-F6EECF244321}">
                <p14:modId xmlns:p14="http://schemas.microsoft.com/office/powerpoint/2010/main" val="324855203"/>
              </p:ext>
            </p:extLst>
          </p:nvPr>
        </p:nvGraphicFramePr>
        <p:xfrm>
          <a:off x="609601" y="2590800"/>
          <a:ext cx="7238999" cy="2666205"/>
        </p:xfrm>
        <a:graphic>
          <a:graphicData uri="http://schemas.openxmlformats.org/drawingml/2006/table">
            <a:tbl>
              <a:tblPr firstRow="1"/>
              <a:tblGrid>
                <a:gridCol w="3612189">
                  <a:extLst>
                    <a:ext uri="{9D8B030D-6E8A-4147-A177-3AD203B41FA5}">
                      <a16:colId xmlns:a16="http://schemas.microsoft.com/office/drawing/2014/main" val="2774884927"/>
                    </a:ext>
                  </a:extLst>
                </a:gridCol>
                <a:gridCol w="1374678">
                  <a:extLst>
                    <a:ext uri="{9D8B030D-6E8A-4147-A177-3AD203B41FA5}">
                      <a16:colId xmlns:a16="http://schemas.microsoft.com/office/drawing/2014/main" val="1994287414"/>
                    </a:ext>
                  </a:extLst>
                </a:gridCol>
                <a:gridCol w="1374678">
                  <a:extLst>
                    <a:ext uri="{9D8B030D-6E8A-4147-A177-3AD203B41FA5}">
                      <a16:colId xmlns:a16="http://schemas.microsoft.com/office/drawing/2014/main" val="3453334961"/>
                    </a:ext>
                  </a:extLst>
                </a:gridCol>
                <a:gridCol w="877454">
                  <a:extLst>
                    <a:ext uri="{9D8B030D-6E8A-4147-A177-3AD203B41FA5}">
                      <a16:colId xmlns:a16="http://schemas.microsoft.com/office/drawing/2014/main" val="149967123"/>
                    </a:ext>
                  </a:extLst>
                </a:gridCol>
              </a:tblGrid>
              <a:tr h="895739">
                <a:tc gridSpan="4">
                  <a:txBody>
                    <a:bodyPr/>
                    <a:lstStyle/>
                    <a:p>
                      <a:pPr algn="ctr" fontAlgn="ctr"/>
                      <a:r>
                        <a:rPr lang="en-US" sz="1400" b="1" i="1" u="none" strike="noStrike" dirty="0">
                          <a:solidFill>
                            <a:srgbClr val="000000"/>
                          </a:solidFill>
                          <a:effectLst/>
                          <a:latin typeface="Arial" panose="020B0604020202020204" pitchFamily="34" charset="0"/>
                        </a:rPr>
                        <a:t>Comparison of Career and Technical Education</a:t>
                      </a:r>
                      <a:br>
                        <a:rPr lang="en-US" sz="1400" b="1" i="1" u="none" strike="noStrike" dirty="0">
                          <a:solidFill>
                            <a:srgbClr val="000000"/>
                          </a:solidFill>
                          <a:effectLst/>
                          <a:latin typeface="Arial" panose="020B0604020202020204" pitchFamily="34" charset="0"/>
                        </a:rPr>
                      </a:br>
                      <a:r>
                        <a:rPr lang="en-US" sz="1400" b="1" i="1" u="none" strike="noStrike" dirty="0">
                          <a:solidFill>
                            <a:srgbClr val="000000"/>
                          </a:solidFill>
                          <a:effectLst/>
                          <a:latin typeface="Arial" panose="020B0604020202020204" pitchFamily="34" charset="0"/>
                        </a:rPr>
                        <a:t>Enrollment, Number of Courses, and Total Sections</a:t>
                      </a:r>
                      <a:br>
                        <a:rPr lang="en-US" sz="1400" b="1" i="1" u="none" strike="noStrike" dirty="0">
                          <a:solidFill>
                            <a:srgbClr val="000000"/>
                          </a:solidFill>
                          <a:effectLst/>
                          <a:latin typeface="Arial" panose="020B0604020202020204" pitchFamily="34" charset="0"/>
                        </a:rPr>
                      </a:br>
                      <a:r>
                        <a:rPr lang="en-US" sz="1400" b="1" i="1" u="none" strike="noStrike" dirty="0">
                          <a:solidFill>
                            <a:srgbClr val="000000"/>
                          </a:solidFill>
                          <a:effectLst/>
                          <a:latin typeface="Arial" panose="020B0604020202020204" pitchFamily="34" charset="0"/>
                        </a:rPr>
                        <a:t>Across Base Years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2380450"/>
                  </a:ext>
                </a:extLst>
              </a:tr>
              <a:tr h="706610">
                <a:tc>
                  <a:txBody>
                    <a:bodyPr/>
                    <a:lstStyle/>
                    <a:p>
                      <a:pPr algn="ctr" fontAlgn="ctr"/>
                      <a:r>
                        <a:rPr lang="en-US" sz="11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Arial" panose="020B0604020202020204" pitchFamily="34" charset="0"/>
                        </a:rPr>
                        <a:t>Base Year 2016</a:t>
                      </a:r>
                      <a:br>
                        <a:rPr lang="en-US" sz="1100" b="1" i="1" u="none" strike="noStrike">
                          <a:solidFill>
                            <a:srgbClr val="000000"/>
                          </a:solidFill>
                          <a:effectLst/>
                          <a:latin typeface="Arial" panose="020B0604020202020204" pitchFamily="34" charset="0"/>
                        </a:rPr>
                      </a:br>
                      <a:r>
                        <a:rPr lang="en-US" sz="1100" b="1" i="1" u="none" strike="noStrike">
                          <a:solidFill>
                            <a:srgbClr val="000000"/>
                          </a:solidFill>
                          <a:effectLst/>
                          <a:latin typeface="Arial" panose="020B0604020202020204" pitchFamily="34" charset="0"/>
                        </a:rPr>
                        <a:t>(2018-2020 Biennium)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1" u="none" strike="noStrike">
                          <a:solidFill>
                            <a:srgbClr val="000000"/>
                          </a:solidFill>
                          <a:effectLst/>
                          <a:latin typeface="Arial" panose="020B0604020202020204" pitchFamily="34" charset="0"/>
                        </a:rPr>
                        <a:t>Base Year 2018</a:t>
                      </a:r>
                      <a:br>
                        <a:rPr lang="en-US" sz="1100" b="1" i="1" u="none" strike="noStrike">
                          <a:solidFill>
                            <a:srgbClr val="000000"/>
                          </a:solidFill>
                          <a:effectLst/>
                          <a:latin typeface="Arial" panose="020B0604020202020204" pitchFamily="34" charset="0"/>
                        </a:rPr>
                      </a:br>
                      <a:r>
                        <a:rPr lang="en-US" sz="1100" b="1" i="1" u="none" strike="noStrike">
                          <a:solidFill>
                            <a:srgbClr val="000000"/>
                          </a:solidFill>
                          <a:effectLst/>
                          <a:latin typeface="Arial" panose="020B0604020202020204" pitchFamily="34" charset="0"/>
                        </a:rPr>
                        <a:t>(2020-2022 Biennium)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100" b="1" i="1" u="none" strike="noStrike">
                          <a:solidFill>
                            <a:srgbClr val="000000"/>
                          </a:solidFill>
                          <a:effectLst/>
                          <a:latin typeface="Arial" panose="020B0604020202020204" pitchFamily="34" charset="0"/>
                        </a:rPr>
                        <a:t>Percent 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79242071"/>
                  </a:ext>
                </a:extLst>
              </a:tr>
              <a:tr h="525361">
                <a:tc>
                  <a:txBody>
                    <a:bodyPr/>
                    <a:lstStyle/>
                    <a:p>
                      <a:pPr algn="l" fontAlgn="ctr"/>
                      <a:r>
                        <a:rPr lang="en-US" sz="1100" b="1" i="0" u="none" strike="noStrike">
                          <a:solidFill>
                            <a:srgbClr val="000000"/>
                          </a:solidFill>
                          <a:effectLst/>
                          <a:latin typeface="Arial" panose="020B0604020202020204" pitchFamily="34" charset="0"/>
                        </a:rPr>
                        <a:t>Career and Technical Education Enrollment (Duplicated Enrollment)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635,603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646,649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678896"/>
                  </a:ext>
                </a:extLst>
              </a:tr>
              <a:tr h="262680">
                <a:tc>
                  <a:txBody>
                    <a:bodyPr/>
                    <a:lstStyle/>
                    <a:p>
                      <a:pPr algn="l" fontAlgn="ctr"/>
                      <a:r>
                        <a:rPr lang="en-US" sz="1100" b="1" i="0" u="none" strike="noStrike">
                          <a:solidFill>
                            <a:srgbClr val="000000"/>
                          </a:solidFill>
                          <a:effectLst/>
                          <a:latin typeface="Arial" panose="020B0604020202020204" pitchFamily="34" charset="0"/>
                        </a:rPr>
                        <a:t>Number of Distinct Courses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6,181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6,119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47884"/>
                  </a:ext>
                </a:extLst>
              </a:tr>
              <a:tr h="275815">
                <a:tc>
                  <a:txBody>
                    <a:bodyPr/>
                    <a:lstStyle/>
                    <a:p>
                      <a:pPr algn="l" fontAlgn="ctr"/>
                      <a:r>
                        <a:rPr lang="en-US" sz="1100" b="1" i="0" u="none" strike="noStrike">
                          <a:solidFill>
                            <a:srgbClr val="000000"/>
                          </a:solidFill>
                          <a:effectLst/>
                          <a:latin typeface="Arial" panose="020B0604020202020204" pitchFamily="34" charset="0"/>
                        </a:rPr>
                        <a:t>Total Course Sections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35,288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35,945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69600"/>
                  </a:ext>
                </a:extLst>
              </a:tr>
            </a:tbl>
          </a:graphicData>
        </a:graphic>
      </p:graphicFrame>
      <p:graphicFrame>
        <p:nvGraphicFramePr>
          <p:cNvPr id="7" name="Group 75" descr="Step 7 of rebenchmarking generates a $1.3 million state cost during the 2020-2022 biennium." title="Step 7 - CTE Course Enrollment"/>
          <p:cNvGraphicFramePr>
            <a:graphicFrameLocks/>
          </p:cNvGraphicFramePr>
          <p:nvPr>
            <p:extLst>
              <p:ext uri="{D42A27DB-BD31-4B8C-83A1-F6EECF244321}">
                <p14:modId xmlns:p14="http://schemas.microsoft.com/office/powerpoint/2010/main" val="1393009489"/>
              </p:ext>
            </p:extLst>
          </p:nvPr>
        </p:nvGraphicFramePr>
        <p:xfrm>
          <a:off x="609600" y="12954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7</a:t>
                      </a: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Update Career &amp; Technical Education Enrollment to 2018-2019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661,552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645,382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1,306,934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CTE Course Enrollment</a:t>
            </a:r>
            <a:endParaRPr lang="en-US" dirty="0"/>
          </a:p>
        </p:txBody>
      </p:sp>
    </p:spTree>
    <p:extLst>
      <p:ext uri="{BB962C8B-B14F-4D97-AF65-F5344CB8AC3E}">
        <p14:creationId xmlns:p14="http://schemas.microsoft.com/office/powerpoint/2010/main" val="1219200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24</a:t>
            </a:fld>
            <a:endParaRPr lang="en-US" dirty="0"/>
          </a:p>
        </p:txBody>
      </p:sp>
      <p:graphicFrame>
        <p:nvGraphicFramePr>
          <p:cNvPr id="8" name="Chart 7" descr="The chart shows failure rates used in Per pupil computations from the 2014-2016 biennium to the 2020-2022 biennium.  The most recent data shows a slight decline compared to the 2018-2020 biennium." title="SOL Test Failure Rates"/>
          <p:cNvGraphicFramePr>
            <a:graphicFrameLocks/>
          </p:cNvGraphicFramePr>
          <p:nvPr>
            <p:extLst>
              <p:ext uri="{D42A27DB-BD31-4B8C-83A1-F6EECF244321}">
                <p14:modId xmlns:p14="http://schemas.microsoft.com/office/powerpoint/2010/main" val="3487222330"/>
              </p:ext>
            </p:extLst>
          </p:nvPr>
        </p:nvGraphicFramePr>
        <p:xfrm>
          <a:off x="414337" y="2438400"/>
          <a:ext cx="7629525" cy="3819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oup 75" descr="Step 8 of rebenchmarking generates a $7.1 million state cost during the 2020-2022 biennium." title="Step 8 - SOL Test Failure Rates"/>
          <p:cNvGraphicFramePr>
            <a:graphicFrameLocks/>
          </p:cNvGraphicFramePr>
          <p:nvPr>
            <p:extLst>
              <p:ext uri="{D42A27DB-BD31-4B8C-83A1-F6EECF244321}">
                <p14:modId xmlns:p14="http://schemas.microsoft.com/office/powerpoint/2010/main" val="785181269"/>
              </p:ext>
            </p:extLst>
          </p:nvPr>
        </p:nvGraphicFramePr>
        <p:xfrm>
          <a:off x="609600" y="12954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8</a:t>
                      </a: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Update SOL Tests Failure Rate Data to School Year 2017-2018 and Free Lunch Percentages to School Year 2018-2019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3,554,453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3,581,285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7,135,738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SOL Test Failure Rates</a:t>
            </a:r>
            <a:endParaRPr lang="en-US" dirty="0"/>
          </a:p>
        </p:txBody>
      </p:sp>
    </p:spTree>
    <p:extLst>
      <p:ext uri="{BB962C8B-B14F-4D97-AF65-F5344CB8AC3E}">
        <p14:creationId xmlns:p14="http://schemas.microsoft.com/office/powerpoint/2010/main" val="22706141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25</a:t>
            </a:fld>
            <a:endParaRPr lang="en-US" dirty="0"/>
          </a:p>
        </p:txBody>
      </p:sp>
      <p:pic>
        <p:nvPicPr>
          <p:cNvPr id="5" name="Picture 4" descr="This graph displays the changes in one-year divisional free lunch rates used in at-risk programs.  The one-year average divisional free lunch rate used in the 2020-2022 biennium is 2.0% higher than the rate used in the 2018-2020 biennium." title="Free Lunch Eligibility"/>
          <p:cNvPicPr>
            <a:picLocks noChangeAspect="1"/>
          </p:cNvPicPr>
          <p:nvPr/>
        </p:nvPicPr>
        <p:blipFill>
          <a:blip r:embed="rId2"/>
          <a:stretch>
            <a:fillRect/>
          </a:stretch>
        </p:blipFill>
        <p:spPr>
          <a:xfrm>
            <a:off x="1217415" y="2423419"/>
            <a:ext cx="6023370" cy="3907875"/>
          </a:xfrm>
          <a:prstGeom prst="rect">
            <a:avLst/>
          </a:prstGeom>
        </p:spPr>
      </p:pic>
      <p:graphicFrame>
        <p:nvGraphicFramePr>
          <p:cNvPr id="7" name="Group 75" descr="Step 8 of rebenchmarking generates a $7.1 million state cost during the 2020-2022 biennium." title="Step 8 - Free Lunch Eligibility"/>
          <p:cNvGraphicFramePr>
            <a:graphicFrameLocks/>
          </p:cNvGraphicFramePr>
          <p:nvPr>
            <p:extLst>
              <p:ext uri="{D42A27DB-BD31-4B8C-83A1-F6EECF244321}">
                <p14:modId xmlns:p14="http://schemas.microsoft.com/office/powerpoint/2010/main" val="2034458697"/>
              </p:ext>
            </p:extLst>
          </p:nvPr>
        </p:nvGraphicFramePr>
        <p:xfrm>
          <a:off x="609600" y="12954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8</a:t>
                      </a: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Update SOL Tests Failure Rate Data to School Year 2017-2018 and Free Lunch Percentages to School Year 2018-2019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3,554,453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3,581,285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7,135,738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Free Lunch Eligibility</a:t>
            </a:r>
            <a:endParaRPr lang="en-US" dirty="0"/>
          </a:p>
        </p:txBody>
      </p:sp>
    </p:spTree>
    <p:extLst>
      <p:ext uri="{BB962C8B-B14F-4D97-AF65-F5344CB8AC3E}">
        <p14:creationId xmlns:p14="http://schemas.microsoft.com/office/powerpoint/2010/main" val="17476817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26</a:t>
            </a:fld>
            <a:endParaRPr lang="en-US" dirty="0"/>
          </a:p>
        </p:txBody>
      </p:sp>
      <p:pic>
        <p:nvPicPr>
          <p:cNvPr id="4" name="Picture 3" descr="This graph displays the statewide change in three-year average divisional free lunch rates used in the PIR program.  In the 2020-2022 biennium, three-year average free lunch rates are up 1.1% compared to the 2018-2020 biennium." title="3-Year Average Free Lunch Rates"/>
          <p:cNvPicPr>
            <a:picLocks noChangeAspect="1"/>
          </p:cNvPicPr>
          <p:nvPr/>
        </p:nvPicPr>
        <p:blipFill>
          <a:blip r:embed="rId2"/>
          <a:stretch>
            <a:fillRect/>
          </a:stretch>
        </p:blipFill>
        <p:spPr>
          <a:xfrm>
            <a:off x="1000988" y="2547785"/>
            <a:ext cx="6456224" cy="3749365"/>
          </a:xfrm>
          <a:prstGeom prst="rect">
            <a:avLst/>
          </a:prstGeom>
        </p:spPr>
      </p:pic>
      <p:graphicFrame>
        <p:nvGraphicFramePr>
          <p:cNvPr id="7" name="Group 75" descr="Step 8 of rebenchmarking generates a $7.1 million state cost during the 2020-2022 biennium." title="Step 8 - Three-Year Free Lunch Rates"/>
          <p:cNvGraphicFramePr>
            <a:graphicFrameLocks/>
          </p:cNvGraphicFramePr>
          <p:nvPr>
            <p:extLst>
              <p:ext uri="{D42A27DB-BD31-4B8C-83A1-F6EECF244321}">
                <p14:modId xmlns:p14="http://schemas.microsoft.com/office/powerpoint/2010/main" val="2179006759"/>
              </p:ext>
            </p:extLst>
          </p:nvPr>
        </p:nvGraphicFramePr>
        <p:xfrm>
          <a:off x="609600" y="1413048"/>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a:latin typeface="Arial"/>
                        </a:rPr>
                        <a:t>8</a:t>
                      </a: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Update SOL Tests Failure Rate Data to School Year 2017-2018 and Free Lunch Percentages to School Year 2018-2019</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3,554,453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3,581,285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7,135,738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fontScale="90000"/>
          </a:bodyPr>
          <a:lstStyle/>
          <a:p>
            <a:r>
              <a:rPr lang="en-US" dirty="0" smtClean="0"/>
              <a:t>Three-Year Average Free Lunch Rates</a:t>
            </a:r>
            <a:endParaRPr lang="en-US" dirty="0"/>
          </a:p>
        </p:txBody>
      </p:sp>
    </p:spTree>
    <p:extLst>
      <p:ext uri="{BB962C8B-B14F-4D97-AF65-F5344CB8AC3E}">
        <p14:creationId xmlns:p14="http://schemas.microsoft.com/office/powerpoint/2010/main" val="13885760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27</a:t>
            </a:fld>
            <a:endParaRPr lang="en-US" dirty="0"/>
          </a:p>
        </p:txBody>
      </p:sp>
      <p:graphicFrame>
        <p:nvGraphicFramePr>
          <p:cNvPr id="4" name="Table 3" descr="The chart illustrates how base-year instructional salaries have changed over three biennia.  These changes do not account for compensation supplements or inflation." title="Base-Year Instructional Salaries"/>
          <p:cNvGraphicFramePr>
            <a:graphicFrameLocks noGrp="1"/>
          </p:cNvGraphicFramePr>
          <p:nvPr>
            <p:extLst>
              <p:ext uri="{D42A27DB-BD31-4B8C-83A1-F6EECF244321}">
                <p14:modId xmlns:p14="http://schemas.microsoft.com/office/powerpoint/2010/main" val="3401498690"/>
              </p:ext>
            </p:extLst>
          </p:nvPr>
        </p:nvGraphicFramePr>
        <p:xfrm>
          <a:off x="457200" y="2590800"/>
          <a:ext cx="7543801" cy="3247322"/>
        </p:xfrm>
        <a:graphic>
          <a:graphicData uri="http://schemas.openxmlformats.org/drawingml/2006/table">
            <a:tbl>
              <a:tblPr firstRow="1"/>
              <a:tblGrid>
                <a:gridCol w="1815049">
                  <a:extLst>
                    <a:ext uri="{9D8B030D-6E8A-4147-A177-3AD203B41FA5}">
                      <a16:colId xmlns:a16="http://schemas.microsoft.com/office/drawing/2014/main" val="53270603"/>
                    </a:ext>
                  </a:extLst>
                </a:gridCol>
                <a:gridCol w="1080522">
                  <a:extLst>
                    <a:ext uri="{9D8B030D-6E8A-4147-A177-3AD203B41FA5}">
                      <a16:colId xmlns:a16="http://schemas.microsoft.com/office/drawing/2014/main" val="1486133584"/>
                    </a:ext>
                  </a:extLst>
                </a:gridCol>
                <a:gridCol w="1080522">
                  <a:extLst>
                    <a:ext uri="{9D8B030D-6E8A-4147-A177-3AD203B41FA5}">
                      <a16:colId xmlns:a16="http://schemas.microsoft.com/office/drawing/2014/main" val="779188835"/>
                    </a:ext>
                  </a:extLst>
                </a:gridCol>
                <a:gridCol w="703332">
                  <a:extLst>
                    <a:ext uri="{9D8B030D-6E8A-4147-A177-3AD203B41FA5}">
                      <a16:colId xmlns:a16="http://schemas.microsoft.com/office/drawing/2014/main" val="636682681"/>
                    </a:ext>
                  </a:extLst>
                </a:gridCol>
                <a:gridCol w="1080522">
                  <a:extLst>
                    <a:ext uri="{9D8B030D-6E8A-4147-A177-3AD203B41FA5}">
                      <a16:colId xmlns:a16="http://schemas.microsoft.com/office/drawing/2014/main" val="2919150821"/>
                    </a:ext>
                  </a:extLst>
                </a:gridCol>
                <a:gridCol w="1080522">
                  <a:extLst>
                    <a:ext uri="{9D8B030D-6E8A-4147-A177-3AD203B41FA5}">
                      <a16:colId xmlns:a16="http://schemas.microsoft.com/office/drawing/2014/main" val="1876344861"/>
                    </a:ext>
                  </a:extLst>
                </a:gridCol>
                <a:gridCol w="703332">
                  <a:extLst>
                    <a:ext uri="{9D8B030D-6E8A-4147-A177-3AD203B41FA5}">
                      <a16:colId xmlns:a16="http://schemas.microsoft.com/office/drawing/2014/main" val="1890139286"/>
                    </a:ext>
                  </a:extLst>
                </a:gridCol>
              </a:tblGrid>
              <a:tr h="390255">
                <a:tc gridSpan="7">
                  <a:txBody>
                    <a:bodyPr/>
                    <a:lstStyle/>
                    <a:p>
                      <a:pPr algn="ctr" fontAlgn="ctr"/>
                      <a:r>
                        <a:rPr lang="en-US" sz="1300" b="1" i="1" u="none" strike="noStrike" dirty="0">
                          <a:effectLst/>
                          <a:latin typeface="Arial" panose="020B0604020202020204" pitchFamily="34" charset="0"/>
                        </a:rPr>
                        <a:t>Comparison of Base Year Prevailing SOQ Instructional Salaries Across Biennia</a:t>
                      </a:r>
                      <a:br>
                        <a:rPr lang="en-US" sz="1300" b="1" i="1" u="none" strike="noStrike" dirty="0">
                          <a:effectLst/>
                          <a:latin typeface="Arial" panose="020B0604020202020204" pitchFamily="34" charset="0"/>
                        </a:rPr>
                      </a:br>
                      <a:r>
                        <a:rPr lang="en-US" sz="1300" b="1" i="1" u="none" strike="noStrike" dirty="0">
                          <a:effectLst/>
                          <a:latin typeface="Arial" panose="020B0604020202020204" pitchFamily="34" charset="0"/>
                        </a:rPr>
                        <a:t>2016-2018 to 2020-2022 (No Adjustment for State Funded Increases)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068656"/>
                  </a:ext>
                </a:extLst>
              </a:tr>
              <a:tr h="647585">
                <a:tc>
                  <a:txBody>
                    <a:bodyPr/>
                    <a:lstStyle/>
                    <a:p>
                      <a:pPr algn="ctr" fontAlgn="ctr"/>
                      <a:r>
                        <a:rPr lang="en-US" sz="1000" b="1" i="0" u="none" strike="noStrike">
                          <a:effectLst/>
                          <a:latin typeface="Arial" panose="020B0604020202020204" pitchFamily="34" charset="0"/>
                        </a:rPr>
                        <a:t>Instructional Position</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effectLst/>
                          <a:latin typeface="Arial" panose="020B0604020202020204" pitchFamily="34" charset="0"/>
                        </a:rPr>
                        <a:t>2016-2018 Prevailing Salary </a:t>
                      </a:r>
                      <a:br>
                        <a:rPr lang="en-US" sz="1000" b="1" i="0" u="none" strike="noStrike">
                          <a:effectLst/>
                          <a:latin typeface="Arial" panose="020B0604020202020204" pitchFamily="34" charset="0"/>
                        </a:rPr>
                      </a:br>
                      <a:r>
                        <a:rPr lang="en-US" sz="1000" b="1" i="0" u="none" strike="noStrike">
                          <a:effectLst/>
                          <a:latin typeface="Arial" panose="020B0604020202020204" pitchFamily="34" charset="0"/>
                        </a:rPr>
                        <a:t>(2013-14 Data)</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000" b="1" i="0" u="none" strike="noStrike">
                          <a:effectLst/>
                          <a:latin typeface="Arial" panose="020B0604020202020204" pitchFamily="34" charset="0"/>
                        </a:rPr>
                        <a:t>2018-2020 Prevailing Salary </a:t>
                      </a:r>
                      <a:br>
                        <a:rPr lang="en-US" sz="1000" b="1" i="0" u="none" strike="noStrike">
                          <a:effectLst/>
                          <a:latin typeface="Arial" panose="020B0604020202020204" pitchFamily="34" charset="0"/>
                        </a:rPr>
                      </a:br>
                      <a:r>
                        <a:rPr lang="en-US" sz="1000" b="1" i="0" u="none" strike="noStrike">
                          <a:effectLst/>
                          <a:latin typeface="Arial" panose="020B0604020202020204" pitchFamily="34" charset="0"/>
                        </a:rPr>
                        <a:t>(2015-16 Data)</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000" b="1" i="0" u="none" strike="noStrike">
                          <a:effectLst/>
                          <a:latin typeface="Arial" panose="020B0604020202020204" pitchFamily="34" charset="0"/>
                        </a:rPr>
                        <a:t> Percent Variance</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000" b="1" i="0" u="none" strike="noStrike">
                          <a:effectLst/>
                          <a:latin typeface="Arial" panose="020B0604020202020204" pitchFamily="34" charset="0"/>
                        </a:rPr>
                        <a:t>2018-2020 Prevailing Salary </a:t>
                      </a:r>
                      <a:br>
                        <a:rPr lang="en-US" sz="1000" b="1" i="0" u="none" strike="noStrike">
                          <a:effectLst/>
                          <a:latin typeface="Arial" panose="020B0604020202020204" pitchFamily="34" charset="0"/>
                        </a:rPr>
                      </a:br>
                      <a:r>
                        <a:rPr lang="en-US" sz="1000" b="1" i="0" u="none" strike="noStrike">
                          <a:effectLst/>
                          <a:latin typeface="Arial" panose="020B0604020202020204" pitchFamily="34" charset="0"/>
                        </a:rPr>
                        <a:t>(2015-16 Data)</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a:effectLst/>
                          <a:latin typeface="Arial" panose="020B0604020202020204" pitchFamily="34" charset="0"/>
                        </a:rPr>
                        <a:t>2020-2022 Prevailing Salary </a:t>
                      </a:r>
                      <a:br>
                        <a:rPr lang="en-US" sz="1000" b="1" i="0" u="none" strike="noStrike">
                          <a:effectLst/>
                          <a:latin typeface="Arial" panose="020B0604020202020204" pitchFamily="34" charset="0"/>
                        </a:rPr>
                      </a:br>
                      <a:r>
                        <a:rPr lang="en-US" sz="1000" b="1" i="0" u="none" strike="noStrike">
                          <a:effectLst/>
                          <a:latin typeface="Arial" panose="020B0604020202020204" pitchFamily="34" charset="0"/>
                        </a:rPr>
                        <a:t>(2017-18 Data)</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a:effectLst/>
                          <a:latin typeface="Arial" panose="020B0604020202020204" pitchFamily="34" charset="0"/>
                        </a:rPr>
                        <a:t> Percent Variance</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42126692"/>
                  </a:ext>
                </a:extLst>
              </a:tr>
              <a:tr h="313568">
                <a:tc>
                  <a:txBody>
                    <a:bodyPr/>
                    <a:lstStyle/>
                    <a:p>
                      <a:pPr algn="l" fontAlgn="ctr"/>
                      <a:r>
                        <a:rPr lang="en-US" sz="1000" b="0" i="0" u="none" strike="noStrike">
                          <a:effectLst/>
                          <a:latin typeface="Arial" panose="020B0604020202020204" pitchFamily="34" charset="0"/>
                        </a:rPr>
                        <a:t>Elementary Teachers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a:effectLst/>
                          <a:latin typeface="Arial" panose="020B0604020202020204" pitchFamily="34" charset="0"/>
                        </a:rPr>
                        <a:t>$46,488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a:effectLst/>
                          <a:latin typeface="Arial" panose="020B0604020202020204" pitchFamily="34" charset="0"/>
                        </a:rPr>
                        <a:t>$47,351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effectLst/>
                          <a:latin typeface="Arial" panose="020B0604020202020204" pitchFamily="34" charset="0"/>
                        </a:rPr>
                        <a:t>1.9%</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a:effectLst/>
                          <a:latin typeface="Arial" panose="020B0604020202020204" pitchFamily="34" charset="0"/>
                        </a:rPr>
                        <a:t>$47,351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000" b="0" i="0" u="none" strike="noStrike">
                          <a:effectLst/>
                          <a:latin typeface="Arial" panose="020B0604020202020204" pitchFamily="34" charset="0"/>
                        </a:rPr>
                        <a:t>$48,925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effectLst/>
                          <a:latin typeface="Arial" panose="020B0604020202020204" pitchFamily="34" charset="0"/>
                        </a:rPr>
                        <a:t>3.3%</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2437341"/>
                  </a:ext>
                </a:extLst>
              </a:tr>
              <a:tr h="313568">
                <a:tc>
                  <a:txBody>
                    <a:bodyPr/>
                    <a:lstStyle/>
                    <a:p>
                      <a:pPr algn="l" fontAlgn="ctr"/>
                      <a:r>
                        <a:rPr lang="en-US" sz="1000" b="0" i="0" u="none" strike="noStrike">
                          <a:effectLst/>
                          <a:latin typeface="Arial" panose="020B0604020202020204" pitchFamily="34" charset="0"/>
                        </a:rPr>
                        <a:t>Elementary Asst. Principals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$66,128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$67,201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1.6%</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$67,201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$68,125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1.4%</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7806819"/>
                  </a:ext>
                </a:extLst>
              </a:tr>
              <a:tr h="313568">
                <a:tc>
                  <a:txBody>
                    <a:bodyPr/>
                    <a:lstStyle/>
                    <a:p>
                      <a:pPr algn="l" fontAlgn="ctr"/>
                      <a:r>
                        <a:rPr lang="en-US" sz="1000" b="0" i="0" u="none" strike="noStrike">
                          <a:effectLst/>
                          <a:latin typeface="Arial" panose="020B0604020202020204" pitchFamily="34" charset="0"/>
                        </a:rPr>
                        <a:t>Elementary Principals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$81,622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$83,446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2.2%</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$83,446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$85,122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2.0%</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4284815"/>
                  </a:ext>
                </a:extLst>
              </a:tr>
              <a:tr h="313568">
                <a:tc>
                  <a:txBody>
                    <a:bodyPr/>
                    <a:lstStyle/>
                    <a:p>
                      <a:pPr algn="l" fontAlgn="ctr"/>
                      <a:r>
                        <a:rPr lang="en-US" sz="1000" b="0" i="0" u="none" strike="noStrike">
                          <a:effectLst/>
                          <a:latin typeface="Arial" panose="020B0604020202020204" pitchFamily="34" charset="0"/>
                        </a:rPr>
                        <a:t>Secondary Teachers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$49,008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$50,164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2.4%</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$50,164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$51,216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2.1%</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1256904"/>
                  </a:ext>
                </a:extLst>
              </a:tr>
              <a:tr h="313568">
                <a:tc>
                  <a:txBody>
                    <a:bodyPr/>
                    <a:lstStyle/>
                    <a:p>
                      <a:pPr algn="l" fontAlgn="ctr"/>
                      <a:r>
                        <a:rPr lang="en-US" sz="1000" b="0" i="0" u="none" strike="noStrike">
                          <a:effectLst/>
                          <a:latin typeface="Arial" panose="020B0604020202020204" pitchFamily="34" charset="0"/>
                        </a:rPr>
                        <a:t>Secondary Asst. Principals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$70,992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$73,074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2.9%</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$73,074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$73,506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0.6%</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952109"/>
                  </a:ext>
                </a:extLst>
              </a:tr>
              <a:tr h="313568">
                <a:tc>
                  <a:txBody>
                    <a:bodyPr/>
                    <a:lstStyle/>
                    <a:p>
                      <a:pPr algn="l" fontAlgn="ctr"/>
                      <a:r>
                        <a:rPr lang="en-US" sz="1000" b="0" i="0" u="none" strike="noStrike">
                          <a:effectLst/>
                          <a:latin typeface="Arial" panose="020B0604020202020204" pitchFamily="34" charset="0"/>
                        </a:rPr>
                        <a:t>Secondary Principals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$90,681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$91,858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1.3%</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$91,858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000" b="0" i="0" u="none" strike="noStrike">
                          <a:effectLst/>
                          <a:latin typeface="Arial" panose="020B0604020202020204" pitchFamily="34" charset="0"/>
                        </a:rPr>
                        <a:t>$94,490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effectLst/>
                          <a:latin typeface="Arial" panose="020B0604020202020204" pitchFamily="34" charset="0"/>
                        </a:rPr>
                        <a:t>2.9%</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4940416"/>
                  </a:ext>
                </a:extLst>
              </a:tr>
              <a:tr h="313568">
                <a:tc>
                  <a:txBody>
                    <a:bodyPr/>
                    <a:lstStyle/>
                    <a:p>
                      <a:pPr algn="l" fontAlgn="ctr"/>
                      <a:r>
                        <a:rPr lang="en-US" sz="1000" b="0" i="0" u="none" strike="noStrike">
                          <a:effectLst/>
                          <a:latin typeface="Arial" panose="020B0604020202020204" pitchFamily="34" charset="0"/>
                        </a:rPr>
                        <a:t>Instructional Aides</a:t>
                      </a:r>
                    </a:p>
                  </a:txBody>
                  <a:tcPr marL="8521" marR="8521" marT="8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$16,855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$17,390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panose="020B0604020202020204" pitchFamily="34" charset="0"/>
                        </a:rPr>
                        <a:t>3.2%</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$17,390 </a:t>
                      </a:r>
                    </a:p>
                  </a:txBody>
                  <a:tcPr marL="8521" marR="8521" marT="85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$18,090 </a:t>
                      </a:r>
                    </a:p>
                  </a:txBody>
                  <a:tcPr marL="8521" marR="8521" marT="8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4.0%</a:t>
                      </a:r>
                    </a:p>
                  </a:txBody>
                  <a:tcPr marL="8521" marR="8521" marT="85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74268"/>
                  </a:ext>
                </a:extLst>
              </a:tr>
            </a:tbl>
          </a:graphicData>
        </a:graphic>
      </p:graphicFrame>
      <p:graphicFrame>
        <p:nvGraphicFramePr>
          <p:cNvPr id="7" name="Group 75" descr="Step 10 of rebenchmarking generates a $53.1 million state cost during the 2020-2022 biennium." title="Step 10 - Base-Year Instructional Salaries"/>
          <p:cNvGraphicFramePr>
            <a:graphicFrameLocks/>
          </p:cNvGraphicFramePr>
          <p:nvPr>
            <p:extLst>
              <p:ext uri="{D42A27DB-BD31-4B8C-83A1-F6EECF244321}">
                <p14:modId xmlns:p14="http://schemas.microsoft.com/office/powerpoint/2010/main" val="731458295"/>
              </p:ext>
            </p:extLst>
          </p:nvPr>
        </p:nvGraphicFramePr>
        <p:xfrm>
          <a:off x="609600" y="12954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10</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Base Year Prevailing SOQ Instructional Salaries to FY18</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26,556,957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26,529,777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53,086,734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smtClean="0"/>
              <a:t>Base-Year Instructional Salaries</a:t>
            </a:r>
            <a:endParaRPr lang="en-US" dirty="0"/>
          </a:p>
        </p:txBody>
      </p:sp>
    </p:spTree>
    <p:extLst>
      <p:ext uri="{BB962C8B-B14F-4D97-AF65-F5344CB8AC3E}">
        <p14:creationId xmlns:p14="http://schemas.microsoft.com/office/powerpoint/2010/main" val="16539968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28</a:t>
            </a:fld>
            <a:endParaRPr lang="en-US" dirty="0"/>
          </a:p>
        </p:txBody>
      </p:sp>
      <p:pic>
        <p:nvPicPr>
          <p:cNvPr id="4" name="Picture 3" descr="This table displays a number of support positions and the changes in the prevailing salary across biennia.  " title="Base-year Support Salaries and Positions"/>
          <p:cNvPicPr>
            <a:picLocks noChangeAspect="1"/>
          </p:cNvPicPr>
          <p:nvPr/>
        </p:nvPicPr>
        <p:blipFill>
          <a:blip r:embed="rId2"/>
          <a:stretch>
            <a:fillRect/>
          </a:stretch>
        </p:blipFill>
        <p:spPr>
          <a:xfrm>
            <a:off x="609600" y="2569983"/>
            <a:ext cx="7239000" cy="3770492"/>
          </a:xfrm>
          <a:prstGeom prst="rect">
            <a:avLst/>
          </a:prstGeom>
        </p:spPr>
      </p:pic>
      <p:graphicFrame>
        <p:nvGraphicFramePr>
          <p:cNvPr id="7" name="Group 75" descr="Step 11 of rebenchmarking generates a $49.0 million state cost during the 2020-2022 biennium." title="Step 11 - Base-Year Support Salaries and Positions"/>
          <p:cNvGraphicFramePr>
            <a:graphicFrameLocks/>
          </p:cNvGraphicFramePr>
          <p:nvPr>
            <p:extLst>
              <p:ext uri="{D42A27DB-BD31-4B8C-83A1-F6EECF244321}">
                <p14:modId xmlns:p14="http://schemas.microsoft.com/office/powerpoint/2010/main" val="769961394"/>
              </p:ext>
            </p:extLst>
          </p:nvPr>
        </p:nvGraphicFramePr>
        <p:xfrm>
          <a:off x="609600" y="1371600"/>
          <a:ext cx="7239000" cy="1164462"/>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11</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Arial"/>
                          <a:ea typeface="MS Pゴシック"/>
                          <a:cs typeface="+mn-cs"/>
                        </a:rPr>
                        <a:t>Update Base-Year Expenditures from Annual School Report to FY18 for Personal Support Costs (both Base-Year Prevailing Positions and Salaries)</a:t>
                      </a: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24,388,460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24,590,810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48,979,270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fontScale="90000"/>
          </a:bodyPr>
          <a:lstStyle/>
          <a:p>
            <a:r>
              <a:rPr lang="en-US" dirty="0" smtClean="0"/>
              <a:t>Base-Year Support Salaries and Positions</a:t>
            </a:r>
            <a:endParaRPr lang="en-US" dirty="0"/>
          </a:p>
        </p:txBody>
      </p:sp>
    </p:spTree>
    <p:extLst>
      <p:ext uri="{BB962C8B-B14F-4D97-AF65-F5344CB8AC3E}">
        <p14:creationId xmlns:p14="http://schemas.microsoft.com/office/powerpoint/2010/main" val="3257509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29</a:t>
            </a:fld>
            <a:endParaRPr lang="en-US" dirty="0"/>
          </a:p>
        </p:txBody>
      </p:sp>
      <p:pic>
        <p:nvPicPr>
          <p:cNvPr id="4" name="Picture 3" descr="This chart compares non-personal support per-pupil amounts recognized during rebenchmarking from 2018-2020 to 2020-2022.  The large change in non-personal support costs is mainly attributed to increases in instructional classroom." title="Non-personal Support Costs"/>
          <p:cNvPicPr>
            <a:picLocks noChangeAspect="1"/>
          </p:cNvPicPr>
          <p:nvPr/>
        </p:nvPicPr>
        <p:blipFill>
          <a:blip r:embed="rId2"/>
          <a:stretch>
            <a:fillRect/>
          </a:stretch>
        </p:blipFill>
        <p:spPr>
          <a:xfrm>
            <a:off x="414299" y="2743200"/>
            <a:ext cx="7629601" cy="2937600"/>
          </a:xfrm>
          <a:prstGeom prst="rect">
            <a:avLst/>
          </a:prstGeom>
        </p:spPr>
      </p:pic>
      <p:graphicFrame>
        <p:nvGraphicFramePr>
          <p:cNvPr id="7" name="Group 75" descr="Step 12 of rebenchmarking generates a $137.7 million state cost during the 2020-2022 biennium." title="Step 12 - Non-personal Support Costs"/>
          <p:cNvGraphicFramePr>
            <a:graphicFrameLocks/>
          </p:cNvGraphicFramePr>
          <p:nvPr>
            <p:extLst>
              <p:ext uri="{D42A27DB-BD31-4B8C-83A1-F6EECF244321}">
                <p14:modId xmlns:p14="http://schemas.microsoft.com/office/powerpoint/2010/main" val="3473994157"/>
              </p:ext>
            </p:extLst>
          </p:nvPr>
        </p:nvGraphicFramePr>
        <p:xfrm>
          <a:off x="609600" y="13716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12</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Arial"/>
                          <a:ea typeface="MS Pゴシック"/>
                          <a:cs typeface="+mn-cs"/>
                        </a:rPr>
                        <a:t>Update Base-Year Expenditures from Annual School Report to FY18 for </a:t>
                      </a:r>
                      <a:r>
                        <a:rPr lang="en-US" sz="1100" b="0" i="0" u="none" strike="noStrike" kern="1200" dirty="0" err="1" smtClean="0">
                          <a:solidFill>
                            <a:schemeClr val="tx1"/>
                          </a:solidFill>
                          <a:latin typeface="Arial"/>
                          <a:ea typeface="MS Pゴシック"/>
                          <a:cs typeface="+mn-cs"/>
                        </a:rPr>
                        <a:t>Nonpersonal</a:t>
                      </a:r>
                      <a:r>
                        <a:rPr lang="en-US" sz="1100" b="0" i="0" u="none" strike="noStrike" kern="1200" dirty="0" smtClean="0">
                          <a:solidFill>
                            <a:schemeClr val="tx1"/>
                          </a:solidFill>
                          <a:latin typeface="Arial"/>
                          <a:ea typeface="MS Pゴシック"/>
                          <a:cs typeface="+mn-cs"/>
                        </a:rPr>
                        <a:t> Support Costs Per Pupil</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68,975,611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68,674,395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137,650,006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Non-personal Support Costs</a:t>
            </a:r>
            <a:endParaRPr lang="en-US" dirty="0"/>
          </a:p>
        </p:txBody>
      </p:sp>
    </p:spTree>
    <p:extLst>
      <p:ext uri="{BB962C8B-B14F-4D97-AF65-F5344CB8AC3E}">
        <p14:creationId xmlns:p14="http://schemas.microsoft.com/office/powerpoint/2010/main" val="30684141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2020-2022 Rebenchmarking – State Cost</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The state cost of </a:t>
            </a:r>
            <a:r>
              <a:rPr lang="en-US" dirty="0" err="1" smtClean="0"/>
              <a:t>rebenchmarking</a:t>
            </a:r>
            <a:r>
              <a:rPr lang="en-US" dirty="0" smtClean="0"/>
              <a:t> for the 2020-2022 biennium is $595.7 million.</a:t>
            </a:r>
          </a:p>
          <a:p>
            <a:pPr lvl="1"/>
            <a:r>
              <a:rPr lang="en-US" sz="3600" b="1" dirty="0" smtClean="0">
                <a:solidFill>
                  <a:schemeClr val="tx1"/>
                </a:solidFill>
              </a:rPr>
              <a:t>FY21 - $289.6 million</a:t>
            </a:r>
          </a:p>
          <a:p>
            <a:pPr lvl="1"/>
            <a:r>
              <a:rPr lang="en-US" sz="3600" b="1" dirty="0" smtClean="0">
                <a:solidFill>
                  <a:schemeClr val="tx1"/>
                </a:solidFill>
              </a:rPr>
              <a:t>FY22 - $306.1 million</a:t>
            </a:r>
            <a:endParaRPr lang="en-US" sz="3600" b="1"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3</a:t>
            </a:fld>
            <a:endParaRPr lang="en-US" dirty="0"/>
          </a:p>
        </p:txBody>
      </p:sp>
    </p:spTree>
    <p:extLst>
      <p:ext uri="{BB962C8B-B14F-4D97-AF65-F5344CB8AC3E}">
        <p14:creationId xmlns:p14="http://schemas.microsoft.com/office/powerpoint/2010/main" val="2837016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30</a:t>
            </a:fld>
            <a:endParaRPr lang="en-US" dirty="0"/>
          </a:p>
        </p:txBody>
      </p:sp>
      <p:sp>
        <p:nvSpPr>
          <p:cNvPr id="5" name="TextBox 4"/>
          <p:cNvSpPr txBox="1"/>
          <p:nvPr/>
        </p:nvSpPr>
        <p:spPr>
          <a:xfrm>
            <a:off x="457200" y="5867400"/>
            <a:ext cx="6934200" cy="246221"/>
          </a:xfrm>
          <a:prstGeom prst="rect">
            <a:avLst/>
          </a:prstGeom>
          <a:noFill/>
        </p:spPr>
        <p:txBody>
          <a:bodyPr wrap="square" rtlCol="0">
            <a:spAutoFit/>
          </a:bodyPr>
          <a:lstStyle/>
          <a:p>
            <a:r>
              <a:rPr lang="en-US" sz="1000" dirty="0" smtClean="0"/>
              <a:t>NOTE: Federal revenues include Title I, Part A, Title II, Part A, IDEA, IDEA Part B, and Perkins grants.</a:t>
            </a:r>
            <a:endParaRPr lang="en-US" sz="1000" dirty="0"/>
          </a:p>
        </p:txBody>
      </p:sp>
      <p:pic>
        <p:nvPicPr>
          <p:cNvPr id="4" name="Picture 3" descr="This graph shows changes in the federal revenue deduction over the last four biennia.  The increase in the federal revenue deduction per pupil explains the decrease in state funding." title="Federal Revenue Deduction"/>
          <p:cNvPicPr>
            <a:picLocks noChangeAspect="1"/>
          </p:cNvPicPr>
          <p:nvPr/>
        </p:nvPicPr>
        <p:blipFill>
          <a:blip r:embed="rId2"/>
          <a:stretch>
            <a:fillRect/>
          </a:stretch>
        </p:blipFill>
        <p:spPr>
          <a:xfrm>
            <a:off x="1143000" y="2400683"/>
            <a:ext cx="6228792" cy="3352800"/>
          </a:xfrm>
          <a:prstGeom prst="rect">
            <a:avLst/>
          </a:prstGeom>
        </p:spPr>
      </p:pic>
      <p:graphicFrame>
        <p:nvGraphicFramePr>
          <p:cNvPr id="7" name="Group 75" descr="Step 13 of rebenchmarking generates a $22.2 million state savings during the 2020-2022 biennium." title="Step 13 - Federal Revenue Deduction"/>
          <p:cNvGraphicFramePr>
            <a:graphicFrameLocks/>
          </p:cNvGraphicFramePr>
          <p:nvPr>
            <p:extLst>
              <p:ext uri="{D42A27DB-BD31-4B8C-83A1-F6EECF244321}">
                <p14:modId xmlns:p14="http://schemas.microsoft.com/office/powerpoint/2010/main" val="2041461996"/>
              </p:ext>
            </p:extLst>
          </p:nvPr>
        </p:nvGraphicFramePr>
        <p:xfrm>
          <a:off x="609600" y="13716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13</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Federal Revenue Deduct Per Pupil – deducted from Support Costs (from FY18</a:t>
                      </a:r>
                      <a:r>
                        <a:rPr lang="en-US" sz="1100" b="0" i="0" u="none" strike="noStrike" baseline="0" dirty="0" smtClean="0">
                          <a:latin typeface="Arial"/>
                        </a:rPr>
                        <a:t> revenues)</a:t>
                      </a:r>
                      <a:endParaRPr lang="en-US" sz="1100" b="0" i="0" u="none" strike="noStrike" dirty="0" smtClean="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(11,094,689)</a:t>
                      </a:r>
                    </a:p>
                    <a:p>
                      <a:pPr algn="r" fontAlgn="ctr"/>
                      <a:r>
                        <a:rPr lang="en-US" sz="1100" b="0" i="0" u="none" strike="noStrike" dirty="0" smtClean="0">
                          <a:solidFill>
                            <a:schemeClr val="tx1"/>
                          </a:solidFill>
                          <a:latin typeface="Arial"/>
                        </a:rPr>
                        <a:t>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(11,122,438)</a:t>
                      </a:r>
                    </a:p>
                    <a:p>
                      <a:pPr algn="r" fontAlgn="ctr"/>
                      <a:r>
                        <a:rPr lang="en-US" sz="1100" b="0" i="0" u="none" strike="noStrike" dirty="0" smtClean="0">
                          <a:solidFill>
                            <a:schemeClr val="tx1"/>
                          </a:solidFill>
                          <a:latin typeface="Arial"/>
                        </a:rPr>
                        <a:t>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(22,217,127)</a:t>
                      </a:r>
                    </a:p>
                    <a:p>
                      <a:pPr algn="r" fontAlgn="ctr"/>
                      <a:r>
                        <a:rPr lang="en-US" sz="1100" b="1" i="0" u="none" strike="noStrike" dirty="0" smtClean="0">
                          <a:latin typeface="Arial"/>
                        </a:rPr>
                        <a:t>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Federal Revenue Deduct</a:t>
            </a:r>
            <a:endParaRPr lang="en-US" dirty="0"/>
          </a:p>
        </p:txBody>
      </p:sp>
    </p:spTree>
    <p:extLst>
      <p:ext uri="{BB962C8B-B14F-4D97-AF65-F5344CB8AC3E}">
        <p14:creationId xmlns:p14="http://schemas.microsoft.com/office/powerpoint/2010/main" val="2218663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31</a:t>
            </a:fld>
            <a:endParaRPr lang="en-US" dirty="0"/>
          </a:p>
        </p:txBody>
      </p:sp>
      <p:sp>
        <p:nvSpPr>
          <p:cNvPr id="5" name="TextBox 4"/>
          <p:cNvSpPr txBox="1"/>
          <p:nvPr/>
        </p:nvSpPr>
        <p:spPr>
          <a:xfrm>
            <a:off x="304800" y="6019800"/>
            <a:ext cx="5486400" cy="907941"/>
          </a:xfrm>
          <a:prstGeom prst="rect">
            <a:avLst/>
          </a:prstGeom>
          <a:noFill/>
        </p:spPr>
        <p:txBody>
          <a:bodyPr wrap="square" rtlCol="0">
            <a:spAutoFit/>
          </a:bodyPr>
          <a:lstStyle/>
          <a:p>
            <a:r>
              <a:rPr lang="en-US" altLang="en-US" sz="700" u="sng" dirty="0">
                <a:latin typeface="+mj-lt"/>
                <a:ea typeface="ＭＳ Ｐゴシック" pitchFamily="34" charset="-128"/>
              </a:rPr>
              <a:t>Note</a:t>
            </a:r>
            <a:r>
              <a:rPr lang="en-US" altLang="en-US" sz="700" dirty="0">
                <a:latin typeface="+mj-lt"/>
                <a:ea typeface="ＭＳ Ｐゴシック" pitchFamily="34" charset="-128"/>
              </a:rPr>
              <a:t>: The instructional to support position ratio used for the support position funding cap was </a:t>
            </a:r>
            <a:r>
              <a:rPr lang="en-US" altLang="en-US" sz="700" dirty="0" err="1">
                <a:latin typeface="+mj-lt"/>
                <a:ea typeface="ＭＳ Ｐゴシック" pitchFamily="34" charset="-128"/>
              </a:rPr>
              <a:t>rebenchmarked</a:t>
            </a:r>
            <a:r>
              <a:rPr lang="en-US" altLang="en-US" sz="700" dirty="0">
                <a:latin typeface="+mj-lt"/>
                <a:ea typeface="ＭＳ Ｐゴシック" pitchFamily="34" charset="-128"/>
              </a:rPr>
              <a:t> for the </a:t>
            </a:r>
            <a:r>
              <a:rPr lang="en-US" altLang="en-US" sz="700" dirty="0" smtClean="0">
                <a:latin typeface="+mj-lt"/>
                <a:ea typeface="ＭＳ Ｐゴシック" pitchFamily="34" charset="-128"/>
              </a:rPr>
              <a:t>2020-2022 </a:t>
            </a:r>
            <a:r>
              <a:rPr lang="en-US" altLang="en-US" sz="700" dirty="0">
                <a:latin typeface="+mj-lt"/>
                <a:ea typeface="ＭＳ Ｐゴシック" pitchFamily="34" charset="-128"/>
              </a:rPr>
              <a:t>biennium.  The ratio changed from </a:t>
            </a:r>
            <a:r>
              <a:rPr lang="en-US" altLang="en-US" sz="700" dirty="0" smtClean="0">
                <a:latin typeface="+mj-lt"/>
                <a:ea typeface="ＭＳ Ｐゴシック" pitchFamily="34" charset="-128"/>
              </a:rPr>
              <a:t>4.27 </a:t>
            </a:r>
            <a:r>
              <a:rPr lang="en-US" altLang="en-US" sz="700" dirty="0">
                <a:latin typeface="+mj-lt"/>
                <a:ea typeface="ＭＳ Ｐゴシック" pitchFamily="34" charset="-128"/>
              </a:rPr>
              <a:t>to 1 for FY </a:t>
            </a:r>
            <a:r>
              <a:rPr lang="en-US" altLang="en-US" sz="700" dirty="0" smtClean="0">
                <a:latin typeface="+mj-lt"/>
                <a:ea typeface="ＭＳ Ｐゴシック" pitchFamily="34" charset="-128"/>
              </a:rPr>
              <a:t>2020 </a:t>
            </a:r>
            <a:r>
              <a:rPr lang="en-US" altLang="en-US" sz="700" dirty="0">
                <a:latin typeface="+mj-lt"/>
                <a:ea typeface="ＭＳ Ｐゴシック" pitchFamily="34" charset="-128"/>
              </a:rPr>
              <a:t>to </a:t>
            </a:r>
            <a:r>
              <a:rPr lang="en-US" altLang="en-US" sz="700" dirty="0" smtClean="0">
                <a:latin typeface="+mj-lt"/>
                <a:ea typeface="ＭＳ Ｐゴシック" pitchFamily="34" charset="-128"/>
              </a:rPr>
              <a:t>4.30 </a:t>
            </a:r>
            <a:r>
              <a:rPr lang="en-US" altLang="en-US" sz="700" dirty="0">
                <a:latin typeface="+mj-lt"/>
                <a:ea typeface="ＭＳ Ｐゴシック" pitchFamily="34" charset="-128"/>
              </a:rPr>
              <a:t>to 1 for the </a:t>
            </a:r>
            <a:r>
              <a:rPr lang="en-US" altLang="en-US" sz="700" dirty="0" smtClean="0">
                <a:latin typeface="+mj-lt"/>
                <a:ea typeface="ＭＳ Ｐゴシック" pitchFamily="34" charset="-128"/>
              </a:rPr>
              <a:t>2020-2022 </a:t>
            </a:r>
            <a:r>
              <a:rPr lang="en-US" altLang="en-US" sz="700" dirty="0">
                <a:latin typeface="+mj-lt"/>
                <a:ea typeface="ＭＳ Ｐゴシック" pitchFamily="34" charset="-128"/>
              </a:rPr>
              <a:t>biennium.  The ratio is calculated by taking a three-year average of divisions' ASR instructional positions divided by ASR support positions and then calculating a statewide linear weighted average (LWA) ratio from the division ratios.  The LWA ratio is then applied to the generated number of support positions to cap them at the instructional to support ratio.  This represents the </a:t>
            </a:r>
            <a:r>
              <a:rPr lang="en-US" altLang="en-US" sz="700" dirty="0" err="1">
                <a:latin typeface="+mj-lt"/>
                <a:ea typeface="ＭＳ Ｐゴシック" pitchFamily="34" charset="-128"/>
              </a:rPr>
              <a:t>rebenchmarked</a:t>
            </a:r>
            <a:r>
              <a:rPr lang="en-US" altLang="en-US" sz="700" dirty="0">
                <a:latin typeface="+mj-lt"/>
                <a:ea typeface="ＭＳ Ｐゴシック" pitchFamily="34" charset="-128"/>
              </a:rPr>
              <a:t> cost update and not a permanent change in policy.    </a:t>
            </a:r>
          </a:p>
          <a:p>
            <a:endParaRPr lang="en-US" dirty="0"/>
          </a:p>
        </p:txBody>
      </p:sp>
      <p:pic>
        <p:nvPicPr>
          <p:cNvPr id="4" name="Picture 3" descr="This table displays the change in funded SOQ support positions based upon the change in the support position cap.  The state savings recognized in this rebenchmarking step is explained by the small change in the support cap." title="Support Positions Ratio Cap"/>
          <p:cNvPicPr>
            <a:picLocks noChangeAspect="1"/>
          </p:cNvPicPr>
          <p:nvPr/>
        </p:nvPicPr>
        <p:blipFill>
          <a:blip r:embed="rId2"/>
          <a:stretch>
            <a:fillRect/>
          </a:stretch>
        </p:blipFill>
        <p:spPr>
          <a:xfrm>
            <a:off x="1295400" y="2483386"/>
            <a:ext cx="5874133" cy="3371161"/>
          </a:xfrm>
          <a:prstGeom prst="rect">
            <a:avLst/>
          </a:prstGeom>
        </p:spPr>
      </p:pic>
      <p:graphicFrame>
        <p:nvGraphicFramePr>
          <p:cNvPr id="7" name="Group 75" descr="Step 14 of rebenchmarking generates a $3.3 million state savings during the 2020-2022 biennium." title="Step 14 - Support Positions Ratio Cap"/>
          <p:cNvGraphicFramePr>
            <a:graphicFrameLocks/>
          </p:cNvGraphicFramePr>
          <p:nvPr>
            <p:extLst>
              <p:ext uri="{D42A27DB-BD31-4B8C-83A1-F6EECF244321}">
                <p14:modId xmlns:p14="http://schemas.microsoft.com/office/powerpoint/2010/main" val="3118533825"/>
              </p:ext>
            </p:extLst>
          </p:nvPr>
        </p:nvGraphicFramePr>
        <p:xfrm>
          <a:off x="609600" y="13716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14</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Arial"/>
                          <a:ea typeface="MS Pゴシック"/>
                          <a:cs typeface="+mn-cs"/>
                        </a:rPr>
                        <a:t>Update Support Positions Cap Based on Divisions' Ratios of Instructional to Support Positions from 4.27 to 1 to 4.30 to 1</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(1,904,221)</a:t>
                      </a:r>
                    </a:p>
                    <a:p>
                      <a:pPr algn="r" fontAlgn="ctr"/>
                      <a:r>
                        <a:rPr lang="en-US" sz="1100" b="0" i="0" u="none" strike="noStrike" dirty="0" smtClean="0">
                          <a:solidFill>
                            <a:schemeClr val="tx1"/>
                          </a:solidFill>
                          <a:latin typeface="Arial"/>
                        </a:rPr>
                        <a:t>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(1,437,227)</a:t>
                      </a:r>
                    </a:p>
                    <a:p>
                      <a:pPr algn="r" fontAlgn="ctr"/>
                      <a:r>
                        <a:rPr lang="en-US" sz="1100" b="0" i="0" u="none" strike="noStrike" dirty="0" smtClean="0">
                          <a:solidFill>
                            <a:schemeClr val="tx1"/>
                          </a:solidFill>
                          <a:latin typeface="Arial"/>
                        </a:rPr>
                        <a:t>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rgbClr val="FF0000"/>
                        </a:solidFill>
                        <a:latin typeface="Arial"/>
                        <a:ea typeface="MS Pゴシック"/>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FF0000"/>
                          </a:solidFill>
                          <a:latin typeface="Arial"/>
                          <a:ea typeface="MS Pゴシック"/>
                          <a:cs typeface="+mn-cs"/>
                        </a:rPr>
                        <a:t>(3,341,448)</a:t>
                      </a:r>
                    </a:p>
                    <a:p>
                      <a:pPr algn="r" fontAlgn="ctr"/>
                      <a:r>
                        <a:rPr lang="en-US" sz="1100" b="1" i="0" u="none" strike="noStrike" dirty="0" smtClean="0">
                          <a:latin typeface="Arial"/>
                        </a:rPr>
                        <a:t>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Support Positions Ratio Cap</a:t>
            </a:r>
            <a:endParaRPr lang="en-US" dirty="0"/>
          </a:p>
        </p:txBody>
      </p:sp>
    </p:spTree>
    <p:extLst>
      <p:ext uri="{BB962C8B-B14F-4D97-AF65-F5344CB8AC3E}">
        <p14:creationId xmlns:p14="http://schemas.microsoft.com/office/powerpoint/2010/main" val="3248879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32</a:t>
            </a:fld>
            <a:endParaRPr lang="en-US" dirty="0"/>
          </a:p>
        </p:txBody>
      </p:sp>
      <p:sp>
        <p:nvSpPr>
          <p:cNvPr id="6" name="TextBox 6"/>
          <p:cNvSpPr txBox="1">
            <a:spLocks noChangeArrowheads="1"/>
          </p:cNvSpPr>
          <p:nvPr/>
        </p:nvSpPr>
        <p:spPr bwMode="auto">
          <a:xfrm>
            <a:off x="762000" y="5963204"/>
            <a:ext cx="530117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defRPr sz="3600" b="1">
                <a:solidFill>
                  <a:schemeClr val="tx1"/>
                </a:solidFill>
                <a:latin typeface="Arial" charset="0"/>
                <a:ea typeface="MS Pゴシック" pitchFamily="-92" charset="-128"/>
              </a:defRPr>
            </a:lvl1pPr>
            <a:lvl2pPr marL="742950" indent="-285750">
              <a:spcBef>
                <a:spcPct val="20000"/>
              </a:spcBef>
              <a:spcAft>
                <a:spcPct val="20000"/>
              </a:spcAft>
              <a:buFont typeface="Wingdings" pitchFamily="2" charset="2"/>
              <a:buChar char="§"/>
              <a:defRPr sz="3200" b="1">
                <a:solidFill>
                  <a:schemeClr val="tx1"/>
                </a:solidFill>
                <a:latin typeface="Arial" charset="0"/>
                <a:ea typeface="MS Pゴシック" pitchFamily="-92" charset="-128"/>
              </a:defRPr>
            </a:lvl2pPr>
            <a:lvl3pPr marL="1143000" indent="-228600">
              <a:spcBef>
                <a:spcPct val="20000"/>
              </a:spcBef>
              <a:buFont typeface="Wingdings" pitchFamily="2" charset="2"/>
              <a:buChar char="§"/>
              <a:defRPr sz="2400" b="1">
                <a:solidFill>
                  <a:schemeClr val="tx1"/>
                </a:solidFill>
                <a:latin typeface="Arial" charset="0"/>
                <a:ea typeface="MS Pゴシック" pitchFamily="-92" charset="-128"/>
              </a:defRPr>
            </a:lvl3pPr>
            <a:lvl4pPr marL="1600200" indent="-228600">
              <a:spcBef>
                <a:spcPct val="20000"/>
              </a:spcBef>
              <a:buFont typeface="Wingdings" pitchFamily="2" charset="2"/>
              <a:buChar char="§"/>
              <a:defRPr sz="2000" b="1">
                <a:solidFill>
                  <a:schemeClr val="tx1"/>
                </a:solidFill>
                <a:latin typeface="Arial" charset="0"/>
                <a:ea typeface="MS Pゴシック" pitchFamily="-92" charset="-128"/>
              </a:defRPr>
            </a:lvl4pPr>
            <a:lvl5pPr marL="2057400" indent="-228600">
              <a:spcBef>
                <a:spcPct val="20000"/>
              </a:spcBef>
              <a:buFont typeface="Wingdings" pitchFamily="2" charset="2"/>
              <a:buChar char="§"/>
              <a:defRPr sz="2000" b="1">
                <a:solidFill>
                  <a:schemeClr val="tx1"/>
                </a:solidFill>
                <a:latin typeface="Arial" charset="0"/>
                <a:ea typeface="MS Pゴシック" pitchFamily="-92" charset="-128"/>
              </a:defRPr>
            </a:lvl5pPr>
            <a:lvl6pPr marL="2514600" indent="-228600" eaLnBrk="0" fontAlgn="base" hangingPunct="0">
              <a:spcBef>
                <a:spcPct val="20000"/>
              </a:spcBef>
              <a:spcAft>
                <a:spcPct val="0"/>
              </a:spcAft>
              <a:buFont typeface="Wingdings" pitchFamily="2" charset="2"/>
              <a:buChar char="§"/>
              <a:defRPr sz="2000" b="1">
                <a:solidFill>
                  <a:schemeClr val="tx1"/>
                </a:solidFill>
                <a:latin typeface="Arial" charset="0"/>
                <a:ea typeface="MS Pゴシック" pitchFamily="-92" charset="-128"/>
              </a:defRPr>
            </a:lvl6pPr>
            <a:lvl7pPr marL="2971800" indent="-228600" eaLnBrk="0" fontAlgn="base" hangingPunct="0">
              <a:spcBef>
                <a:spcPct val="20000"/>
              </a:spcBef>
              <a:spcAft>
                <a:spcPct val="0"/>
              </a:spcAft>
              <a:buFont typeface="Wingdings" pitchFamily="2" charset="2"/>
              <a:buChar char="§"/>
              <a:defRPr sz="2000" b="1">
                <a:solidFill>
                  <a:schemeClr val="tx1"/>
                </a:solidFill>
                <a:latin typeface="Arial" charset="0"/>
                <a:ea typeface="MS Pゴシック" pitchFamily="-92" charset="-128"/>
              </a:defRPr>
            </a:lvl7pPr>
            <a:lvl8pPr marL="3429000" indent="-228600" eaLnBrk="0" fontAlgn="base" hangingPunct="0">
              <a:spcBef>
                <a:spcPct val="20000"/>
              </a:spcBef>
              <a:spcAft>
                <a:spcPct val="0"/>
              </a:spcAft>
              <a:buFont typeface="Wingdings" pitchFamily="2" charset="2"/>
              <a:buChar char="§"/>
              <a:defRPr sz="2000" b="1">
                <a:solidFill>
                  <a:schemeClr val="tx1"/>
                </a:solidFill>
                <a:latin typeface="Arial" charset="0"/>
                <a:ea typeface="MS Pゴシック" pitchFamily="-92" charset="-128"/>
              </a:defRPr>
            </a:lvl8pPr>
            <a:lvl9pPr marL="3886200" indent="-228600" eaLnBrk="0" fontAlgn="base" hangingPunct="0">
              <a:spcBef>
                <a:spcPct val="20000"/>
              </a:spcBef>
              <a:spcAft>
                <a:spcPct val="0"/>
              </a:spcAft>
              <a:buFont typeface="Wingdings" pitchFamily="2" charset="2"/>
              <a:buChar char="§"/>
              <a:defRPr sz="2000" b="1">
                <a:solidFill>
                  <a:schemeClr val="tx1"/>
                </a:solidFill>
                <a:latin typeface="Arial" charset="0"/>
                <a:ea typeface="MS Pゴシック" pitchFamily="-92" charset="-128"/>
              </a:defRPr>
            </a:lvl9pPr>
          </a:lstStyle>
          <a:p>
            <a:pPr>
              <a:spcBef>
                <a:spcPct val="0"/>
              </a:spcBef>
              <a:buFontTx/>
              <a:buNone/>
            </a:pPr>
            <a:r>
              <a:rPr lang="en-US" altLang="en-US" sz="800" u="sng" dirty="0">
                <a:ea typeface="ＭＳ Ｐゴシック" pitchFamily="34" charset="-128"/>
              </a:rPr>
              <a:t>Note</a:t>
            </a:r>
            <a:r>
              <a:rPr lang="en-US" altLang="en-US" sz="800" dirty="0">
                <a:ea typeface="ＭＳ Ｐゴシック" pitchFamily="34" charset="-128"/>
              </a:rPr>
              <a:t>:</a:t>
            </a:r>
            <a:r>
              <a:rPr lang="en-US" altLang="en-US" sz="800" b="0" dirty="0">
                <a:ea typeface="ＭＳ Ｐゴシック" pitchFamily="34" charset="-128"/>
              </a:rPr>
              <a:t> The 2009 General Assembly changed the methodology for calculating the funded health care premium, beginning with the 2010-2012 biennium, by weighting each division’s annual employer-share health care premium used in the prevailing cost calculation according to the actual percentage of employees participating in each of the three general plan categories (employee, employee plus one, and family) and for actual overall employee participation.</a:t>
            </a:r>
          </a:p>
          <a:p>
            <a:pPr>
              <a:spcBef>
                <a:spcPct val="0"/>
              </a:spcBef>
              <a:buFontTx/>
              <a:buNone/>
            </a:pPr>
            <a:endParaRPr lang="en-US" altLang="en-US" sz="1000" b="0" dirty="0">
              <a:ea typeface="ＭＳ Ｐゴシック" pitchFamily="34" charset="-128"/>
            </a:endParaRPr>
          </a:p>
        </p:txBody>
      </p:sp>
      <p:pic>
        <p:nvPicPr>
          <p:cNvPr id="4" name="Picture 3" descr="This graph illustrates the increases in funded health care premiums since the 2016-2018 biennium." title="Health Care Premium"/>
          <p:cNvPicPr>
            <a:picLocks noChangeAspect="1"/>
          </p:cNvPicPr>
          <p:nvPr/>
        </p:nvPicPr>
        <p:blipFill>
          <a:blip r:embed="rId2"/>
          <a:stretch>
            <a:fillRect/>
          </a:stretch>
        </p:blipFill>
        <p:spPr>
          <a:xfrm>
            <a:off x="1300678" y="2386095"/>
            <a:ext cx="5856843" cy="3515495"/>
          </a:xfrm>
          <a:prstGeom prst="rect">
            <a:avLst/>
          </a:prstGeom>
        </p:spPr>
      </p:pic>
      <p:graphicFrame>
        <p:nvGraphicFramePr>
          <p:cNvPr id="7" name="Group 75" descr="Step 16 of rebenchmarking generates a $49.7 million state cost during the 2020-2022 biennium." title="Step 16 - Health Care Premium"/>
          <p:cNvGraphicFramePr>
            <a:graphicFrameLocks/>
          </p:cNvGraphicFramePr>
          <p:nvPr>
            <p:extLst>
              <p:ext uri="{D42A27DB-BD31-4B8C-83A1-F6EECF244321}">
                <p14:modId xmlns:p14="http://schemas.microsoft.com/office/powerpoint/2010/main" val="1236310882"/>
              </p:ext>
            </p:extLst>
          </p:nvPr>
        </p:nvGraphicFramePr>
        <p:xfrm>
          <a:off x="609600" y="13716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16</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Prevailing Health Care Premium Per Position (without inflation)</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24,816,902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24,887,383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49,704,285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Health Care Premium</a:t>
            </a:r>
            <a:endParaRPr lang="en-US" dirty="0"/>
          </a:p>
        </p:txBody>
      </p:sp>
    </p:spTree>
    <p:extLst>
      <p:ext uri="{BB962C8B-B14F-4D97-AF65-F5344CB8AC3E}">
        <p14:creationId xmlns:p14="http://schemas.microsoft.com/office/powerpoint/2010/main" val="7486501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33</a:t>
            </a:fld>
            <a:endParaRPr lang="en-US" dirty="0"/>
          </a:p>
        </p:txBody>
      </p:sp>
      <p:pic>
        <p:nvPicPr>
          <p:cNvPr id="5" name="Picture 4" descr="This chart displays funded textbooks per-pupil (without inflation) over the course of 5 biennia.  A modest increase in the per-pupil amount for the 2020-2022 biennium explains the increase in state costs." title="Textbooks Per Pupil"/>
          <p:cNvPicPr>
            <a:picLocks noChangeAspect="1"/>
          </p:cNvPicPr>
          <p:nvPr/>
        </p:nvPicPr>
        <p:blipFill>
          <a:blip r:embed="rId2"/>
          <a:stretch>
            <a:fillRect/>
          </a:stretch>
        </p:blipFill>
        <p:spPr>
          <a:xfrm>
            <a:off x="1173360" y="2493484"/>
            <a:ext cx="6111479" cy="3504815"/>
          </a:xfrm>
          <a:prstGeom prst="rect">
            <a:avLst/>
          </a:prstGeom>
        </p:spPr>
      </p:pic>
      <p:graphicFrame>
        <p:nvGraphicFramePr>
          <p:cNvPr id="7" name="Group 75" descr="Step 17 of rebenchmarking generates a $8.4 million state cost during the 2020-2022 biennium." title="Step 17 - Textbooks Per Pupil"/>
          <p:cNvGraphicFramePr>
            <a:graphicFrameLocks/>
          </p:cNvGraphicFramePr>
          <p:nvPr>
            <p:extLst>
              <p:ext uri="{D42A27DB-BD31-4B8C-83A1-F6EECF244321}">
                <p14:modId xmlns:p14="http://schemas.microsoft.com/office/powerpoint/2010/main" val="3620441659"/>
              </p:ext>
            </p:extLst>
          </p:nvPr>
        </p:nvGraphicFramePr>
        <p:xfrm>
          <a:off x="609600" y="13716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17</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a:t>
                      </a:r>
                      <a:r>
                        <a:rPr lang="en-US" sz="1100" b="0" i="0" u="none" strike="noStrike" baseline="0" dirty="0" smtClean="0">
                          <a:latin typeface="Arial"/>
                        </a:rPr>
                        <a:t> Prevailing </a:t>
                      </a:r>
                      <a:r>
                        <a:rPr lang="en-US" sz="1100" b="0" i="0" u="none" strike="noStrike" dirty="0" smtClean="0">
                          <a:latin typeface="Arial"/>
                        </a:rPr>
                        <a:t>Textbook Per Pupil Amount (without inflation)</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4,191,324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4,198,258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8,389,582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Textbooks Per Pupil</a:t>
            </a:r>
            <a:endParaRPr lang="en-US" dirty="0"/>
          </a:p>
        </p:txBody>
      </p:sp>
    </p:spTree>
    <p:extLst>
      <p:ext uri="{BB962C8B-B14F-4D97-AF65-F5344CB8AC3E}">
        <p14:creationId xmlns:p14="http://schemas.microsoft.com/office/powerpoint/2010/main" val="1822343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34</a:t>
            </a:fld>
            <a:endParaRPr lang="en-US" dirty="0"/>
          </a:p>
        </p:txBody>
      </p:sp>
      <p:pic>
        <p:nvPicPr>
          <p:cNvPr id="6" name="Picture 5" descr="This chart displays the change in inflation rates for non-personal costs between the 2018-2020 biennium and the 2020-2022 biennium." title="Non-personal Inflation Factors"/>
          <p:cNvPicPr>
            <a:picLocks noChangeAspect="1"/>
          </p:cNvPicPr>
          <p:nvPr/>
        </p:nvPicPr>
        <p:blipFill>
          <a:blip r:embed="rId2"/>
          <a:stretch>
            <a:fillRect/>
          </a:stretch>
        </p:blipFill>
        <p:spPr>
          <a:xfrm>
            <a:off x="251789" y="2514600"/>
            <a:ext cx="8058601" cy="3088496"/>
          </a:xfrm>
          <a:prstGeom prst="rect">
            <a:avLst/>
          </a:prstGeom>
        </p:spPr>
      </p:pic>
      <p:graphicFrame>
        <p:nvGraphicFramePr>
          <p:cNvPr id="7" name="Group 75" descr="Step 19 of rebenchmarking generates a $132.7 million state cost during the 2020-2022 biennium." title="Step 19 - Non-personal Inflation Factors"/>
          <p:cNvGraphicFramePr>
            <a:graphicFrameLocks/>
          </p:cNvGraphicFramePr>
          <p:nvPr>
            <p:extLst>
              <p:ext uri="{D42A27DB-BD31-4B8C-83A1-F6EECF244321}">
                <p14:modId xmlns:p14="http://schemas.microsoft.com/office/powerpoint/2010/main" val="373704252"/>
              </p:ext>
            </p:extLst>
          </p:nvPr>
        </p:nvGraphicFramePr>
        <p:xfrm>
          <a:off x="609600" y="1371600"/>
          <a:ext cx="7239000" cy="996950"/>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19</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smtClean="0">
                          <a:latin typeface="Arial"/>
                        </a:rPr>
                        <a:t>Update Non-personal Support Cost Inflation Factors </a:t>
                      </a:r>
                      <a:endParaRPr lang="en-US" sz="1100" b="0"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66,317,602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66,391,716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132,709,318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Non-personal Inflation Factors</a:t>
            </a:r>
            <a:endParaRPr lang="en-US" dirty="0"/>
          </a:p>
        </p:txBody>
      </p:sp>
    </p:spTree>
    <p:extLst>
      <p:ext uri="{BB962C8B-B14F-4D97-AF65-F5344CB8AC3E}">
        <p14:creationId xmlns:p14="http://schemas.microsoft.com/office/powerpoint/2010/main" val="8146847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35</a:t>
            </a:fld>
            <a:endParaRPr lang="en-US" dirty="0"/>
          </a:p>
        </p:txBody>
      </p:sp>
      <p:pic>
        <p:nvPicPr>
          <p:cNvPr id="5" name="Picture 4" descr="This chart illustrates the changes in funded salaries for instructional positions funded in Direct Aid over the course of 4 biennia." title="Funded Instructional Salaries"/>
          <p:cNvPicPr>
            <a:picLocks noChangeAspect="1"/>
          </p:cNvPicPr>
          <p:nvPr/>
        </p:nvPicPr>
        <p:blipFill>
          <a:blip r:embed="rId2"/>
          <a:stretch>
            <a:fillRect/>
          </a:stretch>
        </p:blipFill>
        <p:spPr>
          <a:xfrm>
            <a:off x="265049" y="2819400"/>
            <a:ext cx="7928101" cy="3386761"/>
          </a:xfrm>
          <a:prstGeom prst="rect">
            <a:avLst/>
          </a:prstGeom>
        </p:spPr>
      </p:pic>
      <p:graphicFrame>
        <p:nvGraphicFramePr>
          <p:cNvPr id="7" name="Group 75" descr="Step 20 of rebenchmarking generates a $431.6 million state cost during the 2020-2022 biennium." title="Step 20 - Funded Instructional Salaries"/>
          <p:cNvGraphicFramePr>
            <a:graphicFrameLocks/>
          </p:cNvGraphicFramePr>
          <p:nvPr>
            <p:extLst>
              <p:ext uri="{D42A27DB-BD31-4B8C-83A1-F6EECF244321}">
                <p14:modId xmlns:p14="http://schemas.microsoft.com/office/powerpoint/2010/main" val="283367313"/>
              </p:ext>
            </p:extLst>
          </p:nvPr>
        </p:nvGraphicFramePr>
        <p:xfrm>
          <a:off x="609600" y="1371600"/>
          <a:ext cx="7239000" cy="1332102"/>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20</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Arial"/>
                          <a:ea typeface="MS Pゴシック"/>
                          <a:cs typeface="+mn-cs"/>
                        </a:rPr>
                        <a:t>Update Salary Inflation Factors (</a:t>
                      </a:r>
                      <a:r>
                        <a:rPr lang="en-US" sz="1100" b="1" i="0" u="none" strike="noStrike" kern="1200" dirty="0" smtClean="0">
                          <a:solidFill>
                            <a:schemeClr val="tx1"/>
                          </a:solidFill>
                          <a:latin typeface="Arial"/>
                          <a:ea typeface="MS Pゴシック"/>
                          <a:cs typeface="+mn-cs"/>
                        </a:rPr>
                        <a:t>Instructional</a:t>
                      </a:r>
                      <a:r>
                        <a:rPr lang="en-US" sz="1100" b="0" i="0" u="none" strike="noStrike" kern="1200" dirty="0" smtClean="0">
                          <a:solidFill>
                            <a:schemeClr val="tx1"/>
                          </a:solidFill>
                          <a:latin typeface="Arial"/>
                          <a:ea typeface="MS Pゴシック"/>
                          <a:cs typeface="+mn-cs"/>
                        </a:rPr>
                        <a:t> &amp; Support) - recognize continuation cost of FY20 5.0% Compensation</a:t>
                      </a:r>
                      <a:r>
                        <a:rPr lang="en-US" sz="1100" b="0" i="0" u="none" strike="noStrike" kern="1200" baseline="0" dirty="0" smtClean="0">
                          <a:solidFill>
                            <a:schemeClr val="tx1"/>
                          </a:solidFill>
                          <a:latin typeface="Arial"/>
                          <a:ea typeface="MS Pゴシック"/>
                          <a:cs typeface="+mn-cs"/>
                        </a:rPr>
                        <a:t> Supplement into 20-22 biennium</a:t>
                      </a:r>
                      <a:endParaRPr lang="en-US" sz="1100" b="0" i="0" u="none" strike="noStrike" kern="1200" dirty="0">
                        <a:solidFill>
                          <a:schemeClr val="tx1"/>
                        </a:solidFill>
                        <a:latin typeface="Arial"/>
                        <a:ea typeface="MS Pゴシック"/>
                        <a:cs typeface="+mn-cs"/>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215,635,208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215,994,350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431,629,558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Funded Instructional Salaries</a:t>
            </a:r>
            <a:endParaRPr lang="en-US" dirty="0"/>
          </a:p>
        </p:txBody>
      </p:sp>
    </p:spTree>
    <p:extLst>
      <p:ext uri="{BB962C8B-B14F-4D97-AF65-F5344CB8AC3E}">
        <p14:creationId xmlns:p14="http://schemas.microsoft.com/office/powerpoint/2010/main" val="1786125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36</a:t>
            </a:fld>
            <a:endParaRPr lang="en-US" dirty="0"/>
          </a:p>
        </p:txBody>
      </p:sp>
      <p:pic>
        <p:nvPicPr>
          <p:cNvPr id="4" name="Picture 3" descr="This table displays changes to funded SOQ support slaries for different support positions across biennia." title="Funded Support Salaries"/>
          <p:cNvPicPr>
            <a:picLocks noChangeAspect="1"/>
          </p:cNvPicPr>
          <p:nvPr/>
        </p:nvPicPr>
        <p:blipFill>
          <a:blip r:embed="rId2"/>
          <a:stretch>
            <a:fillRect/>
          </a:stretch>
        </p:blipFill>
        <p:spPr>
          <a:xfrm>
            <a:off x="838200" y="2739436"/>
            <a:ext cx="6798301" cy="3601039"/>
          </a:xfrm>
          <a:prstGeom prst="rect">
            <a:avLst/>
          </a:prstGeom>
        </p:spPr>
      </p:pic>
      <p:graphicFrame>
        <p:nvGraphicFramePr>
          <p:cNvPr id="7" name="Group 75" descr="Step 20 of rebenchmarking generates a $431.6 million state cost during the 2020-2022 biennium." title="Step 20 - Funded Support Salaries"/>
          <p:cNvGraphicFramePr>
            <a:graphicFrameLocks/>
          </p:cNvGraphicFramePr>
          <p:nvPr>
            <p:extLst>
              <p:ext uri="{D42A27DB-BD31-4B8C-83A1-F6EECF244321}">
                <p14:modId xmlns:p14="http://schemas.microsoft.com/office/powerpoint/2010/main" val="2098193417"/>
              </p:ext>
            </p:extLst>
          </p:nvPr>
        </p:nvGraphicFramePr>
        <p:xfrm>
          <a:off x="609600" y="1371600"/>
          <a:ext cx="7239000" cy="1332102"/>
        </p:xfrm>
        <a:graphic>
          <a:graphicData uri="http://schemas.openxmlformats.org/drawingml/2006/table">
            <a:tbl>
              <a:tblPr firstRow="1"/>
              <a:tblGrid>
                <a:gridCol w="762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9390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Update #</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Rebenchmarking Update</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AE9"/>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FY 2022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State Cost</a:t>
                      </a:r>
                    </a:p>
                  </a:txBody>
                  <a:tcPr marT="45732" marB="4573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ea typeface="MS Pゴシック" pitchFamily="-92" charset="-128"/>
                        </a:rPr>
                        <a:t>2020-2022 Total</a:t>
                      </a:r>
                    </a:p>
                  </a:txBody>
                  <a:tcPr marT="45732" marB="45732"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4DE"/>
                    </a:solidFill>
                  </a:tcPr>
                </a:tc>
                <a:extLst>
                  <a:ext uri="{0D108BD9-81ED-4DB2-BD59-A6C34878D82A}">
                    <a16:rowId xmlns:a16="http://schemas.microsoft.com/office/drawing/2014/main" val="10000"/>
                  </a:ext>
                </a:extLst>
              </a:tr>
              <a:tr h="50304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200" b="0" i="0" u="none" strike="noStrike" dirty="0" smtClean="0">
                          <a:latin typeface="Arial"/>
                        </a:rPr>
                        <a:t>20</a:t>
                      </a:r>
                      <a:endParaRPr lang="en-US" sz="1200" b="0" i="0" u="none" strike="noStrike" dirty="0">
                        <a:latin typeface="Arial"/>
                      </a:endParaRPr>
                    </a:p>
                  </a:txBody>
                  <a:tcPr marL="9525" marR="9525" marT="9527"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kern="1200" dirty="0" smtClean="0">
                          <a:solidFill>
                            <a:schemeClr val="tx1"/>
                          </a:solidFill>
                          <a:latin typeface="Arial"/>
                          <a:ea typeface="MS Pゴシック"/>
                          <a:cs typeface="+mn-cs"/>
                        </a:rPr>
                        <a:t>Update Salary Inflation Factors (</a:t>
                      </a:r>
                      <a:r>
                        <a:rPr lang="en-US" sz="1100" b="1" i="0" u="none" strike="noStrike" kern="1200" dirty="0" smtClean="0">
                          <a:solidFill>
                            <a:schemeClr val="tx1"/>
                          </a:solidFill>
                          <a:latin typeface="Arial"/>
                          <a:ea typeface="MS Pゴシック"/>
                          <a:cs typeface="+mn-cs"/>
                        </a:rPr>
                        <a:t>Instructional</a:t>
                      </a:r>
                      <a:r>
                        <a:rPr lang="en-US" sz="1100" b="0" i="0" u="none" strike="noStrike" kern="1200" dirty="0" smtClean="0">
                          <a:solidFill>
                            <a:schemeClr val="tx1"/>
                          </a:solidFill>
                          <a:latin typeface="Arial"/>
                          <a:ea typeface="MS Pゴシック"/>
                          <a:cs typeface="+mn-cs"/>
                        </a:rPr>
                        <a:t> &amp; Support) - recognize continuation cost of FY20 5.0% Compensation</a:t>
                      </a:r>
                      <a:r>
                        <a:rPr lang="en-US" sz="1100" b="0" i="0" u="none" strike="noStrike" kern="1200" baseline="0" dirty="0" smtClean="0">
                          <a:solidFill>
                            <a:schemeClr val="tx1"/>
                          </a:solidFill>
                          <a:latin typeface="Arial"/>
                          <a:ea typeface="MS Pゴシック"/>
                          <a:cs typeface="+mn-cs"/>
                        </a:rPr>
                        <a:t> Supplement into 20-22 biennium</a:t>
                      </a:r>
                      <a:endParaRPr lang="en-US" sz="1100" b="0" i="0" u="none" strike="noStrike" kern="1200" dirty="0">
                        <a:solidFill>
                          <a:schemeClr val="tx1"/>
                        </a:solidFill>
                        <a:latin typeface="Arial"/>
                        <a:ea typeface="MS Pゴシック"/>
                        <a:cs typeface="+mn-cs"/>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215,635,208 </a:t>
                      </a:r>
                      <a:endParaRPr lang="en-US" sz="1100" b="0" i="0" u="none" strike="noStrike" dirty="0">
                        <a:solidFill>
                          <a:schemeClr val="tx1"/>
                        </a:solidFill>
                        <a:latin typeface="Arial"/>
                      </a:endParaRPr>
                    </a:p>
                  </a:txBody>
                  <a:tcPr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0" i="0" u="none" strike="noStrike" dirty="0" smtClean="0">
                          <a:solidFill>
                            <a:schemeClr val="tx1"/>
                          </a:solidFill>
                          <a:latin typeface="Arial"/>
                        </a:rPr>
                        <a:t>215,994,350 </a:t>
                      </a:r>
                      <a:endParaRPr lang="en-US" sz="1100" b="0" i="0" u="none" strike="noStrike" dirty="0">
                        <a:solidFill>
                          <a:schemeClr val="tx1"/>
                        </a:solidFill>
                        <a:latin typeface="Arial"/>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r" fontAlgn="ctr"/>
                      <a:r>
                        <a:rPr lang="en-US" sz="1100" b="1" i="0" u="none" strike="noStrike" dirty="0" smtClean="0">
                          <a:latin typeface="Arial"/>
                        </a:rPr>
                        <a:t>431,629,558 </a:t>
                      </a:r>
                      <a:endParaRPr lang="en-US" sz="1100" b="1" i="0" u="none" strike="noStrike" dirty="0">
                        <a:latin typeface="Arial"/>
                      </a:endParaRPr>
                    </a:p>
                  </a:txBody>
                  <a:tcPr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dirty="0" smtClean="0"/>
              <a:t>Funded Support Salaries</a:t>
            </a:r>
            <a:endParaRPr lang="en-US" dirty="0"/>
          </a:p>
        </p:txBody>
      </p:sp>
    </p:spTree>
    <p:extLst>
      <p:ext uri="{BB962C8B-B14F-4D97-AF65-F5344CB8AC3E}">
        <p14:creationId xmlns:p14="http://schemas.microsoft.com/office/powerpoint/2010/main" val="4580894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37</a:t>
            </a:fld>
            <a:endParaRPr lang="en-US" dirty="0"/>
          </a:p>
        </p:txBody>
      </p:sp>
      <p:sp>
        <p:nvSpPr>
          <p:cNvPr id="8" name="TextBox 7"/>
          <p:cNvSpPr txBox="1"/>
          <p:nvPr/>
        </p:nvSpPr>
        <p:spPr>
          <a:xfrm>
            <a:off x="159744" y="5786477"/>
            <a:ext cx="4424362" cy="553998"/>
          </a:xfrm>
          <a:prstGeom prst="rect">
            <a:avLst/>
          </a:prstGeom>
          <a:noFill/>
        </p:spPr>
        <p:txBody>
          <a:bodyPr wrap="square" rtlCol="0">
            <a:spAutoFit/>
          </a:bodyPr>
          <a:lstStyle/>
          <a:p>
            <a:r>
              <a:rPr lang="en-US" sz="1000" b="1" u="sng" dirty="0" smtClean="0"/>
              <a:t>Note</a:t>
            </a:r>
            <a:r>
              <a:rPr lang="en-US" sz="1000" b="1" dirty="0" smtClean="0"/>
              <a:t>: </a:t>
            </a:r>
            <a:r>
              <a:rPr lang="en-US" sz="1000" i="1" dirty="0" smtClean="0"/>
              <a:t>a negative value in the variance columns indicates a cost increase in FY21 or FY22 compared to the Chapter 854 FY20 base, a positive value indicates a cost decrease in FY21 or FY22 compared to the FY20 base.</a:t>
            </a:r>
            <a:endParaRPr lang="en-US" sz="1000" i="1" dirty="0"/>
          </a:p>
        </p:txBody>
      </p:sp>
      <p:graphicFrame>
        <p:nvGraphicFramePr>
          <p:cNvPr id="5" name="Table 4" descr="Standards of Quality Accounts increased by $838.3 million in the 2020-2022 biennium compared to the base year (FY20)." title="Standards of Quality Accounts"/>
          <p:cNvGraphicFramePr>
            <a:graphicFrameLocks noGrp="1"/>
          </p:cNvGraphicFramePr>
          <p:nvPr>
            <p:extLst>
              <p:ext uri="{D42A27DB-BD31-4B8C-83A1-F6EECF244321}">
                <p14:modId xmlns:p14="http://schemas.microsoft.com/office/powerpoint/2010/main" val="173223329"/>
              </p:ext>
            </p:extLst>
          </p:nvPr>
        </p:nvGraphicFramePr>
        <p:xfrm>
          <a:off x="159744" y="914400"/>
          <a:ext cx="8153400" cy="4721210"/>
        </p:xfrm>
        <a:graphic>
          <a:graphicData uri="http://schemas.openxmlformats.org/drawingml/2006/table">
            <a:tbl>
              <a:tblPr firstRow="1"/>
              <a:tblGrid>
                <a:gridCol w="1107468">
                  <a:extLst>
                    <a:ext uri="{9D8B030D-6E8A-4147-A177-3AD203B41FA5}">
                      <a16:colId xmlns:a16="http://schemas.microsoft.com/office/drawing/2014/main" val="2951208921"/>
                    </a:ext>
                  </a:extLst>
                </a:gridCol>
                <a:gridCol w="976664">
                  <a:extLst>
                    <a:ext uri="{9D8B030D-6E8A-4147-A177-3AD203B41FA5}">
                      <a16:colId xmlns:a16="http://schemas.microsoft.com/office/drawing/2014/main" val="1935778169"/>
                    </a:ext>
                  </a:extLst>
                </a:gridCol>
                <a:gridCol w="976664">
                  <a:extLst>
                    <a:ext uri="{9D8B030D-6E8A-4147-A177-3AD203B41FA5}">
                      <a16:colId xmlns:a16="http://schemas.microsoft.com/office/drawing/2014/main" val="859869282"/>
                    </a:ext>
                  </a:extLst>
                </a:gridCol>
                <a:gridCol w="976664">
                  <a:extLst>
                    <a:ext uri="{9D8B030D-6E8A-4147-A177-3AD203B41FA5}">
                      <a16:colId xmlns:a16="http://schemas.microsoft.com/office/drawing/2014/main" val="2834529881"/>
                    </a:ext>
                  </a:extLst>
                </a:gridCol>
                <a:gridCol w="976664">
                  <a:extLst>
                    <a:ext uri="{9D8B030D-6E8A-4147-A177-3AD203B41FA5}">
                      <a16:colId xmlns:a16="http://schemas.microsoft.com/office/drawing/2014/main" val="1355136270"/>
                    </a:ext>
                  </a:extLst>
                </a:gridCol>
                <a:gridCol w="976664">
                  <a:extLst>
                    <a:ext uri="{9D8B030D-6E8A-4147-A177-3AD203B41FA5}">
                      <a16:colId xmlns:a16="http://schemas.microsoft.com/office/drawing/2014/main" val="1008020337"/>
                    </a:ext>
                  </a:extLst>
                </a:gridCol>
                <a:gridCol w="930155">
                  <a:extLst>
                    <a:ext uri="{9D8B030D-6E8A-4147-A177-3AD203B41FA5}">
                      <a16:colId xmlns:a16="http://schemas.microsoft.com/office/drawing/2014/main" val="1539198298"/>
                    </a:ext>
                  </a:extLst>
                </a:gridCol>
                <a:gridCol w="1232457">
                  <a:extLst>
                    <a:ext uri="{9D8B030D-6E8A-4147-A177-3AD203B41FA5}">
                      <a16:colId xmlns:a16="http://schemas.microsoft.com/office/drawing/2014/main" val="1182887626"/>
                    </a:ext>
                  </a:extLst>
                </a:gridCol>
              </a:tblGrid>
              <a:tr h="184497">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117" marR="8117" marT="8117" marB="0" anchor="b">
                    <a:lnL>
                      <a:noFill/>
                    </a:lnL>
                    <a:lnR>
                      <a:noFill/>
                    </a:lnR>
                    <a:lnT>
                      <a:noFill/>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536814018"/>
                  </a:ext>
                </a:extLst>
              </a:tr>
              <a:tr h="184497">
                <a:tc rowSpan="3">
                  <a:txBody>
                    <a:bodyPr/>
                    <a:lstStyle/>
                    <a:p>
                      <a:pPr algn="ctr" rtl="0" fontAlgn="ctr"/>
                      <a:r>
                        <a:rPr lang="en-US" sz="1000" b="1" i="0" u="none" strike="noStrike" dirty="0">
                          <a:solidFill>
                            <a:srgbClr val="000000"/>
                          </a:solidFill>
                          <a:effectLst/>
                          <a:latin typeface="Arial" panose="020B0604020202020204" pitchFamily="34" charset="0"/>
                        </a:rPr>
                        <a:t>Standards of Quality Accounts</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tc>
                  <a:txBody>
                    <a:bodyPr/>
                    <a:lstStyle/>
                    <a:p>
                      <a:pPr algn="ctr" rtl="0" fontAlgn="ctr"/>
                      <a:r>
                        <a:rPr lang="en-US" sz="1000" b="1" i="0" u="none" strike="noStrike" dirty="0">
                          <a:solidFill>
                            <a:srgbClr val="000000"/>
                          </a:solidFill>
                          <a:effectLst/>
                          <a:latin typeface="Arial" panose="020B0604020202020204" pitchFamily="34" charset="0"/>
                        </a:rPr>
                        <a:t>FY </a:t>
                      </a:r>
                      <a:r>
                        <a:rPr lang="en-US" sz="1000" b="1" i="0" u="none" strike="noStrike" dirty="0" smtClean="0">
                          <a:solidFill>
                            <a:srgbClr val="000000"/>
                          </a:solidFill>
                          <a:effectLst/>
                          <a:latin typeface="Arial" panose="020B0604020202020204" pitchFamily="34" charset="0"/>
                        </a:rPr>
                        <a:t>2020</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FFFFCC"/>
                    </a:solidFill>
                  </a:tcPr>
                </a:tc>
                <a:tc>
                  <a:txBody>
                    <a:bodyPr/>
                    <a:lstStyle/>
                    <a:p>
                      <a:pPr algn="ctr" rtl="0" fontAlgn="ctr"/>
                      <a:r>
                        <a:rPr lang="en-US" sz="1000" b="1" i="0" u="none" strike="noStrike" dirty="0">
                          <a:solidFill>
                            <a:srgbClr val="000000"/>
                          </a:solidFill>
                          <a:effectLst/>
                          <a:latin typeface="Arial" panose="020B0604020202020204" pitchFamily="34" charset="0"/>
                        </a:rPr>
                        <a:t>FY </a:t>
                      </a:r>
                      <a:r>
                        <a:rPr lang="en-US" sz="1000" b="1" i="0" u="none" strike="noStrike" dirty="0" smtClean="0">
                          <a:solidFill>
                            <a:srgbClr val="000000"/>
                          </a:solidFill>
                          <a:effectLst/>
                          <a:latin typeface="Arial" panose="020B0604020202020204" pitchFamily="34" charset="0"/>
                        </a:rPr>
                        <a:t>2021</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FFCC00"/>
                    </a:solidFill>
                  </a:tcPr>
                </a:tc>
                <a:tc>
                  <a:txBody>
                    <a:bodyPr/>
                    <a:lstStyle/>
                    <a:p>
                      <a:pPr algn="ctr" rtl="0" fontAlgn="ctr"/>
                      <a:r>
                        <a:rPr lang="en-US" sz="1000" b="1" i="0" u="none" strike="noStrike">
                          <a:solidFill>
                            <a:srgbClr val="000000"/>
                          </a:solidFill>
                          <a:effectLst/>
                          <a:latin typeface="Arial" panose="020B0604020202020204" pitchFamily="34" charset="0"/>
                        </a:rPr>
                        <a:t> </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FFCC00"/>
                    </a:solidFill>
                  </a:tcPr>
                </a:tc>
                <a:tc>
                  <a:txBody>
                    <a:bodyPr/>
                    <a:lstStyle/>
                    <a:p>
                      <a:pPr algn="ctr" rtl="0" fontAlgn="ctr"/>
                      <a:r>
                        <a:rPr lang="en-US" sz="1000" b="1" i="0" u="none" strike="noStrike" dirty="0">
                          <a:solidFill>
                            <a:srgbClr val="000000"/>
                          </a:solidFill>
                          <a:effectLst/>
                          <a:latin typeface="Arial" panose="020B0604020202020204" pitchFamily="34" charset="0"/>
                        </a:rPr>
                        <a:t>FY </a:t>
                      </a:r>
                      <a:r>
                        <a:rPr lang="en-US" sz="1000" b="1" i="0" u="none" strike="noStrike" dirty="0" smtClean="0">
                          <a:solidFill>
                            <a:srgbClr val="000000"/>
                          </a:solidFill>
                          <a:effectLst/>
                          <a:latin typeface="Arial" panose="020B0604020202020204" pitchFamily="34" charset="0"/>
                        </a:rPr>
                        <a:t>2020</a:t>
                      </a:r>
                      <a:endParaRPr lang="en-US" sz="1000" b="1"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FFFFCC"/>
                    </a:solidFill>
                  </a:tcPr>
                </a:tc>
                <a:tc>
                  <a:txBody>
                    <a:bodyPr/>
                    <a:lstStyle/>
                    <a:p>
                      <a:pPr algn="ctr" rtl="0" fontAlgn="ctr"/>
                      <a:r>
                        <a:rPr lang="en-US" sz="1000" b="1" i="0" u="none" strike="noStrike" dirty="0">
                          <a:solidFill>
                            <a:srgbClr val="000000"/>
                          </a:solidFill>
                          <a:effectLst/>
                          <a:latin typeface="Arial" panose="020B0604020202020204" pitchFamily="34" charset="0"/>
                        </a:rPr>
                        <a:t>FY </a:t>
                      </a:r>
                      <a:r>
                        <a:rPr lang="en-US" sz="1000" b="1" i="0" u="none" strike="noStrike" dirty="0" smtClean="0">
                          <a:solidFill>
                            <a:srgbClr val="000000"/>
                          </a:solidFill>
                          <a:effectLst/>
                          <a:latin typeface="Arial" panose="020B0604020202020204" pitchFamily="34" charset="0"/>
                        </a:rPr>
                        <a:t>2022</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CAE2FF"/>
                    </a:solidFill>
                  </a:tcPr>
                </a:tc>
                <a:tc>
                  <a:txBody>
                    <a:bodyPr/>
                    <a:lstStyle/>
                    <a:p>
                      <a:pPr algn="ctr" rtl="0" fontAlgn="ctr"/>
                      <a:r>
                        <a:rPr lang="en-US" sz="1000" b="1" i="0" u="none" strike="noStrike">
                          <a:solidFill>
                            <a:srgbClr val="000000"/>
                          </a:solidFill>
                          <a:effectLst/>
                          <a:latin typeface="Arial" panose="020B0604020202020204" pitchFamily="34" charset="0"/>
                        </a:rPr>
                        <a:t> </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CAE2FF"/>
                    </a:solidFill>
                  </a:tcPr>
                </a:tc>
                <a:tc rowSpan="3">
                  <a:txBody>
                    <a:bodyPr/>
                    <a:lstStyle/>
                    <a:p>
                      <a:pPr algn="ctr" rtl="0" fontAlgn="ctr"/>
                      <a:r>
                        <a:rPr lang="en-US" sz="1000" b="1" i="0" u="none" strike="noStrike" dirty="0" smtClean="0">
                          <a:solidFill>
                            <a:srgbClr val="000000"/>
                          </a:solidFill>
                          <a:effectLst/>
                          <a:latin typeface="Arial" panose="020B0604020202020204" pitchFamily="34" charset="0"/>
                        </a:rPr>
                        <a:t>2020-2022 </a:t>
                      </a:r>
                      <a:r>
                        <a:rPr lang="en-US" sz="1000" b="1" i="0" u="none" strike="noStrike" dirty="0">
                          <a:solidFill>
                            <a:srgbClr val="000000"/>
                          </a:solidFill>
                          <a:effectLst/>
                          <a:latin typeface="Arial" panose="020B0604020202020204" pitchFamily="34" charset="0"/>
                        </a:rPr>
                        <a:t>Biennium Variance</a:t>
                      </a: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extLst>
                  <a:ext uri="{0D108BD9-81ED-4DB2-BD59-A6C34878D82A}">
                    <a16:rowId xmlns:a16="http://schemas.microsoft.com/office/drawing/2014/main" val="801336006"/>
                  </a:ext>
                </a:extLst>
              </a:tr>
              <a:tr h="368992">
                <a:tc vMerge="1">
                  <a:txBody>
                    <a:bodyPr/>
                    <a:lstStyle/>
                    <a:p>
                      <a:endParaRPr lang="en-US"/>
                    </a:p>
                  </a:txBody>
                  <a:tcPr/>
                </a:tc>
                <a:tc>
                  <a:txBody>
                    <a:bodyPr/>
                    <a:lstStyle/>
                    <a:p>
                      <a:pPr algn="ctr" rtl="0" fontAlgn="ctr"/>
                      <a:r>
                        <a:rPr lang="en-US" sz="1000" b="1" i="0" u="none" strike="noStrike" dirty="0">
                          <a:solidFill>
                            <a:srgbClr val="000000"/>
                          </a:solidFill>
                          <a:effectLst/>
                          <a:latin typeface="Arial" panose="020B0604020202020204" pitchFamily="34" charset="0"/>
                        </a:rPr>
                        <a:t>Base State Cost</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a:noFill/>
                    </a:lnB>
                    <a:solidFill>
                      <a:srgbClr val="FFFFCC"/>
                    </a:solidFill>
                  </a:tcPr>
                </a:tc>
                <a:tc>
                  <a:txBody>
                    <a:bodyPr/>
                    <a:lstStyle/>
                    <a:p>
                      <a:pPr algn="ctr" rtl="0" fontAlgn="ctr"/>
                      <a:r>
                        <a:rPr lang="en-US" sz="1000" b="1" i="0" u="none" strike="noStrike" dirty="0">
                          <a:solidFill>
                            <a:srgbClr val="000000"/>
                          </a:solidFill>
                          <a:effectLst/>
                          <a:latin typeface="Arial" panose="020B0604020202020204" pitchFamily="34" charset="0"/>
                        </a:rPr>
                        <a:t>Updated State Cost</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a:noFill/>
                    </a:lnB>
                    <a:solidFill>
                      <a:srgbClr val="FFCC00"/>
                    </a:solidFill>
                  </a:tcPr>
                </a:tc>
                <a:tc>
                  <a:txBody>
                    <a:bodyPr/>
                    <a:lstStyle/>
                    <a:p>
                      <a:pPr algn="ctr" rtl="0" fontAlgn="ctr"/>
                      <a:r>
                        <a:rPr lang="en-US" sz="1000" b="1" i="0" u="none" strike="noStrike" dirty="0">
                          <a:solidFill>
                            <a:srgbClr val="000000"/>
                          </a:solidFill>
                          <a:effectLst/>
                          <a:latin typeface="Arial" panose="020B0604020202020204" pitchFamily="34" charset="0"/>
                        </a:rPr>
                        <a:t>Variance</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algn="ctr" rtl="0" fontAlgn="ctr"/>
                      <a:r>
                        <a:rPr lang="en-US" sz="1000" b="1" i="0" u="none" strike="noStrike" dirty="0">
                          <a:solidFill>
                            <a:srgbClr val="000000"/>
                          </a:solidFill>
                          <a:effectLst/>
                          <a:latin typeface="Arial" panose="020B0604020202020204" pitchFamily="34" charset="0"/>
                        </a:rPr>
                        <a:t>Base State Cost</a:t>
                      </a: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a:noFill/>
                    </a:lnB>
                    <a:solidFill>
                      <a:srgbClr val="FFFFCC"/>
                    </a:solidFill>
                  </a:tcPr>
                </a:tc>
                <a:tc>
                  <a:txBody>
                    <a:bodyPr/>
                    <a:lstStyle/>
                    <a:p>
                      <a:pPr algn="ctr" rtl="0" fontAlgn="ctr"/>
                      <a:r>
                        <a:rPr lang="en-US" sz="1000" b="1" i="0" u="none" strike="noStrike" dirty="0">
                          <a:solidFill>
                            <a:srgbClr val="000000"/>
                          </a:solidFill>
                          <a:effectLst/>
                          <a:latin typeface="Arial" panose="020B0604020202020204" pitchFamily="34" charset="0"/>
                        </a:rPr>
                        <a:t>Updated State Cost</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a:noFill/>
                    </a:lnB>
                    <a:solidFill>
                      <a:srgbClr val="CAE2FF"/>
                    </a:solidFill>
                  </a:tcPr>
                </a:tc>
                <a:tc>
                  <a:txBody>
                    <a:bodyPr/>
                    <a:lstStyle/>
                    <a:p>
                      <a:pPr algn="ctr" rtl="0" fontAlgn="ctr"/>
                      <a:r>
                        <a:rPr lang="en-US" sz="1000" b="1" i="0" u="none" strike="noStrike" dirty="0">
                          <a:solidFill>
                            <a:srgbClr val="000000"/>
                          </a:solidFill>
                          <a:effectLst/>
                          <a:latin typeface="Arial" panose="020B0604020202020204" pitchFamily="34" charset="0"/>
                        </a:rPr>
                        <a:t>Variance</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CAE2FF"/>
                    </a:solidFill>
                  </a:tcPr>
                </a:tc>
                <a:tc vMerge="1">
                  <a:txBody>
                    <a:bodyPr/>
                    <a:lstStyle/>
                    <a:p>
                      <a:endParaRPr lang="en-US"/>
                    </a:p>
                  </a:txBody>
                  <a:tcPr/>
                </a:tc>
                <a:extLst>
                  <a:ext uri="{0D108BD9-81ED-4DB2-BD59-A6C34878D82A}">
                    <a16:rowId xmlns:a16="http://schemas.microsoft.com/office/drawing/2014/main" val="1120179414"/>
                  </a:ext>
                </a:extLst>
              </a:tr>
              <a:tr h="184497">
                <a:tc vMerge="1">
                  <a:txBody>
                    <a:bodyPr/>
                    <a:lstStyle/>
                    <a:p>
                      <a:endParaRPr lang="en-US"/>
                    </a:p>
                  </a:txBody>
                  <a:tcPr/>
                </a:tc>
                <a:tc>
                  <a:txBody>
                    <a:bodyPr/>
                    <a:lstStyle/>
                    <a:p>
                      <a:pPr algn="ctr" rtl="0" fontAlgn="ctr"/>
                      <a:r>
                        <a:rPr lang="en-US" sz="1000" b="1" i="0" u="none" strike="noStrike" dirty="0">
                          <a:solidFill>
                            <a:srgbClr val="000000"/>
                          </a:solidFill>
                          <a:effectLst/>
                          <a:latin typeface="Arial" panose="020B0604020202020204" pitchFamily="34" charset="0"/>
                        </a:rPr>
                        <a:t>(Chapter </a:t>
                      </a:r>
                      <a:r>
                        <a:rPr lang="en-US" sz="1000" b="1" i="0" u="none" strike="noStrike" dirty="0" smtClean="0">
                          <a:solidFill>
                            <a:srgbClr val="000000"/>
                          </a:solidFill>
                          <a:effectLst/>
                          <a:latin typeface="Arial" panose="020B0604020202020204" pitchFamily="34" charset="0"/>
                        </a:rPr>
                        <a:t>854)</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FFFFCC"/>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FFCC00"/>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FFCC00"/>
                    </a:solidFill>
                  </a:tcPr>
                </a:tc>
                <a:tc>
                  <a:txBody>
                    <a:bodyPr/>
                    <a:lstStyle/>
                    <a:p>
                      <a:pPr algn="ctr" rtl="0" fontAlgn="ctr"/>
                      <a:r>
                        <a:rPr lang="en-US" sz="1000" b="1" i="0" u="none" strike="noStrike" dirty="0">
                          <a:solidFill>
                            <a:srgbClr val="000000"/>
                          </a:solidFill>
                          <a:effectLst/>
                          <a:latin typeface="Arial" panose="020B0604020202020204" pitchFamily="34" charset="0"/>
                        </a:rPr>
                        <a:t>(Chapter </a:t>
                      </a:r>
                      <a:r>
                        <a:rPr lang="en-US" sz="1000" b="1" i="0" u="none" strike="noStrike" dirty="0" smtClean="0">
                          <a:solidFill>
                            <a:srgbClr val="000000"/>
                          </a:solidFill>
                          <a:effectLst/>
                          <a:latin typeface="Arial" panose="020B0604020202020204" pitchFamily="34" charset="0"/>
                        </a:rPr>
                        <a:t>854)</a:t>
                      </a:r>
                      <a:endParaRPr lang="en-US" sz="1000" b="1"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FFFFCC"/>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CAE2FF"/>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CAE2FF"/>
                    </a:solidFill>
                  </a:tcPr>
                </a:tc>
                <a:tc vMerge="1">
                  <a:txBody>
                    <a:bodyPr/>
                    <a:lstStyle/>
                    <a:p>
                      <a:endParaRPr lang="en-US"/>
                    </a:p>
                  </a:txBody>
                  <a:tcPr/>
                </a:tc>
                <a:extLst>
                  <a:ext uri="{0D108BD9-81ED-4DB2-BD59-A6C34878D82A}">
                    <a16:rowId xmlns:a16="http://schemas.microsoft.com/office/drawing/2014/main" val="1880729531"/>
                  </a:ext>
                </a:extLst>
              </a:tr>
              <a:tr h="184497">
                <a:tc>
                  <a:txBody>
                    <a:bodyPr/>
                    <a:lstStyle/>
                    <a:p>
                      <a:pPr algn="l" rtl="0" fontAlgn="ctr"/>
                      <a:r>
                        <a:rPr lang="en-US" sz="1000" b="0" i="0" u="none" strike="noStrike">
                          <a:solidFill>
                            <a:srgbClr val="000000"/>
                          </a:solidFill>
                          <a:effectLst/>
                          <a:latin typeface="Arial" panose="020B0604020202020204" pitchFamily="34" charset="0"/>
                        </a:rPr>
                        <a:t>Basic Aid</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3,295,069,550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3,602,324,544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($307,254,994)</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3,295,069,550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3,610,195,467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($315,125,917)</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($622,380,911)</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3847573945"/>
                  </a:ext>
                </a:extLst>
              </a:tr>
              <a:tr h="184497">
                <a:tc>
                  <a:txBody>
                    <a:bodyPr/>
                    <a:lstStyle/>
                    <a:p>
                      <a:pPr algn="l" rtl="0" fontAlgn="ctr"/>
                      <a:r>
                        <a:rPr lang="en-US" sz="1000" b="0" i="0" u="none" strike="noStrike">
                          <a:solidFill>
                            <a:srgbClr val="000000"/>
                          </a:solidFill>
                          <a:effectLst/>
                          <a:latin typeface="Arial" panose="020B0604020202020204" pitchFamily="34" charset="0"/>
                        </a:rPr>
                        <a:t>Sales Tax</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1,486,302,403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1,486,302,403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$0 </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1,486,302,403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1,486,302,403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$0 </a:t>
                      </a: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$0 </a:t>
                      </a: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3093753686"/>
                  </a:ext>
                </a:extLst>
              </a:tr>
              <a:tr h="350543">
                <a:tc>
                  <a:txBody>
                    <a:bodyPr/>
                    <a:lstStyle/>
                    <a:p>
                      <a:pPr algn="l" rtl="0" fontAlgn="ctr"/>
                      <a:r>
                        <a:rPr lang="en-US" sz="1000" b="0" i="0" u="none" strike="noStrike">
                          <a:solidFill>
                            <a:srgbClr val="000000"/>
                          </a:solidFill>
                          <a:effectLst/>
                          <a:latin typeface="Arial" panose="020B0604020202020204" pitchFamily="34" charset="0"/>
                        </a:rPr>
                        <a:t>Textbooks (General Fund)</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70,023,715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74,984,307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($4,960,592) </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70,023,715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75,108,216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($5,084,501) </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($10,045,093) </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248434502"/>
                  </a:ext>
                </a:extLst>
              </a:tr>
              <a:tr h="350543">
                <a:tc>
                  <a:txBody>
                    <a:bodyPr/>
                    <a:lstStyle/>
                    <a:p>
                      <a:pPr algn="l" rtl="0" fontAlgn="ctr"/>
                      <a:r>
                        <a:rPr lang="en-US" sz="1000" b="0" i="0" u="none" strike="noStrike">
                          <a:solidFill>
                            <a:srgbClr val="000000"/>
                          </a:solidFill>
                          <a:effectLst/>
                          <a:latin typeface="Arial" panose="020B0604020202020204" pitchFamily="34" charset="0"/>
                        </a:rPr>
                        <a:t>Vocational Education</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57,930,204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E5"/>
                          </a:solidFill>
                          <a:effectLst/>
                          <a:latin typeface="Arial" panose="020B0604020202020204" pitchFamily="34" charset="0"/>
                        </a:rPr>
                        <a:t>$61,942,624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($4,012,420)</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57,930,204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FF"/>
                          </a:solidFill>
                          <a:effectLst/>
                          <a:latin typeface="Arial" panose="020B0604020202020204" pitchFamily="34" charset="0"/>
                        </a:rPr>
                        <a:t>$61,772,805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($3,842,601)</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($7,855,021)</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1744807809"/>
                  </a:ext>
                </a:extLst>
              </a:tr>
              <a:tr h="184497">
                <a:tc>
                  <a:txBody>
                    <a:bodyPr/>
                    <a:lstStyle/>
                    <a:p>
                      <a:pPr algn="l" rtl="0" fontAlgn="ctr"/>
                      <a:r>
                        <a:rPr lang="en-US" sz="1000" b="0" i="0" u="none" strike="noStrike">
                          <a:solidFill>
                            <a:srgbClr val="000000"/>
                          </a:solidFill>
                          <a:effectLst/>
                          <a:latin typeface="Arial" panose="020B0604020202020204" pitchFamily="34" charset="0"/>
                        </a:rPr>
                        <a:t>Gifted Education</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35,314,827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37,365,383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($2,050,556)</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35,314,827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37,437,197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($2,122,370)</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($4,172,926)</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39987026"/>
                  </a:ext>
                </a:extLst>
              </a:tr>
              <a:tr h="341318">
                <a:tc>
                  <a:txBody>
                    <a:bodyPr/>
                    <a:lstStyle/>
                    <a:p>
                      <a:pPr algn="l" rtl="0" fontAlgn="ctr"/>
                      <a:r>
                        <a:rPr lang="en-US" sz="1000" b="0" i="0" u="none" strike="noStrike">
                          <a:solidFill>
                            <a:srgbClr val="000000"/>
                          </a:solidFill>
                          <a:effectLst/>
                          <a:latin typeface="Arial" panose="020B0604020202020204" pitchFamily="34" charset="0"/>
                        </a:rPr>
                        <a:t>Special Education</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396,092,863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E5"/>
                          </a:solidFill>
                          <a:effectLst/>
                          <a:latin typeface="Arial" panose="020B0604020202020204" pitchFamily="34" charset="0"/>
                        </a:rPr>
                        <a:t>$428,265,613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($32,172,750)</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396,092,863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r" rtl="0" fontAlgn="ctr"/>
                      <a:r>
                        <a:rPr lang="en-US" sz="1000" b="0" i="0" u="none" strike="noStrike" dirty="0" smtClean="0">
                          <a:solidFill>
                            <a:srgbClr val="0000FF"/>
                          </a:solidFill>
                          <a:effectLst/>
                          <a:latin typeface="Arial" panose="020B0604020202020204" pitchFamily="34" charset="0"/>
                        </a:rPr>
                        <a:t>$428,775,580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r" rtl="0" fontAlgn="ctr"/>
                      <a:r>
                        <a:rPr lang="en-US" sz="1000" b="0" i="0" u="none" strike="noStrike" dirty="0" smtClean="0">
                          <a:solidFill>
                            <a:srgbClr val="FF0000"/>
                          </a:solidFill>
                          <a:effectLst/>
                          <a:latin typeface="Arial" panose="020B0604020202020204" pitchFamily="34" charset="0"/>
                        </a:rPr>
                        <a:t>($32,682,717)</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($64,855,467)</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91395779"/>
                  </a:ext>
                </a:extLst>
              </a:tr>
              <a:tr h="442791">
                <a:tc>
                  <a:txBody>
                    <a:bodyPr/>
                    <a:lstStyle/>
                    <a:p>
                      <a:pPr algn="l" rtl="0" fontAlgn="ctr"/>
                      <a:r>
                        <a:rPr lang="en-US" sz="900" b="0" i="0" u="none" strike="noStrike" dirty="0">
                          <a:solidFill>
                            <a:srgbClr val="000000"/>
                          </a:solidFill>
                          <a:effectLst/>
                          <a:latin typeface="Arial" panose="020B0604020202020204" pitchFamily="34" charset="0"/>
                        </a:rPr>
                        <a:t>Prevention, Intervention and Remediation</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112,320,130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122,491,274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($10,171,144)</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112,320,130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122,390,690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($10,070,560)</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($20,241,704)</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1358388676"/>
                  </a:ext>
                </a:extLst>
              </a:tr>
              <a:tr h="184497">
                <a:tc>
                  <a:txBody>
                    <a:bodyPr/>
                    <a:lstStyle/>
                    <a:p>
                      <a:pPr algn="l" rtl="0" fontAlgn="ctr"/>
                      <a:r>
                        <a:rPr lang="en-US" sz="1000" b="0" i="0" u="none" strike="noStrike">
                          <a:solidFill>
                            <a:srgbClr val="000000"/>
                          </a:solidFill>
                          <a:effectLst/>
                          <a:latin typeface="Arial" panose="020B0604020202020204" pitchFamily="34" charset="0"/>
                        </a:rPr>
                        <a:t>VRS Retirement</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442,260,022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471,109,261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($28,849,239)</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442,260,022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471,809,810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($29,549,788)</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($58,399,027)</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116704634"/>
                  </a:ext>
                </a:extLst>
              </a:tr>
              <a:tr h="184497">
                <a:tc>
                  <a:txBody>
                    <a:bodyPr/>
                    <a:lstStyle/>
                    <a:p>
                      <a:pPr algn="l" rtl="0" fontAlgn="ctr"/>
                      <a:r>
                        <a:rPr lang="en-US" sz="1000" b="0" i="0" u="none" strike="noStrike">
                          <a:solidFill>
                            <a:srgbClr val="000000"/>
                          </a:solidFill>
                          <a:effectLst/>
                          <a:latin typeface="Arial" panose="020B0604020202020204" pitchFamily="34" charset="0"/>
                        </a:rPr>
                        <a:t>Social Security</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Arial" panose="020B0604020202020204" pitchFamily="34" charset="0"/>
                        </a:rPr>
                        <a:t>$200,465,243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213,422,556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($12,957,313)</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Arial" panose="020B0604020202020204" pitchFamily="34" charset="0"/>
                        </a:rPr>
                        <a:t>$200,465,243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213,706,533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($13,241,290)</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($26,198,603)</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2560107384"/>
                  </a:ext>
                </a:extLst>
              </a:tr>
              <a:tr h="184497">
                <a:tc>
                  <a:txBody>
                    <a:bodyPr/>
                    <a:lstStyle/>
                    <a:p>
                      <a:pPr algn="l" rtl="0" fontAlgn="ctr"/>
                      <a:r>
                        <a:rPr lang="en-US" sz="1000" b="0" i="0" u="none" strike="noStrike">
                          <a:solidFill>
                            <a:srgbClr val="000000"/>
                          </a:solidFill>
                          <a:effectLst/>
                          <a:latin typeface="Arial" panose="020B0604020202020204" pitchFamily="34" charset="0"/>
                        </a:rPr>
                        <a:t>Group Life</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13,596,751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E5"/>
                          </a:solidFill>
                          <a:effectLst/>
                          <a:latin typeface="Arial" panose="020B0604020202020204" pitchFamily="34" charset="0"/>
                        </a:rPr>
                        <a:t>$</a:t>
                      </a:r>
                      <a:r>
                        <a:rPr lang="en-US" sz="1000" b="0" i="0" u="none" strike="noStrike" dirty="0" smtClean="0">
                          <a:solidFill>
                            <a:srgbClr val="0000E5"/>
                          </a:solidFill>
                          <a:effectLst/>
                          <a:latin typeface="Arial" panose="020B0604020202020204" pitchFamily="34" charset="0"/>
                        </a:rPr>
                        <a:t>14,529,554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($932,803)</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13,596,751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14,552,607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($955,856)</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($1,888,659)</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1663969134"/>
                  </a:ext>
                </a:extLst>
              </a:tr>
              <a:tr h="350543">
                <a:tc>
                  <a:txBody>
                    <a:bodyPr/>
                    <a:lstStyle/>
                    <a:p>
                      <a:pPr algn="l" rtl="0" fontAlgn="ctr"/>
                      <a:r>
                        <a:rPr lang="en-US" sz="1000" b="0" i="0" u="none" strike="noStrike">
                          <a:solidFill>
                            <a:srgbClr val="000000"/>
                          </a:solidFill>
                          <a:effectLst/>
                          <a:latin typeface="Arial" panose="020B0604020202020204" pitchFamily="34" charset="0"/>
                        </a:rPr>
                        <a:t>English as a Second Language</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Arial" panose="020B0604020202020204" pitchFamily="34" charset="0"/>
                        </a:rPr>
                        <a:t>$62,519,408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E5"/>
                          </a:solidFill>
                          <a:effectLst/>
                          <a:latin typeface="Arial" panose="020B0604020202020204" pitchFamily="34" charset="0"/>
                        </a:rPr>
                        <a:t>$68,589,222 </a:t>
                      </a:r>
                      <a:endParaRPr lang="en-US" sz="1000" b="0" i="0" u="none" strike="noStrike" dirty="0">
                        <a:solidFill>
                          <a:srgbClr val="0000E5"/>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($6,069,814)</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00"/>
                          </a:solidFill>
                          <a:effectLst/>
                          <a:latin typeface="Arial" panose="020B0604020202020204" pitchFamily="34" charset="0"/>
                        </a:rPr>
                        <a:t>$62,519,408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0000FF"/>
                          </a:solidFill>
                          <a:effectLst/>
                          <a:latin typeface="Arial" panose="020B0604020202020204" pitchFamily="34" charset="0"/>
                        </a:rPr>
                        <a:t>$71,208,261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($8,688,853)</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($14,758,667)</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4234954041"/>
                  </a:ext>
                </a:extLst>
              </a:tr>
              <a:tr h="350543">
                <a:tc>
                  <a:txBody>
                    <a:bodyPr/>
                    <a:lstStyle/>
                    <a:p>
                      <a:pPr algn="l" rtl="0" fontAlgn="ctr"/>
                      <a:r>
                        <a:rPr lang="en-US" sz="1000" b="0" i="0" u="none" strike="noStrike">
                          <a:solidFill>
                            <a:srgbClr val="000000"/>
                          </a:solidFill>
                          <a:effectLst/>
                          <a:latin typeface="Arial" panose="020B0604020202020204" pitchFamily="34" charset="0"/>
                        </a:rPr>
                        <a:t>Remedial Summer School</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24,976,867 </a:t>
                      </a:r>
                      <a:endParaRPr lang="en-US" sz="1000" b="0"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27,871,480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($2,894,613)</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24,976,867 </a:t>
                      </a:r>
                      <a:endParaRPr lang="en-US" sz="1000" b="0"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a:solidFill>
                            <a:srgbClr val="0000FF"/>
                          </a:solidFill>
                          <a:effectLst/>
                          <a:latin typeface="Arial" panose="020B0604020202020204" pitchFamily="34" charset="0"/>
                        </a:rPr>
                        <a:t>$</a:t>
                      </a:r>
                      <a:r>
                        <a:rPr lang="en-US" sz="1000" b="0" i="0" u="none" strike="noStrike" dirty="0" smtClean="0">
                          <a:solidFill>
                            <a:srgbClr val="0000FF"/>
                          </a:solidFill>
                          <a:effectLst/>
                          <a:latin typeface="Arial" panose="020B0604020202020204" pitchFamily="34" charset="0"/>
                        </a:rPr>
                        <a:t>29,541,663 </a:t>
                      </a:r>
                      <a:endParaRPr lang="en-US" sz="1000" b="0" i="0" u="none" strike="noStrike" dirty="0">
                        <a:solidFill>
                          <a:srgbClr val="0000FF"/>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($4,564,796)</a:t>
                      </a:r>
                      <a:endParaRPr lang="en-US" sz="1000" b="0"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tc>
                  <a:txBody>
                    <a:bodyPr/>
                    <a:lstStyle/>
                    <a:p>
                      <a:pPr algn="ctr" rtl="0" fontAlgn="ctr"/>
                      <a:r>
                        <a:rPr lang="en-US" sz="1000" b="0" i="0" u="none" strike="noStrike" dirty="0" smtClean="0">
                          <a:solidFill>
                            <a:srgbClr val="FF0000"/>
                          </a:solidFill>
                          <a:effectLst/>
                          <a:latin typeface="Arial" panose="020B0604020202020204" pitchFamily="34" charset="0"/>
                        </a:rPr>
                        <a:t>($7,459,409)</a:t>
                      </a:r>
                      <a:endParaRPr lang="en-US" sz="1000" b="0"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tcPr>
                </a:tc>
                <a:extLst>
                  <a:ext uri="{0D108BD9-81ED-4DB2-BD59-A6C34878D82A}">
                    <a16:rowId xmlns:a16="http://schemas.microsoft.com/office/drawing/2014/main" val="3310161058"/>
                  </a:ext>
                </a:extLst>
              </a:tr>
              <a:tr h="320967">
                <a:tc>
                  <a:txBody>
                    <a:bodyPr/>
                    <a:lstStyle/>
                    <a:p>
                      <a:pPr algn="l" rtl="0" fontAlgn="ctr"/>
                      <a:r>
                        <a:rPr lang="en-US" sz="1000" b="1" i="0" u="none" strike="noStrike">
                          <a:solidFill>
                            <a:srgbClr val="000000"/>
                          </a:solidFill>
                          <a:effectLst/>
                          <a:latin typeface="Arial" panose="020B0604020202020204" pitchFamily="34" charset="0"/>
                        </a:rPr>
                        <a:t>Standards of Quality</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a:noFill/>
                    </a:lnB>
                    <a:solidFill>
                      <a:srgbClr val="FFFFCC"/>
                    </a:solidFill>
                  </a:tcPr>
                </a:tc>
                <a:tc rowSpan="2">
                  <a:txBody>
                    <a:bodyPr/>
                    <a:lstStyle/>
                    <a:p>
                      <a:pPr algn="ctr" rtl="0" fontAlgn="ctr"/>
                      <a:r>
                        <a:rPr lang="en-US" sz="1000" b="1" i="0" u="none" strike="noStrike" dirty="0" smtClean="0">
                          <a:solidFill>
                            <a:srgbClr val="000000"/>
                          </a:solidFill>
                          <a:effectLst/>
                          <a:latin typeface="Arial" panose="020B0604020202020204" pitchFamily="34" charset="0"/>
                        </a:rPr>
                        <a:t>$6,196,871,983 </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tc rowSpan="2">
                  <a:txBody>
                    <a:bodyPr/>
                    <a:lstStyle/>
                    <a:p>
                      <a:pPr algn="ctr" rtl="0" fontAlgn="ctr"/>
                      <a:r>
                        <a:rPr lang="en-US" sz="1000" b="1" i="0" u="none" strike="noStrike" dirty="0">
                          <a:solidFill>
                            <a:srgbClr val="000000"/>
                          </a:solidFill>
                          <a:effectLst/>
                          <a:latin typeface="Arial" panose="020B0604020202020204" pitchFamily="34" charset="0"/>
                        </a:rPr>
                        <a:t>$</a:t>
                      </a:r>
                      <a:r>
                        <a:rPr lang="en-US" sz="1000" b="1" i="0" u="none" strike="noStrike" dirty="0" smtClean="0">
                          <a:solidFill>
                            <a:srgbClr val="000000"/>
                          </a:solidFill>
                          <a:effectLst/>
                          <a:latin typeface="Arial" panose="020B0604020202020204" pitchFamily="34" charset="0"/>
                        </a:rPr>
                        <a:t>6,609,198,221 </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tc rowSpan="2">
                  <a:txBody>
                    <a:bodyPr/>
                    <a:lstStyle/>
                    <a:p>
                      <a:pPr algn="ctr" rtl="0" fontAlgn="ctr"/>
                      <a:r>
                        <a:rPr lang="en-US" sz="1000" b="1" i="0" u="none" strike="noStrike" dirty="0" smtClean="0">
                          <a:solidFill>
                            <a:srgbClr val="FF0000"/>
                          </a:solidFill>
                          <a:effectLst/>
                          <a:latin typeface="Arial" panose="020B0604020202020204" pitchFamily="34" charset="0"/>
                        </a:rPr>
                        <a:t>($412,326,238)</a:t>
                      </a:r>
                      <a:endParaRPr lang="en-US" sz="1000" b="1"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CC00"/>
                    </a:solidFill>
                  </a:tcPr>
                </a:tc>
                <a:tc rowSpan="2">
                  <a:txBody>
                    <a:bodyPr/>
                    <a:lstStyle/>
                    <a:p>
                      <a:pPr algn="ctr" rtl="0" fontAlgn="ctr"/>
                      <a:r>
                        <a:rPr lang="en-US" sz="1000" b="1" i="0" u="none" strike="noStrike" dirty="0" smtClean="0">
                          <a:solidFill>
                            <a:srgbClr val="000000"/>
                          </a:solidFill>
                          <a:effectLst/>
                          <a:latin typeface="Arial" panose="020B0604020202020204" pitchFamily="34" charset="0"/>
                        </a:rPr>
                        <a:t>$6,196,871,983 </a:t>
                      </a:r>
                      <a:endParaRPr lang="en-US" sz="1000" b="1" i="0" u="none" strike="noStrike" dirty="0">
                        <a:solidFill>
                          <a:srgbClr val="00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tc rowSpan="2">
                  <a:txBody>
                    <a:bodyPr/>
                    <a:lstStyle/>
                    <a:p>
                      <a:pPr algn="ctr" rtl="0" fontAlgn="ctr"/>
                      <a:r>
                        <a:rPr lang="en-US" sz="1000" b="1" i="0" u="none" strike="noStrike" dirty="0">
                          <a:solidFill>
                            <a:srgbClr val="000000"/>
                          </a:solidFill>
                          <a:effectLst/>
                          <a:latin typeface="Arial" panose="020B0604020202020204" pitchFamily="34" charset="0"/>
                        </a:rPr>
                        <a:t>$</a:t>
                      </a:r>
                      <a:r>
                        <a:rPr lang="en-US" sz="1000" b="1" i="0" u="none" strike="noStrike" dirty="0" smtClean="0">
                          <a:solidFill>
                            <a:srgbClr val="000000"/>
                          </a:solidFill>
                          <a:effectLst/>
                          <a:latin typeface="Arial" panose="020B0604020202020204" pitchFamily="34" charset="0"/>
                        </a:rPr>
                        <a:t>6,622,801,232 </a:t>
                      </a:r>
                      <a:endParaRPr lang="en-US" sz="1000" b="1" i="0" u="none" strike="noStrike" dirty="0">
                        <a:solidFill>
                          <a:srgbClr val="00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tc rowSpan="2">
                  <a:txBody>
                    <a:bodyPr/>
                    <a:lstStyle/>
                    <a:p>
                      <a:pPr algn="ctr" rtl="0" fontAlgn="ctr"/>
                      <a:r>
                        <a:rPr lang="en-US" sz="1000" b="1" i="0" u="none" strike="noStrike" dirty="0" smtClean="0">
                          <a:solidFill>
                            <a:srgbClr val="FF0000"/>
                          </a:solidFill>
                          <a:effectLst/>
                          <a:latin typeface="Arial" panose="020B0604020202020204" pitchFamily="34" charset="0"/>
                        </a:rPr>
                        <a:t>($425,929,249)</a:t>
                      </a:r>
                      <a:endParaRPr lang="en-US" sz="1000" b="1" i="0" u="none" strike="noStrike" dirty="0">
                        <a:solidFill>
                          <a:srgbClr val="FF0000"/>
                        </a:solidFill>
                        <a:effectLst/>
                        <a:latin typeface="Arial" panose="020B0604020202020204" pitchFamily="34" charset="0"/>
                      </a:endParaRPr>
                    </a:p>
                  </a:txBody>
                  <a:tcPr marL="8117" marR="8117" marT="8117" marB="0" anchor="ctr">
                    <a:lnL w="6350" cap="flat" cmpd="sng" algn="ctr">
                      <a:solidFill>
                        <a:srgbClr val="747E74"/>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CAE2FF"/>
                    </a:solidFill>
                  </a:tcPr>
                </a:tc>
                <a:tc rowSpan="2">
                  <a:txBody>
                    <a:bodyPr/>
                    <a:lstStyle/>
                    <a:p>
                      <a:pPr algn="ctr" rtl="0" fontAlgn="ctr"/>
                      <a:r>
                        <a:rPr lang="en-US" sz="1000" b="1" i="0" u="none" strike="noStrike" dirty="0" smtClean="0">
                          <a:solidFill>
                            <a:srgbClr val="FF0000"/>
                          </a:solidFill>
                          <a:effectLst/>
                          <a:latin typeface="Arial" panose="020B0604020202020204" pitchFamily="34" charset="0"/>
                        </a:rPr>
                        <a:t>($838,255,487)</a:t>
                      </a:r>
                      <a:endParaRPr lang="en-US" sz="1000" b="1" i="0" u="none" strike="noStrike" dirty="0">
                        <a:solidFill>
                          <a:srgbClr val="FF0000"/>
                        </a:solidFill>
                        <a:effectLst/>
                        <a:latin typeface="Arial" panose="020B0604020202020204" pitchFamily="34" charset="0"/>
                      </a:endParaRPr>
                    </a:p>
                  </a:txBody>
                  <a:tcPr marL="8117" marR="8117" marT="8117" marB="0" anchor="ctr">
                    <a:lnL w="19050" cap="flat" cmpd="sng" algn="ctr">
                      <a:solidFill>
                        <a:srgbClr val="000000"/>
                      </a:solidFill>
                      <a:prstDash val="solid"/>
                      <a:round/>
                      <a:headEnd type="none" w="med" len="med"/>
                      <a:tailEnd type="none" w="med" len="med"/>
                    </a:lnL>
                    <a:lnR w="6350" cap="flat" cmpd="sng" algn="ctr">
                      <a:solidFill>
                        <a:srgbClr val="747E74"/>
                      </a:solidFill>
                      <a:prstDash val="solid"/>
                      <a:round/>
                      <a:headEnd type="none" w="med" len="med"/>
                      <a:tailEnd type="none" w="med" len="med"/>
                    </a:lnR>
                    <a:lnT w="6350" cap="flat" cmpd="sng" algn="ctr">
                      <a:solidFill>
                        <a:srgbClr val="747E74"/>
                      </a:solidFill>
                      <a:prstDash val="solid"/>
                      <a:round/>
                      <a:headEnd type="none" w="med" len="med"/>
                      <a:tailEnd type="none" w="med" len="med"/>
                    </a:lnT>
                    <a:lnB w="6350" cap="flat" cmpd="sng" algn="ctr">
                      <a:solidFill>
                        <a:srgbClr val="747E74"/>
                      </a:solidFill>
                      <a:prstDash val="solid"/>
                      <a:round/>
                      <a:headEnd type="none" w="med" len="med"/>
                      <a:tailEnd type="none" w="med" len="med"/>
                    </a:lnB>
                    <a:solidFill>
                      <a:srgbClr val="FFFFCC"/>
                    </a:solidFill>
                  </a:tcPr>
                </a:tc>
                <a:extLst>
                  <a:ext uri="{0D108BD9-81ED-4DB2-BD59-A6C34878D82A}">
                    <a16:rowId xmlns:a16="http://schemas.microsoft.com/office/drawing/2014/main" val="3482745973"/>
                  </a:ext>
                </a:extLst>
              </a:tr>
              <a:tr h="184497">
                <a:tc>
                  <a:txBody>
                    <a:bodyPr/>
                    <a:lstStyle/>
                    <a:p>
                      <a:pPr algn="l" rtl="0" fontAlgn="ctr"/>
                      <a:r>
                        <a:rPr lang="en-US" sz="1000" b="1" i="0" u="none" strike="noStrike" dirty="0">
                          <a:solidFill>
                            <a:srgbClr val="000000"/>
                          </a:solidFill>
                          <a:effectLst/>
                          <a:latin typeface="Arial" panose="020B0604020202020204" pitchFamily="34" charset="0"/>
                        </a:rPr>
                        <a:t>SUB-TOTAL:</a:t>
                      </a:r>
                    </a:p>
                  </a:txBody>
                  <a:tcPr marL="8117" marR="8117" marT="8117" marB="0" anchor="ctr">
                    <a:lnL w="6350" cap="flat" cmpd="sng" algn="ctr">
                      <a:solidFill>
                        <a:srgbClr val="747E74"/>
                      </a:solidFill>
                      <a:prstDash val="solid"/>
                      <a:round/>
                      <a:headEnd type="none" w="med" len="med"/>
                      <a:tailEnd type="none" w="med" len="med"/>
                    </a:lnL>
                    <a:lnR w="6350" cap="flat" cmpd="sng" algn="ctr">
                      <a:solidFill>
                        <a:srgbClr val="747E74"/>
                      </a:solidFill>
                      <a:prstDash val="solid"/>
                      <a:round/>
                      <a:headEnd type="none" w="med" len="med"/>
                      <a:tailEnd type="none" w="med" len="med"/>
                    </a:lnR>
                    <a:lnT>
                      <a:noFill/>
                    </a:lnT>
                    <a:lnB w="6350" cap="flat" cmpd="sng" algn="ctr">
                      <a:solidFill>
                        <a:srgbClr val="747E74"/>
                      </a:solidFill>
                      <a:prstDash val="solid"/>
                      <a:round/>
                      <a:headEnd type="none" w="med" len="med"/>
                      <a:tailEnd type="none" w="med" len="med"/>
                    </a:lnB>
                    <a:solidFill>
                      <a:srgbClr val="FFFF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58368863"/>
                  </a:ext>
                </a:extLst>
              </a:tr>
            </a:tbl>
          </a:graphicData>
        </a:graphic>
      </p:graphicFrame>
      <p:sp>
        <p:nvSpPr>
          <p:cNvPr id="2" name="Title 1"/>
          <p:cNvSpPr>
            <a:spLocks noGrp="1"/>
          </p:cNvSpPr>
          <p:nvPr>
            <p:ph type="title"/>
          </p:nvPr>
        </p:nvSpPr>
        <p:spPr>
          <a:xfrm>
            <a:off x="462708" y="11304"/>
            <a:ext cx="7543800" cy="1143000"/>
          </a:xfrm>
        </p:spPr>
        <p:txBody>
          <a:bodyPr>
            <a:normAutofit/>
          </a:bodyPr>
          <a:lstStyle/>
          <a:p>
            <a:r>
              <a:rPr lang="en-US" dirty="0" smtClean="0"/>
              <a:t>Standards of Quality Accounts</a:t>
            </a:r>
            <a:endParaRPr lang="en-US" dirty="0"/>
          </a:p>
        </p:txBody>
      </p:sp>
    </p:spTree>
    <p:extLst>
      <p:ext uri="{BB962C8B-B14F-4D97-AF65-F5344CB8AC3E}">
        <p14:creationId xmlns:p14="http://schemas.microsoft.com/office/powerpoint/2010/main" val="27385001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38</a:t>
            </a:fld>
            <a:endParaRPr lang="en-US" dirty="0"/>
          </a:p>
        </p:txBody>
      </p:sp>
      <p:sp>
        <p:nvSpPr>
          <p:cNvPr id="8" name="TextBox 7"/>
          <p:cNvSpPr txBox="1"/>
          <p:nvPr/>
        </p:nvSpPr>
        <p:spPr>
          <a:xfrm>
            <a:off x="93662" y="5969039"/>
            <a:ext cx="4424362" cy="553998"/>
          </a:xfrm>
          <a:prstGeom prst="rect">
            <a:avLst/>
          </a:prstGeom>
          <a:noFill/>
        </p:spPr>
        <p:txBody>
          <a:bodyPr wrap="square" rtlCol="0">
            <a:spAutoFit/>
          </a:bodyPr>
          <a:lstStyle/>
          <a:p>
            <a:r>
              <a:rPr lang="en-US" sz="1000" b="1" u="sng" dirty="0" smtClean="0"/>
              <a:t>Note</a:t>
            </a:r>
            <a:r>
              <a:rPr lang="en-US" sz="1000" b="1" dirty="0" smtClean="0"/>
              <a:t>: </a:t>
            </a:r>
            <a:r>
              <a:rPr lang="en-US" sz="1000" i="1" dirty="0" smtClean="0"/>
              <a:t>a negative value in the variance columns indicates a cost increase in FY21 or FY22 compared to the Chapter 854 FY20 base, a positive value indicates a cost decrease in FY21 or FY22 compared to the FY20 base.</a:t>
            </a:r>
            <a:endParaRPr lang="en-US" sz="1000" i="1" dirty="0"/>
          </a:p>
        </p:txBody>
      </p:sp>
      <p:graphicFrame>
        <p:nvGraphicFramePr>
          <p:cNvPr id="7" name="Object 6" descr="Incentive Accounts decreased by $322.8 million in the 2020-2022 biennium compared to the base year (FY20)." title="Incentive Accounts"/>
          <p:cNvGraphicFramePr>
            <a:graphicFrameLocks noChangeAspect="1"/>
          </p:cNvGraphicFramePr>
          <p:nvPr>
            <p:extLst>
              <p:ext uri="{D42A27DB-BD31-4B8C-83A1-F6EECF244321}">
                <p14:modId xmlns:p14="http://schemas.microsoft.com/office/powerpoint/2010/main" val="3095506406"/>
              </p:ext>
            </p:extLst>
          </p:nvPr>
        </p:nvGraphicFramePr>
        <p:xfrm>
          <a:off x="93663" y="990600"/>
          <a:ext cx="8212137" cy="4851960"/>
        </p:xfrm>
        <a:graphic>
          <a:graphicData uri="http://schemas.openxmlformats.org/presentationml/2006/ole">
            <mc:AlternateContent xmlns:mc="http://schemas.openxmlformats.org/markup-compatibility/2006">
              <mc:Choice xmlns:v="urn:schemas-microsoft-com:vml" Requires="v">
                <p:oleObj spid="_x0000_s2086" name="Worksheet" r:id="rId3" imgW="9744075" imgH="5210063" progId="Excel.Sheet.12">
                  <p:embed/>
                </p:oleObj>
              </mc:Choice>
              <mc:Fallback>
                <p:oleObj name="Worksheet" r:id="rId3" imgW="9744075" imgH="5210063" progId="Excel.Sheet.12">
                  <p:embed/>
                  <p:pic>
                    <p:nvPicPr>
                      <p:cNvPr id="5" name="Object 4"/>
                      <p:cNvPicPr/>
                      <p:nvPr/>
                    </p:nvPicPr>
                    <p:blipFill>
                      <a:blip r:embed="rId4"/>
                      <a:stretch>
                        <a:fillRect/>
                      </a:stretch>
                    </p:blipFill>
                    <p:spPr>
                      <a:xfrm>
                        <a:off x="93663" y="990600"/>
                        <a:ext cx="8212137" cy="4851960"/>
                      </a:xfrm>
                      <a:prstGeom prst="rect">
                        <a:avLst/>
                      </a:prstGeom>
                    </p:spPr>
                  </p:pic>
                </p:oleObj>
              </mc:Fallback>
            </mc:AlternateContent>
          </a:graphicData>
        </a:graphic>
      </p:graphicFrame>
      <p:sp>
        <p:nvSpPr>
          <p:cNvPr id="2" name="Title 1"/>
          <p:cNvSpPr>
            <a:spLocks noGrp="1"/>
          </p:cNvSpPr>
          <p:nvPr>
            <p:ph type="title"/>
          </p:nvPr>
        </p:nvSpPr>
        <p:spPr>
          <a:xfrm>
            <a:off x="457200" y="0"/>
            <a:ext cx="7543800" cy="1143000"/>
          </a:xfrm>
        </p:spPr>
        <p:txBody>
          <a:bodyPr>
            <a:normAutofit/>
          </a:bodyPr>
          <a:lstStyle/>
          <a:p>
            <a:r>
              <a:rPr lang="en-US" dirty="0" smtClean="0"/>
              <a:t>Incentive Accounts</a:t>
            </a:r>
            <a:endParaRPr lang="en-US" dirty="0"/>
          </a:p>
        </p:txBody>
      </p:sp>
    </p:spTree>
    <p:extLst>
      <p:ext uri="{BB962C8B-B14F-4D97-AF65-F5344CB8AC3E}">
        <p14:creationId xmlns:p14="http://schemas.microsoft.com/office/powerpoint/2010/main" val="1497976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39</a:t>
            </a:fld>
            <a:endParaRPr lang="en-US" dirty="0"/>
          </a:p>
        </p:txBody>
      </p:sp>
      <p:sp>
        <p:nvSpPr>
          <p:cNvPr id="8" name="TextBox 7"/>
          <p:cNvSpPr txBox="1"/>
          <p:nvPr/>
        </p:nvSpPr>
        <p:spPr>
          <a:xfrm>
            <a:off x="93662" y="5969039"/>
            <a:ext cx="4424362" cy="553998"/>
          </a:xfrm>
          <a:prstGeom prst="rect">
            <a:avLst/>
          </a:prstGeom>
          <a:noFill/>
        </p:spPr>
        <p:txBody>
          <a:bodyPr wrap="square" rtlCol="0">
            <a:spAutoFit/>
          </a:bodyPr>
          <a:lstStyle/>
          <a:p>
            <a:r>
              <a:rPr lang="en-US" sz="1000" b="1" u="sng" dirty="0" smtClean="0"/>
              <a:t>Note</a:t>
            </a:r>
            <a:r>
              <a:rPr lang="en-US" sz="1000" b="1" dirty="0" smtClean="0"/>
              <a:t>: </a:t>
            </a:r>
            <a:r>
              <a:rPr lang="en-US" sz="1000" i="1" dirty="0" smtClean="0"/>
              <a:t>a negative value in the variance columns indicates a cost increase in FY21 or FY22 compared to the Chapter 854 FY20 base, a positive value indicates a cost decrease in FY21 or FY22 compared to the FY20 base.</a:t>
            </a:r>
            <a:endParaRPr lang="en-US" sz="1000" i="1" dirty="0"/>
          </a:p>
        </p:txBody>
      </p:sp>
      <p:graphicFrame>
        <p:nvGraphicFramePr>
          <p:cNvPr id="6" name="Table 5" descr="Categoricaly Accounts increased by $1.5 million in the 2020-2022 biennium compared to the base year (FY20)." title="Categorical Account"/>
          <p:cNvGraphicFramePr>
            <a:graphicFrameLocks noGrp="1"/>
          </p:cNvGraphicFramePr>
          <p:nvPr>
            <p:extLst>
              <p:ext uri="{D42A27DB-BD31-4B8C-83A1-F6EECF244321}">
                <p14:modId xmlns:p14="http://schemas.microsoft.com/office/powerpoint/2010/main" val="3653007638"/>
              </p:ext>
            </p:extLst>
          </p:nvPr>
        </p:nvGraphicFramePr>
        <p:xfrm>
          <a:off x="228600" y="990601"/>
          <a:ext cx="8077200" cy="4638132"/>
        </p:xfrm>
        <a:graphic>
          <a:graphicData uri="http://schemas.openxmlformats.org/drawingml/2006/table">
            <a:tbl>
              <a:tblPr firstRow="1" bandRow="1"/>
              <a:tblGrid>
                <a:gridCol w="1367188">
                  <a:extLst>
                    <a:ext uri="{9D8B030D-6E8A-4147-A177-3AD203B41FA5}">
                      <a16:colId xmlns:a16="http://schemas.microsoft.com/office/drawing/2014/main" val="20000"/>
                    </a:ext>
                  </a:extLst>
                </a:gridCol>
                <a:gridCol w="1007402">
                  <a:extLst>
                    <a:ext uri="{9D8B030D-6E8A-4147-A177-3AD203B41FA5}">
                      <a16:colId xmlns:a16="http://schemas.microsoft.com/office/drawing/2014/main" val="20001"/>
                    </a:ext>
                  </a:extLst>
                </a:gridCol>
                <a:gridCol w="935444">
                  <a:extLst>
                    <a:ext uri="{9D8B030D-6E8A-4147-A177-3AD203B41FA5}">
                      <a16:colId xmlns:a16="http://schemas.microsoft.com/office/drawing/2014/main" val="20002"/>
                    </a:ext>
                  </a:extLst>
                </a:gridCol>
                <a:gridCol w="935444">
                  <a:extLst>
                    <a:ext uri="{9D8B030D-6E8A-4147-A177-3AD203B41FA5}">
                      <a16:colId xmlns:a16="http://schemas.microsoft.com/office/drawing/2014/main" val="20003"/>
                    </a:ext>
                  </a:extLst>
                </a:gridCol>
                <a:gridCol w="1079359">
                  <a:extLst>
                    <a:ext uri="{9D8B030D-6E8A-4147-A177-3AD203B41FA5}">
                      <a16:colId xmlns:a16="http://schemas.microsoft.com/office/drawing/2014/main" val="20004"/>
                    </a:ext>
                  </a:extLst>
                </a:gridCol>
                <a:gridCol w="1007402">
                  <a:extLst>
                    <a:ext uri="{9D8B030D-6E8A-4147-A177-3AD203B41FA5}">
                      <a16:colId xmlns:a16="http://schemas.microsoft.com/office/drawing/2014/main" val="20005"/>
                    </a:ext>
                  </a:extLst>
                </a:gridCol>
                <a:gridCol w="863487">
                  <a:extLst>
                    <a:ext uri="{9D8B030D-6E8A-4147-A177-3AD203B41FA5}">
                      <a16:colId xmlns:a16="http://schemas.microsoft.com/office/drawing/2014/main" val="20006"/>
                    </a:ext>
                  </a:extLst>
                </a:gridCol>
                <a:gridCol w="881474">
                  <a:extLst>
                    <a:ext uri="{9D8B030D-6E8A-4147-A177-3AD203B41FA5}">
                      <a16:colId xmlns:a16="http://schemas.microsoft.com/office/drawing/2014/main" val="20007"/>
                    </a:ext>
                  </a:extLst>
                </a:gridCol>
              </a:tblGrid>
              <a:tr h="821704">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a:latin typeface="Arial"/>
                        </a:rPr>
                        <a:t>Categorical Accounts</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a:latin typeface="Arial"/>
                        </a:rPr>
                        <a:t>FY </a:t>
                      </a:r>
                      <a:r>
                        <a:rPr lang="en-US" sz="1000" b="1" i="0" u="none" strike="noStrike" dirty="0" smtClean="0">
                          <a:latin typeface="Arial"/>
                        </a:rPr>
                        <a:t>2020</a:t>
                      </a:r>
                      <a:r>
                        <a:rPr lang="en-US" sz="1000" b="1" i="0" u="none" strike="noStrike" dirty="0">
                          <a:latin typeface="Arial"/>
                        </a:rPr>
                        <a:t/>
                      </a:r>
                      <a:br>
                        <a:rPr lang="en-US" sz="1000" b="1" i="0" u="none" strike="noStrike" dirty="0">
                          <a:latin typeface="Arial"/>
                        </a:rPr>
                      </a:br>
                      <a:r>
                        <a:rPr lang="en-US" sz="1000" b="1" i="0" u="none" strike="noStrike" dirty="0">
                          <a:latin typeface="Arial"/>
                        </a:rPr>
                        <a:t>Base State Cost</a:t>
                      </a:r>
                      <a:br>
                        <a:rPr lang="en-US" sz="1000" b="1" i="0" u="none" strike="noStrike" dirty="0">
                          <a:latin typeface="Arial"/>
                        </a:rPr>
                      </a:br>
                      <a:r>
                        <a:rPr lang="en-US" sz="1000" b="1" i="0" u="none" strike="noStrike" dirty="0">
                          <a:latin typeface="Arial"/>
                        </a:rPr>
                        <a:t>(Chapter </a:t>
                      </a:r>
                      <a:r>
                        <a:rPr lang="en-US" sz="1000" b="1" i="0" u="none" strike="noStrike" dirty="0" smtClean="0">
                          <a:latin typeface="Arial"/>
                        </a:rPr>
                        <a:t>854)</a:t>
                      </a:r>
                      <a:endParaRPr lang="en-US" sz="1000" b="1" i="0" u="none" strike="noStrike" dirty="0">
                        <a:latin typeface="Arial"/>
                      </a:endParaRPr>
                    </a:p>
                  </a:txBody>
                  <a:tcPr marR="45720" marT="95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a:latin typeface="Arial"/>
                        </a:rPr>
                        <a:t>FY </a:t>
                      </a:r>
                      <a:r>
                        <a:rPr lang="en-US" sz="1000" b="1" i="0" u="none" strike="noStrike" dirty="0" smtClean="0">
                          <a:latin typeface="Arial"/>
                        </a:rPr>
                        <a:t>2021</a:t>
                      </a:r>
                      <a:r>
                        <a:rPr lang="en-US" sz="1000" b="1" i="0" u="none" strike="noStrike" dirty="0">
                          <a:latin typeface="Arial"/>
                        </a:rPr>
                        <a:t/>
                      </a:r>
                      <a:br>
                        <a:rPr lang="en-US" sz="1000" b="1" i="0" u="none" strike="noStrike" dirty="0">
                          <a:latin typeface="Arial"/>
                        </a:rPr>
                      </a:br>
                      <a:r>
                        <a:rPr lang="en-US" sz="1000" b="1" i="0" u="none" strike="noStrike" dirty="0">
                          <a:latin typeface="Arial"/>
                        </a:rPr>
                        <a:t>Updated State Cost</a:t>
                      </a:r>
                    </a:p>
                  </a:txBody>
                  <a:tcPr marR="45720" marT="95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smtClean="0">
                          <a:latin typeface="Arial"/>
                        </a:rPr>
                        <a:t>Variance</a:t>
                      </a:r>
                      <a:endParaRPr lang="en-US" sz="1000" b="1" i="0" u="none" strike="noStrike" dirty="0">
                        <a:latin typeface="Arial"/>
                      </a:endParaRPr>
                    </a:p>
                  </a:txBody>
                  <a:tcPr marR="45720" marT="9526"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a:latin typeface="Arial"/>
                        </a:rPr>
                        <a:t>FY </a:t>
                      </a:r>
                      <a:r>
                        <a:rPr lang="en-US" sz="1000" b="1" i="0" u="none" strike="noStrike" dirty="0" smtClean="0">
                          <a:latin typeface="Arial"/>
                        </a:rPr>
                        <a:t>2020</a:t>
                      </a:r>
                      <a:r>
                        <a:rPr lang="en-US" sz="1000" b="1" i="0" u="none" strike="noStrike" dirty="0">
                          <a:latin typeface="Arial"/>
                        </a:rPr>
                        <a:t/>
                      </a:r>
                      <a:br>
                        <a:rPr lang="en-US" sz="1000" b="1" i="0" u="none" strike="noStrike" dirty="0">
                          <a:latin typeface="Arial"/>
                        </a:rPr>
                      </a:br>
                      <a:r>
                        <a:rPr lang="en-US" sz="1000" b="1" i="0" u="none" strike="noStrike" dirty="0">
                          <a:latin typeface="Arial"/>
                        </a:rPr>
                        <a:t>Base State Cost</a:t>
                      </a:r>
                      <a:br>
                        <a:rPr lang="en-US" sz="1000" b="1" i="0" u="none" strike="noStrike" dirty="0">
                          <a:latin typeface="Arial"/>
                        </a:rPr>
                      </a:br>
                      <a:r>
                        <a:rPr lang="en-US" sz="1000" b="1" i="0" u="none" strike="noStrike" dirty="0">
                          <a:latin typeface="Arial"/>
                        </a:rPr>
                        <a:t>(Chapter </a:t>
                      </a:r>
                      <a:r>
                        <a:rPr lang="en-US" sz="1000" b="1" i="0" u="none" strike="noStrike" dirty="0" smtClean="0">
                          <a:latin typeface="Arial"/>
                        </a:rPr>
                        <a:t>854)</a:t>
                      </a:r>
                      <a:endParaRPr lang="en-US" sz="1000" b="1" i="0" u="none" strike="noStrike" dirty="0">
                        <a:latin typeface="Arial"/>
                      </a:endParaRPr>
                    </a:p>
                  </a:txBody>
                  <a:tcPr marR="45720" marT="9526"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a:latin typeface="Arial"/>
                        </a:rPr>
                        <a:t>FY </a:t>
                      </a:r>
                      <a:r>
                        <a:rPr lang="en-US" sz="1000" b="1" i="0" u="none" strike="noStrike" dirty="0" smtClean="0">
                          <a:latin typeface="Arial"/>
                        </a:rPr>
                        <a:t>2022 Updated </a:t>
                      </a:r>
                      <a:r>
                        <a:rPr lang="en-US" sz="1000" b="1" i="0" u="none" strike="noStrike" dirty="0">
                          <a:latin typeface="Arial"/>
                        </a:rPr>
                        <a:t>State Cost</a:t>
                      </a:r>
                    </a:p>
                  </a:txBody>
                  <a:tcPr marR="45720" marT="95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AE2FF"/>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smtClean="0">
                          <a:latin typeface="Arial"/>
                        </a:rPr>
                        <a:t>Variance</a:t>
                      </a:r>
                      <a:endParaRPr lang="en-US" sz="1000" b="1" i="0" u="none" strike="noStrike" dirty="0">
                        <a:latin typeface="Arial"/>
                      </a:endParaRPr>
                    </a:p>
                  </a:txBody>
                  <a:tcPr marR="45720" marT="9526"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AE2FF"/>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000" b="1" i="0" u="none" strike="noStrike" dirty="0" smtClean="0">
                          <a:latin typeface="Arial"/>
                        </a:rPr>
                        <a:t>2020-2022</a:t>
                      </a:r>
                      <a:r>
                        <a:rPr lang="en-US" sz="1000" b="1" i="0" u="none" strike="noStrike" baseline="0" dirty="0" smtClean="0">
                          <a:latin typeface="Arial"/>
                        </a:rPr>
                        <a:t> </a:t>
                      </a:r>
                      <a:r>
                        <a:rPr lang="en-US" sz="1000" b="1" i="0" u="none" strike="noStrike" dirty="0" smtClean="0">
                          <a:latin typeface="Arial"/>
                        </a:rPr>
                        <a:t>Biennium </a:t>
                      </a:r>
                      <a:r>
                        <a:rPr lang="en-US" sz="1000" b="1" i="0" u="none" strike="noStrike" dirty="0">
                          <a:latin typeface="Arial"/>
                        </a:rPr>
                        <a:t>Variance</a:t>
                      </a:r>
                    </a:p>
                  </a:txBody>
                  <a:tcPr marR="45720" marT="9526"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27861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Adult Education</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$1,051,800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$1,051,800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$1,051,800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$1,051,800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861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Adult Literacy</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$2,480,000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$2,480,000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$2,480,000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$2,480,000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387">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Virtual Virginia</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$5,175,808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0000FF"/>
                          </a:solidFill>
                          <a:latin typeface="Arial"/>
                        </a:rPr>
                        <a:t>$5,175,808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$5,175,808 </a:t>
                      </a:r>
                      <a:endParaRPr lang="en-US" sz="1100" b="0"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0000FF"/>
                          </a:solidFill>
                          <a:latin typeface="Arial"/>
                        </a:rPr>
                        <a:t>$5,175,808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113">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Indian Children (King William County)</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$38,954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0000FF"/>
                          </a:solidFill>
                          <a:latin typeface="Arial"/>
                        </a:rPr>
                        <a:t>$39,178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($224) </a:t>
                      </a:r>
                      <a:endParaRPr lang="en-US" sz="1100" b="0"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$38,954 </a:t>
                      </a:r>
                      <a:endParaRPr lang="en-US" sz="1100" b="0"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0000FF"/>
                          </a:solidFill>
                          <a:latin typeface="Arial"/>
                        </a:rPr>
                        <a:t>$38,450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$504</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$280</a:t>
                      </a:r>
                      <a:endParaRPr lang="en-US" sz="1100" b="0"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8616">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School Lunch</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$5,801,932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$5,801,932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$5,801,932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$5,801,932 </a:t>
                      </a: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$0 </a:t>
                      </a: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2975">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Special Education - Homebound</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$4,867,702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0000FF"/>
                          </a:solidFill>
                          <a:latin typeface="Arial"/>
                        </a:rPr>
                        <a:t>$4,940,843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($73,141) </a:t>
                      </a:r>
                      <a:endParaRPr lang="en-US" sz="1100" b="0"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latin typeface="Arial"/>
                        </a:rPr>
                        <a:t>$4,867,702 </a:t>
                      </a:r>
                      <a:endParaRPr lang="en-US" sz="1100" b="0"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0000FF"/>
                          </a:solidFill>
                          <a:latin typeface="Arial"/>
                        </a:rPr>
                        <a:t>$4,990,242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($122,540</a:t>
                      </a:r>
                      <a:r>
                        <a:rPr lang="en-US" sz="1100" b="0" i="0" u="none" strike="noStrike" dirty="0" smtClean="0">
                          <a:latin typeface="Arial"/>
                        </a:rPr>
                        <a:t>)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($195,681) </a:t>
                      </a:r>
                      <a:endParaRPr lang="en-US" sz="1100" b="0" i="0" u="none" strike="noStrike" dirty="0">
                        <a:solidFill>
                          <a:srgbClr val="FF0000"/>
                        </a:solidFill>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112">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Special Education - Jails</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a:t>
                      </a:r>
                      <a:r>
                        <a:rPr lang="en-US" sz="1100" b="0" i="0" u="none" strike="noStrike" dirty="0" smtClean="0">
                          <a:latin typeface="Arial"/>
                        </a:rPr>
                        <a:t>3,507,385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a:t>
                      </a:r>
                      <a:r>
                        <a:rPr lang="en-US" sz="1100" b="0" i="0" u="none" strike="noStrike" dirty="0" smtClean="0">
                          <a:solidFill>
                            <a:srgbClr val="0000FF"/>
                          </a:solidFill>
                          <a:latin typeface="Arial"/>
                        </a:rPr>
                        <a:t>3,530,221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($22,836) </a:t>
                      </a:r>
                      <a:endParaRPr lang="en-US" sz="1100" b="0"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a:t>
                      </a:r>
                      <a:r>
                        <a:rPr lang="en-US" sz="1100" b="0" i="0" u="none" strike="noStrike" dirty="0" smtClean="0">
                          <a:latin typeface="Arial"/>
                        </a:rPr>
                        <a:t>3,507,385 </a:t>
                      </a:r>
                      <a:endParaRPr lang="en-US" sz="1100" b="0"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a:t>
                      </a:r>
                      <a:r>
                        <a:rPr lang="en-US" sz="1100" b="0" i="0" u="none" strike="noStrike" dirty="0" smtClean="0">
                          <a:solidFill>
                            <a:srgbClr val="0000FF"/>
                          </a:solidFill>
                          <a:latin typeface="Arial"/>
                        </a:rPr>
                        <a:t>3,850,787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($343,402) </a:t>
                      </a:r>
                      <a:endParaRPr lang="en-US" sz="1100" b="0"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($366,238) </a:t>
                      </a:r>
                      <a:endParaRPr lang="en-US" sz="1100" b="0" i="0" u="none" strike="noStrike" dirty="0">
                        <a:solidFill>
                          <a:srgbClr val="FF0000"/>
                        </a:solidFill>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69603">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0" i="0" u="none" strike="noStrike" dirty="0">
                          <a:latin typeface="Arial"/>
                        </a:rPr>
                        <a:t>Special Education - State Operated Programs</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a:t>
                      </a:r>
                      <a:r>
                        <a:rPr lang="en-US" sz="1100" b="0" i="0" u="none" strike="noStrike" dirty="0" smtClean="0">
                          <a:latin typeface="Arial"/>
                        </a:rPr>
                        <a:t>35,660,182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a:t>
                      </a:r>
                      <a:r>
                        <a:rPr lang="en-US" sz="1100" b="0" i="0" u="none" strike="noStrike" dirty="0" smtClean="0">
                          <a:solidFill>
                            <a:srgbClr val="0000FF"/>
                          </a:solidFill>
                          <a:latin typeface="Arial"/>
                        </a:rPr>
                        <a:t>35,665,313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($5,131)</a:t>
                      </a:r>
                      <a:r>
                        <a:rPr lang="en-US" sz="1100" b="0" i="0" u="none" strike="noStrike" dirty="0" smtClean="0">
                          <a:latin typeface="Arial"/>
                        </a:rPr>
                        <a:t> </a:t>
                      </a:r>
                      <a:endParaRPr lang="en-US" sz="1100" b="0"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latin typeface="Arial"/>
                        </a:rPr>
                        <a:t>$</a:t>
                      </a:r>
                      <a:r>
                        <a:rPr lang="en-US" sz="1100" b="0" i="0" u="none" strike="noStrike" dirty="0" smtClean="0">
                          <a:latin typeface="Arial"/>
                        </a:rPr>
                        <a:t>35,660,182 </a:t>
                      </a:r>
                      <a:endParaRPr lang="en-US" sz="1100" b="0"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a:solidFill>
                            <a:srgbClr val="0000FF"/>
                          </a:solidFill>
                          <a:latin typeface="Arial"/>
                        </a:rPr>
                        <a:t>$</a:t>
                      </a:r>
                      <a:r>
                        <a:rPr lang="en-US" sz="1100" b="0" i="0" u="none" strike="noStrike" dirty="0" smtClean="0">
                          <a:solidFill>
                            <a:srgbClr val="0000FF"/>
                          </a:solidFill>
                          <a:latin typeface="Arial"/>
                        </a:rPr>
                        <a:t>36,574,219 </a:t>
                      </a:r>
                      <a:endParaRPr lang="en-US" sz="1100" b="0" i="0" u="none" strike="noStrike" dirty="0">
                        <a:solidFill>
                          <a:srgbClr val="0000FF"/>
                        </a:solidFill>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($914,037) </a:t>
                      </a:r>
                      <a:endParaRPr lang="en-US" sz="1100" b="0"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0" i="0" u="none" strike="noStrike" dirty="0" smtClean="0">
                          <a:solidFill>
                            <a:srgbClr val="FF0000"/>
                          </a:solidFill>
                          <a:latin typeface="Arial"/>
                        </a:rPr>
                        <a:t>($919,168) </a:t>
                      </a:r>
                      <a:endParaRPr lang="en-US" sz="1100" b="0" i="0" u="none" strike="noStrike" dirty="0">
                        <a:solidFill>
                          <a:srgbClr val="FF0000"/>
                        </a:solidFill>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50058">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l" fontAlgn="ctr"/>
                      <a:r>
                        <a:rPr lang="en-US" sz="1100" b="1" i="0" u="none" strike="noStrike" dirty="0">
                          <a:latin typeface="Arial"/>
                        </a:rPr>
                        <a:t>Categorical</a:t>
                      </a:r>
                      <a:br>
                        <a:rPr lang="en-US" sz="1100" b="1" i="0" u="none" strike="noStrike" dirty="0">
                          <a:latin typeface="Arial"/>
                        </a:rPr>
                      </a:br>
                      <a:r>
                        <a:rPr lang="en-US" sz="1100" b="1" i="0" u="none" strike="noStrike" dirty="0">
                          <a:latin typeface="Arial"/>
                        </a:rPr>
                        <a:t>SUB-TOTAL:</a:t>
                      </a:r>
                    </a:p>
                  </a:txBody>
                  <a:tcPr marL="45720"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a:t>
                      </a:r>
                      <a:r>
                        <a:rPr lang="en-US" sz="1100" b="1" i="0" u="none" strike="noStrike" dirty="0" smtClean="0">
                          <a:latin typeface="Arial"/>
                        </a:rPr>
                        <a:t>58,583,763 </a:t>
                      </a:r>
                      <a:endParaRPr lang="en-US" sz="1100" b="1"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a:t>
                      </a:r>
                      <a:r>
                        <a:rPr lang="en-US" sz="1100" b="1" i="0" u="none" strike="noStrike" dirty="0" smtClean="0">
                          <a:latin typeface="Arial"/>
                        </a:rPr>
                        <a:t>58,685,095 </a:t>
                      </a:r>
                      <a:endParaRPr lang="en-US" sz="1100" b="1"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rgbClr val="FF0000"/>
                          </a:solidFill>
                          <a:latin typeface="Arial"/>
                        </a:rPr>
                        <a:t>($101,332) </a:t>
                      </a:r>
                      <a:endParaRPr lang="en-US" sz="1100" b="1"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a:latin typeface="Arial"/>
                        </a:rPr>
                        <a:t>$</a:t>
                      </a:r>
                      <a:r>
                        <a:rPr lang="en-US" sz="1100" b="1" i="0" u="none" strike="noStrike" dirty="0" smtClean="0">
                          <a:latin typeface="Arial"/>
                        </a:rPr>
                        <a:t>58,583,763 </a:t>
                      </a:r>
                      <a:endParaRPr lang="en-US" sz="1100" b="1" i="0" u="none" strike="noStrike" dirty="0">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latin typeface="Arial"/>
                        </a:rPr>
                        <a:t>$59,963,238 </a:t>
                      </a:r>
                      <a:endParaRPr lang="en-US" sz="1100" b="1" i="0" u="none" strike="noStrike" dirty="0">
                        <a:latin typeface="Arial"/>
                      </a:endParaRPr>
                    </a:p>
                  </a:txBody>
                  <a:tcPr marL="9525" marR="45720"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AE2FF"/>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rgbClr val="FF0000"/>
                          </a:solidFill>
                          <a:latin typeface="Arial"/>
                        </a:rPr>
                        <a:t>($1,379,475) </a:t>
                      </a:r>
                      <a:endParaRPr lang="en-US" sz="1100" b="1" i="0" u="none" strike="noStrike" dirty="0">
                        <a:solidFill>
                          <a:srgbClr val="FF0000"/>
                        </a:solidFill>
                        <a:latin typeface="Arial"/>
                      </a:endParaRPr>
                    </a:p>
                  </a:txBody>
                  <a:tcPr marL="9525" marR="45720" marT="9525" marB="0" anchor="ctr">
                    <a:lnL w="6350" cap="flat" cmpd="sng" algn="ctr">
                      <a:solidFill>
                        <a:srgbClr val="80808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AE2FF"/>
                    </a:solidFill>
                  </a:tcPr>
                </a:tc>
                <a:tc>
                  <a:txBody>
                    <a:bodyPr/>
                    <a:lstStyle>
                      <a:lvl1pPr marL="0" algn="l" defTabSz="914400" rtl="0" eaLnBrk="1" latinLnBrk="0" hangingPunct="1">
                        <a:defRPr sz="1800" kern="1200">
                          <a:solidFill>
                            <a:schemeClr val="tx1"/>
                          </a:solidFill>
                          <a:latin typeface="Arial"/>
                          <a:ea typeface="MS Pゴシック"/>
                        </a:defRPr>
                      </a:lvl1pPr>
                      <a:lvl2pPr marL="457200" algn="l" defTabSz="914400" rtl="0" eaLnBrk="1" latinLnBrk="0" hangingPunct="1">
                        <a:defRPr sz="1800" kern="1200">
                          <a:solidFill>
                            <a:schemeClr val="tx1"/>
                          </a:solidFill>
                          <a:latin typeface="Arial"/>
                          <a:ea typeface="MS Pゴシック"/>
                        </a:defRPr>
                      </a:lvl2pPr>
                      <a:lvl3pPr marL="914400" algn="l" defTabSz="914400" rtl="0" eaLnBrk="1" latinLnBrk="0" hangingPunct="1">
                        <a:defRPr sz="1800" kern="1200">
                          <a:solidFill>
                            <a:schemeClr val="tx1"/>
                          </a:solidFill>
                          <a:latin typeface="Arial"/>
                          <a:ea typeface="MS Pゴシック"/>
                        </a:defRPr>
                      </a:lvl3pPr>
                      <a:lvl4pPr marL="1371600" algn="l" defTabSz="914400" rtl="0" eaLnBrk="1" latinLnBrk="0" hangingPunct="1">
                        <a:defRPr sz="1800" kern="1200">
                          <a:solidFill>
                            <a:schemeClr val="tx1"/>
                          </a:solidFill>
                          <a:latin typeface="Arial"/>
                          <a:ea typeface="MS Pゴシック"/>
                        </a:defRPr>
                      </a:lvl4pPr>
                      <a:lvl5pPr marL="1828800" algn="l" defTabSz="914400" rtl="0" eaLnBrk="1" latinLnBrk="0" hangingPunct="1">
                        <a:defRPr sz="1800" kern="1200">
                          <a:solidFill>
                            <a:schemeClr val="tx1"/>
                          </a:solidFill>
                          <a:latin typeface="Arial"/>
                          <a:ea typeface="MS Pゴシック"/>
                        </a:defRPr>
                      </a:lvl5pPr>
                      <a:lvl6pPr marL="2286000" algn="l" defTabSz="914400" rtl="0" eaLnBrk="1" latinLnBrk="0" hangingPunct="1">
                        <a:defRPr sz="1800" kern="1200">
                          <a:solidFill>
                            <a:schemeClr val="tx1"/>
                          </a:solidFill>
                          <a:latin typeface="Arial"/>
                          <a:ea typeface="MS Pゴシック"/>
                        </a:defRPr>
                      </a:lvl6pPr>
                      <a:lvl7pPr marL="2743200" algn="l" defTabSz="914400" rtl="0" eaLnBrk="1" latinLnBrk="0" hangingPunct="1">
                        <a:defRPr sz="1800" kern="1200">
                          <a:solidFill>
                            <a:schemeClr val="tx1"/>
                          </a:solidFill>
                          <a:latin typeface="Arial"/>
                          <a:ea typeface="MS Pゴシック"/>
                        </a:defRPr>
                      </a:lvl7pPr>
                      <a:lvl8pPr marL="3200400" algn="l" defTabSz="914400" rtl="0" eaLnBrk="1" latinLnBrk="0" hangingPunct="1">
                        <a:defRPr sz="1800" kern="1200">
                          <a:solidFill>
                            <a:schemeClr val="tx1"/>
                          </a:solidFill>
                          <a:latin typeface="Arial"/>
                          <a:ea typeface="MS Pゴシック"/>
                        </a:defRPr>
                      </a:lvl8pPr>
                      <a:lvl9pPr marL="3657600" algn="l" defTabSz="914400" rtl="0" eaLnBrk="1" latinLnBrk="0" hangingPunct="1">
                        <a:defRPr sz="1800" kern="1200">
                          <a:solidFill>
                            <a:schemeClr val="tx1"/>
                          </a:solidFill>
                          <a:latin typeface="Arial"/>
                          <a:ea typeface="MS Pゴシック"/>
                        </a:defRPr>
                      </a:lvl9pPr>
                    </a:lstStyle>
                    <a:p>
                      <a:pPr algn="ctr" fontAlgn="ctr"/>
                      <a:r>
                        <a:rPr lang="en-US" sz="1100" b="1" i="0" u="none" strike="noStrike" dirty="0" smtClean="0">
                          <a:solidFill>
                            <a:srgbClr val="FF0000"/>
                          </a:solidFill>
                          <a:latin typeface="Arial"/>
                        </a:rPr>
                        <a:t>($1,480,807) </a:t>
                      </a:r>
                      <a:endParaRPr lang="en-US" sz="1100" b="1" i="0" u="none" strike="noStrike" dirty="0">
                        <a:solidFill>
                          <a:srgbClr val="FF0000"/>
                        </a:solidFill>
                        <a:latin typeface="Arial"/>
                      </a:endParaRPr>
                    </a:p>
                  </a:txBody>
                  <a:tcPr marL="9525" marR="45720" marT="9525" marB="0" anchor="ctr">
                    <a:lnL w="28575"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a:xfrm>
            <a:off x="457200" y="0"/>
            <a:ext cx="7543800" cy="1143000"/>
          </a:xfrm>
        </p:spPr>
        <p:txBody>
          <a:bodyPr>
            <a:normAutofit/>
          </a:bodyPr>
          <a:lstStyle/>
          <a:p>
            <a:r>
              <a:rPr lang="en-US" dirty="0" smtClean="0"/>
              <a:t>Categorical Accounts</a:t>
            </a:r>
            <a:endParaRPr lang="en-US" dirty="0"/>
          </a:p>
        </p:txBody>
      </p:sp>
    </p:spTree>
    <p:extLst>
      <p:ext uri="{BB962C8B-B14F-4D97-AF65-F5344CB8AC3E}">
        <p14:creationId xmlns:p14="http://schemas.microsoft.com/office/powerpoint/2010/main" val="14429589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Process</a:t>
            </a:r>
            <a:endParaRPr lang="en-US" dirty="0"/>
          </a:p>
        </p:txBody>
      </p:sp>
      <p:sp>
        <p:nvSpPr>
          <p:cNvPr id="4" name="Content Placeholder 3"/>
          <p:cNvSpPr>
            <a:spLocks noGrp="1"/>
          </p:cNvSpPr>
          <p:nvPr>
            <p:ph idx="1"/>
          </p:nvPr>
        </p:nvSpPr>
        <p:spPr/>
        <p:txBody>
          <a:bodyPr>
            <a:normAutofit fontScale="92500" lnSpcReduction="10000"/>
          </a:bodyPr>
          <a:lstStyle/>
          <a:p>
            <a:pPr marL="341313" indent="-341313">
              <a:buFont typeface="Wingdings" pitchFamily="2" charset="2"/>
              <a:buChar char="§"/>
              <a:defRPr/>
            </a:pPr>
            <a:r>
              <a:rPr lang="en-US" sz="1800" dirty="0"/>
              <a:t>State and federal funding to school divisions for public education is provided through the Direct Aid to Public Education budget.  The General Assembly appropriates the funding.</a:t>
            </a:r>
          </a:p>
          <a:p>
            <a:pPr marL="341313" indent="-341313">
              <a:buFont typeface="Wingdings" pitchFamily="2" charset="2"/>
              <a:buChar char="§"/>
              <a:defRPr/>
            </a:pPr>
            <a:endParaRPr lang="en-US" sz="1800" dirty="0"/>
          </a:p>
          <a:p>
            <a:pPr marL="341313" indent="-341313">
              <a:buFont typeface="Wingdings" pitchFamily="2" charset="2"/>
              <a:buChar char="§"/>
              <a:defRPr/>
            </a:pPr>
            <a:r>
              <a:rPr lang="en-US" sz="1800" dirty="0"/>
              <a:t>Direct Aid funding is appropriated in six budgetary categories:</a:t>
            </a:r>
          </a:p>
          <a:p>
            <a:pPr marL="742950" lvl="2" indent="-280988">
              <a:buFontTx/>
              <a:buAutoNum type="arabicPeriod"/>
              <a:defRPr/>
            </a:pPr>
            <a:r>
              <a:rPr lang="en-US" sz="1600" b="1" dirty="0">
                <a:solidFill>
                  <a:schemeClr val="tx1"/>
                </a:solidFill>
              </a:rPr>
              <a:t>Standards of Quality (SOQ)</a:t>
            </a:r>
          </a:p>
          <a:p>
            <a:pPr marL="742950" lvl="2" indent="-280988">
              <a:buFontTx/>
              <a:buAutoNum type="arabicPeriod"/>
              <a:defRPr/>
            </a:pPr>
            <a:r>
              <a:rPr lang="en-US" sz="1600" b="1" dirty="0">
                <a:solidFill>
                  <a:schemeClr val="tx1"/>
                </a:solidFill>
              </a:rPr>
              <a:t>Incentive Programs</a:t>
            </a:r>
          </a:p>
          <a:p>
            <a:pPr marL="742950" lvl="2" indent="-280988">
              <a:buFontTx/>
              <a:buAutoNum type="arabicPeriod"/>
              <a:defRPr/>
            </a:pPr>
            <a:r>
              <a:rPr lang="en-US" sz="1600" b="1" dirty="0">
                <a:solidFill>
                  <a:schemeClr val="tx1"/>
                </a:solidFill>
              </a:rPr>
              <a:t>Categorical Programs</a:t>
            </a:r>
          </a:p>
          <a:p>
            <a:pPr marL="742950" lvl="2" indent="-280988">
              <a:buFontTx/>
              <a:buAutoNum type="arabicPeriod"/>
              <a:defRPr/>
            </a:pPr>
            <a:r>
              <a:rPr lang="en-US" sz="1600" b="1" dirty="0">
                <a:solidFill>
                  <a:schemeClr val="tx1"/>
                </a:solidFill>
              </a:rPr>
              <a:t>Lottery Proceeds Fund Programs</a:t>
            </a:r>
          </a:p>
          <a:p>
            <a:pPr marL="742950" lvl="2" indent="-280988">
              <a:buFontTx/>
              <a:buAutoNum type="arabicPeriod"/>
              <a:defRPr/>
            </a:pPr>
            <a:r>
              <a:rPr lang="en-US" sz="1600" b="1" dirty="0">
                <a:solidFill>
                  <a:schemeClr val="tx1"/>
                </a:solidFill>
              </a:rPr>
              <a:t>Supplemental Education Programs</a:t>
            </a:r>
          </a:p>
          <a:p>
            <a:pPr marL="742950" lvl="2" indent="-280988">
              <a:buFontTx/>
              <a:buAutoNum type="arabicPeriod"/>
              <a:defRPr/>
            </a:pPr>
            <a:r>
              <a:rPr lang="en-US" sz="1600" b="1" dirty="0">
                <a:solidFill>
                  <a:schemeClr val="tx1"/>
                </a:solidFill>
              </a:rPr>
              <a:t>Federal Funds</a:t>
            </a:r>
          </a:p>
          <a:p>
            <a:pPr>
              <a:buFont typeface="Wingdings" pitchFamily="2" charset="2"/>
              <a:buChar char="§"/>
              <a:defRPr/>
            </a:pPr>
            <a:endParaRPr lang="en-US" sz="1800" dirty="0"/>
          </a:p>
          <a:p>
            <a:pPr>
              <a:buFont typeface="Wingdings" pitchFamily="2" charset="2"/>
              <a:buChar char="§"/>
              <a:defRPr/>
            </a:pPr>
            <a:r>
              <a:rPr lang="en-US" sz="1800" dirty="0"/>
              <a:t>In each odd-numbered year, the state cost of the Direct Aid budget is “</a:t>
            </a:r>
            <a:r>
              <a:rPr lang="en-US" sz="1800" dirty="0" err="1"/>
              <a:t>rebenchmarked</a:t>
            </a:r>
            <a:r>
              <a:rPr lang="en-US" sz="1800" dirty="0"/>
              <a:t>” for the next biennium, beginning the biennial budget development process.  The process impacts 30 or more state Direct Aid programs in categories </a:t>
            </a:r>
            <a:r>
              <a:rPr lang="en-US" sz="1800" u="sng" dirty="0"/>
              <a:t>1-4</a:t>
            </a:r>
            <a:r>
              <a:rPr lang="en-US" sz="1800" dirty="0"/>
              <a:t> above.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4</a:t>
            </a:fld>
            <a:endParaRPr lang="en-US" dirty="0"/>
          </a:p>
        </p:txBody>
      </p:sp>
    </p:spTree>
    <p:extLst>
      <p:ext uri="{BB962C8B-B14F-4D97-AF65-F5344CB8AC3E}">
        <p14:creationId xmlns:p14="http://schemas.microsoft.com/office/powerpoint/2010/main" val="32191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40</a:t>
            </a:fld>
            <a:endParaRPr lang="en-US" dirty="0"/>
          </a:p>
        </p:txBody>
      </p:sp>
      <p:sp>
        <p:nvSpPr>
          <p:cNvPr id="8" name="TextBox 7"/>
          <p:cNvSpPr txBox="1"/>
          <p:nvPr/>
        </p:nvSpPr>
        <p:spPr>
          <a:xfrm>
            <a:off x="76200" y="6246038"/>
            <a:ext cx="4424362" cy="553998"/>
          </a:xfrm>
          <a:prstGeom prst="rect">
            <a:avLst/>
          </a:prstGeom>
          <a:noFill/>
        </p:spPr>
        <p:txBody>
          <a:bodyPr wrap="square" rtlCol="0">
            <a:spAutoFit/>
          </a:bodyPr>
          <a:lstStyle/>
          <a:p>
            <a:r>
              <a:rPr lang="en-US" sz="1000" b="1" u="sng" dirty="0" smtClean="0"/>
              <a:t>Note</a:t>
            </a:r>
            <a:r>
              <a:rPr lang="en-US" sz="1000" b="1" dirty="0" smtClean="0"/>
              <a:t>: </a:t>
            </a:r>
            <a:r>
              <a:rPr lang="en-US" sz="1000" i="1" dirty="0" smtClean="0"/>
              <a:t>a negative value in the variance columns indicates a cost increase in FY21 or FY22 compared to the Chapter 854 FY20 base, a positive value indicates a cost decrease in FY21 or FY22 compared to the FY20 base.</a:t>
            </a:r>
            <a:endParaRPr lang="en-US" sz="1000" i="1" dirty="0"/>
          </a:p>
        </p:txBody>
      </p:sp>
      <p:graphicFrame>
        <p:nvGraphicFramePr>
          <p:cNvPr id="7" name="Object 6" descr="Lottery Accounts did not increase in the 2020-2022 biennium compared to the base year (FY20)." title="Lottery Accounts"/>
          <p:cNvGraphicFramePr>
            <a:graphicFrameLocks noChangeAspect="1"/>
          </p:cNvGraphicFramePr>
          <p:nvPr>
            <p:extLst>
              <p:ext uri="{D42A27DB-BD31-4B8C-83A1-F6EECF244321}">
                <p14:modId xmlns:p14="http://schemas.microsoft.com/office/powerpoint/2010/main" val="2873980916"/>
              </p:ext>
            </p:extLst>
          </p:nvPr>
        </p:nvGraphicFramePr>
        <p:xfrm>
          <a:off x="152400" y="1066800"/>
          <a:ext cx="8229600" cy="4899984"/>
        </p:xfrm>
        <a:graphic>
          <a:graphicData uri="http://schemas.openxmlformats.org/presentationml/2006/ole">
            <mc:AlternateContent xmlns:mc="http://schemas.openxmlformats.org/markup-compatibility/2006">
              <mc:Choice xmlns:v="urn:schemas-microsoft-com:vml" Requires="v">
                <p:oleObj spid="_x0000_s3089" name="Worksheet" r:id="rId3" imgW="9763237" imgH="5810138" progId="Excel.Sheet.12">
                  <p:embed/>
                </p:oleObj>
              </mc:Choice>
              <mc:Fallback>
                <p:oleObj name="Worksheet" r:id="rId3" imgW="9763237" imgH="5810138" progId="Excel.Sheet.12">
                  <p:embed/>
                  <p:pic>
                    <p:nvPicPr>
                      <p:cNvPr id="3" name="Object 2"/>
                      <p:cNvPicPr/>
                      <p:nvPr/>
                    </p:nvPicPr>
                    <p:blipFill>
                      <a:blip r:embed="rId4"/>
                      <a:stretch>
                        <a:fillRect/>
                      </a:stretch>
                    </p:blipFill>
                    <p:spPr>
                      <a:xfrm>
                        <a:off x="152400" y="1066800"/>
                        <a:ext cx="8229600" cy="4899984"/>
                      </a:xfrm>
                      <a:prstGeom prst="rect">
                        <a:avLst/>
                      </a:prstGeom>
                    </p:spPr>
                  </p:pic>
                </p:oleObj>
              </mc:Fallback>
            </mc:AlternateContent>
          </a:graphicData>
        </a:graphic>
      </p:graphicFrame>
      <p:sp>
        <p:nvSpPr>
          <p:cNvPr id="2" name="Title 1"/>
          <p:cNvSpPr>
            <a:spLocks noGrp="1"/>
          </p:cNvSpPr>
          <p:nvPr>
            <p:ph type="title"/>
          </p:nvPr>
        </p:nvSpPr>
        <p:spPr>
          <a:xfrm>
            <a:off x="457200" y="0"/>
            <a:ext cx="7543800" cy="1143000"/>
          </a:xfrm>
        </p:spPr>
        <p:txBody>
          <a:bodyPr>
            <a:normAutofit/>
          </a:bodyPr>
          <a:lstStyle/>
          <a:p>
            <a:r>
              <a:rPr lang="en-US" dirty="0" smtClean="0"/>
              <a:t>Lottery Accounts</a:t>
            </a:r>
            <a:endParaRPr lang="en-US" dirty="0"/>
          </a:p>
        </p:txBody>
      </p:sp>
    </p:spTree>
    <p:extLst>
      <p:ext uri="{BB962C8B-B14F-4D97-AF65-F5344CB8AC3E}">
        <p14:creationId xmlns:p14="http://schemas.microsoft.com/office/powerpoint/2010/main" val="3509514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41</a:t>
            </a:fld>
            <a:endParaRPr lang="en-US" dirty="0"/>
          </a:p>
        </p:txBody>
      </p:sp>
      <p:sp>
        <p:nvSpPr>
          <p:cNvPr id="8" name="TextBox 7"/>
          <p:cNvSpPr txBox="1"/>
          <p:nvPr/>
        </p:nvSpPr>
        <p:spPr>
          <a:xfrm>
            <a:off x="93662" y="5969039"/>
            <a:ext cx="4424362" cy="553998"/>
          </a:xfrm>
          <a:prstGeom prst="rect">
            <a:avLst/>
          </a:prstGeom>
          <a:noFill/>
        </p:spPr>
        <p:txBody>
          <a:bodyPr wrap="square" rtlCol="0">
            <a:spAutoFit/>
          </a:bodyPr>
          <a:lstStyle/>
          <a:p>
            <a:r>
              <a:rPr lang="en-US" sz="1000" b="1" u="sng" dirty="0" smtClean="0"/>
              <a:t>Note</a:t>
            </a:r>
            <a:r>
              <a:rPr lang="en-US" sz="1000" b="1" dirty="0" smtClean="0"/>
              <a:t>: </a:t>
            </a:r>
            <a:r>
              <a:rPr lang="en-US" sz="1000" i="1" dirty="0" smtClean="0"/>
              <a:t>a negative value in the variance columns indicates a cost increase in FY21 or FY22 compared to the Chapter 854 FY20 base, a positive value indicates a cost decrease in FY21 or FY22 compared to the FY20 base.</a:t>
            </a:r>
            <a:endParaRPr lang="en-US" sz="1000" i="1" dirty="0"/>
          </a:p>
        </p:txBody>
      </p:sp>
      <p:graphicFrame>
        <p:nvGraphicFramePr>
          <p:cNvPr id="7" name="Object 6" descr="Direct Aid Accounts increased by $595.7 million in the 2020-2022 biennium compared to the base year (FY20)." title="Direct Aid Summary"/>
          <p:cNvGraphicFramePr>
            <a:graphicFrameLocks noChangeAspect="1"/>
          </p:cNvGraphicFramePr>
          <p:nvPr>
            <p:extLst>
              <p:ext uri="{D42A27DB-BD31-4B8C-83A1-F6EECF244321}">
                <p14:modId xmlns:p14="http://schemas.microsoft.com/office/powerpoint/2010/main" val="197413429"/>
              </p:ext>
            </p:extLst>
          </p:nvPr>
        </p:nvGraphicFramePr>
        <p:xfrm>
          <a:off x="152400" y="1752601"/>
          <a:ext cx="8153400" cy="2362668"/>
        </p:xfrm>
        <a:graphic>
          <a:graphicData uri="http://schemas.openxmlformats.org/presentationml/2006/ole">
            <mc:AlternateContent xmlns:mc="http://schemas.openxmlformats.org/markup-compatibility/2006">
              <mc:Choice xmlns:v="urn:schemas-microsoft-com:vml" Requires="v">
                <p:oleObj spid="_x0000_s4112" name="Worksheet" r:id="rId3" imgW="9534637" imgH="2486025" progId="Excel.Sheet.12">
                  <p:embed/>
                </p:oleObj>
              </mc:Choice>
              <mc:Fallback>
                <p:oleObj name="Worksheet" r:id="rId3" imgW="9534637" imgH="2486025" progId="Excel.Sheet.12">
                  <p:embed/>
                  <p:pic>
                    <p:nvPicPr>
                      <p:cNvPr id="5" name="Object 4"/>
                      <p:cNvPicPr/>
                      <p:nvPr/>
                    </p:nvPicPr>
                    <p:blipFill>
                      <a:blip r:embed="rId4"/>
                      <a:stretch>
                        <a:fillRect/>
                      </a:stretch>
                    </p:blipFill>
                    <p:spPr>
                      <a:xfrm>
                        <a:off x="152400" y="1752601"/>
                        <a:ext cx="8153400" cy="2362668"/>
                      </a:xfrm>
                      <a:prstGeom prst="rect">
                        <a:avLst/>
                      </a:prstGeom>
                    </p:spPr>
                  </p:pic>
                </p:oleObj>
              </mc:Fallback>
            </mc:AlternateContent>
          </a:graphicData>
        </a:graphic>
      </p:graphicFrame>
      <p:sp>
        <p:nvSpPr>
          <p:cNvPr id="2" name="Title 1"/>
          <p:cNvSpPr>
            <a:spLocks noGrp="1"/>
          </p:cNvSpPr>
          <p:nvPr>
            <p:ph type="title"/>
          </p:nvPr>
        </p:nvSpPr>
        <p:spPr>
          <a:xfrm>
            <a:off x="457200" y="0"/>
            <a:ext cx="7543800" cy="1143000"/>
          </a:xfrm>
        </p:spPr>
        <p:txBody>
          <a:bodyPr>
            <a:normAutofit fontScale="90000"/>
          </a:bodyPr>
          <a:lstStyle/>
          <a:p>
            <a:r>
              <a:rPr lang="en-US" dirty="0" smtClean="0"/>
              <a:t>Summary – by Direct Aid Account Category</a:t>
            </a:r>
            <a:endParaRPr lang="en-US" dirty="0"/>
          </a:p>
        </p:txBody>
      </p:sp>
    </p:spTree>
    <p:extLst>
      <p:ext uri="{BB962C8B-B14F-4D97-AF65-F5344CB8AC3E}">
        <p14:creationId xmlns:p14="http://schemas.microsoft.com/office/powerpoint/2010/main" val="1886123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Questions?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42</a:t>
            </a:fld>
            <a:endParaRPr lang="en-US" dirty="0"/>
          </a:p>
        </p:txBody>
      </p:sp>
    </p:spTree>
    <p:extLst>
      <p:ext uri="{BB962C8B-B14F-4D97-AF65-F5344CB8AC3E}">
        <p14:creationId xmlns:p14="http://schemas.microsoft.com/office/powerpoint/2010/main" val="19220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Process</a:t>
            </a:r>
            <a:endParaRPr lang="en-US" dirty="0"/>
          </a:p>
        </p:txBody>
      </p:sp>
      <p:sp>
        <p:nvSpPr>
          <p:cNvPr id="4" name="Content Placeholder 3"/>
          <p:cNvSpPr>
            <a:spLocks noGrp="1"/>
          </p:cNvSpPr>
          <p:nvPr>
            <p:ph idx="1"/>
          </p:nvPr>
        </p:nvSpPr>
        <p:spPr/>
        <p:txBody>
          <a:bodyPr>
            <a:normAutofit fontScale="92500" lnSpcReduction="10000"/>
          </a:bodyPr>
          <a:lstStyle/>
          <a:p>
            <a:pPr>
              <a:buFont typeface="Wingdings" pitchFamily="2" charset="2"/>
              <a:buChar char="§"/>
            </a:pPr>
            <a:r>
              <a:rPr lang="en-US" altLang="en-US" sz="1900" dirty="0"/>
              <a:t>The </a:t>
            </a:r>
            <a:r>
              <a:rPr lang="en-US" altLang="en-US" sz="1900" dirty="0" err="1"/>
              <a:t>rebenchmarked</a:t>
            </a:r>
            <a:r>
              <a:rPr lang="en-US" altLang="en-US" sz="1900" dirty="0"/>
              <a:t> budget represents the state cost of continuing the current Direct Aid programs into the next biennium, with updates to the input data used in the funding formulas that determine the cost of the programs.</a:t>
            </a:r>
            <a:r>
              <a:rPr lang="en-US" altLang="en-US" sz="1800" dirty="0"/>
              <a:t> </a:t>
            </a:r>
          </a:p>
          <a:p>
            <a:pPr lvl="1" indent="-227013">
              <a:buFont typeface="Wingdings" panose="05000000000000000000" pitchFamily="2" charset="2"/>
              <a:buChar char="Ø"/>
            </a:pPr>
            <a:r>
              <a:rPr lang="en-US" altLang="en-US" sz="1600" b="1" dirty="0">
                <a:solidFill>
                  <a:schemeClr val="tx1"/>
                </a:solidFill>
              </a:rPr>
              <a:t>Input data used in the Direct Aid formulas are updated every two years to recognize changes in costs that have occurred over the preceding biennium.</a:t>
            </a:r>
          </a:p>
          <a:p>
            <a:pPr lvl="1" indent="-227013">
              <a:buFont typeface="Wingdings" panose="05000000000000000000" pitchFamily="2" charset="2"/>
              <a:buChar char="Ø"/>
            </a:pPr>
            <a:r>
              <a:rPr lang="en-US" altLang="en-US" sz="1600" b="1" dirty="0">
                <a:solidFill>
                  <a:schemeClr val="tx1"/>
                </a:solidFill>
              </a:rPr>
              <a:t>The state cost of SOQ and other Direct Aid accounts are recalculated step-by-step using the latest input data available, isolating the cost of each data update in incremental fashion.  About 25 separate steps are involved, each of which can increase or decrease state cost.</a:t>
            </a:r>
          </a:p>
          <a:p>
            <a:pPr>
              <a:buFont typeface="Wingdings" pitchFamily="2" charset="2"/>
              <a:buChar char="§"/>
            </a:pPr>
            <a:r>
              <a:rPr lang="en-US" altLang="en-US" sz="1900" dirty="0"/>
              <a:t>The </a:t>
            </a:r>
            <a:r>
              <a:rPr lang="en-US" altLang="en-US" sz="1900" dirty="0" err="1"/>
              <a:t>rebenchmarked</a:t>
            </a:r>
            <a:r>
              <a:rPr lang="en-US" altLang="en-US" sz="1900" dirty="0"/>
              <a:t> budget is built off of the base Direct Aid budget from the previous biennium; the current </a:t>
            </a:r>
            <a:r>
              <a:rPr lang="en-US" altLang="en-US" sz="1900" dirty="0" smtClean="0"/>
              <a:t>FY20 </a:t>
            </a:r>
            <a:r>
              <a:rPr lang="en-US" altLang="en-US" sz="1900" dirty="0"/>
              <a:t>Direct Aid budget (Chapter </a:t>
            </a:r>
            <a:r>
              <a:rPr lang="en-US" altLang="en-US" sz="1900" dirty="0" smtClean="0"/>
              <a:t>854) </a:t>
            </a:r>
            <a:r>
              <a:rPr lang="en-US" altLang="en-US" sz="1900" dirty="0"/>
              <a:t>is the starting point against which the </a:t>
            </a:r>
            <a:r>
              <a:rPr lang="en-US" altLang="en-US" sz="1900" dirty="0" err="1"/>
              <a:t>rebenchmarking</a:t>
            </a:r>
            <a:r>
              <a:rPr lang="en-US" altLang="en-US" sz="1900" dirty="0"/>
              <a:t> cost for each year of the </a:t>
            </a:r>
            <a:r>
              <a:rPr lang="en-US" altLang="en-US" sz="1900" dirty="0" smtClean="0"/>
              <a:t>2020-2021 </a:t>
            </a:r>
            <a:r>
              <a:rPr lang="en-US" altLang="en-US" sz="1900" dirty="0"/>
              <a:t>biennium (</a:t>
            </a:r>
            <a:r>
              <a:rPr lang="en-US" altLang="en-US" sz="1900" dirty="0" smtClean="0"/>
              <a:t>FY21 </a:t>
            </a:r>
            <a:r>
              <a:rPr lang="en-US" altLang="en-US" sz="1900" dirty="0"/>
              <a:t>&amp; </a:t>
            </a:r>
            <a:r>
              <a:rPr lang="en-US" altLang="en-US" sz="1900" dirty="0" smtClean="0"/>
              <a:t>FY22) </a:t>
            </a:r>
            <a:r>
              <a:rPr lang="en-US" altLang="en-US" sz="1900" dirty="0"/>
              <a:t>is calculated.  The </a:t>
            </a:r>
            <a:r>
              <a:rPr lang="en-US" altLang="en-US" sz="1900" dirty="0" smtClean="0"/>
              <a:t>FY20 </a:t>
            </a:r>
            <a:r>
              <a:rPr lang="en-US" altLang="en-US" sz="1900" dirty="0"/>
              <a:t>base budget totals </a:t>
            </a:r>
            <a:r>
              <a:rPr lang="en-US" altLang="en-US" sz="1900" dirty="0" smtClean="0"/>
              <a:t>$7.29 </a:t>
            </a:r>
            <a:r>
              <a:rPr lang="en-US" altLang="en-US" sz="1900" dirty="0"/>
              <a:t>billion - all state funds).</a:t>
            </a:r>
          </a:p>
        </p:txBody>
      </p:sp>
      <p:sp>
        <p:nvSpPr>
          <p:cNvPr id="3" name="Slide Number Placeholder 2"/>
          <p:cNvSpPr>
            <a:spLocks noGrp="1"/>
          </p:cNvSpPr>
          <p:nvPr>
            <p:ph type="sldNum" sz="quarter" idx="12"/>
          </p:nvPr>
        </p:nvSpPr>
        <p:spPr/>
        <p:txBody>
          <a:bodyPr/>
          <a:lstStyle/>
          <a:p>
            <a:fld id="{0E35F3BA-FE8B-4E36-87EF-206F94BD42EB}" type="slidenum">
              <a:rPr lang="en-US" smtClean="0"/>
              <a:pPr/>
              <a:t>5</a:t>
            </a:fld>
            <a:endParaRPr lang="en-US" dirty="0"/>
          </a:p>
        </p:txBody>
      </p:sp>
    </p:spTree>
    <p:extLst>
      <p:ext uri="{BB962C8B-B14F-4D97-AF65-F5344CB8AC3E}">
        <p14:creationId xmlns:p14="http://schemas.microsoft.com/office/powerpoint/2010/main" val="20274097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Process</a:t>
            </a:r>
            <a:endParaRPr lang="en-US" dirty="0"/>
          </a:p>
        </p:txBody>
      </p:sp>
      <p:sp>
        <p:nvSpPr>
          <p:cNvPr id="4" name="Content Placeholder 3"/>
          <p:cNvSpPr>
            <a:spLocks noGrp="1"/>
          </p:cNvSpPr>
          <p:nvPr>
            <p:ph idx="1"/>
          </p:nvPr>
        </p:nvSpPr>
        <p:spPr/>
        <p:txBody>
          <a:bodyPr>
            <a:normAutofit/>
          </a:bodyPr>
          <a:lstStyle/>
          <a:p>
            <a:pPr>
              <a:buFont typeface="Wingdings" pitchFamily="2" charset="2"/>
              <a:buChar char="§"/>
              <a:defRPr/>
            </a:pPr>
            <a:r>
              <a:rPr lang="en-US" sz="1800" dirty="0"/>
              <a:t>Rebenchmarking is </a:t>
            </a:r>
            <a:r>
              <a:rPr lang="en-US" sz="1800" u="sng" dirty="0"/>
              <a:t>technical</a:t>
            </a:r>
            <a:r>
              <a:rPr lang="en-US" sz="1800" dirty="0"/>
              <a:t> in nature and does not involve changes in funding policy or methodology or funding for new programs, other than those already approved and directed by the General Assembly.</a:t>
            </a:r>
          </a:p>
          <a:p>
            <a:pPr>
              <a:buFont typeface="Wingdings" pitchFamily="2" charset="2"/>
              <a:buChar char="§"/>
              <a:defRPr/>
            </a:pPr>
            <a:endParaRPr lang="en-US" sz="1800" dirty="0"/>
          </a:p>
          <a:p>
            <a:pPr>
              <a:buFont typeface="Wingdings" pitchFamily="2" charset="2"/>
              <a:buChar char="§"/>
              <a:defRPr/>
            </a:pPr>
            <a:r>
              <a:rPr lang="en-US" sz="1800" dirty="0"/>
              <a:t>Costs are projected forward for changes in enrollment, salaries, support costs, inflation, and other factors – costs can increase or decrease depending on the direction of each data update.  (The </a:t>
            </a:r>
            <a:r>
              <a:rPr lang="en-US" sz="1800" dirty="0" smtClean="0"/>
              <a:t>FY21/FY22 </a:t>
            </a:r>
            <a:r>
              <a:rPr lang="en-US" sz="1800" dirty="0"/>
              <a:t>state cost impact of the standard data updates is shown below.)</a:t>
            </a:r>
          </a:p>
          <a:p>
            <a:pPr>
              <a:buFont typeface="Wingdings" pitchFamily="2" charset="2"/>
              <a:buChar char="§"/>
              <a:defRPr/>
            </a:pPr>
            <a:endParaRPr lang="en-US" sz="1800" dirty="0"/>
          </a:p>
          <a:p>
            <a:pPr>
              <a:buFont typeface="Wingdings" pitchFamily="2" charset="2"/>
              <a:buChar char="§"/>
              <a:defRPr/>
            </a:pPr>
            <a:r>
              <a:rPr lang="en-US" sz="1800" dirty="0"/>
              <a:t>Because </a:t>
            </a:r>
            <a:r>
              <a:rPr lang="en-US" sz="1800" dirty="0" err="1"/>
              <a:t>rebenchmarking</a:t>
            </a:r>
            <a:r>
              <a:rPr lang="en-US" sz="1800" dirty="0"/>
              <a:t> impacts the total cost of the Direct Aid formulas, it impacts both </a:t>
            </a:r>
            <a:r>
              <a:rPr lang="en-US" sz="1800" u="sng" dirty="0"/>
              <a:t>state cost</a:t>
            </a:r>
            <a:r>
              <a:rPr lang="en-US" sz="1800" dirty="0"/>
              <a:t> and the </a:t>
            </a:r>
            <a:r>
              <a:rPr lang="en-US" sz="1800" u="sng" dirty="0"/>
              <a:t>required local share</a:t>
            </a:r>
            <a:r>
              <a:rPr lang="en-US" sz="1800" dirty="0"/>
              <a:t> that localities must fund for the SOQ and other Direct Aid programs with a local match.</a:t>
            </a:r>
          </a:p>
        </p:txBody>
      </p:sp>
      <p:sp>
        <p:nvSpPr>
          <p:cNvPr id="3" name="Slide Number Placeholder 2"/>
          <p:cNvSpPr>
            <a:spLocks noGrp="1"/>
          </p:cNvSpPr>
          <p:nvPr>
            <p:ph type="sldNum" sz="quarter" idx="12"/>
          </p:nvPr>
        </p:nvSpPr>
        <p:spPr/>
        <p:txBody>
          <a:bodyPr/>
          <a:lstStyle/>
          <a:p>
            <a:fld id="{0E35F3BA-FE8B-4E36-87EF-206F94BD42EB}" type="slidenum">
              <a:rPr lang="en-US" smtClean="0"/>
              <a:pPr/>
              <a:t>6</a:t>
            </a:fld>
            <a:endParaRPr lang="en-US" dirty="0"/>
          </a:p>
        </p:txBody>
      </p:sp>
    </p:spTree>
    <p:extLst>
      <p:ext uri="{BB962C8B-B14F-4D97-AF65-F5344CB8AC3E}">
        <p14:creationId xmlns:p14="http://schemas.microsoft.com/office/powerpoint/2010/main" val="2292626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Process - SOQ</a:t>
            </a:r>
            <a:endParaRPr lang="en-US" dirty="0"/>
          </a:p>
        </p:txBody>
      </p:sp>
      <p:sp>
        <p:nvSpPr>
          <p:cNvPr id="4" name="Content Placeholder 3"/>
          <p:cNvSpPr>
            <a:spLocks noGrp="1"/>
          </p:cNvSpPr>
          <p:nvPr>
            <p:ph idx="1"/>
          </p:nvPr>
        </p:nvSpPr>
        <p:spPr/>
        <p:txBody>
          <a:bodyPr>
            <a:normAutofit/>
          </a:bodyPr>
          <a:lstStyle/>
          <a:p>
            <a:pPr>
              <a:buFont typeface="Wingdings" pitchFamily="2" charset="2"/>
              <a:buChar char="§"/>
            </a:pPr>
            <a:r>
              <a:rPr lang="en-US" altLang="en-US" sz="1800" dirty="0"/>
              <a:t>SOQ funding is driven primarily by the instructional staffing standards in the </a:t>
            </a:r>
            <a:r>
              <a:rPr lang="en-US" altLang="en-US" sz="1800" i="1" dirty="0"/>
              <a:t>Code</a:t>
            </a:r>
            <a:r>
              <a:rPr lang="en-US" altLang="en-US" sz="1800" dirty="0"/>
              <a:t> and the salary/benefits costs for the required instructional positions.  It also includes funding for support costs based on “prevailing costs.”</a:t>
            </a:r>
          </a:p>
          <a:p>
            <a:pPr>
              <a:buFont typeface="Wingdings" pitchFamily="2" charset="2"/>
              <a:buChar char="§"/>
            </a:pPr>
            <a:endParaRPr lang="en-US" altLang="en-US" sz="1800" dirty="0"/>
          </a:p>
          <a:p>
            <a:pPr>
              <a:buFont typeface="Wingdings" pitchFamily="2" charset="2"/>
              <a:buChar char="§"/>
            </a:pPr>
            <a:r>
              <a:rPr lang="en-US" altLang="en-US" sz="1800" dirty="0"/>
              <a:t>Some components of the SOQ funding process are policy-driven (e.g., standards) but others are technical and must be updated through </a:t>
            </a:r>
            <a:r>
              <a:rPr lang="en-US" altLang="en-US" sz="1800" dirty="0" err="1"/>
              <a:t>rebenchmarking</a:t>
            </a:r>
            <a:r>
              <a:rPr lang="en-US" altLang="en-US" sz="1800" dirty="0" smtClean="0"/>
              <a:t>.</a:t>
            </a:r>
          </a:p>
          <a:p>
            <a:pPr>
              <a:buFont typeface="Wingdings" pitchFamily="2" charset="2"/>
              <a:buChar char="§"/>
            </a:pPr>
            <a:endParaRPr lang="en-US" altLang="en-US" sz="1800" dirty="0" smtClean="0"/>
          </a:p>
          <a:p>
            <a:pPr>
              <a:buFont typeface="Wingdings" pitchFamily="2" charset="2"/>
              <a:buChar char="§"/>
            </a:pPr>
            <a:r>
              <a:rPr lang="en-US" altLang="en-US" sz="1800" dirty="0" smtClean="0"/>
              <a:t>Since </a:t>
            </a:r>
            <a:r>
              <a:rPr lang="en-US" altLang="en-US" sz="1800" dirty="0"/>
              <a:t>90% of state Direct Aid funding is for SOQ programs, SOQ funding is most impacted by the </a:t>
            </a:r>
            <a:r>
              <a:rPr lang="en-US" altLang="en-US" sz="1800" dirty="0" err="1"/>
              <a:t>rebenchmarking</a:t>
            </a:r>
            <a:r>
              <a:rPr lang="en-US" altLang="en-US" sz="1800" dirty="0"/>
              <a:t> process; however, state Lottery, incentive, and categorical funding in Direct Aid is also impacted.</a:t>
            </a:r>
          </a:p>
          <a:p>
            <a:pPr>
              <a:buFont typeface="Wingdings" pitchFamily="2" charset="2"/>
              <a:buChar char="§"/>
            </a:pPr>
            <a:endParaRPr lang="en-US" altLang="en-US" sz="1800"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7</a:t>
            </a:fld>
            <a:endParaRPr lang="en-US" dirty="0"/>
          </a:p>
        </p:txBody>
      </p:sp>
    </p:spTree>
    <p:extLst>
      <p:ext uri="{BB962C8B-B14F-4D97-AF65-F5344CB8AC3E}">
        <p14:creationId xmlns:p14="http://schemas.microsoft.com/office/powerpoint/2010/main" val="7281199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Rebenchmarking Process - SOQ</a:t>
            </a:r>
            <a:endParaRPr lang="en-US" dirty="0"/>
          </a:p>
        </p:txBody>
      </p:sp>
      <p:sp>
        <p:nvSpPr>
          <p:cNvPr id="4" name="Content Placeholder 3"/>
          <p:cNvSpPr>
            <a:spLocks noGrp="1"/>
          </p:cNvSpPr>
          <p:nvPr>
            <p:ph idx="1"/>
          </p:nvPr>
        </p:nvSpPr>
        <p:spPr/>
        <p:txBody>
          <a:bodyPr>
            <a:normAutofit/>
          </a:bodyPr>
          <a:lstStyle/>
          <a:p>
            <a:pPr>
              <a:buFont typeface="Wingdings" pitchFamily="2" charset="2"/>
              <a:buChar char="§"/>
            </a:pPr>
            <a:r>
              <a:rPr lang="en-US" altLang="en-US" sz="2000" dirty="0"/>
              <a:t>Key components of the SOQ funding formula include:</a:t>
            </a:r>
          </a:p>
          <a:p>
            <a:pPr marL="687388" lvl="1" indent="-342900">
              <a:buFont typeface="Wingdings" pitchFamily="2" charset="2"/>
              <a:buAutoNum type="arabicParenR"/>
            </a:pPr>
            <a:r>
              <a:rPr lang="en-US" altLang="en-US" sz="2000" b="1" dirty="0">
                <a:solidFill>
                  <a:schemeClr val="tx1"/>
                </a:solidFill>
              </a:rPr>
              <a:t>Student enrollment;</a:t>
            </a:r>
          </a:p>
          <a:p>
            <a:pPr marL="687388" lvl="1" indent="-342900">
              <a:buFont typeface="Wingdings" pitchFamily="2" charset="2"/>
              <a:buAutoNum type="arabicParenR"/>
            </a:pPr>
            <a:r>
              <a:rPr lang="en-US" altLang="en-US" sz="2000" b="1" dirty="0">
                <a:solidFill>
                  <a:schemeClr val="tx1"/>
                </a:solidFill>
              </a:rPr>
              <a:t>Staffing standards for instructional positions;</a:t>
            </a:r>
          </a:p>
          <a:p>
            <a:pPr marL="687388" lvl="1" indent="-342900">
              <a:buFont typeface="Wingdings" pitchFamily="2" charset="2"/>
              <a:buAutoNum type="arabicParenR"/>
            </a:pPr>
            <a:r>
              <a:rPr lang="en-US" altLang="en-US" sz="2000" b="1" dirty="0">
                <a:solidFill>
                  <a:schemeClr val="tx1"/>
                </a:solidFill>
              </a:rPr>
              <a:t>Salaries of instructional positions;</a:t>
            </a:r>
          </a:p>
          <a:p>
            <a:pPr marL="687388" lvl="1" indent="-342900">
              <a:buFont typeface="Wingdings" pitchFamily="2" charset="2"/>
              <a:buAutoNum type="arabicParenR" startAt="4"/>
            </a:pPr>
            <a:r>
              <a:rPr lang="en-US" altLang="en-US" sz="2000" b="1" dirty="0">
                <a:solidFill>
                  <a:schemeClr val="tx1"/>
                </a:solidFill>
              </a:rPr>
              <a:t>Fringe benefit rates;</a:t>
            </a:r>
          </a:p>
          <a:p>
            <a:pPr marL="687388" lvl="1" indent="-342900">
              <a:buFont typeface="Wingdings" pitchFamily="2" charset="2"/>
              <a:buAutoNum type="arabicParenR" startAt="4"/>
            </a:pPr>
            <a:r>
              <a:rPr lang="en-US" altLang="en-US" sz="2000" b="1" dirty="0">
                <a:solidFill>
                  <a:schemeClr val="tx1"/>
                </a:solidFill>
              </a:rPr>
              <a:t>Support costs (salary and non-salary);</a:t>
            </a:r>
          </a:p>
          <a:p>
            <a:pPr marL="687388" lvl="1" indent="-342900">
              <a:buFont typeface="Wingdings" pitchFamily="2" charset="2"/>
              <a:buAutoNum type="arabicParenR" startAt="4"/>
            </a:pPr>
            <a:r>
              <a:rPr lang="en-US" altLang="en-US" sz="2000" b="1" dirty="0">
                <a:solidFill>
                  <a:schemeClr val="tx1"/>
                </a:solidFill>
              </a:rPr>
              <a:t>Inflation factors;</a:t>
            </a:r>
          </a:p>
          <a:p>
            <a:pPr marL="687388" lvl="1" indent="-342900">
              <a:buFont typeface="Wingdings" pitchFamily="2" charset="2"/>
              <a:buAutoNum type="arabicParenR" startAt="7"/>
            </a:pPr>
            <a:r>
              <a:rPr lang="en-US" altLang="en-US" sz="2000" b="1" dirty="0">
                <a:solidFill>
                  <a:schemeClr val="tx1"/>
                </a:solidFill>
              </a:rPr>
              <a:t>Support costs adjusted for deducted federal revenues; and</a:t>
            </a:r>
          </a:p>
          <a:p>
            <a:pPr marL="687388" lvl="1" indent="-342900">
              <a:buFont typeface="Wingdings" pitchFamily="2" charset="2"/>
              <a:buAutoNum type="arabicParenR" startAt="7"/>
            </a:pPr>
            <a:r>
              <a:rPr lang="en-US" altLang="en-US" sz="2000" b="1" dirty="0">
                <a:solidFill>
                  <a:schemeClr val="tx1"/>
                </a:solidFill>
              </a:rPr>
              <a:t>Sales tax funding and division composite indices.</a:t>
            </a:r>
          </a:p>
          <a:p>
            <a:pPr marL="0" indent="0">
              <a:buNone/>
            </a:pPr>
            <a:endParaRPr lang="en-US" altLang="en-US" sz="1800"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8</a:t>
            </a:fld>
            <a:endParaRPr lang="en-US" dirty="0"/>
          </a:p>
        </p:txBody>
      </p:sp>
    </p:spTree>
    <p:extLst>
      <p:ext uri="{BB962C8B-B14F-4D97-AF65-F5344CB8AC3E}">
        <p14:creationId xmlns:p14="http://schemas.microsoft.com/office/powerpoint/2010/main" val="29088220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SOQ Funding Process</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9</a:t>
            </a:fld>
            <a:endParaRPr lang="en-US" dirty="0"/>
          </a:p>
        </p:txBody>
      </p:sp>
      <p:pic>
        <p:nvPicPr>
          <p:cNvPr id="9" name="Content Placeholder 8" descr="This graph illustrates the SOQ funding process.  A number of variables are considered, such as staffing standards, funded salaries, enrollment counts, and prevailing support costs.  These variables are used to compute per-pupil costs for each SOQ account per school division.  When multiplied by projected enrollment, we can calculate a total cost projection.  The composite index is used to determine state and local shares of costs, while estimated sales tax distributions are also considered in the Basic Aid computation." title="SOQ Funding Process"/>
          <p:cNvPicPr>
            <a:picLocks noGrp="1" noChangeAspect="1"/>
          </p:cNvPicPr>
          <p:nvPr>
            <p:ph idx="1"/>
          </p:nvPr>
        </p:nvPicPr>
        <p:blipFill>
          <a:blip r:embed="rId2"/>
          <a:stretch>
            <a:fillRect/>
          </a:stretch>
        </p:blipFill>
        <p:spPr>
          <a:xfrm>
            <a:off x="1352550" y="1648619"/>
            <a:ext cx="5753100" cy="4429125"/>
          </a:xfrm>
          <a:prstGeom prst="rect">
            <a:avLst/>
          </a:prstGeom>
        </p:spPr>
      </p:pic>
    </p:spTree>
    <p:extLst>
      <p:ext uri="{BB962C8B-B14F-4D97-AF65-F5344CB8AC3E}">
        <p14:creationId xmlns:p14="http://schemas.microsoft.com/office/powerpoint/2010/main" val="12843315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51555</TotalTime>
  <Words>3495</Words>
  <Application>Microsoft Office PowerPoint</Application>
  <PresentationFormat>On-screen Show (4:3)</PresentationFormat>
  <Paragraphs>863</Paragraphs>
  <Slides>42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ＭＳ Ｐゴシック</vt:lpstr>
      <vt:lpstr>Arial</vt:lpstr>
      <vt:lpstr>Calibri</vt:lpstr>
      <vt:lpstr>Lucida Bright</vt:lpstr>
      <vt:lpstr>MS Pゴシック</vt:lpstr>
      <vt:lpstr>Times New Roman</vt:lpstr>
      <vt:lpstr>Wingdings</vt:lpstr>
      <vt:lpstr>Office Theme</vt:lpstr>
      <vt:lpstr>Worksheet</vt:lpstr>
      <vt:lpstr>Rebenchmarking of the Direct Aid to Public Education Budget for the 2020-2022 Biennium  Presented to the Board of Education  September 18, 2019 </vt:lpstr>
      <vt:lpstr>Presentation Topics</vt:lpstr>
      <vt:lpstr>2020-2022 Rebenchmarking – State Cost</vt:lpstr>
      <vt:lpstr>Rebenchmarking Process</vt:lpstr>
      <vt:lpstr>Rebenchmarking Process</vt:lpstr>
      <vt:lpstr>Rebenchmarking Process</vt:lpstr>
      <vt:lpstr>Rebenchmarking Process - SOQ</vt:lpstr>
      <vt:lpstr>Rebenchmarking Process - SOQ</vt:lpstr>
      <vt:lpstr>SOQ Funding Process</vt:lpstr>
      <vt:lpstr>Rebenchmarking Data Inputs</vt:lpstr>
      <vt:lpstr>Rebenchmarking Data Inputs</vt:lpstr>
      <vt:lpstr>Rebenchmarking Data Inputs</vt:lpstr>
      <vt:lpstr>Rebenchmarking Data Inputs</vt:lpstr>
      <vt:lpstr>Pending Inputs</vt:lpstr>
      <vt:lpstr>State Cost to Date</vt:lpstr>
      <vt:lpstr>State Cost to Date</vt:lpstr>
      <vt:lpstr>State Cost of Each Rebenchmarking Update (incremental cost above FY20 base)</vt:lpstr>
      <vt:lpstr>State Cost of Each Rebenchmarking Update (incremental cost above FY20 base)</vt:lpstr>
      <vt:lpstr>State Cost of Each Rebenchmarking Update (incremental cost above FY20 base)</vt:lpstr>
      <vt:lpstr>State Cost of Each Rebenchmarking Update (incremental cost above FY20 base)</vt:lpstr>
      <vt:lpstr>Student Enrollment</vt:lpstr>
      <vt:lpstr>Special Education Child Count</vt:lpstr>
      <vt:lpstr>CTE Course Enrollment</vt:lpstr>
      <vt:lpstr>SOL Test Failure Rates</vt:lpstr>
      <vt:lpstr>Free Lunch Eligibility</vt:lpstr>
      <vt:lpstr>Three-Year Average Free Lunch Rates</vt:lpstr>
      <vt:lpstr>Base-Year Instructional Salaries</vt:lpstr>
      <vt:lpstr>Base-Year Support Salaries and Positions</vt:lpstr>
      <vt:lpstr>Non-personal Support Costs</vt:lpstr>
      <vt:lpstr>Federal Revenue Deduct</vt:lpstr>
      <vt:lpstr>Support Positions Ratio Cap</vt:lpstr>
      <vt:lpstr>Health Care Premium</vt:lpstr>
      <vt:lpstr>Textbooks Per Pupil</vt:lpstr>
      <vt:lpstr>Non-personal Inflation Factors</vt:lpstr>
      <vt:lpstr>Funded Instructional Salaries</vt:lpstr>
      <vt:lpstr>Funded Support Salaries</vt:lpstr>
      <vt:lpstr>Standards of Quality Accounts</vt:lpstr>
      <vt:lpstr>Incentive Accounts</vt:lpstr>
      <vt:lpstr>Categorical Accounts</vt:lpstr>
      <vt:lpstr>Lottery Accounts</vt:lpstr>
      <vt:lpstr>Summary – by Direct Aid Account Category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Committee</dc:title>
  <dc:creator>Owner</dc:creator>
  <cp:lastModifiedBy>Lanza, Edward (DOE)</cp:lastModifiedBy>
  <cp:revision>383</cp:revision>
  <cp:lastPrinted>2019-08-21T20:29:58Z</cp:lastPrinted>
  <dcterms:created xsi:type="dcterms:W3CDTF">2014-09-27T11:01:48Z</dcterms:created>
  <dcterms:modified xsi:type="dcterms:W3CDTF">2019-09-17T13:04:39Z</dcterms:modified>
</cp:coreProperties>
</file>