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9" r:id="rId3"/>
    <p:sldId id="270" r:id="rId4"/>
    <p:sldId id="260" r:id="rId5"/>
    <p:sldId id="261" r:id="rId6"/>
    <p:sldId id="262" r:id="rId7"/>
    <p:sldId id="263" r:id="rId8"/>
    <p:sldId id="265" r:id="rId9"/>
    <p:sldId id="266"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94643"/>
  </p:normalViewPr>
  <p:slideViewPr>
    <p:cSldViewPr snapToGrid="0" snapToObjects="1">
      <p:cViewPr varScale="1">
        <p:scale>
          <a:sx n="81" d="100"/>
          <a:sy n="81" d="100"/>
        </p:scale>
        <p:origin x="77" y="566"/>
      </p:cViewPr>
      <p:guideLst/>
    </p:cSldViewPr>
  </p:slideViewPr>
  <p:notesTextViewPr>
    <p:cViewPr>
      <p:scale>
        <a:sx n="1" d="1"/>
        <a:sy n="1" d="1"/>
      </p:scale>
      <p:origin x="0" y="0"/>
    </p:cViewPr>
  </p:notesTextViewPr>
  <p:notesViewPr>
    <p:cSldViewPr snapToGrid="0" snapToObjects="1">
      <p:cViewPr varScale="1">
        <p:scale>
          <a:sx n="96" d="100"/>
          <a:sy n="96" d="100"/>
        </p:scale>
        <p:origin x="3224"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A26119-4F6C-7748-9D50-9E1702C0F9D2}"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00B64B-BAC4-984E-95F2-C3232FBEA3F2}" type="slidenum">
              <a:rPr lang="en-US" smtClean="0"/>
              <a:t>‹#›</a:t>
            </a:fld>
            <a:endParaRPr lang="en-US"/>
          </a:p>
        </p:txBody>
      </p:sp>
    </p:spTree>
    <p:extLst>
      <p:ext uri="{BB962C8B-B14F-4D97-AF65-F5344CB8AC3E}">
        <p14:creationId xmlns:p14="http://schemas.microsoft.com/office/powerpoint/2010/main" val="231887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00B64B-BAC4-984E-95F2-C3232FBEA3F2}" type="slidenum">
              <a:rPr lang="en-US" smtClean="0"/>
              <a:t>6</a:t>
            </a:fld>
            <a:endParaRPr lang="en-US"/>
          </a:p>
        </p:txBody>
      </p:sp>
    </p:spTree>
    <p:extLst>
      <p:ext uri="{BB962C8B-B14F-4D97-AF65-F5344CB8AC3E}">
        <p14:creationId xmlns:p14="http://schemas.microsoft.com/office/powerpoint/2010/main" val="2103284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00B64B-BAC4-984E-95F2-C3232FBEA3F2}" type="slidenum">
              <a:rPr lang="en-US" smtClean="0"/>
              <a:t>7</a:t>
            </a:fld>
            <a:endParaRPr lang="en-US"/>
          </a:p>
        </p:txBody>
      </p:sp>
    </p:spTree>
    <p:extLst>
      <p:ext uri="{BB962C8B-B14F-4D97-AF65-F5344CB8AC3E}">
        <p14:creationId xmlns:p14="http://schemas.microsoft.com/office/powerpoint/2010/main" val="2824509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6C9CC-26CE-5846-996E-0B405B4E00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6F237-F459-9541-A923-DAF6D62E7D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C9DF95-6F5C-AB45-A991-CDAA47A0ABF3}"/>
              </a:ext>
            </a:extLst>
          </p:cNvPr>
          <p:cNvSpPr>
            <a:spLocks noGrp="1"/>
          </p:cNvSpPr>
          <p:nvPr>
            <p:ph type="dt" sz="half" idx="10"/>
          </p:nvPr>
        </p:nvSpPr>
        <p:spPr/>
        <p:txBody>
          <a:bodyPr/>
          <a:lstStyle/>
          <a:p>
            <a:fld id="{BD4C10A4-32EC-E34D-8BD3-7020585C0213}" type="datetimeFigureOut">
              <a:rPr lang="en-US" smtClean="0"/>
              <a:t>1/23/2019</a:t>
            </a:fld>
            <a:endParaRPr lang="en-US"/>
          </a:p>
        </p:txBody>
      </p:sp>
      <p:sp>
        <p:nvSpPr>
          <p:cNvPr id="5" name="Footer Placeholder 4">
            <a:extLst>
              <a:ext uri="{FF2B5EF4-FFF2-40B4-BE49-F238E27FC236}">
                <a16:creationId xmlns:a16="http://schemas.microsoft.com/office/drawing/2014/main" id="{38971ADA-E325-7049-BB7F-09CDD952BD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2E529C-D4D5-8E49-B4EE-564C1DED79F7}"/>
              </a:ext>
            </a:extLst>
          </p:cNvPr>
          <p:cNvSpPr>
            <a:spLocks noGrp="1"/>
          </p:cNvSpPr>
          <p:nvPr>
            <p:ph type="sldNum" sz="quarter" idx="12"/>
          </p:nvPr>
        </p:nvSpPr>
        <p:spPr/>
        <p:txBody>
          <a:bodyPr/>
          <a:lstStyle/>
          <a:p>
            <a:fld id="{96532920-A0A9-6844-9F9A-7E12511A2A68}" type="slidenum">
              <a:rPr lang="en-US" smtClean="0"/>
              <a:t>‹#›</a:t>
            </a:fld>
            <a:endParaRPr lang="en-US"/>
          </a:p>
        </p:txBody>
      </p:sp>
      <p:pic>
        <p:nvPicPr>
          <p:cNvPr id="8" name="Picture 7">
            <a:extLst>
              <a:ext uri="{FF2B5EF4-FFF2-40B4-BE49-F238E27FC236}">
                <a16:creationId xmlns:a16="http://schemas.microsoft.com/office/drawing/2014/main" id="{5D22C9F7-F074-F846-919A-5AF188E2F10A}"/>
              </a:ext>
            </a:extLst>
          </p:cNvPr>
          <p:cNvPicPr>
            <a:picLocks noChangeAspect="1"/>
          </p:cNvPicPr>
          <p:nvPr userDrawn="1"/>
        </p:nvPicPr>
        <p:blipFill>
          <a:blip r:embed="rId2"/>
          <a:stretch>
            <a:fillRect/>
          </a:stretch>
        </p:blipFill>
        <p:spPr>
          <a:xfrm>
            <a:off x="6350" y="0"/>
            <a:ext cx="12179300" cy="6858000"/>
          </a:xfrm>
          <a:prstGeom prst="rect">
            <a:avLst/>
          </a:prstGeom>
        </p:spPr>
      </p:pic>
    </p:spTree>
    <p:extLst>
      <p:ext uri="{BB962C8B-B14F-4D97-AF65-F5344CB8AC3E}">
        <p14:creationId xmlns:p14="http://schemas.microsoft.com/office/powerpoint/2010/main" val="838462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BD25B-088B-954E-B88C-07414A8B75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3482B0-53F3-8F44-A558-21E01811E61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3E4614-D1A0-A549-9F39-E68FE9D287B3}"/>
              </a:ext>
            </a:extLst>
          </p:cNvPr>
          <p:cNvSpPr>
            <a:spLocks noGrp="1"/>
          </p:cNvSpPr>
          <p:nvPr>
            <p:ph type="dt" sz="half" idx="10"/>
          </p:nvPr>
        </p:nvSpPr>
        <p:spPr/>
        <p:txBody>
          <a:bodyPr/>
          <a:lstStyle/>
          <a:p>
            <a:fld id="{BD4C10A4-32EC-E34D-8BD3-7020585C0213}" type="datetimeFigureOut">
              <a:rPr lang="en-US" smtClean="0"/>
              <a:t>1/23/2019</a:t>
            </a:fld>
            <a:endParaRPr lang="en-US"/>
          </a:p>
        </p:txBody>
      </p:sp>
      <p:sp>
        <p:nvSpPr>
          <p:cNvPr id="5" name="Footer Placeholder 4">
            <a:extLst>
              <a:ext uri="{FF2B5EF4-FFF2-40B4-BE49-F238E27FC236}">
                <a16:creationId xmlns:a16="http://schemas.microsoft.com/office/drawing/2014/main" id="{17660E42-46DD-F74B-AB2E-3081B4D991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7A6892-BAE6-FF44-9E7D-B896C1FBEABC}"/>
              </a:ext>
            </a:extLst>
          </p:cNvPr>
          <p:cNvSpPr>
            <a:spLocks noGrp="1"/>
          </p:cNvSpPr>
          <p:nvPr>
            <p:ph type="sldNum" sz="quarter" idx="12"/>
          </p:nvPr>
        </p:nvSpPr>
        <p:spPr/>
        <p:txBody>
          <a:bodyPr/>
          <a:lstStyle/>
          <a:p>
            <a:fld id="{96532920-A0A9-6844-9F9A-7E12511A2A68}" type="slidenum">
              <a:rPr lang="en-US" smtClean="0"/>
              <a:t>‹#›</a:t>
            </a:fld>
            <a:endParaRPr lang="en-US"/>
          </a:p>
        </p:txBody>
      </p:sp>
    </p:spTree>
    <p:extLst>
      <p:ext uri="{BB962C8B-B14F-4D97-AF65-F5344CB8AC3E}">
        <p14:creationId xmlns:p14="http://schemas.microsoft.com/office/powerpoint/2010/main" val="309686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0C5683-13EB-A841-87B5-D3D4CC7516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87C4B6-0831-374D-B59F-3B26B8E34FE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48C687-2F3F-5C41-A624-7659F4B0BA54}"/>
              </a:ext>
            </a:extLst>
          </p:cNvPr>
          <p:cNvSpPr>
            <a:spLocks noGrp="1"/>
          </p:cNvSpPr>
          <p:nvPr>
            <p:ph type="dt" sz="half" idx="10"/>
          </p:nvPr>
        </p:nvSpPr>
        <p:spPr/>
        <p:txBody>
          <a:bodyPr/>
          <a:lstStyle/>
          <a:p>
            <a:fld id="{BD4C10A4-32EC-E34D-8BD3-7020585C0213}" type="datetimeFigureOut">
              <a:rPr lang="en-US" smtClean="0"/>
              <a:t>1/23/2019</a:t>
            </a:fld>
            <a:endParaRPr lang="en-US"/>
          </a:p>
        </p:txBody>
      </p:sp>
      <p:sp>
        <p:nvSpPr>
          <p:cNvPr id="5" name="Footer Placeholder 4">
            <a:extLst>
              <a:ext uri="{FF2B5EF4-FFF2-40B4-BE49-F238E27FC236}">
                <a16:creationId xmlns:a16="http://schemas.microsoft.com/office/drawing/2014/main" id="{A6C50560-4C19-C74C-9172-81BAC75684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9D3EDC-DDF3-8C4C-9541-E5D36FF6422D}"/>
              </a:ext>
            </a:extLst>
          </p:cNvPr>
          <p:cNvSpPr>
            <a:spLocks noGrp="1"/>
          </p:cNvSpPr>
          <p:nvPr>
            <p:ph type="sldNum" sz="quarter" idx="12"/>
          </p:nvPr>
        </p:nvSpPr>
        <p:spPr/>
        <p:txBody>
          <a:bodyPr/>
          <a:lstStyle/>
          <a:p>
            <a:fld id="{96532920-A0A9-6844-9F9A-7E12511A2A68}" type="slidenum">
              <a:rPr lang="en-US" smtClean="0"/>
              <a:t>‹#›</a:t>
            </a:fld>
            <a:endParaRPr lang="en-US"/>
          </a:p>
        </p:txBody>
      </p:sp>
    </p:spTree>
    <p:extLst>
      <p:ext uri="{BB962C8B-B14F-4D97-AF65-F5344CB8AC3E}">
        <p14:creationId xmlns:p14="http://schemas.microsoft.com/office/powerpoint/2010/main" val="159805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02A37-6EEE-8245-82A0-64B07E09E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9F2617-8DEB-3646-8950-117CEE85886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C7899-6FEA-5743-83B0-15CB2BFD9B32}"/>
              </a:ext>
            </a:extLst>
          </p:cNvPr>
          <p:cNvSpPr>
            <a:spLocks noGrp="1"/>
          </p:cNvSpPr>
          <p:nvPr>
            <p:ph type="dt" sz="half" idx="10"/>
          </p:nvPr>
        </p:nvSpPr>
        <p:spPr/>
        <p:txBody>
          <a:bodyPr/>
          <a:lstStyle/>
          <a:p>
            <a:fld id="{BD4C10A4-32EC-E34D-8BD3-7020585C0213}" type="datetimeFigureOut">
              <a:rPr lang="en-US" smtClean="0"/>
              <a:t>1/23/2019</a:t>
            </a:fld>
            <a:endParaRPr lang="en-US"/>
          </a:p>
        </p:txBody>
      </p:sp>
      <p:sp>
        <p:nvSpPr>
          <p:cNvPr id="5" name="Footer Placeholder 4">
            <a:extLst>
              <a:ext uri="{FF2B5EF4-FFF2-40B4-BE49-F238E27FC236}">
                <a16:creationId xmlns:a16="http://schemas.microsoft.com/office/drawing/2014/main" id="{8169DA41-32B2-7F45-8C45-7CC6A97C7F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5FCA91-3DE2-4242-904F-09392F42319B}"/>
              </a:ext>
            </a:extLst>
          </p:cNvPr>
          <p:cNvSpPr>
            <a:spLocks noGrp="1"/>
          </p:cNvSpPr>
          <p:nvPr>
            <p:ph type="sldNum" sz="quarter" idx="12"/>
          </p:nvPr>
        </p:nvSpPr>
        <p:spPr/>
        <p:txBody>
          <a:bodyPr/>
          <a:lstStyle/>
          <a:p>
            <a:fld id="{96532920-A0A9-6844-9F9A-7E12511A2A68}" type="slidenum">
              <a:rPr lang="en-US" smtClean="0"/>
              <a:t>‹#›</a:t>
            </a:fld>
            <a:endParaRPr lang="en-US"/>
          </a:p>
        </p:txBody>
      </p:sp>
      <p:pic>
        <p:nvPicPr>
          <p:cNvPr id="10" name="Picture 9">
            <a:extLst>
              <a:ext uri="{FF2B5EF4-FFF2-40B4-BE49-F238E27FC236}">
                <a16:creationId xmlns:a16="http://schemas.microsoft.com/office/drawing/2014/main" id="{4C166BF1-7350-3E47-956D-3686387193DF}"/>
              </a:ext>
            </a:extLst>
          </p:cNvPr>
          <p:cNvPicPr>
            <a:picLocks noChangeAspect="1"/>
          </p:cNvPicPr>
          <p:nvPr userDrawn="1"/>
        </p:nvPicPr>
        <p:blipFill>
          <a:blip r:embed="rId2"/>
          <a:stretch>
            <a:fillRect/>
          </a:stretch>
        </p:blipFill>
        <p:spPr>
          <a:xfrm>
            <a:off x="-16800" y="0"/>
            <a:ext cx="12179300" cy="6858000"/>
          </a:xfrm>
          <a:prstGeom prst="rect">
            <a:avLst/>
          </a:prstGeom>
        </p:spPr>
      </p:pic>
    </p:spTree>
    <p:extLst>
      <p:ext uri="{BB962C8B-B14F-4D97-AF65-F5344CB8AC3E}">
        <p14:creationId xmlns:p14="http://schemas.microsoft.com/office/powerpoint/2010/main" val="1879838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3FCFA-41C0-0149-9CFC-3599D9EA82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1EABCD-D454-1349-836E-8D6B610445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BB7B3D2-8900-9348-98C6-221642FD8415}"/>
              </a:ext>
            </a:extLst>
          </p:cNvPr>
          <p:cNvSpPr>
            <a:spLocks noGrp="1"/>
          </p:cNvSpPr>
          <p:nvPr>
            <p:ph type="dt" sz="half" idx="10"/>
          </p:nvPr>
        </p:nvSpPr>
        <p:spPr/>
        <p:txBody>
          <a:bodyPr/>
          <a:lstStyle/>
          <a:p>
            <a:fld id="{BD4C10A4-32EC-E34D-8BD3-7020585C0213}" type="datetimeFigureOut">
              <a:rPr lang="en-US" smtClean="0"/>
              <a:t>1/23/2019</a:t>
            </a:fld>
            <a:endParaRPr lang="en-US"/>
          </a:p>
        </p:txBody>
      </p:sp>
      <p:sp>
        <p:nvSpPr>
          <p:cNvPr id="5" name="Footer Placeholder 4">
            <a:extLst>
              <a:ext uri="{FF2B5EF4-FFF2-40B4-BE49-F238E27FC236}">
                <a16:creationId xmlns:a16="http://schemas.microsoft.com/office/drawing/2014/main" id="{78319F8E-9A57-184E-B74A-0EFB704FC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0E290-5799-F048-935D-C89C9A6FC2EE}"/>
              </a:ext>
            </a:extLst>
          </p:cNvPr>
          <p:cNvSpPr>
            <a:spLocks noGrp="1"/>
          </p:cNvSpPr>
          <p:nvPr>
            <p:ph type="sldNum" sz="quarter" idx="12"/>
          </p:nvPr>
        </p:nvSpPr>
        <p:spPr/>
        <p:txBody>
          <a:bodyPr/>
          <a:lstStyle/>
          <a:p>
            <a:fld id="{96532920-A0A9-6844-9F9A-7E12511A2A68}" type="slidenum">
              <a:rPr lang="en-US" smtClean="0"/>
              <a:t>‹#›</a:t>
            </a:fld>
            <a:endParaRPr lang="en-US"/>
          </a:p>
        </p:txBody>
      </p:sp>
    </p:spTree>
    <p:extLst>
      <p:ext uri="{BB962C8B-B14F-4D97-AF65-F5344CB8AC3E}">
        <p14:creationId xmlns:p14="http://schemas.microsoft.com/office/powerpoint/2010/main" val="310101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6DFB5-A0EE-DB43-8441-EC55E18DB7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25A075-4303-F44F-8C5E-0470FAFD2AB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32397-D450-5640-9A4D-64857379CEE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F81687-6028-A542-804C-40F64083DB18}"/>
              </a:ext>
            </a:extLst>
          </p:cNvPr>
          <p:cNvSpPr>
            <a:spLocks noGrp="1"/>
          </p:cNvSpPr>
          <p:nvPr>
            <p:ph type="dt" sz="half" idx="10"/>
          </p:nvPr>
        </p:nvSpPr>
        <p:spPr/>
        <p:txBody>
          <a:bodyPr/>
          <a:lstStyle/>
          <a:p>
            <a:fld id="{BD4C10A4-32EC-E34D-8BD3-7020585C0213}" type="datetimeFigureOut">
              <a:rPr lang="en-US" smtClean="0"/>
              <a:t>1/23/2019</a:t>
            </a:fld>
            <a:endParaRPr lang="en-US"/>
          </a:p>
        </p:txBody>
      </p:sp>
      <p:sp>
        <p:nvSpPr>
          <p:cNvPr id="6" name="Footer Placeholder 5">
            <a:extLst>
              <a:ext uri="{FF2B5EF4-FFF2-40B4-BE49-F238E27FC236}">
                <a16:creationId xmlns:a16="http://schemas.microsoft.com/office/drawing/2014/main" id="{2620D0E2-81A9-2740-BF0C-DCD3165858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1EDABE-723F-E841-B3E4-B3B913DF7F38}"/>
              </a:ext>
            </a:extLst>
          </p:cNvPr>
          <p:cNvSpPr>
            <a:spLocks noGrp="1"/>
          </p:cNvSpPr>
          <p:nvPr>
            <p:ph type="sldNum" sz="quarter" idx="12"/>
          </p:nvPr>
        </p:nvSpPr>
        <p:spPr/>
        <p:txBody>
          <a:bodyPr/>
          <a:lstStyle/>
          <a:p>
            <a:fld id="{96532920-A0A9-6844-9F9A-7E12511A2A68}" type="slidenum">
              <a:rPr lang="en-US" smtClean="0"/>
              <a:t>‹#›</a:t>
            </a:fld>
            <a:endParaRPr lang="en-US"/>
          </a:p>
        </p:txBody>
      </p:sp>
    </p:spTree>
    <p:extLst>
      <p:ext uri="{BB962C8B-B14F-4D97-AF65-F5344CB8AC3E}">
        <p14:creationId xmlns:p14="http://schemas.microsoft.com/office/powerpoint/2010/main" val="1300256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80BED-56DD-E447-80CF-DD7BD55782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BFB0A6-FFE4-3C49-974C-6AEC9F2294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34B3941-2A69-E545-B70A-536F3C6291B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F905F8-154F-4545-ACB4-9CC96C9173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524E91B-51D4-C54F-99DE-D112506CF8D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3D3934-1292-B947-A59D-2CC845B4E65A}"/>
              </a:ext>
            </a:extLst>
          </p:cNvPr>
          <p:cNvSpPr>
            <a:spLocks noGrp="1"/>
          </p:cNvSpPr>
          <p:nvPr>
            <p:ph type="dt" sz="half" idx="10"/>
          </p:nvPr>
        </p:nvSpPr>
        <p:spPr/>
        <p:txBody>
          <a:bodyPr/>
          <a:lstStyle/>
          <a:p>
            <a:fld id="{BD4C10A4-32EC-E34D-8BD3-7020585C0213}" type="datetimeFigureOut">
              <a:rPr lang="en-US" smtClean="0"/>
              <a:t>1/23/2019</a:t>
            </a:fld>
            <a:endParaRPr lang="en-US"/>
          </a:p>
        </p:txBody>
      </p:sp>
      <p:sp>
        <p:nvSpPr>
          <p:cNvPr id="8" name="Footer Placeholder 7">
            <a:extLst>
              <a:ext uri="{FF2B5EF4-FFF2-40B4-BE49-F238E27FC236}">
                <a16:creationId xmlns:a16="http://schemas.microsoft.com/office/drawing/2014/main" id="{34782C12-6435-A842-9683-2B1F251762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43471E-6F15-F542-A07E-3C898BEFBB1B}"/>
              </a:ext>
            </a:extLst>
          </p:cNvPr>
          <p:cNvSpPr>
            <a:spLocks noGrp="1"/>
          </p:cNvSpPr>
          <p:nvPr>
            <p:ph type="sldNum" sz="quarter" idx="12"/>
          </p:nvPr>
        </p:nvSpPr>
        <p:spPr/>
        <p:txBody>
          <a:bodyPr/>
          <a:lstStyle/>
          <a:p>
            <a:fld id="{96532920-A0A9-6844-9F9A-7E12511A2A68}" type="slidenum">
              <a:rPr lang="en-US" smtClean="0"/>
              <a:t>‹#›</a:t>
            </a:fld>
            <a:endParaRPr lang="en-US"/>
          </a:p>
        </p:txBody>
      </p:sp>
    </p:spTree>
    <p:extLst>
      <p:ext uri="{BB962C8B-B14F-4D97-AF65-F5344CB8AC3E}">
        <p14:creationId xmlns:p14="http://schemas.microsoft.com/office/powerpoint/2010/main" val="116369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D8581-3281-8746-B3D7-A61FA7504A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8C0A3F-07E1-7143-8FB7-F8C62DCE306F}"/>
              </a:ext>
            </a:extLst>
          </p:cNvPr>
          <p:cNvSpPr>
            <a:spLocks noGrp="1"/>
          </p:cNvSpPr>
          <p:nvPr>
            <p:ph type="dt" sz="half" idx="10"/>
          </p:nvPr>
        </p:nvSpPr>
        <p:spPr/>
        <p:txBody>
          <a:bodyPr/>
          <a:lstStyle/>
          <a:p>
            <a:fld id="{BD4C10A4-32EC-E34D-8BD3-7020585C0213}" type="datetimeFigureOut">
              <a:rPr lang="en-US" smtClean="0"/>
              <a:t>1/23/2019</a:t>
            </a:fld>
            <a:endParaRPr lang="en-US"/>
          </a:p>
        </p:txBody>
      </p:sp>
      <p:sp>
        <p:nvSpPr>
          <p:cNvPr id="4" name="Footer Placeholder 3">
            <a:extLst>
              <a:ext uri="{FF2B5EF4-FFF2-40B4-BE49-F238E27FC236}">
                <a16:creationId xmlns:a16="http://schemas.microsoft.com/office/drawing/2014/main" id="{8298F3E2-C848-FF4E-A61F-3B396699C7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AE1ED8-DA77-BA48-AA3D-B6E15B7B5BFD}"/>
              </a:ext>
            </a:extLst>
          </p:cNvPr>
          <p:cNvSpPr>
            <a:spLocks noGrp="1"/>
          </p:cNvSpPr>
          <p:nvPr>
            <p:ph type="sldNum" sz="quarter" idx="12"/>
          </p:nvPr>
        </p:nvSpPr>
        <p:spPr/>
        <p:txBody>
          <a:bodyPr/>
          <a:lstStyle/>
          <a:p>
            <a:fld id="{96532920-A0A9-6844-9F9A-7E12511A2A68}" type="slidenum">
              <a:rPr lang="en-US" smtClean="0"/>
              <a:t>‹#›</a:t>
            </a:fld>
            <a:endParaRPr lang="en-US"/>
          </a:p>
        </p:txBody>
      </p:sp>
    </p:spTree>
    <p:extLst>
      <p:ext uri="{BB962C8B-B14F-4D97-AF65-F5344CB8AC3E}">
        <p14:creationId xmlns:p14="http://schemas.microsoft.com/office/powerpoint/2010/main" val="3781893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82F354-503B-E246-96CB-82383E8CB37A}"/>
              </a:ext>
            </a:extLst>
          </p:cNvPr>
          <p:cNvSpPr>
            <a:spLocks noGrp="1"/>
          </p:cNvSpPr>
          <p:nvPr>
            <p:ph type="dt" sz="half" idx="10"/>
          </p:nvPr>
        </p:nvSpPr>
        <p:spPr/>
        <p:txBody>
          <a:bodyPr/>
          <a:lstStyle/>
          <a:p>
            <a:fld id="{BD4C10A4-32EC-E34D-8BD3-7020585C0213}" type="datetimeFigureOut">
              <a:rPr lang="en-US" smtClean="0"/>
              <a:t>1/23/2019</a:t>
            </a:fld>
            <a:endParaRPr lang="en-US"/>
          </a:p>
        </p:txBody>
      </p:sp>
      <p:sp>
        <p:nvSpPr>
          <p:cNvPr id="3" name="Footer Placeholder 2">
            <a:extLst>
              <a:ext uri="{FF2B5EF4-FFF2-40B4-BE49-F238E27FC236}">
                <a16:creationId xmlns:a16="http://schemas.microsoft.com/office/drawing/2014/main" id="{DE9C1559-A6C1-A540-9263-DC86925AA7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A71E73-8F7D-314C-BE28-CEFE77E51D51}"/>
              </a:ext>
            </a:extLst>
          </p:cNvPr>
          <p:cNvSpPr>
            <a:spLocks noGrp="1"/>
          </p:cNvSpPr>
          <p:nvPr>
            <p:ph type="sldNum" sz="quarter" idx="12"/>
          </p:nvPr>
        </p:nvSpPr>
        <p:spPr/>
        <p:txBody>
          <a:bodyPr/>
          <a:lstStyle/>
          <a:p>
            <a:fld id="{96532920-A0A9-6844-9F9A-7E12511A2A68}" type="slidenum">
              <a:rPr lang="en-US" smtClean="0"/>
              <a:t>‹#›</a:t>
            </a:fld>
            <a:endParaRPr lang="en-US"/>
          </a:p>
        </p:txBody>
      </p:sp>
    </p:spTree>
    <p:extLst>
      <p:ext uri="{BB962C8B-B14F-4D97-AF65-F5344CB8AC3E}">
        <p14:creationId xmlns:p14="http://schemas.microsoft.com/office/powerpoint/2010/main" val="876987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7B8DF-3DC1-9D4B-9E53-1CE3C674B4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03DE40-F856-0646-929E-267E78E434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ADF1F3-1008-D243-965D-82A364E7D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E6FA921-4E4A-9847-AA2B-CAF60777DF35}"/>
              </a:ext>
            </a:extLst>
          </p:cNvPr>
          <p:cNvSpPr>
            <a:spLocks noGrp="1"/>
          </p:cNvSpPr>
          <p:nvPr>
            <p:ph type="dt" sz="half" idx="10"/>
          </p:nvPr>
        </p:nvSpPr>
        <p:spPr/>
        <p:txBody>
          <a:bodyPr/>
          <a:lstStyle/>
          <a:p>
            <a:fld id="{BD4C10A4-32EC-E34D-8BD3-7020585C0213}" type="datetimeFigureOut">
              <a:rPr lang="en-US" smtClean="0"/>
              <a:t>1/23/2019</a:t>
            </a:fld>
            <a:endParaRPr lang="en-US"/>
          </a:p>
        </p:txBody>
      </p:sp>
      <p:sp>
        <p:nvSpPr>
          <p:cNvPr id="6" name="Footer Placeholder 5">
            <a:extLst>
              <a:ext uri="{FF2B5EF4-FFF2-40B4-BE49-F238E27FC236}">
                <a16:creationId xmlns:a16="http://schemas.microsoft.com/office/drawing/2014/main" id="{5E19AB92-CE2B-6440-98EC-D216EC20CB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A9B4C-6486-7B4D-A661-36EA7A53FF57}"/>
              </a:ext>
            </a:extLst>
          </p:cNvPr>
          <p:cNvSpPr>
            <a:spLocks noGrp="1"/>
          </p:cNvSpPr>
          <p:nvPr>
            <p:ph type="sldNum" sz="quarter" idx="12"/>
          </p:nvPr>
        </p:nvSpPr>
        <p:spPr/>
        <p:txBody>
          <a:bodyPr/>
          <a:lstStyle/>
          <a:p>
            <a:fld id="{96532920-A0A9-6844-9F9A-7E12511A2A68}" type="slidenum">
              <a:rPr lang="en-US" smtClean="0"/>
              <a:t>‹#›</a:t>
            </a:fld>
            <a:endParaRPr lang="en-US"/>
          </a:p>
        </p:txBody>
      </p:sp>
    </p:spTree>
    <p:extLst>
      <p:ext uri="{BB962C8B-B14F-4D97-AF65-F5344CB8AC3E}">
        <p14:creationId xmlns:p14="http://schemas.microsoft.com/office/powerpoint/2010/main" val="1866901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A9A31-4659-284D-8EBC-800D340198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E0E79-3CDE-9745-ACD4-6C8862C584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44A203-5EAE-2D42-9F28-7E22E1A760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9FF7F6-1F76-584B-AA25-697A00CA7993}"/>
              </a:ext>
            </a:extLst>
          </p:cNvPr>
          <p:cNvSpPr>
            <a:spLocks noGrp="1"/>
          </p:cNvSpPr>
          <p:nvPr>
            <p:ph type="dt" sz="half" idx="10"/>
          </p:nvPr>
        </p:nvSpPr>
        <p:spPr/>
        <p:txBody>
          <a:bodyPr/>
          <a:lstStyle/>
          <a:p>
            <a:fld id="{BD4C10A4-32EC-E34D-8BD3-7020585C0213}" type="datetimeFigureOut">
              <a:rPr lang="en-US" smtClean="0"/>
              <a:t>1/23/2019</a:t>
            </a:fld>
            <a:endParaRPr lang="en-US"/>
          </a:p>
        </p:txBody>
      </p:sp>
      <p:sp>
        <p:nvSpPr>
          <p:cNvPr id="6" name="Footer Placeholder 5">
            <a:extLst>
              <a:ext uri="{FF2B5EF4-FFF2-40B4-BE49-F238E27FC236}">
                <a16:creationId xmlns:a16="http://schemas.microsoft.com/office/drawing/2014/main" id="{8F2401CF-A046-7643-96F0-FDEB0A1BE8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338701-EDAF-EC48-8DB1-32815832FD02}"/>
              </a:ext>
            </a:extLst>
          </p:cNvPr>
          <p:cNvSpPr>
            <a:spLocks noGrp="1"/>
          </p:cNvSpPr>
          <p:nvPr>
            <p:ph type="sldNum" sz="quarter" idx="12"/>
          </p:nvPr>
        </p:nvSpPr>
        <p:spPr/>
        <p:txBody>
          <a:bodyPr/>
          <a:lstStyle/>
          <a:p>
            <a:fld id="{96532920-A0A9-6844-9F9A-7E12511A2A68}" type="slidenum">
              <a:rPr lang="en-US" smtClean="0"/>
              <a:t>‹#›</a:t>
            </a:fld>
            <a:endParaRPr lang="en-US"/>
          </a:p>
        </p:txBody>
      </p:sp>
    </p:spTree>
    <p:extLst>
      <p:ext uri="{BB962C8B-B14F-4D97-AF65-F5344CB8AC3E}">
        <p14:creationId xmlns:p14="http://schemas.microsoft.com/office/powerpoint/2010/main" val="4193952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8777B2-5340-2544-9415-5E4BA1EE58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4D10A3-8F1F-DB48-8586-99BF2A4908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48F58C-C80F-044B-9881-287805AFA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C10A4-32EC-E34D-8BD3-7020585C0213}" type="datetimeFigureOut">
              <a:rPr lang="en-US" smtClean="0"/>
              <a:t>1/23/2019</a:t>
            </a:fld>
            <a:endParaRPr lang="en-US"/>
          </a:p>
        </p:txBody>
      </p:sp>
      <p:sp>
        <p:nvSpPr>
          <p:cNvPr id="5" name="Footer Placeholder 4">
            <a:extLst>
              <a:ext uri="{FF2B5EF4-FFF2-40B4-BE49-F238E27FC236}">
                <a16:creationId xmlns:a16="http://schemas.microsoft.com/office/drawing/2014/main" id="{F2471B0B-3068-174F-8E0A-3844784E50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264582-9911-6E4A-861B-312A2882CA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32920-A0A9-6844-9F9A-7E12511A2A68}" type="slidenum">
              <a:rPr lang="en-US" smtClean="0"/>
              <a:t>‹#›</a:t>
            </a:fld>
            <a:endParaRPr lang="en-US"/>
          </a:p>
        </p:txBody>
      </p:sp>
    </p:spTree>
    <p:extLst>
      <p:ext uri="{BB962C8B-B14F-4D97-AF65-F5344CB8AC3E}">
        <p14:creationId xmlns:p14="http://schemas.microsoft.com/office/powerpoint/2010/main" val="3521596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3918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9E2CF-A6AF-4645-8803-91F1CE2578B9}"/>
              </a:ext>
            </a:extLst>
          </p:cNvPr>
          <p:cNvSpPr>
            <a:spLocks noGrp="1"/>
          </p:cNvSpPr>
          <p:nvPr>
            <p:ph type="title"/>
          </p:nvPr>
        </p:nvSpPr>
        <p:spPr>
          <a:xfrm>
            <a:off x="1307940" y="932284"/>
            <a:ext cx="9154610" cy="4195300"/>
          </a:xfrm>
        </p:spPr>
        <p:txBody>
          <a:bodyPr>
            <a:normAutofit/>
          </a:bodyPr>
          <a:lstStyle/>
          <a:p>
            <a:r>
              <a:rPr lang="en-US" sz="7000" b="1" dirty="0">
                <a:solidFill>
                  <a:srgbClr val="002D99"/>
                </a:solidFill>
                <a:latin typeface="Calibri" panose="020F0502020204030204" pitchFamily="34" charset="0"/>
                <a:cs typeface="Calibri" panose="020F0502020204030204" pitchFamily="34" charset="0"/>
              </a:rPr>
              <a:t>Thank You </a:t>
            </a:r>
            <a:br>
              <a:rPr lang="en-US" sz="7000" b="1" dirty="0">
                <a:solidFill>
                  <a:srgbClr val="002D99"/>
                </a:solidFill>
                <a:latin typeface="Calibri" panose="020F0502020204030204" pitchFamily="34" charset="0"/>
                <a:cs typeface="Calibri" panose="020F0502020204030204" pitchFamily="34" charset="0"/>
              </a:rPr>
            </a:br>
            <a:r>
              <a:rPr lang="en-US" sz="7000" b="1" dirty="0">
                <a:solidFill>
                  <a:srgbClr val="002D99"/>
                </a:solidFill>
                <a:latin typeface="Calibri" panose="020F0502020204030204" pitchFamily="34" charset="0"/>
                <a:cs typeface="Calibri" panose="020F0502020204030204" pitchFamily="34" charset="0"/>
              </a:rPr>
              <a:t>&amp; Questions</a:t>
            </a:r>
            <a:endParaRPr lang="en-US" sz="7000" b="1" i="1" dirty="0">
              <a:solidFill>
                <a:schemeClr val="tx1">
                  <a:lumMod val="50000"/>
                  <a:lumOff val="50000"/>
                </a:schemeClr>
              </a:solidFill>
              <a:cs typeface="Calibri" panose="020F0502020204030204" pitchFamily="34" charset="0"/>
            </a:endParaRPr>
          </a:p>
        </p:txBody>
      </p:sp>
      <p:pic>
        <p:nvPicPr>
          <p:cNvPr id="4" name="Picture 3">
            <a:extLst>
              <a:ext uri="{FF2B5EF4-FFF2-40B4-BE49-F238E27FC236}">
                <a16:creationId xmlns:a16="http://schemas.microsoft.com/office/drawing/2014/main" id="{63B1DFC3-C1B6-BB4A-AEBE-28BB98D5831D}"/>
              </a:ext>
            </a:extLst>
          </p:cNvPr>
          <p:cNvPicPr>
            <a:picLocks noChangeAspect="1"/>
          </p:cNvPicPr>
          <p:nvPr/>
        </p:nvPicPr>
        <p:blipFill>
          <a:blip r:embed="rId2"/>
          <a:stretch>
            <a:fillRect/>
          </a:stretch>
        </p:blipFill>
        <p:spPr>
          <a:xfrm>
            <a:off x="5722701" y="5567892"/>
            <a:ext cx="1592820" cy="1194615"/>
          </a:xfrm>
          <a:prstGeom prst="rect">
            <a:avLst/>
          </a:prstGeom>
        </p:spPr>
      </p:pic>
      <p:pic>
        <p:nvPicPr>
          <p:cNvPr id="5" name="Picture 4">
            <a:extLst>
              <a:ext uri="{FF2B5EF4-FFF2-40B4-BE49-F238E27FC236}">
                <a16:creationId xmlns:a16="http://schemas.microsoft.com/office/drawing/2014/main" id="{528FCD55-82A8-F742-9793-6B89364CB783}"/>
              </a:ext>
            </a:extLst>
          </p:cNvPr>
          <p:cNvPicPr>
            <a:picLocks noChangeAspect="1"/>
          </p:cNvPicPr>
          <p:nvPr/>
        </p:nvPicPr>
        <p:blipFill>
          <a:blip r:embed="rId3"/>
          <a:stretch>
            <a:fillRect/>
          </a:stretch>
        </p:blipFill>
        <p:spPr>
          <a:xfrm>
            <a:off x="7465992" y="5874780"/>
            <a:ext cx="2047700" cy="580838"/>
          </a:xfrm>
          <a:prstGeom prst="rect">
            <a:avLst/>
          </a:prstGeom>
        </p:spPr>
      </p:pic>
    </p:spTree>
    <p:extLst>
      <p:ext uri="{BB962C8B-B14F-4D97-AF65-F5344CB8AC3E}">
        <p14:creationId xmlns:p14="http://schemas.microsoft.com/office/powerpoint/2010/main" val="191671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9E2CF-A6AF-4645-8803-91F1CE2578B9}"/>
              </a:ext>
            </a:extLst>
          </p:cNvPr>
          <p:cNvSpPr>
            <a:spLocks noGrp="1"/>
          </p:cNvSpPr>
          <p:nvPr>
            <p:ph type="title"/>
          </p:nvPr>
        </p:nvSpPr>
        <p:spPr>
          <a:xfrm>
            <a:off x="1226917" y="365125"/>
            <a:ext cx="9154610" cy="734469"/>
          </a:xfrm>
        </p:spPr>
        <p:txBody>
          <a:bodyPr/>
          <a:lstStyle/>
          <a:p>
            <a:r>
              <a:rPr lang="en-US" b="1" dirty="0">
                <a:solidFill>
                  <a:srgbClr val="002D99"/>
                </a:solidFill>
                <a:latin typeface="+mn-lt"/>
              </a:rPr>
              <a:t>Advisory Committee Members</a:t>
            </a:r>
          </a:p>
        </p:txBody>
      </p:sp>
      <p:graphicFrame>
        <p:nvGraphicFramePr>
          <p:cNvPr id="11" name="Table 10">
            <a:extLst>
              <a:ext uri="{FF2B5EF4-FFF2-40B4-BE49-F238E27FC236}">
                <a16:creationId xmlns:a16="http://schemas.microsoft.com/office/drawing/2014/main" id="{5DFF55AD-D631-1F40-AD84-CF195F266DDF}"/>
              </a:ext>
            </a:extLst>
          </p:cNvPr>
          <p:cNvGraphicFramePr>
            <a:graphicFrameLocks noGrp="1"/>
          </p:cNvGraphicFramePr>
          <p:nvPr>
            <p:extLst>
              <p:ext uri="{D42A27DB-BD31-4B8C-83A1-F6EECF244321}">
                <p14:modId xmlns:p14="http://schemas.microsoft.com/office/powerpoint/2010/main" val="1589450132"/>
              </p:ext>
            </p:extLst>
          </p:nvPr>
        </p:nvGraphicFramePr>
        <p:xfrm>
          <a:off x="1388959" y="1215342"/>
          <a:ext cx="8171730" cy="5418291"/>
        </p:xfrm>
        <a:graphic>
          <a:graphicData uri="http://schemas.openxmlformats.org/drawingml/2006/table">
            <a:tbl>
              <a:tblPr>
                <a:tableStyleId>{5C22544A-7EE6-4342-B048-85BDC9FD1C3A}</a:tableStyleId>
              </a:tblPr>
              <a:tblGrid>
                <a:gridCol w="8171730">
                  <a:extLst>
                    <a:ext uri="{9D8B030D-6E8A-4147-A177-3AD203B41FA5}">
                      <a16:colId xmlns:a16="http://schemas.microsoft.com/office/drawing/2014/main" val="716499724"/>
                    </a:ext>
                  </a:extLst>
                </a:gridCol>
              </a:tblGrid>
              <a:tr h="329184">
                <a:tc>
                  <a:txBody>
                    <a:bodyPr/>
                    <a:lstStyle/>
                    <a:p>
                      <a:pPr algn="l" fontAlgn="b"/>
                      <a:r>
                        <a:rPr lang="en-US" sz="1600" b="1" u="none" strike="noStrike" dirty="0">
                          <a:effectLst/>
                        </a:rPr>
                        <a:t>Mr. Jeremy Anderson | </a:t>
                      </a:r>
                      <a:r>
                        <a:rPr lang="en-US" sz="1600" u="none" strike="noStrike" dirty="0">
                          <a:effectLst/>
                        </a:rPr>
                        <a:t>President, Education Commission of the States</a:t>
                      </a:r>
                      <a:endParaRPr lang="en-US" sz="1600" b="0" i="0" u="none" strike="noStrike" dirty="0">
                        <a:solidFill>
                          <a:srgbClr val="000000"/>
                        </a:solidFill>
                        <a:effectLst/>
                        <a:latin typeface="Calibri" panose="020F0502020204030204" pitchFamily="34" charset="0"/>
                      </a:endParaRPr>
                    </a:p>
                  </a:txBody>
                  <a:tcPr marL="1681" marR="1681" marT="1681" marB="0" anchor="ctr">
                    <a:lnB w="12700" cap="flat" cmpd="sng" algn="ctr">
                      <a:solidFill>
                        <a:srgbClr val="002D99"/>
                      </a:solidFill>
                      <a:prstDash val="sysDot"/>
                      <a:round/>
                      <a:headEnd type="none" w="med" len="med"/>
                      <a:tailEnd type="none" w="med" len="med"/>
                    </a:lnB>
                    <a:noFill/>
                  </a:tcPr>
                </a:tc>
                <a:extLst>
                  <a:ext uri="{0D108BD9-81ED-4DB2-BD59-A6C34878D82A}">
                    <a16:rowId xmlns:a16="http://schemas.microsoft.com/office/drawing/2014/main" val="1735230422"/>
                  </a:ext>
                </a:extLst>
              </a:tr>
              <a:tr h="329184">
                <a:tc>
                  <a:txBody>
                    <a:bodyPr/>
                    <a:lstStyle/>
                    <a:p>
                      <a:pPr algn="l" fontAlgn="b"/>
                      <a:r>
                        <a:rPr lang="en-US" sz="1600" b="1" u="none" strike="noStrike" dirty="0">
                          <a:effectLst/>
                        </a:rPr>
                        <a:t>Dr. June Atkinson | </a:t>
                      </a:r>
                      <a:r>
                        <a:rPr lang="en-US" sz="1600" u="none" strike="noStrike" dirty="0">
                          <a:effectLst/>
                        </a:rPr>
                        <a:t>Former Superintendent of Public Instruction, The State of North Carolina </a:t>
                      </a:r>
                      <a:endParaRPr lang="en-US" sz="1600" b="0" i="0" u="none" strike="noStrike" dirty="0">
                        <a:solidFill>
                          <a:srgbClr val="000000"/>
                        </a:solidFill>
                        <a:effectLst/>
                        <a:latin typeface="Calibri" panose="020F0502020204030204" pitchFamily="34" charset="0"/>
                      </a:endParaRPr>
                    </a:p>
                  </a:txBody>
                  <a:tcPr marL="1681" marR="1681" marT="1681" marB="0" anchor="ctr">
                    <a:lnT w="12700" cap="flat" cmpd="sng" algn="ctr">
                      <a:solidFill>
                        <a:srgbClr val="002D99"/>
                      </a:solidFill>
                      <a:prstDash val="sysDot"/>
                      <a:round/>
                      <a:headEnd type="none" w="med" len="med"/>
                      <a:tailEnd type="none" w="med" len="med"/>
                    </a:lnT>
                    <a:lnB w="12700" cap="flat" cmpd="sng" algn="ctr">
                      <a:solidFill>
                        <a:srgbClr val="002D99"/>
                      </a:solidFill>
                      <a:prstDash val="sysDot"/>
                      <a:round/>
                      <a:headEnd type="none" w="med" len="med"/>
                      <a:tailEnd type="none" w="med" len="med"/>
                    </a:lnB>
                    <a:noFill/>
                  </a:tcPr>
                </a:tc>
                <a:extLst>
                  <a:ext uri="{0D108BD9-81ED-4DB2-BD59-A6C34878D82A}">
                    <a16:rowId xmlns:a16="http://schemas.microsoft.com/office/drawing/2014/main" val="3108675493"/>
                  </a:ext>
                </a:extLst>
              </a:tr>
              <a:tr h="329184">
                <a:tc>
                  <a:txBody>
                    <a:bodyPr/>
                    <a:lstStyle/>
                    <a:p>
                      <a:pPr algn="l" fontAlgn="b"/>
                      <a:r>
                        <a:rPr lang="en-US" sz="1600" b="1" u="none" strike="noStrike" dirty="0">
                          <a:effectLst/>
                        </a:rPr>
                        <a:t>Dr. Sheila Bailey | </a:t>
                      </a:r>
                      <a:r>
                        <a:rPr lang="en-US" sz="1600" u="none" strike="noStrike" dirty="0">
                          <a:effectLst/>
                        </a:rPr>
                        <a:t>Executive Director, Virginia Council of Administrators of Special Education (VCASE)</a:t>
                      </a:r>
                      <a:endParaRPr lang="en-US" sz="1600" b="0" i="0" u="none" strike="noStrike" dirty="0">
                        <a:solidFill>
                          <a:srgbClr val="000000"/>
                        </a:solidFill>
                        <a:effectLst/>
                        <a:latin typeface="Calibri" panose="020F0502020204030204" pitchFamily="34" charset="0"/>
                      </a:endParaRPr>
                    </a:p>
                  </a:txBody>
                  <a:tcPr marL="1681" marR="1681" marT="1681" marB="0" anchor="ctr">
                    <a:lnT w="12700" cap="flat" cmpd="sng" algn="ctr">
                      <a:solidFill>
                        <a:srgbClr val="002D99"/>
                      </a:solidFill>
                      <a:prstDash val="sysDot"/>
                      <a:round/>
                      <a:headEnd type="none" w="med" len="med"/>
                      <a:tailEnd type="none" w="med" len="med"/>
                    </a:lnT>
                    <a:lnB w="12700" cap="flat" cmpd="sng" algn="ctr">
                      <a:solidFill>
                        <a:srgbClr val="002D99"/>
                      </a:solidFill>
                      <a:prstDash val="sysDot"/>
                      <a:round/>
                      <a:headEnd type="none" w="med" len="med"/>
                      <a:tailEnd type="none" w="med" len="med"/>
                    </a:lnB>
                    <a:noFill/>
                  </a:tcPr>
                </a:tc>
                <a:extLst>
                  <a:ext uri="{0D108BD9-81ED-4DB2-BD59-A6C34878D82A}">
                    <a16:rowId xmlns:a16="http://schemas.microsoft.com/office/drawing/2014/main" val="2487974210"/>
                  </a:ext>
                </a:extLst>
              </a:tr>
              <a:tr h="329184">
                <a:tc>
                  <a:txBody>
                    <a:bodyPr/>
                    <a:lstStyle/>
                    <a:p>
                      <a:pPr algn="l" fontAlgn="b"/>
                      <a:r>
                        <a:rPr lang="en-US" sz="1600" b="1" u="none" strike="noStrike" dirty="0">
                          <a:effectLst/>
                        </a:rPr>
                        <a:t>The Honorable Jeffrey Bourne | </a:t>
                      </a:r>
                      <a:r>
                        <a:rPr lang="en-US" sz="1600" u="none" strike="noStrike" dirty="0">
                          <a:effectLst/>
                        </a:rPr>
                        <a:t>Delegate, Commonwealth of Virginia </a:t>
                      </a:r>
                      <a:endParaRPr lang="en-US" sz="1600" b="0" i="0" u="none" strike="noStrike" dirty="0">
                        <a:solidFill>
                          <a:srgbClr val="000000"/>
                        </a:solidFill>
                        <a:effectLst/>
                        <a:latin typeface="Calibri" panose="020F0502020204030204" pitchFamily="34" charset="0"/>
                      </a:endParaRPr>
                    </a:p>
                  </a:txBody>
                  <a:tcPr marL="1681" marR="1681" marT="1681" marB="0" anchor="ctr">
                    <a:lnT w="12700" cap="flat" cmpd="sng" algn="ctr">
                      <a:solidFill>
                        <a:srgbClr val="002D99"/>
                      </a:solidFill>
                      <a:prstDash val="sysDot"/>
                      <a:round/>
                      <a:headEnd type="none" w="med" len="med"/>
                      <a:tailEnd type="none" w="med" len="med"/>
                    </a:lnT>
                    <a:lnB w="12700" cap="flat" cmpd="sng" algn="ctr">
                      <a:solidFill>
                        <a:srgbClr val="002D99"/>
                      </a:solidFill>
                      <a:prstDash val="sysDot"/>
                      <a:round/>
                      <a:headEnd type="none" w="med" len="med"/>
                      <a:tailEnd type="none" w="med" len="med"/>
                    </a:lnB>
                    <a:noFill/>
                  </a:tcPr>
                </a:tc>
                <a:extLst>
                  <a:ext uri="{0D108BD9-81ED-4DB2-BD59-A6C34878D82A}">
                    <a16:rowId xmlns:a16="http://schemas.microsoft.com/office/drawing/2014/main" val="2766876992"/>
                  </a:ext>
                </a:extLst>
              </a:tr>
              <a:tr h="329184">
                <a:tc>
                  <a:txBody>
                    <a:bodyPr/>
                    <a:lstStyle/>
                    <a:p>
                      <a:pPr algn="l" fontAlgn="b"/>
                      <a:r>
                        <a:rPr lang="en-US" sz="1600" b="1" u="none" strike="noStrike" dirty="0">
                          <a:effectLst/>
                        </a:rPr>
                        <a:t>Mr. Stephen Bowen | </a:t>
                      </a:r>
                      <a:r>
                        <a:rPr lang="en-US" sz="1600" u="none" strike="noStrike" dirty="0">
                          <a:effectLst/>
                        </a:rPr>
                        <a:t>Deputy Executive Director, State Leadership, CCSSO</a:t>
                      </a:r>
                      <a:endParaRPr lang="en-US" sz="1600" b="0" i="0" u="none" strike="noStrike" dirty="0">
                        <a:solidFill>
                          <a:srgbClr val="000000"/>
                        </a:solidFill>
                        <a:effectLst/>
                        <a:latin typeface="Calibri" panose="020F0502020204030204" pitchFamily="34" charset="0"/>
                      </a:endParaRPr>
                    </a:p>
                  </a:txBody>
                  <a:tcPr marL="1681" marR="1681" marT="1681" marB="0" anchor="ctr">
                    <a:lnT w="12700" cap="flat" cmpd="sng" algn="ctr">
                      <a:solidFill>
                        <a:srgbClr val="002D99"/>
                      </a:solidFill>
                      <a:prstDash val="sysDot"/>
                      <a:round/>
                      <a:headEnd type="none" w="med" len="med"/>
                      <a:tailEnd type="none" w="med" len="med"/>
                    </a:lnT>
                    <a:lnB w="12700" cap="flat" cmpd="sng" algn="ctr">
                      <a:solidFill>
                        <a:srgbClr val="002D99"/>
                      </a:solidFill>
                      <a:prstDash val="sysDot"/>
                      <a:round/>
                      <a:headEnd type="none" w="med" len="med"/>
                      <a:tailEnd type="none" w="med" len="med"/>
                    </a:lnB>
                    <a:noFill/>
                  </a:tcPr>
                </a:tc>
                <a:extLst>
                  <a:ext uri="{0D108BD9-81ED-4DB2-BD59-A6C34878D82A}">
                    <a16:rowId xmlns:a16="http://schemas.microsoft.com/office/drawing/2014/main" val="418239405"/>
                  </a:ext>
                </a:extLst>
              </a:tr>
              <a:tr h="329184">
                <a:tc>
                  <a:txBody>
                    <a:bodyPr/>
                    <a:lstStyle/>
                    <a:p>
                      <a:pPr algn="l" fontAlgn="b"/>
                      <a:r>
                        <a:rPr lang="en-US" sz="1600" b="1" u="none" strike="noStrike" dirty="0">
                          <a:effectLst/>
                        </a:rPr>
                        <a:t>The Honorable David Bulova | </a:t>
                      </a:r>
                      <a:r>
                        <a:rPr lang="en-US" sz="1600" u="none" strike="noStrike" dirty="0">
                          <a:effectLst/>
                        </a:rPr>
                        <a:t>Delegate, Commonwealth of Virginia </a:t>
                      </a:r>
                      <a:endParaRPr lang="en-US" sz="1600" b="0" i="0" u="none" strike="noStrike" dirty="0">
                        <a:solidFill>
                          <a:srgbClr val="000000"/>
                        </a:solidFill>
                        <a:effectLst/>
                        <a:latin typeface="Calibri" panose="020F0502020204030204" pitchFamily="34" charset="0"/>
                      </a:endParaRPr>
                    </a:p>
                  </a:txBody>
                  <a:tcPr marL="1681" marR="1681" marT="1681" marB="0" anchor="ctr">
                    <a:lnT w="12700" cap="flat" cmpd="sng" algn="ctr">
                      <a:solidFill>
                        <a:srgbClr val="002D99"/>
                      </a:solidFill>
                      <a:prstDash val="sysDot"/>
                      <a:round/>
                      <a:headEnd type="none" w="med" len="med"/>
                      <a:tailEnd type="none" w="med" len="med"/>
                    </a:lnT>
                    <a:lnB w="12700" cap="flat" cmpd="sng" algn="ctr">
                      <a:solidFill>
                        <a:srgbClr val="002D99"/>
                      </a:solidFill>
                      <a:prstDash val="sysDot"/>
                      <a:round/>
                      <a:headEnd type="none" w="med" len="med"/>
                      <a:tailEnd type="none" w="med" len="med"/>
                    </a:lnB>
                    <a:noFill/>
                  </a:tcPr>
                </a:tc>
                <a:extLst>
                  <a:ext uri="{0D108BD9-81ED-4DB2-BD59-A6C34878D82A}">
                    <a16:rowId xmlns:a16="http://schemas.microsoft.com/office/drawing/2014/main" val="3428006676"/>
                  </a:ext>
                </a:extLst>
              </a:tr>
              <a:tr h="329184">
                <a:tc>
                  <a:txBody>
                    <a:bodyPr/>
                    <a:lstStyle/>
                    <a:p>
                      <a:pPr algn="l" fontAlgn="b"/>
                      <a:r>
                        <a:rPr lang="en-US" sz="1600" b="1" u="none" strike="noStrike" dirty="0">
                          <a:effectLst/>
                        </a:rPr>
                        <a:t>Dr. Billy </a:t>
                      </a:r>
                      <a:r>
                        <a:rPr lang="en-US" sz="1600" b="1" u="none" strike="noStrike" dirty="0" err="1">
                          <a:effectLst/>
                        </a:rPr>
                        <a:t>Cannaday</a:t>
                      </a:r>
                      <a:r>
                        <a:rPr lang="en-US" sz="1600" b="1" u="none" strike="noStrike" dirty="0">
                          <a:effectLst/>
                        </a:rPr>
                        <a:t> | </a:t>
                      </a:r>
                      <a:r>
                        <a:rPr lang="en-US" sz="1600" u="none" strike="noStrike" dirty="0">
                          <a:effectLst/>
                        </a:rPr>
                        <a:t>Chair, Virginia is for Learners Advisory Committee; </a:t>
                      </a:r>
                    </a:p>
                    <a:p>
                      <a:pPr algn="l" fontAlgn="b"/>
                      <a:r>
                        <a:rPr lang="en-US" sz="1600" u="none" strike="noStrike" dirty="0">
                          <a:effectLst/>
                        </a:rPr>
                        <a:t>Immediate Past President, Virginia Board of Education</a:t>
                      </a:r>
                      <a:endParaRPr lang="en-US" sz="1600" b="0" i="0" u="none" strike="noStrike" dirty="0">
                        <a:solidFill>
                          <a:srgbClr val="000000"/>
                        </a:solidFill>
                        <a:effectLst/>
                        <a:latin typeface="Calibri" panose="020F0502020204030204" pitchFamily="34" charset="0"/>
                      </a:endParaRPr>
                    </a:p>
                  </a:txBody>
                  <a:tcPr marL="1681" marR="1681" marT="1681" marB="0" anchor="ctr">
                    <a:lnT w="12700" cap="flat" cmpd="sng" algn="ctr">
                      <a:solidFill>
                        <a:srgbClr val="002D99"/>
                      </a:solidFill>
                      <a:prstDash val="sysDot"/>
                      <a:round/>
                      <a:headEnd type="none" w="med" len="med"/>
                      <a:tailEnd type="none" w="med" len="med"/>
                    </a:lnT>
                    <a:lnB w="12700" cap="flat" cmpd="sng" algn="ctr">
                      <a:solidFill>
                        <a:srgbClr val="002D99"/>
                      </a:solidFill>
                      <a:prstDash val="sysDot"/>
                      <a:round/>
                      <a:headEnd type="none" w="med" len="med"/>
                      <a:tailEnd type="none" w="med" len="med"/>
                    </a:lnB>
                    <a:noFill/>
                  </a:tcPr>
                </a:tc>
                <a:extLst>
                  <a:ext uri="{0D108BD9-81ED-4DB2-BD59-A6C34878D82A}">
                    <a16:rowId xmlns:a16="http://schemas.microsoft.com/office/drawing/2014/main" val="2537209236"/>
                  </a:ext>
                </a:extLst>
              </a:tr>
              <a:tr h="329184">
                <a:tc>
                  <a:txBody>
                    <a:bodyPr/>
                    <a:lstStyle/>
                    <a:p>
                      <a:pPr algn="l" fontAlgn="b"/>
                      <a:r>
                        <a:rPr lang="en-US" sz="1600" b="1" u="none" strike="noStrike" dirty="0">
                          <a:effectLst/>
                        </a:rPr>
                        <a:t>Ms. Jenna Conway | </a:t>
                      </a:r>
                      <a:r>
                        <a:rPr lang="en-US" sz="1600" u="none" strike="noStrike" dirty="0">
                          <a:effectLst/>
                        </a:rPr>
                        <a:t>Chief School Readiness Officer, Commonwealth of Virginia </a:t>
                      </a:r>
                      <a:endParaRPr lang="en-US" sz="1600" b="0" i="0" u="none" strike="noStrike" dirty="0">
                        <a:solidFill>
                          <a:srgbClr val="000000"/>
                        </a:solidFill>
                        <a:effectLst/>
                        <a:latin typeface="Calibri" panose="020F0502020204030204" pitchFamily="34" charset="0"/>
                      </a:endParaRPr>
                    </a:p>
                  </a:txBody>
                  <a:tcPr marL="1681" marR="1681" marT="1681" marB="0" anchor="ctr">
                    <a:lnT w="12700" cap="flat" cmpd="sng" algn="ctr">
                      <a:solidFill>
                        <a:srgbClr val="002D99"/>
                      </a:solidFill>
                      <a:prstDash val="sysDot"/>
                      <a:round/>
                      <a:headEnd type="none" w="med" len="med"/>
                      <a:tailEnd type="none" w="med" len="med"/>
                    </a:lnT>
                    <a:lnB w="12700" cap="flat" cmpd="sng" algn="ctr">
                      <a:solidFill>
                        <a:srgbClr val="002D99"/>
                      </a:solidFill>
                      <a:prstDash val="sysDot"/>
                      <a:round/>
                      <a:headEnd type="none" w="med" len="med"/>
                      <a:tailEnd type="none" w="med" len="med"/>
                    </a:lnB>
                    <a:noFill/>
                  </a:tcPr>
                </a:tc>
                <a:extLst>
                  <a:ext uri="{0D108BD9-81ED-4DB2-BD59-A6C34878D82A}">
                    <a16:rowId xmlns:a16="http://schemas.microsoft.com/office/drawing/2014/main" val="3752350711"/>
                  </a:ext>
                </a:extLst>
              </a:tr>
              <a:tr h="329184">
                <a:tc>
                  <a:txBody>
                    <a:bodyPr/>
                    <a:lstStyle/>
                    <a:p>
                      <a:pPr algn="l" fontAlgn="b"/>
                      <a:r>
                        <a:rPr lang="en-US" sz="1600" b="1" u="none" strike="noStrike" dirty="0">
                          <a:effectLst/>
                        </a:rPr>
                        <a:t>Ms. Michelle Cottrell-Williams | </a:t>
                      </a:r>
                      <a:r>
                        <a:rPr lang="en-US" sz="1600" u="none" strike="noStrike" dirty="0">
                          <a:effectLst/>
                        </a:rPr>
                        <a:t>2018 Virginia Teacher of the Year, Wakefield High School, Arlington, VA</a:t>
                      </a:r>
                      <a:endParaRPr lang="en-US" sz="1600" b="0" i="0" u="none" strike="noStrike" dirty="0">
                        <a:solidFill>
                          <a:srgbClr val="000000"/>
                        </a:solidFill>
                        <a:effectLst/>
                        <a:latin typeface="Calibri" panose="020F0502020204030204" pitchFamily="34" charset="0"/>
                      </a:endParaRPr>
                    </a:p>
                  </a:txBody>
                  <a:tcPr marL="1681" marR="1681" marT="1681" marB="0" anchor="ctr">
                    <a:lnT w="12700" cap="flat" cmpd="sng" algn="ctr">
                      <a:solidFill>
                        <a:srgbClr val="002D99"/>
                      </a:solidFill>
                      <a:prstDash val="sysDot"/>
                      <a:round/>
                      <a:headEnd type="none" w="med" len="med"/>
                      <a:tailEnd type="none" w="med" len="med"/>
                    </a:lnT>
                    <a:lnB w="12700" cap="flat" cmpd="sng" algn="ctr">
                      <a:solidFill>
                        <a:srgbClr val="002D99"/>
                      </a:solidFill>
                      <a:prstDash val="sysDot"/>
                      <a:round/>
                      <a:headEnd type="none" w="med" len="med"/>
                      <a:tailEnd type="none" w="med" len="med"/>
                    </a:lnB>
                    <a:noFill/>
                  </a:tcPr>
                </a:tc>
                <a:extLst>
                  <a:ext uri="{0D108BD9-81ED-4DB2-BD59-A6C34878D82A}">
                    <a16:rowId xmlns:a16="http://schemas.microsoft.com/office/drawing/2014/main" val="1731988769"/>
                  </a:ext>
                </a:extLst>
              </a:tr>
              <a:tr h="329184">
                <a:tc>
                  <a:txBody>
                    <a:bodyPr/>
                    <a:lstStyle/>
                    <a:p>
                      <a:pPr algn="l" fontAlgn="b"/>
                      <a:r>
                        <a:rPr lang="en-US" sz="1600" b="1" u="none" strike="noStrike" dirty="0">
                          <a:effectLst/>
                        </a:rPr>
                        <a:t>Ms. Leah Dozier Walker | </a:t>
                      </a:r>
                      <a:r>
                        <a:rPr lang="en-US" sz="1600" u="none" strike="noStrike" dirty="0">
                          <a:effectLst/>
                        </a:rPr>
                        <a:t>Director, Office of Equity &amp; Community Engagement, VDOE</a:t>
                      </a:r>
                      <a:endParaRPr lang="en-US" sz="1600" b="0" i="0" u="none" strike="noStrike" dirty="0">
                        <a:solidFill>
                          <a:srgbClr val="000000"/>
                        </a:solidFill>
                        <a:effectLst/>
                        <a:latin typeface="Calibri" panose="020F0502020204030204" pitchFamily="34" charset="0"/>
                      </a:endParaRPr>
                    </a:p>
                  </a:txBody>
                  <a:tcPr marL="1681" marR="1681" marT="1681" marB="0" anchor="ctr">
                    <a:lnT w="12700" cap="flat" cmpd="sng" algn="ctr">
                      <a:solidFill>
                        <a:srgbClr val="002D99"/>
                      </a:solidFill>
                      <a:prstDash val="sysDot"/>
                      <a:round/>
                      <a:headEnd type="none" w="med" len="med"/>
                      <a:tailEnd type="none" w="med" len="med"/>
                    </a:lnT>
                    <a:lnB w="12700" cap="flat" cmpd="sng" algn="ctr">
                      <a:solidFill>
                        <a:srgbClr val="002D99"/>
                      </a:solidFill>
                      <a:prstDash val="sysDot"/>
                      <a:round/>
                      <a:headEnd type="none" w="med" len="med"/>
                      <a:tailEnd type="none" w="med" len="med"/>
                    </a:lnB>
                    <a:noFill/>
                  </a:tcPr>
                </a:tc>
                <a:extLst>
                  <a:ext uri="{0D108BD9-81ED-4DB2-BD59-A6C34878D82A}">
                    <a16:rowId xmlns:a16="http://schemas.microsoft.com/office/drawing/2014/main" val="2830858540"/>
                  </a:ext>
                </a:extLst>
              </a:tr>
              <a:tr h="329184">
                <a:tc>
                  <a:txBody>
                    <a:bodyPr/>
                    <a:lstStyle/>
                    <a:p>
                      <a:pPr algn="l" fontAlgn="b"/>
                      <a:r>
                        <a:rPr lang="en-US" sz="1600" b="1" u="none" strike="noStrike" dirty="0">
                          <a:effectLst/>
                        </a:rPr>
                        <a:t>Mr. Daniel </a:t>
                      </a:r>
                      <a:r>
                        <a:rPr lang="en-US" sz="1600" b="1" u="none" strike="noStrike" dirty="0" err="1">
                          <a:effectLst/>
                        </a:rPr>
                        <a:t>Gecker</a:t>
                      </a:r>
                      <a:r>
                        <a:rPr lang="en-US" sz="1600" b="1" u="none" strike="noStrike" dirty="0">
                          <a:effectLst/>
                        </a:rPr>
                        <a:t> | </a:t>
                      </a:r>
                      <a:r>
                        <a:rPr lang="en-US" sz="1600" u="none" strike="noStrike" dirty="0">
                          <a:effectLst/>
                        </a:rPr>
                        <a:t>President, Virginia Board of Education</a:t>
                      </a:r>
                      <a:endParaRPr lang="en-US" sz="1600" b="0" i="0" u="none" strike="noStrike" dirty="0">
                        <a:solidFill>
                          <a:srgbClr val="000000"/>
                        </a:solidFill>
                        <a:effectLst/>
                        <a:latin typeface="Calibri" panose="020F0502020204030204" pitchFamily="34" charset="0"/>
                      </a:endParaRPr>
                    </a:p>
                  </a:txBody>
                  <a:tcPr marL="1681" marR="1681" marT="1681" marB="0" anchor="ctr">
                    <a:lnT w="12700" cap="flat" cmpd="sng" algn="ctr">
                      <a:solidFill>
                        <a:srgbClr val="002D99"/>
                      </a:solidFill>
                      <a:prstDash val="sysDot"/>
                      <a:round/>
                      <a:headEnd type="none" w="med" len="med"/>
                      <a:tailEnd type="none" w="med" len="med"/>
                    </a:lnT>
                    <a:lnB w="12700" cap="flat" cmpd="sng" algn="ctr">
                      <a:solidFill>
                        <a:srgbClr val="002D99"/>
                      </a:solidFill>
                      <a:prstDash val="sysDot"/>
                      <a:round/>
                      <a:headEnd type="none" w="med" len="med"/>
                      <a:tailEnd type="none" w="med" len="med"/>
                    </a:lnB>
                    <a:noFill/>
                  </a:tcPr>
                </a:tc>
                <a:extLst>
                  <a:ext uri="{0D108BD9-81ED-4DB2-BD59-A6C34878D82A}">
                    <a16:rowId xmlns:a16="http://schemas.microsoft.com/office/drawing/2014/main" val="2217544729"/>
                  </a:ext>
                </a:extLst>
              </a:tr>
              <a:tr h="329184">
                <a:tc>
                  <a:txBody>
                    <a:bodyPr/>
                    <a:lstStyle/>
                    <a:p>
                      <a:pPr algn="l" fontAlgn="b"/>
                      <a:r>
                        <a:rPr lang="en-US" sz="1600" b="1" u="none" strike="noStrike" dirty="0">
                          <a:effectLst/>
                        </a:rPr>
                        <a:t>Ms. Sarah Gross | </a:t>
                      </a:r>
                      <a:r>
                        <a:rPr lang="en-US" sz="1600" u="none" strike="noStrike" dirty="0">
                          <a:effectLst/>
                        </a:rPr>
                        <a:t>President, Virginia Congress of Parents and Teachers</a:t>
                      </a:r>
                      <a:endParaRPr lang="en-US" sz="1600" b="0" i="0" u="none" strike="noStrike" dirty="0">
                        <a:solidFill>
                          <a:srgbClr val="000000"/>
                        </a:solidFill>
                        <a:effectLst/>
                        <a:latin typeface="Calibri" panose="020F0502020204030204" pitchFamily="34" charset="0"/>
                      </a:endParaRPr>
                    </a:p>
                  </a:txBody>
                  <a:tcPr marL="1681" marR="1681" marT="1681" marB="0" anchor="ctr">
                    <a:lnT w="12700" cap="flat" cmpd="sng" algn="ctr">
                      <a:solidFill>
                        <a:srgbClr val="002D99"/>
                      </a:solidFill>
                      <a:prstDash val="sysDot"/>
                      <a:round/>
                      <a:headEnd type="none" w="med" len="med"/>
                      <a:tailEnd type="none" w="med" len="med"/>
                    </a:lnT>
                    <a:lnB w="12700" cap="flat" cmpd="sng" algn="ctr">
                      <a:solidFill>
                        <a:srgbClr val="002D99"/>
                      </a:solidFill>
                      <a:prstDash val="sysDot"/>
                      <a:round/>
                      <a:headEnd type="none" w="med" len="med"/>
                      <a:tailEnd type="none" w="med" len="med"/>
                    </a:lnB>
                    <a:noFill/>
                  </a:tcPr>
                </a:tc>
                <a:extLst>
                  <a:ext uri="{0D108BD9-81ED-4DB2-BD59-A6C34878D82A}">
                    <a16:rowId xmlns:a16="http://schemas.microsoft.com/office/drawing/2014/main" val="564837545"/>
                  </a:ext>
                </a:extLst>
              </a:tr>
              <a:tr h="329184">
                <a:tc>
                  <a:txBody>
                    <a:bodyPr/>
                    <a:lstStyle/>
                    <a:p>
                      <a:pPr algn="l" fontAlgn="b"/>
                      <a:r>
                        <a:rPr lang="en-US" sz="1600" b="1" u="none" strike="noStrike" dirty="0">
                          <a:effectLst/>
                        </a:rPr>
                        <a:t>Mr.  Allen Hicks | </a:t>
                      </a:r>
                      <a:r>
                        <a:rPr lang="en-US" sz="1600" u="none" strike="noStrike" dirty="0">
                          <a:effectLst/>
                        </a:rPr>
                        <a:t>Principal, Hampton Oaks Elementary School, Stafford, VA</a:t>
                      </a:r>
                      <a:endParaRPr lang="en-US" sz="1600" b="0" i="0" u="none" strike="noStrike" dirty="0">
                        <a:solidFill>
                          <a:srgbClr val="000000"/>
                        </a:solidFill>
                        <a:effectLst/>
                        <a:latin typeface="Calibri" panose="020F0502020204030204" pitchFamily="34" charset="0"/>
                      </a:endParaRPr>
                    </a:p>
                  </a:txBody>
                  <a:tcPr marL="1681" marR="1681" marT="1681" marB="0" anchor="ctr">
                    <a:lnT w="12700" cap="flat" cmpd="sng" algn="ctr">
                      <a:solidFill>
                        <a:srgbClr val="002D99"/>
                      </a:solidFill>
                      <a:prstDash val="sysDot"/>
                      <a:round/>
                      <a:headEnd type="none" w="med" len="med"/>
                      <a:tailEnd type="none" w="med" len="med"/>
                    </a:lnT>
                    <a:lnB w="12700" cap="flat" cmpd="sng" algn="ctr">
                      <a:solidFill>
                        <a:srgbClr val="002D99"/>
                      </a:solidFill>
                      <a:prstDash val="sysDot"/>
                      <a:round/>
                      <a:headEnd type="none" w="med" len="med"/>
                      <a:tailEnd type="none" w="med" len="med"/>
                    </a:lnB>
                    <a:noFill/>
                  </a:tcPr>
                </a:tc>
                <a:extLst>
                  <a:ext uri="{0D108BD9-81ED-4DB2-BD59-A6C34878D82A}">
                    <a16:rowId xmlns:a16="http://schemas.microsoft.com/office/drawing/2014/main" val="2543153708"/>
                  </a:ext>
                </a:extLst>
              </a:tr>
              <a:tr h="329184">
                <a:tc>
                  <a:txBody>
                    <a:bodyPr/>
                    <a:lstStyle/>
                    <a:p>
                      <a:pPr algn="l" fontAlgn="b"/>
                      <a:r>
                        <a:rPr lang="en-US" sz="1600" b="1" u="none" strike="noStrike" dirty="0">
                          <a:effectLst/>
                        </a:rPr>
                        <a:t>Ms. Gena Keller | </a:t>
                      </a:r>
                      <a:r>
                        <a:rPr lang="en-US" sz="1600" u="none" strike="noStrike" dirty="0">
                          <a:effectLst/>
                        </a:rPr>
                        <a:t>Assistant Superintendent for Learning, Virginia Department of Education</a:t>
                      </a:r>
                      <a:endParaRPr lang="en-US" sz="1600" b="0" i="0" u="none" strike="noStrike" dirty="0">
                        <a:solidFill>
                          <a:srgbClr val="000000"/>
                        </a:solidFill>
                        <a:effectLst/>
                        <a:latin typeface="Calibri" panose="020F0502020204030204" pitchFamily="34" charset="0"/>
                      </a:endParaRPr>
                    </a:p>
                  </a:txBody>
                  <a:tcPr marL="1681" marR="1681" marT="1681" marB="0" anchor="ctr">
                    <a:lnT w="12700" cap="flat" cmpd="sng" algn="ctr">
                      <a:solidFill>
                        <a:srgbClr val="002D99"/>
                      </a:solidFill>
                      <a:prstDash val="sysDot"/>
                      <a:round/>
                      <a:headEnd type="none" w="med" len="med"/>
                      <a:tailEnd type="none" w="med" len="med"/>
                    </a:lnT>
                    <a:lnB w="12700" cap="flat" cmpd="sng" algn="ctr">
                      <a:solidFill>
                        <a:srgbClr val="002D99"/>
                      </a:solidFill>
                      <a:prstDash val="sysDot"/>
                      <a:round/>
                      <a:headEnd type="none" w="med" len="med"/>
                      <a:tailEnd type="none" w="med" len="med"/>
                    </a:lnB>
                    <a:noFill/>
                  </a:tcPr>
                </a:tc>
                <a:extLst>
                  <a:ext uri="{0D108BD9-81ED-4DB2-BD59-A6C34878D82A}">
                    <a16:rowId xmlns:a16="http://schemas.microsoft.com/office/drawing/2014/main" val="1501799208"/>
                  </a:ext>
                </a:extLst>
              </a:tr>
              <a:tr h="329184">
                <a:tc>
                  <a:txBody>
                    <a:bodyPr/>
                    <a:lstStyle/>
                    <a:p>
                      <a:pPr algn="l" fontAlgn="b"/>
                      <a:r>
                        <a:rPr lang="en-US" sz="1600" b="1" u="none" strike="noStrike" dirty="0">
                          <a:effectLst/>
                        </a:rPr>
                        <a:t>Ms. Stephanie Krauss | </a:t>
                      </a:r>
                      <a:r>
                        <a:rPr lang="en-US" sz="1600" u="none" strike="noStrike" dirty="0">
                          <a:effectLst/>
                        </a:rPr>
                        <a:t>Director of Special Projects, Jobs for the Future (JFF)</a:t>
                      </a:r>
                      <a:endParaRPr lang="en-US" sz="1600" b="0" i="0" u="none" strike="noStrike" dirty="0">
                        <a:solidFill>
                          <a:srgbClr val="000000"/>
                        </a:solidFill>
                        <a:effectLst/>
                        <a:latin typeface="Calibri" panose="020F0502020204030204" pitchFamily="34" charset="0"/>
                      </a:endParaRPr>
                    </a:p>
                  </a:txBody>
                  <a:tcPr marL="1681" marR="1681" marT="1681" marB="0" anchor="ctr">
                    <a:lnT w="12700" cap="flat" cmpd="sng" algn="ctr">
                      <a:solidFill>
                        <a:srgbClr val="002D99"/>
                      </a:solidFill>
                      <a:prstDash val="sysDot"/>
                      <a:round/>
                      <a:headEnd type="none" w="med" len="med"/>
                      <a:tailEnd type="none" w="med" len="med"/>
                    </a:lnT>
                    <a:noFill/>
                  </a:tcPr>
                </a:tc>
                <a:extLst>
                  <a:ext uri="{0D108BD9-81ED-4DB2-BD59-A6C34878D82A}">
                    <a16:rowId xmlns:a16="http://schemas.microsoft.com/office/drawing/2014/main" val="3395471736"/>
                  </a:ext>
                </a:extLst>
              </a:tr>
            </a:tbl>
          </a:graphicData>
        </a:graphic>
      </p:graphicFrame>
    </p:spTree>
    <p:extLst>
      <p:ext uri="{BB962C8B-B14F-4D97-AF65-F5344CB8AC3E}">
        <p14:creationId xmlns:p14="http://schemas.microsoft.com/office/powerpoint/2010/main" val="4161443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9E2CF-A6AF-4645-8803-91F1CE2578B9}"/>
              </a:ext>
            </a:extLst>
          </p:cNvPr>
          <p:cNvSpPr>
            <a:spLocks noGrp="1"/>
          </p:cNvSpPr>
          <p:nvPr>
            <p:ph type="title"/>
          </p:nvPr>
        </p:nvSpPr>
        <p:spPr>
          <a:xfrm>
            <a:off x="1226917" y="365125"/>
            <a:ext cx="9154610" cy="734469"/>
          </a:xfrm>
        </p:spPr>
        <p:txBody>
          <a:bodyPr/>
          <a:lstStyle/>
          <a:p>
            <a:r>
              <a:rPr lang="en-US" b="1" dirty="0">
                <a:solidFill>
                  <a:srgbClr val="002D99"/>
                </a:solidFill>
                <a:latin typeface="+mn-lt"/>
              </a:rPr>
              <a:t>Advisory Committee Members</a:t>
            </a:r>
          </a:p>
        </p:txBody>
      </p:sp>
      <p:graphicFrame>
        <p:nvGraphicFramePr>
          <p:cNvPr id="11" name="Table 10">
            <a:extLst>
              <a:ext uri="{FF2B5EF4-FFF2-40B4-BE49-F238E27FC236}">
                <a16:creationId xmlns:a16="http://schemas.microsoft.com/office/drawing/2014/main" id="{5DFF55AD-D631-1F40-AD84-CF195F266DDF}"/>
              </a:ext>
            </a:extLst>
          </p:cNvPr>
          <p:cNvGraphicFramePr>
            <a:graphicFrameLocks noGrp="1"/>
          </p:cNvGraphicFramePr>
          <p:nvPr>
            <p:extLst>
              <p:ext uri="{D42A27DB-BD31-4B8C-83A1-F6EECF244321}">
                <p14:modId xmlns:p14="http://schemas.microsoft.com/office/powerpoint/2010/main" val="3384406430"/>
              </p:ext>
            </p:extLst>
          </p:nvPr>
        </p:nvGraphicFramePr>
        <p:xfrm>
          <a:off x="1388959" y="1192192"/>
          <a:ext cx="8090707" cy="4995022"/>
        </p:xfrm>
        <a:graphic>
          <a:graphicData uri="http://schemas.openxmlformats.org/drawingml/2006/table">
            <a:tbl>
              <a:tblPr>
                <a:tableStyleId>{5C22544A-7EE6-4342-B048-85BDC9FD1C3A}</a:tableStyleId>
              </a:tblPr>
              <a:tblGrid>
                <a:gridCol w="8090707">
                  <a:extLst>
                    <a:ext uri="{9D8B030D-6E8A-4147-A177-3AD203B41FA5}">
                      <a16:colId xmlns:a16="http://schemas.microsoft.com/office/drawing/2014/main" val="716499724"/>
                    </a:ext>
                  </a:extLst>
                </a:gridCol>
              </a:tblGrid>
              <a:tr h="329184">
                <a:tc>
                  <a:txBody>
                    <a:bodyPr/>
                    <a:lstStyle/>
                    <a:p>
                      <a:pPr algn="l" fontAlgn="b"/>
                      <a:r>
                        <a:rPr lang="en-US" sz="1600" b="1" i="0" u="none" strike="noStrike" dirty="0">
                          <a:solidFill>
                            <a:srgbClr val="000000"/>
                          </a:solidFill>
                          <a:effectLst/>
                          <a:latin typeface="Calibri" panose="020F0502020204030204" pitchFamily="34" charset="0"/>
                        </a:rPr>
                        <a:t>The Honorable Steven </a:t>
                      </a:r>
                      <a:r>
                        <a:rPr lang="en-US" sz="1600" b="1" i="0" u="none" strike="noStrike" dirty="0" err="1">
                          <a:solidFill>
                            <a:srgbClr val="000000"/>
                          </a:solidFill>
                          <a:effectLst/>
                          <a:latin typeface="Calibri" panose="020F0502020204030204" pitchFamily="34" charset="0"/>
                        </a:rPr>
                        <a:t>Landes</a:t>
                      </a:r>
                      <a:r>
                        <a:rPr lang="en-US" sz="1600" b="1" i="0" u="none" strike="noStrike" dirty="0">
                          <a:solidFill>
                            <a:srgbClr val="000000"/>
                          </a:solidFill>
                          <a:effectLst/>
                          <a:latin typeface="Calibri" panose="020F0502020204030204" pitchFamily="34" charset="0"/>
                        </a:rPr>
                        <a:t> | </a:t>
                      </a:r>
                      <a:r>
                        <a:rPr lang="en-US" sz="1600" b="0" i="0" u="none" strike="noStrike" dirty="0">
                          <a:solidFill>
                            <a:srgbClr val="000000"/>
                          </a:solidFill>
                          <a:effectLst/>
                          <a:latin typeface="Calibri" panose="020F0502020204030204" pitchFamily="34" charset="0"/>
                        </a:rPr>
                        <a:t>Delegate, Commonwealth of Virginia </a:t>
                      </a:r>
                    </a:p>
                  </a:txBody>
                  <a:tcPr marL="9525" marR="9525" marT="9525" marB="0" anchor="ctr">
                    <a:lnB w="12700" cap="flat" cmpd="sng" algn="ctr">
                      <a:solidFill>
                        <a:srgbClr val="002D99"/>
                      </a:solidFill>
                      <a:prstDash val="sysDot"/>
                      <a:round/>
                      <a:headEnd type="none" w="med" len="med"/>
                      <a:tailEnd type="none" w="med" len="med"/>
                    </a:lnB>
                    <a:noFill/>
                  </a:tcPr>
                </a:tc>
                <a:extLst>
                  <a:ext uri="{0D108BD9-81ED-4DB2-BD59-A6C34878D82A}">
                    <a16:rowId xmlns:a16="http://schemas.microsoft.com/office/drawing/2014/main" val="1735230422"/>
                  </a:ext>
                </a:extLst>
              </a:tr>
              <a:tr h="329184">
                <a:tc>
                  <a:txBody>
                    <a:bodyPr/>
                    <a:lstStyle/>
                    <a:p>
                      <a:pPr algn="l" fontAlgn="b"/>
                      <a:r>
                        <a:rPr lang="en-US" sz="1600" b="1" i="0" u="none" strike="noStrike" dirty="0">
                          <a:solidFill>
                            <a:srgbClr val="000000"/>
                          </a:solidFill>
                          <a:effectLst/>
                          <a:latin typeface="Calibri" panose="020F0502020204030204" pitchFamily="34" charset="0"/>
                        </a:rPr>
                        <a:t>Dr. James Lane | </a:t>
                      </a:r>
                      <a:r>
                        <a:rPr lang="en-US" sz="1600" b="0" i="0" u="none" strike="noStrike" dirty="0">
                          <a:solidFill>
                            <a:srgbClr val="000000"/>
                          </a:solidFill>
                          <a:effectLst/>
                          <a:latin typeface="Calibri" panose="020F0502020204030204" pitchFamily="34" charset="0"/>
                        </a:rPr>
                        <a:t>Superintendent of Public Instruction , Virginia Department of Education</a:t>
                      </a:r>
                    </a:p>
                  </a:txBody>
                  <a:tcPr marL="9525" marR="9525" marT="9525" marB="0" anchor="ctr">
                    <a:lnT w="12700" cap="flat" cmpd="sng" algn="ctr">
                      <a:solidFill>
                        <a:srgbClr val="002D99"/>
                      </a:solidFill>
                      <a:prstDash val="sysDot"/>
                      <a:round/>
                      <a:headEnd type="none" w="med" len="med"/>
                      <a:tailEnd type="none" w="med" len="med"/>
                    </a:lnT>
                    <a:lnB w="12700" cap="flat" cmpd="sng" algn="ctr">
                      <a:solidFill>
                        <a:srgbClr val="002D99"/>
                      </a:solidFill>
                      <a:prstDash val="sysDot"/>
                      <a:round/>
                      <a:headEnd type="none" w="med" len="med"/>
                      <a:tailEnd type="none" w="med" len="med"/>
                    </a:lnB>
                    <a:noFill/>
                  </a:tcPr>
                </a:tc>
                <a:extLst>
                  <a:ext uri="{0D108BD9-81ED-4DB2-BD59-A6C34878D82A}">
                    <a16:rowId xmlns:a16="http://schemas.microsoft.com/office/drawing/2014/main" val="3108675493"/>
                  </a:ext>
                </a:extLst>
              </a:tr>
              <a:tr h="329184">
                <a:tc>
                  <a:txBody>
                    <a:bodyPr/>
                    <a:lstStyle/>
                    <a:p>
                      <a:pPr algn="l" fontAlgn="b"/>
                      <a:r>
                        <a:rPr lang="en-US" sz="1600" b="1" i="0" u="none" strike="noStrike" dirty="0">
                          <a:solidFill>
                            <a:srgbClr val="000000"/>
                          </a:solidFill>
                          <a:effectLst/>
                          <a:latin typeface="Calibri" panose="020F0502020204030204" pitchFamily="34" charset="0"/>
                        </a:rPr>
                        <a:t>The Honorable Mamie Locke | </a:t>
                      </a:r>
                      <a:r>
                        <a:rPr lang="en-US" sz="1600" b="0" i="0" u="none" strike="noStrike" dirty="0">
                          <a:solidFill>
                            <a:srgbClr val="000000"/>
                          </a:solidFill>
                          <a:effectLst/>
                          <a:latin typeface="Calibri" panose="020F0502020204030204" pitchFamily="34" charset="0"/>
                        </a:rPr>
                        <a:t>Senator, Commonwealth of Virginia</a:t>
                      </a:r>
                    </a:p>
                  </a:txBody>
                  <a:tcPr marL="9525" marR="9525" marT="9525" marB="0" anchor="ctr">
                    <a:lnT w="12700" cap="flat" cmpd="sng" algn="ctr">
                      <a:solidFill>
                        <a:srgbClr val="002D99"/>
                      </a:solidFill>
                      <a:prstDash val="sysDot"/>
                      <a:round/>
                      <a:headEnd type="none" w="med" len="med"/>
                      <a:tailEnd type="none" w="med" len="med"/>
                    </a:lnT>
                    <a:lnB w="12700" cap="flat" cmpd="sng" algn="ctr">
                      <a:solidFill>
                        <a:srgbClr val="002D99"/>
                      </a:solidFill>
                      <a:prstDash val="sysDot"/>
                      <a:round/>
                      <a:headEnd type="none" w="med" len="med"/>
                      <a:tailEnd type="none" w="med" len="med"/>
                    </a:lnB>
                    <a:noFill/>
                  </a:tcPr>
                </a:tc>
                <a:extLst>
                  <a:ext uri="{0D108BD9-81ED-4DB2-BD59-A6C34878D82A}">
                    <a16:rowId xmlns:a16="http://schemas.microsoft.com/office/drawing/2014/main" val="2487974210"/>
                  </a:ext>
                </a:extLst>
              </a:tr>
              <a:tr h="479433">
                <a:tc>
                  <a:txBody>
                    <a:bodyPr/>
                    <a:lstStyle/>
                    <a:p>
                      <a:pPr algn="l" fontAlgn="b"/>
                      <a:r>
                        <a:rPr lang="en-US" sz="1600" b="1" i="0" u="none" strike="noStrike" dirty="0">
                          <a:solidFill>
                            <a:srgbClr val="000000"/>
                          </a:solidFill>
                          <a:effectLst/>
                          <a:latin typeface="Calibri" panose="020F0502020204030204" pitchFamily="34" charset="0"/>
                        </a:rPr>
                        <a:t>Dr. Pamela Moran | </a:t>
                      </a:r>
                      <a:r>
                        <a:rPr lang="en-US" sz="1600" b="0" i="0" u="none" strike="noStrike" dirty="0">
                          <a:solidFill>
                            <a:srgbClr val="000000"/>
                          </a:solidFill>
                          <a:effectLst/>
                          <a:latin typeface="Calibri" panose="020F0502020204030204" pitchFamily="34" charset="0"/>
                        </a:rPr>
                        <a:t>Executive Director, Virginia School Consortium for Learning (</a:t>
                      </a:r>
                      <a:r>
                        <a:rPr lang="en-US" sz="1600" b="0" i="0" u="none" strike="noStrike" dirty="0" err="1">
                          <a:solidFill>
                            <a:srgbClr val="000000"/>
                          </a:solidFill>
                          <a:effectLst/>
                          <a:latin typeface="Calibri" panose="020F0502020204030204" pitchFamily="34" charset="0"/>
                        </a:rPr>
                        <a:t>VaSCL</a:t>
                      </a:r>
                      <a:r>
                        <a:rPr lang="en-US" sz="1600" b="0" i="0" u="none" strike="noStrike" dirty="0">
                          <a:solidFill>
                            <a:srgbClr val="000000"/>
                          </a:solidFill>
                          <a:effectLst/>
                          <a:latin typeface="Calibri" panose="020F0502020204030204" pitchFamily="34" charset="0"/>
                        </a:rPr>
                        <a:t>); 2016 Virginia Superintendent of the Year, Albemarle County Public Schools, VA</a:t>
                      </a:r>
                    </a:p>
                  </a:txBody>
                  <a:tcPr marL="9525" marR="9525" marT="9525" marB="0" anchor="ctr">
                    <a:lnT w="12700" cap="flat" cmpd="sng" algn="ctr">
                      <a:solidFill>
                        <a:srgbClr val="002D99"/>
                      </a:solidFill>
                      <a:prstDash val="sysDot"/>
                      <a:round/>
                      <a:headEnd type="none" w="med" len="med"/>
                      <a:tailEnd type="none" w="med" len="med"/>
                    </a:lnT>
                    <a:lnB w="12700" cap="flat" cmpd="sng" algn="ctr">
                      <a:solidFill>
                        <a:srgbClr val="002D99"/>
                      </a:solidFill>
                      <a:prstDash val="sysDot"/>
                      <a:round/>
                      <a:headEnd type="none" w="med" len="med"/>
                      <a:tailEnd type="none" w="med" len="med"/>
                    </a:lnB>
                    <a:noFill/>
                  </a:tcPr>
                </a:tc>
                <a:extLst>
                  <a:ext uri="{0D108BD9-81ED-4DB2-BD59-A6C34878D82A}">
                    <a16:rowId xmlns:a16="http://schemas.microsoft.com/office/drawing/2014/main" val="2766876992"/>
                  </a:ext>
                </a:extLst>
              </a:tr>
              <a:tr h="329184">
                <a:tc>
                  <a:txBody>
                    <a:bodyPr/>
                    <a:lstStyle/>
                    <a:p>
                      <a:pPr algn="l" fontAlgn="b"/>
                      <a:r>
                        <a:rPr lang="en-US" sz="1600" b="1" i="0" u="none" strike="noStrike" dirty="0">
                          <a:solidFill>
                            <a:srgbClr val="000000"/>
                          </a:solidFill>
                          <a:effectLst/>
                          <a:latin typeface="Calibri" panose="020F0502020204030204" pitchFamily="34" charset="0"/>
                        </a:rPr>
                        <a:t>Ms. Cynthia Prieto | </a:t>
                      </a:r>
                      <a:r>
                        <a:rPr lang="en-US" sz="1600" b="0" i="0" u="none" strike="noStrike" dirty="0">
                          <a:solidFill>
                            <a:srgbClr val="000000"/>
                          </a:solidFill>
                          <a:effectLst/>
                          <a:latin typeface="Calibri" panose="020F0502020204030204" pitchFamily="34" charset="0"/>
                        </a:rPr>
                        <a:t>Principal, Harrisonburg High School, Harrisonburg, VA</a:t>
                      </a:r>
                    </a:p>
                  </a:txBody>
                  <a:tcPr marL="9525" marR="9525" marT="9525" marB="0" anchor="ctr">
                    <a:lnT w="12700" cap="flat" cmpd="sng" algn="ctr">
                      <a:solidFill>
                        <a:srgbClr val="002D99"/>
                      </a:solidFill>
                      <a:prstDash val="sysDot"/>
                      <a:round/>
                      <a:headEnd type="none" w="med" len="med"/>
                      <a:tailEnd type="none" w="med" len="med"/>
                    </a:lnT>
                    <a:lnB w="12700" cap="flat" cmpd="sng" algn="ctr">
                      <a:solidFill>
                        <a:srgbClr val="002D99"/>
                      </a:solidFill>
                      <a:prstDash val="sysDot"/>
                      <a:round/>
                      <a:headEnd type="none" w="med" len="med"/>
                      <a:tailEnd type="none" w="med" len="med"/>
                    </a:lnB>
                    <a:noFill/>
                  </a:tcPr>
                </a:tc>
                <a:extLst>
                  <a:ext uri="{0D108BD9-81ED-4DB2-BD59-A6C34878D82A}">
                    <a16:rowId xmlns:a16="http://schemas.microsoft.com/office/drawing/2014/main" val="418239405"/>
                  </a:ext>
                </a:extLst>
              </a:tr>
              <a:tr h="329184">
                <a:tc>
                  <a:txBody>
                    <a:bodyPr/>
                    <a:lstStyle/>
                    <a:p>
                      <a:pPr algn="l" fontAlgn="b"/>
                      <a:r>
                        <a:rPr lang="en-US" sz="1600" b="1" i="0" u="none" strike="noStrike" dirty="0">
                          <a:solidFill>
                            <a:srgbClr val="000000"/>
                          </a:solidFill>
                          <a:effectLst/>
                          <a:latin typeface="Calibri" panose="020F0502020204030204" pitchFamily="34" charset="0"/>
                        </a:rPr>
                        <a:t>The Honorable Atif </a:t>
                      </a:r>
                      <a:r>
                        <a:rPr lang="en-US" sz="1600" b="1" i="0" u="none" strike="noStrike" dirty="0" err="1">
                          <a:solidFill>
                            <a:srgbClr val="000000"/>
                          </a:solidFill>
                          <a:effectLst/>
                          <a:latin typeface="Calibri" panose="020F0502020204030204" pitchFamily="34" charset="0"/>
                        </a:rPr>
                        <a:t>Qarni</a:t>
                      </a:r>
                      <a:r>
                        <a:rPr lang="en-US" sz="1600" b="1" i="0" u="none" strike="noStrike" dirty="0">
                          <a:solidFill>
                            <a:srgbClr val="000000"/>
                          </a:solidFill>
                          <a:effectLst/>
                          <a:latin typeface="Calibri" panose="020F0502020204030204" pitchFamily="34" charset="0"/>
                        </a:rPr>
                        <a:t> | </a:t>
                      </a:r>
                      <a:r>
                        <a:rPr lang="en-US" sz="1600" b="0" i="0" u="none" strike="noStrike" dirty="0">
                          <a:solidFill>
                            <a:srgbClr val="000000"/>
                          </a:solidFill>
                          <a:effectLst/>
                          <a:latin typeface="Calibri" panose="020F0502020204030204" pitchFamily="34" charset="0"/>
                        </a:rPr>
                        <a:t>Secretary of Education, Commonwealth of Virginia</a:t>
                      </a:r>
                    </a:p>
                  </a:txBody>
                  <a:tcPr marL="9525" marR="9525" marT="9525" marB="0" anchor="ctr">
                    <a:lnT w="12700" cap="flat" cmpd="sng" algn="ctr">
                      <a:solidFill>
                        <a:srgbClr val="002D99"/>
                      </a:solidFill>
                      <a:prstDash val="sysDot"/>
                      <a:round/>
                      <a:headEnd type="none" w="med" len="med"/>
                      <a:tailEnd type="none" w="med" len="med"/>
                    </a:lnT>
                    <a:lnB w="12700" cap="flat" cmpd="sng" algn="ctr">
                      <a:solidFill>
                        <a:srgbClr val="002D99"/>
                      </a:solidFill>
                      <a:prstDash val="sysDot"/>
                      <a:round/>
                      <a:headEnd type="none" w="med" len="med"/>
                      <a:tailEnd type="none" w="med" len="med"/>
                    </a:lnB>
                    <a:noFill/>
                  </a:tcPr>
                </a:tc>
                <a:extLst>
                  <a:ext uri="{0D108BD9-81ED-4DB2-BD59-A6C34878D82A}">
                    <a16:rowId xmlns:a16="http://schemas.microsoft.com/office/drawing/2014/main" val="3428006676"/>
                  </a:ext>
                </a:extLst>
              </a:tr>
              <a:tr h="329184">
                <a:tc>
                  <a:txBody>
                    <a:bodyPr/>
                    <a:lstStyle/>
                    <a:p>
                      <a:pPr algn="l" fontAlgn="b"/>
                      <a:r>
                        <a:rPr lang="en-US" sz="1600" b="1" i="0" u="none" strike="noStrike" dirty="0">
                          <a:solidFill>
                            <a:srgbClr val="000000"/>
                          </a:solidFill>
                          <a:effectLst/>
                          <a:latin typeface="Calibri" panose="020F0502020204030204" pitchFamily="34" charset="0"/>
                        </a:rPr>
                        <a:t>Dr. Alan Seibert | </a:t>
                      </a:r>
                      <a:r>
                        <a:rPr lang="en-US" sz="1600" b="0" i="0" u="none" strike="noStrike" dirty="0">
                          <a:solidFill>
                            <a:srgbClr val="000000"/>
                          </a:solidFill>
                          <a:effectLst/>
                          <a:latin typeface="Calibri" panose="020F0502020204030204" pitchFamily="34" charset="0"/>
                        </a:rPr>
                        <a:t>Superintendent, Salem City Schools, Salem, VA</a:t>
                      </a:r>
                    </a:p>
                  </a:txBody>
                  <a:tcPr marL="9525" marR="9525" marT="9525" marB="0" anchor="ctr">
                    <a:lnT w="12700" cap="flat" cmpd="sng" algn="ctr">
                      <a:solidFill>
                        <a:srgbClr val="002D99"/>
                      </a:solidFill>
                      <a:prstDash val="sysDot"/>
                      <a:round/>
                      <a:headEnd type="none" w="med" len="med"/>
                      <a:tailEnd type="none" w="med" len="med"/>
                    </a:lnT>
                    <a:lnB w="12700" cap="flat" cmpd="sng" algn="ctr">
                      <a:solidFill>
                        <a:srgbClr val="002D99"/>
                      </a:solidFill>
                      <a:prstDash val="sysDot"/>
                      <a:round/>
                      <a:headEnd type="none" w="med" len="med"/>
                      <a:tailEnd type="none" w="med" len="med"/>
                    </a:lnB>
                    <a:noFill/>
                  </a:tcPr>
                </a:tc>
                <a:extLst>
                  <a:ext uri="{0D108BD9-81ED-4DB2-BD59-A6C34878D82A}">
                    <a16:rowId xmlns:a16="http://schemas.microsoft.com/office/drawing/2014/main" val="2537209236"/>
                  </a:ext>
                </a:extLst>
              </a:tr>
              <a:tr h="329184">
                <a:tc>
                  <a:txBody>
                    <a:bodyPr/>
                    <a:lstStyle/>
                    <a:p>
                      <a:pPr algn="l" fontAlgn="b"/>
                      <a:r>
                        <a:rPr lang="en-US" sz="1600" b="1" i="0" u="none" strike="noStrike" dirty="0">
                          <a:solidFill>
                            <a:srgbClr val="000000"/>
                          </a:solidFill>
                          <a:effectLst/>
                          <a:latin typeface="Calibri" panose="020F0502020204030204" pitchFamily="34" charset="0"/>
                        </a:rPr>
                        <a:t>Dr. Javaid Siddiqi | </a:t>
                      </a:r>
                      <a:r>
                        <a:rPr lang="en-US" sz="1600" b="0" i="0" u="none" strike="noStrike" dirty="0">
                          <a:solidFill>
                            <a:srgbClr val="000000"/>
                          </a:solidFill>
                          <a:effectLst/>
                          <a:latin typeface="Calibri" panose="020F0502020204030204" pitchFamily="34" charset="0"/>
                        </a:rPr>
                        <a:t>President &amp; CEO, The Hunt Institute</a:t>
                      </a:r>
                    </a:p>
                  </a:txBody>
                  <a:tcPr marL="9525" marR="9525" marT="9525" marB="0" anchor="ctr">
                    <a:lnT w="12700" cap="flat" cmpd="sng" algn="ctr">
                      <a:solidFill>
                        <a:srgbClr val="002D99"/>
                      </a:solidFill>
                      <a:prstDash val="sysDot"/>
                      <a:round/>
                      <a:headEnd type="none" w="med" len="med"/>
                      <a:tailEnd type="none" w="med" len="med"/>
                    </a:lnT>
                    <a:lnB w="12700" cap="flat" cmpd="sng" algn="ctr">
                      <a:solidFill>
                        <a:srgbClr val="002D99"/>
                      </a:solidFill>
                      <a:prstDash val="sysDot"/>
                      <a:round/>
                      <a:headEnd type="none" w="med" len="med"/>
                      <a:tailEnd type="none" w="med" len="med"/>
                    </a:lnB>
                    <a:noFill/>
                  </a:tcPr>
                </a:tc>
                <a:extLst>
                  <a:ext uri="{0D108BD9-81ED-4DB2-BD59-A6C34878D82A}">
                    <a16:rowId xmlns:a16="http://schemas.microsoft.com/office/drawing/2014/main" val="3752350711"/>
                  </a:ext>
                </a:extLst>
              </a:tr>
              <a:tr h="480600">
                <a:tc>
                  <a:txBody>
                    <a:bodyPr/>
                    <a:lstStyle/>
                    <a:p>
                      <a:pPr algn="l" fontAlgn="b"/>
                      <a:r>
                        <a:rPr lang="en-US" sz="1600" b="1" i="0" u="none" strike="noStrike" dirty="0">
                          <a:solidFill>
                            <a:srgbClr val="000000"/>
                          </a:solidFill>
                          <a:effectLst/>
                          <a:latin typeface="Calibri" panose="020F0502020204030204" pitchFamily="34" charset="0"/>
                        </a:rPr>
                        <a:t>Dr. Jeffery Smith | </a:t>
                      </a:r>
                      <a:r>
                        <a:rPr lang="en-US" sz="1600" b="0" i="0" u="none" strike="noStrike" dirty="0">
                          <a:solidFill>
                            <a:srgbClr val="000000"/>
                          </a:solidFill>
                          <a:effectLst/>
                          <a:latin typeface="Calibri" panose="020F0502020204030204" pitchFamily="34" charset="0"/>
                        </a:rPr>
                        <a:t>Superintendent, Hampton City Schools; President, Virginia Association of School Superintendents (VASS)</a:t>
                      </a:r>
                    </a:p>
                  </a:txBody>
                  <a:tcPr marL="9525" marR="9525" marT="9525" marB="0" anchor="ctr">
                    <a:lnT w="12700" cap="flat" cmpd="sng" algn="ctr">
                      <a:solidFill>
                        <a:srgbClr val="002D99"/>
                      </a:solidFill>
                      <a:prstDash val="sysDot"/>
                      <a:round/>
                      <a:headEnd type="none" w="med" len="med"/>
                      <a:tailEnd type="none" w="med" len="med"/>
                    </a:lnT>
                    <a:lnB w="12700" cap="flat" cmpd="sng" algn="ctr">
                      <a:solidFill>
                        <a:srgbClr val="002D99"/>
                      </a:solidFill>
                      <a:prstDash val="sysDot"/>
                      <a:round/>
                      <a:headEnd type="none" w="med" len="med"/>
                      <a:tailEnd type="none" w="med" len="med"/>
                    </a:lnB>
                    <a:noFill/>
                  </a:tcPr>
                </a:tc>
                <a:extLst>
                  <a:ext uri="{0D108BD9-81ED-4DB2-BD59-A6C34878D82A}">
                    <a16:rowId xmlns:a16="http://schemas.microsoft.com/office/drawing/2014/main" val="1731988769"/>
                  </a:ext>
                </a:extLst>
              </a:tr>
              <a:tr h="329184">
                <a:tc>
                  <a:txBody>
                    <a:bodyPr/>
                    <a:lstStyle/>
                    <a:p>
                      <a:pPr algn="l" fontAlgn="b"/>
                      <a:r>
                        <a:rPr lang="en-US" sz="1600" b="1" i="0" u="none" strike="noStrike" dirty="0">
                          <a:solidFill>
                            <a:srgbClr val="000000"/>
                          </a:solidFill>
                          <a:effectLst/>
                          <a:latin typeface="Calibri" panose="020F0502020204030204" pitchFamily="34" charset="0"/>
                        </a:rPr>
                        <a:t>Ms. Sonia Smith | </a:t>
                      </a:r>
                      <a:r>
                        <a:rPr lang="en-US" sz="1600" b="0" i="0" u="none" strike="noStrike" dirty="0">
                          <a:solidFill>
                            <a:srgbClr val="000000"/>
                          </a:solidFill>
                          <a:effectLst/>
                          <a:latin typeface="Calibri" panose="020F0502020204030204" pitchFamily="34" charset="0"/>
                        </a:rPr>
                        <a:t>President, Chesterfield Education Association, Virginia Education Association (VEA)</a:t>
                      </a:r>
                    </a:p>
                  </a:txBody>
                  <a:tcPr marL="9525" marR="9525" marT="9525" marB="0" anchor="ctr">
                    <a:lnT w="12700" cap="flat" cmpd="sng" algn="ctr">
                      <a:solidFill>
                        <a:srgbClr val="002D99"/>
                      </a:solidFill>
                      <a:prstDash val="sysDot"/>
                      <a:round/>
                      <a:headEnd type="none" w="med" len="med"/>
                      <a:tailEnd type="none" w="med" len="med"/>
                    </a:lnT>
                    <a:lnB w="12700" cap="flat" cmpd="sng" algn="ctr">
                      <a:solidFill>
                        <a:srgbClr val="002D99"/>
                      </a:solidFill>
                      <a:prstDash val="sysDot"/>
                      <a:round/>
                      <a:headEnd type="none" w="med" len="med"/>
                      <a:tailEnd type="none" w="med" len="med"/>
                    </a:lnB>
                    <a:noFill/>
                  </a:tcPr>
                </a:tc>
                <a:extLst>
                  <a:ext uri="{0D108BD9-81ED-4DB2-BD59-A6C34878D82A}">
                    <a16:rowId xmlns:a16="http://schemas.microsoft.com/office/drawing/2014/main" val="2830858540"/>
                  </a:ext>
                </a:extLst>
              </a:tr>
              <a:tr h="329184">
                <a:tc>
                  <a:txBody>
                    <a:bodyPr/>
                    <a:lstStyle/>
                    <a:p>
                      <a:pPr algn="l" fontAlgn="b"/>
                      <a:r>
                        <a:rPr lang="en-US" sz="1600" b="1" i="0" u="none" strike="noStrike" dirty="0">
                          <a:solidFill>
                            <a:srgbClr val="000000"/>
                          </a:solidFill>
                          <a:effectLst/>
                          <a:latin typeface="Calibri" panose="020F0502020204030204" pitchFamily="34" charset="0"/>
                        </a:rPr>
                        <a:t>Dr. Steven Staples | </a:t>
                      </a:r>
                      <a:r>
                        <a:rPr lang="en-US" sz="1600" b="0" i="0" u="none" strike="noStrike" dirty="0">
                          <a:solidFill>
                            <a:srgbClr val="000000"/>
                          </a:solidFill>
                          <a:effectLst/>
                          <a:latin typeface="Calibri" panose="020F0502020204030204" pitchFamily="34" charset="0"/>
                        </a:rPr>
                        <a:t>Former Superintendent of Public Instruction, Commonwealth of Virginia</a:t>
                      </a:r>
                    </a:p>
                  </a:txBody>
                  <a:tcPr marL="9525" marR="9525" marT="9525" marB="0" anchor="ctr">
                    <a:lnT w="12700" cap="flat" cmpd="sng" algn="ctr">
                      <a:solidFill>
                        <a:srgbClr val="002D99"/>
                      </a:solidFill>
                      <a:prstDash val="sysDot"/>
                      <a:round/>
                      <a:headEnd type="none" w="med" len="med"/>
                      <a:tailEnd type="none" w="med" len="med"/>
                    </a:lnT>
                    <a:lnB w="12700" cap="flat" cmpd="sng" algn="ctr">
                      <a:solidFill>
                        <a:srgbClr val="002D99"/>
                      </a:solidFill>
                      <a:prstDash val="sysDot"/>
                      <a:round/>
                      <a:headEnd type="none" w="med" len="med"/>
                      <a:tailEnd type="none" w="med" len="med"/>
                    </a:lnB>
                    <a:noFill/>
                  </a:tcPr>
                </a:tc>
                <a:extLst>
                  <a:ext uri="{0D108BD9-81ED-4DB2-BD59-A6C34878D82A}">
                    <a16:rowId xmlns:a16="http://schemas.microsoft.com/office/drawing/2014/main" val="2217544729"/>
                  </a:ext>
                </a:extLst>
              </a:tr>
              <a:tr h="540751">
                <a:tc>
                  <a:txBody>
                    <a:bodyPr/>
                    <a:lstStyle/>
                    <a:p>
                      <a:pPr algn="l" fontAlgn="b"/>
                      <a:r>
                        <a:rPr lang="en-US" sz="1600" b="1" i="0" u="none" strike="noStrike" dirty="0">
                          <a:solidFill>
                            <a:srgbClr val="000000"/>
                          </a:solidFill>
                          <a:effectLst/>
                          <a:latin typeface="Calibri" panose="020F0502020204030204" pitchFamily="34" charset="0"/>
                        </a:rPr>
                        <a:t>Dr. </a:t>
                      </a:r>
                      <a:r>
                        <a:rPr lang="en-US" sz="1600" b="1" i="0" u="none" strike="noStrike" dirty="0" err="1">
                          <a:solidFill>
                            <a:srgbClr val="000000"/>
                          </a:solidFill>
                          <a:effectLst/>
                          <a:latin typeface="Calibri" panose="020F0502020204030204" pitchFamily="34" charset="0"/>
                        </a:rPr>
                        <a:t>Jamelle</a:t>
                      </a:r>
                      <a:r>
                        <a:rPr lang="en-US" sz="1600" b="1" i="0" u="none" strike="noStrike" dirty="0">
                          <a:solidFill>
                            <a:srgbClr val="000000"/>
                          </a:solidFill>
                          <a:effectLst/>
                          <a:latin typeface="Calibri" panose="020F0502020204030204" pitchFamily="34" charset="0"/>
                        </a:rPr>
                        <a:t> Wilson | </a:t>
                      </a:r>
                      <a:r>
                        <a:rPr lang="en-US" sz="1600" b="0" i="0" u="none" strike="noStrike" dirty="0">
                          <a:solidFill>
                            <a:srgbClr val="000000"/>
                          </a:solidFill>
                          <a:effectLst/>
                          <a:latin typeface="Calibri" panose="020F0502020204030204" pitchFamily="34" charset="0"/>
                        </a:rPr>
                        <a:t>Member, Virginia Board of Education; Dean, University of Richmond (UR) School of Professional and Continuing Studies </a:t>
                      </a:r>
                    </a:p>
                  </a:txBody>
                  <a:tcPr marL="9525" marR="9525" marT="9525" marB="0" anchor="ctr">
                    <a:lnT w="12700" cap="flat" cmpd="sng" algn="ctr">
                      <a:solidFill>
                        <a:srgbClr val="002D99"/>
                      </a:solidFill>
                      <a:prstDash val="sysDot"/>
                      <a:round/>
                      <a:headEnd type="none" w="med" len="med"/>
                      <a:tailEnd type="none" w="med" len="med"/>
                    </a:lnT>
                    <a:lnB w="12700" cap="flat" cmpd="sng" algn="ctr">
                      <a:solidFill>
                        <a:srgbClr val="002D99"/>
                      </a:solidFill>
                      <a:prstDash val="sysDot"/>
                      <a:round/>
                      <a:headEnd type="none" w="med" len="med"/>
                      <a:tailEnd type="none" w="med" len="med"/>
                    </a:lnB>
                    <a:noFill/>
                  </a:tcPr>
                </a:tc>
                <a:extLst>
                  <a:ext uri="{0D108BD9-81ED-4DB2-BD59-A6C34878D82A}">
                    <a16:rowId xmlns:a16="http://schemas.microsoft.com/office/drawing/2014/main" val="564837545"/>
                  </a:ext>
                </a:extLst>
              </a:tr>
              <a:tr h="329184">
                <a:tc>
                  <a:txBody>
                    <a:bodyPr/>
                    <a:lstStyle/>
                    <a:p>
                      <a:pPr algn="l" fontAlgn="b"/>
                      <a:r>
                        <a:rPr lang="en-US" sz="1600" b="1" i="0" u="none" strike="noStrike" dirty="0">
                          <a:solidFill>
                            <a:srgbClr val="000000"/>
                          </a:solidFill>
                          <a:effectLst/>
                          <a:latin typeface="Calibri" panose="020F0502020204030204" pitchFamily="34" charset="0"/>
                        </a:rPr>
                        <a:t>Mr. Michel </a:t>
                      </a:r>
                      <a:r>
                        <a:rPr lang="en-US" sz="1600" b="1" i="0" u="none" strike="noStrike" dirty="0" err="1">
                          <a:solidFill>
                            <a:srgbClr val="000000"/>
                          </a:solidFill>
                          <a:effectLst/>
                          <a:latin typeface="Calibri" panose="020F0502020204030204" pitchFamily="34" charset="0"/>
                        </a:rPr>
                        <a:t>Zajur</a:t>
                      </a:r>
                      <a:r>
                        <a:rPr lang="en-US" sz="1600" b="1" i="0" u="none" strike="noStrike" dirty="0">
                          <a:solidFill>
                            <a:srgbClr val="000000"/>
                          </a:solidFill>
                          <a:effectLst/>
                          <a:latin typeface="Calibri" panose="020F0502020204030204" pitchFamily="34" charset="0"/>
                        </a:rPr>
                        <a:t> | </a:t>
                      </a:r>
                      <a:r>
                        <a:rPr lang="en-US" sz="1600" b="0" i="0" u="none" strike="noStrike" dirty="0">
                          <a:solidFill>
                            <a:srgbClr val="000000"/>
                          </a:solidFill>
                          <a:effectLst/>
                          <a:latin typeface="Calibri" panose="020F0502020204030204" pitchFamily="34" charset="0"/>
                        </a:rPr>
                        <a:t>President and CEO, The Virginia Hispanic Chamber of Commerce</a:t>
                      </a:r>
                    </a:p>
                  </a:txBody>
                  <a:tcPr marL="9525" marR="9525" marT="9525" marB="0" anchor="ctr">
                    <a:lnT w="12700" cap="flat" cmpd="sng" algn="ctr">
                      <a:solidFill>
                        <a:srgbClr val="002D99"/>
                      </a:solidFill>
                      <a:prstDash val="sysDot"/>
                      <a:round/>
                      <a:headEnd type="none" w="med" len="med"/>
                      <a:tailEnd type="none" w="med" len="med"/>
                    </a:lnT>
                    <a:lnB w="12700" cap="flat" cmpd="sng" algn="ctr">
                      <a:noFill/>
                      <a:prstDash val="sysDot"/>
                      <a:round/>
                      <a:headEnd type="none" w="med" len="med"/>
                      <a:tailEnd type="none" w="med" len="med"/>
                    </a:lnB>
                    <a:noFill/>
                  </a:tcPr>
                </a:tc>
                <a:extLst>
                  <a:ext uri="{0D108BD9-81ED-4DB2-BD59-A6C34878D82A}">
                    <a16:rowId xmlns:a16="http://schemas.microsoft.com/office/drawing/2014/main" val="2543153708"/>
                  </a:ext>
                </a:extLst>
              </a:tr>
            </a:tbl>
          </a:graphicData>
        </a:graphic>
      </p:graphicFrame>
    </p:spTree>
    <p:extLst>
      <p:ext uri="{BB962C8B-B14F-4D97-AF65-F5344CB8AC3E}">
        <p14:creationId xmlns:p14="http://schemas.microsoft.com/office/powerpoint/2010/main" val="1386291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9E2CF-A6AF-4645-8803-91F1CE2578B9}"/>
              </a:ext>
            </a:extLst>
          </p:cNvPr>
          <p:cNvSpPr>
            <a:spLocks noGrp="1"/>
          </p:cNvSpPr>
          <p:nvPr>
            <p:ph type="title"/>
          </p:nvPr>
        </p:nvSpPr>
        <p:spPr>
          <a:xfrm>
            <a:off x="1226917" y="365125"/>
            <a:ext cx="9154610" cy="1220607"/>
          </a:xfrm>
        </p:spPr>
        <p:txBody>
          <a:bodyPr>
            <a:normAutofit fontScale="90000"/>
          </a:bodyPr>
          <a:lstStyle/>
          <a:p>
            <a:r>
              <a:rPr lang="en-US" b="1" dirty="0">
                <a:solidFill>
                  <a:srgbClr val="002D99"/>
                </a:solidFill>
                <a:latin typeface="Calibri" panose="020F0502020204030204" pitchFamily="34" charset="0"/>
                <a:cs typeface="Calibri" panose="020F0502020204030204" pitchFamily="34" charset="0"/>
              </a:rPr>
              <a:t>College &amp; Career Pathways</a:t>
            </a:r>
            <a:br>
              <a:rPr lang="en-US" b="1" dirty="0">
                <a:solidFill>
                  <a:srgbClr val="002D99"/>
                </a:solidFill>
                <a:latin typeface="Calibri" panose="020F0502020204030204" pitchFamily="34" charset="0"/>
                <a:cs typeface="Calibri" panose="020F0502020204030204" pitchFamily="34" charset="0"/>
              </a:rPr>
            </a:br>
            <a:r>
              <a:rPr lang="en-US" sz="4000" b="1" i="1" dirty="0">
                <a:solidFill>
                  <a:schemeClr val="tx1">
                    <a:lumMod val="50000"/>
                    <a:lumOff val="50000"/>
                  </a:schemeClr>
                </a:solidFill>
                <a:cs typeface="Calibri" panose="020F0502020204030204" pitchFamily="34" charset="0"/>
              </a:rPr>
              <a:t>Committee Recommendations</a:t>
            </a:r>
          </a:p>
        </p:txBody>
      </p:sp>
      <p:sp>
        <p:nvSpPr>
          <p:cNvPr id="8" name="TextBox 7">
            <a:extLst>
              <a:ext uri="{FF2B5EF4-FFF2-40B4-BE49-F238E27FC236}">
                <a16:creationId xmlns:a16="http://schemas.microsoft.com/office/drawing/2014/main" id="{9B9957DB-35F1-8249-9D0C-235127FAD7FD}"/>
              </a:ext>
            </a:extLst>
          </p:cNvPr>
          <p:cNvSpPr txBox="1"/>
          <p:nvPr/>
        </p:nvSpPr>
        <p:spPr>
          <a:xfrm>
            <a:off x="1741506" y="2165921"/>
            <a:ext cx="8333773" cy="1015663"/>
          </a:xfrm>
          <a:prstGeom prst="rect">
            <a:avLst/>
          </a:prstGeom>
          <a:noFill/>
        </p:spPr>
        <p:txBody>
          <a:bodyPr wrap="square" rtlCol="0">
            <a:spAutoFit/>
          </a:bodyPr>
          <a:lstStyle/>
          <a:p>
            <a:r>
              <a:rPr lang="en-US" sz="2000" b="1" dirty="0"/>
              <a:t>Create a statewide education-business advisory council on public education:</a:t>
            </a:r>
          </a:p>
          <a:p>
            <a:r>
              <a:rPr lang="en-US" sz="2000" i="1" dirty="0"/>
              <a:t>Education leaders need input from business leaders in order to ensure that education programs are continuing to meet shifting workforce demands.</a:t>
            </a:r>
          </a:p>
        </p:txBody>
      </p:sp>
      <p:sp>
        <p:nvSpPr>
          <p:cNvPr id="9" name="TextBox 8">
            <a:extLst>
              <a:ext uri="{FF2B5EF4-FFF2-40B4-BE49-F238E27FC236}">
                <a16:creationId xmlns:a16="http://schemas.microsoft.com/office/drawing/2014/main" id="{18FC47ED-D5CD-2646-A02C-B378D24D0D80}"/>
              </a:ext>
            </a:extLst>
          </p:cNvPr>
          <p:cNvSpPr txBox="1"/>
          <p:nvPr/>
        </p:nvSpPr>
        <p:spPr>
          <a:xfrm>
            <a:off x="1741506" y="3885168"/>
            <a:ext cx="7986532" cy="1323439"/>
          </a:xfrm>
          <a:prstGeom prst="rect">
            <a:avLst/>
          </a:prstGeom>
          <a:noFill/>
        </p:spPr>
        <p:txBody>
          <a:bodyPr wrap="square" rtlCol="0">
            <a:spAutoFit/>
          </a:bodyPr>
          <a:lstStyle/>
          <a:p>
            <a:r>
              <a:rPr lang="en-US" sz="2000" b="1" dirty="0"/>
              <a:t>Develop a statewide framework on work-based learning:</a:t>
            </a:r>
            <a:r>
              <a:rPr lang="en-US" sz="2000" dirty="0"/>
              <a:t/>
            </a:r>
            <a:br>
              <a:rPr lang="en-US" sz="2000" dirty="0"/>
            </a:br>
            <a:r>
              <a:rPr lang="en-US" sz="2000" i="1" dirty="0"/>
              <a:t>As work-based learning opportunities proliferate, it is imperative that clear and consistent guidelines and best practices are provided to local school divisions to ensure that all students are being equitably served. </a:t>
            </a:r>
          </a:p>
        </p:txBody>
      </p:sp>
      <p:cxnSp>
        <p:nvCxnSpPr>
          <p:cNvPr id="11" name="Straight Connector 10">
            <a:extLst>
              <a:ext uri="{FF2B5EF4-FFF2-40B4-BE49-F238E27FC236}">
                <a16:creationId xmlns:a16="http://schemas.microsoft.com/office/drawing/2014/main" id="{F77FF935-31F4-AF4A-90CF-269B99A81FE3}"/>
              </a:ext>
            </a:extLst>
          </p:cNvPr>
          <p:cNvCxnSpPr/>
          <p:nvPr/>
        </p:nvCxnSpPr>
        <p:spPr>
          <a:xfrm>
            <a:off x="1608881" y="2165921"/>
            <a:ext cx="0" cy="1015663"/>
          </a:xfrm>
          <a:prstGeom prst="line">
            <a:avLst/>
          </a:prstGeom>
          <a:ln w="38100">
            <a:solidFill>
              <a:srgbClr val="002D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BA2A499-6C0E-D746-BE15-7C20130EA1C9}"/>
              </a:ext>
            </a:extLst>
          </p:cNvPr>
          <p:cNvCxnSpPr>
            <a:cxnSpLocks/>
          </p:cNvCxnSpPr>
          <p:nvPr/>
        </p:nvCxnSpPr>
        <p:spPr>
          <a:xfrm>
            <a:off x="1608881" y="3819647"/>
            <a:ext cx="0" cy="1412110"/>
          </a:xfrm>
          <a:prstGeom prst="line">
            <a:avLst/>
          </a:prstGeom>
          <a:ln w="38100">
            <a:solidFill>
              <a:srgbClr val="002D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307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9E2CF-A6AF-4645-8803-91F1CE2578B9}"/>
              </a:ext>
            </a:extLst>
          </p:cNvPr>
          <p:cNvSpPr>
            <a:spLocks noGrp="1"/>
          </p:cNvSpPr>
          <p:nvPr>
            <p:ph type="title"/>
          </p:nvPr>
        </p:nvSpPr>
        <p:spPr>
          <a:xfrm>
            <a:off x="1226917" y="365125"/>
            <a:ext cx="9154610" cy="1220607"/>
          </a:xfrm>
        </p:spPr>
        <p:txBody>
          <a:bodyPr>
            <a:normAutofit fontScale="90000"/>
          </a:bodyPr>
          <a:lstStyle/>
          <a:p>
            <a:r>
              <a:rPr lang="en-US" b="1" dirty="0">
                <a:solidFill>
                  <a:srgbClr val="002D99"/>
                </a:solidFill>
                <a:latin typeface="Calibri" panose="020F0502020204030204" pitchFamily="34" charset="0"/>
                <a:cs typeface="Calibri" panose="020F0502020204030204" pitchFamily="34" charset="0"/>
              </a:rPr>
              <a:t>Curriculum &amp; Instruction</a:t>
            </a:r>
            <a:br>
              <a:rPr lang="en-US" b="1" dirty="0">
                <a:solidFill>
                  <a:srgbClr val="002D99"/>
                </a:solidFill>
                <a:latin typeface="Calibri" panose="020F0502020204030204" pitchFamily="34" charset="0"/>
                <a:cs typeface="Calibri" panose="020F0502020204030204" pitchFamily="34" charset="0"/>
              </a:rPr>
            </a:br>
            <a:r>
              <a:rPr lang="en-US" sz="4000" b="1" i="1" dirty="0">
                <a:solidFill>
                  <a:schemeClr val="tx1">
                    <a:lumMod val="50000"/>
                    <a:lumOff val="50000"/>
                  </a:schemeClr>
                </a:solidFill>
                <a:cs typeface="Calibri" panose="020F0502020204030204" pitchFamily="34" charset="0"/>
              </a:rPr>
              <a:t>Committee Recommendations</a:t>
            </a:r>
          </a:p>
        </p:txBody>
      </p:sp>
      <p:sp>
        <p:nvSpPr>
          <p:cNvPr id="8" name="TextBox 7">
            <a:extLst>
              <a:ext uri="{FF2B5EF4-FFF2-40B4-BE49-F238E27FC236}">
                <a16:creationId xmlns:a16="http://schemas.microsoft.com/office/drawing/2014/main" id="{9B9957DB-35F1-8249-9D0C-235127FAD7FD}"/>
              </a:ext>
            </a:extLst>
          </p:cNvPr>
          <p:cNvSpPr txBox="1"/>
          <p:nvPr/>
        </p:nvSpPr>
        <p:spPr>
          <a:xfrm>
            <a:off x="1741506" y="1644834"/>
            <a:ext cx="8333773" cy="1323439"/>
          </a:xfrm>
          <a:prstGeom prst="rect">
            <a:avLst/>
          </a:prstGeom>
          <a:noFill/>
        </p:spPr>
        <p:txBody>
          <a:bodyPr wrap="square" rtlCol="0">
            <a:spAutoFit/>
          </a:bodyPr>
          <a:lstStyle/>
          <a:p>
            <a:r>
              <a:rPr lang="en-US" sz="2000" b="1" dirty="0"/>
              <a:t>Innovate in Instruction:</a:t>
            </a:r>
          </a:p>
          <a:p>
            <a:r>
              <a:rPr lang="en-US" sz="2000" i="1" dirty="0"/>
              <a:t>Teachers will need support to make the requisite instructional shifts. Personalized learning and competency-based instruction offer opportunities for growth but will also require careful planning and professional development.</a:t>
            </a:r>
          </a:p>
        </p:txBody>
      </p:sp>
      <p:sp>
        <p:nvSpPr>
          <p:cNvPr id="9" name="TextBox 8">
            <a:extLst>
              <a:ext uri="{FF2B5EF4-FFF2-40B4-BE49-F238E27FC236}">
                <a16:creationId xmlns:a16="http://schemas.microsoft.com/office/drawing/2014/main" id="{18FC47ED-D5CD-2646-A02C-B378D24D0D80}"/>
              </a:ext>
            </a:extLst>
          </p:cNvPr>
          <p:cNvSpPr txBox="1"/>
          <p:nvPr/>
        </p:nvSpPr>
        <p:spPr>
          <a:xfrm>
            <a:off x="1741506" y="3238439"/>
            <a:ext cx="7986532" cy="1631216"/>
          </a:xfrm>
          <a:prstGeom prst="rect">
            <a:avLst/>
          </a:prstGeom>
          <a:noFill/>
        </p:spPr>
        <p:txBody>
          <a:bodyPr wrap="square" rtlCol="0">
            <a:spAutoFit/>
          </a:bodyPr>
          <a:lstStyle/>
          <a:p>
            <a:r>
              <a:rPr lang="en-US" sz="2000" b="1" dirty="0"/>
              <a:t>Equip Teachers:</a:t>
            </a:r>
            <a:r>
              <a:rPr lang="en-US" sz="2000" dirty="0"/>
              <a:t/>
            </a:r>
            <a:br>
              <a:rPr lang="en-US" sz="2000" dirty="0"/>
            </a:br>
            <a:r>
              <a:rPr lang="en-US" sz="2000" i="1" dirty="0"/>
              <a:t>The state should play a role in creating instructional content for teachers to utilize for their lesson plan development and provide the resources necessary for teachers to succeed in delivering their lesson plans.</a:t>
            </a:r>
          </a:p>
          <a:p>
            <a:endParaRPr lang="en-US" sz="2000" dirty="0"/>
          </a:p>
        </p:txBody>
      </p:sp>
      <p:cxnSp>
        <p:nvCxnSpPr>
          <p:cNvPr id="11" name="Straight Connector 10">
            <a:extLst>
              <a:ext uri="{FF2B5EF4-FFF2-40B4-BE49-F238E27FC236}">
                <a16:creationId xmlns:a16="http://schemas.microsoft.com/office/drawing/2014/main" id="{F77FF935-31F4-AF4A-90CF-269B99A81FE3}"/>
              </a:ext>
            </a:extLst>
          </p:cNvPr>
          <p:cNvCxnSpPr>
            <a:cxnSpLocks/>
          </p:cNvCxnSpPr>
          <p:nvPr/>
        </p:nvCxnSpPr>
        <p:spPr>
          <a:xfrm>
            <a:off x="1608881" y="1693835"/>
            <a:ext cx="0" cy="1211411"/>
          </a:xfrm>
          <a:prstGeom prst="line">
            <a:avLst/>
          </a:prstGeom>
          <a:ln w="38100">
            <a:solidFill>
              <a:srgbClr val="002D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BA2A499-6C0E-D746-BE15-7C20130EA1C9}"/>
              </a:ext>
            </a:extLst>
          </p:cNvPr>
          <p:cNvCxnSpPr>
            <a:cxnSpLocks/>
          </p:cNvCxnSpPr>
          <p:nvPr/>
        </p:nvCxnSpPr>
        <p:spPr>
          <a:xfrm>
            <a:off x="1608881" y="3238439"/>
            <a:ext cx="0" cy="1346589"/>
          </a:xfrm>
          <a:prstGeom prst="line">
            <a:avLst/>
          </a:prstGeom>
          <a:ln w="38100">
            <a:solidFill>
              <a:srgbClr val="002D9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693AC21-54D6-4241-BC06-818590035DB1}"/>
              </a:ext>
            </a:extLst>
          </p:cNvPr>
          <p:cNvSpPr txBox="1"/>
          <p:nvPr/>
        </p:nvSpPr>
        <p:spPr>
          <a:xfrm>
            <a:off x="1810954" y="4963068"/>
            <a:ext cx="7986532" cy="1323439"/>
          </a:xfrm>
          <a:prstGeom prst="rect">
            <a:avLst/>
          </a:prstGeom>
          <a:noFill/>
        </p:spPr>
        <p:txBody>
          <a:bodyPr wrap="square" rtlCol="0">
            <a:spAutoFit/>
          </a:bodyPr>
          <a:lstStyle/>
          <a:p>
            <a:r>
              <a:rPr lang="en-US" sz="2000" b="1" dirty="0"/>
              <a:t>Increase Access to Innovative Options:</a:t>
            </a:r>
            <a:r>
              <a:rPr lang="en-US" sz="2000" dirty="0"/>
              <a:t/>
            </a:r>
            <a:br>
              <a:rPr lang="en-US" sz="2000" dirty="0"/>
            </a:br>
            <a:r>
              <a:rPr lang="en-US" sz="2000" i="1" dirty="0"/>
              <a:t>The VDOE can play a role in building the capacity of all districts to innovate and offer diverse curriculum and instruction options to students by offering innovative and expanded options to all students.</a:t>
            </a:r>
            <a:endParaRPr lang="en-US" sz="2000" dirty="0"/>
          </a:p>
        </p:txBody>
      </p:sp>
      <p:cxnSp>
        <p:nvCxnSpPr>
          <p:cNvPr id="13" name="Straight Connector 12">
            <a:extLst>
              <a:ext uri="{FF2B5EF4-FFF2-40B4-BE49-F238E27FC236}">
                <a16:creationId xmlns:a16="http://schemas.microsoft.com/office/drawing/2014/main" id="{DFC71295-2351-8549-B496-D7D1E22C606D}"/>
              </a:ext>
            </a:extLst>
          </p:cNvPr>
          <p:cNvCxnSpPr>
            <a:cxnSpLocks/>
          </p:cNvCxnSpPr>
          <p:nvPr/>
        </p:nvCxnSpPr>
        <p:spPr>
          <a:xfrm>
            <a:off x="1608881" y="4951493"/>
            <a:ext cx="0" cy="1346589"/>
          </a:xfrm>
          <a:prstGeom prst="line">
            <a:avLst/>
          </a:prstGeom>
          <a:ln w="38100">
            <a:solidFill>
              <a:srgbClr val="002D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368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9E2CF-A6AF-4645-8803-91F1CE2578B9}"/>
              </a:ext>
            </a:extLst>
          </p:cNvPr>
          <p:cNvSpPr>
            <a:spLocks noGrp="1"/>
          </p:cNvSpPr>
          <p:nvPr>
            <p:ph type="title"/>
          </p:nvPr>
        </p:nvSpPr>
        <p:spPr>
          <a:xfrm>
            <a:off x="1226917" y="365125"/>
            <a:ext cx="9154610" cy="1220607"/>
          </a:xfrm>
        </p:spPr>
        <p:txBody>
          <a:bodyPr>
            <a:normAutofit fontScale="90000"/>
          </a:bodyPr>
          <a:lstStyle/>
          <a:p>
            <a:r>
              <a:rPr lang="en-US" b="1" dirty="0">
                <a:solidFill>
                  <a:srgbClr val="002D99"/>
                </a:solidFill>
                <a:latin typeface="Calibri" panose="020F0502020204030204" pitchFamily="34" charset="0"/>
                <a:cs typeface="Calibri" panose="020F0502020204030204" pitchFamily="34" charset="0"/>
              </a:rPr>
              <a:t>Early Childhood</a:t>
            </a:r>
            <a:br>
              <a:rPr lang="en-US" b="1" dirty="0">
                <a:solidFill>
                  <a:srgbClr val="002D99"/>
                </a:solidFill>
                <a:latin typeface="Calibri" panose="020F0502020204030204" pitchFamily="34" charset="0"/>
                <a:cs typeface="Calibri" panose="020F0502020204030204" pitchFamily="34" charset="0"/>
              </a:rPr>
            </a:br>
            <a:r>
              <a:rPr lang="en-US" sz="4000" b="1" i="1" dirty="0">
                <a:solidFill>
                  <a:schemeClr val="tx1">
                    <a:lumMod val="50000"/>
                    <a:lumOff val="50000"/>
                  </a:schemeClr>
                </a:solidFill>
                <a:cs typeface="Calibri" panose="020F0502020204030204" pitchFamily="34" charset="0"/>
              </a:rPr>
              <a:t>Committee Recommendations</a:t>
            </a:r>
          </a:p>
        </p:txBody>
      </p:sp>
      <p:sp>
        <p:nvSpPr>
          <p:cNvPr id="8" name="TextBox 7">
            <a:extLst>
              <a:ext uri="{FF2B5EF4-FFF2-40B4-BE49-F238E27FC236}">
                <a16:creationId xmlns:a16="http://schemas.microsoft.com/office/drawing/2014/main" id="{9B9957DB-35F1-8249-9D0C-235127FAD7FD}"/>
              </a:ext>
            </a:extLst>
          </p:cNvPr>
          <p:cNvSpPr txBox="1"/>
          <p:nvPr/>
        </p:nvSpPr>
        <p:spPr>
          <a:xfrm>
            <a:off x="1741506" y="1529085"/>
            <a:ext cx="8333773" cy="1323439"/>
          </a:xfrm>
          <a:prstGeom prst="rect">
            <a:avLst/>
          </a:prstGeom>
          <a:noFill/>
        </p:spPr>
        <p:txBody>
          <a:bodyPr wrap="square" rtlCol="0">
            <a:spAutoFit/>
          </a:bodyPr>
          <a:lstStyle/>
          <a:p>
            <a:r>
              <a:rPr lang="en-US" sz="2000" b="1" dirty="0"/>
              <a:t>Increase Access:</a:t>
            </a:r>
          </a:p>
          <a:p>
            <a:r>
              <a:rPr lang="en-US" sz="2000" i="1" dirty="0"/>
              <a:t>Many of Virginia’s youngest children lack access to an affordable early childhood care and education option, including 70 percent of disadvantaged children from birth to five. </a:t>
            </a:r>
          </a:p>
        </p:txBody>
      </p:sp>
      <p:sp>
        <p:nvSpPr>
          <p:cNvPr id="9" name="TextBox 8">
            <a:extLst>
              <a:ext uri="{FF2B5EF4-FFF2-40B4-BE49-F238E27FC236}">
                <a16:creationId xmlns:a16="http://schemas.microsoft.com/office/drawing/2014/main" id="{18FC47ED-D5CD-2646-A02C-B378D24D0D80}"/>
              </a:ext>
            </a:extLst>
          </p:cNvPr>
          <p:cNvSpPr txBox="1"/>
          <p:nvPr/>
        </p:nvSpPr>
        <p:spPr>
          <a:xfrm>
            <a:off x="1741506" y="2949067"/>
            <a:ext cx="7986532" cy="1323439"/>
          </a:xfrm>
          <a:prstGeom prst="rect">
            <a:avLst/>
          </a:prstGeom>
          <a:noFill/>
        </p:spPr>
        <p:txBody>
          <a:bodyPr wrap="square" rtlCol="0">
            <a:spAutoFit/>
          </a:bodyPr>
          <a:lstStyle/>
          <a:p>
            <a:r>
              <a:rPr lang="en-US" sz="2000" b="1" dirty="0"/>
              <a:t>Improve Quality:</a:t>
            </a:r>
            <a:r>
              <a:rPr lang="en-US" sz="2000" dirty="0"/>
              <a:t/>
            </a:r>
            <a:br>
              <a:rPr lang="en-US" sz="2000" dirty="0"/>
            </a:br>
            <a:r>
              <a:rPr lang="en-US" sz="2000" i="1" dirty="0"/>
              <a:t>Only 60 percent of Virginia’s children enter Kindergarten ready to learn, but offering children access to early learning opportunities will only help if the programs are high quality. </a:t>
            </a:r>
            <a:endParaRPr lang="en-US" sz="2000" dirty="0"/>
          </a:p>
        </p:txBody>
      </p:sp>
      <p:cxnSp>
        <p:nvCxnSpPr>
          <p:cNvPr id="11" name="Straight Connector 10">
            <a:extLst>
              <a:ext uri="{FF2B5EF4-FFF2-40B4-BE49-F238E27FC236}">
                <a16:creationId xmlns:a16="http://schemas.microsoft.com/office/drawing/2014/main" id="{F77FF935-31F4-AF4A-90CF-269B99A81FE3}"/>
              </a:ext>
            </a:extLst>
          </p:cNvPr>
          <p:cNvCxnSpPr>
            <a:cxnSpLocks/>
          </p:cNvCxnSpPr>
          <p:nvPr/>
        </p:nvCxnSpPr>
        <p:spPr>
          <a:xfrm>
            <a:off x="1608881" y="1578086"/>
            <a:ext cx="0" cy="1211411"/>
          </a:xfrm>
          <a:prstGeom prst="line">
            <a:avLst/>
          </a:prstGeom>
          <a:ln w="38100">
            <a:solidFill>
              <a:srgbClr val="002D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BA2A499-6C0E-D746-BE15-7C20130EA1C9}"/>
              </a:ext>
            </a:extLst>
          </p:cNvPr>
          <p:cNvCxnSpPr>
            <a:cxnSpLocks/>
          </p:cNvCxnSpPr>
          <p:nvPr/>
        </p:nvCxnSpPr>
        <p:spPr>
          <a:xfrm>
            <a:off x="1608881" y="2949067"/>
            <a:ext cx="0" cy="1346589"/>
          </a:xfrm>
          <a:prstGeom prst="line">
            <a:avLst/>
          </a:prstGeom>
          <a:ln w="38100">
            <a:solidFill>
              <a:srgbClr val="002D9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693AC21-54D6-4241-BC06-818590035DB1}"/>
              </a:ext>
            </a:extLst>
          </p:cNvPr>
          <p:cNvSpPr txBox="1"/>
          <p:nvPr/>
        </p:nvSpPr>
        <p:spPr>
          <a:xfrm>
            <a:off x="1741506" y="4511651"/>
            <a:ext cx="7986532" cy="1015663"/>
          </a:xfrm>
          <a:prstGeom prst="rect">
            <a:avLst/>
          </a:prstGeom>
          <a:noFill/>
        </p:spPr>
        <p:txBody>
          <a:bodyPr wrap="square" rtlCol="0">
            <a:spAutoFit/>
          </a:bodyPr>
          <a:lstStyle/>
          <a:p>
            <a:r>
              <a:rPr lang="en-US" sz="2000" b="1" dirty="0"/>
              <a:t>Strengthen the Teacher Workforce:</a:t>
            </a:r>
            <a:r>
              <a:rPr lang="en-US" sz="2000" dirty="0"/>
              <a:t/>
            </a:r>
            <a:br>
              <a:rPr lang="en-US" sz="2000" dirty="0"/>
            </a:br>
            <a:r>
              <a:rPr lang="en-US" sz="2000" i="1" dirty="0"/>
              <a:t>Virginia needs to think critically about how to prepare, certify, and support its early childhood workforce. </a:t>
            </a:r>
          </a:p>
        </p:txBody>
      </p:sp>
      <p:cxnSp>
        <p:nvCxnSpPr>
          <p:cNvPr id="13" name="Straight Connector 12">
            <a:extLst>
              <a:ext uri="{FF2B5EF4-FFF2-40B4-BE49-F238E27FC236}">
                <a16:creationId xmlns:a16="http://schemas.microsoft.com/office/drawing/2014/main" id="{DFC71295-2351-8549-B496-D7D1E22C606D}"/>
              </a:ext>
            </a:extLst>
          </p:cNvPr>
          <p:cNvCxnSpPr>
            <a:cxnSpLocks/>
          </p:cNvCxnSpPr>
          <p:nvPr/>
        </p:nvCxnSpPr>
        <p:spPr>
          <a:xfrm>
            <a:off x="1620456" y="4511651"/>
            <a:ext cx="0" cy="893722"/>
          </a:xfrm>
          <a:prstGeom prst="line">
            <a:avLst/>
          </a:prstGeom>
          <a:ln w="38100">
            <a:solidFill>
              <a:srgbClr val="002D99"/>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1D6D94B-D851-CD45-940F-1E33255D07A7}"/>
              </a:ext>
            </a:extLst>
          </p:cNvPr>
          <p:cNvSpPr txBox="1"/>
          <p:nvPr/>
        </p:nvSpPr>
        <p:spPr>
          <a:xfrm>
            <a:off x="1741506" y="5622821"/>
            <a:ext cx="7986532" cy="1323439"/>
          </a:xfrm>
          <a:prstGeom prst="rect">
            <a:avLst/>
          </a:prstGeom>
          <a:noFill/>
        </p:spPr>
        <p:txBody>
          <a:bodyPr wrap="square" rtlCol="0">
            <a:spAutoFit/>
          </a:bodyPr>
          <a:lstStyle/>
          <a:p>
            <a:r>
              <a:rPr lang="en-US" sz="2000" b="1" dirty="0"/>
              <a:t>Think Holistically &amp; Increase Coordination:</a:t>
            </a:r>
            <a:r>
              <a:rPr lang="en-US" sz="2000" dirty="0"/>
              <a:t/>
            </a:r>
            <a:br>
              <a:rPr lang="en-US" sz="2000" dirty="0"/>
            </a:br>
            <a:r>
              <a:rPr lang="en-US" sz="2000" i="1" dirty="0"/>
              <a:t>The achievement gap starts before the first day of school and a holistic approach from birth will be required to eliminate gaps.</a:t>
            </a:r>
          </a:p>
          <a:p>
            <a:endParaRPr lang="en-US" sz="2000" i="1" dirty="0"/>
          </a:p>
        </p:txBody>
      </p:sp>
      <p:cxnSp>
        <p:nvCxnSpPr>
          <p:cNvPr id="15" name="Straight Connector 14">
            <a:extLst>
              <a:ext uri="{FF2B5EF4-FFF2-40B4-BE49-F238E27FC236}">
                <a16:creationId xmlns:a16="http://schemas.microsoft.com/office/drawing/2014/main" id="{DC39A4DA-0E07-D747-ACAD-94321D92CA31}"/>
              </a:ext>
            </a:extLst>
          </p:cNvPr>
          <p:cNvCxnSpPr>
            <a:cxnSpLocks/>
          </p:cNvCxnSpPr>
          <p:nvPr/>
        </p:nvCxnSpPr>
        <p:spPr>
          <a:xfrm>
            <a:off x="1620456" y="5634396"/>
            <a:ext cx="0" cy="893722"/>
          </a:xfrm>
          <a:prstGeom prst="line">
            <a:avLst/>
          </a:prstGeom>
          <a:ln w="38100">
            <a:solidFill>
              <a:srgbClr val="002D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864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9E2CF-A6AF-4645-8803-91F1CE2578B9}"/>
              </a:ext>
            </a:extLst>
          </p:cNvPr>
          <p:cNvSpPr>
            <a:spLocks noGrp="1"/>
          </p:cNvSpPr>
          <p:nvPr>
            <p:ph type="title"/>
          </p:nvPr>
        </p:nvSpPr>
        <p:spPr>
          <a:xfrm>
            <a:off x="1226917" y="365125"/>
            <a:ext cx="9154610" cy="1220607"/>
          </a:xfrm>
        </p:spPr>
        <p:txBody>
          <a:bodyPr>
            <a:normAutofit fontScale="90000"/>
          </a:bodyPr>
          <a:lstStyle/>
          <a:p>
            <a:r>
              <a:rPr lang="en-US" b="1" dirty="0">
                <a:solidFill>
                  <a:srgbClr val="002D99"/>
                </a:solidFill>
                <a:latin typeface="Calibri" panose="020F0502020204030204" pitchFamily="34" charset="0"/>
                <a:cs typeface="Calibri" panose="020F0502020204030204" pitchFamily="34" charset="0"/>
              </a:rPr>
              <a:t>Equity</a:t>
            </a:r>
            <a:br>
              <a:rPr lang="en-US" b="1" dirty="0">
                <a:solidFill>
                  <a:srgbClr val="002D99"/>
                </a:solidFill>
                <a:latin typeface="Calibri" panose="020F0502020204030204" pitchFamily="34" charset="0"/>
                <a:cs typeface="Calibri" panose="020F0502020204030204" pitchFamily="34" charset="0"/>
              </a:rPr>
            </a:br>
            <a:r>
              <a:rPr lang="en-US" sz="4000" b="1" i="1" dirty="0">
                <a:solidFill>
                  <a:schemeClr val="tx1">
                    <a:lumMod val="50000"/>
                    <a:lumOff val="50000"/>
                  </a:schemeClr>
                </a:solidFill>
                <a:cs typeface="Calibri" panose="020F0502020204030204" pitchFamily="34" charset="0"/>
              </a:rPr>
              <a:t>Committee Recommendations</a:t>
            </a:r>
          </a:p>
        </p:txBody>
      </p:sp>
      <p:sp>
        <p:nvSpPr>
          <p:cNvPr id="8" name="TextBox 7">
            <a:extLst>
              <a:ext uri="{FF2B5EF4-FFF2-40B4-BE49-F238E27FC236}">
                <a16:creationId xmlns:a16="http://schemas.microsoft.com/office/drawing/2014/main" id="{9B9957DB-35F1-8249-9D0C-235127FAD7FD}"/>
              </a:ext>
            </a:extLst>
          </p:cNvPr>
          <p:cNvSpPr txBox="1"/>
          <p:nvPr/>
        </p:nvSpPr>
        <p:spPr>
          <a:xfrm>
            <a:off x="1741506" y="1529085"/>
            <a:ext cx="8333773" cy="1015663"/>
          </a:xfrm>
          <a:prstGeom prst="rect">
            <a:avLst/>
          </a:prstGeom>
          <a:noFill/>
        </p:spPr>
        <p:txBody>
          <a:bodyPr wrap="square" rtlCol="0">
            <a:spAutoFit/>
          </a:bodyPr>
          <a:lstStyle/>
          <a:p>
            <a:r>
              <a:rPr lang="en-US" sz="2000" b="1" dirty="0"/>
              <a:t>Develop a Vision of Equity:</a:t>
            </a:r>
          </a:p>
          <a:p>
            <a:r>
              <a:rPr lang="en-US" sz="2000" i="1" dirty="0"/>
              <a:t>The VDOE should articulate a clear definition and vision of equity that can serve as guidance to districts.</a:t>
            </a:r>
          </a:p>
        </p:txBody>
      </p:sp>
      <p:sp>
        <p:nvSpPr>
          <p:cNvPr id="9" name="TextBox 8">
            <a:extLst>
              <a:ext uri="{FF2B5EF4-FFF2-40B4-BE49-F238E27FC236}">
                <a16:creationId xmlns:a16="http://schemas.microsoft.com/office/drawing/2014/main" id="{18FC47ED-D5CD-2646-A02C-B378D24D0D80}"/>
              </a:ext>
            </a:extLst>
          </p:cNvPr>
          <p:cNvSpPr txBox="1"/>
          <p:nvPr/>
        </p:nvSpPr>
        <p:spPr>
          <a:xfrm>
            <a:off x="1741506" y="2767280"/>
            <a:ext cx="7986532" cy="1323439"/>
          </a:xfrm>
          <a:prstGeom prst="rect">
            <a:avLst/>
          </a:prstGeom>
          <a:noFill/>
        </p:spPr>
        <p:txBody>
          <a:bodyPr wrap="square" rtlCol="0">
            <a:spAutoFit/>
          </a:bodyPr>
          <a:lstStyle/>
          <a:p>
            <a:r>
              <a:rPr lang="en-US" sz="2000" b="1" dirty="0"/>
              <a:t>Focus on Teaching &amp; Leading:</a:t>
            </a:r>
            <a:r>
              <a:rPr lang="en-US" sz="2000" dirty="0"/>
              <a:t/>
            </a:r>
            <a:br>
              <a:rPr lang="en-US" sz="2000" dirty="0"/>
            </a:br>
            <a:r>
              <a:rPr lang="en-US" sz="2000" i="1" dirty="0"/>
              <a:t>Virginia should focus on developing the cultural competencies of its existing teachers and leaders, retaining its best teachers, and increasing the diversity of its educator workforce. </a:t>
            </a:r>
          </a:p>
        </p:txBody>
      </p:sp>
      <p:cxnSp>
        <p:nvCxnSpPr>
          <p:cNvPr id="11" name="Straight Connector 10">
            <a:extLst>
              <a:ext uri="{FF2B5EF4-FFF2-40B4-BE49-F238E27FC236}">
                <a16:creationId xmlns:a16="http://schemas.microsoft.com/office/drawing/2014/main" id="{F77FF935-31F4-AF4A-90CF-269B99A81FE3}"/>
              </a:ext>
            </a:extLst>
          </p:cNvPr>
          <p:cNvCxnSpPr>
            <a:cxnSpLocks/>
          </p:cNvCxnSpPr>
          <p:nvPr/>
        </p:nvCxnSpPr>
        <p:spPr>
          <a:xfrm>
            <a:off x="1608881" y="1578086"/>
            <a:ext cx="0" cy="966662"/>
          </a:xfrm>
          <a:prstGeom prst="line">
            <a:avLst/>
          </a:prstGeom>
          <a:ln w="38100">
            <a:solidFill>
              <a:srgbClr val="002D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BA2A499-6C0E-D746-BE15-7C20130EA1C9}"/>
              </a:ext>
            </a:extLst>
          </p:cNvPr>
          <p:cNvCxnSpPr>
            <a:cxnSpLocks/>
          </p:cNvCxnSpPr>
          <p:nvPr/>
        </p:nvCxnSpPr>
        <p:spPr>
          <a:xfrm>
            <a:off x="1608881" y="2767280"/>
            <a:ext cx="0" cy="1346589"/>
          </a:xfrm>
          <a:prstGeom prst="line">
            <a:avLst/>
          </a:prstGeom>
          <a:ln w="38100">
            <a:solidFill>
              <a:srgbClr val="002D9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693AC21-54D6-4241-BC06-818590035DB1}"/>
              </a:ext>
            </a:extLst>
          </p:cNvPr>
          <p:cNvSpPr txBox="1"/>
          <p:nvPr/>
        </p:nvSpPr>
        <p:spPr>
          <a:xfrm>
            <a:off x="1741505" y="4313251"/>
            <a:ext cx="8107581" cy="1015663"/>
          </a:xfrm>
          <a:prstGeom prst="rect">
            <a:avLst/>
          </a:prstGeom>
          <a:noFill/>
        </p:spPr>
        <p:txBody>
          <a:bodyPr wrap="square" rtlCol="0">
            <a:spAutoFit/>
          </a:bodyPr>
          <a:lstStyle/>
          <a:p>
            <a:r>
              <a:rPr lang="en-US" sz="2000" b="1" dirty="0"/>
              <a:t>Use an Equity Lens on School Funding:</a:t>
            </a:r>
            <a:r>
              <a:rPr lang="en-US" sz="2000" dirty="0"/>
              <a:t/>
            </a:r>
            <a:br>
              <a:rPr lang="en-US" sz="2000" dirty="0"/>
            </a:br>
            <a:r>
              <a:rPr lang="en-US" sz="2000" i="1" dirty="0"/>
              <a:t>Virginia should consider how the school funding formula can be used to address students at risk of not achieving at the same level as other students. </a:t>
            </a:r>
          </a:p>
        </p:txBody>
      </p:sp>
      <p:cxnSp>
        <p:nvCxnSpPr>
          <p:cNvPr id="13" name="Straight Connector 12">
            <a:extLst>
              <a:ext uri="{FF2B5EF4-FFF2-40B4-BE49-F238E27FC236}">
                <a16:creationId xmlns:a16="http://schemas.microsoft.com/office/drawing/2014/main" id="{DFC71295-2351-8549-B496-D7D1E22C606D}"/>
              </a:ext>
            </a:extLst>
          </p:cNvPr>
          <p:cNvCxnSpPr>
            <a:cxnSpLocks/>
          </p:cNvCxnSpPr>
          <p:nvPr/>
        </p:nvCxnSpPr>
        <p:spPr>
          <a:xfrm>
            <a:off x="1620456" y="4313251"/>
            <a:ext cx="0" cy="893722"/>
          </a:xfrm>
          <a:prstGeom prst="line">
            <a:avLst/>
          </a:prstGeom>
          <a:ln w="38100">
            <a:solidFill>
              <a:srgbClr val="002D99"/>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1D6D94B-D851-CD45-940F-1E33255D07A7}"/>
              </a:ext>
            </a:extLst>
          </p:cNvPr>
          <p:cNvSpPr txBox="1"/>
          <p:nvPr/>
        </p:nvSpPr>
        <p:spPr>
          <a:xfrm>
            <a:off x="1741505" y="5507071"/>
            <a:ext cx="8212715" cy="1292662"/>
          </a:xfrm>
          <a:prstGeom prst="rect">
            <a:avLst/>
          </a:prstGeom>
          <a:noFill/>
        </p:spPr>
        <p:txBody>
          <a:bodyPr wrap="square" rtlCol="0">
            <a:spAutoFit/>
          </a:bodyPr>
          <a:lstStyle/>
          <a:p>
            <a:r>
              <a:rPr lang="en-US" sz="2000" b="1" dirty="0"/>
              <a:t>Ensure Access to High-Quality Curricula &amp; Programs:</a:t>
            </a:r>
            <a:r>
              <a:rPr lang="en-US" sz="2000" dirty="0"/>
              <a:t/>
            </a:r>
            <a:br>
              <a:rPr lang="en-US" sz="2000" dirty="0"/>
            </a:br>
            <a:r>
              <a:rPr lang="en-US" i="1" dirty="0"/>
              <a:t>Virginia needs to ensure that resources are equitably accessible to all teachers, providing every student with a rigorous curriculum that prepares them for the future</a:t>
            </a:r>
            <a:r>
              <a:rPr lang="en-US" sz="2000" i="1" dirty="0"/>
              <a:t>.</a:t>
            </a:r>
          </a:p>
          <a:p>
            <a:endParaRPr lang="en-US" sz="2000" i="1" dirty="0"/>
          </a:p>
        </p:txBody>
      </p:sp>
      <p:cxnSp>
        <p:nvCxnSpPr>
          <p:cNvPr id="15" name="Straight Connector 14">
            <a:extLst>
              <a:ext uri="{FF2B5EF4-FFF2-40B4-BE49-F238E27FC236}">
                <a16:creationId xmlns:a16="http://schemas.microsoft.com/office/drawing/2014/main" id="{DC39A4DA-0E07-D747-ACAD-94321D92CA31}"/>
              </a:ext>
            </a:extLst>
          </p:cNvPr>
          <p:cNvCxnSpPr>
            <a:cxnSpLocks/>
          </p:cNvCxnSpPr>
          <p:nvPr/>
        </p:nvCxnSpPr>
        <p:spPr>
          <a:xfrm>
            <a:off x="1620456" y="5518646"/>
            <a:ext cx="0" cy="893722"/>
          </a:xfrm>
          <a:prstGeom prst="line">
            <a:avLst/>
          </a:prstGeom>
          <a:ln w="38100">
            <a:solidFill>
              <a:srgbClr val="002D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95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9E2CF-A6AF-4645-8803-91F1CE2578B9}"/>
              </a:ext>
            </a:extLst>
          </p:cNvPr>
          <p:cNvSpPr>
            <a:spLocks noGrp="1"/>
          </p:cNvSpPr>
          <p:nvPr>
            <p:ph type="title"/>
          </p:nvPr>
        </p:nvSpPr>
        <p:spPr>
          <a:xfrm>
            <a:off x="1226917" y="365125"/>
            <a:ext cx="9154610" cy="1220607"/>
          </a:xfrm>
        </p:spPr>
        <p:txBody>
          <a:bodyPr>
            <a:normAutofit fontScale="90000"/>
          </a:bodyPr>
          <a:lstStyle/>
          <a:p>
            <a:r>
              <a:rPr lang="en-US" b="1" dirty="0">
                <a:solidFill>
                  <a:srgbClr val="002D99"/>
                </a:solidFill>
                <a:latin typeface="Calibri" panose="020F0502020204030204" pitchFamily="34" charset="0"/>
                <a:cs typeface="Calibri" panose="020F0502020204030204" pitchFamily="34" charset="0"/>
              </a:rPr>
              <a:t>School Quality Improvement</a:t>
            </a:r>
            <a:br>
              <a:rPr lang="en-US" b="1" dirty="0">
                <a:solidFill>
                  <a:srgbClr val="002D99"/>
                </a:solidFill>
                <a:latin typeface="Calibri" panose="020F0502020204030204" pitchFamily="34" charset="0"/>
                <a:cs typeface="Calibri" panose="020F0502020204030204" pitchFamily="34" charset="0"/>
              </a:rPr>
            </a:br>
            <a:r>
              <a:rPr lang="en-US" sz="4000" b="1" i="1" dirty="0">
                <a:solidFill>
                  <a:schemeClr val="tx1">
                    <a:lumMod val="50000"/>
                    <a:lumOff val="50000"/>
                  </a:schemeClr>
                </a:solidFill>
                <a:cs typeface="Calibri" panose="020F0502020204030204" pitchFamily="34" charset="0"/>
              </a:rPr>
              <a:t>Committee Recommendations</a:t>
            </a:r>
          </a:p>
        </p:txBody>
      </p:sp>
      <p:sp>
        <p:nvSpPr>
          <p:cNvPr id="8" name="TextBox 7">
            <a:extLst>
              <a:ext uri="{FF2B5EF4-FFF2-40B4-BE49-F238E27FC236}">
                <a16:creationId xmlns:a16="http://schemas.microsoft.com/office/drawing/2014/main" id="{9B9957DB-35F1-8249-9D0C-235127FAD7FD}"/>
              </a:ext>
            </a:extLst>
          </p:cNvPr>
          <p:cNvSpPr txBox="1"/>
          <p:nvPr/>
        </p:nvSpPr>
        <p:spPr>
          <a:xfrm>
            <a:off x="1741506" y="2038600"/>
            <a:ext cx="8513664" cy="1631216"/>
          </a:xfrm>
          <a:prstGeom prst="rect">
            <a:avLst/>
          </a:prstGeom>
          <a:noFill/>
        </p:spPr>
        <p:txBody>
          <a:bodyPr wrap="square" rtlCol="0">
            <a:spAutoFit/>
          </a:bodyPr>
          <a:lstStyle/>
          <a:p>
            <a:r>
              <a:rPr lang="en-US" sz="2000" b="1" dirty="0"/>
              <a:t>Establish a commission to identify model approaches to school improvement: </a:t>
            </a:r>
            <a:r>
              <a:rPr lang="en-US" sz="2000" dirty="0"/>
              <a:t/>
            </a:r>
            <a:br>
              <a:rPr lang="en-US" sz="2000" dirty="0"/>
            </a:br>
            <a:r>
              <a:rPr lang="en-US" sz="2000" i="1" dirty="0"/>
              <a:t>ESSA has given power to states to identify how to address school improvement. It is important that the Commonwealth focuses intently on what best practices can help schools improve, tailored to the unique needs of schools, districts, and students.</a:t>
            </a:r>
          </a:p>
        </p:txBody>
      </p:sp>
      <p:sp>
        <p:nvSpPr>
          <p:cNvPr id="9" name="TextBox 8">
            <a:extLst>
              <a:ext uri="{FF2B5EF4-FFF2-40B4-BE49-F238E27FC236}">
                <a16:creationId xmlns:a16="http://schemas.microsoft.com/office/drawing/2014/main" id="{18FC47ED-D5CD-2646-A02C-B378D24D0D80}"/>
              </a:ext>
            </a:extLst>
          </p:cNvPr>
          <p:cNvSpPr txBox="1"/>
          <p:nvPr/>
        </p:nvSpPr>
        <p:spPr>
          <a:xfrm>
            <a:off x="1741506" y="4012492"/>
            <a:ext cx="7986532" cy="1631216"/>
          </a:xfrm>
          <a:prstGeom prst="rect">
            <a:avLst/>
          </a:prstGeom>
          <a:noFill/>
        </p:spPr>
        <p:txBody>
          <a:bodyPr wrap="square" rtlCol="0">
            <a:spAutoFit/>
          </a:bodyPr>
          <a:lstStyle/>
          <a:p>
            <a:r>
              <a:rPr lang="en-US" sz="2000" b="1" dirty="0"/>
              <a:t>Focus on teachers, principals, and district leadership: </a:t>
            </a:r>
            <a:r>
              <a:rPr lang="en-US" sz="2000" dirty="0"/>
              <a:t/>
            </a:r>
            <a:br>
              <a:rPr lang="en-US" sz="2000" dirty="0"/>
            </a:br>
            <a:r>
              <a:rPr lang="en-US" sz="2000" i="1" dirty="0"/>
              <a:t>Many districts struggle to recruit and retain quality teachers, school leaders, and superintendents. Strong leadership is necessary for strengthening schools, achieving student success, and coordinating among stakeholders.</a:t>
            </a:r>
          </a:p>
        </p:txBody>
      </p:sp>
      <p:cxnSp>
        <p:nvCxnSpPr>
          <p:cNvPr id="11" name="Straight Connector 10">
            <a:extLst>
              <a:ext uri="{FF2B5EF4-FFF2-40B4-BE49-F238E27FC236}">
                <a16:creationId xmlns:a16="http://schemas.microsoft.com/office/drawing/2014/main" id="{F77FF935-31F4-AF4A-90CF-269B99A81FE3}"/>
              </a:ext>
            </a:extLst>
          </p:cNvPr>
          <p:cNvCxnSpPr>
            <a:cxnSpLocks/>
          </p:cNvCxnSpPr>
          <p:nvPr/>
        </p:nvCxnSpPr>
        <p:spPr>
          <a:xfrm>
            <a:off x="1608881" y="2038600"/>
            <a:ext cx="0" cy="1631216"/>
          </a:xfrm>
          <a:prstGeom prst="line">
            <a:avLst/>
          </a:prstGeom>
          <a:ln w="38100">
            <a:solidFill>
              <a:srgbClr val="002D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BA2A499-6C0E-D746-BE15-7C20130EA1C9}"/>
              </a:ext>
            </a:extLst>
          </p:cNvPr>
          <p:cNvCxnSpPr>
            <a:cxnSpLocks/>
          </p:cNvCxnSpPr>
          <p:nvPr/>
        </p:nvCxnSpPr>
        <p:spPr>
          <a:xfrm>
            <a:off x="1608881" y="3966192"/>
            <a:ext cx="0" cy="1716979"/>
          </a:xfrm>
          <a:prstGeom prst="line">
            <a:avLst/>
          </a:prstGeom>
          <a:ln w="38100">
            <a:solidFill>
              <a:srgbClr val="002D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64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9E2CF-A6AF-4645-8803-91F1CE2578B9}"/>
              </a:ext>
            </a:extLst>
          </p:cNvPr>
          <p:cNvSpPr>
            <a:spLocks noGrp="1"/>
          </p:cNvSpPr>
          <p:nvPr>
            <p:ph type="title"/>
          </p:nvPr>
        </p:nvSpPr>
        <p:spPr>
          <a:xfrm>
            <a:off x="1226917" y="365125"/>
            <a:ext cx="9154610" cy="1220607"/>
          </a:xfrm>
        </p:spPr>
        <p:txBody>
          <a:bodyPr>
            <a:normAutofit fontScale="90000"/>
          </a:bodyPr>
          <a:lstStyle/>
          <a:p>
            <a:r>
              <a:rPr lang="en-US" b="1" dirty="0">
                <a:solidFill>
                  <a:srgbClr val="002D99"/>
                </a:solidFill>
                <a:latin typeface="Calibri" panose="020F0502020204030204" pitchFamily="34" charset="0"/>
                <a:cs typeface="Calibri" panose="020F0502020204030204" pitchFamily="34" charset="0"/>
              </a:rPr>
              <a:t>Talent Pipeline</a:t>
            </a:r>
            <a:br>
              <a:rPr lang="en-US" b="1" dirty="0">
                <a:solidFill>
                  <a:srgbClr val="002D99"/>
                </a:solidFill>
                <a:latin typeface="Calibri" panose="020F0502020204030204" pitchFamily="34" charset="0"/>
                <a:cs typeface="Calibri" panose="020F0502020204030204" pitchFamily="34" charset="0"/>
              </a:rPr>
            </a:br>
            <a:r>
              <a:rPr lang="en-US" sz="4000" b="1" i="1" dirty="0">
                <a:solidFill>
                  <a:schemeClr val="tx1">
                    <a:lumMod val="50000"/>
                    <a:lumOff val="50000"/>
                  </a:schemeClr>
                </a:solidFill>
                <a:cs typeface="Calibri" panose="020F0502020204030204" pitchFamily="34" charset="0"/>
              </a:rPr>
              <a:t>Committee Recommendations</a:t>
            </a:r>
          </a:p>
        </p:txBody>
      </p:sp>
      <p:sp>
        <p:nvSpPr>
          <p:cNvPr id="8" name="TextBox 7">
            <a:extLst>
              <a:ext uri="{FF2B5EF4-FFF2-40B4-BE49-F238E27FC236}">
                <a16:creationId xmlns:a16="http://schemas.microsoft.com/office/drawing/2014/main" id="{9B9957DB-35F1-8249-9D0C-235127FAD7FD}"/>
              </a:ext>
            </a:extLst>
          </p:cNvPr>
          <p:cNvSpPr txBox="1"/>
          <p:nvPr/>
        </p:nvSpPr>
        <p:spPr>
          <a:xfrm>
            <a:off x="1741506" y="1644834"/>
            <a:ext cx="8333773" cy="1323439"/>
          </a:xfrm>
          <a:prstGeom prst="rect">
            <a:avLst/>
          </a:prstGeom>
          <a:noFill/>
        </p:spPr>
        <p:txBody>
          <a:bodyPr wrap="square" rtlCol="0">
            <a:spAutoFit/>
          </a:bodyPr>
          <a:lstStyle/>
          <a:p>
            <a:r>
              <a:rPr lang="en-US" sz="2000" b="1" dirty="0"/>
              <a:t>Accelerate improvement in teacher recruitment and retention: </a:t>
            </a:r>
            <a:r>
              <a:rPr lang="en-US" sz="2000" dirty="0"/>
              <a:t/>
            </a:r>
            <a:br>
              <a:rPr lang="en-US" sz="2000" dirty="0"/>
            </a:br>
            <a:r>
              <a:rPr lang="en-US" sz="2000" i="1" dirty="0"/>
              <a:t>Teachers are the most impactful school-based factor driving student achievement. Some districts in Virginia have suffered from persistent teacher shortages, and teacher turnover remains a challenge.</a:t>
            </a:r>
          </a:p>
        </p:txBody>
      </p:sp>
      <p:sp>
        <p:nvSpPr>
          <p:cNvPr id="9" name="TextBox 8">
            <a:extLst>
              <a:ext uri="{FF2B5EF4-FFF2-40B4-BE49-F238E27FC236}">
                <a16:creationId xmlns:a16="http://schemas.microsoft.com/office/drawing/2014/main" id="{18FC47ED-D5CD-2646-A02C-B378D24D0D80}"/>
              </a:ext>
            </a:extLst>
          </p:cNvPr>
          <p:cNvSpPr txBox="1"/>
          <p:nvPr/>
        </p:nvSpPr>
        <p:spPr>
          <a:xfrm>
            <a:off x="1741506" y="3134264"/>
            <a:ext cx="7986532" cy="1631216"/>
          </a:xfrm>
          <a:prstGeom prst="rect">
            <a:avLst/>
          </a:prstGeom>
          <a:noFill/>
        </p:spPr>
        <p:txBody>
          <a:bodyPr wrap="square" rtlCol="0">
            <a:spAutoFit/>
          </a:bodyPr>
          <a:lstStyle/>
          <a:p>
            <a:r>
              <a:rPr lang="en-US" sz="2000" b="1" dirty="0"/>
              <a:t>Build teacher expertise: </a:t>
            </a:r>
            <a:r>
              <a:rPr lang="en-US" sz="2000" dirty="0"/>
              <a:t/>
            </a:r>
            <a:br>
              <a:rPr lang="en-US" sz="2000" dirty="0"/>
            </a:br>
            <a:r>
              <a:rPr lang="en-US" sz="2000" i="1" dirty="0"/>
              <a:t>Teachers who are not well-prepared for the challenges of the classroom are less likely to remain in the classroom. Teacher preparation programs should ensure that teachers are experts in their subjects and how to work with all students.</a:t>
            </a:r>
          </a:p>
        </p:txBody>
      </p:sp>
      <p:cxnSp>
        <p:nvCxnSpPr>
          <p:cNvPr id="11" name="Straight Connector 10">
            <a:extLst>
              <a:ext uri="{FF2B5EF4-FFF2-40B4-BE49-F238E27FC236}">
                <a16:creationId xmlns:a16="http://schemas.microsoft.com/office/drawing/2014/main" id="{F77FF935-31F4-AF4A-90CF-269B99A81FE3}"/>
              </a:ext>
            </a:extLst>
          </p:cNvPr>
          <p:cNvCxnSpPr>
            <a:cxnSpLocks/>
          </p:cNvCxnSpPr>
          <p:nvPr/>
        </p:nvCxnSpPr>
        <p:spPr>
          <a:xfrm>
            <a:off x="1608881" y="1693835"/>
            <a:ext cx="0" cy="1211411"/>
          </a:xfrm>
          <a:prstGeom prst="line">
            <a:avLst/>
          </a:prstGeom>
          <a:ln w="38100">
            <a:solidFill>
              <a:srgbClr val="002D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BA2A499-6C0E-D746-BE15-7C20130EA1C9}"/>
              </a:ext>
            </a:extLst>
          </p:cNvPr>
          <p:cNvCxnSpPr>
            <a:cxnSpLocks/>
          </p:cNvCxnSpPr>
          <p:nvPr/>
        </p:nvCxnSpPr>
        <p:spPr>
          <a:xfrm>
            <a:off x="1608881" y="3134264"/>
            <a:ext cx="0" cy="1631216"/>
          </a:xfrm>
          <a:prstGeom prst="line">
            <a:avLst/>
          </a:prstGeom>
          <a:ln w="38100">
            <a:solidFill>
              <a:srgbClr val="002D9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693AC21-54D6-4241-BC06-818590035DB1}"/>
              </a:ext>
            </a:extLst>
          </p:cNvPr>
          <p:cNvSpPr txBox="1"/>
          <p:nvPr/>
        </p:nvSpPr>
        <p:spPr>
          <a:xfrm>
            <a:off x="1810954" y="4963068"/>
            <a:ext cx="7986532" cy="1631216"/>
          </a:xfrm>
          <a:prstGeom prst="rect">
            <a:avLst/>
          </a:prstGeom>
          <a:noFill/>
        </p:spPr>
        <p:txBody>
          <a:bodyPr wrap="square" rtlCol="0">
            <a:spAutoFit/>
          </a:bodyPr>
          <a:lstStyle/>
          <a:p>
            <a:r>
              <a:rPr lang="en-US" sz="2000" b="1" dirty="0"/>
              <a:t>Increase teacher leadership roles without requiring that they leave the classroom: </a:t>
            </a:r>
            <a:r>
              <a:rPr lang="en-US" sz="2000" dirty="0"/>
              <a:t/>
            </a:r>
            <a:br>
              <a:rPr lang="en-US" sz="2000" dirty="0"/>
            </a:br>
            <a:r>
              <a:rPr lang="en-US" sz="2000" i="1" dirty="0"/>
              <a:t>Many teachers who take on leadership roles move into administrative positions, meaning they must leave the classroom in order to advance in their career. </a:t>
            </a:r>
          </a:p>
        </p:txBody>
      </p:sp>
      <p:cxnSp>
        <p:nvCxnSpPr>
          <p:cNvPr id="13" name="Straight Connector 12">
            <a:extLst>
              <a:ext uri="{FF2B5EF4-FFF2-40B4-BE49-F238E27FC236}">
                <a16:creationId xmlns:a16="http://schemas.microsoft.com/office/drawing/2014/main" id="{DFC71295-2351-8549-B496-D7D1E22C606D}"/>
              </a:ext>
            </a:extLst>
          </p:cNvPr>
          <p:cNvCxnSpPr>
            <a:cxnSpLocks/>
          </p:cNvCxnSpPr>
          <p:nvPr/>
        </p:nvCxnSpPr>
        <p:spPr>
          <a:xfrm>
            <a:off x="1608881" y="4974643"/>
            <a:ext cx="0" cy="1619641"/>
          </a:xfrm>
          <a:prstGeom prst="line">
            <a:avLst/>
          </a:prstGeom>
          <a:ln w="38100">
            <a:solidFill>
              <a:srgbClr val="002D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193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1964</TotalTime>
  <Words>635</Words>
  <Application>Microsoft Office PowerPoint</Application>
  <PresentationFormat>Widescreen</PresentationFormat>
  <Paragraphs>62</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Advisory Committee Members</vt:lpstr>
      <vt:lpstr>Advisory Committee Members</vt:lpstr>
      <vt:lpstr>College &amp; Career Pathways Committee Recommendations</vt:lpstr>
      <vt:lpstr>Curriculum &amp; Instruction Committee Recommendations</vt:lpstr>
      <vt:lpstr>Early Childhood Committee Recommendations</vt:lpstr>
      <vt:lpstr>Equity Committee Recommendations</vt:lpstr>
      <vt:lpstr>School Quality Improvement Committee Recommendations</vt:lpstr>
      <vt:lpstr>Talent Pipeline Committee Recommendations</vt:lpstr>
      <vt:lpstr>Thank You  &amp;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Sims</dc:creator>
  <cp:lastModifiedBy>Broady, Sonya (DOE)</cp:lastModifiedBy>
  <cp:revision>24</cp:revision>
  <dcterms:created xsi:type="dcterms:W3CDTF">2019-01-19T12:14:27Z</dcterms:created>
  <dcterms:modified xsi:type="dcterms:W3CDTF">2019-01-23T13:55:26Z</dcterms:modified>
</cp:coreProperties>
</file>