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0" r:id="rId5"/>
    <p:sldId id="323" r:id="rId6"/>
    <p:sldId id="476" r:id="rId7"/>
    <p:sldId id="488" r:id="rId8"/>
    <p:sldId id="479" r:id="rId9"/>
    <p:sldId id="471" r:id="rId10"/>
    <p:sldId id="472" r:id="rId11"/>
    <p:sldId id="473" r:id="rId12"/>
    <p:sldId id="404" r:id="rId13"/>
    <p:sldId id="316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xternal Federal Funds" initials="EFF" lastIdx="6" clrIdx="6">
    <p:extLst>
      <p:ext uri="{19B8F6BF-5375-455C-9EA6-DF929625EA0E}">
        <p15:presenceInfo xmlns:p15="http://schemas.microsoft.com/office/powerpoint/2012/main" userId="External Federal Funds" providerId="None"/>
      </p:ext>
    </p:extLst>
  </p:cmAuthor>
  <p:cmAuthor id="1" name="Erin Carroll" initials="EMC" lastIdx="44" clrIdx="0">
    <p:extLst>
      <p:ext uri="{19B8F6BF-5375-455C-9EA6-DF929625EA0E}">
        <p15:presenceInfo xmlns:p15="http://schemas.microsoft.com/office/powerpoint/2012/main" userId="Erin Carroll" providerId="None"/>
      </p:ext>
    </p:extLst>
  </p:cmAuthor>
  <p:cmAuthor id="2" name="Allan, Mark (DOE)" initials="AM(" lastIdx="42" clrIdx="1">
    <p:extLst>
      <p:ext uri="{19B8F6BF-5375-455C-9EA6-DF929625EA0E}">
        <p15:presenceInfo xmlns:p15="http://schemas.microsoft.com/office/powerpoint/2012/main" userId="S-1-5-21-3102109963-2641124013-111641105-80147" providerId="AD"/>
      </p:ext>
    </p:extLst>
  </p:cmAuthor>
  <p:cmAuthor id="3" name="Jenna Conway" initials="JC" lastIdx="17" clrIdx="2">
    <p:extLst>
      <p:ext uri="{19B8F6BF-5375-455C-9EA6-DF929625EA0E}">
        <p15:presenceInfo xmlns:p15="http://schemas.microsoft.com/office/powerpoint/2012/main" userId="Jenna Conway" providerId="None"/>
      </p:ext>
    </p:extLst>
  </p:cmAuthor>
  <p:cmAuthor id="4" name="Eric Ekholm" initials="EE" lastIdx="10" clrIdx="3">
    <p:extLst>
      <p:ext uri="{19B8F6BF-5375-455C-9EA6-DF929625EA0E}">
        <p15:presenceInfo xmlns:p15="http://schemas.microsoft.com/office/powerpoint/2012/main" userId="Eric Ekholm" providerId="None"/>
      </p:ext>
    </p:extLst>
  </p:cmAuthor>
  <p:cmAuthor id="5" name="Kathy Glazer" initials="KG" lastIdx="31" clrIdx="4">
    <p:extLst>
      <p:ext uri="{19B8F6BF-5375-455C-9EA6-DF929625EA0E}">
        <p15:presenceInfo xmlns:p15="http://schemas.microsoft.com/office/powerpoint/2012/main" userId="Kathy Glazer" providerId="None"/>
      </p:ext>
    </p:extLst>
  </p:cmAuthor>
  <p:cmAuthor id="6" name="Amy Hatheway" initials="AH" lastIdx="5" clrIdx="5">
    <p:extLst>
      <p:ext uri="{19B8F6BF-5375-455C-9EA6-DF929625EA0E}">
        <p15:presenceInfo xmlns:p15="http://schemas.microsoft.com/office/powerpoint/2012/main" userId="Amy Hathew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5" autoAdjust="0"/>
    <p:restoredTop sz="95952" autoAdjust="0"/>
  </p:normalViewPr>
  <p:slideViewPr>
    <p:cSldViewPr>
      <p:cViewPr varScale="1">
        <p:scale>
          <a:sx n="109" d="100"/>
          <a:sy n="109" d="100"/>
        </p:scale>
        <p:origin x="51" y="1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notesViewPr>
    <p:cSldViewPr>
      <p:cViewPr varScale="1">
        <p:scale>
          <a:sx n="51" d="100"/>
          <a:sy n="51" d="100"/>
        </p:scale>
        <p:origin x="26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B21814B2-612B-40E9-9990-9583F722161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BC0CEE2-F974-4E27-8FBC-FDB8637D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achildcare.com/data/va-child-care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June 17, </a:t>
            </a:r>
            <a:r>
              <a:rPr lang="en-US" sz="2800" dirty="0"/>
              <a:t>2020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Board of Education Update</a:t>
            </a:r>
            <a:br>
              <a:rPr lang="en-US" sz="3600" b="1" dirty="0" smtClean="0"/>
            </a:br>
            <a:r>
              <a:rPr lang="en-US" sz="3600" b="1" dirty="0" smtClean="0"/>
              <a:t>Early </a:t>
            </a:r>
            <a:r>
              <a:rPr lang="en-US" sz="3600" b="1" dirty="0"/>
              <a:t>Childhood in Virginia</a:t>
            </a:r>
          </a:p>
        </p:txBody>
      </p:sp>
    </p:spTree>
    <p:extLst>
      <p:ext uri="{BB962C8B-B14F-4D97-AF65-F5344CB8AC3E}">
        <p14:creationId xmlns:p14="http://schemas.microsoft.com/office/powerpoint/2010/main" val="321740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0"/>
            <a:ext cx="9144000" cy="8572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jenna.conway@governor.virginia.gov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51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 and Agenda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97155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This </a:t>
            </a:r>
            <a:r>
              <a:rPr lang="en-US" sz="2000" b="1" i="1" dirty="0" smtClean="0"/>
              <a:t>update will </a:t>
            </a:r>
            <a:r>
              <a:rPr lang="en-US" sz="2000" b="1" i="1" dirty="0"/>
              <a:t>provide an overview of key accomplishments, </a:t>
            </a:r>
            <a:r>
              <a:rPr lang="en-US" sz="2000" b="1" i="1" dirty="0" smtClean="0"/>
              <a:t>the current situation and </a:t>
            </a:r>
            <a:r>
              <a:rPr lang="en-US" sz="2000" b="1" i="1" dirty="0"/>
              <a:t>what’s ahead for early childhood in the Commonwealth.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Agenda: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Accomplishments </a:t>
            </a:r>
            <a:r>
              <a:rPr lang="en-US" sz="2000" dirty="0"/>
              <a:t>of 2019-2020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Situation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2020-2021 Goals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967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29;p40"/>
          <p:cNvSpPr txBox="1">
            <a:spLocks/>
          </p:cNvSpPr>
          <p:nvPr/>
        </p:nvSpPr>
        <p:spPr>
          <a:xfrm>
            <a:off x="0" y="-19050"/>
            <a:ext cx="9144000" cy="857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/>
              <a:t>2019-2020 Accomplishments</a:t>
            </a:r>
          </a:p>
        </p:txBody>
      </p:sp>
      <p:sp>
        <p:nvSpPr>
          <p:cNvPr id="5" name="Google Shape;230;p40"/>
          <p:cNvSpPr txBox="1"/>
          <p:nvPr/>
        </p:nvSpPr>
        <p:spPr>
          <a:xfrm>
            <a:off x="190500" y="971550"/>
            <a:ext cx="8763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 has made great progress in the 2019-2020 year. Specifically we: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Conducted listening sessions and produced recommendations 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for Executive </a:t>
            </a:r>
            <a:r>
              <a:rPr lang="en-US" sz="16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Directive 4;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Passed groundbreaking legislation to unify oversight and establish a uniform measurement and improvement system for birth-five programs that take public funds;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  <a:sym typeface="Calibri"/>
              </a:rPr>
              <a:t>Secured $85 million* in new early childhood funding to serve 11,000 more preschoolers in public and private settings, including three year olds;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Calibri" panose="020F0502020204030204" pitchFamily="34" charset="0"/>
                <a:sym typeface="Calibri"/>
              </a:rPr>
              <a:t>Reduced child care subsidy waitlists, resulting in ~25,000 children participating in the program;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Calibri" panose="020F0502020204030204" pitchFamily="34" charset="0"/>
                <a:sym typeface="Calibri"/>
              </a:rPr>
              <a:t>Completed first Preschool Development Grant Birth-Five (PDG B-5) grant and won a three-year, </a:t>
            </a:r>
            <a:r>
              <a:rPr lang="en-US" sz="1600" dirty="0">
                <a:latin typeface="+mj-lt"/>
              </a:rPr>
              <a:t>$33.5M renewal to increase local capacity, build the measurement and improvement system, coordinate enrollment and deepen family engagement and continue an educator incentive; and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Calibri" panose="020F0502020204030204" pitchFamily="34" charset="0"/>
                <a:sym typeface="Calibri"/>
              </a:rPr>
              <a:t>Conducted 3,200+ CLASS Observations, invested $15 million in quality improvement and worked collaboratively to draft birth-five early learning standards.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37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PDG B-5 Pilot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458200" cy="3276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800" b="1" i="1" dirty="0"/>
              <a:t>In the first year of the PDG B-5, Virginia, led by its 10 community pilots: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400" b="1" i="1" dirty="0"/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Completed a needs assessment and strategic plan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Registered more than 575 sites and 2,500 teachers across family day home, child care, Head Start and schools in 27 jurisdictions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Collected more than 2,000 survey responses from teachers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Collected more than 2,800 survey responses from families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Conducted enrollment self-assessments and produced plans to better coordinate enrollment;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1600" dirty="0"/>
              <a:t>Completed </a:t>
            </a:r>
            <a:r>
              <a:rPr lang="en-US" sz="1600" dirty="0" smtClean="0"/>
              <a:t>1,727 </a:t>
            </a:r>
            <a:r>
              <a:rPr lang="en-US" sz="1600" i="1" dirty="0"/>
              <a:t>CLASS</a:t>
            </a:r>
            <a:r>
              <a:rPr lang="en-US" sz="1600" dirty="0"/>
              <a:t> observations, representing 96% of public classrooms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1000"/>
            </a:pPr>
            <a:r>
              <a:rPr lang="en-US" sz="1600" dirty="0"/>
              <a:t>Designed, built and launched a new data portal (LinkB5) with information entered by 90% of publicly-funded sites; and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1000"/>
              <a:tabLst>
                <a:tab pos="3489325" algn="l"/>
              </a:tabLst>
            </a:pPr>
            <a:r>
              <a:rPr lang="en-US" sz="1600" dirty="0"/>
              <a:t>Distributed more than $3 million in funds via 2,700+ checks, to 2,004 teachers and 497 sites.</a:t>
            </a: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1000"/>
              <a:tabLst>
                <a:tab pos="3489325" algn="l"/>
              </a:tabLst>
            </a:pPr>
            <a:endParaRPr lang="en-US" sz="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800" b="1" i="1" dirty="0"/>
              <a:t>Pilots are strengthening their systems </a:t>
            </a:r>
            <a:r>
              <a:rPr lang="en-US" sz="1800" b="1" i="1" u="sng" dirty="0"/>
              <a:t>and</a:t>
            </a:r>
            <a:r>
              <a:rPr lang="en-US" sz="1800" b="1" i="1" dirty="0"/>
              <a:t> building models for other communities.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93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Situation in the Commonwealth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583" y="1047750"/>
            <a:ext cx="8750834" cy="3124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 Virginia begins to recover, challenges remain: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dirty="0"/>
          </a:p>
          <a:p>
            <a:pPr>
              <a:spcBef>
                <a:spcPts val="0"/>
              </a:spcBef>
            </a:pPr>
            <a:r>
              <a:rPr lang="en-US" sz="1600" dirty="0"/>
              <a:t>All </a:t>
            </a:r>
            <a:r>
              <a:rPr lang="en-US" sz="1600" dirty="0" smtClean="0"/>
              <a:t>public preschool </a:t>
            </a:r>
            <a:r>
              <a:rPr lang="en-US" sz="1600" dirty="0"/>
              <a:t>and early childhood special education </a:t>
            </a:r>
            <a:r>
              <a:rPr lang="en-US" sz="1600" dirty="0" smtClean="0"/>
              <a:t>programs </a:t>
            </a:r>
            <a:r>
              <a:rPr lang="en-US" sz="1600" dirty="0"/>
              <a:t>closed for the school year.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Nearly all Head Start programs </a:t>
            </a:r>
            <a:r>
              <a:rPr lang="en-US" sz="1600" dirty="0" smtClean="0"/>
              <a:t>closed</a:t>
            </a:r>
            <a:r>
              <a:rPr lang="en-US" sz="1600" dirty="0"/>
              <a:t>; some Early Head Start programs are operating.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Altogether, ~</a:t>
            </a:r>
            <a:r>
              <a:rPr lang="en-US" sz="1600" dirty="0" smtClean="0"/>
              <a:t>2,400 </a:t>
            </a:r>
            <a:r>
              <a:rPr lang="en-US" sz="1600" dirty="0"/>
              <a:t>child care programs are temporarily closed - a loss in capacity of </a:t>
            </a:r>
            <a:r>
              <a:rPr lang="en-US" sz="1600" dirty="0" smtClean="0"/>
              <a:t>~189,000 seats. 475 </a:t>
            </a:r>
            <a:r>
              <a:rPr lang="en-US" sz="1600" dirty="0"/>
              <a:t>programs have indicated that they have a reopening date.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4</a:t>
            </a:r>
            <a:r>
              <a:rPr lang="en-US" sz="1600" dirty="0" smtClean="0"/>
              <a:t>0</a:t>
            </a:r>
            <a:r>
              <a:rPr lang="en-US" sz="1600" dirty="0"/>
              <a:t>% of child care centers and faith-based preschools are </a:t>
            </a:r>
            <a:r>
              <a:rPr lang="en-US" sz="1600" dirty="0" smtClean="0"/>
              <a:t>open.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8</a:t>
            </a:r>
            <a:r>
              <a:rPr lang="en-US" sz="1600" dirty="0" smtClean="0"/>
              <a:t>0% of family day homes </a:t>
            </a:r>
            <a:r>
              <a:rPr lang="en-US" sz="1600" smtClean="0"/>
              <a:t>are open.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Child care is allowed to be open and child care educators are essential personnel.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VDSS has approved </a:t>
            </a:r>
            <a:r>
              <a:rPr lang="en-US" sz="1600" dirty="0" smtClean="0"/>
              <a:t>2,000+ </a:t>
            </a:r>
            <a:r>
              <a:rPr lang="en-US" sz="1600" dirty="0"/>
              <a:t>providers for the CARES Act direct assistance program but financial losses experienced far exceed new federal funding available.</a:t>
            </a:r>
          </a:p>
          <a:p>
            <a:pPr>
              <a:spcBef>
                <a:spcPts val="0"/>
              </a:spcBef>
            </a:pPr>
            <a:endParaRPr lang="en-US" sz="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dirty="0"/>
              <a:t>State agencies are developing reopening guidance and support for each phase. </a:t>
            </a:r>
          </a:p>
        </p:txBody>
      </p:sp>
    </p:spTree>
    <p:extLst>
      <p:ext uri="{BB962C8B-B14F-4D97-AF65-F5344CB8AC3E}">
        <p14:creationId xmlns:p14="http://schemas.microsoft.com/office/powerpoint/2010/main" val="152064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Goals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1628" y="971550"/>
            <a:ext cx="891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improve kindergarten readiness </a:t>
            </a:r>
            <a:r>
              <a:rPr lang="en-US" b="1" dirty="0" smtClean="0"/>
              <a:t>in </a:t>
            </a:r>
            <a:r>
              <a:rPr lang="en-US" b="1" dirty="0"/>
              <a:t>Virginia, </a:t>
            </a:r>
            <a:r>
              <a:rPr lang="en-US" b="1" dirty="0" smtClean="0"/>
              <a:t>here are three key </a:t>
            </a:r>
            <a:r>
              <a:rPr lang="en-US" b="1" dirty="0"/>
              <a:t>goals for 2020-2021.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Support the reopening of the early childhood system, including child care, Head Start and public preschool. </a:t>
            </a:r>
          </a:p>
          <a:p>
            <a:endParaRPr lang="en-US" sz="600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Transition Child Care, including oversight of the Child Care and Development Block Grant (CCDBG) and Head Start Collaboration functions from VDSS to VDOE by July 1, 2021.</a:t>
            </a:r>
          </a:p>
          <a:p>
            <a:pPr marL="342900" indent="-342900">
              <a:buAutoNum type="arabicPeriod" startAt="2"/>
            </a:pPr>
            <a:endParaRPr lang="en-US" sz="600" dirty="0"/>
          </a:p>
          <a:p>
            <a:pPr marL="342900" indent="-342900">
              <a:buAutoNum type="arabicPeriod" startAt="2"/>
            </a:pPr>
            <a:r>
              <a:rPr lang="en-US" dirty="0"/>
              <a:t>Continue to strengthen all aspects of the birth-five system with a focus on the most vulnerable children and educators.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1. Support Reopening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50" y="1047750"/>
            <a:ext cx="88773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+mj-lt"/>
              </a:rPr>
              <a:t>Virginia will support the reopening and recovery of the birth-five early childhood system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Continuing to provide updated guidance, resources and technical assistance on reopening and recovery at each phase;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Focusing on supporting child care recovery: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600" dirty="0">
                <a:latin typeface="+mj-lt"/>
              </a:rPr>
              <a:t>Tracking and monitoring child care supply and demand with Child Care Aware of </a:t>
            </a:r>
            <a:r>
              <a:rPr lang="en-US" sz="1600" dirty="0" smtClean="0">
                <a:latin typeface="+mj-lt"/>
              </a:rPr>
              <a:t>Virginia;</a:t>
            </a:r>
            <a:endParaRPr lang="en-US" sz="1600" dirty="0">
              <a:latin typeface="+mj-lt"/>
            </a:endParaRP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600" dirty="0">
                <a:latin typeface="+mj-lt"/>
              </a:rPr>
              <a:t>Maintaining a new </a:t>
            </a:r>
            <a:r>
              <a:rPr lang="en-US" sz="1600" dirty="0">
                <a:latin typeface="+mj-lt"/>
                <a:hlinkClick r:id="rId2"/>
              </a:rPr>
              <a:t>map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of </a:t>
            </a:r>
            <a:r>
              <a:rPr lang="en-US" sz="1600" dirty="0">
                <a:latin typeface="+mj-lt"/>
              </a:rPr>
              <a:t>available child care in Virginia in response to community </a:t>
            </a:r>
            <a:r>
              <a:rPr lang="en-US" sz="1600" dirty="0" smtClean="0">
                <a:latin typeface="+mj-lt"/>
              </a:rPr>
              <a:t>needs;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all available </a:t>
            </a:r>
            <a:r>
              <a:rPr lang="en-US" sz="1600" dirty="0" smtClean="0"/>
              <a:t>funding </a:t>
            </a:r>
            <a:r>
              <a:rPr lang="en-US" sz="1600" dirty="0"/>
              <a:t>to support the diverse needs of the child care sector as well as implement VPI and Mixed Delivery Expansion and Enhancements to serve more vulnerable children in 2020-2021;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Aligning supports to address educators’ and children’s needs as they return to classrooms; and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Continuing to engage stakeholders through multiple formats.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99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2. Transition Child Care and Head Start Collaboration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97155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j-lt"/>
              </a:rPr>
              <a:t>In response to recent legislation, we are currently transitioning two functions to the VDOE as of 7/1/2020 </a:t>
            </a:r>
            <a:r>
              <a:rPr lang="en-US" b="1" i="1" dirty="0" smtClean="0"/>
              <a:t>to build the uniform </a:t>
            </a:r>
            <a:r>
              <a:rPr lang="en-US" b="1" i="1" dirty="0"/>
              <a:t>measurement and improvement </a:t>
            </a:r>
            <a:r>
              <a:rPr lang="en-US" b="1" i="1" dirty="0" smtClean="0"/>
              <a:t>system.</a:t>
            </a: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Quality Team (7 positions) and Head Start Collaboration (1 position) will transition to VDOE on 7/1/2020 although staff will continue to work virtually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VDSS </a:t>
            </a:r>
            <a:r>
              <a:rPr lang="en-US" sz="1600" dirty="0"/>
              <a:t>will contract with VDOE to perform quality functions as VDSS will remain CCDF Lead Agency through June 30, 2021 and will be responsible for </a:t>
            </a:r>
            <a:r>
              <a:rPr lang="en-US" sz="1600" dirty="0" smtClean="0"/>
              <a:t>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Head Start Collaboration Grant will transition as of July 1, 2020; this does </a:t>
            </a:r>
            <a:r>
              <a:rPr lang="en-US" sz="1600" u="sng" dirty="0"/>
              <a:t>not</a:t>
            </a:r>
            <a:r>
              <a:rPr lang="en-US" sz="1600" dirty="0"/>
              <a:t> affect Head Start grants at the local </a:t>
            </a:r>
            <a:r>
              <a:rPr lang="en-US" sz="1600" dirty="0" smtClean="0"/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VDSS </a:t>
            </a:r>
            <a:r>
              <a:rPr lang="en-US" sz="1600" dirty="0"/>
              <a:t>and VDOE </a:t>
            </a:r>
            <a:r>
              <a:rPr lang="en-US" sz="1600" dirty="0" smtClean="0"/>
              <a:t>currently meet weekly and are addressing all aspects of transition through MOU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Consolidated School Readiness Team at VDOE will analyze data, begin to align contracts in time for FY22 and design and refine implementation plan for uniform measurement and improvement </a:t>
            </a:r>
            <a:r>
              <a:rPr lang="en-US" sz="1600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VDOE will establish the Transition </a:t>
            </a:r>
            <a:r>
              <a:rPr lang="en-US" sz="1600" dirty="0"/>
              <a:t>Workgroup </a:t>
            </a:r>
            <a:r>
              <a:rPr lang="en-US" sz="1600" dirty="0" smtClean="0"/>
              <a:t>this summer to address issues related to </a:t>
            </a:r>
          </a:p>
          <a:p>
            <a:pPr marL="341313"/>
            <a:r>
              <a:rPr lang="en-US" sz="1600" dirty="0" smtClean="0"/>
              <a:t>licensing and child care subsidy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54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Strengthen All Aspects of the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58371"/>
            <a:ext cx="8991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Virginia will continue to build capacity, observe classrooms, coordinate enrollment, support improvement and deepen family engagement across the birth-five system.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PDG B-5 Cohort 2: </a:t>
            </a:r>
            <a:r>
              <a:rPr lang="en-US" sz="1600" dirty="0"/>
              <a:t>Virginia will expand pilot </a:t>
            </a:r>
            <a:r>
              <a:rPr lang="en-US" sz="1600" dirty="0" smtClean="0"/>
              <a:t>efforts and bring </a:t>
            </a:r>
            <a:r>
              <a:rPr lang="en-US" sz="1600" dirty="0"/>
              <a:t>on a second cohort of </a:t>
            </a:r>
            <a:r>
              <a:rPr lang="en-US" sz="1600" dirty="0" smtClean="0"/>
              <a:t>communities. </a:t>
            </a:r>
            <a:r>
              <a:rPr lang="en-US" sz="1600" dirty="0"/>
              <a:t>Cohort 1 communities will receive funding to build on their success.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External CLASS™ Observations</a:t>
            </a:r>
            <a:r>
              <a:rPr lang="en-US" sz="1600" i="1" dirty="0"/>
              <a:t>: </a:t>
            </a:r>
            <a:r>
              <a:rPr lang="en-US" sz="1600" dirty="0"/>
              <a:t>All school-based preschool classrooms (VPI, Title I, ECSE, local) will receive external CLASS observations once every two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Local CLASS™ Observations</a:t>
            </a:r>
            <a:r>
              <a:rPr lang="en-US" sz="1600" dirty="0"/>
              <a:t>: School divisions and PDG B-5 classrooms will conduct local CLASS™ observations in birth-five classrooms and ensure all teachers/assistants receive feedback and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Aligned Professional Development:  </a:t>
            </a:r>
            <a:r>
              <a:rPr lang="en-US" sz="1600" dirty="0"/>
              <a:t>Office of Early Childhood will align and strengthen the $15 million in quality investments across child care, Head Start and school-based settings, including revised early learning and development standards and mental health consultation.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Coordinated Enrollment and Family Engagement</a:t>
            </a:r>
            <a:r>
              <a:rPr lang="en-US" sz="1600" dirty="0"/>
              <a:t>: PDG B-5 pilots will work across sectors to engage families, improve enrollment processes and increase birth-five access.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24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1D7E2B853DC4DB7AC5FD5C6F1128A" ma:contentTypeVersion="26" ma:contentTypeDescription="Create a new document." ma:contentTypeScope="" ma:versionID="e5c274e106637faba20c54fb8fdb720c">
  <xsd:schema xmlns:xsd="http://www.w3.org/2001/XMLSchema" xmlns:xs="http://www.w3.org/2001/XMLSchema" xmlns:p="http://schemas.microsoft.com/office/2006/metadata/properties" xmlns:ns2="fe5c2b5e-7129-488b-93b8-64d8ede27373" xmlns:ns3="15e0385b-3fd4-457c-867a-8818e7be27b8" targetNamespace="http://schemas.microsoft.com/office/2006/metadata/properties" ma:root="true" ma:fieldsID="03eccd0e90a137b899e7884375ffc3af" ns2:_="" ns3:_="">
    <xsd:import namespace="fe5c2b5e-7129-488b-93b8-64d8ede27373"/>
    <xsd:import namespace="15e0385b-3fd4-457c-867a-8818e7be2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2b5e-7129-488b-93b8-64d8ede27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0385b-3fd4-457c-867a-8818e7be27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CFBEFB-9EAB-40A9-964A-B0ABB13A4D1C}">
  <ds:schemaRefs>
    <ds:schemaRef ds:uri="http://purl.org/dc/terms/"/>
    <ds:schemaRef ds:uri="15e0385b-3fd4-457c-867a-8818e7be27b8"/>
    <ds:schemaRef ds:uri="http://schemas.microsoft.com/office/2006/documentManagement/types"/>
    <ds:schemaRef ds:uri="fe5c2b5e-7129-488b-93b8-64d8ede2737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EE843F-B305-4FA1-B482-D144672C5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B8A48-A46B-4F52-94AE-81EE0EC7C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c2b5e-7129-488b-93b8-64d8ede27373"/>
    <ds:schemaRef ds:uri="15e0385b-3fd4-457c-867a-8818e7be2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11533</TotalTime>
  <Words>1087</Words>
  <Application>Microsoft Office PowerPoint</Application>
  <PresentationFormat>On-screen Show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Board of Education Update Early Childhood in Virginia</vt:lpstr>
      <vt:lpstr>Objectives and Agenda </vt:lpstr>
      <vt:lpstr>PowerPoint Presentation</vt:lpstr>
      <vt:lpstr>PDG B-5 Pilot Accomplishments</vt:lpstr>
      <vt:lpstr>Current Situation in the Commonwealth</vt:lpstr>
      <vt:lpstr>Current Goals</vt:lpstr>
      <vt:lpstr>1. Support Reopening</vt:lpstr>
      <vt:lpstr>2. Transition Child Care and Head Start Collaboration</vt:lpstr>
      <vt:lpstr>3. Strengthen All Aspects of the System</vt:lpstr>
      <vt:lpstr>Thank You  jenna.conway@governor.virginia.gov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Webb, Emily (DOE)</cp:lastModifiedBy>
  <cp:revision>334</cp:revision>
  <cp:lastPrinted>2020-03-26T18:42:01Z</cp:lastPrinted>
  <dcterms:created xsi:type="dcterms:W3CDTF">2019-02-13T14:37:28Z</dcterms:created>
  <dcterms:modified xsi:type="dcterms:W3CDTF">2020-06-10T15:49:26Z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0x010100D1B1D7E2B853DC4DB7AC5FD5C6F1128A</vt:lpwstr>
  </property>
</Properties>
</file>