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6" r:id="rId5"/>
  </p:sldMasterIdLst>
  <p:notesMasterIdLst>
    <p:notesMasterId r:id="rId27"/>
  </p:notesMasterIdLst>
  <p:sldIdLst>
    <p:sldId id="297" r:id="rId6"/>
    <p:sldId id="310" r:id="rId7"/>
    <p:sldId id="298" r:id="rId8"/>
    <p:sldId id="474" r:id="rId9"/>
    <p:sldId id="415" r:id="rId10"/>
    <p:sldId id="475" r:id="rId11"/>
    <p:sldId id="477" r:id="rId12"/>
    <p:sldId id="478" r:id="rId13"/>
    <p:sldId id="480" r:id="rId14"/>
    <p:sldId id="481" r:id="rId15"/>
    <p:sldId id="482" r:id="rId16"/>
    <p:sldId id="483" r:id="rId17"/>
    <p:sldId id="484" r:id="rId18"/>
    <p:sldId id="476" r:id="rId19"/>
    <p:sldId id="460" r:id="rId20"/>
    <p:sldId id="467" r:id="rId21"/>
    <p:sldId id="468" r:id="rId22"/>
    <p:sldId id="469" r:id="rId23"/>
    <p:sldId id="485" r:id="rId24"/>
    <p:sldId id="410" r:id="rId25"/>
    <p:sldId id="423" r:id="rId26"/>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A796CB-9A89-4938-B359-E4489F924D67}" v="4" dt="2019-09-14T01:54:01.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snapToGrid="0">
      <p:cViewPr varScale="1">
        <p:scale>
          <a:sx n="85" d="100"/>
          <a:sy n="85" d="100"/>
        </p:scale>
        <p:origin x="53" y="75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10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10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shelman" userId="S::david.eshelman@virginiadoe.onmicrosoft.com::70212412-b8a1-49c2-af27-dd7f81a60a24" providerId="AD" clId="Web-{DCA796CB-9A89-4938-B359-E4489F924D67}"/>
    <pc:docChg chg="modSld">
      <pc:chgData name="David Eshelman" userId="S::david.eshelman@virginiadoe.onmicrosoft.com::70212412-b8a1-49c2-af27-dd7f81a60a24" providerId="AD" clId="Web-{DCA796CB-9A89-4938-B359-E4489F924D67}" dt="2019-09-14T01:54:01.614" v="2" actId="14100"/>
      <pc:docMkLst>
        <pc:docMk/>
      </pc:docMkLst>
      <pc:sldChg chg="addSp modSp">
        <pc:chgData name="David Eshelman" userId="S::david.eshelman@virginiadoe.onmicrosoft.com::70212412-b8a1-49c2-af27-dd7f81a60a24" providerId="AD" clId="Web-{DCA796CB-9A89-4938-B359-E4489F924D67}" dt="2019-09-14T01:54:01.614" v="2" actId="14100"/>
        <pc:sldMkLst>
          <pc:docMk/>
          <pc:sldMk cId="1344948175" sldId="298"/>
        </pc:sldMkLst>
        <pc:picChg chg="add mod">
          <ac:chgData name="David Eshelman" userId="S::david.eshelman@virginiadoe.onmicrosoft.com::70212412-b8a1-49c2-af27-dd7f81a60a24" providerId="AD" clId="Web-{DCA796CB-9A89-4938-B359-E4489F924D67}" dt="2019-09-14T01:54:01.614" v="2" actId="14100"/>
          <ac:picMkLst>
            <pc:docMk/>
            <pc:sldMk cId="1344948175" sldId="298"/>
            <ac:picMk id="3" creationId="{279FB4B4-9121-40B0-814A-BB0F0EF889F2}"/>
          </ac:picMkLst>
        </pc:picChg>
      </pc:sldChg>
    </pc:docChg>
  </pc:docChgLst>
  <pc:docChgLst>
    <pc:chgData name="David Eshelman" userId="S::david.eshelman@virginiadoe.onmicrosoft.com::70212412-b8a1-49c2-af27-dd7f81a60a24" providerId="AD" clId="Web-{ABE2DDC7-CA5F-4ED1-8DE8-50CE31F48D65}"/>
    <pc:docChg chg="addSld modSld">
      <pc:chgData name="David Eshelman" userId="S::david.eshelman@virginiadoe.onmicrosoft.com::70212412-b8a1-49c2-af27-dd7f81a60a24" providerId="AD" clId="Web-{ABE2DDC7-CA5F-4ED1-8DE8-50CE31F48D65}" dt="2019-09-06T01:15:03.734" v="92"/>
      <pc:docMkLst>
        <pc:docMk/>
      </pc:docMkLst>
      <pc:sldChg chg="addSp delSp modSp">
        <pc:chgData name="David Eshelman" userId="S::david.eshelman@virginiadoe.onmicrosoft.com::70212412-b8a1-49c2-af27-dd7f81a60a24" providerId="AD" clId="Web-{ABE2DDC7-CA5F-4ED1-8DE8-50CE31F48D65}" dt="2019-09-06T01:15:03.734" v="92"/>
        <pc:sldMkLst>
          <pc:docMk/>
          <pc:sldMk cId="1344948175" sldId="298"/>
        </pc:sldMkLst>
        <pc:spChg chg="add del mod">
          <ac:chgData name="David Eshelman" userId="S::david.eshelman@virginiadoe.onmicrosoft.com::70212412-b8a1-49c2-af27-dd7f81a60a24" providerId="AD" clId="Web-{ABE2DDC7-CA5F-4ED1-8DE8-50CE31F48D65}" dt="2019-09-06T00:45:47.941" v="78" actId="20577"/>
          <ac:spMkLst>
            <pc:docMk/>
            <pc:sldMk cId="1344948175" sldId="298"/>
            <ac:spMk id="2" creationId="{00000000-0000-0000-0000-000000000000}"/>
          </ac:spMkLst>
        </pc:spChg>
        <pc:spChg chg="del mod">
          <ac:chgData name="David Eshelman" userId="S::david.eshelman@virginiadoe.onmicrosoft.com::70212412-b8a1-49c2-af27-dd7f81a60a24" providerId="AD" clId="Web-{ABE2DDC7-CA5F-4ED1-8DE8-50CE31F48D65}" dt="2019-09-06T01:14:32.280" v="91"/>
          <ac:spMkLst>
            <pc:docMk/>
            <pc:sldMk cId="1344948175" sldId="298"/>
            <ac:spMk id="3" creationId="{00000000-0000-0000-0000-000000000000}"/>
          </ac:spMkLst>
        </pc:spChg>
        <pc:spChg chg="add del mod">
          <ac:chgData name="David Eshelman" userId="S::david.eshelman@virginiadoe.onmicrosoft.com::70212412-b8a1-49c2-af27-dd7f81a60a24" providerId="AD" clId="Web-{ABE2DDC7-CA5F-4ED1-8DE8-50CE31F48D65}" dt="2019-09-06T00:45:36.659" v="73"/>
          <ac:spMkLst>
            <pc:docMk/>
            <pc:sldMk cId="1344948175" sldId="298"/>
            <ac:spMk id="5" creationId="{A74596EF-C9E1-4FA7-A3F7-3D9D9EB295F4}"/>
          </ac:spMkLst>
        </pc:spChg>
        <pc:spChg chg="add del mod">
          <ac:chgData name="David Eshelman" userId="S::david.eshelman@virginiadoe.onmicrosoft.com::70212412-b8a1-49c2-af27-dd7f81a60a24" providerId="AD" clId="Web-{ABE2DDC7-CA5F-4ED1-8DE8-50CE31F48D65}" dt="2019-09-06T01:15:03.734" v="92"/>
          <ac:spMkLst>
            <pc:docMk/>
            <pc:sldMk cId="1344948175" sldId="298"/>
            <ac:spMk id="7" creationId="{C113C805-BC95-4027-BC5D-33E317FBE62B}"/>
          </ac:spMkLst>
        </pc:spChg>
      </pc:sldChg>
      <pc:sldChg chg="modSp">
        <pc:chgData name="David Eshelman" userId="S::david.eshelman@virginiadoe.onmicrosoft.com::70212412-b8a1-49c2-af27-dd7f81a60a24" providerId="AD" clId="Web-{ABE2DDC7-CA5F-4ED1-8DE8-50CE31F48D65}" dt="2019-09-06T00:53:20.772" v="90"/>
        <pc:sldMkLst>
          <pc:docMk/>
          <pc:sldMk cId="1447024009" sldId="305"/>
        </pc:sldMkLst>
        <pc:graphicFrameChg chg="mod modGraphic">
          <ac:chgData name="David Eshelman" userId="S::david.eshelman@virginiadoe.onmicrosoft.com::70212412-b8a1-49c2-af27-dd7f81a60a24" providerId="AD" clId="Web-{ABE2DDC7-CA5F-4ED1-8DE8-50CE31F48D65}" dt="2019-09-06T00:53:20.772" v="90"/>
          <ac:graphicFrameMkLst>
            <pc:docMk/>
            <pc:sldMk cId="1447024009" sldId="305"/>
            <ac:graphicFrameMk id="5" creationId="{00000000-0000-0000-0000-000000000000}"/>
          </ac:graphicFrameMkLst>
        </pc:graphicFrameChg>
      </pc:sldChg>
      <pc:sldChg chg="add replId">
        <pc:chgData name="David Eshelman" userId="S::david.eshelman@virginiadoe.onmicrosoft.com::70212412-b8a1-49c2-af27-dd7f81a60a24" providerId="AD" clId="Web-{ABE2DDC7-CA5F-4ED1-8DE8-50CE31F48D65}" dt="2019-09-06T00:40:14.849" v="0"/>
        <pc:sldMkLst>
          <pc:docMk/>
          <pc:sldMk cId="1707224464" sldId="308"/>
        </pc:sldMkLst>
      </pc:sldChg>
      <pc:sldChg chg="add replId">
        <pc:chgData name="David Eshelman" userId="S::david.eshelman@virginiadoe.onmicrosoft.com::70212412-b8a1-49c2-af27-dd7f81a60a24" providerId="AD" clId="Web-{ABE2DDC7-CA5F-4ED1-8DE8-50CE31F48D65}" dt="2019-09-06T00:45:26.128" v="71"/>
        <pc:sldMkLst>
          <pc:docMk/>
          <pc:sldMk cId="1311917222"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9" tIns="46659" rIns="93319" bIns="46659"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9" tIns="46659" rIns="93319" bIns="46659" rtlCol="0"/>
          <a:lstStyle>
            <a:lvl1pPr algn="r">
              <a:defRPr sz="1200"/>
            </a:lvl1pPr>
          </a:lstStyle>
          <a:p>
            <a:fld id="{665AF87B-1E59-43FE-9D4C-5A83B502C77E}" type="datetimeFigureOut">
              <a:rPr lang="en-US" smtClean="0"/>
              <a:t>1/8/2020</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9" tIns="46659" rIns="93319"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9" tIns="46659" rIns="93319"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19" tIns="46659" rIns="93319"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19" tIns="46659" rIns="93319" bIns="46659"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a:t>
            </a:fld>
            <a:endParaRPr lang="en-US"/>
          </a:p>
        </p:txBody>
      </p:sp>
    </p:spTree>
    <p:extLst>
      <p:ext uri="{BB962C8B-B14F-4D97-AF65-F5344CB8AC3E}">
        <p14:creationId xmlns:p14="http://schemas.microsoft.com/office/powerpoint/2010/main" val="56911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a:t>
            </a:fld>
            <a:endParaRPr lang="en-US"/>
          </a:p>
        </p:txBody>
      </p:sp>
    </p:spTree>
    <p:extLst>
      <p:ext uri="{BB962C8B-B14F-4D97-AF65-F5344CB8AC3E}">
        <p14:creationId xmlns:p14="http://schemas.microsoft.com/office/powerpoint/2010/main" val="200330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15</a:t>
            </a:fld>
            <a:endParaRPr lang="en-US"/>
          </a:p>
        </p:txBody>
      </p:sp>
    </p:spTree>
    <p:extLst>
      <p:ext uri="{BB962C8B-B14F-4D97-AF65-F5344CB8AC3E}">
        <p14:creationId xmlns:p14="http://schemas.microsoft.com/office/powerpoint/2010/main" val="147476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16</a:t>
            </a:fld>
            <a:endParaRPr lang="en-US"/>
          </a:p>
        </p:txBody>
      </p:sp>
    </p:spTree>
    <p:extLst>
      <p:ext uri="{BB962C8B-B14F-4D97-AF65-F5344CB8AC3E}">
        <p14:creationId xmlns:p14="http://schemas.microsoft.com/office/powerpoint/2010/main" val="286297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702310" y="4421823"/>
            <a:ext cx="5618480" cy="4189095"/>
          </a:xfrm>
          <a:prstGeom prst="rect">
            <a:avLst/>
          </a:prstGeom>
        </p:spPr>
        <p:txBody>
          <a:bodyPr spcFirstLastPara="1" wrap="square" lIns="93303" tIns="46638" rIns="93303" bIns="46638" anchor="t" anchorCtr="0">
            <a:noAutofit/>
          </a:bodyPr>
          <a:lstStyle/>
          <a:p>
            <a:endParaRPr/>
          </a:p>
        </p:txBody>
      </p:sp>
      <p:sp>
        <p:nvSpPr>
          <p:cNvPr id="174" name="Google Shape;174;p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94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6622A-2495-40BF-BE6B-4B1447A6C3B6}" type="slidenum">
              <a:rPr lang="en-US" smtClean="0"/>
              <a:t>21</a:t>
            </a:fld>
            <a:endParaRPr lang="en-US"/>
          </a:p>
        </p:txBody>
      </p:sp>
    </p:spTree>
    <p:extLst>
      <p:ext uri="{BB962C8B-B14F-4D97-AF65-F5344CB8AC3E}">
        <p14:creationId xmlns:p14="http://schemas.microsoft.com/office/powerpoint/2010/main" val="756159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a:t>Click to edit Master title style</a:t>
            </a:r>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a:t>Click to edit Master title style</a:t>
            </a:r>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a:t>Click to edit Master title style</a:t>
            </a:r>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1066800" y="1200151"/>
            <a:ext cx="7620000" cy="3124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a:solidFill>
                  <a:schemeClr val="tx1"/>
                </a:solidFill>
              </a:rPr>
              <a:t/>
            </a:r>
            <a:br>
              <a:rPr lang="en-US" sz="1400">
                <a:solidFill>
                  <a:schemeClr val="tx1"/>
                </a:solidFill>
              </a:rPr>
            </a:br>
            <a:endParaRPr lang="en-US" sz="140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a:solidFill>
                  <a:schemeClr val="tx1"/>
                </a:solidFill>
              </a:rPr>
              <a:t/>
            </a:r>
            <a:br>
              <a:rPr lang="en-US" sz="1400">
                <a:solidFill>
                  <a:schemeClr val="tx1"/>
                </a:solidFill>
              </a:rPr>
            </a:br>
            <a:endParaRPr lang="en-US" sz="140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a:solidFill>
                  <a:schemeClr val="tx1"/>
                </a:solidFill>
              </a:rPr>
              <a:t/>
            </a:r>
            <a:br>
              <a:rPr lang="en-US" sz="1400">
                <a:solidFill>
                  <a:schemeClr val="tx1"/>
                </a:solidFill>
              </a:rPr>
            </a:br>
            <a:endParaRPr lang="en-US" sz="140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a:solidFill>
                  <a:schemeClr val="tx1"/>
                </a:solidFill>
              </a:rPr>
              <a:t/>
            </a:r>
            <a:br>
              <a:rPr lang="en-US" sz="1400">
                <a:solidFill>
                  <a:schemeClr val="tx1"/>
                </a:solidFill>
              </a:rPr>
            </a:br>
            <a:endParaRPr lang="en-US" sz="140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a:solidFill>
                  <a:schemeClr val="tx1"/>
                </a:solidFill>
              </a:rPr>
              <a:t/>
            </a:r>
            <a:br>
              <a:rPr lang="en-US" sz="1400">
                <a:solidFill>
                  <a:schemeClr val="tx1"/>
                </a:solidFill>
              </a:rPr>
            </a:br>
            <a:endParaRPr lang="en-US" sz="140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a:t>Click to edit Master title style</a:t>
            </a:r>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8_Title and Content">
  <p:cSld name="19_Title and Content">
    <p:spTree>
      <p:nvGrpSpPr>
        <p:cNvPr id="1" name="Shape 25"/>
        <p:cNvGrpSpPr/>
        <p:nvPr/>
      </p:nvGrpSpPr>
      <p:grpSpPr>
        <a:xfrm>
          <a:off x="0" y="0"/>
          <a:ext cx="0" cy="0"/>
          <a:chOff x="0" y="0"/>
          <a:chExt cx="0" cy="0"/>
        </a:xfrm>
      </p:grpSpPr>
      <p:pic>
        <p:nvPicPr>
          <p:cNvPr id="26" name="Google Shape;26;p7"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27" name="Google Shape;27;p7"/>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7"/>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1565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159988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133319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a:solidFill>
                  <a:schemeClr val="tx1"/>
                </a:solidFill>
              </a:defRPr>
            </a:lvl1pPr>
          </a:lstStyle>
          <a:p>
            <a:r>
              <a:rPr lang="en-US"/>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917724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8"/>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99870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8"/>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0" y="858372"/>
            <a:ext cx="9144000" cy="494179"/>
          </a:xfrm>
          <a:solidFill>
            <a:srgbClr val="000000">
              <a:alpha val="49020"/>
            </a:srgbClr>
          </a:solidFill>
        </p:spPr>
        <p:txBody>
          <a:bodyPr>
            <a:normAutofit/>
          </a:bodyPr>
          <a:lstStyle>
            <a:lvl1pPr marL="0" indent="0" algn="ctr">
              <a:buNone/>
              <a:defRPr sz="2100"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7368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2" y="3"/>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r>
              <a:rPr lang="en-US" sz="1050">
                <a:solidFill>
                  <a:prstClr val="black"/>
                </a:solidFill>
              </a:rPr>
              <a:t/>
            </a:r>
            <a:br>
              <a:rPr lang="en-US" sz="1050">
                <a:solidFill>
                  <a:prstClr val="black"/>
                </a:solidFill>
              </a:rPr>
            </a:br>
            <a:endParaRPr lang="en-US" sz="1050">
              <a:solidFill>
                <a:prstClr val="black"/>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096414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240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91"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11401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3" y="819151"/>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3"/>
          </p:nvPr>
        </p:nvSpPr>
        <p:spPr>
          <a:xfrm>
            <a:off x="4114800" y="1101330"/>
            <a:ext cx="4724400" cy="42372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427333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3" y="819151"/>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114800" y="1200152"/>
            <a:ext cx="4724400" cy="3124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46131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1"/>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3"/>
          </p:nvPr>
        </p:nvSpPr>
        <p:spPr>
          <a:xfrm>
            <a:off x="4114800" y="1101330"/>
            <a:ext cx="4724400" cy="42372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8709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44309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1"/>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114800" y="1200152"/>
            <a:ext cx="4724400" cy="3124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226836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1"/>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2"/>
            <a:ext cx="4267200" cy="1046629"/>
          </a:xfrm>
          <a:prstGeom prst="rect">
            <a:avLst/>
          </a:prstGeom>
          <a:noFill/>
        </p:spPr>
        <p:txBody>
          <a:bodyPr>
            <a:noAutofit/>
          </a:bodyPr>
          <a:lstStyle>
            <a:lvl1pPr>
              <a:defRPr sz="2400" b="1">
                <a:solidFill>
                  <a:schemeClr val="tx1"/>
                </a:solidFill>
              </a:defRPr>
            </a:lvl1pPr>
          </a:lstStyle>
          <a:p>
            <a:r>
              <a:rPr lang="en-US"/>
              <a:t>Click to edit Master title style</a:t>
            </a:r>
          </a:p>
        </p:txBody>
      </p:sp>
      <p:sp>
        <p:nvSpPr>
          <p:cNvPr id="7" name="Content Placeholder 5"/>
          <p:cNvSpPr>
            <a:spLocks noGrp="1"/>
          </p:cNvSpPr>
          <p:nvPr>
            <p:ph sz="quarter" idx="4"/>
          </p:nvPr>
        </p:nvSpPr>
        <p:spPr>
          <a:xfrm>
            <a:off x="4572000" y="1352550"/>
            <a:ext cx="4267200" cy="28956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321755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8"/>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3"/>
          </p:nvPr>
        </p:nvSpPr>
        <p:spPr>
          <a:xfrm>
            <a:off x="381000" y="1101330"/>
            <a:ext cx="4343400" cy="42372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51493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7" y="1"/>
            <a:ext cx="4845465" cy="4454768"/>
          </a:xfrm>
          <a:prstGeom prst="rect">
            <a:avLst/>
          </a:prstGeom>
        </p:spPr>
      </p:pic>
      <p:sp>
        <p:nvSpPr>
          <p:cNvPr id="9" name="Title 1"/>
          <p:cNvSpPr>
            <a:spLocks noGrp="1"/>
          </p:cNvSpPr>
          <p:nvPr>
            <p:ph type="title"/>
          </p:nvPr>
        </p:nvSpPr>
        <p:spPr>
          <a:xfrm>
            <a:off x="381000" y="153522"/>
            <a:ext cx="3429000" cy="1275229"/>
          </a:xfrm>
          <a:prstGeom prst="rect">
            <a:avLst/>
          </a:prstGeom>
          <a:noFill/>
        </p:spPr>
        <p:txBody>
          <a:bodyPr>
            <a:noAutofit/>
          </a:bodyPr>
          <a:lstStyle>
            <a:lvl1pPr>
              <a:defRPr sz="2400" b="1">
                <a:solidFill>
                  <a:schemeClr val="tx1"/>
                </a:solidFill>
              </a:defRPr>
            </a:lvl1pPr>
          </a:lstStyle>
          <a:p>
            <a:r>
              <a:rPr lang="en-US"/>
              <a:t>Click to edit Master title style</a:t>
            </a:r>
          </a:p>
        </p:txBody>
      </p:sp>
      <p:sp>
        <p:nvSpPr>
          <p:cNvPr id="6" name="Content Placeholder 5"/>
          <p:cNvSpPr>
            <a:spLocks noGrp="1"/>
          </p:cNvSpPr>
          <p:nvPr>
            <p:ph sz="quarter" idx="4"/>
          </p:nvPr>
        </p:nvSpPr>
        <p:spPr>
          <a:xfrm>
            <a:off x="381000" y="1581150"/>
            <a:ext cx="3429000" cy="26169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305276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2"/>
            <a:ext cx="3429000" cy="1275229"/>
          </a:xfrm>
          <a:prstGeom prst="rect">
            <a:avLst/>
          </a:prstGeom>
          <a:noFill/>
        </p:spPr>
        <p:txBody>
          <a:bodyPr>
            <a:noAutofit/>
          </a:bodyPr>
          <a:lstStyle>
            <a:lvl1pPr>
              <a:defRPr sz="2400" b="1">
                <a:solidFill>
                  <a:schemeClr val="tx1"/>
                </a:solidFill>
              </a:defRPr>
            </a:lvl1pPr>
          </a:lstStyle>
          <a:p>
            <a:r>
              <a:rPr lang="en-US"/>
              <a:t>Click to edit Master title style</a:t>
            </a:r>
          </a:p>
        </p:txBody>
      </p:sp>
      <p:sp>
        <p:nvSpPr>
          <p:cNvPr id="10" name="Content Placeholder 5"/>
          <p:cNvSpPr>
            <a:spLocks noGrp="1"/>
          </p:cNvSpPr>
          <p:nvPr>
            <p:ph sz="quarter" idx="4"/>
          </p:nvPr>
        </p:nvSpPr>
        <p:spPr>
          <a:xfrm>
            <a:off x="381000" y="1581150"/>
            <a:ext cx="3429000" cy="26169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860497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1066800" y="1200152"/>
            <a:ext cx="7620000" cy="3124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2573612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71073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2" y="3"/>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r>
              <a:rPr lang="en-US" sz="1050">
                <a:solidFill>
                  <a:prstClr val="black"/>
                </a:solidFill>
              </a:rPr>
              <a:t/>
            </a:r>
            <a:br>
              <a:rPr lang="en-US" sz="1050">
                <a:solidFill>
                  <a:prstClr val="black"/>
                </a:solidFill>
              </a:rPr>
            </a:br>
            <a:endParaRPr lang="en-US" sz="1050">
              <a:solidFill>
                <a:prstClr val="black"/>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629196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07949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2038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a:solidFill>
                  <a:schemeClr val="tx1"/>
                </a:solidFill>
              </a:rPr>
              <a:t/>
            </a:r>
            <a:br>
              <a:rPr lang="en-US" sz="1400">
                <a:solidFill>
                  <a:schemeClr val="tx1"/>
                </a:solidFill>
              </a:rPr>
            </a:br>
            <a:endParaRPr lang="en-US" sz="140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2"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556095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3" y="2038350"/>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6733720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1"/>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r>
              <a:rPr lang="en-US" sz="1050">
                <a:solidFill>
                  <a:prstClr val="black"/>
                </a:solidFill>
              </a:rPr>
              <a:t/>
            </a:r>
            <a:br>
              <a:rPr lang="en-US" sz="1050">
                <a:solidFill>
                  <a:prstClr val="black"/>
                </a:solidFill>
              </a:rPr>
            </a:br>
            <a:endParaRPr lang="en-US" sz="1050">
              <a:solidFill>
                <a:prstClr val="black"/>
              </a:solidFill>
            </a:endParaRPr>
          </a:p>
        </p:txBody>
      </p:sp>
      <p:sp>
        <p:nvSpPr>
          <p:cNvPr id="10" name="Rectangle 9"/>
          <p:cNvSpPr/>
          <p:nvPr userDrawn="1"/>
        </p:nvSpPr>
        <p:spPr>
          <a:xfrm>
            <a:off x="4693614" y="1047751"/>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r>
              <a:rPr lang="en-US" sz="1050">
                <a:solidFill>
                  <a:prstClr val="black"/>
                </a:solidFill>
              </a:rPr>
              <a:t/>
            </a:r>
            <a:br>
              <a:rPr lang="en-US" sz="1050">
                <a:solidFill>
                  <a:prstClr val="black"/>
                </a:solidFill>
              </a:rPr>
            </a:br>
            <a:endParaRPr lang="en-US" sz="1050">
              <a:solidFill>
                <a:prstClr val="black"/>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6" name="Content Placeholder 2"/>
          <p:cNvSpPr>
            <a:spLocks noGrp="1"/>
          </p:cNvSpPr>
          <p:nvPr>
            <p:ph sz="half" idx="1"/>
          </p:nvPr>
        </p:nvSpPr>
        <p:spPr>
          <a:xfrm>
            <a:off x="457200" y="1200152"/>
            <a:ext cx="3886200" cy="3047999"/>
          </a:xfrm>
        </p:spPr>
        <p:txBody>
          <a:bodyPr/>
          <a:lstStyle>
            <a:lvl1pPr>
              <a:defRPr sz="2100">
                <a:solidFill>
                  <a:schemeClr val="tx1"/>
                </a:solidFill>
              </a:defRPr>
            </a:lvl1pPr>
            <a:lvl2pPr>
              <a:defRPr sz="1800">
                <a:solidFill>
                  <a:schemeClr val="tx1"/>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800600" y="1200152"/>
            <a:ext cx="3810000" cy="3047999"/>
          </a:xfrm>
        </p:spPr>
        <p:txBody>
          <a:bodyPr/>
          <a:lstStyle>
            <a:lvl1pPr>
              <a:defRPr sz="2100">
                <a:solidFill>
                  <a:schemeClr val="tx1"/>
                </a:solidFill>
              </a:defRPr>
            </a:lvl1pPr>
            <a:lvl2pPr>
              <a:defRPr sz="1800">
                <a:solidFill>
                  <a:schemeClr val="tx1"/>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4027084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1"/>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r>
              <a:rPr lang="en-US" sz="1050">
                <a:solidFill>
                  <a:prstClr val="black"/>
                </a:solidFill>
              </a:rPr>
              <a:t/>
            </a:r>
            <a:br>
              <a:rPr lang="en-US" sz="1050">
                <a:solidFill>
                  <a:prstClr val="black"/>
                </a:solidFill>
              </a:rPr>
            </a:br>
            <a:endParaRPr lang="en-US" sz="1050">
              <a:solidFill>
                <a:prstClr val="black"/>
              </a:solidFill>
            </a:endParaRPr>
          </a:p>
        </p:txBody>
      </p:sp>
      <p:sp>
        <p:nvSpPr>
          <p:cNvPr id="10" name="Rectangle 9"/>
          <p:cNvSpPr/>
          <p:nvPr userDrawn="1"/>
        </p:nvSpPr>
        <p:spPr>
          <a:xfrm>
            <a:off x="4693614" y="1047751"/>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r>
              <a:rPr lang="en-US" sz="1050">
                <a:solidFill>
                  <a:prstClr val="black"/>
                </a:solidFill>
              </a:rPr>
              <a:t/>
            </a:r>
            <a:br>
              <a:rPr lang="en-US" sz="1050">
                <a:solidFill>
                  <a:prstClr val="black"/>
                </a:solidFill>
              </a:rPr>
            </a:br>
            <a:endParaRPr lang="en-US" sz="1050">
              <a:solidFill>
                <a:prstClr val="black"/>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p>
        </p:txBody>
      </p:sp>
      <p:sp>
        <p:nvSpPr>
          <p:cNvPr id="6" name="Content Placeholder 2"/>
          <p:cNvSpPr>
            <a:spLocks noGrp="1"/>
          </p:cNvSpPr>
          <p:nvPr>
            <p:ph sz="half" idx="1"/>
          </p:nvPr>
        </p:nvSpPr>
        <p:spPr>
          <a:xfrm>
            <a:off x="457200" y="1200152"/>
            <a:ext cx="3886200" cy="3047999"/>
          </a:xfrm>
        </p:spPr>
        <p:txBody>
          <a:bodyPr/>
          <a:lstStyle>
            <a:lvl1pPr>
              <a:defRPr sz="2100">
                <a:solidFill>
                  <a:schemeClr val="tx1"/>
                </a:solidFill>
              </a:defRPr>
            </a:lvl1pPr>
            <a:lvl2pPr>
              <a:defRPr sz="1800">
                <a:solidFill>
                  <a:schemeClr val="tx1"/>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800600" y="1200152"/>
            <a:ext cx="3810000" cy="3047999"/>
          </a:xfrm>
        </p:spPr>
        <p:txBody>
          <a:bodyPr/>
          <a:lstStyle>
            <a:lvl1pPr>
              <a:defRPr sz="2100">
                <a:solidFill>
                  <a:schemeClr val="tx1"/>
                </a:solidFill>
              </a:defRPr>
            </a:lvl1pPr>
            <a:lvl2pPr>
              <a:defRPr sz="1800">
                <a:solidFill>
                  <a:schemeClr val="tx1"/>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463143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2"/>
            <a:ext cx="4038600" cy="312419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12419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761937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6169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6169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839315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a:prstGeom prst="rect">
            <a:avLst/>
          </a:prstGeom>
        </p:spPr>
        <p:txBody>
          <a:bodyPr anchor="b">
            <a:normAutofit/>
          </a:bodyPr>
          <a:lstStyle>
            <a:lvl1pPr algn="l">
              <a:defRPr sz="1800" b="1"/>
            </a:lvl1pPr>
          </a:lstStyle>
          <a:p>
            <a:r>
              <a:rPr lang="en-US"/>
              <a:t>Click to edit Master title style</a:t>
            </a:r>
          </a:p>
        </p:txBody>
      </p:sp>
      <p:sp>
        <p:nvSpPr>
          <p:cNvPr id="4" name="Text Placeholder 3"/>
          <p:cNvSpPr>
            <a:spLocks noGrp="1"/>
          </p:cNvSpPr>
          <p:nvPr>
            <p:ph type="body" sz="half" idx="2"/>
          </p:nvPr>
        </p:nvSpPr>
        <p:spPr>
          <a:xfrm>
            <a:off x="457203" y="1076327"/>
            <a:ext cx="3008313" cy="32406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898025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24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56284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title="Virginia is for Learners logo"/>
          <p:cNvPicPr>
            <a:picLocks noChangeAspect="1"/>
          </p:cNvPicPr>
          <p:nvPr userDrawn="1"/>
        </p:nvPicPr>
        <p:blipFill>
          <a:blip r:embed="rId31"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 id="2147483695" r:id="rId2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2"/>
            <a:ext cx="8229600" cy="3124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7"/>
            <a:ext cx="2133600" cy="274637"/>
          </a:xfrm>
          <a:prstGeom prst="rect">
            <a:avLst/>
          </a:prstGeom>
          <a:noFill/>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1500" smtClean="0">
                <a:solidFill>
                  <a:prstClr val="white"/>
                </a:solidFill>
              </a:rPr>
              <a:pPr algn="l"/>
              <a:t>‹#›</a:t>
            </a:fld>
            <a:endParaRPr lang="en-US" sz="1500">
              <a:solidFill>
                <a:prstClr val="white"/>
              </a:solidFill>
            </a:endParaRPr>
          </a:p>
        </p:txBody>
      </p:sp>
    </p:spTree>
    <p:extLst>
      <p:ext uri="{BB962C8B-B14F-4D97-AF65-F5344CB8AC3E}">
        <p14:creationId xmlns:p14="http://schemas.microsoft.com/office/powerpoint/2010/main" val="36236311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law.lis.virginia.gov/vacode/22.1-26/"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law.lis.virginia.gov/vacode/22.1-227/" TargetMode="External"/><Relationship Id="rId4" Type="http://schemas.openxmlformats.org/officeDocument/2006/relationships/hyperlink" Target="https://law.lis.virginia.gov/vacode/22.1-16/"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hyperlink" Target="mailto:cte@doe.Virginia.gov"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hyperlink" Target="http://www.doe.virginia.gov/instruction/career_technical/index.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694"/>
            <a:ext cx="9144000" cy="650240"/>
          </a:xfrm>
        </p:spPr>
        <p:txBody>
          <a:bodyPr/>
          <a:lstStyle/>
          <a:p>
            <a:r>
              <a:rPr lang="en-US" sz="3200" dirty="0" smtClean="0"/>
              <a:t>First Review of Virginia Perkins V Four-Year State Plan</a:t>
            </a:r>
            <a:endParaRPr lang="en-US" sz="3200" dirty="0"/>
          </a:p>
        </p:txBody>
      </p:sp>
    </p:spTree>
    <p:extLst>
      <p:ext uri="{BB962C8B-B14F-4D97-AF65-F5344CB8AC3E}">
        <p14:creationId xmlns:p14="http://schemas.microsoft.com/office/powerpoint/2010/main" val="239790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prstClr val="white"/>
                </a:solidFill>
              </a:rPr>
              <a:t>2. </a:t>
            </a:r>
            <a:r>
              <a:rPr lang="en-US" sz="4400" dirty="0" smtClean="0">
                <a:solidFill>
                  <a:prstClr val="white"/>
                </a:solidFill>
              </a:rPr>
              <a:t>Establishing </a:t>
            </a:r>
            <a:r>
              <a:rPr lang="en-US" sz="4400" dirty="0">
                <a:solidFill>
                  <a:prstClr val="white"/>
                </a:solidFill>
              </a:rPr>
              <a:t>Reserve Fund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2403227"/>
              </p:ext>
            </p:extLst>
          </p:nvPr>
        </p:nvGraphicFramePr>
        <p:xfrm>
          <a:off x="988909" y="1500041"/>
          <a:ext cx="6726343" cy="1022773"/>
        </p:xfrm>
        <a:graphic>
          <a:graphicData uri="http://schemas.openxmlformats.org/drawingml/2006/table">
            <a:tbl>
              <a:tblPr/>
              <a:tblGrid>
                <a:gridCol w="1312457">
                  <a:extLst>
                    <a:ext uri="{9D8B030D-6E8A-4147-A177-3AD203B41FA5}">
                      <a16:colId xmlns:a16="http://schemas.microsoft.com/office/drawing/2014/main" val="20000"/>
                    </a:ext>
                  </a:extLst>
                </a:gridCol>
                <a:gridCol w="1593698">
                  <a:extLst>
                    <a:ext uri="{9D8B030D-6E8A-4147-A177-3AD203B41FA5}">
                      <a16:colId xmlns:a16="http://schemas.microsoft.com/office/drawing/2014/main" val="20001"/>
                    </a:ext>
                  </a:extLst>
                </a:gridCol>
                <a:gridCol w="1382767">
                  <a:extLst>
                    <a:ext uri="{9D8B030D-6E8A-4147-A177-3AD203B41FA5}">
                      <a16:colId xmlns:a16="http://schemas.microsoft.com/office/drawing/2014/main" val="20002"/>
                    </a:ext>
                  </a:extLst>
                </a:gridCol>
                <a:gridCol w="1183556">
                  <a:extLst>
                    <a:ext uri="{9D8B030D-6E8A-4147-A177-3AD203B41FA5}">
                      <a16:colId xmlns:a16="http://schemas.microsoft.com/office/drawing/2014/main" val="20003"/>
                    </a:ext>
                  </a:extLst>
                </a:gridCol>
                <a:gridCol w="1253865">
                  <a:extLst>
                    <a:ext uri="{9D8B030D-6E8A-4147-A177-3AD203B41FA5}">
                      <a16:colId xmlns:a16="http://schemas.microsoft.com/office/drawing/2014/main" val="20004"/>
                    </a:ext>
                  </a:extLst>
                </a:gridCol>
              </a:tblGrid>
              <a:tr h="367267">
                <a:tc>
                  <a:txBody>
                    <a:bodyPr/>
                    <a:lstStyle/>
                    <a:p>
                      <a:pPr algn="ctr" fontAlgn="b"/>
                      <a:r>
                        <a:rPr lang="en-US" sz="900" b="1" i="0" u="none" strike="noStrike" dirty="0">
                          <a:solidFill>
                            <a:srgbClr val="000000"/>
                          </a:solidFill>
                          <a:effectLst/>
                          <a:latin typeface="Calibri"/>
                        </a:rPr>
                        <a:t>State </a:t>
                      </a:r>
                      <a:r>
                        <a:rPr lang="en-US" sz="900" b="1" i="0" u="none" strike="noStrike" dirty="0" smtClean="0">
                          <a:solidFill>
                            <a:srgbClr val="000000"/>
                          </a:solidFill>
                          <a:effectLst/>
                          <a:latin typeface="Calibri"/>
                        </a:rPr>
                        <a:t>Allocation </a:t>
                      </a:r>
                    </a:p>
                    <a:p>
                      <a:pPr algn="ctr" fontAlgn="b"/>
                      <a:r>
                        <a:rPr lang="en-US" sz="900" b="1" i="0" u="none" strike="noStrike" dirty="0" smtClean="0">
                          <a:solidFill>
                            <a:srgbClr val="000000"/>
                          </a:solidFill>
                          <a:effectLst/>
                          <a:latin typeface="Calibri"/>
                        </a:rPr>
                        <a:t>2019-2020</a:t>
                      </a:r>
                      <a:endParaRPr lang="en-US" sz="900" b="1" i="0" u="none" strike="noStrike" dirty="0">
                        <a:solidFill>
                          <a:srgbClr val="000000"/>
                        </a:solidFill>
                        <a:effectLst/>
                        <a:latin typeface="Calibri"/>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a:rPr>
                        <a:t>85% Distributed by </a:t>
                      </a:r>
                      <a:r>
                        <a:rPr lang="en-US" sz="900" b="1" i="0" u="none" strike="noStrike" dirty="0" smtClean="0">
                          <a:solidFill>
                            <a:srgbClr val="000000"/>
                          </a:solidFill>
                          <a:effectLst/>
                          <a:latin typeface="Calibri"/>
                        </a:rPr>
                        <a:t>Formula to Eligible</a:t>
                      </a:r>
                      <a:r>
                        <a:rPr lang="en-US" sz="900" b="1" i="0" u="none" strike="noStrike" baseline="0" dirty="0" smtClean="0">
                          <a:solidFill>
                            <a:srgbClr val="000000"/>
                          </a:solidFill>
                          <a:effectLst/>
                          <a:latin typeface="Calibri"/>
                        </a:rPr>
                        <a:t> Recipients</a:t>
                      </a:r>
                      <a:endParaRPr lang="en-US" sz="900" b="1" i="0" u="none" strike="noStrike" dirty="0">
                        <a:solidFill>
                          <a:srgbClr val="000000"/>
                        </a:solidFill>
                        <a:effectLst/>
                        <a:latin typeface="Calibri"/>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a:rPr>
                        <a:t>15% State Reserve </a:t>
                      </a:r>
                      <a:r>
                        <a:rPr lang="en-US" sz="900" b="1" i="0" u="none" strike="noStrike" dirty="0" smtClean="0">
                          <a:solidFill>
                            <a:srgbClr val="000000"/>
                          </a:solidFill>
                          <a:effectLst/>
                          <a:latin typeface="Calibri"/>
                        </a:rPr>
                        <a:t>Fund </a:t>
                      </a:r>
                    </a:p>
                    <a:p>
                      <a:pPr algn="ctr" fontAlgn="b"/>
                      <a:r>
                        <a:rPr lang="en-US" sz="900" b="1" i="0" u="none" strike="noStrike" dirty="0" smtClean="0">
                          <a:solidFill>
                            <a:srgbClr val="000000"/>
                          </a:solidFill>
                          <a:effectLst/>
                          <a:latin typeface="Calibri"/>
                        </a:rPr>
                        <a:t>for</a:t>
                      </a:r>
                      <a:r>
                        <a:rPr lang="en-US" sz="900" b="1" i="0" u="none" strike="noStrike" baseline="0" dirty="0" smtClean="0">
                          <a:solidFill>
                            <a:srgbClr val="000000"/>
                          </a:solidFill>
                          <a:effectLst/>
                          <a:latin typeface="Calibri"/>
                        </a:rPr>
                        <a:t> Special Initiatives</a:t>
                      </a:r>
                      <a:endParaRPr lang="en-US" sz="900" b="1" i="0" u="none" strike="noStrike" dirty="0">
                        <a:solidFill>
                          <a:srgbClr val="000000"/>
                        </a:solidFill>
                        <a:effectLst/>
                        <a:latin typeface="Calibri"/>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smtClean="0">
                          <a:solidFill>
                            <a:srgbClr val="000000"/>
                          </a:solidFill>
                          <a:effectLst/>
                          <a:latin typeface="Calibri"/>
                        </a:rPr>
                        <a:t>85% of Balance</a:t>
                      </a:r>
                      <a:r>
                        <a:rPr lang="en-US" sz="900" b="1" i="0" u="none" strike="noStrike" baseline="0" dirty="0" smtClean="0">
                          <a:solidFill>
                            <a:srgbClr val="000000"/>
                          </a:solidFill>
                          <a:effectLst/>
                          <a:latin typeface="Calibri"/>
                        </a:rPr>
                        <a:t> to </a:t>
                      </a:r>
                    </a:p>
                    <a:p>
                      <a:pPr algn="ctr" fontAlgn="b"/>
                      <a:r>
                        <a:rPr lang="en-US" sz="900" b="1" i="0" u="none" strike="noStrike" dirty="0" smtClean="0">
                          <a:solidFill>
                            <a:srgbClr val="000000"/>
                          </a:solidFill>
                          <a:effectLst/>
                          <a:latin typeface="Calibri"/>
                        </a:rPr>
                        <a:t>School </a:t>
                      </a:r>
                      <a:r>
                        <a:rPr lang="en-US" sz="900" b="1" i="0" u="none" strike="noStrike" dirty="0">
                          <a:solidFill>
                            <a:srgbClr val="000000"/>
                          </a:solidFill>
                          <a:effectLst/>
                          <a:latin typeface="Calibri"/>
                        </a:rPr>
                        <a:t>Divisions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smtClean="0">
                          <a:solidFill>
                            <a:srgbClr val="000000"/>
                          </a:solidFill>
                          <a:effectLst/>
                          <a:latin typeface="Calibri"/>
                        </a:rPr>
                        <a:t>15% of Balance to Community </a:t>
                      </a:r>
                      <a:r>
                        <a:rPr lang="en-US" sz="900" b="1" i="0" u="none" strike="noStrike" dirty="0">
                          <a:solidFill>
                            <a:srgbClr val="000000"/>
                          </a:solidFill>
                          <a:effectLst/>
                          <a:latin typeface="Calibri"/>
                        </a:rPr>
                        <a:t>Colleges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0"/>
                  </a:ext>
                </a:extLst>
              </a:tr>
              <a:tr h="337439">
                <a:tc>
                  <a:txBody>
                    <a:bodyPr/>
                    <a:lstStyle/>
                    <a:p>
                      <a:pPr algn="l" fontAlgn="b"/>
                      <a:r>
                        <a:rPr lang="en-US" sz="1000" b="0" i="0" u="none" strike="noStrike" dirty="0" smtClean="0">
                          <a:solidFill>
                            <a:srgbClr val="000000"/>
                          </a:solidFill>
                          <a:effectLst/>
                          <a:latin typeface="Calibri"/>
                        </a:rPr>
                        <a:t>  $28,310,494.00</a:t>
                      </a:r>
                      <a:endParaRPr lang="en-US" sz="1000" b="0" i="0" u="none" strike="noStrike" dirty="0">
                        <a:solidFill>
                          <a:srgbClr val="000000"/>
                        </a:solidFill>
                        <a:effectLst/>
                        <a:latin typeface="Calibri"/>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1000" b="0" i="0" u="none" strike="noStrike" dirty="0" smtClean="0">
                          <a:solidFill>
                            <a:srgbClr val="000000"/>
                          </a:solidFill>
                          <a:effectLst/>
                          <a:latin typeface="Calibri"/>
                        </a:rPr>
                        <a:t>  $24,063,919.90</a:t>
                      </a:r>
                      <a:endParaRPr lang="en-US" sz="1000" b="0" i="0" u="none" strike="noStrike" dirty="0">
                        <a:solidFill>
                          <a:srgbClr val="000000"/>
                        </a:solidFill>
                        <a:effectLst/>
                        <a:latin typeface="Calibri"/>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smtClean="0">
                          <a:solidFill>
                            <a:srgbClr val="000000"/>
                          </a:solidFill>
                          <a:effectLst/>
                          <a:latin typeface="Calibri"/>
                        </a:rPr>
                        <a:t>No Reserve</a:t>
                      </a:r>
                      <a:r>
                        <a:rPr lang="en-US" sz="1000" b="0" i="0" u="none" strike="noStrike" baseline="0" dirty="0" smtClean="0">
                          <a:solidFill>
                            <a:srgbClr val="000000"/>
                          </a:solidFill>
                          <a:effectLst/>
                          <a:latin typeface="Calibri"/>
                        </a:rPr>
                        <a:t> Fund Under Perkins V Transition Plan</a:t>
                      </a:r>
                      <a:endParaRPr lang="en-US" sz="1000" b="0" i="0" u="none" strike="noStrike" dirty="0">
                        <a:solidFill>
                          <a:srgbClr val="000000"/>
                        </a:solidFill>
                        <a:effectLst/>
                        <a:latin typeface="Calibri"/>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1000" b="0" i="0" u="none" strike="noStrike" dirty="0" smtClean="0">
                          <a:solidFill>
                            <a:srgbClr val="000000"/>
                          </a:solidFill>
                          <a:effectLst/>
                          <a:latin typeface="+mn-lt"/>
                        </a:rPr>
                        <a:t>  $20,454,331.92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1000" b="0" i="0" u="none" strike="noStrike" dirty="0" smtClean="0">
                          <a:solidFill>
                            <a:srgbClr val="000000"/>
                          </a:solidFill>
                          <a:effectLst/>
                          <a:latin typeface="+mn-lt"/>
                        </a:rPr>
                        <a:t>  $3,609,587.98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18067">
                <a:tc>
                  <a:txBody>
                    <a:bodyPr/>
                    <a:lstStyle/>
                    <a:p>
                      <a:pPr algn="l" fontAlgn="b"/>
                      <a:r>
                        <a:rPr lang="en-US" sz="1000" b="0" i="0" u="none" strike="noStrike" dirty="0">
                          <a:solidFill>
                            <a:srgbClr val="000000"/>
                          </a:solidFill>
                          <a:effectLst/>
                          <a:latin typeface="Calibri"/>
                        </a:rPr>
                        <a:t> </a:t>
                      </a:r>
                      <a:r>
                        <a:rPr lang="en-US" sz="1000" b="0" i="0" u="none" strike="noStrike" dirty="0" smtClean="0">
                          <a:solidFill>
                            <a:srgbClr val="000000"/>
                          </a:solidFill>
                          <a:effectLst/>
                          <a:latin typeface="Calibri"/>
                        </a:rPr>
                        <a:t> $28,310,494.00 </a:t>
                      </a:r>
                      <a:endParaRPr lang="en-US" sz="1000" b="0" i="0" u="none" strike="noStrike" dirty="0">
                        <a:solidFill>
                          <a:srgbClr val="000000"/>
                        </a:solidFill>
                        <a:effectLst/>
                        <a:latin typeface="Calibri"/>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 </a:t>
                      </a:r>
                      <a:r>
                        <a:rPr lang="en-US" sz="1000" b="0" i="0" u="none" strike="noStrike" dirty="0" smtClean="0">
                          <a:solidFill>
                            <a:srgbClr val="000000"/>
                          </a:solidFill>
                          <a:effectLst/>
                          <a:latin typeface="Calibri"/>
                        </a:rPr>
                        <a:t> $24,063,919.90 </a:t>
                      </a:r>
                      <a:endParaRPr lang="en-US" sz="1000" b="0" i="0" u="none" strike="noStrike" dirty="0">
                        <a:solidFill>
                          <a:srgbClr val="000000"/>
                        </a:solidFill>
                        <a:effectLst/>
                        <a:latin typeface="Calibri"/>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 </a:t>
                      </a:r>
                      <a:r>
                        <a:rPr lang="en-US" sz="1000" b="0" i="0" u="none" strike="noStrike" dirty="0" smtClean="0">
                          <a:solidFill>
                            <a:srgbClr val="000000"/>
                          </a:solidFill>
                          <a:effectLst/>
                          <a:latin typeface="Calibri"/>
                        </a:rPr>
                        <a:t> $3,609,587.98 </a:t>
                      </a:r>
                      <a:endParaRPr lang="en-US" sz="1000" b="0" i="0" u="none" strike="noStrike" dirty="0">
                        <a:solidFill>
                          <a:srgbClr val="000000"/>
                        </a:solidFill>
                        <a:effectLst/>
                        <a:latin typeface="Calibri"/>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 </a:t>
                      </a:r>
                      <a:r>
                        <a:rPr lang="en-US" sz="1000" b="0" i="0" u="none" strike="noStrike" dirty="0" smtClean="0">
                          <a:solidFill>
                            <a:srgbClr val="000000"/>
                          </a:solidFill>
                          <a:effectLst/>
                          <a:latin typeface="Calibri"/>
                        </a:rPr>
                        <a:t> $17,386,182.13 </a:t>
                      </a:r>
                      <a:endParaRPr lang="en-US" sz="1000" b="0" i="0" u="none" strike="noStrike" dirty="0">
                        <a:solidFill>
                          <a:srgbClr val="000000"/>
                        </a:solidFill>
                        <a:effectLst/>
                        <a:latin typeface="Calibri"/>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 </a:t>
                      </a:r>
                      <a:r>
                        <a:rPr lang="en-US" sz="1000" b="0" i="0" u="none" strike="noStrike" dirty="0" smtClean="0">
                          <a:solidFill>
                            <a:srgbClr val="000000"/>
                          </a:solidFill>
                          <a:effectLst/>
                          <a:latin typeface="Calibri"/>
                        </a:rPr>
                        <a:t> $3,068,149.79 </a:t>
                      </a:r>
                      <a:endParaRPr lang="en-US" sz="1000" b="0" i="0" u="none" strike="noStrike" dirty="0">
                        <a:solidFill>
                          <a:srgbClr val="000000"/>
                        </a:solidFill>
                        <a:effectLst/>
                        <a:latin typeface="Calibri"/>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5563434"/>
              </p:ext>
            </p:extLst>
          </p:nvPr>
        </p:nvGraphicFramePr>
        <p:xfrm>
          <a:off x="988909" y="2612861"/>
          <a:ext cx="6726341" cy="631662"/>
        </p:xfrm>
        <a:graphic>
          <a:graphicData uri="http://schemas.openxmlformats.org/drawingml/2006/table">
            <a:tbl>
              <a:tblPr firstRow="1" bandRow="1">
                <a:tableStyleId>{5C22544A-7EE6-4342-B048-85BDC9FD1C3A}</a:tableStyleId>
              </a:tblPr>
              <a:tblGrid>
                <a:gridCol w="1309553">
                  <a:extLst>
                    <a:ext uri="{9D8B030D-6E8A-4147-A177-3AD203B41FA5}">
                      <a16:colId xmlns:a16="http://schemas.microsoft.com/office/drawing/2014/main" val="20000"/>
                    </a:ext>
                  </a:extLst>
                </a:gridCol>
                <a:gridCol w="1607179">
                  <a:extLst>
                    <a:ext uri="{9D8B030D-6E8A-4147-A177-3AD203B41FA5}">
                      <a16:colId xmlns:a16="http://schemas.microsoft.com/office/drawing/2014/main" val="20001"/>
                    </a:ext>
                  </a:extLst>
                </a:gridCol>
                <a:gridCol w="1369078">
                  <a:extLst>
                    <a:ext uri="{9D8B030D-6E8A-4147-A177-3AD203B41FA5}">
                      <a16:colId xmlns:a16="http://schemas.microsoft.com/office/drawing/2014/main" val="20002"/>
                    </a:ext>
                  </a:extLst>
                </a:gridCol>
                <a:gridCol w="1190503">
                  <a:extLst>
                    <a:ext uri="{9D8B030D-6E8A-4147-A177-3AD203B41FA5}">
                      <a16:colId xmlns:a16="http://schemas.microsoft.com/office/drawing/2014/main" val="20003"/>
                    </a:ext>
                  </a:extLst>
                </a:gridCol>
                <a:gridCol w="1250028">
                  <a:extLst>
                    <a:ext uri="{9D8B030D-6E8A-4147-A177-3AD203B41FA5}">
                      <a16:colId xmlns:a16="http://schemas.microsoft.com/office/drawing/2014/main" val="20004"/>
                    </a:ext>
                  </a:extLst>
                </a:gridCol>
              </a:tblGrid>
              <a:tr h="393539">
                <a:tc>
                  <a:txBody>
                    <a:bodyPr/>
                    <a:lstStyle/>
                    <a:p>
                      <a:pPr algn="ctr"/>
                      <a:r>
                        <a:rPr lang="en-US" sz="900" dirty="0" smtClean="0">
                          <a:solidFill>
                            <a:schemeClr val="tx1"/>
                          </a:solidFill>
                        </a:rPr>
                        <a:t>State</a:t>
                      </a:r>
                      <a:r>
                        <a:rPr lang="en-US" sz="900" baseline="0" dirty="0" smtClean="0">
                          <a:solidFill>
                            <a:schemeClr val="tx1"/>
                          </a:solidFill>
                        </a:rPr>
                        <a:t> Allocation Projected 2020-2021*</a:t>
                      </a:r>
                      <a:endParaRPr lang="en-US" sz="9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900" b="1" i="0" u="none" strike="noStrike" dirty="0">
                          <a:solidFill>
                            <a:srgbClr val="000000"/>
                          </a:solidFill>
                          <a:effectLst/>
                          <a:latin typeface="Calibri"/>
                        </a:rPr>
                        <a:t>85% Distributed by </a:t>
                      </a:r>
                      <a:r>
                        <a:rPr lang="en-US" sz="900" b="1" i="0" u="none" strike="noStrike" dirty="0" smtClean="0">
                          <a:solidFill>
                            <a:srgbClr val="000000"/>
                          </a:solidFill>
                          <a:effectLst/>
                          <a:latin typeface="Calibri"/>
                        </a:rPr>
                        <a:t>Formula to Eligible</a:t>
                      </a:r>
                      <a:r>
                        <a:rPr lang="en-US" sz="900" b="1" i="0" u="none" strike="noStrike" baseline="0" dirty="0" smtClean="0">
                          <a:solidFill>
                            <a:srgbClr val="000000"/>
                          </a:solidFill>
                          <a:effectLst/>
                          <a:latin typeface="Calibri"/>
                        </a:rPr>
                        <a:t> Recipients</a:t>
                      </a:r>
                      <a:endParaRPr lang="en-US" sz="900" b="1" i="0" u="none" strike="noStrike" dirty="0">
                        <a:solidFill>
                          <a:srgbClr val="000000"/>
                        </a:solidFill>
                        <a:effectLst/>
                        <a:latin typeface="Calibri"/>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1" i="0" u="none" strike="noStrike" dirty="0" smtClean="0">
                          <a:solidFill>
                            <a:srgbClr val="000000"/>
                          </a:solidFill>
                          <a:effectLst/>
                          <a:latin typeface="+mn-lt"/>
                        </a:rPr>
                        <a:t>4% State Reserve Fund for</a:t>
                      </a:r>
                      <a:r>
                        <a:rPr lang="en-US" sz="900" b="1" i="0" u="none" strike="noStrike" baseline="0" dirty="0" smtClean="0">
                          <a:solidFill>
                            <a:srgbClr val="000000"/>
                          </a:solidFill>
                          <a:effectLst/>
                          <a:latin typeface="+mn-lt"/>
                        </a:rPr>
                        <a:t> Special Initiatives</a:t>
                      </a:r>
                      <a:endParaRPr lang="en-US" sz="900" b="1" i="0" u="none" strike="noStrike" dirty="0" smtClean="0">
                        <a:solidFill>
                          <a:srgbClr val="000000"/>
                        </a:solidFill>
                        <a:effectLst/>
                        <a:latin typeface="+mn-lt"/>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900" b="1" i="0" u="none" strike="noStrike" dirty="0" smtClean="0">
                          <a:solidFill>
                            <a:srgbClr val="000000"/>
                          </a:solidFill>
                          <a:effectLst/>
                          <a:latin typeface="Calibri"/>
                        </a:rPr>
                        <a:t>85% of Balance</a:t>
                      </a:r>
                      <a:r>
                        <a:rPr lang="en-US" sz="900" b="1" i="0" u="none" strike="noStrike" baseline="0" dirty="0" smtClean="0">
                          <a:solidFill>
                            <a:srgbClr val="000000"/>
                          </a:solidFill>
                          <a:effectLst/>
                          <a:latin typeface="Calibri"/>
                        </a:rPr>
                        <a:t> to </a:t>
                      </a:r>
                    </a:p>
                    <a:p>
                      <a:pPr algn="ctr" fontAlgn="b"/>
                      <a:r>
                        <a:rPr lang="en-US" sz="900" b="1" i="0" u="none" strike="noStrike" dirty="0" smtClean="0">
                          <a:solidFill>
                            <a:srgbClr val="000000"/>
                          </a:solidFill>
                          <a:effectLst/>
                          <a:latin typeface="Calibri"/>
                        </a:rPr>
                        <a:t>School </a:t>
                      </a:r>
                      <a:r>
                        <a:rPr lang="en-US" sz="900" b="1" i="0" u="none" strike="noStrike" dirty="0">
                          <a:solidFill>
                            <a:srgbClr val="000000"/>
                          </a:solidFill>
                          <a:effectLst/>
                          <a:latin typeface="Calibri"/>
                        </a:rPr>
                        <a:t>Divisions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900" b="1" i="0" u="none" strike="noStrike" dirty="0" smtClean="0">
                          <a:solidFill>
                            <a:srgbClr val="000000"/>
                          </a:solidFill>
                          <a:effectLst/>
                          <a:latin typeface="Calibri"/>
                        </a:rPr>
                        <a:t>15% of Balance to Community </a:t>
                      </a:r>
                      <a:r>
                        <a:rPr lang="en-US" sz="900" b="1" i="0" u="none" strike="noStrike" dirty="0">
                          <a:solidFill>
                            <a:srgbClr val="000000"/>
                          </a:solidFill>
                          <a:effectLst/>
                          <a:latin typeface="Calibri"/>
                        </a:rPr>
                        <a:t>Colleges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238123">
                <a:tc>
                  <a:txBody>
                    <a:bodyPr/>
                    <a:lstStyle/>
                    <a:p>
                      <a:r>
                        <a:rPr lang="en-US" sz="1000" dirty="0" smtClean="0"/>
                        <a:t>$29,726,018.71</a:t>
                      </a:r>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t>$25,267,115.90</a:t>
                      </a:r>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t>$1,010,684.64</a:t>
                      </a:r>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t>$20,617,966.6</a:t>
                      </a:r>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t>$3,638,464.69</a:t>
                      </a:r>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80201356"/>
              </p:ext>
            </p:extLst>
          </p:nvPr>
        </p:nvGraphicFramePr>
        <p:xfrm>
          <a:off x="988909" y="3326667"/>
          <a:ext cx="6726341" cy="611341"/>
        </p:xfrm>
        <a:graphic>
          <a:graphicData uri="http://schemas.openxmlformats.org/drawingml/2006/table">
            <a:tbl>
              <a:tblPr firstRow="1" bandRow="1">
                <a:tableStyleId>{5C22544A-7EE6-4342-B048-85BDC9FD1C3A}</a:tableStyleId>
              </a:tblPr>
              <a:tblGrid>
                <a:gridCol w="1309553">
                  <a:extLst>
                    <a:ext uri="{9D8B030D-6E8A-4147-A177-3AD203B41FA5}">
                      <a16:colId xmlns:a16="http://schemas.microsoft.com/office/drawing/2014/main" val="20000"/>
                    </a:ext>
                  </a:extLst>
                </a:gridCol>
                <a:gridCol w="1607179">
                  <a:extLst>
                    <a:ext uri="{9D8B030D-6E8A-4147-A177-3AD203B41FA5}">
                      <a16:colId xmlns:a16="http://schemas.microsoft.com/office/drawing/2014/main" val="20001"/>
                    </a:ext>
                  </a:extLst>
                </a:gridCol>
                <a:gridCol w="1369078">
                  <a:extLst>
                    <a:ext uri="{9D8B030D-6E8A-4147-A177-3AD203B41FA5}">
                      <a16:colId xmlns:a16="http://schemas.microsoft.com/office/drawing/2014/main" val="20002"/>
                    </a:ext>
                  </a:extLst>
                </a:gridCol>
                <a:gridCol w="1190503">
                  <a:extLst>
                    <a:ext uri="{9D8B030D-6E8A-4147-A177-3AD203B41FA5}">
                      <a16:colId xmlns:a16="http://schemas.microsoft.com/office/drawing/2014/main" val="20003"/>
                    </a:ext>
                  </a:extLst>
                </a:gridCol>
                <a:gridCol w="1250028">
                  <a:extLst>
                    <a:ext uri="{9D8B030D-6E8A-4147-A177-3AD203B41FA5}">
                      <a16:colId xmlns:a16="http://schemas.microsoft.com/office/drawing/2014/main" val="20004"/>
                    </a:ext>
                  </a:extLst>
                </a:gridCol>
              </a:tblGrid>
              <a:tr h="382088">
                <a:tc>
                  <a:txBody>
                    <a:bodyPr/>
                    <a:lstStyle/>
                    <a:p>
                      <a:pPr algn="ctr"/>
                      <a:r>
                        <a:rPr lang="en-US" sz="900" dirty="0" smtClean="0">
                          <a:solidFill>
                            <a:schemeClr val="tx1"/>
                          </a:solidFill>
                        </a:rPr>
                        <a:t>State</a:t>
                      </a:r>
                      <a:r>
                        <a:rPr lang="en-US" sz="900" baseline="0" dirty="0" smtClean="0">
                          <a:solidFill>
                            <a:schemeClr val="tx1"/>
                          </a:solidFill>
                        </a:rPr>
                        <a:t> Allocation </a:t>
                      </a:r>
                    </a:p>
                    <a:p>
                      <a:pPr algn="ctr"/>
                      <a:r>
                        <a:rPr lang="en-US" sz="900" baseline="0" dirty="0" smtClean="0">
                          <a:solidFill>
                            <a:schemeClr val="tx1"/>
                          </a:solidFill>
                        </a:rPr>
                        <a:t>Projected 2020-2021*</a:t>
                      </a:r>
                      <a:endParaRPr lang="en-US" sz="9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900" b="1" i="0" u="none" strike="noStrike" dirty="0">
                          <a:solidFill>
                            <a:srgbClr val="000000"/>
                          </a:solidFill>
                          <a:effectLst/>
                          <a:latin typeface="Calibri"/>
                        </a:rPr>
                        <a:t>85% Distributed by </a:t>
                      </a:r>
                      <a:r>
                        <a:rPr lang="en-US" sz="900" b="1" i="0" u="none" strike="noStrike" dirty="0" smtClean="0">
                          <a:solidFill>
                            <a:srgbClr val="000000"/>
                          </a:solidFill>
                          <a:effectLst/>
                          <a:latin typeface="Calibri"/>
                        </a:rPr>
                        <a:t>Formula to Eligible</a:t>
                      </a:r>
                      <a:r>
                        <a:rPr lang="en-US" sz="900" b="1" i="0" u="none" strike="noStrike" baseline="0" dirty="0" smtClean="0">
                          <a:solidFill>
                            <a:srgbClr val="000000"/>
                          </a:solidFill>
                          <a:effectLst/>
                          <a:latin typeface="Calibri"/>
                        </a:rPr>
                        <a:t> Recipients</a:t>
                      </a:r>
                      <a:endParaRPr lang="en-US" sz="900" b="1" i="0" u="none" strike="noStrike" dirty="0">
                        <a:solidFill>
                          <a:srgbClr val="000000"/>
                        </a:solidFill>
                        <a:effectLst/>
                        <a:latin typeface="Calibri"/>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1" i="0" u="none" strike="noStrike" dirty="0" smtClean="0">
                          <a:solidFill>
                            <a:srgbClr val="000000"/>
                          </a:solidFill>
                          <a:effectLst/>
                          <a:latin typeface="+mn-lt"/>
                        </a:rPr>
                        <a:t>1.76% State Reserve Fund for</a:t>
                      </a:r>
                      <a:r>
                        <a:rPr lang="en-US" sz="900" b="1" i="0" u="none" strike="noStrike" baseline="0" dirty="0" smtClean="0">
                          <a:solidFill>
                            <a:srgbClr val="000000"/>
                          </a:solidFill>
                          <a:effectLst/>
                          <a:latin typeface="+mn-lt"/>
                        </a:rPr>
                        <a:t> Special Initiatives</a:t>
                      </a:r>
                      <a:endParaRPr lang="en-US" sz="900" b="1" i="0" u="none" strike="noStrike" dirty="0" smtClean="0">
                        <a:solidFill>
                          <a:srgbClr val="000000"/>
                        </a:solidFill>
                        <a:effectLst/>
                        <a:latin typeface="+mn-lt"/>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900" b="1" i="0" u="none" strike="noStrike" dirty="0" smtClean="0">
                          <a:solidFill>
                            <a:srgbClr val="000000"/>
                          </a:solidFill>
                          <a:effectLst/>
                          <a:latin typeface="Calibri"/>
                        </a:rPr>
                        <a:t>85% of Balance</a:t>
                      </a:r>
                      <a:r>
                        <a:rPr lang="en-US" sz="900" b="1" i="0" u="none" strike="noStrike" baseline="0" dirty="0" smtClean="0">
                          <a:solidFill>
                            <a:srgbClr val="000000"/>
                          </a:solidFill>
                          <a:effectLst/>
                          <a:latin typeface="Calibri"/>
                        </a:rPr>
                        <a:t> to </a:t>
                      </a:r>
                    </a:p>
                    <a:p>
                      <a:pPr algn="ctr" fontAlgn="b"/>
                      <a:r>
                        <a:rPr lang="en-US" sz="900" b="1" i="0" u="none" strike="noStrike" dirty="0" smtClean="0">
                          <a:solidFill>
                            <a:srgbClr val="000000"/>
                          </a:solidFill>
                          <a:effectLst/>
                          <a:latin typeface="Calibri"/>
                        </a:rPr>
                        <a:t>School </a:t>
                      </a:r>
                      <a:r>
                        <a:rPr lang="en-US" sz="900" b="1" i="0" u="none" strike="noStrike" dirty="0">
                          <a:solidFill>
                            <a:srgbClr val="000000"/>
                          </a:solidFill>
                          <a:effectLst/>
                          <a:latin typeface="Calibri"/>
                        </a:rPr>
                        <a:t>Divisions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900" b="1" i="0" u="none" strike="noStrike" dirty="0" smtClean="0">
                          <a:solidFill>
                            <a:srgbClr val="000000"/>
                          </a:solidFill>
                          <a:effectLst/>
                          <a:latin typeface="Calibri"/>
                        </a:rPr>
                        <a:t>15% of Balance to Community </a:t>
                      </a:r>
                      <a:r>
                        <a:rPr lang="en-US" sz="900" b="1" i="0" u="none" strike="noStrike" dirty="0">
                          <a:solidFill>
                            <a:srgbClr val="000000"/>
                          </a:solidFill>
                          <a:effectLst/>
                          <a:latin typeface="Calibri"/>
                        </a:rPr>
                        <a:t>Colleges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229253">
                <a:tc>
                  <a:txBody>
                    <a:bodyPr/>
                    <a:lstStyle/>
                    <a:p>
                      <a:r>
                        <a:rPr lang="en-US" sz="1000" dirty="0" smtClean="0"/>
                        <a:t>$29,726,018.71</a:t>
                      </a:r>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t>$25,267,115.90</a:t>
                      </a:r>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t>$444,701.24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dirty="0" smtClean="0">
                          <a:solidFill>
                            <a:srgbClr val="000000"/>
                          </a:solidFill>
                          <a:effectLst/>
                          <a:latin typeface="Calibri"/>
                        </a:rPr>
                        <a:t>  $21,099,052.46 </a:t>
                      </a:r>
                      <a:endParaRPr lang="en-US" sz="1000" b="0" i="0" u="none" strike="noStrike" dirty="0">
                        <a:solidFill>
                          <a:srgbClr val="000000"/>
                        </a:solidFill>
                        <a:effectLst/>
                        <a:latin typeface="Calibri"/>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t>$3,723,362.20</a:t>
                      </a:r>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905086" y="4003397"/>
            <a:ext cx="6810163" cy="400110"/>
          </a:xfrm>
          <a:prstGeom prst="rect">
            <a:avLst/>
          </a:prstGeom>
          <a:noFill/>
        </p:spPr>
        <p:txBody>
          <a:bodyPr wrap="square" rtlCol="0">
            <a:spAutoFit/>
          </a:bodyPr>
          <a:lstStyle/>
          <a:p>
            <a:pPr marL="115888" indent="-115888" defTabSz="685800"/>
            <a:r>
              <a:rPr lang="en-US" sz="1000" b="1" dirty="0">
                <a:solidFill>
                  <a:prstClr val="black"/>
                </a:solidFill>
                <a:latin typeface="Calibri"/>
              </a:rPr>
              <a:t>* </a:t>
            </a:r>
            <a:r>
              <a:rPr lang="en-US" sz="1000" b="1" dirty="0" smtClean="0">
                <a:solidFill>
                  <a:prstClr val="black"/>
                </a:solidFill>
                <a:latin typeface="Calibri"/>
              </a:rPr>
              <a:t> The chart provides a projection </a:t>
            </a:r>
            <a:r>
              <a:rPr lang="en-US" sz="1000" b="1" dirty="0">
                <a:solidFill>
                  <a:prstClr val="black"/>
                </a:solidFill>
                <a:latin typeface="Calibri"/>
              </a:rPr>
              <a:t>of the </a:t>
            </a:r>
            <a:r>
              <a:rPr lang="en-US" sz="1000" b="1" dirty="0" smtClean="0">
                <a:solidFill>
                  <a:prstClr val="black"/>
                </a:solidFill>
                <a:latin typeface="Calibri"/>
              </a:rPr>
              <a:t>Perkins </a:t>
            </a:r>
            <a:r>
              <a:rPr lang="en-US" sz="1000" b="1" dirty="0">
                <a:solidFill>
                  <a:prstClr val="black"/>
                </a:solidFill>
                <a:latin typeface="Calibri"/>
              </a:rPr>
              <a:t>funding allocation for 2020-2021 based on the </a:t>
            </a:r>
            <a:r>
              <a:rPr lang="en-US" sz="1000" b="1" dirty="0" smtClean="0">
                <a:solidFill>
                  <a:prstClr val="black"/>
                </a:solidFill>
                <a:latin typeface="Calibri"/>
              </a:rPr>
              <a:t>average percentage </a:t>
            </a:r>
            <a:r>
              <a:rPr lang="en-US" sz="1000" b="1" dirty="0">
                <a:solidFill>
                  <a:prstClr val="black"/>
                </a:solidFill>
                <a:latin typeface="Calibri"/>
              </a:rPr>
              <a:t>increase received in the state allocation for the last </a:t>
            </a:r>
            <a:r>
              <a:rPr lang="en-US" sz="1000" b="1" dirty="0" smtClean="0">
                <a:solidFill>
                  <a:prstClr val="black"/>
                </a:solidFill>
                <a:latin typeface="Calibri"/>
              </a:rPr>
              <a:t>four years of  the Perkins authorization.</a:t>
            </a:r>
            <a:endParaRPr lang="en-US" sz="1000" b="1" dirty="0">
              <a:solidFill>
                <a:prstClr val="black"/>
              </a:solidFill>
              <a:latin typeface="Calibri"/>
            </a:endParaRPr>
          </a:p>
        </p:txBody>
      </p:sp>
      <p:sp>
        <p:nvSpPr>
          <p:cNvPr id="3" name="TextBox 2"/>
          <p:cNvSpPr txBox="1"/>
          <p:nvPr/>
        </p:nvSpPr>
        <p:spPr>
          <a:xfrm>
            <a:off x="670560" y="917596"/>
            <a:ext cx="7044690" cy="523220"/>
          </a:xfrm>
          <a:prstGeom prst="rect">
            <a:avLst/>
          </a:prstGeom>
          <a:noFill/>
        </p:spPr>
        <p:txBody>
          <a:bodyPr wrap="square" rtlCol="0">
            <a:spAutoFit/>
          </a:bodyPr>
          <a:lstStyle/>
          <a:p>
            <a:r>
              <a:rPr lang="en-US" sz="1400" dirty="0" smtClean="0"/>
              <a:t>The establishment of a Reserve Fund may be up </a:t>
            </a:r>
            <a:r>
              <a:rPr lang="en-US" sz="1400" dirty="0"/>
              <a:t>to 15 percent of the </a:t>
            </a:r>
            <a:r>
              <a:rPr lang="en-US" sz="1400" dirty="0" smtClean="0"/>
              <a:t>Perkins local distribution of funds. </a:t>
            </a:r>
            <a:endParaRPr lang="en-US" sz="1400" dirty="0"/>
          </a:p>
        </p:txBody>
      </p:sp>
    </p:spTree>
    <p:extLst>
      <p:ext uri="{BB962C8B-B14F-4D97-AF65-F5344CB8AC3E}">
        <p14:creationId xmlns:p14="http://schemas.microsoft.com/office/powerpoint/2010/main" val="1062330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Reserve Fund at 15% Based on 10 Year Projections </a:t>
            </a:r>
            <a:r>
              <a:rPr lang="en-US" sz="2400" dirty="0" smtClean="0"/>
              <a:t/>
            </a:r>
            <a:br>
              <a:rPr lang="en-US" sz="2400" dirty="0" smtClean="0"/>
            </a:br>
            <a:r>
              <a:rPr lang="en-US" sz="2400" dirty="0" smtClean="0"/>
              <a:t>of </a:t>
            </a:r>
            <a:r>
              <a:rPr lang="en-US" sz="2400" dirty="0"/>
              <a:t>Increases to State Perkins </a:t>
            </a:r>
            <a:r>
              <a:rPr lang="en-US" sz="2400" dirty="0" smtClean="0"/>
              <a:t>Allocations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084044311"/>
              </p:ext>
            </p:extLst>
          </p:nvPr>
        </p:nvGraphicFramePr>
        <p:xfrm>
          <a:off x="887307" y="948264"/>
          <a:ext cx="6894827" cy="3298616"/>
        </p:xfrm>
        <a:graphic>
          <a:graphicData uri="http://schemas.openxmlformats.org/drawingml/2006/table">
            <a:tbl>
              <a:tblPr/>
              <a:tblGrid>
                <a:gridCol w="861854">
                  <a:extLst>
                    <a:ext uri="{9D8B030D-6E8A-4147-A177-3AD203B41FA5}">
                      <a16:colId xmlns:a16="http://schemas.microsoft.com/office/drawing/2014/main" val="1863671592"/>
                    </a:ext>
                  </a:extLst>
                </a:gridCol>
                <a:gridCol w="895323">
                  <a:extLst>
                    <a:ext uri="{9D8B030D-6E8A-4147-A177-3AD203B41FA5}">
                      <a16:colId xmlns:a16="http://schemas.microsoft.com/office/drawing/2014/main" val="1414789739"/>
                    </a:ext>
                  </a:extLst>
                </a:gridCol>
                <a:gridCol w="895323">
                  <a:extLst>
                    <a:ext uri="{9D8B030D-6E8A-4147-A177-3AD203B41FA5}">
                      <a16:colId xmlns:a16="http://schemas.microsoft.com/office/drawing/2014/main" val="812434275"/>
                    </a:ext>
                  </a:extLst>
                </a:gridCol>
                <a:gridCol w="836751">
                  <a:extLst>
                    <a:ext uri="{9D8B030D-6E8A-4147-A177-3AD203B41FA5}">
                      <a16:colId xmlns:a16="http://schemas.microsoft.com/office/drawing/2014/main" val="1205729753"/>
                    </a:ext>
                  </a:extLst>
                </a:gridCol>
                <a:gridCol w="895323">
                  <a:extLst>
                    <a:ext uri="{9D8B030D-6E8A-4147-A177-3AD203B41FA5}">
                      <a16:colId xmlns:a16="http://schemas.microsoft.com/office/drawing/2014/main" val="2144431697"/>
                    </a:ext>
                  </a:extLst>
                </a:gridCol>
                <a:gridCol w="836751">
                  <a:extLst>
                    <a:ext uri="{9D8B030D-6E8A-4147-A177-3AD203B41FA5}">
                      <a16:colId xmlns:a16="http://schemas.microsoft.com/office/drawing/2014/main" val="3379191087"/>
                    </a:ext>
                  </a:extLst>
                </a:gridCol>
                <a:gridCol w="836751">
                  <a:extLst>
                    <a:ext uri="{9D8B030D-6E8A-4147-A177-3AD203B41FA5}">
                      <a16:colId xmlns:a16="http://schemas.microsoft.com/office/drawing/2014/main" val="1041739951"/>
                    </a:ext>
                  </a:extLst>
                </a:gridCol>
                <a:gridCol w="836751">
                  <a:extLst>
                    <a:ext uri="{9D8B030D-6E8A-4147-A177-3AD203B41FA5}">
                      <a16:colId xmlns:a16="http://schemas.microsoft.com/office/drawing/2014/main" val="755179303"/>
                    </a:ext>
                  </a:extLst>
                </a:gridCol>
              </a:tblGrid>
              <a:tr h="558076">
                <a:tc>
                  <a:txBody>
                    <a:bodyPr/>
                    <a:lstStyle/>
                    <a:p>
                      <a:pPr algn="ctr" fontAlgn="b"/>
                      <a:r>
                        <a:rPr lang="en-US" sz="900" b="1" i="0" u="none" strike="noStrike" dirty="0">
                          <a:solidFill>
                            <a:srgbClr val="000000"/>
                          </a:solidFill>
                          <a:effectLst/>
                          <a:latin typeface="Calibri" panose="020F0502020204030204" pitchFamily="34" charset="0"/>
                        </a:rPr>
                        <a:t>Allocation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Projected Perkins Grant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85% Federal Allocation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State Reserve Fund 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School Divisions 85%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VCCS 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State Leadership 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State Admin 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601709272"/>
                  </a:ext>
                </a:extLst>
              </a:tr>
              <a:tr h="249140">
                <a:tc>
                  <a:txBody>
                    <a:bodyPr/>
                    <a:lstStyle/>
                    <a:p>
                      <a:pPr algn="ctr" fontAlgn="b"/>
                      <a:r>
                        <a:rPr lang="en-US" sz="900" b="1" i="0" u="none" strike="noStrike" dirty="0">
                          <a:solidFill>
                            <a:srgbClr val="000000"/>
                          </a:solidFill>
                          <a:effectLst/>
                          <a:latin typeface="Calibri" panose="020F0502020204030204" pitchFamily="34" charset="0"/>
                        </a:rPr>
                        <a:t>2019 Current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28,310,494.00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24,063,919.90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smtClean="0">
                          <a:solidFill>
                            <a:srgbClr val="000000"/>
                          </a:solidFill>
                          <a:effectLst/>
                          <a:latin typeface="Calibri" panose="020F0502020204030204" pitchFamily="34" charset="0"/>
                        </a:rPr>
                        <a:t>N/A</a:t>
                      </a:r>
                      <a:endParaRPr lang="en-US" sz="9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20,454,331.92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3,609,587.98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2,831,049.40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1,415,524.70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380362"/>
                  </a:ext>
                </a:extLst>
              </a:tr>
              <a:tr h="249140">
                <a:tc>
                  <a:txBody>
                    <a:bodyPr/>
                    <a:lstStyle/>
                    <a:p>
                      <a:pPr algn="ctr" fontAlgn="b"/>
                      <a:r>
                        <a:rPr lang="en-US" sz="900" b="1" i="0" u="none" strike="noStrike" dirty="0">
                          <a:solidFill>
                            <a:srgbClr val="000000"/>
                          </a:solidFill>
                          <a:effectLst/>
                          <a:latin typeface="Calibri" panose="020F0502020204030204" pitchFamily="34" charset="0"/>
                        </a:rPr>
                        <a:t>2020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29,726,018.71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25,267,115.90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3,790,067.39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18,255,491.24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3,221,557.28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2,972,601.87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1,486,300.94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028784"/>
                  </a:ext>
                </a:extLst>
              </a:tr>
              <a:tr h="249140">
                <a:tc>
                  <a:txBody>
                    <a:bodyPr/>
                    <a:lstStyle/>
                    <a:p>
                      <a:pPr algn="ctr" fontAlgn="b"/>
                      <a:r>
                        <a:rPr lang="en-US" sz="900" b="1" i="0" u="none" strike="noStrike" dirty="0">
                          <a:solidFill>
                            <a:srgbClr val="000000"/>
                          </a:solidFill>
                          <a:effectLst/>
                          <a:latin typeface="Calibri" panose="020F0502020204030204" pitchFamily="34" charset="0"/>
                        </a:rPr>
                        <a:t>2021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31,212,319.65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26,530,471.70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3,979,570.75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19,168,265.80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3,382,635.14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3,121,231.96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1,560,615.98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352152"/>
                  </a:ext>
                </a:extLst>
              </a:tr>
              <a:tr h="249140">
                <a:tc>
                  <a:txBody>
                    <a:bodyPr/>
                    <a:lstStyle/>
                    <a:p>
                      <a:pPr algn="ctr" fontAlgn="b"/>
                      <a:r>
                        <a:rPr lang="en-US" sz="900" b="1" i="0" u="none" strike="noStrike" dirty="0">
                          <a:solidFill>
                            <a:srgbClr val="000000"/>
                          </a:solidFill>
                          <a:effectLst/>
                          <a:latin typeface="Calibri" panose="020F0502020204030204" pitchFamily="34" charset="0"/>
                        </a:rPr>
                        <a:t>2022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32,772,935.63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27,856,995.28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4,178,549.29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20,126,679.09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3,551,766.90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3,277,293.56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1,638,646.78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548273"/>
                  </a:ext>
                </a:extLst>
              </a:tr>
              <a:tr h="249140">
                <a:tc>
                  <a:txBody>
                    <a:bodyPr/>
                    <a:lstStyle/>
                    <a:p>
                      <a:pPr algn="ctr" fontAlgn="b"/>
                      <a:r>
                        <a:rPr lang="en-US" sz="900" b="1" i="0" u="none" strike="noStrike" dirty="0">
                          <a:solidFill>
                            <a:srgbClr val="000000"/>
                          </a:solidFill>
                          <a:effectLst/>
                          <a:latin typeface="Calibri" panose="020F0502020204030204" pitchFamily="34" charset="0"/>
                        </a:rPr>
                        <a:t>2023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34,411,582.41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29,249,845.04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4,387,476.76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21,133,013.04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3,729,355.24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3,441,158.24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1,720,579.12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124263"/>
                  </a:ext>
                </a:extLst>
              </a:tr>
              <a:tr h="249140">
                <a:tc>
                  <a:txBody>
                    <a:bodyPr/>
                    <a:lstStyle/>
                    <a:p>
                      <a:pPr algn="ctr" fontAlgn="b"/>
                      <a:r>
                        <a:rPr lang="en-US" sz="900" b="1" i="0" u="none" strike="noStrike" dirty="0">
                          <a:solidFill>
                            <a:srgbClr val="000000"/>
                          </a:solidFill>
                          <a:effectLst/>
                          <a:latin typeface="Calibri" panose="020F0502020204030204" pitchFamily="34" charset="0"/>
                        </a:rPr>
                        <a:t>2024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36,132,161.53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30,712,337.30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4,606,850.59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22,189,663.70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3,915,823.01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3,613,216.15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1,806,608.08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327317"/>
                  </a:ext>
                </a:extLst>
              </a:tr>
              <a:tr h="249140">
                <a:tc>
                  <a:txBody>
                    <a:bodyPr/>
                    <a:lstStyle/>
                    <a:p>
                      <a:pPr algn="ctr" fontAlgn="b"/>
                      <a:r>
                        <a:rPr lang="en-US" sz="900" b="1" i="0" u="none" strike="noStrike" dirty="0">
                          <a:solidFill>
                            <a:srgbClr val="000000"/>
                          </a:solidFill>
                          <a:effectLst/>
                          <a:latin typeface="Calibri" panose="020F0502020204030204" pitchFamily="34" charset="0"/>
                        </a:rPr>
                        <a:t>2025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37,938,769.61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32,247,954.16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4,837,193.12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23,299,146.88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4,111,614.16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3,793,876.96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1,896,938.48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12206"/>
                  </a:ext>
                </a:extLst>
              </a:tr>
              <a:tr h="249140">
                <a:tc>
                  <a:txBody>
                    <a:bodyPr/>
                    <a:lstStyle/>
                    <a:p>
                      <a:pPr algn="ctr" fontAlgn="b"/>
                      <a:r>
                        <a:rPr lang="en-US" sz="900" b="1" i="0" u="none" strike="noStrike" dirty="0">
                          <a:solidFill>
                            <a:srgbClr val="000000"/>
                          </a:solidFill>
                          <a:effectLst/>
                          <a:latin typeface="Calibri" panose="020F0502020204030204" pitchFamily="34" charset="0"/>
                        </a:rPr>
                        <a:t>2026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39,835,708.09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33,860,351.87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5,079,052.78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24,464,104.23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4,317,194.86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3,983,570.81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1,991,785.40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451073"/>
                  </a:ext>
                </a:extLst>
              </a:tr>
              <a:tr h="249140">
                <a:tc>
                  <a:txBody>
                    <a:bodyPr/>
                    <a:lstStyle/>
                    <a:p>
                      <a:pPr algn="ctr" fontAlgn="b"/>
                      <a:r>
                        <a:rPr lang="en-US" sz="900" b="1" i="0" u="none" strike="noStrike" dirty="0">
                          <a:solidFill>
                            <a:srgbClr val="000000"/>
                          </a:solidFill>
                          <a:effectLst/>
                          <a:latin typeface="Calibri" panose="020F0502020204030204" pitchFamily="34" charset="0"/>
                        </a:rPr>
                        <a:t>2027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41,827,493.49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35,553,369.46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5,333,005.42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25,687,309.44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4,533,054.61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4,182,749.35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2,091,374.67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151742"/>
                  </a:ext>
                </a:extLst>
              </a:tr>
              <a:tr h="249140">
                <a:tc>
                  <a:txBody>
                    <a:bodyPr/>
                    <a:lstStyle/>
                    <a:p>
                      <a:pPr algn="ctr" fontAlgn="b"/>
                      <a:r>
                        <a:rPr lang="en-US" sz="900" b="1" i="0" u="none" strike="noStrike" dirty="0">
                          <a:solidFill>
                            <a:srgbClr val="000000"/>
                          </a:solidFill>
                          <a:effectLst/>
                          <a:latin typeface="Calibri" panose="020F0502020204030204" pitchFamily="34" charset="0"/>
                        </a:rPr>
                        <a:t>2028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43,918,868.17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37,331,037.94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5,599,655.69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26,971,674.91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4,759,707.34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4,391,886.82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2,195,943.41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900239"/>
                  </a:ext>
                </a:extLst>
              </a:tr>
              <a:tr h="249140">
                <a:tc>
                  <a:txBody>
                    <a:bodyPr/>
                    <a:lstStyle/>
                    <a:p>
                      <a:pPr algn="ctr" fontAlgn="b"/>
                      <a:r>
                        <a:rPr lang="en-US" sz="900" b="1" i="0" u="none" strike="noStrike" dirty="0">
                          <a:solidFill>
                            <a:srgbClr val="000000"/>
                          </a:solidFill>
                          <a:effectLst/>
                          <a:latin typeface="Calibri" panose="020F0502020204030204" pitchFamily="34" charset="0"/>
                        </a:rPr>
                        <a:t>2029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46,114,811.57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39,197,589.83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Calibri" panose="020F0502020204030204" pitchFamily="34" charset="0"/>
                        </a:rPr>
                        <a:t> $  5,879,638.47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28,320,258.65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4,997,692.70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4,611,481.16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2,305,740.58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445535"/>
                  </a:ext>
                </a:extLst>
              </a:tr>
            </a:tbl>
          </a:graphicData>
        </a:graphic>
      </p:graphicFrame>
    </p:spTree>
    <p:extLst>
      <p:ext uri="{BB962C8B-B14F-4D97-AF65-F5344CB8AC3E}">
        <p14:creationId xmlns:p14="http://schemas.microsoft.com/office/powerpoint/2010/main" val="1388426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Reserve Fund at 4% Based on 10 Year Projections </a:t>
            </a:r>
            <a:r>
              <a:rPr lang="en-US" sz="2400" dirty="0" smtClean="0"/>
              <a:t/>
            </a:r>
            <a:br>
              <a:rPr lang="en-US" sz="2400" dirty="0" smtClean="0"/>
            </a:br>
            <a:r>
              <a:rPr lang="en-US" sz="2400" dirty="0" smtClean="0"/>
              <a:t>of </a:t>
            </a:r>
            <a:r>
              <a:rPr lang="en-US" sz="2400" dirty="0"/>
              <a:t>Increases to State Perkins </a:t>
            </a:r>
            <a:r>
              <a:rPr lang="en-US" sz="2400" dirty="0" smtClean="0"/>
              <a:t>Allocations</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3161483579"/>
              </p:ext>
            </p:extLst>
          </p:nvPr>
        </p:nvGraphicFramePr>
        <p:xfrm>
          <a:off x="873763" y="934717"/>
          <a:ext cx="7070088" cy="3318938"/>
        </p:xfrm>
        <a:graphic>
          <a:graphicData uri="http://schemas.openxmlformats.org/drawingml/2006/table">
            <a:tbl>
              <a:tblPr/>
              <a:tblGrid>
                <a:gridCol w="883762">
                  <a:extLst>
                    <a:ext uri="{9D8B030D-6E8A-4147-A177-3AD203B41FA5}">
                      <a16:colId xmlns:a16="http://schemas.microsoft.com/office/drawing/2014/main" val="1488179963"/>
                    </a:ext>
                  </a:extLst>
                </a:gridCol>
                <a:gridCol w="918082">
                  <a:extLst>
                    <a:ext uri="{9D8B030D-6E8A-4147-A177-3AD203B41FA5}">
                      <a16:colId xmlns:a16="http://schemas.microsoft.com/office/drawing/2014/main" val="558283079"/>
                    </a:ext>
                  </a:extLst>
                </a:gridCol>
                <a:gridCol w="918082">
                  <a:extLst>
                    <a:ext uri="{9D8B030D-6E8A-4147-A177-3AD203B41FA5}">
                      <a16:colId xmlns:a16="http://schemas.microsoft.com/office/drawing/2014/main" val="1121596033"/>
                    </a:ext>
                  </a:extLst>
                </a:gridCol>
                <a:gridCol w="858020">
                  <a:extLst>
                    <a:ext uri="{9D8B030D-6E8A-4147-A177-3AD203B41FA5}">
                      <a16:colId xmlns:a16="http://schemas.microsoft.com/office/drawing/2014/main" val="3922951574"/>
                    </a:ext>
                  </a:extLst>
                </a:gridCol>
                <a:gridCol w="918082">
                  <a:extLst>
                    <a:ext uri="{9D8B030D-6E8A-4147-A177-3AD203B41FA5}">
                      <a16:colId xmlns:a16="http://schemas.microsoft.com/office/drawing/2014/main" val="3380819425"/>
                    </a:ext>
                  </a:extLst>
                </a:gridCol>
                <a:gridCol w="858020">
                  <a:extLst>
                    <a:ext uri="{9D8B030D-6E8A-4147-A177-3AD203B41FA5}">
                      <a16:colId xmlns:a16="http://schemas.microsoft.com/office/drawing/2014/main" val="2911465141"/>
                    </a:ext>
                  </a:extLst>
                </a:gridCol>
                <a:gridCol w="858020">
                  <a:extLst>
                    <a:ext uri="{9D8B030D-6E8A-4147-A177-3AD203B41FA5}">
                      <a16:colId xmlns:a16="http://schemas.microsoft.com/office/drawing/2014/main" val="1875730582"/>
                    </a:ext>
                  </a:extLst>
                </a:gridCol>
                <a:gridCol w="858020">
                  <a:extLst>
                    <a:ext uri="{9D8B030D-6E8A-4147-A177-3AD203B41FA5}">
                      <a16:colId xmlns:a16="http://schemas.microsoft.com/office/drawing/2014/main" val="4131861071"/>
                    </a:ext>
                  </a:extLst>
                </a:gridCol>
              </a:tblGrid>
              <a:tr h="607020">
                <a:tc>
                  <a:txBody>
                    <a:bodyPr/>
                    <a:lstStyle/>
                    <a:p>
                      <a:pPr algn="ctr" fontAlgn="b"/>
                      <a:r>
                        <a:rPr lang="en-US" sz="900" b="1" i="0" u="none" strike="noStrike" dirty="0">
                          <a:solidFill>
                            <a:srgbClr val="000000"/>
                          </a:solidFill>
                          <a:effectLst/>
                          <a:latin typeface="Calibri" panose="020F0502020204030204" pitchFamily="34" charset="0"/>
                        </a:rPr>
                        <a:t>Allocation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Projected Perkins Grant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85% Federal Allocation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Reserve Fund 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School Divisions 85%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VCCS 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State Leadership 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State Admin 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805691888"/>
                  </a:ext>
                </a:extLst>
              </a:tr>
              <a:tr h="246538">
                <a:tc>
                  <a:txBody>
                    <a:bodyPr/>
                    <a:lstStyle/>
                    <a:p>
                      <a:pPr algn="ctr" fontAlgn="b"/>
                      <a:r>
                        <a:rPr lang="en-US" sz="900" b="1" i="0" u="none" strike="noStrike" dirty="0">
                          <a:solidFill>
                            <a:srgbClr val="000000"/>
                          </a:solidFill>
                          <a:effectLst/>
                          <a:latin typeface="Calibri" panose="020F0502020204030204" pitchFamily="34" charset="0"/>
                        </a:rPr>
                        <a:t>2019 Current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28,310,494.00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24,063,919.90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 </a:t>
                      </a:r>
                      <a:r>
                        <a:rPr lang="en-US" sz="900" b="0" i="0" u="none" strike="noStrike" dirty="0" smtClean="0">
                          <a:solidFill>
                            <a:srgbClr val="000000"/>
                          </a:solidFill>
                          <a:effectLst/>
                          <a:latin typeface="Calibri" panose="020F0502020204030204" pitchFamily="34" charset="0"/>
                        </a:rPr>
                        <a:t>N/A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20,454,331.92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3,609,587.98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2,831,049.40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1,415,524.70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022988"/>
                  </a:ext>
                </a:extLst>
              </a:tr>
              <a:tr h="246538">
                <a:tc>
                  <a:txBody>
                    <a:bodyPr/>
                    <a:lstStyle/>
                    <a:p>
                      <a:pPr algn="ctr" fontAlgn="b"/>
                      <a:r>
                        <a:rPr lang="en-US" sz="900" b="1" i="0" u="none" strike="noStrike" dirty="0">
                          <a:solidFill>
                            <a:srgbClr val="000000"/>
                          </a:solidFill>
                          <a:effectLst/>
                          <a:latin typeface="Calibri" panose="020F0502020204030204" pitchFamily="34" charset="0"/>
                        </a:rPr>
                        <a:t>2020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29,726,018.71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25,267,115.90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1,010,684.64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20,617,966.57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3,638,464.69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2,972,601.87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1,486,300.94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449706"/>
                  </a:ext>
                </a:extLst>
              </a:tr>
              <a:tr h="246538">
                <a:tc>
                  <a:txBody>
                    <a:bodyPr/>
                    <a:lstStyle/>
                    <a:p>
                      <a:pPr algn="ctr" fontAlgn="b"/>
                      <a:r>
                        <a:rPr lang="en-US" sz="900" b="1" i="0" u="none" strike="noStrike" dirty="0">
                          <a:solidFill>
                            <a:srgbClr val="000000"/>
                          </a:solidFill>
                          <a:effectLst/>
                          <a:latin typeface="Calibri" panose="020F0502020204030204" pitchFamily="34" charset="0"/>
                        </a:rPr>
                        <a:t>2021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31,212,319.65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26,530,471.70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1,061,218.87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21,648,864.90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3,820,387.92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3,121,231.96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1,560,615.98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063179"/>
                  </a:ext>
                </a:extLst>
              </a:tr>
              <a:tr h="246538">
                <a:tc>
                  <a:txBody>
                    <a:bodyPr/>
                    <a:lstStyle/>
                    <a:p>
                      <a:pPr algn="ctr" fontAlgn="b"/>
                      <a:r>
                        <a:rPr lang="en-US" sz="900" b="1" i="0" u="none" strike="noStrike" dirty="0">
                          <a:solidFill>
                            <a:srgbClr val="000000"/>
                          </a:solidFill>
                          <a:effectLst/>
                          <a:latin typeface="Calibri" panose="020F0502020204030204" pitchFamily="34" charset="0"/>
                        </a:rPr>
                        <a:t>2022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32,772,935.63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27,856,995.28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1,114,279.81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22,731,308.15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4,011,407.32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3,277,293.56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1,638,646.78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065971"/>
                  </a:ext>
                </a:extLst>
              </a:tr>
              <a:tr h="246538">
                <a:tc>
                  <a:txBody>
                    <a:bodyPr/>
                    <a:lstStyle/>
                    <a:p>
                      <a:pPr algn="ctr" fontAlgn="b"/>
                      <a:r>
                        <a:rPr lang="en-US" sz="900" b="1" i="0" u="none" strike="noStrike" dirty="0">
                          <a:solidFill>
                            <a:srgbClr val="000000"/>
                          </a:solidFill>
                          <a:effectLst/>
                          <a:latin typeface="Calibri" panose="020F0502020204030204" pitchFamily="34" charset="0"/>
                        </a:rPr>
                        <a:t>2023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34,411,582.41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29,249,845.04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1,169,993.80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23,867,873.56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4,211,977.69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3,441,158.24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1,720,579.12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470825"/>
                  </a:ext>
                </a:extLst>
              </a:tr>
              <a:tr h="246538">
                <a:tc>
                  <a:txBody>
                    <a:bodyPr/>
                    <a:lstStyle/>
                    <a:p>
                      <a:pPr algn="ctr" fontAlgn="b"/>
                      <a:r>
                        <a:rPr lang="en-US" sz="900" b="1" i="0" u="none" strike="noStrike" dirty="0">
                          <a:solidFill>
                            <a:srgbClr val="000000"/>
                          </a:solidFill>
                          <a:effectLst/>
                          <a:latin typeface="Calibri" panose="020F0502020204030204" pitchFamily="34" charset="0"/>
                        </a:rPr>
                        <a:t>2024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36,132,161.53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30,712,337.30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1,228,493.49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25,061,267.23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4,422,576.57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3,613,216.15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1,806,608.08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044243"/>
                  </a:ext>
                </a:extLst>
              </a:tr>
              <a:tr h="246538">
                <a:tc>
                  <a:txBody>
                    <a:bodyPr/>
                    <a:lstStyle/>
                    <a:p>
                      <a:pPr algn="ctr" fontAlgn="b"/>
                      <a:r>
                        <a:rPr lang="en-US" sz="900" b="1" i="0" u="none" strike="noStrike" dirty="0">
                          <a:solidFill>
                            <a:srgbClr val="000000"/>
                          </a:solidFill>
                          <a:effectLst/>
                          <a:latin typeface="Calibri" panose="020F0502020204030204" pitchFamily="34" charset="0"/>
                        </a:rPr>
                        <a:t>2025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37,938,769.61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32,247,954.16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1,289,918.17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26,314,330.60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4,643,705.40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3,793,876.96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1,896,938.48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167692"/>
                  </a:ext>
                </a:extLst>
              </a:tr>
              <a:tr h="246538">
                <a:tc>
                  <a:txBody>
                    <a:bodyPr/>
                    <a:lstStyle/>
                    <a:p>
                      <a:pPr algn="ctr" fontAlgn="b"/>
                      <a:r>
                        <a:rPr lang="en-US" sz="900" b="1" i="0" u="none" strike="noStrike" dirty="0">
                          <a:solidFill>
                            <a:srgbClr val="000000"/>
                          </a:solidFill>
                          <a:effectLst/>
                          <a:latin typeface="Calibri" panose="020F0502020204030204" pitchFamily="34" charset="0"/>
                        </a:rPr>
                        <a:t>2026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39,835,708.09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33,860,351.87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1,354,414.07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27,630,047.13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4,875,890.67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3,983,570.81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1,991,785.40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259862"/>
                  </a:ext>
                </a:extLst>
              </a:tr>
              <a:tr h="246538">
                <a:tc>
                  <a:txBody>
                    <a:bodyPr/>
                    <a:lstStyle/>
                    <a:p>
                      <a:pPr algn="ctr" fontAlgn="b"/>
                      <a:r>
                        <a:rPr lang="en-US" sz="900" b="1" i="0" u="none" strike="noStrike" dirty="0">
                          <a:solidFill>
                            <a:srgbClr val="000000"/>
                          </a:solidFill>
                          <a:effectLst/>
                          <a:latin typeface="Calibri" panose="020F0502020204030204" pitchFamily="34" charset="0"/>
                        </a:rPr>
                        <a:t>2027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41,827,493.49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35,553,369.46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1,422,134.78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29,011,549.48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5,119,685.20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4,182,749.35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2,091,374.67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993995"/>
                  </a:ext>
                </a:extLst>
              </a:tr>
              <a:tr h="246538">
                <a:tc>
                  <a:txBody>
                    <a:bodyPr/>
                    <a:lstStyle/>
                    <a:p>
                      <a:pPr algn="ctr" fontAlgn="b"/>
                      <a:r>
                        <a:rPr lang="en-US" sz="900" b="1" i="0" u="none" strike="noStrike" dirty="0">
                          <a:solidFill>
                            <a:srgbClr val="000000"/>
                          </a:solidFill>
                          <a:effectLst/>
                          <a:latin typeface="Calibri" panose="020F0502020204030204" pitchFamily="34" charset="0"/>
                        </a:rPr>
                        <a:t>2028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43,918,868.17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37,331,037.94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1,493,241.52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30,462,126.96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5,375,669.46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4,391,886.82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2,195,943.41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78737"/>
                  </a:ext>
                </a:extLst>
              </a:tr>
              <a:tr h="246538">
                <a:tc>
                  <a:txBody>
                    <a:bodyPr/>
                    <a:lstStyle/>
                    <a:p>
                      <a:pPr algn="ctr" fontAlgn="b"/>
                      <a:r>
                        <a:rPr lang="en-US" sz="900" b="1" i="0" u="none" strike="noStrike" dirty="0">
                          <a:solidFill>
                            <a:srgbClr val="000000"/>
                          </a:solidFill>
                          <a:effectLst/>
                          <a:latin typeface="Calibri" panose="020F0502020204030204" pitchFamily="34" charset="0"/>
                        </a:rPr>
                        <a:t>2029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46,114,811.57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39,197,589.83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  1,567,903.59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31,985,233.30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5,644,452.94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  4,611,481.16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  2,305,740.58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731209"/>
                  </a:ext>
                </a:extLst>
              </a:tr>
            </a:tbl>
          </a:graphicData>
        </a:graphic>
      </p:graphicFrame>
    </p:spTree>
    <p:extLst>
      <p:ext uri="{BB962C8B-B14F-4D97-AF65-F5344CB8AC3E}">
        <p14:creationId xmlns:p14="http://schemas.microsoft.com/office/powerpoint/2010/main" val="396635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Reserve Fund at 1.76% Based on 10 Year Projections </a:t>
            </a:r>
            <a:r>
              <a:rPr lang="en-US" sz="2400" dirty="0" smtClean="0"/>
              <a:t/>
            </a:r>
            <a:br>
              <a:rPr lang="en-US" sz="2400" dirty="0" smtClean="0"/>
            </a:br>
            <a:r>
              <a:rPr lang="en-US" sz="2400" dirty="0" smtClean="0"/>
              <a:t>of </a:t>
            </a:r>
            <a:r>
              <a:rPr lang="en-US" sz="2400" dirty="0"/>
              <a:t>Increases to State Perkins </a:t>
            </a:r>
            <a:r>
              <a:rPr lang="en-US" sz="2400" dirty="0" smtClean="0"/>
              <a:t>Allocations</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1693865807"/>
              </p:ext>
            </p:extLst>
          </p:nvPr>
        </p:nvGraphicFramePr>
        <p:xfrm>
          <a:off x="846667" y="968581"/>
          <a:ext cx="7040033" cy="3291850"/>
        </p:xfrm>
        <a:graphic>
          <a:graphicData uri="http://schemas.openxmlformats.org/drawingml/2006/table">
            <a:tbl>
              <a:tblPr/>
              <a:tblGrid>
                <a:gridCol w="893009">
                  <a:extLst>
                    <a:ext uri="{9D8B030D-6E8A-4147-A177-3AD203B41FA5}">
                      <a16:colId xmlns:a16="http://schemas.microsoft.com/office/drawing/2014/main" val="351399978"/>
                    </a:ext>
                  </a:extLst>
                </a:gridCol>
                <a:gridCol w="927688">
                  <a:extLst>
                    <a:ext uri="{9D8B030D-6E8A-4147-A177-3AD203B41FA5}">
                      <a16:colId xmlns:a16="http://schemas.microsoft.com/office/drawing/2014/main" val="2964019151"/>
                    </a:ext>
                  </a:extLst>
                </a:gridCol>
                <a:gridCol w="927688">
                  <a:extLst>
                    <a:ext uri="{9D8B030D-6E8A-4147-A177-3AD203B41FA5}">
                      <a16:colId xmlns:a16="http://schemas.microsoft.com/office/drawing/2014/main" val="2245626494"/>
                    </a:ext>
                  </a:extLst>
                </a:gridCol>
                <a:gridCol w="762960">
                  <a:extLst>
                    <a:ext uri="{9D8B030D-6E8A-4147-A177-3AD203B41FA5}">
                      <a16:colId xmlns:a16="http://schemas.microsoft.com/office/drawing/2014/main" val="2431140673"/>
                    </a:ext>
                  </a:extLst>
                </a:gridCol>
                <a:gridCol w="927688">
                  <a:extLst>
                    <a:ext uri="{9D8B030D-6E8A-4147-A177-3AD203B41FA5}">
                      <a16:colId xmlns:a16="http://schemas.microsoft.com/office/drawing/2014/main" val="1740585102"/>
                    </a:ext>
                  </a:extLst>
                </a:gridCol>
                <a:gridCol w="867000">
                  <a:extLst>
                    <a:ext uri="{9D8B030D-6E8A-4147-A177-3AD203B41FA5}">
                      <a16:colId xmlns:a16="http://schemas.microsoft.com/office/drawing/2014/main" val="1719362300"/>
                    </a:ext>
                  </a:extLst>
                </a:gridCol>
                <a:gridCol w="867000">
                  <a:extLst>
                    <a:ext uri="{9D8B030D-6E8A-4147-A177-3AD203B41FA5}">
                      <a16:colId xmlns:a16="http://schemas.microsoft.com/office/drawing/2014/main" val="2879502919"/>
                    </a:ext>
                  </a:extLst>
                </a:gridCol>
                <a:gridCol w="867000">
                  <a:extLst>
                    <a:ext uri="{9D8B030D-6E8A-4147-A177-3AD203B41FA5}">
                      <a16:colId xmlns:a16="http://schemas.microsoft.com/office/drawing/2014/main" val="2345482841"/>
                    </a:ext>
                  </a:extLst>
                </a:gridCol>
              </a:tblGrid>
              <a:tr h="597334">
                <a:tc>
                  <a:txBody>
                    <a:bodyPr/>
                    <a:lstStyle/>
                    <a:p>
                      <a:pPr algn="ctr" fontAlgn="b"/>
                      <a:r>
                        <a:rPr lang="en-US" sz="900" b="1" i="0" u="none" strike="noStrike" dirty="0">
                          <a:solidFill>
                            <a:srgbClr val="000000"/>
                          </a:solidFill>
                          <a:effectLst/>
                          <a:latin typeface="Calibri" panose="020F0502020204030204" pitchFamily="34" charset="0"/>
                        </a:rPr>
                        <a:t>Allocation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Projected Perkins Grant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85% Federal Allocation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Reserve Fund 1.76%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School Divisions 85%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VCCS 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State Leadership 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900" b="1" i="0" u="none" strike="noStrike" dirty="0">
                          <a:solidFill>
                            <a:srgbClr val="000000"/>
                          </a:solidFill>
                          <a:effectLst/>
                          <a:latin typeface="Calibri" panose="020F0502020204030204" pitchFamily="34" charset="0"/>
                        </a:rPr>
                        <a:t>State Admin 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845108845"/>
                  </a:ext>
                </a:extLst>
              </a:tr>
              <a:tr h="244956">
                <a:tc>
                  <a:txBody>
                    <a:bodyPr/>
                    <a:lstStyle/>
                    <a:p>
                      <a:pPr algn="ctr" fontAlgn="b"/>
                      <a:r>
                        <a:rPr lang="en-US" sz="800" b="1" i="0" u="none" strike="noStrike" dirty="0">
                          <a:solidFill>
                            <a:srgbClr val="000000"/>
                          </a:solidFill>
                          <a:effectLst/>
                          <a:latin typeface="Calibri" panose="020F0502020204030204" pitchFamily="34" charset="0"/>
                        </a:rPr>
                        <a:t>2019 Current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28,310,494.00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24,063,919.90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N/A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20,454,331.92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3,609,587.98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2,831,049.40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1,415,524.70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18989"/>
                  </a:ext>
                </a:extLst>
              </a:tr>
              <a:tr h="244956">
                <a:tc>
                  <a:txBody>
                    <a:bodyPr/>
                    <a:lstStyle/>
                    <a:p>
                      <a:pPr algn="ctr" fontAlgn="b"/>
                      <a:r>
                        <a:rPr lang="en-US" sz="800" b="1" i="0" u="none" strike="noStrike" dirty="0">
                          <a:solidFill>
                            <a:srgbClr val="000000"/>
                          </a:solidFill>
                          <a:effectLst/>
                          <a:latin typeface="Calibri" panose="020F0502020204030204" pitchFamily="34" charset="0"/>
                        </a:rPr>
                        <a:t>2020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29,726,018.71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25,267,115.90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444,701.24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21,099,052.46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3,723,362.20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2,972,601.87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1,486,300.94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657218"/>
                  </a:ext>
                </a:extLst>
              </a:tr>
              <a:tr h="244956">
                <a:tc>
                  <a:txBody>
                    <a:bodyPr/>
                    <a:lstStyle/>
                    <a:p>
                      <a:pPr algn="ctr" fontAlgn="b"/>
                      <a:r>
                        <a:rPr lang="en-US" sz="800" b="1" i="0" u="none" strike="noStrike" dirty="0">
                          <a:solidFill>
                            <a:srgbClr val="000000"/>
                          </a:solidFill>
                          <a:effectLst/>
                          <a:latin typeface="Calibri" panose="020F0502020204030204" pitchFamily="34" charset="0"/>
                        </a:rPr>
                        <a:t>2021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31,212,319.65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26,530,471.70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466,936.30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22,154,005.08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3,909,530.31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3,121,231.96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1,560,615.98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823219"/>
                  </a:ext>
                </a:extLst>
              </a:tr>
              <a:tr h="244956">
                <a:tc>
                  <a:txBody>
                    <a:bodyPr/>
                    <a:lstStyle/>
                    <a:p>
                      <a:pPr algn="ctr" fontAlgn="b"/>
                      <a:r>
                        <a:rPr lang="en-US" sz="800" b="1" i="0" u="none" strike="noStrike" dirty="0">
                          <a:solidFill>
                            <a:srgbClr val="000000"/>
                          </a:solidFill>
                          <a:effectLst/>
                          <a:latin typeface="Calibri" panose="020F0502020204030204" pitchFamily="34" charset="0"/>
                        </a:rPr>
                        <a:t>2022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32,772,935.63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27,856,995.28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490,283.12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23,261,705.34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4,105,006.82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3,277,293.56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1,638,646.78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673619"/>
                  </a:ext>
                </a:extLst>
              </a:tr>
              <a:tr h="244956">
                <a:tc>
                  <a:txBody>
                    <a:bodyPr/>
                    <a:lstStyle/>
                    <a:p>
                      <a:pPr algn="ctr" fontAlgn="b"/>
                      <a:r>
                        <a:rPr lang="en-US" sz="800" b="1" i="0" u="none" strike="noStrike" dirty="0">
                          <a:solidFill>
                            <a:srgbClr val="000000"/>
                          </a:solidFill>
                          <a:effectLst/>
                          <a:latin typeface="Calibri" panose="020F0502020204030204" pitchFamily="34" charset="0"/>
                        </a:rPr>
                        <a:t>2023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34,411,582.41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29,249,845.04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514,797.27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24,424,790.61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4,310,257.17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3,441,158.24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1,720,579.12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849187"/>
                  </a:ext>
                </a:extLst>
              </a:tr>
              <a:tr h="244956">
                <a:tc>
                  <a:txBody>
                    <a:bodyPr/>
                    <a:lstStyle/>
                    <a:p>
                      <a:pPr algn="ctr" fontAlgn="b"/>
                      <a:r>
                        <a:rPr lang="en-US" sz="800" b="1" i="0" u="none" strike="noStrike" dirty="0">
                          <a:solidFill>
                            <a:srgbClr val="000000"/>
                          </a:solidFill>
                          <a:effectLst/>
                          <a:latin typeface="Calibri" panose="020F0502020204030204" pitchFamily="34" charset="0"/>
                        </a:rPr>
                        <a:t>2024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36,132,161.53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30,712,337.30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540,537.14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25,646,030.14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4,525,770.02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3,613,216.15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1,806,608.08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843389"/>
                  </a:ext>
                </a:extLst>
              </a:tr>
              <a:tr h="244956">
                <a:tc>
                  <a:txBody>
                    <a:bodyPr/>
                    <a:lstStyle/>
                    <a:p>
                      <a:pPr algn="ctr" fontAlgn="b"/>
                      <a:r>
                        <a:rPr lang="en-US" sz="800" b="1" i="0" u="none" strike="noStrike" dirty="0">
                          <a:solidFill>
                            <a:srgbClr val="000000"/>
                          </a:solidFill>
                          <a:effectLst/>
                          <a:latin typeface="Calibri" panose="020F0502020204030204" pitchFamily="34" charset="0"/>
                        </a:rPr>
                        <a:t>2025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37,938,769.61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32,247,954.16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567,563.99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26,928,331.64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4,752,058.53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3,793,876.96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1,896,938.48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018070"/>
                  </a:ext>
                </a:extLst>
              </a:tr>
              <a:tr h="244956">
                <a:tc>
                  <a:txBody>
                    <a:bodyPr/>
                    <a:lstStyle/>
                    <a:p>
                      <a:pPr algn="ctr" fontAlgn="b"/>
                      <a:r>
                        <a:rPr lang="en-US" sz="800" b="1" i="0" u="none" strike="noStrike" dirty="0">
                          <a:solidFill>
                            <a:srgbClr val="000000"/>
                          </a:solidFill>
                          <a:effectLst/>
                          <a:latin typeface="Calibri" panose="020F0502020204030204" pitchFamily="34" charset="0"/>
                        </a:rPr>
                        <a:t>2026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39,835,708.09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33,860,351.87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595,942.19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28,274,748.23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4,989,661.45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3,983,570.81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1,991,785.40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992056"/>
                  </a:ext>
                </a:extLst>
              </a:tr>
              <a:tr h="244956">
                <a:tc>
                  <a:txBody>
                    <a:bodyPr/>
                    <a:lstStyle/>
                    <a:p>
                      <a:pPr algn="ctr" fontAlgn="b"/>
                      <a:r>
                        <a:rPr lang="en-US" sz="800" b="1" i="0" u="none" strike="noStrike" dirty="0">
                          <a:solidFill>
                            <a:srgbClr val="000000"/>
                          </a:solidFill>
                          <a:effectLst/>
                          <a:latin typeface="Calibri" panose="020F0502020204030204" pitchFamily="34" charset="0"/>
                        </a:rPr>
                        <a:t>2027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41,827,493.49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35,553,369.46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625,739.30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29,688,485.64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5,239,144.52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4,182,749.35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2,091,374.67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864291"/>
                  </a:ext>
                </a:extLst>
              </a:tr>
              <a:tr h="244956">
                <a:tc>
                  <a:txBody>
                    <a:bodyPr/>
                    <a:lstStyle/>
                    <a:p>
                      <a:pPr algn="ctr" fontAlgn="b"/>
                      <a:r>
                        <a:rPr lang="en-US" sz="800" b="1" i="0" u="none" strike="noStrike" dirty="0">
                          <a:solidFill>
                            <a:srgbClr val="000000"/>
                          </a:solidFill>
                          <a:effectLst/>
                          <a:latin typeface="Calibri" panose="020F0502020204030204" pitchFamily="34" charset="0"/>
                        </a:rPr>
                        <a:t>2028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43,918,868.17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37,331,037.94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657,026.27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31,172,909.92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5,501,101.75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4,391,886.82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2,195,943.41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496795"/>
                  </a:ext>
                </a:extLst>
              </a:tr>
              <a:tr h="244956">
                <a:tc>
                  <a:txBody>
                    <a:bodyPr/>
                    <a:lstStyle/>
                    <a:p>
                      <a:pPr algn="ctr" fontAlgn="b"/>
                      <a:r>
                        <a:rPr lang="en-US" sz="800" b="1" i="0" u="none" strike="noStrike" dirty="0">
                          <a:solidFill>
                            <a:srgbClr val="000000"/>
                          </a:solidFill>
                          <a:effectLst/>
                          <a:latin typeface="Calibri" panose="020F0502020204030204" pitchFamily="34" charset="0"/>
                        </a:rPr>
                        <a:t>2029 Projection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46,114,811.57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39,197,589.83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  689,877.58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32,731,555.41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5,776,156.84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4,611,481.16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  2,305,740.58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143176"/>
                  </a:ext>
                </a:extLst>
              </a:tr>
            </a:tbl>
          </a:graphicData>
        </a:graphic>
      </p:graphicFrame>
    </p:spTree>
    <p:extLst>
      <p:ext uri="{BB962C8B-B14F-4D97-AF65-F5344CB8AC3E}">
        <p14:creationId xmlns:p14="http://schemas.microsoft.com/office/powerpoint/2010/main" val="152343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Permitted </a:t>
            </a:r>
            <a:r>
              <a:rPr lang="en-US" sz="4000" dirty="0" smtClean="0"/>
              <a:t>Uses of Reserve </a:t>
            </a:r>
            <a:r>
              <a:rPr lang="en-US" sz="4000" dirty="0"/>
              <a:t>Funds</a:t>
            </a:r>
          </a:p>
        </p:txBody>
      </p:sp>
      <p:sp>
        <p:nvSpPr>
          <p:cNvPr id="3" name="Content Placeholder 2"/>
          <p:cNvSpPr>
            <a:spLocks noGrp="1"/>
          </p:cNvSpPr>
          <p:nvPr>
            <p:ph idx="1"/>
          </p:nvPr>
        </p:nvSpPr>
        <p:spPr>
          <a:xfrm>
            <a:off x="457201" y="930729"/>
            <a:ext cx="8001000" cy="3567792"/>
          </a:xfrm>
        </p:spPr>
        <p:txBody>
          <a:bodyPr>
            <a:normAutofit fontScale="55000" lnSpcReduction="20000"/>
          </a:bodyPr>
          <a:lstStyle/>
          <a:p>
            <a:r>
              <a:rPr lang="en-US" dirty="0" smtClean="0"/>
              <a:t>Perkins V permits States to use Reserve Funds to award grants </a:t>
            </a:r>
            <a:r>
              <a:rPr lang="en-US" dirty="0"/>
              <a:t>to </a:t>
            </a:r>
            <a:r>
              <a:rPr lang="en-US" dirty="0" smtClean="0"/>
              <a:t>secondary and postsecondary eligible </a:t>
            </a:r>
            <a:r>
              <a:rPr lang="en-US" dirty="0"/>
              <a:t>recipients for </a:t>
            </a:r>
            <a:r>
              <a:rPr lang="en-US" dirty="0" smtClean="0"/>
              <a:t>CTE activities in</a:t>
            </a:r>
            <a:r>
              <a:rPr lang="en-US" dirty="0"/>
              <a:t>—</a:t>
            </a:r>
          </a:p>
          <a:p>
            <a:pPr lvl="1"/>
            <a:r>
              <a:rPr lang="en-US" dirty="0" smtClean="0"/>
              <a:t>rural </a:t>
            </a:r>
            <a:r>
              <a:rPr lang="en-US" dirty="0"/>
              <a:t>areas</a:t>
            </a:r>
            <a:r>
              <a:rPr lang="en-US" dirty="0" smtClean="0"/>
              <a:t>;</a:t>
            </a:r>
          </a:p>
          <a:p>
            <a:pPr lvl="1"/>
            <a:r>
              <a:rPr lang="en-US" dirty="0" smtClean="0"/>
              <a:t>Areas with high percentages of CTE concentrators or CTE participants;</a:t>
            </a:r>
          </a:p>
          <a:p>
            <a:pPr lvl="1"/>
            <a:r>
              <a:rPr lang="en-US" dirty="0" smtClean="0"/>
              <a:t>areas </a:t>
            </a:r>
            <a:r>
              <a:rPr lang="en-US" dirty="0"/>
              <a:t>with high </a:t>
            </a:r>
            <a:r>
              <a:rPr lang="en-US" dirty="0" smtClean="0"/>
              <a:t>numbers of </a:t>
            </a:r>
            <a:r>
              <a:rPr lang="en-US" dirty="0"/>
              <a:t>CTE concentrators </a:t>
            </a:r>
            <a:r>
              <a:rPr lang="en-US" dirty="0" smtClean="0"/>
              <a:t>or CTE </a:t>
            </a:r>
            <a:r>
              <a:rPr lang="en-US" dirty="0"/>
              <a:t>participants; and</a:t>
            </a:r>
          </a:p>
          <a:p>
            <a:pPr lvl="1"/>
            <a:r>
              <a:rPr lang="en-US" dirty="0" smtClean="0"/>
              <a:t>areas </a:t>
            </a:r>
            <a:r>
              <a:rPr lang="en-US" dirty="0"/>
              <a:t>with disparities or gaps in </a:t>
            </a:r>
            <a:r>
              <a:rPr lang="en-US" dirty="0" smtClean="0"/>
              <a:t>performance</a:t>
            </a:r>
            <a:endParaRPr lang="en-US" dirty="0"/>
          </a:p>
          <a:p>
            <a:r>
              <a:rPr lang="en-US" dirty="0"/>
              <a:t>I</a:t>
            </a:r>
            <a:r>
              <a:rPr lang="en-US" dirty="0" smtClean="0"/>
              <a:t>n </a:t>
            </a:r>
            <a:r>
              <a:rPr lang="en-US" dirty="0"/>
              <a:t>order </a:t>
            </a:r>
            <a:r>
              <a:rPr lang="en-US" dirty="0" smtClean="0"/>
              <a:t>to—</a:t>
            </a:r>
          </a:p>
          <a:p>
            <a:pPr lvl="1"/>
            <a:r>
              <a:rPr lang="en-US" dirty="0" smtClean="0"/>
              <a:t>foster </a:t>
            </a:r>
            <a:r>
              <a:rPr lang="en-US" dirty="0"/>
              <a:t>innovation through the identification </a:t>
            </a:r>
            <a:r>
              <a:rPr lang="en-US" dirty="0" smtClean="0"/>
              <a:t>and promotion </a:t>
            </a:r>
            <a:r>
              <a:rPr lang="en-US" dirty="0"/>
              <a:t>of promising </a:t>
            </a:r>
            <a:r>
              <a:rPr lang="en-US" dirty="0" smtClean="0"/>
              <a:t> and proven CTE programs</a:t>
            </a:r>
            <a:r>
              <a:rPr lang="en-US" dirty="0"/>
              <a:t>, practices, and strategies, which </a:t>
            </a:r>
            <a:r>
              <a:rPr lang="en-US" dirty="0" smtClean="0"/>
              <a:t>may include </a:t>
            </a:r>
            <a:r>
              <a:rPr lang="en-US" dirty="0"/>
              <a:t>programs, practices, and strategies that </a:t>
            </a:r>
            <a:r>
              <a:rPr lang="en-US" dirty="0" smtClean="0"/>
              <a:t>prepare individuals </a:t>
            </a:r>
            <a:r>
              <a:rPr lang="en-US" dirty="0"/>
              <a:t>for nontraditional fields; </a:t>
            </a:r>
            <a:r>
              <a:rPr lang="en-US" dirty="0" smtClean="0"/>
              <a:t>or</a:t>
            </a:r>
          </a:p>
          <a:p>
            <a:pPr lvl="1"/>
            <a:r>
              <a:rPr lang="en-US" dirty="0" smtClean="0"/>
              <a:t>promote </a:t>
            </a:r>
            <a:r>
              <a:rPr lang="en-US" dirty="0"/>
              <a:t>the development, implementation, </a:t>
            </a:r>
            <a:r>
              <a:rPr lang="en-US" dirty="0" smtClean="0"/>
              <a:t>and adoption </a:t>
            </a:r>
            <a:r>
              <a:rPr lang="en-US" dirty="0"/>
              <a:t>of programs of study or career pathways </a:t>
            </a:r>
            <a:r>
              <a:rPr lang="en-US" dirty="0" smtClean="0"/>
              <a:t>aligned with </a:t>
            </a:r>
            <a:r>
              <a:rPr lang="en-US" dirty="0"/>
              <a:t>State-identified high-skill, high-wage, or </a:t>
            </a:r>
            <a:r>
              <a:rPr lang="en-US" dirty="0" smtClean="0"/>
              <a:t>in-demand occupations </a:t>
            </a:r>
            <a:r>
              <a:rPr lang="en-US" dirty="0"/>
              <a:t>or industries.</a:t>
            </a:r>
          </a:p>
        </p:txBody>
      </p:sp>
    </p:spTree>
    <p:extLst>
      <p:ext uri="{BB962C8B-B14F-4D97-AF65-F5344CB8AC3E}">
        <p14:creationId xmlns:p14="http://schemas.microsoft.com/office/powerpoint/2010/main" val="1599245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white"/>
                </a:solidFill>
              </a:rPr>
              <a:t>3. Secondary Program Quality </a:t>
            </a:r>
            <a:r>
              <a:rPr lang="en-US" sz="3600" dirty="0">
                <a:solidFill>
                  <a:prstClr val="white"/>
                </a:solidFill>
              </a:rPr>
              <a:t>I</a:t>
            </a:r>
            <a:r>
              <a:rPr lang="en-US" sz="3600" dirty="0" smtClean="0">
                <a:solidFill>
                  <a:prstClr val="white"/>
                </a:solidFill>
              </a:rPr>
              <a:t>ndicator(s)</a:t>
            </a:r>
            <a:endParaRPr lang="en-US" sz="3600" dirty="0"/>
          </a:p>
        </p:txBody>
      </p:sp>
      <p:sp>
        <p:nvSpPr>
          <p:cNvPr id="3" name="Content Placeholder 2"/>
          <p:cNvSpPr>
            <a:spLocks noGrp="1"/>
          </p:cNvSpPr>
          <p:nvPr>
            <p:ph idx="1"/>
          </p:nvPr>
        </p:nvSpPr>
        <p:spPr>
          <a:xfrm>
            <a:off x="363600" y="921600"/>
            <a:ext cx="8229600" cy="3470400"/>
          </a:xfrm>
        </p:spPr>
        <p:txBody>
          <a:bodyPr>
            <a:normAutofit fontScale="85000" lnSpcReduction="10000"/>
          </a:bodyPr>
          <a:lstStyle/>
          <a:p>
            <a:pPr marL="0" lvl="0" indent="0">
              <a:lnSpc>
                <a:spcPct val="107000"/>
              </a:lnSpc>
              <a:spcBef>
                <a:spcPts val="0"/>
              </a:spcBef>
              <a:buNone/>
            </a:pPr>
            <a:r>
              <a:rPr lang="en-US" dirty="0" smtClean="0">
                <a:latin typeface="Calibri" panose="020F0502020204030204" pitchFamily="34" charset="0"/>
                <a:ea typeface="Calibri" panose="020F0502020204030204" pitchFamily="34" charset="0"/>
                <a:cs typeface="Calibri" panose="020F0502020204030204" pitchFamily="34" charset="0"/>
              </a:rPr>
              <a:t>Select at least one of the following secondary indicators </a:t>
            </a:r>
            <a:r>
              <a:rPr lang="en-US" dirty="0">
                <a:latin typeface="Calibri" panose="020F0502020204030204" pitchFamily="34" charset="0"/>
                <a:ea typeface="Calibri" panose="020F0502020204030204" pitchFamily="34" charset="0"/>
                <a:cs typeface="Calibri" panose="020F0502020204030204" pitchFamily="34" charset="0"/>
              </a:rPr>
              <a:t>of </a:t>
            </a:r>
            <a:r>
              <a:rPr lang="en-US" dirty="0" smtClean="0">
                <a:latin typeface="Calibri" panose="020F0502020204030204" pitchFamily="34" charset="0"/>
                <a:ea typeface="Calibri" panose="020F0502020204030204" pitchFamily="34" charset="0"/>
                <a:cs typeface="Calibri" panose="020F0502020204030204" pitchFamily="34" charset="0"/>
              </a:rPr>
              <a:t>quality that measure the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percentage of CTE concentrators graduating from high school </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having</a:t>
            </a:r>
            <a:r>
              <a:rPr lang="en-US" dirty="0" smtClean="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Option A</a:t>
            </a:r>
            <a:r>
              <a:rPr lang="en-US" dirty="0" smtClean="0">
                <a:latin typeface="Calibri" panose="020F0502020204030204" pitchFamily="34" charset="0"/>
                <a:ea typeface="Calibri" panose="020F0502020204030204" pitchFamily="34" charset="0"/>
                <a:cs typeface="Calibri" panose="020F0502020204030204" pitchFamily="34" charset="0"/>
              </a:rPr>
              <a:t>: attained </a:t>
            </a:r>
            <a:r>
              <a:rPr lang="en-US" dirty="0" smtClean="0">
                <a:solidFill>
                  <a:srgbClr val="FF0000"/>
                </a:solidFill>
                <a:latin typeface="Calibri" panose="020F0502020204030204" pitchFamily="34" charset="0"/>
                <a:ea typeface="Calibri" panose="020F0502020204030204" pitchFamily="34" charset="0"/>
                <a:cs typeface="Calibri" panose="020F0502020204030204" pitchFamily="34" charset="0"/>
              </a:rPr>
              <a:t>recognized postsecondary credential </a:t>
            </a:r>
          </a:p>
          <a:p>
            <a:pPr lvl="1">
              <a:lnSpc>
                <a:spcPct val="107000"/>
              </a:lnSpc>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Option </a:t>
            </a:r>
            <a:r>
              <a:rPr lang="en-US" dirty="0" smtClean="0">
                <a:latin typeface="Calibri" panose="020F0502020204030204" pitchFamily="34" charset="0"/>
                <a:ea typeface="Calibri" panose="020F0502020204030204" pitchFamily="34" charset="0"/>
                <a:cs typeface="Calibri" panose="020F0502020204030204" pitchFamily="34" charset="0"/>
              </a:rPr>
              <a:t>B: attained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postsecondary </a:t>
            </a:r>
            <a:r>
              <a:rPr lang="en-US" dirty="0" smtClean="0">
                <a:solidFill>
                  <a:srgbClr val="FF0000"/>
                </a:solidFill>
                <a:latin typeface="Calibri" panose="020F0502020204030204" pitchFamily="34" charset="0"/>
                <a:ea typeface="Calibri" panose="020F0502020204030204" pitchFamily="34" charset="0"/>
                <a:cs typeface="Calibri" panose="020F0502020204030204" pitchFamily="34" charset="0"/>
              </a:rPr>
              <a:t>credit</a:t>
            </a:r>
            <a:r>
              <a:rPr lang="en-US" dirty="0" smtClean="0">
                <a:latin typeface="Calibri" panose="020F0502020204030204" pitchFamily="34" charset="0"/>
                <a:ea typeface="Calibri" panose="020F0502020204030204" pitchFamily="34" charset="0"/>
                <a:cs typeface="Calibri" panose="020F0502020204030204" pitchFamily="34" charset="0"/>
              </a:rPr>
              <a:t> through </a:t>
            </a:r>
            <a:r>
              <a:rPr lang="en-US" dirty="0">
                <a:latin typeface="Calibri" panose="020F0502020204030204" pitchFamily="34" charset="0"/>
                <a:ea typeface="Calibri" panose="020F0502020204030204" pitchFamily="34" charset="0"/>
                <a:cs typeface="Calibri" panose="020F0502020204030204" pitchFamily="34" charset="0"/>
              </a:rPr>
              <a:t>a dual or concurrent enrollment program or another credit transfer </a:t>
            </a:r>
            <a:r>
              <a:rPr lang="en-US" dirty="0" smtClean="0">
                <a:latin typeface="Calibri" panose="020F0502020204030204" pitchFamily="34" charset="0"/>
                <a:ea typeface="Calibri" panose="020F0502020204030204" pitchFamily="34" charset="0"/>
                <a:cs typeface="Calibri" panose="020F0502020204030204" pitchFamily="34" charset="0"/>
              </a:rPr>
              <a:t>agreement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Option </a:t>
            </a:r>
            <a:r>
              <a:rPr lang="en-US" dirty="0" smtClean="0">
                <a:latin typeface="Calibri" panose="020F0502020204030204" pitchFamily="34" charset="0"/>
                <a:ea typeface="Calibri" panose="020F0502020204030204" pitchFamily="34" charset="0"/>
                <a:cs typeface="Calibri" panose="020F0502020204030204" pitchFamily="34" charset="0"/>
              </a:rPr>
              <a:t>C: participated in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w</a:t>
            </a:r>
            <a:r>
              <a:rPr lang="en-US" dirty="0" smtClean="0">
                <a:solidFill>
                  <a:srgbClr val="FF0000"/>
                </a:solidFill>
                <a:latin typeface="Calibri" panose="020F0502020204030204" pitchFamily="34" charset="0"/>
                <a:ea typeface="Calibri" panose="020F0502020204030204" pitchFamily="34" charset="0"/>
                <a:cs typeface="Calibri" panose="020F0502020204030204" pitchFamily="34" charset="0"/>
              </a:rPr>
              <a:t>ork-based learning </a:t>
            </a:r>
            <a:r>
              <a:rPr lang="en-US" dirty="0" smtClean="0">
                <a:latin typeface="Calibri" panose="020F0502020204030204" pitchFamily="34" charset="0"/>
                <a:ea typeface="Calibri" panose="020F0502020204030204" pitchFamily="34" charset="0"/>
                <a:cs typeface="Calibri" panose="020F0502020204030204" pitchFamily="34" charset="0"/>
              </a:rPr>
              <a:t>experience</a:t>
            </a:r>
            <a:endParaRPr lang="en-US" dirty="0" smtClean="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081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Option A: Recognized </a:t>
            </a:r>
            <a:r>
              <a:rPr lang="en-US" sz="3200" dirty="0" smtClean="0">
                <a:solidFill>
                  <a:prstClr val="white"/>
                </a:solidFill>
              </a:rPr>
              <a:t>Postsecondary Credential </a:t>
            </a:r>
            <a:endParaRPr lang="en-US" dirty="0"/>
          </a:p>
        </p:txBody>
      </p:sp>
      <p:sp>
        <p:nvSpPr>
          <p:cNvPr id="3" name="Content Placeholder 2"/>
          <p:cNvSpPr>
            <a:spLocks noGrp="1"/>
          </p:cNvSpPr>
          <p:nvPr>
            <p:ph idx="1"/>
          </p:nvPr>
        </p:nvSpPr>
        <p:spPr>
          <a:xfrm>
            <a:off x="372533" y="961812"/>
            <a:ext cx="8263467" cy="3779521"/>
          </a:xfrm>
        </p:spPr>
        <p:txBody>
          <a:bodyPr>
            <a:normAutofit fontScale="62500" lnSpcReduction="20000"/>
          </a:bodyPr>
          <a:lstStyle/>
          <a:p>
            <a:pPr marL="0" lvl="0" indent="0">
              <a:buNone/>
            </a:pPr>
            <a:r>
              <a:rPr lang="en-US" sz="4300" b="1" i="1" dirty="0" smtClean="0"/>
              <a:t>Recognized </a:t>
            </a:r>
            <a:r>
              <a:rPr lang="en-US" sz="4300" b="1" i="1" dirty="0"/>
              <a:t>postsecondary </a:t>
            </a:r>
            <a:r>
              <a:rPr lang="en-US" sz="4300" b="1" i="1" dirty="0" smtClean="0"/>
              <a:t>credential </a:t>
            </a:r>
            <a:r>
              <a:rPr lang="en-US" sz="4300" dirty="0" smtClean="0"/>
              <a:t>m</a:t>
            </a:r>
            <a:r>
              <a:rPr lang="en-US" sz="43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easures </a:t>
            </a:r>
            <a:r>
              <a:rPr lang="en-US" sz="4300" dirty="0">
                <a:solidFill>
                  <a:prstClr val="black"/>
                </a:solidFill>
                <a:latin typeface="Calibri" panose="020F0502020204030204" pitchFamily="34" charset="0"/>
                <a:ea typeface="Calibri" panose="020F0502020204030204" pitchFamily="34" charset="0"/>
                <a:cs typeface="Calibri" panose="020F0502020204030204" pitchFamily="34" charset="0"/>
              </a:rPr>
              <a:t>the percentage of CTE concentrators graduating from high </a:t>
            </a:r>
            <a:r>
              <a:rPr lang="en-US" sz="43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school with a recognized postsecondary credential.</a:t>
            </a:r>
          </a:p>
          <a:p>
            <a:pPr marL="0" lvl="0" indent="0">
              <a:buNone/>
            </a:pPr>
            <a:r>
              <a:rPr lang="en-US" sz="4300" dirty="0" smtClean="0"/>
              <a:t>Note: Perkins V uses the definition of </a:t>
            </a:r>
            <a:r>
              <a:rPr lang="en-US" sz="4300" dirty="0"/>
              <a:t>a recognized postsecondary </a:t>
            </a:r>
            <a:r>
              <a:rPr lang="en-US" sz="4300" dirty="0" smtClean="0"/>
              <a:t>credential from the Workforce </a:t>
            </a:r>
            <a:r>
              <a:rPr lang="en-US" sz="4300" dirty="0"/>
              <a:t>Innovation and Opportunity Act (</a:t>
            </a:r>
            <a:r>
              <a:rPr lang="en-US" sz="4300" dirty="0" smtClean="0"/>
              <a:t>WIOA): “</a:t>
            </a:r>
            <a:r>
              <a:rPr lang="en-US" sz="4300" i="1" dirty="0" smtClean="0"/>
              <a:t>Credential consisting </a:t>
            </a:r>
            <a:r>
              <a:rPr lang="en-US" sz="4300" i="1" dirty="0"/>
              <a:t>of an industry-recognized certificate or </a:t>
            </a:r>
            <a:r>
              <a:rPr lang="en-US" sz="4300" i="1" dirty="0" smtClean="0"/>
              <a:t>certification</a:t>
            </a:r>
            <a:r>
              <a:rPr lang="en-US" sz="4300" i="1" dirty="0"/>
              <a:t>, a certificate of completion of an apprenticeship, </a:t>
            </a:r>
            <a:r>
              <a:rPr lang="en-US" sz="4300" i="1" dirty="0" smtClean="0"/>
              <a:t>a </a:t>
            </a:r>
            <a:r>
              <a:rPr lang="en-US" sz="4300" i="1" dirty="0"/>
              <a:t>license recognized by the State involved or </a:t>
            </a:r>
            <a:r>
              <a:rPr lang="en-US" sz="4300" i="1" dirty="0" smtClean="0"/>
              <a:t>Federal Government</a:t>
            </a:r>
            <a:r>
              <a:rPr lang="en-US" sz="4300" i="1" dirty="0"/>
              <a:t>, or an associate or baccalaureate </a:t>
            </a:r>
            <a:r>
              <a:rPr lang="en-US" sz="4300" i="1" dirty="0" smtClean="0"/>
              <a:t>degree.”</a:t>
            </a:r>
          </a:p>
          <a:p>
            <a:pPr marL="457200" lvl="1" indent="0">
              <a:buNone/>
            </a:pPr>
            <a:endParaRPr lang="en-US" dirty="0"/>
          </a:p>
        </p:txBody>
      </p:sp>
    </p:spTree>
    <p:extLst>
      <p:ext uri="{BB962C8B-B14F-4D97-AF65-F5344CB8AC3E}">
        <p14:creationId xmlns:p14="http://schemas.microsoft.com/office/powerpoint/2010/main" val="3745480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Option </a:t>
            </a:r>
            <a:r>
              <a:rPr lang="en-US" sz="3200" dirty="0" smtClean="0">
                <a:solidFill>
                  <a:prstClr val="white"/>
                </a:solidFill>
              </a:rPr>
              <a:t>B: </a:t>
            </a:r>
            <a:r>
              <a:rPr lang="en-US" sz="3200" dirty="0">
                <a:solidFill>
                  <a:prstClr val="white"/>
                </a:solidFill>
              </a:rPr>
              <a:t>Postsecondary </a:t>
            </a:r>
            <a:r>
              <a:rPr lang="en-US" sz="3200" dirty="0" smtClean="0">
                <a:solidFill>
                  <a:prstClr val="white"/>
                </a:solidFill>
              </a:rPr>
              <a:t>Credit</a:t>
            </a:r>
            <a:endParaRPr lang="en-US" dirty="0"/>
          </a:p>
        </p:txBody>
      </p:sp>
      <p:sp>
        <p:nvSpPr>
          <p:cNvPr id="3" name="Content Placeholder 2"/>
          <p:cNvSpPr>
            <a:spLocks noGrp="1"/>
          </p:cNvSpPr>
          <p:nvPr>
            <p:ph idx="1"/>
          </p:nvPr>
        </p:nvSpPr>
        <p:spPr>
          <a:xfrm>
            <a:off x="457200" y="988907"/>
            <a:ext cx="8229600" cy="3366346"/>
          </a:xfrm>
        </p:spPr>
        <p:txBody>
          <a:bodyPr>
            <a:normAutofit fontScale="92500" lnSpcReduction="20000"/>
          </a:bodyPr>
          <a:lstStyle/>
          <a:p>
            <a:pPr marL="0" indent="0">
              <a:buNone/>
            </a:pPr>
            <a:r>
              <a:rPr lang="en-US" sz="3300" b="1" i="1" dirty="0" smtClean="0"/>
              <a:t>Postsecondary credit </a:t>
            </a:r>
            <a:r>
              <a:rPr lang="en-US" sz="3300" dirty="0" smtClean="0"/>
              <a:t>m</a:t>
            </a:r>
            <a:r>
              <a:rPr lang="en-US" sz="33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easures </a:t>
            </a:r>
            <a:r>
              <a:rPr lang="en-US" sz="3300" dirty="0">
                <a:solidFill>
                  <a:prstClr val="black"/>
                </a:solidFill>
                <a:latin typeface="Calibri" panose="020F0502020204030204" pitchFamily="34" charset="0"/>
                <a:ea typeface="Calibri" panose="020F0502020204030204" pitchFamily="34" charset="0"/>
                <a:cs typeface="Calibri" panose="020F0502020204030204" pitchFamily="34" charset="0"/>
              </a:rPr>
              <a:t>the percentage of CTE concentrators graduating from high </a:t>
            </a:r>
            <a:r>
              <a:rPr lang="en-US" sz="33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school </a:t>
            </a:r>
            <a:r>
              <a:rPr lang="en-US" sz="3300" dirty="0" smtClean="0"/>
              <a:t>through a dual or concurrent enrollment program, or another transfer agreement, in which students enroll in and complete a postsecondary course at their high school or nearby community college, though articulated, transcript, dual or concurrent enrollment credit program.</a:t>
            </a:r>
          </a:p>
          <a:p>
            <a:pPr marL="457200" lvl="1" indent="0">
              <a:buNone/>
            </a:pPr>
            <a:endParaRPr lang="en-US" dirty="0" smtClean="0"/>
          </a:p>
          <a:p>
            <a:endParaRPr lang="en-US" dirty="0"/>
          </a:p>
        </p:txBody>
      </p:sp>
    </p:spTree>
    <p:extLst>
      <p:ext uri="{BB962C8B-B14F-4D97-AF65-F5344CB8AC3E}">
        <p14:creationId xmlns:p14="http://schemas.microsoft.com/office/powerpoint/2010/main" val="2861113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Option </a:t>
            </a:r>
            <a:r>
              <a:rPr lang="en-US" sz="3200" dirty="0" smtClean="0">
                <a:solidFill>
                  <a:prstClr val="white"/>
                </a:solidFill>
              </a:rPr>
              <a:t>C: </a:t>
            </a:r>
            <a:r>
              <a:rPr lang="en-US" sz="3200" dirty="0">
                <a:solidFill>
                  <a:prstClr val="white"/>
                </a:solidFill>
              </a:rPr>
              <a:t>Work-based </a:t>
            </a:r>
            <a:r>
              <a:rPr lang="en-US" sz="3200" dirty="0" smtClean="0">
                <a:solidFill>
                  <a:prstClr val="white"/>
                </a:solidFill>
              </a:rPr>
              <a:t>Learning</a:t>
            </a:r>
            <a:endParaRPr lang="en-US" dirty="0"/>
          </a:p>
        </p:txBody>
      </p:sp>
      <p:sp>
        <p:nvSpPr>
          <p:cNvPr id="3" name="Content Placeholder 2"/>
          <p:cNvSpPr>
            <a:spLocks noGrp="1"/>
          </p:cNvSpPr>
          <p:nvPr>
            <p:ph idx="1"/>
          </p:nvPr>
        </p:nvSpPr>
        <p:spPr>
          <a:xfrm>
            <a:off x="457200" y="1124373"/>
            <a:ext cx="8229600" cy="3199977"/>
          </a:xfrm>
        </p:spPr>
        <p:txBody>
          <a:bodyPr>
            <a:normAutofit lnSpcReduction="10000"/>
          </a:bodyPr>
          <a:lstStyle/>
          <a:p>
            <a:pPr marL="0" lvl="0" indent="0">
              <a:buNone/>
            </a:pPr>
            <a:r>
              <a:rPr lang="en-US" sz="2700" b="1" i="1" dirty="0" smtClean="0">
                <a:solidFill>
                  <a:prstClr val="black"/>
                </a:solidFill>
              </a:rPr>
              <a:t>Work-based learning </a:t>
            </a:r>
            <a:r>
              <a:rPr lang="en-US" sz="2700" dirty="0" smtClean="0">
                <a:solidFill>
                  <a:prstClr val="black"/>
                </a:solidFill>
              </a:rPr>
              <a:t>m</a:t>
            </a:r>
            <a:r>
              <a:rPr lang="en-US" sz="27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easures </a:t>
            </a:r>
            <a:r>
              <a:rPr lang="en-US" sz="2700" dirty="0">
                <a:solidFill>
                  <a:prstClr val="black"/>
                </a:solidFill>
                <a:latin typeface="Calibri" panose="020F0502020204030204" pitchFamily="34" charset="0"/>
                <a:ea typeface="Calibri" panose="020F0502020204030204" pitchFamily="34" charset="0"/>
                <a:cs typeface="Calibri" panose="020F0502020204030204" pitchFamily="34" charset="0"/>
              </a:rPr>
              <a:t>the percentage of CTE concentrators graduating from high </a:t>
            </a:r>
            <a:r>
              <a:rPr lang="en-US" sz="27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school in sustained interactions with industry or community professional in real workplace setting, to the extent practicable, or simulated environments at an education institution that foster in-depth, first-hand engagement with tasks required of a given career field, that are aligned to curriculum and instruction.</a:t>
            </a:r>
          </a:p>
          <a:p>
            <a:pPr lvl="1"/>
            <a:endParaRPr lang="en-US" sz="2400" dirty="0"/>
          </a:p>
          <a:p>
            <a:endParaRPr lang="en-US" sz="27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656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642346"/>
          </a:xfrm>
        </p:spPr>
        <p:txBody>
          <a:bodyPr/>
          <a:lstStyle/>
          <a:p>
            <a:r>
              <a:rPr lang="en-US" sz="3200" b="1" dirty="0"/>
              <a:t>Secondary State Determined Performance Levels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6911293"/>
              </p:ext>
            </p:extLst>
          </p:nvPr>
        </p:nvGraphicFramePr>
        <p:xfrm>
          <a:off x="643466" y="724748"/>
          <a:ext cx="7328747" cy="3522138"/>
        </p:xfrm>
        <a:graphic>
          <a:graphicData uri="http://schemas.openxmlformats.org/drawingml/2006/table">
            <a:tbl>
              <a:tblPr/>
              <a:tblGrid>
                <a:gridCol w="2208107">
                  <a:extLst>
                    <a:ext uri="{9D8B030D-6E8A-4147-A177-3AD203B41FA5}">
                      <a16:colId xmlns:a16="http://schemas.microsoft.com/office/drawing/2014/main" val="2765479270"/>
                    </a:ext>
                  </a:extLst>
                </a:gridCol>
                <a:gridCol w="3894666">
                  <a:extLst>
                    <a:ext uri="{9D8B030D-6E8A-4147-A177-3AD203B41FA5}">
                      <a16:colId xmlns:a16="http://schemas.microsoft.com/office/drawing/2014/main" val="2731455404"/>
                    </a:ext>
                  </a:extLst>
                </a:gridCol>
                <a:gridCol w="1225974">
                  <a:extLst>
                    <a:ext uri="{9D8B030D-6E8A-4147-A177-3AD203B41FA5}">
                      <a16:colId xmlns:a16="http://schemas.microsoft.com/office/drawing/2014/main" val="3625404739"/>
                    </a:ext>
                  </a:extLst>
                </a:gridCol>
              </a:tblGrid>
              <a:tr h="428635">
                <a:tc>
                  <a:txBody>
                    <a:bodyPr/>
                    <a:lstStyle/>
                    <a:p>
                      <a:pPr marL="0" marR="0" algn="ctr">
                        <a:lnSpc>
                          <a:spcPct val="115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Core Indicator </a:t>
                      </a:r>
                      <a:r>
                        <a:rPr lang="en-US" sz="11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 </a:t>
                      </a:r>
                    </a:p>
                    <a:p>
                      <a:pPr marL="0" marR="0" algn="ctr">
                        <a:lnSpc>
                          <a:spcPct val="115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*(Code in Perkins IV)</a:t>
                      </a:r>
                    </a:p>
                  </a:txBody>
                  <a:tcPr marL="25963" marR="25963"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Secondary Perkins Core Indicators of Performance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dirty="0">
                          <a:effectLst/>
                          <a:latin typeface="Calibri" panose="020F0502020204030204" pitchFamily="34" charset="0"/>
                          <a:ea typeface="Times New Roman" panose="02020603050405020304" pitchFamily="18" charset="0"/>
                          <a:cs typeface="Calibri" panose="020F0502020204030204" pitchFamily="34" charset="0"/>
                        </a:rPr>
                        <a:t>Perkins V Target Level 2020-2021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2379137"/>
                  </a:ext>
                </a:extLst>
              </a:tr>
              <a:tr h="184485">
                <a:tc>
                  <a:txBody>
                    <a:bodyPr/>
                    <a:lstStyle/>
                    <a:p>
                      <a:pPr marL="0" marR="0" algn="ctr">
                        <a:lnSpc>
                          <a:spcPct val="115000"/>
                        </a:lnSpc>
                        <a:spcBef>
                          <a:spcPts val="0"/>
                        </a:spcBef>
                        <a:spcAft>
                          <a:spcPts val="0"/>
                        </a:spcAft>
                      </a:pP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1S1 (4S1)</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Graduation Rate</a:t>
                      </a:r>
                      <a:endParaRPr lang="en-US" sz="900" i="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2500517"/>
                  </a:ext>
                </a:extLst>
              </a:tr>
              <a:tr h="184485">
                <a:tc>
                  <a:txBody>
                    <a:bodyPr/>
                    <a:lstStyle/>
                    <a:p>
                      <a:pPr marL="0" marR="0" algn="ctr">
                        <a:lnSpc>
                          <a:spcPct val="115000"/>
                        </a:lnSpc>
                        <a:spcBef>
                          <a:spcPts val="0"/>
                        </a:spcBef>
                        <a:spcAft>
                          <a:spcPts val="0"/>
                        </a:spcAft>
                      </a:pPr>
                      <a:r>
                        <a:rPr lang="en-US" sz="1000" b="1" i="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1S1 (N/A)</a:t>
                      </a:r>
                      <a:endParaRPr lang="en-US" sz="1000" b="1"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00" b="1"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Extended Graduation</a:t>
                      </a:r>
                      <a:r>
                        <a:rPr lang="en-US" sz="900" b="1" i="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Rate</a:t>
                      </a:r>
                      <a:endParaRPr lang="en-US" sz="9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9002709"/>
                  </a:ext>
                </a:extLst>
              </a:tr>
              <a:tr h="184485">
                <a:tc>
                  <a:txBody>
                    <a:bodyPr/>
                    <a:lstStyle/>
                    <a:p>
                      <a:pPr marL="0" marR="0" algn="ctr">
                        <a:lnSpc>
                          <a:spcPct val="115000"/>
                        </a:lnSpc>
                        <a:spcBef>
                          <a:spcPts val="0"/>
                        </a:spcBef>
                        <a:spcAft>
                          <a:spcPts val="0"/>
                        </a:spcAft>
                      </a:pP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2S1 (1S1)</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Academic Attainment- English/Reading</a:t>
                      </a:r>
                      <a:endParaRPr lang="en-US" sz="900" i="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75.50%</a:t>
                      </a: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2699288"/>
                  </a:ext>
                </a:extLst>
              </a:tr>
              <a:tr h="184485">
                <a:tc>
                  <a:txBody>
                    <a:bodyPr/>
                    <a:lstStyle/>
                    <a:p>
                      <a:pPr marL="0" marR="0" algn="ctr">
                        <a:lnSpc>
                          <a:spcPct val="115000"/>
                        </a:lnSpc>
                        <a:spcBef>
                          <a:spcPts val="0"/>
                        </a:spcBef>
                        <a:spcAft>
                          <a:spcPts val="0"/>
                        </a:spcAft>
                      </a:pP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2S2 (1S2)</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Academic Attainment- Mathematics (Highest level)</a:t>
                      </a:r>
                      <a:endParaRPr lang="en-US" sz="900" i="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7771859"/>
                  </a:ext>
                </a:extLst>
              </a:tr>
              <a:tr h="184485">
                <a:tc>
                  <a:txBody>
                    <a:bodyPr/>
                    <a:lstStyle/>
                    <a:p>
                      <a:pPr marL="0" marR="0" algn="ctr">
                        <a:lnSpc>
                          <a:spcPct val="115000"/>
                        </a:lnSpc>
                        <a:spcBef>
                          <a:spcPts val="0"/>
                        </a:spcBef>
                        <a:spcAft>
                          <a:spcPts val="0"/>
                        </a:spcAft>
                      </a:pP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2S3 (New)</a:t>
                      </a:r>
                      <a:endParaRPr lang="en-US" sz="10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Academic Attainment - Science</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70.25%</a:t>
                      </a:r>
                      <a:r>
                        <a:rPr lang="en-US" sz="10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6818218"/>
                  </a:ext>
                </a:extLst>
              </a:tr>
              <a:tr h="184485">
                <a:tc>
                  <a:txBody>
                    <a:bodyPr/>
                    <a:lstStyle/>
                    <a:p>
                      <a:pPr marL="0" marR="0" algn="ctr">
                        <a:lnSpc>
                          <a:spcPct val="115000"/>
                        </a:lnSpc>
                        <a:spcBef>
                          <a:spcPts val="0"/>
                        </a:spcBef>
                        <a:spcAft>
                          <a:spcPts val="0"/>
                        </a:spcAft>
                      </a:pP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3S1 (5S1)</a:t>
                      </a:r>
                      <a:endParaRPr lang="en-US" sz="10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Post Program Placement Transition Rate</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b="1"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93.25%</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9696897"/>
                  </a:ext>
                </a:extLst>
              </a:tr>
              <a:tr h="184485">
                <a:tc>
                  <a:txBody>
                    <a:bodyPr/>
                    <a:lstStyle/>
                    <a:p>
                      <a:pPr marL="0" marR="0" algn="ctr">
                        <a:lnSpc>
                          <a:spcPct val="115000"/>
                        </a:lnSpc>
                        <a:spcBef>
                          <a:spcPts val="0"/>
                        </a:spcBef>
                        <a:spcAft>
                          <a:spcPts val="0"/>
                        </a:spcAft>
                      </a:pPr>
                      <a:r>
                        <a:rPr lang="en-US" sz="1000" b="1" i="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3S2 </a:t>
                      </a: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(5S1)</a:t>
                      </a:r>
                      <a:endParaRPr lang="en-US" sz="10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Program Completer Survey Response Rate</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b="1"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28.25%</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4218744"/>
                  </a:ext>
                </a:extLst>
              </a:tr>
              <a:tr h="188929">
                <a:tc>
                  <a:txBody>
                    <a:bodyPr/>
                    <a:lstStyle/>
                    <a:p>
                      <a:pPr marL="0" marR="0" algn="ctr">
                        <a:lnSpc>
                          <a:spcPct val="115000"/>
                        </a:lnSpc>
                        <a:spcBef>
                          <a:spcPts val="0"/>
                        </a:spcBef>
                        <a:spcAft>
                          <a:spcPts val="0"/>
                        </a:spcAft>
                      </a:pP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4S1 (New</a:t>
                      </a:r>
                      <a:r>
                        <a:rPr lang="en-US" sz="1000" b="1" i="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b="0" i="0" kern="120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b="1" i="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Combined 6S1 and 6S2)</a:t>
                      </a:r>
                      <a:endParaRPr lang="en-US" sz="10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Nontraditional Program Concentration</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28.25%</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5068630"/>
                  </a:ext>
                </a:extLst>
              </a:tr>
              <a:tr h="184485">
                <a:tc>
                  <a:txBody>
                    <a:bodyPr/>
                    <a:lstStyle/>
                    <a:p>
                      <a:pPr marL="0" marR="0" algn="ctr">
                        <a:lnSpc>
                          <a:spcPct val="115000"/>
                        </a:lnSpc>
                        <a:spcBef>
                          <a:spcPts val="0"/>
                        </a:spcBef>
                        <a:spcAft>
                          <a:spcPts val="0"/>
                        </a:spcAft>
                      </a:pPr>
                      <a:r>
                        <a:rPr lang="en-US" sz="10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5S1 </a:t>
                      </a:r>
                      <a:r>
                        <a:rPr lang="en-US" sz="10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(New)</a:t>
                      </a:r>
                      <a:endParaRPr lang="en-US" sz="1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0" indent="-53975" algn="l">
                        <a:lnSpc>
                          <a:spcPct val="115000"/>
                        </a:lnSpc>
                        <a:spcBef>
                          <a:spcPts val="0"/>
                        </a:spcBef>
                        <a:spcAft>
                          <a:spcPts val="0"/>
                        </a:spcAft>
                      </a:pPr>
                      <a:r>
                        <a:rPr lang="en-US" sz="900" b="1" i="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Program </a:t>
                      </a: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Quality - </a:t>
                      </a:r>
                      <a:r>
                        <a:rPr lang="en-US" sz="900" b="1" i="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Recognized Postsecondary Credential (Option A)</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65.25%</a:t>
                      </a:r>
                      <a:r>
                        <a:rPr lang="en-US" sz="10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9671605"/>
                  </a:ext>
                </a:extLst>
              </a:tr>
              <a:tr h="184485">
                <a:tc>
                  <a:txBody>
                    <a:bodyPr/>
                    <a:lstStyle/>
                    <a:p>
                      <a:pPr marL="0" marR="0" algn="ctr">
                        <a:lnSpc>
                          <a:spcPct val="115000"/>
                        </a:lnSpc>
                        <a:spcBef>
                          <a:spcPts val="0"/>
                        </a:spcBef>
                        <a:spcAft>
                          <a:spcPts val="0"/>
                        </a:spcAft>
                      </a:pPr>
                      <a:r>
                        <a:rPr lang="en-US" sz="1000" b="1"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5S2 (New)</a:t>
                      </a:r>
                      <a:endParaRPr lang="en-US" sz="10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0" indent="-53975" algn="l">
                        <a:lnSpc>
                          <a:spcPct val="115000"/>
                        </a:lnSpc>
                        <a:spcBef>
                          <a:spcPts val="0"/>
                        </a:spcBef>
                        <a:spcAft>
                          <a:spcPts val="0"/>
                        </a:spcAft>
                      </a:pPr>
                      <a:r>
                        <a:rPr lang="en-US" sz="900" b="1" i="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 Quality –</a:t>
                      </a:r>
                      <a:r>
                        <a:rPr lang="en-US" sz="900" b="1" i="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Postsecondary Credit </a:t>
                      </a:r>
                      <a:r>
                        <a:rPr kumimoji="0" lang="en-US" sz="900" b="1" i="0" u="none" strike="noStrike" kern="1200" cap="none" spc="0" normalizeH="0" baseline="0" noProof="0" dirty="0" smtClean="0">
                          <a:ln>
                            <a:noFill/>
                          </a:ln>
                          <a:solidFill>
                            <a:schemeClr val="tx1"/>
                          </a:solidFill>
                          <a:effectLst/>
                          <a:uLnTx/>
                          <a:uFillTx/>
                          <a:latin typeface="Calibri" panose="020F0502020204030204" pitchFamily="34" charset="0"/>
                          <a:ea typeface="Times New Roman" panose="02020603050405020304" pitchFamily="18" charset="0"/>
                          <a:cs typeface="Calibri" panose="020F0502020204030204" pitchFamily="34" charset="0"/>
                        </a:rPr>
                        <a:t>(Option B)</a:t>
                      </a:r>
                      <a:endParaRPr lang="en-US" sz="9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6202002"/>
                  </a:ext>
                </a:extLst>
              </a:tr>
              <a:tr h="184485">
                <a:tc>
                  <a:txBody>
                    <a:bodyPr/>
                    <a:lstStyle/>
                    <a:p>
                      <a:pPr marL="0" marR="0" algn="ctr">
                        <a:lnSpc>
                          <a:spcPct val="115000"/>
                        </a:lnSpc>
                        <a:spcBef>
                          <a:spcPts val="0"/>
                        </a:spcBef>
                        <a:spcAft>
                          <a:spcPts val="0"/>
                        </a:spcAft>
                      </a:pPr>
                      <a:r>
                        <a:rPr lang="en-US" sz="1000" b="1" i="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5S3 (New)</a:t>
                      </a:r>
                      <a:endParaRPr lang="en-US" sz="10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i="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Program Quality - Participated in Work-based </a:t>
                      </a:r>
                      <a:r>
                        <a:rPr lang="en-US" sz="900" b="1" i="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Learning </a:t>
                      </a:r>
                      <a:r>
                        <a:rPr kumimoji="0" lang="en-US" sz="900" b="1" i="0" u="none" strike="noStrike" kern="1200" cap="none" spc="0" normalizeH="0" baseline="0" noProof="0" dirty="0" smtClean="0">
                          <a:ln>
                            <a:noFill/>
                          </a:ln>
                          <a:solidFill>
                            <a:schemeClr val="tx1"/>
                          </a:solidFill>
                          <a:effectLst/>
                          <a:uLnTx/>
                          <a:uFillTx/>
                          <a:latin typeface="Calibri" panose="020F0502020204030204" pitchFamily="34" charset="0"/>
                          <a:ea typeface="Times New Roman" panose="02020603050405020304" pitchFamily="18" charset="0"/>
                          <a:cs typeface="Calibri" panose="020F0502020204030204" pitchFamily="34" charset="0"/>
                        </a:rPr>
                        <a:t>(Option C)</a:t>
                      </a:r>
                      <a:endParaRPr lang="en-US" sz="9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10.25%</a:t>
                      </a:r>
                      <a:r>
                        <a:rPr lang="en-US" sz="10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40789591"/>
                  </a:ext>
                </a:extLst>
              </a:tr>
              <a:tr h="199884">
                <a:tc>
                  <a:txBody>
                    <a:bodyPr/>
                    <a:lstStyle/>
                    <a:p>
                      <a:pPr marL="0" marR="0" algn="ctr">
                        <a:lnSpc>
                          <a:spcPct val="115000"/>
                        </a:lnSpc>
                        <a:spcBef>
                          <a:spcPts val="0"/>
                        </a:spcBef>
                        <a:spcAft>
                          <a:spcPts val="0"/>
                        </a:spcAft>
                      </a:pP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5S4 A (2S1 A)</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9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Other Program Quality- Technical Skills Attainment/Student Competency Rate</a:t>
                      </a:r>
                      <a:endParaRPr lang="en-US" sz="900" i="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83575"/>
                  </a:ext>
                </a:extLst>
              </a:tr>
              <a:tr h="184485">
                <a:tc>
                  <a:txBody>
                    <a:bodyPr/>
                    <a:lstStyle/>
                    <a:p>
                      <a:pPr marL="0" marR="0" algn="ctr">
                        <a:lnSpc>
                          <a:spcPct val="115000"/>
                        </a:lnSpc>
                        <a:spcBef>
                          <a:spcPts val="0"/>
                        </a:spcBef>
                        <a:spcAft>
                          <a:spcPts val="0"/>
                        </a:spcAft>
                      </a:pPr>
                      <a:r>
                        <a:rPr lang="en-US" sz="1000" b="1" i="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5S4 </a:t>
                      </a: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(2S1 B)</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lvl="0" indent="-55563" algn="l">
                        <a:lnSpc>
                          <a:spcPct val="115000"/>
                        </a:lnSpc>
                        <a:spcBef>
                          <a:spcPts val="0"/>
                        </a:spcBef>
                        <a:spcAft>
                          <a:spcPts val="0"/>
                        </a:spcAft>
                        <a:buFont typeface="Arial" panose="020B0604020202020204" pitchFamily="34" charset="0"/>
                        <a:buChar char="•"/>
                        <a:tabLst>
                          <a:tab pos="410210" algn="l"/>
                        </a:tabLst>
                      </a:pPr>
                      <a:r>
                        <a:rPr lang="en-US" sz="8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Completers Participating in Credentialing Tests</a:t>
                      </a:r>
                      <a:endParaRPr lang="en-US" sz="8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63" marR="25963"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4462392"/>
                  </a:ext>
                </a:extLst>
              </a:tr>
              <a:tr h="184485">
                <a:tc>
                  <a:txBody>
                    <a:bodyPr/>
                    <a:lstStyle/>
                    <a:p>
                      <a:pPr marL="0" marR="0" algn="ctr">
                        <a:lnSpc>
                          <a:spcPct val="115000"/>
                        </a:lnSpc>
                        <a:spcBef>
                          <a:spcPts val="0"/>
                        </a:spcBef>
                        <a:spcAft>
                          <a:spcPts val="0"/>
                        </a:spcAft>
                      </a:pPr>
                      <a:r>
                        <a:rPr lang="en-US" sz="1000" b="1" i="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5S4 </a:t>
                      </a: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(2S1 C)</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9863" marR="0" lvl="0" indent="-55563" algn="l">
                        <a:lnSpc>
                          <a:spcPct val="115000"/>
                        </a:lnSpc>
                        <a:spcBef>
                          <a:spcPts val="0"/>
                        </a:spcBef>
                        <a:spcAft>
                          <a:spcPts val="0"/>
                        </a:spcAft>
                        <a:buFont typeface="Arial" panose="020B0604020202020204" pitchFamily="34" charset="0"/>
                        <a:buChar char="•"/>
                        <a:tabLst>
                          <a:tab pos="219710" algn="l"/>
                        </a:tabLst>
                      </a:pPr>
                      <a:r>
                        <a:rPr lang="en-US" sz="8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Takers (Completers) Passing Credentialing Tests </a:t>
                      </a:r>
                      <a:endParaRPr lang="en-US" sz="8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08574437"/>
                  </a:ext>
                </a:extLst>
              </a:tr>
              <a:tr h="184485">
                <a:tc>
                  <a:txBody>
                    <a:bodyPr/>
                    <a:lstStyle/>
                    <a:p>
                      <a:pPr marL="0" marR="0" algn="ctr">
                        <a:lnSpc>
                          <a:spcPct val="115000"/>
                        </a:lnSpc>
                        <a:spcBef>
                          <a:spcPts val="0"/>
                        </a:spcBef>
                        <a:spcAft>
                          <a:spcPts val="0"/>
                        </a:spcAft>
                      </a:pPr>
                      <a:r>
                        <a:rPr lang="en-US" sz="1000" b="1" i="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5S4 </a:t>
                      </a: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 (2S1 D)</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9863" marR="0" lvl="0" indent="-53975" algn="l">
                        <a:lnSpc>
                          <a:spcPct val="115000"/>
                        </a:lnSpc>
                        <a:spcBef>
                          <a:spcPts val="0"/>
                        </a:spcBef>
                        <a:spcAft>
                          <a:spcPts val="0"/>
                        </a:spcAft>
                        <a:buFont typeface="Arial" panose="020B0604020202020204" pitchFamily="34" charset="0"/>
                        <a:buChar char="•"/>
                        <a:tabLst>
                          <a:tab pos="169863" algn="l"/>
                        </a:tabLst>
                      </a:pPr>
                      <a:r>
                        <a:rPr lang="en-US" sz="8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Completers Passing Credentialing Tests</a:t>
                      </a:r>
                      <a:endParaRPr lang="en-US" sz="8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5868914"/>
                  </a:ext>
                </a:extLst>
              </a:tr>
              <a:tr h="306385">
                <a:tc>
                  <a:txBody>
                    <a:bodyPr/>
                    <a:lstStyle/>
                    <a:p>
                      <a:pPr marL="0" marR="0" algn="ctr">
                        <a:lnSpc>
                          <a:spcPct val="115000"/>
                        </a:lnSpc>
                        <a:spcBef>
                          <a:spcPts val="0"/>
                        </a:spcBef>
                        <a:spcAft>
                          <a:spcPts val="0"/>
                        </a:spcAft>
                      </a:pPr>
                      <a:r>
                        <a:rPr lang="en-US" sz="1000" b="1" i="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5S4 </a:t>
                      </a:r>
                      <a:r>
                        <a:rPr lang="en-US" sz="1000" b="1" i="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 (2S1 E)</a:t>
                      </a:r>
                      <a:endParaRPr lang="en-US" sz="1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169863" marR="0" lvl="0" indent="-53975" algn="l">
                        <a:lnSpc>
                          <a:spcPct val="115000"/>
                        </a:lnSpc>
                        <a:spcBef>
                          <a:spcPts val="0"/>
                        </a:spcBef>
                        <a:spcAft>
                          <a:spcPts val="0"/>
                        </a:spcAft>
                        <a:buFont typeface="Arial" panose="020B0604020202020204" pitchFamily="34" charset="0"/>
                        <a:buChar char="•"/>
                        <a:tabLst>
                          <a:tab pos="219710" algn="l"/>
                        </a:tabLst>
                      </a:pPr>
                      <a:r>
                        <a:rPr lang="en-US" sz="800" b="1" i="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Completers Who Passed a Credentialing Test Plus Completers Who Earned an Advanced Studies Diploma and Did Not Pass a Credentialing Test</a:t>
                      </a:r>
                      <a:endParaRPr lang="en-US" sz="8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27" marR="39127" marT="548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2870759"/>
                  </a:ext>
                </a:extLst>
              </a:tr>
            </a:tbl>
          </a:graphicData>
        </a:graphic>
      </p:graphicFrame>
    </p:spTree>
    <p:extLst>
      <p:ext uri="{BB962C8B-B14F-4D97-AF65-F5344CB8AC3E}">
        <p14:creationId xmlns:p14="http://schemas.microsoft.com/office/powerpoint/2010/main" val="2447786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46"/>
            <a:ext cx="9144000" cy="857250"/>
          </a:xfrm>
        </p:spPr>
        <p:txBody>
          <a:bodyPr anchor="t"/>
          <a:lstStyle/>
          <a:p>
            <a:r>
              <a:rPr lang="en-US" dirty="0" smtClean="0">
                <a:cs typeface="Calibri"/>
              </a:rPr>
              <a:t>Authority of the Board </a:t>
            </a:r>
            <a:endParaRPr lang="en-US" dirty="0"/>
          </a:p>
        </p:txBody>
      </p:sp>
      <p:sp>
        <p:nvSpPr>
          <p:cNvPr id="3" name="Content Placeholder 2"/>
          <p:cNvSpPr>
            <a:spLocks noGrp="1"/>
          </p:cNvSpPr>
          <p:nvPr>
            <p:ph idx="1"/>
          </p:nvPr>
        </p:nvSpPr>
        <p:spPr>
          <a:xfrm>
            <a:off x="457200" y="995681"/>
            <a:ext cx="8229600" cy="3914986"/>
          </a:xfrm>
        </p:spPr>
        <p:txBody>
          <a:bodyPr vert="horz" lIns="91440" tIns="45720" rIns="91440" bIns="45720" rtlCol="0" anchor="t">
            <a:normAutofit fontScale="40000" lnSpcReduction="20000"/>
          </a:bodyPr>
          <a:lstStyle/>
          <a:p>
            <a:pPr marL="0" indent="0">
              <a:buNone/>
            </a:pPr>
            <a:r>
              <a:rPr lang="en-US" sz="3500" b="1" dirty="0"/>
              <a:t>§ 22.1-227. Board designated to carry out provisions of federal act</a:t>
            </a:r>
            <a:r>
              <a:rPr lang="en-US" b="1" dirty="0"/>
              <a:t>.</a:t>
            </a:r>
          </a:p>
          <a:p>
            <a:pPr marL="0" indent="0">
              <a:buNone/>
            </a:pPr>
            <a:r>
              <a:rPr lang="en-US" dirty="0"/>
              <a:t>The Board of Education is designated as the State Board of Career and Technical Education to carry out the provisions of the federal Vocational Education Act of 1963, as amended, and as such shall promote and administer the provision of agriculture, business, marketing, home economics, health, technology education, trade and industrial education in the public middle and high schools, regional schools established pursuant to § </a:t>
            </a:r>
            <a:r>
              <a:rPr lang="en-US" dirty="0">
                <a:hlinkClick r:id="rId3"/>
              </a:rPr>
              <a:t>22.1-26</a:t>
            </a:r>
            <a:r>
              <a:rPr lang="en-US" dirty="0"/>
              <a:t>, institutions of higher education, and other eligible institutions for youth and adults.</a:t>
            </a:r>
          </a:p>
          <a:p>
            <a:pPr marL="0" indent="0">
              <a:buNone/>
            </a:pPr>
            <a:r>
              <a:rPr lang="en-US" dirty="0"/>
              <a:t>For the purposes of this section, "promote" shall not be construed to mandate the implementation of any additional career and technical education programs that are not currently offered.</a:t>
            </a:r>
          </a:p>
          <a:p>
            <a:pPr marL="0" indent="0">
              <a:buNone/>
            </a:pPr>
            <a:endParaRPr lang="en-US" dirty="0">
              <a:cs typeface="Calibri"/>
            </a:endParaRPr>
          </a:p>
          <a:p>
            <a:pPr marL="0" indent="0">
              <a:buNone/>
            </a:pPr>
            <a:r>
              <a:rPr lang="en-US" sz="3500" b="1" dirty="0"/>
              <a:t>8VAC20-120-10. Authority to Promulgate; Requirements for Compliance with State and Federal Regulations.</a:t>
            </a:r>
          </a:p>
          <a:p>
            <a:pPr marL="0" indent="0">
              <a:buNone/>
            </a:pPr>
            <a:r>
              <a:rPr lang="en-US" dirty="0" smtClean="0"/>
              <a:t>These </a:t>
            </a:r>
            <a:r>
              <a:rPr lang="en-US" dirty="0"/>
              <a:t>regulations are promulgated by the Board of Education pursuant to § </a:t>
            </a:r>
            <a:r>
              <a:rPr lang="en-US" dirty="0">
                <a:hlinkClick r:id="rId4"/>
              </a:rPr>
              <a:t>22.1-16</a:t>
            </a:r>
            <a:r>
              <a:rPr lang="en-US" dirty="0"/>
              <a:t> of the Code of Virginia for career and technical education programs funded in whole or in part with state funds. Federal laws pertaining to such programs permit state regulations in addition to federal requirements (see Carl D. Perkins Act of 2006 (Perkins Act of 2006), § 121 (20 USC § 2341)).</a:t>
            </a:r>
          </a:p>
          <a:p>
            <a:pPr marL="0" indent="0">
              <a:buNone/>
            </a:pPr>
            <a:r>
              <a:rPr lang="en-US" dirty="0"/>
              <a:t>Local education agencies operating career and technical education programs shall comply with these regulations of the Board of Education and requirements of applicable federal legislation, including the Education Department General Administrative Regulations (EDGAR) (34 CFR 74.2) and the Perkins Act of 2006. </a:t>
            </a:r>
          </a:p>
          <a:p>
            <a:pPr marL="0" indent="0">
              <a:buNone/>
            </a:pPr>
            <a:r>
              <a:rPr lang="en-US" dirty="0"/>
              <a:t>Statutory Authority </a:t>
            </a:r>
            <a:r>
              <a:rPr lang="en-US" dirty="0" smtClean="0"/>
              <a:t> §§ </a:t>
            </a:r>
            <a:r>
              <a:rPr lang="en-US" dirty="0">
                <a:hlinkClick r:id="rId4"/>
              </a:rPr>
              <a:t>22.1-16</a:t>
            </a:r>
            <a:r>
              <a:rPr lang="en-US" dirty="0"/>
              <a:t> and </a:t>
            </a:r>
            <a:r>
              <a:rPr lang="en-US" dirty="0">
                <a:hlinkClick r:id="rId5"/>
              </a:rPr>
              <a:t>22.1-227</a:t>
            </a:r>
            <a:r>
              <a:rPr lang="en-US" dirty="0"/>
              <a:t> of the Code of Virginia. </a:t>
            </a:r>
          </a:p>
          <a:p>
            <a:endParaRPr lang="en-US" dirty="0">
              <a:cs typeface="Calibri"/>
            </a:endParaRPr>
          </a:p>
        </p:txBody>
      </p:sp>
    </p:spTree>
    <p:extLst>
      <p:ext uri="{BB962C8B-B14F-4D97-AF65-F5344CB8AC3E}">
        <p14:creationId xmlns:p14="http://schemas.microsoft.com/office/powerpoint/2010/main" val="4240578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p>
            <a:r>
              <a:rPr lang="en-US" dirty="0" smtClean="0"/>
              <a:t>Next Steps</a:t>
            </a:r>
            <a:endParaRPr dirty="0"/>
          </a:p>
        </p:txBody>
      </p:sp>
      <p:sp>
        <p:nvSpPr>
          <p:cNvPr id="177" name="Google Shape;177;p3"/>
          <p:cNvSpPr txBox="1"/>
          <p:nvPr/>
        </p:nvSpPr>
        <p:spPr>
          <a:xfrm>
            <a:off x="204964" y="858371"/>
            <a:ext cx="8862836" cy="3311828"/>
          </a:xfrm>
          <a:prstGeom prst="rect">
            <a:avLst/>
          </a:prstGeom>
          <a:noFill/>
          <a:ln>
            <a:noFill/>
          </a:ln>
        </p:spPr>
        <p:txBody>
          <a:bodyPr spcFirstLastPara="1" wrap="square" lIns="91425" tIns="91425" rIns="91425" bIns="91425" anchor="t" anchorCtr="0">
            <a:noAutofit/>
          </a:bodyPr>
          <a:lstStyle/>
          <a:p>
            <a:pPr marL="457200" indent="-317500">
              <a:buSzPts val="1400"/>
              <a:buFont typeface="Wingdings"/>
              <a:buChar char="Ø"/>
            </a:pPr>
            <a:r>
              <a:rPr lang="en-US" sz="2000" dirty="0">
                <a:ea typeface="Calibri"/>
                <a:cs typeface="Calibri"/>
              </a:rPr>
              <a:t>Board of Education</a:t>
            </a:r>
          </a:p>
          <a:p>
            <a:pPr marL="914400" lvl="1" indent="-317500">
              <a:buSzPts val="1400"/>
              <a:buFont typeface="Wingdings"/>
              <a:buChar char="Ø"/>
            </a:pPr>
            <a:r>
              <a:rPr lang="en-US" sz="2000" dirty="0" smtClean="0">
                <a:latin typeface="Calibri"/>
                <a:ea typeface="Calibri"/>
                <a:cs typeface="Calibri"/>
              </a:rPr>
              <a:t>Review of State Plan, and </a:t>
            </a:r>
          </a:p>
          <a:p>
            <a:pPr marL="914400" lvl="1" indent="-317500">
              <a:buSzPts val="1400"/>
              <a:buFont typeface="Wingdings"/>
              <a:buChar char="Ø"/>
            </a:pPr>
            <a:r>
              <a:rPr lang="en-US" sz="2000" dirty="0" smtClean="0">
                <a:latin typeface="Calibri"/>
                <a:ea typeface="Calibri"/>
                <a:cs typeface="Calibri"/>
              </a:rPr>
              <a:t>Considerations </a:t>
            </a:r>
          </a:p>
          <a:p>
            <a:pPr marL="1371600" lvl="2" indent="-317500">
              <a:buSzPts val="1400"/>
              <a:buFont typeface="Wingdings"/>
              <a:buChar char="Ø"/>
            </a:pPr>
            <a:r>
              <a:rPr lang="en-US" sz="2000" dirty="0" smtClean="0">
                <a:ea typeface="Calibri"/>
                <a:cs typeface="Calibri"/>
              </a:rPr>
              <a:t>Local Distribution Percentage </a:t>
            </a:r>
            <a:r>
              <a:rPr lang="en-US" sz="2000" dirty="0">
                <a:ea typeface="Calibri"/>
                <a:cs typeface="Calibri"/>
              </a:rPr>
              <a:t>B</a:t>
            </a:r>
            <a:r>
              <a:rPr lang="en-US" sz="2000" dirty="0" smtClean="0">
                <a:ea typeface="Calibri"/>
                <a:cs typeface="Calibri"/>
              </a:rPr>
              <a:t>etween Secondary and Postsecondary </a:t>
            </a:r>
          </a:p>
          <a:p>
            <a:pPr marL="1371600" lvl="2" indent="-317500">
              <a:buSzPts val="1400"/>
              <a:buFont typeface="Wingdings"/>
              <a:buChar char="Ø"/>
            </a:pPr>
            <a:r>
              <a:rPr lang="en-US" sz="2000" dirty="0" smtClean="0">
                <a:ea typeface="Calibri"/>
                <a:cs typeface="Calibri"/>
              </a:rPr>
              <a:t>Whether to Create Reserve Fund</a:t>
            </a:r>
            <a:endParaRPr lang="en-US" sz="2000" dirty="0">
              <a:ea typeface="Calibri"/>
              <a:cs typeface="Calibri"/>
            </a:endParaRPr>
          </a:p>
          <a:p>
            <a:pPr marL="1371600" lvl="2" indent="-317500">
              <a:buSzPts val="1400"/>
              <a:buFont typeface="Wingdings"/>
              <a:buChar char="Ø"/>
            </a:pPr>
            <a:r>
              <a:rPr lang="en-US" sz="2000" dirty="0" smtClean="0">
                <a:latin typeface="Calibri"/>
                <a:ea typeface="Calibri"/>
                <a:cs typeface="Calibri"/>
              </a:rPr>
              <a:t>Selection of Core Performance Indicator(s)</a:t>
            </a:r>
          </a:p>
          <a:p>
            <a:pPr marL="457200" indent="-317500">
              <a:buSzPts val="1400"/>
              <a:buFont typeface="Wingdings"/>
              <a:buChar char="Ø"/>
            </a:pPr>
            <a:r>
              <a:rPr lang="en-US" sz="2000" dirty="0" smtClean="0">
                <a:latin typeface="Calibri"/>
                <a:ea typeface="Calibri"/>
                <a:cs typeface="Calibri"/>
              </a:rPr>
              <a:t>60-Day Public Comment Period</a:t>
            </a:r>
          </a:p>
          <a:p>
            <a:pPr marL="457200" indent="-317500">
              <a:buSzPts val="1400"/>
              <a:buFont typeface="Wingdings"/>
              <a:buChar char="Ø"/>
            </a:pPr>
            <a:r>
              <a:rPr lang="en-US" sz="2000" dirty="0" smtClean="0">
                <a:latin typeface="Calibri"/>
                <a:ea typeface="Calibri"/>
                <a:cs typeface="Calibri"/>
              </a:rPr>
              <a:t>Board of Education Approval</a:t>
            </a:r>
          </a:p>
          <a:p>
            <a:pPr marL="457200" indent="-317500">
              <a:buSzPts val="1400"/>
              <a:buFont typeface="Wingdings"/>
              <a:buChar char="Ø"/>
            </a:pPr>
            <a:r>
              <a:rPr lang="en-US" sz="2000" dirty="0" smtClean="0">
                <a:latin typeface="Calibri"/>
                <a:ea typeface="Calibri"/>
                <a:cs typeface="Calibri"/>
              </a:rPr>
              <a:t>Governor’s Office Review</a:t>
            </a:r>
          </a:p>
          <a:p>
            <a:pPr marL="457200" indent="-317500">
              <a:buSzPts val="1400"/>
              <a:buFont typeface="Wingdings"/>
              <a:buChar char="Ø"/>
            </a:pPr>
            <a:r>
              <a:rPr lang="en-US" sz="2000" dirty="0" smtClean="0">
                <a:latin typeface="Calibri"/>
                <a:ea typeface="Calibri"/>
                <a:cs typeface="Calibri"/>
              </a:rPr>
              <a:t>Submission for Virginia WIOA Combined State Plan Portal</a:t>
            </a:r>
          </a:p>
          <a:p>
            <a:pPr marL="457200" indent="-317500">
              <a:buSzPts val="1400"/>
              <a:buFont typeface="Wingdings"/>
              <a:buChar char="Ø"/>
            </a:pPr>
            <a:r>
              <a:rPr lang="en-US" sz="2000" dirty="0" smtClean="0">
                <a:latin typeface="Calibri"/>
                <a:ea typeface="Calibri"/>
                <a:cs typeface="Calibri"/>
              </a:rPr>
              <a:t>Submission for USDE Perkins Portal</a:t>
            </a:r>
          </a:p>
          <a:p>
            <a:pPr marL="457200" indent="-317500">
              <a:buSzPts val="1400"/>
              <a:buFont typeface="Wingdings"/>
              <a:buChar char="Ø"/>
            </a:pPr>
            <a:endParaRPr lang="en-US" sz="1800" dirty="0">
              <a:latin typeface="Calibri"/>
              <a:ea typeface="Calibri"/>
              <a:cs typeface="Calibri"/>
            </a:endParaRPr>
          </a:p>
        </p:txBody>
      </p:sp>
    </p:spTree>
    <p:extLst>
      <p:ext uri="{BB962C8B-B14F-4D97-AF65-F5344CB8AC3E}">
        <p14:creationId xmlns:p14="http://schemas.microsoft.com/office/powerpoint/2010/main" val="781593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8583" y="1732678"/>
            <a:ext cx="6624894" cy="1723537"/>
          </a:xfrm>
          <a:prstGeom prst="rect">
            <a:avLst/>
          </a:prstGeom>
          <a:noFill/>
        </p:spPr>
        <p:txBody>
          <a:bodyPr wrap="square" lIns="91429" tIns="45714" rIns="91429" bIns="45714" rtlCol="0">
            <a:spAutoFit/>
          </a:bodyPr>
          <a:lstStyle/>
          <a:p>
            <a:pPr algn="ctr"/>
            <a:r>
              <a:rPr lang="en-US" sz="1400" b="1" dirty="0" smtClean="0"/>
              <a:t>Virginia Department of Education</a:t>
            </a:r>
          </a:p>
          <a:p>
            <a:pPr algn="ctr"/>
            <a:r>
              <a:rPr lang="en-US" sz="1400" b="1" dirty="0" smtClean="0"/>
              <a:t>Office of Career, Technical, and Adult Education P.O. Box 2120</a:t>
            </a:r>
          </a:p>
          <a:p>
            <a:pPr algn="ctr"/>
            <a:r>
              <a:rPr lang="en-US" sz="1400" b="1" dirty="0" smtClean="0"/>
              <a:t>Richmond, VA 23218</a:t>
            </a:r>
          </a:p>
          <a:p>
            <a:pPr algn="ctr"/>
            <a:r>
              <a:rPr lang="en-US" sz="1400" dirty="0"/>
              <a:t>804 </a:t>
            </a:r>
            <a:r>
              <a:rPr lang="en-US" sz="1400" dirty="0" smtClean="0"/>
              <a:t>225-2052</a:t>
            </a:r>
          </a:p>
          <a:p>
            <a:pPr algn="ctr"/>
            <a:r>
              <a:rPr lang="en-US" sz="1400" dirty="0" smtClean="0">
                <a:hlinkClick r:id="rId3"/>
              </a:rPr>
              <a:t>cte@doe.Virginia.gov</a:t>
            </a:r>
            <a:endParaRPr lang="en-US" sz="1400" dirty="0"/>
          </a:p>
          <a:p>
            <a:pPr algn="ctr"/>
            <a:r>
              <a:rPr lang="en-US" sz="1400" dirty="0">
                <a:cs typeface="Arial"/>
                <a:hlinkClick r:id="rId4"/>
              </a:rPr>
              <a:t>http://www.doe.virginia.gov/instruction/career_technical/index.sht</a:t>
            </a:r>
            <a:r>
              <a:rPr lang="en-US" dirty="0">
                <a:cs typeface="Arial"/>
                <a:hlinkClick r:id="rId4"/>
              </a:rPr>
              <a:t>ml</a:t>
            </a:r>
            <a:endParaRPr lang="en-US" dirty="0">
              <a:cs typeface="Arial"/>
            </a:endParaRPr>
          </a:p>
          <a:p>
            <a:pPr algn="ctr"/>
            <a:endParaRPr lang="en-US" b="1" dirty="0"/>
          </a:p>
        </p:txBody>
      </p:sp>
      <p:sp>
        <p:nvSpPr>
          <p:cNvPr id="3" name="TextBox 2"/>
          <p:cNvSpPr txBox="1"/>
          <p:nvPr/>
        </p:nvSpPr>
        <p:spPr>
          <a:xfrm>
            <a:off x="1828800" y="118029"/>
            <a:ext cx="5204460" cy="584775"/>
          </a:xfrm>
          <a:prstGeom prst="rect">
            <a:avLst/>
          </a:prstGeom>
          <a:noFill/>
        </p:spPr>
        <p:txBody>
          <a:bodyPr wrap="square" rtlCol="0">
            <a:spAutoFit/>
          </a:bodyPr>
          <a:lstStyle/>
          <a:p>
            <a:pPr algn="ctr"/>
            <a:r>
              <a:rPr lang="en-US" sz="3200" b="1" dirty="0" smtClean="0"/>
              <a:t>Contact Information</a:t>
            </a:r>
            <a:endParaRPr lang="en-US" sz="3200" b="1" dirty="0"/>
          </a:p>
        </p:txBody>
      </p:sp>
    </p:spTree>
    <p:extLst>
      <p:ext uri="{BB962C8B-B14F-4D97-AF65-F5344CB8AC3E}">
        <p14:creationId xmlns:p14="http://schemas.microsoft.com/office/powerpoint/2010/main" val="273547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cs typeface="Calibri"/>
              </a:rPr>
              <a:t>Implementation</a:t>
            </a:r>
            <a:endParaRPr lang="en-US" dirty="0">
              <a:cs typeface="Calibri"/>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4494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p:spPr>
        <p:txBody>
          <a:bodyPr/>
          <a:lstStyle/>
          <a:p>
            <a:r>
              <a:rPr lang="en-US" dirty="0" smtClean="0"/>
              <a:t>Virginia’s State Plan Major Components</a:t>
            </a:r>
            <a:endParaRPr lang="en-US" dirty="0"/>
          </a:p>
        </p:txBody>
      </p:sp>
      <p:sp>
        <p:nvSpPr>
          <p:cNvPr id="3" name="Text Placeholder 2"/>
          <p:cNvSpPr>
            <a:spLocks noGrp="1"/>
          </p:cNvSpPr>
          <p:nvPr>
            <p:ph type="body" idx="1"/>
          </p:nvPr>
        </p:nvSpPr>
        <p:spPr>
          <a:xfrm>
            <a:off x="230294" y="966745"/>
            <a:ext cx="8368453" cy="3564615"/>
          </a:xfrm>
        </p:spPr>
        <p:txBody>
          <a:bodyPr>
            <a:normAutofit fontScale="40000" lnSpcReduction="20000"/>
          </a:bodyPr>
          <a:lstStyle/>
          <a:p>
            <a:pPr marL="114300" indent="0">
              <a:buNone/>
            </a:pPr>
            <a:r>
              <a:rPr lang="en-US" sz="4500" b="1" dirty="0"/>
              <a:t>Major </a:t>
            </a:r>
            <a:r>
              <a:rPr lang="en-US" sz="4500" b="1" dirty="0" smtClean="0"/>
              <a:t>Components of the State Plan include, but not limited to:</a:t>
            </a:r>
          </a:p>
          <a:p>
            <a:pPr indent="-227013"/>
            <a:r>
              <a:rPr lang="en-US" sz="3500" dirty="0" smtClean="0"/>
              <a:t>Comprehensive Local Needs Assessment to guide the local </a:t>
            </a:r>
            <a:r>
              <a:rPr lang="en-US" sz="3500" dirty="0"/>
              <a:t>P</a:t>
            </a:r>
            <a:r>
              <a:rPr lang="en-US" sz="3500" dirty="0" smtClean="0"/>
              <a:t>erkins application</a:t>
            </a:r>
          </a:p>
          <a:p>
            <a:pPr indent="-227013"/>
            <a:r>
              <a:rPr lang="en-US" sz="3500" dirty="0" smtClean="0"/>
              <a:t>State-supported workforce development activities </a:t>
            </a:r>
          </a:p>
          <a:p>
            <a:pPr indent="-227013"/>
            <a:r>
              <a:rPr lang="en-US" sz="3500" dirty="0" smtClean="0"/>
              <a:t>Professional development and teacher preparation</a:t>
            </a:r>
          </a:p>
          <a:p>
            <a:pPr indent="-227013"/>
            <a:r>
              <a:rPr lang="en-US" sz="3500" dirty="0" smtClean="0"/>
              <a:t>Relevant and rigorous curriculum framework, including new Energy Cluster</a:t>
            </a:r>
          </a:p>
          <a:p>
            <a:pPr indent="-227013"/>
            <a:r>
              <a:rPr lang="en-US" sz="3500" dirty="0" smtClean="0"/>
              <a:t>Strategies for technical skill attainment that lead to recognized industry credentials</a:t>
            </a:r>
          </a:p>
          <a:p>
            <a:pPr indent="-227013"/>
            <a:r>
              <a:rPr lang="en-US" sz="3500" dirty="0" smtClean="0"/>
              <a:t>Career pathways, plans of study, and work-based </a:t>
            </a:r>
            <a:r>
              <a:rPr lang="en-US" sz="3500" dirty="0"/>
              <a:t>learning </a:t>
            </a:r>
            <a:r>
              <a:rPr lang="en-US" sz="3500" dirty="0" smtClean="0"/>
              <a:t>opportunities among </a:t>
            </a:r>
            <a:r>
              <a:rPr lang="en-US" sz="3500" dirty="0"/>
              <a:t>secondary, postsecondary, and </a:t>
            </a:r>
            <a:r>
              <a:rPr lang="en-US" sz="3500" dirty="0" smtClean="0"/>
              <a:t>business and industry</a:t>
            </a:r>
          </a:p>
          <a:p>
            <a:pPr indent="-227013"/>
            <a:r>
              <a:rPr lang="en-US" sz="3500" dirty="0" smtClean="0"/>
              <a:t>Strategies for equal access outcomes and reduction of performance gaps between student groups and CTE special populations</a:t>
            </a:r>
          </a:p>
          <a:p>
            <a:pPr indent="-227013"/>
            <a:r>
              <a:rPr lang="en-US" sz="3500" dirty="0" smtClean="0"/>
              <a:t>CTE size, scope and quality</a:t>
            </a:r>
          </a:p>
          <a:p>
            <a:pPr indent="-227013"/>
            <a:r>
              <a:rPr lang="en-US" sz="3500" dirty="0" smtClean="0"/>
              <a:t>Distribution of funds, including budget</a:t>
            </a:r>
          </a:p>
          <a:p>
            <a:pPr indent="-227013"/>
            <a:r>
              <a:rPr lang="en-US" sz="3500" dirty="0"/>
              <a:t>State determined performance </a:t>
            </a:r>
            <a:r>
              <a:rPr lang="en-US" sz="3500" dirty="0" smtClean="0"/>
              <a:t>measures, including core performance </a:t>
            </a:r>
            <a:r>
              <a:rPr lang="en-US" sz="3500" dirty="0"/>
              <a:t>indicators and </a:t>
            </a:r>
            <a:r>
              <a:rPr lang="en-US" sz="3500" dirty="0" smtClean="0"/>
              <a:t>state determined </a:t>
            </a:r>
            <a:r>
              <a:rPr lang="en-US" sz="3500" dirty="0"/>
              <a:t>level of performance </a:t>
            </a:r>
          </a:p>
          <a:p>
            <a:pPr indent="-227013"/>
            <a:r>
              <a:rPr lang="en-US" sz="3500" dirty="0" smtClean="0"/>
              <a:t>Assurances and certifications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39883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PERKINS V:  FY 2019 </a:t>
            </a:r>
            <a:r>
              <a:rPr lang="en-US" sz="4000" dirty="0" smtClean="0"/>
              <a:t>Allocation</a:t>
            </a:r>
            <a:endParaRPr lang="en-US" sz="4000" dirty="0"/>
          </a:p>
        </p:txBody>
      </p:sp>
      <p:sp>
        <p:nvSpPr>
          <p:cNvPr id="3" name="Content Placeholder 2"/>
          <p:cNvSpPr>
            <a:spLocks noGrp="1"/>
          </p:cNvSpPr>
          <p:nvPr>
            <p:ph idx="1"/>
          </p:nvPr>
        </p:nvSpPr>
        <p:spPr>
          <a:xfrm>
            <a:off x="348828" y="968588"/>
            <a:ext cx="8229600" cy="3847252"/>
          </a:xfrm>
        </p:spPr>
        <p:txBody>
          <a:bodyPr>
            <a:normAutofit fontScale="55000" lnSpcReduction="20000"/>
          </a:bodyPr>
          <a:lstStyle/>
          <a:p>
            <a:pPr marL="0" indent="0">
              <a:buNone/>
            </a:pPr>
            <a:r>
              <a:rPr lang="en-US" dirty="0" smtClean="0"/>
              <a:t>Virginia </a:t>
            </a:r>
            <a:r>
              <a:rPr lang="en-US" dirty="0"/>
              <a:t>Allocation of Perkins Grant Award </a:t>
            </a:r>
            <a:r>
              <a:rPr lang="en-US" dirty="0" smtClean="0"/>
              <a:t>of $28,310,494.00</a:t>
            </a:r>
            <a:r>
              <a:rPr lang="en-US" dirty="0"/>
              <a:t>	</a:t>
            </a:r>
            <a:endParaRPr lang="en-US" dirty="0" smtClean="0"/>
          </a:p>
          <a:p>
            <a:r>
              <a:rPr lang="en-US" u="sng" dirty="0" smtClean="0"/>
              <a:t>Local </a:t>
            </a:r>
            <a:r>
              <a:rPr lang="en-US" u="sng" dirty="0"/>
              <a:t>Formula Distribution </a:t>
            </a:r>
            <a:r>
              <a:rPr lang="en-US" dirty="0" smtClean="0"/>
              <a:t>– (85%) </a:t>
            </a:r>
          </a:p>
          <a:p>
            <a:pPr lvl="1"/>
            <a:r>
              <a:rPr lang="en-US" dirty="0"/>
              <a:t>Secondary Programs: </a:t>
            </a:r>
            <a:r>
              <a:rPr lang="en-US" dirty="0" smtClean="0"/>
              <a:t>$</a:t>
            </a:r>
            <a:r>
              <a:rPr lang="en-US" dirty="0"/>
              <a:t>20,454,331.92 (85%)</a:t>
            </a:r>
          </a:p>
          <a:p>
            <a:pPr lvl="2"/>
            <a:r>
              <a:rPr lang="en-US" dirty="0"/>
              <a:t>Allocated to the 132 Virginia Public School Division CTE Programs</a:t>
            </a:r>
          </a:p>
          <a:p>
            <a:pPr lvl="1"/>
            <a:r>
              <a:rPr lang="en-US" dirty="0" smtClean="0"/>
              <a:t>Postsecondary </a:t>
            </a:r>
            <a:r>
              <a:rPr lang="en-US" dirty="0"/>
              <a:t>Programs</a:t>
            </a:r>
            <a:r>
              <a:rPr lang="en-US" dirty="0" smtClean="0"/>
              <a:t>: $</a:t>
            </a:r>
            <a:r>
              <a:rPr lang="en-US" dirty="0"/>
              <a:t>3,609,587.98 (15%) </a:t>
            </a:r>
          </a:p>
          <a:p>
            <a:pPr lvl="2"/>
            <a:r>
              <a:rPr lang="en-US" dirty="0"/>
              <a:t>Allocated to the 23 Virginia Community College CTE </a:t>
            </a:r>
            <a:r>
              <a:rPr lang="en-US" dirty="0" smtClean="0"/>
              <a:t>Programs</a:t>
            </a:r>
            <a:r>
              <a:rPr lang="en-US" dirty="0"/>
              <a:t>		</a:t>
            </a:r>
            <a:endParaRPr lang="en-US" dirty="0" smtClean="0"/>
          </a:p>
          <a:p>
            <a:r>
              <a:rPr lang="en-US" u="sng" dirty="0" smtClean="0"/>
              <a:t>State </a:t>
            </a:r>
            <a:r>
              <a:rPr lang="en-US" u="sng" dirty="0"/>
              <a:t>Leadership </a:t>
            </a:r>
            <a:r>
              <a:rPr lang="en-US" dirty="0"/>
              <a:t>(10%) $2,831,049.40 			</a:t>
            </a:r>
          </a:p>
          <a:p>
            <a:pPr lvl="1"/>
            <a:r>
              <a:rPr lang="en-US" dirty="0"/>
              <a:t>Virginia Department of </a:t>
            </a:r>
            <a:r>
              <a:rPr lang="en-US" dirty="0" smtClean="0"/>
              <a:t>Education: $2,177,944.46 </a:t>
            </a:r>
            <a:r>
              <a:rPr lang="en-US" dirty="0"/>
              <a:t>(77%)	</a:t>
            </a:r>
          </a:p>
          <a:p>
            <a:pPr lvl="1"/>
            <a:r>
              <a:rPr lang="en-US" dirty="0"/>
              <a:t>Corrections or </a:t>
            </a:r>
            <a:r>
              <a:rPr lang="en-US" dirty="0" smtClean="0"/>
              <a:t>Institutions: $220,000.00 </a:t>
            </a:r>
            <a:r>
              <a:rPr lang="en-US" dirty="0"/>
              <a:t>(8%) 	</a:t>
            </a:r>
            <a:endParaRPr lang="en-US" dirty="0" smtClean="0"/>
          </a:p>
          <a:p>
            <a:pPr lvl="1"/>
            <a:r>
              <a:rPr lang="en-US" dirty="0" smtClean="0"/>
              <a:t>Nontraditional </a:t>
            </a:r>
            <a:r>
              <a:rPr lang="en-US" dirty="0"/>
              <a:t>Training and </a:t>
            </a:r>
            <a:r>
              <a:rPr lang="en-US" dirty="0" smtClean="0"/>
              <a:t>Employment: $150,000.00 </a:t>
            </a:r>
            <a:r>
              <a:rPr lang="en-US" dirty="0"/>
              <a:t>(5%)	</a:t>
            </a:r>
          </a:p>
          <a:p>
            <a:pPr lvl="1"/>
            <a:r>
              <a:rPr lang="en-US" dirty="0"/>
              <a:t>Virginia Community College </a:t>
            </a:r>
            <a:r>
              <a:rPr lang="en-US" dirty="0" smtClean="0"/>
              <a:t>System: $283,104.94 </a:t>
            </a:r>
            <a:r>
              <a:rPr lang="en-US" dirty="0"/>
              <a:t>(10%)</a:t>
            </a:r>
            <a:endParaRPr lang="en-US" dirty="0" smtClean="0"/>
          </a:p>
          <a:p>
            <a:r>
              <a:rPr lang="en-US" u="sng" dirty="0" smtClean="0"/>
              <a:t>State Administration </a:t>
            </a:r>
            <a:r>
              <a:rPr lang="en-US" dirty="0"/>
              <a:t>(5%) $1,415,524.70</a:t>
            </a:r>
          </a:p>
          <a:p>
            <a:pPr lvl="1"/>
            <a:r>
              <a:rPr lang="en-US" dirty="0"/>
              <a:t>Virginia Department of </a:t>
            </a:r>
            <a:r>
              <a:rPr lang="en-US" dirty="0" smtClean="0"/>
              <a:t>Education: $1,245,661.74 </a:t>
            </a:r>
            <a:r>
              <a:rPr lang="en-US" dirty="0"/>
              <a:t>(88%)	</a:t>
            </a:r>
          </a:p>
          <a:p>
            <a:pPr lvl="1"/>
            <a:r>
              <a:rPr lang="en-US" dirty="0"/>
              <a:t>Virginia Community College </a:t>
            </a:r>
            <a:r>
              <a:rPr lang="en-US" dirty="0" smtClean="0"/>
              <a:t>System: $169,862.96 </a:t>
            </a:r>
            <a:r>
              <a:rPr lang="en-US" dirty="0"/>
              <a:t>(12%) 					</a:t>
            </a:r>
            <a:r>
              <a:rPr lang="en-US" sz="1700" dirty="0"/>
              <a:t>			</a:t>
            </a:r>
          </a:p>
        </p:txBody>
      </p:sp>
    </p:spTree>
    <p:extLst>
      <p:ext uri="{BB962C8B-B14F-4D97-AF65-F5344CB8AC3E}">
        <p14:creationId xmlns:p14="http://schemas.microsoft.com/office/powerpoint/2010/main" val="2161737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Discussion Points</a:t>
            </a:r>
            <a:endParaRPr lang="en-US" sz="4000" dirty="0"/>
          </a:p>
        </p:txBody>
      </p:sp>
      <p:sp>
        <p:nvSpPr>
          <p:cNvPr id="3" name="Content Placeholder 2"/>
          <p:cNvSpPr>
            <a:spLocks noGrp="1"/>
          </p:cNvSpPr>
          <p:nvPr>
            <p:ph idx="1"/>
          </p:nvPr>
        </p:nvSpPr>
        <p:spPr>
          <a:xfrm>
            <a:off x="344129" y="858371"/>
            <a:ext cx="8342671" cy="3639122"/>
          </a:xfrm>
        </p:spPr>
        <p:txBody>
          <a:bodyPr>
            <a:normAutofit fontScale="62500" lnSpcReduction="20000"/>
          </a:bodyPr>
          <a:lstStyle/>
          <a:p>
            <a:pPr marL="344488" indent="-344488">
              <a:buFont typeface="+mj-lt"/>
              <a:buAutoNum type="arabicPeriod"/>
            </a:pPr>
            <a:r>
              <a:rPr lang="en-US" dirty="0"/>
              <a:t>R</a:t>
            </a:r>
            <a:r>
              <a:rPr lang="en-US" dirty="0" smtClean="0"/>
              <a:t>eview </a:t>
            </a:r>
            <a:r>
              <a:rPr lang="en-US" dirty="0"/>
              <a:t>the split of local distribution Perkins </a:t>
            </a:r>
            <a:r>
              <a:rPr lang="en-US" dirty="0" smtClean="0"/>
              <a:t>funds; currently </a:t>
            </a:r>
            <a:r>
              <a:rPr lang="en-US" dirty="0"/>
              <a:t>split 85 percent secondary and 15 percent </a:t>
            </a:r>
            <a:r>
              <a:rPr lang="en-US" dirty="0" smtClean="0"/>
              <a:t>postsecondary;</a:t>
            </a:r>
          </a:p>
          <a:p>
            <a:pPr marL="344488" indent="-344488">
              <a:buFont typeface="+mj-lt"/>
              <a:buAutoNum type="arabicPeriod"/>
            </a:pPr>
            <a:r>
              <a:rPr lang="en-US" dirty="0" smtClean="0"/>
              <a:t>Consider </a:t>
            </a:r>
            <a:r>
              <a:rPr lang="en-US" dirty="0"/>
              <a:t>establishing a Reserve Fund, and if so, at what percentage (up to 15 percent of the local distribution Perkins </a:t>
            </a:r>
            <a:r>
              <a:rPr lang="en-US" dirty="0" smtClean="0"/>
              <a:t>funds); and</a:t>
            </a:r>
          </a:p>
          <a:p>
            <a:pPr marL="344488" indent="-344488">
              <a:buFont typeface="+mj-lt"/>
              <a:buAutoNum type="arabicPeriod"/>
            </a:pPr>
            <a:r>
              <a:rPr lang="en-US" dirty="0" smtClean="0"/>
              <a:t>Select </a:t>
            </a:r>
            <a:r>
              <a:rPr lang="en-US" b="1" i="1" dirty="0"/>
              <a:t>at least one </a:t>
            </a:r>
            <a:r>
              <a:rPr lang="en-US" dirty="0"/>
              <a:t>of the following secondary Perkins program quality indicators: </a:t>
            </a:r>
            <a:endParaRPr lang="en-US" dirty="0" smtClean="0"/>
          </a:p>
          <a:p>
            <a:pPr marL="688975" lvl="1" indent="0">
              <a:buNone/>
            </a:pPr>
            <a:r>
              <a:rPr lang="en-US" u="sng" dirty="0"/>
              <a:t>O</a:t>
            </a:r>
            <a:r>
              <a:rPr lang="en-US" u="sng" dirty="0" smtClean="0"/>
              <a:t>ption A</a:t>
            </a:r>
            <a:r>
              <a:rPr lang="en-US" dirty="0" smtClean="0"/>
              <a:t>: </a:t>
            </a:r>
            <a:r>
              <a:rPr lang="en-US" dirty="0"/>
              <a:t>the percentage of CTE concentrators graduating from high school having attained a recognized postsecondary credential; </a:t>
            </a:r>
          </a:p>
          <a:p>
            <a:pPr marL="688975" lvl="1" indent="0">
              <a:buNone/>
            </a:pPr>
            <a:r>
              <a:rPr lang="en-US" u="sng" dirty="0" smtClean="0"/>
              <a:t>Option B</a:t>
            </a:r>
            <a:r>
              <a:rPr lang="en-US" dirty="0" smtClean="0"/>
              <a:t>: </a:t>
            </a:r>
            <a:r>
              <a:rPr lang="en-US" dirty="0"/>
              <a:t>the percentage of CTE concentrators graduating from high school having attained postsecondary </a:t>
            </a:r>
            <a:r>
              <a:rPr lang="en-US" dirty="0" smtClean="0"/>
              <a:t>credit </a:t>
            </a:r>
            <a:r>
              <a:rPr lang="en-US" dirty="0"/>
              <a:t>in the relevant </a:t>
            </a:r>
            <a:r>
              <a:rPr lang="en-US" dirty="0" smtClean="0"/>
              <a:t>CTE </a:t>
            </a:r>
            <a:r>
              <a:rPr lang="en-US" dirty="0"/>
              <a:t>program or program of study earned through a dual or concurrent enrollment program or another credit transfer agreement; and/or, </a:t>
            </a:r>
            <a:endParaRPr lang="en-US" dirty="0" smtClean="0"/>
          </a:p>
          <a:p>
            <a:pPr marL="688975" lvl="1" indent="0">
              <a:buNone/>
            </a:pPr>
            <a:r>
              <a:rPr lang="en-US" u="sng" dirty="0" smtClean="0"/>
              <a:t>Option C</a:t>
            </a:r>
            <a:r>
              <a:rPr lang="en-US" dirty="0" smtClean="0"/>
              <a:t>: </a:t>
            </a:r>
            <a:r>
              <a:rPr lang="en-US" dirty="0"/>
              <a:t>the percentage of CTE concentrators graduating from </a:t>
            </a:r>
            <a:r>
              <a:rPr lang="en-US" dirty="0" smtClean="0"/>
              <a:t>high school </a:t>
            </a:r>
            <a:r>
              <a:rPr lang="en-US" dirty="0"/>
              <a:t>having participated in work-based learning experience.</a:t>
            </a:r>
          </a:p>
          <a:p>
            <a:endParaRPr lang="en-US" dirty="0"/>
          </a:p>
        </p:txBody>
      </p:sp>
    </p:spTree>
    <p:extLst>
      <p:ext uri="{BB962C8B-B14F-4D97-AF65-F5344CB8AC3E}">
        <p14:creationId xmlns:p14="http://schemas.microsoft.com/office/powerpoint/2010/main" val="326181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45546"/>
          </a:xfrm>
        </p:spPr>
        <p:txBody>
          <a:bodyPr/>
          <a:lstStyle/>
          <a:p>
            <a:r>
              <a:rPr lang="en-US" sz="3600" dirty="0" smtClean="0"/>
              <a:t>1. Distribution of Perkins </a:t>
            </a:r>
            <a:r>
              <a:rPr lang="en-US" sz="3600" dirty="0"/>
              <a:t>F</a:t>
            </a:r>
            <a:r>
              <a:rPr lang="en-US" sz="3600" dirty="0" smtClean="0"/>
              <a:t>unds</a:t>
            </a:r>
            <a:endParaRPr lang="en-US" sz="3600" dirty="0"/>
          </a:p>
        </p:txBody>
      </p:sp>
      <p:sp>
        <p:nvSpPr>
          <p:cNvPr id="3" name="Content Placeholder 2"/>
          <p:cNvSpPr>
            <a:spLocks noGrp="1"/>
          </p:cNvSpPr>
          <p:nvPr>
            <p:ph idx="1"/>
          </p:nvPr>
        </p:nvSpPr>
        <p:spPr>
          <a:xfrm>
            <a:off x="434341" y="944034"/>
            <a:ext cx="7752079" cy="3404270"/>
          </a:xfrm>
        </p:spPr>
        <p:txBody>
          <a:bodyPr>
            <a:normAutofit fontScale="70000" lnSpcReduction="20000"/>
          </a:bodyPr>
          <a:lstStyle/>
          <a:p>
            <a:pPr marL="0" indent="0">
              <a:buNone/>
            </a:pPr>
            <a:r>
              <a:rPr lang="en-US" sz="3400" b="1" dirty="0" smtClean="0"/>
              <a:t>Considerations for review:</a:t>
            </a:r>
          </a:p>
          <a:p>
            <a:r>
              <a:rPr lang="en-US" dirty="0" smtClean="0"/>
              <a:t>Current split distribution is 85% to secondary </a:t>
            </a:r>
            <a:r>
              <a:rPr lang="en-US" dirty="0"/>
              <a:t>p</a:t>
            </a:r>
            <a:r>
              <a:rPr lang="en-US" dirty="0" smtClean="0"/>
              <a:t>rograms and 15% to postsecondary </a:t>
            </a:r>
            <a:r>
              <a:rPr lang="en-US" dirty="0"/>
              <a:t>p</a:t>
            </a:r>
            <a:r>
              <a:rPr lang="en-US" dirty="0" smtClean="0"/>
              <a:t>rograms</a:t>
            </a:r>
          </a:p>
          <a:p>
            <a:r>
              <a:rPr lang="en-US" dirty="0" smtClean="0"/>
              <a:t>National Perkins split </a:t>
            </a:r>
            <a:r>
              <a:rPr lang="en-US" dirty="0"/>
              <a:t>p</a:t>
            </a:r>
            <a:r>
              <a:rPr lang="en-US" dirty="0" smtClean="0"/>
              <a:t>ercentages to secondary programs</a:t>
            </a:r>
          </a:p>
          <a:p>
            <a:pPr lvl="1"/>
            <a:r>
              <a:rPr lang="en-US" sz="2300" dirty="0" smtClean="0"/>
              <a:t>7 states are 85 </a:t>
            </a:r>
            <a:r>
              <a:rPr lang="en-US" sz="2300" dirty="0"/>
              <a:t>percent or </a:t>
            </a:r>
            <a:r>
              <a:rPr lang="en-US" sz="2300" dirty="0" smtClean="0"/>
              <a:t>higher</a:t>
            </a:r>
            <a:endParaRPr lang="en-US" sz="2300" dirty="0"/>
          </a:p>
          <a:p>
            <a:pPr lvl="1"/>
            <a:r>
              <a:rPr lang="en-US" sz="2300" dirty="0" smtClean="0"/>
              <a:t>2 states are between 80-84 percent			</a:t>
            </a:r>
            <a:endParaRPr lang="en-US" sz="2300" dirty="0"/>
          </a:p>
          <a:p>
            <a:pPr lvl="1"/>
            <a:r>
              <a:rPr lang="en-US" sz="2300" dirty="0" smtClean="0"/>
              <a:t>11 states are between 70-79 percent			</a:t>
            </a:r>
            <a:endParaRPr lang="en-US" sz="2300" dirty="0"/>
          </a:p>
          <a:p>
            <a:pPr lvl="1"/>
            <a:r>
              <a:rPr lang="en-US" sz="2300" dirty="0" smtClean="0"/>
              <a:t>11 states are between 60-69 percent			</a:t>
            </a:r>
            <a:endParaRPr lang="en-US" sz="2300" dirty="0"/>
          </a:p>
          <a:p>
            <a:pPr lvl="1"/>
            <a:r>
              <a:rPr lang="en-US" sz="2300" dirty="0" smtClean="0"/>
              <a:t>16 states are between 50-59 percent			</a:t>
            </a:r>
            <a:endParaRPr lang="en-US" sz="2300" dirty="0"/>
          </a:p>
          <a:p>
            <a:pPr lvl="1"/>
            <a:r>
              <a:rPr lang="en-US" sz="2300" dirty="0" smtClean="0"/>
              <a:t>5 states are between 42-49 percent</a:t>
            </a:r>
          </a:p>
          <a:p>
            <a:r>
              <a:rPr lang="en-US" dirty="0" smtClean="0"/>
              <a:t>From 2017 to 2018 four additional States or </a:t>
            </a:r>
            <a:r>
              <a:rPr lang="en-US" dirty="0"/>
              <a:t>Territories </a:t>
            </a:r>
            <a:r>
              <a:rPr lang="en-US" dirty="0" smtClean="0"/>
              <a:t>changed to a distribution split of 85% secondary and 15% postsecondary </a:t>
            </a:r>
            <a:endParaRPr lang="en-US" dirty="0"/>
          </a:p>
        </p:txBody>
      </p:sp>
    </p:spTree>
    <p:extLst>
      <p:ext uri="{BB962C8B-B14F-4D97-AF65-F5344CB8AC3E}">
        <p14:creationId xmlns:p14="http://schemas.microsoft.com/office/powerpoint/2010/main" val="3022260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of Division Allocations </a:t>
            </a:r>
            <a:r>
              <a:rPr lang="en-US" sz="2800" dirty="0" smtClean="0"/>
              <a:t/>
            </a:r>
            <a:br>
              <a:rPr lang="en-US" sz="2800" dirty="0" smtClean="0"/>
            </a:br>
            <a:r>
              <a:rPr lang="en-US" sz="2800" dirty="0" smtClean="0"/>
              <a:t>Under </a:t>
            </a:r>
            <a:r>
              <a:rPr lang="en-US" sz="2800" dirty="0"/>
              <a:t>Potential New Perkins Splits</a:t>
            </a:r>
          </a:p>
        </p:txBody>
      </p:sp>
      <p:graphicFrame>
        <p:nvGraphicFramePr>
          <p:cNvPr id="4" name="Table 3"/>
          <p:cNvGraphicFramePr>
            <a:graphicFrameLocks noGrp="1"/>
          </p:cNvGraphicFramePr>
          <p:nvPr>
            <p:extLst>
              <p:ext uri="{D42A27DB-BD31-4B8C-83A1-F6EECF244321}">
                <p14:modId xmlns:p14="http://schemas.microsoft.com/office/powerpoint/2010/main" val="768728994"/>
              </p:ext>
            </p:extLst>
          </p:nvPr>
        </p:nvGraphicFramePr>
        <p:xfrm>
          <a:off x="1200148" y="1036319"/>
          <a:ext cx="6800854" cy="2913588"/>
        </p:xfrm>
        <a:graphic>
          <a:graphicData uri="http://schemas.openxmlformats.org/drawingml/2006/table">
            <a:tbl>
              <a:tblPr firstRow="1" bandRow="1">
                <a:tableStyleId>{5C22544A-7EE6-4342-B048-85BDC9FD1C3A}</a:tableStyleId>
              </a:tblPr>
              <a:tblGrid>
                <a:gridCol w="912284">
                  <a:extLst>
                    <a:ext uri="{9D8B030D-6E8A-4147-A177-3AD203B41FA5}">
                      <a16:colId xmlns:a16="http://schemas.microsoft.com/office/drawing/2014/main" val="20000"/>
                    </a:ext>
                  </a:extLst>
                </a:gridCol>
                <a:gridCol w="962555">
                  <a:extLst>
                    <a:ext uri="{9D8B030D-6E8A-4147-A177-3AD203B41FA5}">
                      <a16:colId xmlns:a16="http://schemas.microsoft.com/office/drawing/2014/main" val="20001"/>
                    </a:ext>
                  </a:extLst>
                </a:gridCol>
                <a:gridCol w="962555">
                  <a:extLst>
                    <a:ext uri="{9D8B030D-6E8A-4147-A177-3AD203B41FA5}">
                      <a16:colId xmlns:a16="http://schemas.microsoft.com/office/drawing/2014/main" val="20002"/>
                    </a:ext>
                  </a:extLst>
                </a:gridCol>
                <a:gridCol w="1019175">
                  <a:extLst>
                    <a:ext uri="{9D8B030D-6E8A-4147-A177-3AD203B41FA5}">
                      <a16:colId xmlns:a16="http://schemas.microsoft.com/office/drawing/2014/main" val="20003"/>
                    </a:ext>
                  </a:extLst>
                </a:gridCol>
                <a:gridCol w="1019175">
                  <a:extLst>
                    <a:ext uri="{9D8B030D-6E8A-4147-A177-3AD203B41FA5}">
                      <a16:colId xmlns:a16="http://schemas.microsoft.com/office/drawing/2014/main" val="20004"/>
                    </a:ext>
                  </a:extLst>
                </a:gridCol>
                <a:gridCol w="962555">
                  <a:extLst>
                    <a:ext uri="{9D8B030D-6E8A-4147-A177-3AD203B41FA5}">
                      <a16:colId xmlns:a16="http://schemas.microsoft.com/office/drawing/2014/main" val="20005"/>
                    </a:ext>
                  </a:extLst>
                </a:gridCol>
                <a:gridCol w="962555">
                  <a:extLst>
                    <a:ext uri="{9D8B030D-6E8A-4147-A177-3AD203B41FA5}">
                      <a16:colId xmlns:a16="http://schemas.microsoft.com/office/drawing/2014/main" val="20006"/>
                    </a:ext>
                  </a:extLst>
                </a:gridCol>
              </a:tblGrid>
              <a:tr h="475043">
                <a:tc>
                  <a:txBody>
                    <a:bodyPr/>
                    <a:lstStyle/>
                    <a:p>
                      <a:r>
                        <a:rPr lang="en-US" sz="1400" dirty="0" smtClean="0"/>
                        <a:t>Division</a:t>
                      </a:r>
                      <a:endParaRPr lang="en-US" sz="1400" dirty="0"/>
                    </a:p>
                  </a:txBody>
                  <a:tcPr marL="68580" marR="68580" marT="34290" marB="34290" anchor="ctr"/>
                </a:tc>
                <a:tc>
                  <a:txBody>
                    <a:bodyPr/>
                    <a:lstStyle/>
                    <a:p>
                      <a:r>
                        <a:rPr lang="en-US" sz="1400" dirty="0" smtClean="0"/>
                        <a:t>85/15 (Current)</a:t>
                      </a:r>
                      <a:endParaRPr lang="en-US" sz="1400" dirty="0"/>
                    </a:p>
                  </a:txBody>
                  <a:tcPr marL="68580" marR="68580" marT="34290" marB="34290" anchor="ctr"/>
                </a:tc>
                <a:tc>
                  <a:txBody>
                    <a:bodyPr/>
                    <a:lstStyle/>
                    <a:p>
                      <a:r>
                        <a:rPr lang="en-US" sz="1400" dirty="0" smtClean="0"/>
                        <a:t>84/16</a:t>
                      </a:r>
                      <a:endParaRPr lang="en-US" sz="1400" dirty="0"/>
                    </a:p>
                  </a:txBody>
                  <a:tcPr marL="68580" marR="68580" marT="34290" marB="34290" anchor="ctr"/>
                </a:tc>
                <a:tc>
                  <a:txBody>
                    <a:bodyPr/>
                    <a:lstStyle/>
                    <a:p>
                      <a:r>
                        <a:rPr lang="en-US" sz="1400" dirty="0" smtClean="0"/>
                        <a:t>83/17</a:t>
                      </a:r>
                      <a:endParaRPr lang="en-US" sz="1400" dirty="0"/>
                    </a:p>
                  </a:txBody>
                  <a:tcPr marL="68580" marR="68580" marT="34290" marB="34290" anchor="ctr"/>
                </a:tc>
                <a:tc>
                  <a:txBody>
                    <a:bodyPr/>
                    <a:lstStyle/>
                    <a:p>
                      <a:r>
                        <a:rPr lang="en-US" sz="1400" dirty="0" smtClean="0"/>
                        <a:t>82/18</a:t>
                      </a:r>
                      <a:endParaRPr lang="en-US" sz="1400" dirty="0"/>
                    </a:p>
                  </a:txBody>
                  <a:tcPr marL="68580" marR="68580" marT="34290" marB="34290" anchor="ctr"/>
                </a:tc>
                <a:tc>
                  <a:txBody>
                    <a:bodyPr/>
                    <a:lstStyle/>
                    <a:p>
                      <a:r>
                        <a:rPr lang="en-US" sz="1400" dirty="0" smtClean="0"/>
                        <a:t>81/19</a:t>
                      </a:r>
                      <a:endParaRPr lang="en-US" sz="1400" dirty="0"/>
                    </a:p>
                  </a:txBody>
                  <a:tcPr marL="68580" marR="68580" marT="34290" marB="34290" anchor="ctr"/>
                </a:tc>
                <a:tc>
                  <a:txBody>
                    <a:bodyPr/>
                    <a:lstStyle/>
                    <a:p>
                      <a:r>
                        <a:rPr lang="en-US" sz="1400" dirty="0" smtClean="0"/>
                        <a:t>80/20</a:t>
                      </a:r>
                      <a:endParaRPr lang="en-US" sz="1400" dirty="0"/>
                    </a:p>
                  </a:txBody>
                  <a:tcPr marL="68580" marR="68580" marT="34290" marB="34290" anchor="ctr"/>
                </a:tc>
                <a:extLst>
                  <a:ext uri="{0D108BD9-81ED-4DB2-BD59-A6C34878D82A}">
                    <a16:rowId xmlns:a16="http://schemas.microsoft.com/office/drawing/2014/main" val="10000"/>
                  </a:ext>
                </a:extLst>
              </a:tr>
              <a:tr h="416576">
                <a:tc>
                  <a:txBody>
                    <a:bodyPr/>
                    <a:lstStyle/>
                    <a:p>
                      <a:r>
                        <a:rPr lang="en-US" sz="1200" dirty="0" smtClean="0"/>
                        <a:t>Accomack</a:t>
                      </a:r>
                      <a:endParaRPr lang="en-US" sz="1200" dirty="0"/>
                    </a:p>
                  </a:txBody>
                  <a:tcPr marL="68580" marR="68580" marT="34290" marB="34290" anchor="ctr"/>
                </a:tc>
                <a:tc>
                  <a:txBody>
                    <a:bodyPr/>
                    <a:lstStyle/>
                    <a:p>
                      <a:r>
                        <a:rPr lang="en-US" sz="1200" dirty="0" smtClean="0"/>
                        <a:t>$129,940.50</a:t>
                      </a:r>
                      <a:endParaRPr lang="en-US" sz="1200" dirty="0"/>
                    </a:p>
                  </a:txBody>
                  <a:tcPr marL="68580" marR="68580" marT="34290" marB="34290" anchor="ctr"/>
                </a:tc>
                <a:tc>
                  <a:txBody>
                    <a:bodyPr/>
                    <a:lstStyle/>
                    <a:p>
                      <a:r>
                        <a:rPr lang="en-US" sz="1200" dirty="0" smtClean="0"/>
                        <a:t>$128,411.78 </a:t>
                      </a:r>
                    </a:p>
                  </a:txBody>
                  <a:tcPr marL="68580" marR="68580" marT="34290" marB="34290" anchor="ctr"/>
                </a:tc>
                <a:tc>
                  <a:txBody>
                    <a:bodyPr/>
                    <a:lstStyle/>
                    <a:p>
                      <a:r>
                        <a:rPr lang="en-US" sz="1200" dirty="0" smtClean="0"/>
                        <a:t>$126,883.07 </a:t>
                      </a:r>
                    </a:p>
                  </a:txBody>
                  <a:tcPr marL="68580" marR="68580" marT="34290" marB="34290" anchor="ctr"/>
                </a:tc>
                <a:tc>
                  <a:txBody>
                    <a:bodyPr/>
                    <a:lstStyle/>
                    <a:p>
                      <a:r>
                        <a:rPr lang="en-US" sz="1200" dirty="0" smtClean="0"/>
                        <a:t>$125,354.36</a:t>
                      </a:r>
                      <a:endParaRPr lang="en-US" sz="1200" dirty="0"/>
                    </a:p>
                  </a:txBody>
                  <a:tcPr marL="68580" marR="68580" marT="34290" marB="34290" anchor="ctr"/>
                </a:tc>
                <a:tc>
                  <a:txBody>
                    <a:bodyPr/>
                    <a:lstStyle/>
                    <a:p>
                      <a:r>
                        <a:rPr lang="en-US" sz="1200" dirty="0" smtClean="0"/>
                        <a:t>$123,825.65</a:t>
                      </a:r>
                      <a:endParaRPr lang="en-US" sz="1200" dirty="0"/>
                    </a:p>
                  </a:txBody>
                  <a:tcPr marL="68580" marR="68580" marT="34290" marB="34290" anchor="ctr"/>
                </a:tc>
                <a:tc>
                  <a:txBody>
                    <a:bodyPr/>
                    <a:lstStyle/>
                    <a:p>
                      <a:r>
                        <a:rPr lang="en-US" sz="1200" dirty="0" smtClean="0"/>
                        <a:t>$122,296.93</a:t>
                      </a:r>
                      <a:endParaRPr lang="en-US" sz="1200" dirty="0"/>
                    </a:p>
                  </a:txBody>
                  <a:tcPr marL="68580" marR="68580" marT="34290" marB="34290" anchor="ctr"/>
                </a:tc>
                <a:extLst>
                  <a:ext uri="{0D108BD9-81ED-4DB2-BD59-A6C34878D82A}">
                    <a16:rowId xmlns:a16="http://schemas.microsoft.com/office/drawing/2014/main" val="10001"/>
                  </a:ext>
                </a:extLst>
              </a:tr>
              <a:tr h="357548">
                <a:tc>
                  <a:txBody>
                    <a:bodyPr/>
                    <a:lstStyle/>
                    <a:p>
                      <a:r>
                        <a:rPr lang="en-US" sz="1200" dirty="0" smtClean="0"/>
                        <a:t>Fairfax</a:t>
                      </a:r>
                    </a:p>
                  </a:txBody>
                  <a:tcPr marL="68580" marR="68580" marT="34290" marB="34290" anchor="ctr"/>
                </a:tc>
                <a:tc>
                  <a:txBody>
                    <a:bodyPr/>
                    <a:lstStyle/>
                    <a:p>
                      <a:pPr algn="ctr" fontAlgn="b"/>
                      <a:r>
                        <a:rPr lang="en-US" sz="1200" b="0" i="0" u="none" strike="noStrike" dirty="0" smtClean="0">
                          <a:solidFill>
                            <a:srgbClr val="000000"/>
                          </a:solidFill>
                          <a:effectLst/>
                          <a:latin typeface="+mn-lt"/>
                        </a:rPr>
                        <a:t>$2,114,697.54 </a:t>
                      </a:r>
                      <a:endParaRPr lang="en-US" sz="1200" b="0" i="0" u="none" strike="noStrike" dirty="0">
                        <a:solidFill>
                          <a:srgbClr val="000000"/>
                        </a:solidFill>
                        <a:effectLst/>
                        <a:latin typeface="+mn-lt"/>
                      </a:endParaRPr>
                    </a:p>
                  </a:txBody>
                  <a:tcPr marL="7144" marR="7144" marT="7144" marB="0" anchor="ctr"/>
                </a:tc>
                <a:tc>
                  <a:txBody>
                    <a:bodyPr/>
                    <a:lstStyle/>
                    <a:p>
                      <a:pPr algn="ctr" fontAlgn="b"/>
                      <a:r>
                        <a:rPr lang="en-US" sz="1200" b="0" i="0" u="none" strike="noStrike" dirty="0" smtClean="0">
                          <a:solidFill>
                            <a:srgbClr val="000000"/>
                          </a:solidFill>
                          <a:effectLst/>
                          <a:latin typeface="+mn-lt"/>
                        </a:rPr>
                        <a:t>$2,089,818.74 </a:t>
                      </a:r>
                      <a:endParaRPr lang="en-US" sz="1200" b="0" i="0" u="none" strike="noStrike" dirty="0">
                        <a:solidFill>
                          <a:srgbClr val="000000"/>
                        </a:solidFill>
                        <a:effectLst/>
                        <a:latin typeface="+mn-lt"/>
                      </a:endParaRPr>
                    </a:p>
                  </a:txBody>
                  <a:tcPr marL="7144" marR="7144" marT="7144" marB="0" anchor="ctr"/>
                </a:tc>
                <a:tc>
                  <a:txBody>
                    <a:bodyPr/>
                    <a:lstStyle/>
                    <a:p>
                      <a:pPr algn="ctr" fontAlgn="b"/>
                      <a:r>
                        <a:rPr lang="en-US" sz="1200" b="0" i="0" u="none" strike="noStrike" dirty="0" smtClean="0">
                          <a:solidFill>
                            <a:srgbClr val="000000"/>
                          </a:solidFill>
                          <a:effectLst/>
                          <a:latin typeface="+mn-lt"/>
                        </a:rPr>
                        <a:t>$2,064,939.94 </a:t>
                      </a:r>
                      <a:endParaRPr lang="en-US" sz="1200" b="0" i="0" u="none" strike="noStrike" dirty="0">
                        <a:solidFill>
                          <a:srgbClr val="000000"/>
                        </a:solidFill>
                        <a:effectLst/>
                        <a:latin typeface="+mn-lt"/>
                      </a:endParaRPr>
                    </a:p>
                  </a:txBody>
                  <a:tcPr marL="7144" marR="7144" marT="7144" marB="0" anchor="ctr"/>
                </a:tc>
                <a:tc>
                  <a:txBody>
                    <a:bodyPr/>
                    <a:lstStyle/>
                    <a:p>
                      <a:pPr algn="ctr" fontAlgn="b"/>
                      <a:r>
                        <a:rPr lang="en-US" sz="1200" b="0" i="0" u="none" strike="noStrike" dirty="0" smtClean="0">
                          <a:solidFill>
                            <a:srgbClr val="000000"/>
                          </a:solidFill>
                          <a:effectLst/>
                          <a:latin typeface="+mn-lt"/>
                        </a:rPr>
                        <a:t>$2,040,061.15 </a:t>
                      </a:r>
                      <a:endParaRPr lang="en-US" sz="1200" b="0" i="0" u="none" strike="noStrike" dirty="0">
                        <a:solidFill>
                          <a:srgbClr val="000000"/>
                        </a:solidFill>
                        <a:effectLst/>
                        <a:latin typeface="+mn-lt"/>
                      </a:endParaRPr>
                    </a:p>
                  </a:txBody>
                  <a:tcPr marL="7144" marR="7144" marT="7144" marB="0" anchor="ctr"/>
                </a:tc>
                <a:tc>
                  <a:txBody>
                    <a:bodyPr/>
                    <a:lstStyle/>
                    <a:p>
                      <a:pPr algn="ctr" fontAlgn="b"/>
                      <a:r>
                        <a:rPr lang="en-US" sz="1200" b="0" i="0" u="none" strike="noStrike" dirty="0" smtClean="0">
                          <a:solidFill>
                            <a:srgbClr val="000000"/>
                          </a:solidFill>
                          <a:effectLst/>
                          <a:latin typeface="+mn-lt"/>
                        </a:rPr>
                        <a:t>$2,015,182.35 </a:t>
                      </a:r>
                      <a:endParaRPr lang="en-US" sz="1200" b="0" i="0" u="none" strike="noStrike" dirty="0">
                        <a:solidFill>
                          <a:srgbClr val="000000"/>
                        </a:solidFill>
                        <a:effectLst/>
                        <a:latin typeface="+mn-lt"/>
                      </a:endParaRPr>
                    </a:p>
                  </a:txBody>
                  <a:tcPr marL="7144" marR="7144" marT="7144" marB="0" anchor="ctr"/>
                </a:tc>
                <a:tc>
                  <a:txBody>
                    <a:bodyPr/>
                    <a:lstStyle/>
                    <a:p>
                      <a:pPr algn="ctr" fontAlgn="b"/>
                      <a:r>
                        <a:rPr lang="en-US" sz="1200" b="0" i="0" u="none" strike="noStrike" dirty="0" smtClean="0">
                          <a:solidFill>
                            <a:srgbClr val="000000"/>
                          </a:solidFill>
                          <a:effectLst/>
                          <a:latin typeface="+mn-lt"/>
                        </a:rPr>
                        <a:t>$1,990,303.56 </a:t>
                      </a:r>
                      <a:endParaRPr lang="en-US" sz="1200" b="0" i="0" u="none" strike="noStrike" dirty="0">
                        <a:solidFill>
                          <a:srgbClr val="000000"/>
                        </a:solidFill>
                        <a:effectLst/>
                        <a:latin typeface="+mn-lt"/>
                      </a:endParaRPr>
                    </a:p>
                  </a:txBody>
                  <a:tcPr marL="7144" marR="7144" marT="7144" marB="0" anchor="ctr"/>
                </a:tc>
                <a:extLst>
                  <a:ext uri="{0D108BD9-81ED-4DB2-BD59-A6C34878D82A}">
                    <a16:rowId xmlns:a16="http://schemas.microsoft.com/office/drawing/2014/main" val="10002"/>
                  </a:ext>
                </a:extLst>
              </a:tr>
              <a:tr h="357548">
                <a:tc>
                  <a:txBody>
                    <a:bodyPr/>
                    <a:lstStyle/>
                    <a:p>
                      <a:r>
                        <a:rPr lang="en-US" sz="1200" dirty="0" smtClean="0"/>
                        <a:t>Hampton</a:t>
                      </a:r>
                      <a:endParaRPr lang="en-US" sz="1200" dirty="0"/>
                    </a:p>
                  </a:txBody>
                  <a:tcPr marL="68580" marR="68580" marT="34290" marB="34290" anchor="ctr"/>
                </a:tc>
                <a:tc>
                  <a:txBody>
                    <a:bodyPr/>
                    <a:lstStyle/>
                    <a:p>
                      <a:pPr algn="ctr" fontAlgn="b"/>
                      <a:r>
                        <a:rPr lang="en-US" sz="1200" b="0" i="0" u="none" strike="noStrike" dirty="0">
                          <a:solidFill>
                            <a:srgbClr val="000000"/>
                          </a:solidFill>
                          <a:effectLst/>
                          <a:latin typeface="+mn-lt"/>
                        </a:rPr>
                        <a:t>$469,876.95 </a:t>
                      </a:r>
                    </a:p>
                  </a:txBody>
                  <a:tcPr marL="7144" marR="7144" marT="7144" marB="0" anchor="ctr"/>
                </a:tc>
                <a:tc>
                  <a:txBody>
                    <a:bodyPr/>
                    <a:lstStyle/>
                    <a:p>
                      <a:pPr algn="ctr" fontAlgn="b"/>
                      <a:r>
                        <a:rPr lang="en-US" sz="1200" b="0" i="0" u="none" strike="noStrike" dirty="0">
                          <a:solidFill>
                            <a:srgbClr val="000000"/>
                          </a:solidFill>
                          <a:effectLst/>
                          <a:latin typeface="+mn-lt"/>
                        </a:rPr>
                        <a:t>$464,348.99 </a:t>
                      </a:r>
                    </a:p>
                  </a:txBody>
                  <a:tcPr marL="7144" marR="7144" marT="7144" marB="0" anchor="ctr"/>
                </a:tc>
                <a:tc>
                  <a:txBody>
                    <a:bodyPr/>
                    <a:lstStyle/>
                    <a:p>
                      <a:pPr algn="ctr" fontAlgn="b"/>
                      <a:r>
                        <a:rPr lang="en-US" sz="1200" b="0" i="0" u="none" strike="noStrike" dirty="0">
                          <a:solidFill>
                            <a:srgbClr val="000000"/>
                          </a:solidFill>
                          <a:effectLst/>
                          <a:latin typeface="+mn-lt"/>
                        </a:rPr>
                        <a:t>$458,821.02 </a:t>
                      </a:r>
                    </a:p>
                  </a:txBody>
                  <a:tcPr marL="7144" marR="7144" marT="7144" marB="0" anchor="ctr"/>
                </a:tc>
                <a:tc>
                  <a:txBody>
                    <a:bodyPr/>
                    <a:lstStyle/>
                    <a:p>
                      <a:pPr algn="ctr" fontAlgn="b"/>
                      <a:r>
                        <a:rPr lang="en-US" sz="1200" b="0" i="0" u="none" strike="noStrike" dirty="0">
                          <a:solidFill>
                            <a:srgbClr val="000000"/>
                          </a:solidFill>
                          <a:effectLst/>
                          <a:latin typeface="+mn-lt"/>
                        </a:rPr>
                        <a:t>$453,293.06 </a:t>
                      </a:r>
                    </a:p>
                  </a:txBody>
                  <a:tcPr marL="7144" marR="7144" marT="7144" marB="0" anchor="ctr"/>
                </a:tc>
                <a:tc>
                  <a:txBody>
                    <a:bodyPr/>
                    <a:lstStyle/>
                    <a:p>
                      <a:pPr algn="ctr" fontAlgn="b"/>
                      <a:r>
                        <a:rPr lang="en-US" sz="1200" b="0" i="0" u="none" strike="noStrike" dirty="0">
                          <a:solidFill>
                            <a:srgbClr val="000000"/>
                          </a:solidFill>
                          <a:effectLst/>
                          <a:latin typeface="+mn-lt"/>
                        </a:rPr>
                        <a:t>$447,765.10 </a:t>
                      </a:r>
                    </a:p>
                  </a:txBody>
                  <a:tcPr marL="7144" marR="7144" marT="7144" marB="0" anchor="ctr"/>
                </a:tc>
                <a:tc>
                  <a:txBody>
                    <a:bodyPr/>
                    <a:lstStyle/>
                    <a:p>
                      <a:pPr algn="ctr" fontAlgn="b"/>
                      <a:r>
                        <a:rPr lang="en-US" sz="1200" b="0" i="0" u="none" strike="noStrike" dirty="0">
                          <a:solidFill>
                            <a:srgbClr val="000000"/>
                          </a:solidFill>
                          <a:effectLst/>
                          <a:latin typeface="+mn-lt"/>
                        </a:rPr>
                        <a:t>$442,237.14 </a:t>
                      </a:r>
                    </a:p>
                  </a:txBody>
                  <a:tcPr marL="7144" marR="7144" marT="7144" marB="0" anchor="ctr"/>
                </a:tc>
                <a:extLst>
                  <a:ext uri="{0D108BD9-81ED-4DB2-BD59-A6C34878D82A}">
                    <a16:rowId xmlns:a16="http://schemas.microsoft.com/office/drawing/2014/main" val="10003"/>
                  </a:ext>
                </a:extLst>
              </a:tr>
              <a:tr h="417936">
                <a:tc>
                  <a:txBody>
                    <a:bodyPr/>
                    <a:lstStyle/>
                    <a:p>
                      <a:r>
                        <a:rPr lang="en-US" sz="1200" dirty="0" smtClean="0"/>
                        <a:t>Roanoke</a:t>
                      </a:r>
                      <a:r>
                        <a:rPr lang="en-US" sz="1200" baseline="0" dirty="0" smtClean="0"/>
                        <a:t> County</a:t>
                      </a:r>
                      <a:endParaRPr lang="en-US" sz="1200" dirty="0" smtClean="0"/>
                    </a:p>
                  </a:txBody>
                  <a:tcPr marL="68580" marR="68580" marT="34290" marB="34290" anchor="ctr"/>
                </a:tc>
                <a:tc>
                  <a:txBody>
                    <a:bodyPr/>
                    <a:lstStyle/>
                    <a:p>
                      <a:pPr algn="ctr" fontAlgn="b"/>
                      <a:r>
                        <a:rPr lang="en-US" sz="1200" b="0" i="0" u="none" strike="noStrike" dirty="0">
                          <a:solidFill>
                            <a:srgbClr val="000000"/>
                          </a:solidFill>
                          <a:effectLst/>
                          <a:latin typeface="+mn-lt"/>
                        </a:rPr>
                        <a:t>$156,923.09 </a:t>
                      </a:r>
                    </a:p>
                  </a:txBody>
                  <a:tcPr marL="7144" marR="7144" marT="7144" marB="0" anchor="ctr"/>
                </a:tc>
                <a:tc>
                  <a:txBody>
                    <a:bodyPr/>
                    <a:lstStyle/>
                    <a:p>
                      <a:pPr algn="ctr" fontAlgn="b"/>
                      <a:r>
                        <a:rPr lang="en-US" sz="1200" b="0" i="0" u="none" strike="noStrike" dirty="0">
                          <a:solidFill>
                            <a:srgbClr val="000000"/>
                          </a:solidFill>
                          <a:effectLst/>
                          <a:latin typeface="+mn-lt"/>
                        </a:rPr>
                        <a:t>$155,076.94 </a:t>
                      </a:r>
                    </a:p>
                  </a:txBody>
                  <a:tcPr marL="7144" marR="7144" marT="7144" marB="0" anchor="ctr"/>
                </a:tc>
                <a:tc>
                  <a:txBody>
                    <a:bodyPr/>
                    <a:lstStyle/>
                    <a:p>
                      <a:pPr algn="ctr" fontAlgn="b"/>
                      <a:r>
                        <a:rPr lang="en-US" sz="1200" b="0" i="0" u="none" strike="noStrike" dirty="0">
                          <a:solidFill>
                            <a:srgbClr val="000000"/>
                          </a:solidFill>
                          <a:effectLst/>
                          <a:latin typeface="+mn-lt"/>
                        </a:rPr>
                        <a:t>$153,230.79 </a:t>
                      </a:r>
                    </a:p>
                  </a:txBody>
                  <a:tcPr marL="7144" marR="7144" marT="7144" marB="0" anchor="ctr"/>
                </a:tc>
                <a:tc>
                  <a:txBody>
                    <a:bodyPr/>
                    <a:lstStyle/>
                    <a:p>
                      <a:pPr algn="ctr" fontAlgn="b"/>
                      <a:r>
                        <a:rPr lang="en-US" sz="1200" b="0" i="0" u="none" strike="noStrike" dirty="0">
                          <a:solidFill>
                            <a:srgbClr val="000000"/>
                          </a:solidFill>
                          <a:effectLst/>
                          <a:latin typeface="+mn-lt"/>
                        </a:rPr>
                        <a:t>$151,384.63 </a:t>
                      </a:r>
                    </a:p>
                  </a:txBody>
                  <a:tcPr marL="7144" marR="7144" marT="7144" marB="0" anchor="ctr"/>
                </a:tc>
                <a:tc>
                  <a:txBody>
                    <a:bodyPr/>
                    <a:lstStyle/>
                    <a:p>
                      <a:pPr algn="ctr" fontAlgn="b"/>
                      <a:r>
                        <a:rPr lang="en-US" sz="1200" b="0" i="0" u="none" strike="noStrike" dirty="0">
                          <a:solidFill>
                            <a:srgbClr val="000000"/>
                          </a:solidFill>
                          <a:effectLst/>
                          <a:latin typeface="+mn-lt"/>
                        </a:rPr>
                        <a:t>$149,538.48 </a:t>
                      </a:r>
                    </a:p>
                  </a:txBody>
                  <a:tcPr marL="7144" marR="7144" marT="7144" marB="0" anchor="ctr"/>
                </a:tc>
                <a:tc>
                  <a:txBody>
                    <a:bodyPr/>
                    <a:lstStyle/>
                    <a:p>
                      <a:pPr algn="ctr" fontAlgn="b"/>
                      <a:r>
                        <a:rPr lang="en-US" sz="1200" b="0" i="0" u="none" strike="noStrike" dirty="0">
                          <a:solidFill>
                            <a:srgbClr val="000000"/>
                          </a:solidFill>
                          <a:effectLst/>
                          <a:latin typeface="+mn-lt"/>
                        </a:rPr>
                        <a:t>$147,692.32 </a:t>
                      </a:r>
                    </a:p>
                  </a:txBody>
                  <a:tcPr marL="7144" marR="7144" marT="7144" marB="0" anchor="ctr"/>
                </a:tc>
                <a:extLst>
                  <a:ext uri="{0D108BD9-81ED-4DB2-BD59-A6C34878D82A}">
                    <a16:rowId xmlns:a16="http://schemas.microsoft.com/office/drawing/2014/main" val="10004"/>
                  </a:ext>
                </a:extLst>
              </a:tr>
              <a:tr h="416576">
                <a:tc>
                  <a:txBody>
                    <a:bodyPr/>
                    <a:lstStyle/>
                    <a:p>
                      <a:r>
                        <a:rPr lang="en-US" sz="1200" dirty="0" smtClean="0"/>
                        <a:t>Virginia Beach</a:t>
                      </a:r>
                      <a:endParaRPr lang="en-US" sz="1200" dirty="0"/>
                    </a:p>
                  </a:txBody>
                  <a:tcPr marL="68580" marR="68580" marT="34290" marB="34290" anchor="ctr"/>
                </a:tc>
                <a:tc>
                  <a:txBody>
                    <a:bodyPr/>
                    <a:lstStyle/>
                    <a:p>
                      <a:pPr algn="ctr" fontAlgn="b"/>
                      <a:r>
                        <a:rPr lang="en-US" sz="1200" b="0" i="0" u="none" strike="noStrike" dirty="0">
                          <a:solidFill>
                            <a:srgbClr val="000000"/>
                          </a:solidFill>
                          <a:effectLst/>
                          <a:latin typeface="+mn-lt"/>
                        </a:rPr>
                        <a:t>$938,703.74 </a:t>
                      </a:r>
                    </a:p>
                  </a:txBody>
                  <a:tcPr marL="7144" marR="7144" marT="7144" marB="0" anchor="ctr"/>
                </a:tc>
                <a:tc>
                  <a:txBody>
                    <a:bodyPr/>
                    <a:lstStyle/>
                    <a:p>
                      <a:pPr algn="ctr" fontAlgn="b"/>
                      <a:r>
                        <a:rPr lang="en-US" sz="1200" b="0" i="0" u="none" strike="noStrike" dirty="0">
                          <a:solidFill>
                            <a:srgbClr val="000000"/>
                          </a:solidFill>
                          <a:effectLst/>
                          <a:latin typeface="+mn-lt"/>
                        </a:rPr>
                        <a:t>$927,660.16 </a:t>
                      </a:r>
                    </a:p>
                  </a:txBody>
                  <a:tcPr marL="7144" marR="7144" marT="7144" marB="0" anchor="ctr"/>
                </a:tc>
                <a:tc>
                  <a:txBody>
                    <a:bodyPr/>
                    <a:lstStyle/>
                    <a:p>
                      <a:pPr algn="ctr" fontAlgn="b"/>
                      <a:r>
                        <a:rPr lang="en-US" sz="1200" b="0" i="0" u="none" strike="noStrike" dirty="0">
                          <a:solidFill>
                            <a:srgbClr val="000000"/>
                          </a:solidFill>
                          <a:effectLst/>
                          <a:latin typeface="+mn-lt"/>
                        </a:rPr>
                        <a:t>$916,616.59 </a:t>
                      </a:r>
                    </a:p>
                  </a:txBody>
                  <a:tcPr marL="7144" marR="7144" marT="7144" marB="0" anchor="ctr"/>
                </a:tc>
                <a:tc>
                  <a:txBody>
                    <a:bodyPr/>
                    <a:lstStyle/>
                    <a:p>
                      <a:pPr algn="ctr" fontAlgn="b"/>
                      <a:r>
                        <a:rPr lang="en-US" sz="1200" b="0" i="0" u="none" strike="noStrike" dirty="0">
                          <a:solidFill>
                            <a:srgbClr val="000000"/>
                          </a:solidFill>
                          <a:effectLst/>
                          <a:latin typeface="+mn-lt"/>
                        </a:rPr>
                        <a:t>$905,573.02 </a:t>
                      </a:r>
                    </a:p>
                  </a:txBody>
                  <a:tcPr marL="7144" marR="7144" marT="7144" marB="0" anchor="ctr"/>
                </a:tc>
                <a:tc>
                  <a:txBody>
                    <a:bodyPr/>
                    <a:lstStyle/>
                    <a:p>
                      <a:pPr algn="ctr" fontAlgn="b"/>
                      <a:r>
                        <a:rPr lang="en-US" sz="1200" b="0" i="0" u="none" strike="noStrike" dirty="0">
                          <a:solidFill>
                            <a:srgbClr val="000000"/>
                          </a:solidFill>
                          <a:effectLst/>
                          <a:latin typeface="+mn-lt"/>
                        </a:rPr>
                        <a:t>$894,529.45 </a:t>
                      </a:r>
                    </a:p>
                  </a:txBody>
                  <a:tcPr marL="7144" marR="7144" marT="7144" marB="0" anchor="ctr"/>
                </a:tc>
                <a:tc>
                  <a:txBody>
                    <a:bodyPr/>
                    <a:lstStyle/>
                    <a:p>
                      <a:pPr algn="ctr" fontAlgn="b"/>
                      <a:r>
                        <a:rPr lang="en-US" sz="1200" b="0" i="0" u="none" strike="noStrike" dirty="0">
                          <a:solidFill>
                            <a:srgbClr val="000000"/>
                          </a:solidFill>
                          <a:effectLst/>
                          <a:latin typeface="+mn-lt"/>
                        </a:rPr>
                        <a:t>$883,485.87 </a:t>
                      </a:r>
                    </a:p>
                  </a:txBody>
                  <a:tcPr marL="7144" marR="7144" marT="7144" marB="0" anchor="ctr"/>
                </a:tc>
                <a:extLst>
                  <a:ext uri="{0D108BD9-81ED-4DB2-BD59-A6C34878D82A}">
                    <a16:rowId xmlns:a16="http://schemas.microsoft.com/office/drawing/2014/main" val="10005"/>
                  </a:ext>
                </a:extLst>
              </a:tr>
              <a:tr h="417936">
                <a:tc>
                  <a:txBody>
                    <a:bodyPr/>
                    <a:lstStyle/>
                    <a:p>
                      <a:r>
                        <a:rPr lang="en-US" sz="1200" dirty="0" smtClean="0"/>
                        <a:t>Washington</a:t>
                      </a:r>
                      <a:endParaRPr lang="en-US" sz="1200" dirty="0"/>
                    </a:p>
                  </a:txBody>
                  <a:tcPr marL="68580" marR="68580" marT="34290" marB="34290" anchor="ctr"/>
                </a:tc>
                <a:tc>
                  <a:txBody>
                    <a:bodyPr/>
                    <a:lstStyle/>
                    <a:p>
                      <a:pPr algn="ctr" fontAlgn="b"/>
                      <a:r>
                        <a:rPr lang="en-US" sz="1200" b="0" i="0" u="none" strike="noStrike" dirty="0">
                          <a:solidFill>
                            <a:srgbClr val="000000"/>
                          </a:solidFill>
                          <a:effectLst/>
                          <a:latin typeface="+mn-lt"/>
                        </a:rPr>
                        <a:t>$140,086.95 </a:t>
                      </a:r>
                    </a:p>
                  </a:txBody>
                  <a:tcPr marL="7144" marR="7144" marT="7144" marB="0" anchor="ctr"/>
                </a:tc>
                <a:tc>
                  <a:txBody>
                    <a:bodyPr/>
                    <a:lstStyle/>
                    <a:p>
                      <a:pPr algn="ctr" fontAlgn="b"/>
                      <a:r>
                        <a:rPr lang="en-US" sz="1200" b="0" i="0" u="none" strike="noStrike" dirty="0">
                          <a:solidFill>
                            <a:srgbClr val="000000"/>
                          </a:solidFill>
                          <a:effectLst/>
                          <a:latin typeface="+mn-lt"/>
                        </a:rPr>
                        <a:t>$138,438.87 </a:t>
                      </a:r>
                    </a:p>
                  </a:txBody>
                  <a:tcPr marL="7144" marR="7144" marT="7144" marB="0" anchor="ctr"/>
                </a:tc>
                <a:tc>
                  <a:txBody>
                    <a:bodyPr/>
                    <a:lstStyle/>
                    <a:p>
                      <a:pPr algn="ctr" fontAlgn="b"/>
                      <a:r>
                        <a:rPr lang="en-US" sz="1200" b="0" i="0" u="none" strike="noStrike" dirty="0">
                          <a:solidFill>
                            <a:srgbClr val="000000"/>
                          </a:solidFill>
                          <a:effectLst/>
                          <a:latin typeface="+mn-lt"/>
                        </a:rPr>
                        <a:t>$136,790.79 </a:t>
                      </a:r>
                    </a:p>
                  </a:txBody>
                  <a:tcPr marL="7144" marR="7144" marT="7144" marB="0" anchor="ctr"/>
                </a:tc>
                <a:tc>
                  <a:txBody>
                    <a:bodyPr/>
                    <a:lstStyle/>
                    <a:p>
                      <a:pPr algn="ctr" fontAlgn="b"/>
                      <a:r>
                        <a:rPr lang="en-US" sz="1200" b="0" i="0" u="none" strike="noStrike" dirty="0">
                          <a:solidFill>
                            <a:srgbClr val="000000"/>
                          </a:solidFill>
                          <a:effectLst/>
                          <a:latin typeface="+mn-lt"/>
                        </a:rPr>
                        <a:t>$135,142.71 </a:t>
                      </a:r>
                    </a:p>
                  </a:txBody>
                  <a:tcPr marL="7144" marR="7144" marT="7144" marB="0" anchor="ctr"/>
                </a:tc>
                <a:tc>
                  <a:txBody>
                    <a:bodyPr/>
                    <a:lstStyle/>
                    <a:p>
                      <a:pPr algn="ctr" fontAlgn="b"/>
                      <a:r>
                        <a:rPr lang="en-US" sz="1200" b="0" i="0" u="none" strike="noStrike" dirty="0">
                          <a:solidFill>
                            <a:srgbClr val="000000"/>
                          </a:solidFill>
                          <a:effectLst/>
                          <a:latin typeface="+mn-lt"/>
                        </a:rPr>
                        <a:t>$133,494.63 </a:t>
                      </a:r>
                    </a:p>
                  </a:txBody>
                  <a:tcPr marL="7144" marR="7144" marT="7144" marB="0" anchor="ctr"/>
                </a:tc>
                <a:tc>
                  <a:txBody>
                    <a:bodyPr/>
                    <a:lstStyle/>
                    <a:p>
                      <a:pPr algn="ctr" fontAlgn="b"/>
                      <a:r>
                        <a:rPr lang="en-US" sz="1200" b="0" i="0" u="none" strike="noStrike" dirty="0">
                          <a:solidFill>
                            <a:srgbClr val="000000"/>
                          </a:solidFill>
                          <a:effectLst/>
                          <a:latin typeface="+mn-lt"/>
                        </a:rPr>
                        <a:t>$131,846.54 </a:t>
                      </a:r>
                    </a:p>
                  </a:txBody>
                  <a:tcPr marL="7144" marR="7144" marT="7144"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8477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Example of Division Allocations Under </a:t>
            </a:r>
            <a:br>
              <a:rPr lang="en-US" sz="2400" dirty="0"/>
            </a:br>
            <a:r>
              <a:rPr lang="en-US" sz="2400" dirty="0"/>
              <a:t>Proposed VCCS Perkins Split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1772301"/>
              </p:ext>
            </p:extLst>
          </p:nvPr>
        </p:nvGraphicFramePr>
        <p:xfrm>
          <a:off x="1314449" y="988906"/>
          <a:ext cx="5886450" cy="3158554"/>
        </p:xfrm>
        <a:graphic>
          <a:graphicData uri="http://schemas.openxmlformats.org/drawingml/2006/table">
            <a:tbl>
              <a:tblPr firstRow="1" bandRow="1">
                <a:tableStyleId>{5C22544A-7EE6-4342-B048-85BDC9FD1C3A}</a:tableStyleId>
              </a:tblPr>
              <a:tblGrid>
                <a:gridCol w="1413207">
                  <a:extLst>
                    <a:ext uri="{9D8B030D-6E8A-4147-A177-3AD203B41FA5}">
                      <a16:colId xmlns:a16="http://schemas.microsoft.com/office/drawing/2014/main" val="20000"/>
                    </a:ext>
                  </a:extLst>
                </a:gridCol>
                <a:gridCol w="1491081">
                  <a:extLst>
                    <a:ext uri="{9D8B030D-6E8A-4147-A177-3AD203B41FA5}">
                      <a16:colId xmlns:a16="http://schemas.microsoft.com/office/drawing/2014/main" val="20001"/>
                    </a:ext>
                  </a:extLst>
                </a:gridCol>
                <a:gridCol w="1667713">
                  <a:extLst>
                    <a:ext uri="{9D8B030D-6E8A-4147-A177-3AD203B41FA5}">
                      <a16:colId xmlns:a16="http://schemas.microsoft.com/office/drawing/2014/main" val="20002"/>
                    </a:ext>
                  </a:extLst>
                </a:gridCol>
                <a:gridCol w="1314449">
                  <a:extLst>
                    <a:ext uri="{9D8B030D-6E8A-4147-A177-3AD203B41FA5}">
                      <a16:colId xmlns:a16="http://schemas.microsoft.com/office/drawing/2014/main" val="20003"/>
                    </a:ext>
                  </a:extLst>
                </a:gridCol>
              </a:tblGrid>
              <a:tr h="692245">
                <a:tc>
                  <a:txBody>
                    <a:bodyPr/>
                    <a:lstStyle/>
                    <a:p>
                      <a:pPr algn="ctr"/>
                      <a:r>
                        <a:rPr lang="en-US" sz="1400" dirty="0" smtClean="0"/>
                        <a:t>Division</a:t>
                      </a:r>
                      <a:endParaRPr lang="en-US" sz="1400" dirty="0"/>
                    </a:p>
                  </a:txBody>
                  <a:tcPr marL="68580" marR="68580" marT="34290" marB="34290" anchor="ctr"/>
                </a:tc>
                <a:tc>
                  <a:txBody>
                    <a:bodyPr/>
                    <a:lstStyle/>
                    <a:p>
                      <a:pPr algn="ctr"/>
                      <a:r>
                        <a:rPr lang="en-US" sz="1400" dirty="0" smtClean="0"/>
                        <a:t>85/15 (Current)</a:t>
                      </a:r>
                      <a:endParaRPr lang="en-US" sz="1400" dirty="0"/>
                    </a:p>
                  </a:txBody>
                  <a:tcPr marL="68580" marR="68580" marT="34290" marB="34290" anchor="ctr"/>
                </a:tc>
                <a:tc>
                  <a:txBody>
                    <a:bodyPr/>
                    <a:lstStyle/>
                    <a:p>
                      <a:pPr algn="ctr"/>
                      <a:r>
                        <a:rPr lang="en-US" sz="1400" dirty="0" smtClean="0"/>
                        <a:t>65/35 (Proposed</a:t>
                      </a:r>
                      <a:r>
                        <a:rPr lang="en-US" sz="1400" baseline="0" dirty="0" smtClean="0"/>
                        <a:t> by VCCS)</a:t>
                      </a:r>
                      <a:endParaRPr lang="en-US" sz="1400" dirty="0"/>
                    </a:p>
                  </a:txBody>
                  <a:tcPr marL="68580" marR="68580" marT="34290" marB="34290" anchor="ctr"/>
                </a:tc>
                <a:tc>
                  <a:txBody>
                    <a:bodyPr/>
                    <a:lstStyle/>
                    <a:p>
                      <a:pPr algn="ctr"/>
                      <a:r>
                        <a:rPr lang="en-US" sz="1400" dirty="0" smtClean="0"/>
                        <a:t>Difference Funds</a:t>
                      </a:r>
                      <a:r>
                        <a:rPr lang="en-US" sz="1400" baseline="0" dirty="0" smtClean="0"/>
                        <a:t> Available to Divisions</a:t>
                      </a:r>
                      <a:endParaRPr lang="en-US" sz="1400" dirty="0"/>
                    </a:p>
                  </a:txBody>
                  <a:tcPr marL="68580" marR="68580" marT="34290" marB="34290" anchor="ctr"/>
                </a:tc>
                <a:extLst>
                  <a:ext uri="{0D108BD9-81ED-4DB2-BD59-A6C34878D82A}">
                    <a16:rowId xmlns:a16="http://schemas.microsoft.com/office/drawing/2014/main" val="10000"/>
                  </a:ext>
                </a:extLst>
              </a:tr>
              <a:tr h="411352">
                <a:tc>
                  <a:txBody>
                    <a:bodyPr/>
                    <a:lstStyle/>
                    <a:p>
                      <a:pPr algn="l"/>
                      <a:r>
                        <a:rPr lang="en-US" sz="1400" dirty="0" smtClean="0"/>
                        <a:t>Accomack</a:t>
                      </a:r>
                      <a:endParaRPr lang="en-US" sz="1400" dirty="0"/>
                    </a:p>
                  </a:txBody>
                  <a:tcPr marL="68580" marR="68580" marT="34290" marB="34290" anchor="ctr"/>
                </a:tc>
                <a:tc>
                  <a:txBody>
                    <a:bodyPr/>
                    <a:lstStyle/>
                    <a:p>
                      <a:pPr algn="r"/>
                      <a:r>
                        <a:rPr lang="en-US" sz="1400" dirty="0" smtClean="0"/>
                        <a:t>$129,940.50</a:t>
                      </a:r>
                      <a:endParaRPr lang="en-US" sz="1400" dirty="0"/>
                    </a:p>
                  </a:txBody>
                  <a:tcPr marL="68580" marR="68580" marT="34290" marB="34290" anchor="ctr"/>
                </a:tc>
                <a:tc>
                  <a:txBody>
                    <a:bodyPr/>
                    <a:lstStyle/>
                    <a:p>
                      <a:pPr algn="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$99,366.26 </a:t>
                      </a:r>
                      <a:endParaRPr lang="en-US" sz="1400" b="0" i="0" u="none" strike="noStrike" dirty="0">
                        <a:solidFill>
                          <a:srgbClr val="000000"/>
                        </a:solidFill>
                        <a:effectLst/>
                        <a:latin typeface="+mn-lt"/>
                      </a:endParaRPr>
                    </a:p>
                  </a:txBody>
                  <a:tcPr marL="7144" marR="7144" marT="7144" marB="0" anchor="ctr"/>
                </a:tc>
                <a:tc>
                  <a:txBody>
                    <a:bodyPr/>
                    <a:lstStyle/>
                    <a:p>
                      <a:pPr algn="r" fontAlgn="b"/>
                      <a:r>
                        <a:rPr lang="en-US" sz="1400" b="0" i="0" u="none" strike="noStrike" dirty="0">
                          <a:solidFill>
                            <a:schemeClr val="tx1"/>
                          </a:solidFill>
                          <a:effectLst/>
                          <a:latin typeface="+mn-lt"/>
                        </a:rPr>
                        <a:t> </a:t>
                      </a:r>
                      <a:r>
                        <a:rPr lang="en-US" sz="1400" b="0" i="0" u="none" strike="noStrike" dirty="0" smtClean="0">
                          <a:solidFill>
                            <a:schemeClr val="tx1"/>
                          </a:solidFill>
                          <a:effectLst/>
                          <a:latin typeface="+mn-lt"/>
                        </a:rPr>
                        <a:t>$(</a:t>
                      </a:r>
                      <a:r>
                        <a:rPr lang="en-US" sz="1400" b="0" i="0" u="none" strike="noStrike" dirty="0">
                          <a:solidFill>
                            <a:schemeClr val="tx1"/>
                          </a:solidFill>
                          <a:effectLst/>
                          <a:latin typeface="+mn-lt"/>
                        </a:rPr>
                        <a:t>30,574.24)</a:t>
                      </a:r>
                    </a:p>
                  </a:txBody>
                  <a:tcPr marL="7144" marR="7144" marT="7144" marB="0" anchor="ctr"/>
                </a:tc>
                <a:extLst>
                  <a:ext uri="{0D108BD9-81ED-4DB2-BD59-A6C34878D82A}">
                    <a16:rowId xmlns:a16="http://schemas.microsoft.com/office/drawing/2014/main" val="10001"/>
                  </a:ext>
                </a:extLst>
              </a:tr>
              <a:tr h="426043">
                <a:tc>
                  <a:txBody>
                    <a:bodyPr/>
                    <a:lstStyle/>
                    <a:p>
                      <a:pPr algn="l"/>
                      <a:r>
                        <a:rPr lang="en-US" sz="1400" dirty="0" smtClean="0"/>
                        <a:t>Fairfax</a:t>
                      </a:r>
                    </a:p>
                  </a:txBody>
                  <a:tcPr marL="68580" marR="68580" marT="34290" marB="34290" anchor="ctr"/>
                </a:tc>
                <a:tc>
                  <a:txBody>
                    <a:bodyPr/>
                    <a:lstStyle/>
                    <a:p>
                      <a:pPr algn="r" fontAlgn="b"/>
                      <a:r>
                        <a:rPr lang="en-US" sz="1400" b="0" i="0" u="none" strike="noStrike" dirty="0" smtClean="0">
                          <a:solidFill>
                            <a:srgbClr val="000000"/>
                          </a:solidFill>
                          <a:effectLst/>
                          <a:latin typeface="+mn-lt"/>
                        </a:rPr>
                        <a:t>$2,114,697.54 </a:t>
                      </a:r>
                      <a:endParaRPr lang="en-US" sz="1400" b="0" i="0" u="none" strike="noStrike" dirty="0">
                        <a:solidFill>
                          <a:srgbClr val="000000"/>
                        </a:solidFill>
                        <a:effectLst/>
                        <a:latin typeface="+mn-lt"/>
                      </a:endParaRPr>
                    </a:p>
                  </a:txBody>
                  <a:tcPr marL="7144" marR="7144" marT="7144" marB="0" anchor="ctr"/>
                </a:tc>
                <a:tc>
                  <a:txBody>
                    <a:bodyPr/>
                    <a:lstStyle/>
                    <a:p>
                      <a:pPr algn="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 $1,617,121.65 </a:t>
                      </a:r>
                    </a:p>
                  </a:txBody>
                  <a:tcPr marL="7144" marR="7144" marT="7144" marB="0" anchor="ctr"/>
                </a:tc>
                <a:tc>
                  <a:txBody>
                    <a:bodyPr/>
                    <a:lstStyle/>
                    <a:p>
                      <a:pPr algn="r" fontAlgn="b"/>
                      <a:r>
                        <a:rPr lang="en-US" sz="1400" b="0" i="0" u="none" strike="noStrike" dirty="0" smtClean="0">
                          <a:solidFill>
                            <a:schemeClr val="tx1"/>
                          </a:solidFill>
                          <a:effectLst/>
                          <a:latin typeface="+mn-lt"/>
                        </a:rPr>
                        <a:t> $(497,575.89)</a:t>
                      </a:r>
                      <a:endParaRPr lang="en-US" sz="14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10002"/>
                  </a:ext>
                </a:extLst>
              </a:tr>
              <a:tr h="378443">
                <a:tc>
                  <a:txBody>
                    <a:bodyPr/>
                    <a:lstStyle/>
                    <a:p>
                      <a:pPr algn="l"/>
                      <a:r>
                        <a:rPr lang="en-US" sz="1400" dirty="0" smtClean="0"/>
                        <a:t>Hampton</a:t>
                      </a:r>
                      <a:endParaRPr lang="en-US" sz="1400" dirty="0"/>
                    </a:p>
                  </a:txBody>
                  <a:tcPr marL="68580" marR="68580" marT="34290" marB="34290" anchor="ctr"/>
                </a:tc>
                <a:tc>
                  <a:txBody>
                    <a:bodyPr/>
                    <a:lstStyle/>
                    <a:p>
                      <a:pPr algn="r" fontAlgn="b"/>
                      <a:r>
                        <a:rPr lang="en-US" sz="1400" b="0" i="0" u="none" strike="noStrike" dirty="0">
                          <a:solidFill>
                            <a:srgbClr val="000000"/>
                          </a:solidFill>
                          <a:effectLst/>
                          <a:latin typeface="+mn-lt"/>
                        </a:rPr>
                        <a:t>$469,876.95 </a:t>
                      </a:r>
                    </a:p>
                  </a:txBody>
                  <a:tcPr marL="7144" marR="7144" marT="7144" marB="0" anchor="ctr"/>
                </a:tc>
                <a:tc>
                  <a:txBody>
                    <a:bodyPr/>
                    <a:lstStyle/>
                    <a:p>
                      <a:pPr algn="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$359,317.67 </a:t>
                      </a:r>
                      <a:endParaRPr lang="en-US" sz="1400" b="0" i="0" u="none" strike="noStrike" dirty="0">
                        <a:solidFill>
                          <a:srgbClr val="000000"/>
                        </a:solidFill>
                        <a:effectLst/>
                        <a:latin typeface="+mn-lt"/>
                      </a:endParaRPr>
                    </a:p>
                  </a:txBody>
                  <a:tcPr marL="7144" marR="7144" marT="7144" marB="0" anchor="ctr"/>
                </a:tc>
                <a:tc>
                  <a:txBody>
                    <a:bodyPr/>
                    <a:lstStyle/>
                    <a:p>
                      <a:pPr algn="r" fontAlgn="b"/>
                      <a:r>
                        <a:rPr lang="en-US" sz="1400" b="0" i="0" u="none" strike="noStrike" dirty="0">
                          <a:solidFill>
                            <a:schemeClr val="tx1"/>
                          </a:solidFill>
                          <a:effectLst/>
                          <a:latin typeface="+mn-lt"/>
                        </a:rPr>
                        <a:t> </a:t>
                      </a:r>
                      <a:r>
                        <a:rPr lang="en-US" sz="1400" b="0" i="0" u="none" strike="noStrike" dirty="0" smtClean="0">
                          <a:solidFill>
                            <a:schemeClr val="tx1"/>
                          </a:solidFill>
                          <a:effectLst/>
                          <a:latin typeface="+mn-lt"/>
                        </a:rPr>
                        <a:t>$(</a:t>
                      </a:r>
                      <a:r>
                        <a:rPr lang="en-US" sz="1400" b="0" i="0" u="none" strike="noStrike" dirty="0">
                          <a:solidFill>
                            <a:schemeClr val="tx1"/>
                          </a:solidFill>
                          <a:effectLst/>
                          <a:latin typeface="+mn-lt"/>
                        </a:rPr>
                        <a:t>110,559.28)</a:t>
                      </a:r>
                    </a:p>
                  </a:txBody>
                  <a:tcPr marL="7144" marR="7144" marT="7144" marB="0" anchor="ctr"/>
                </a:tc>
                <a:extLst>
                  <a:ext uri="{0D108BD9-81ED-4DB2-BD59-A6C34878D82A}">
                    <a16:rowId xmlns:a16="http://schemas.microsoft.com/office/drawing/2014/main" val="10003"/>
                  </a:ext>
                </a:extLst>
              </a:tr>
              <a:tr h="411352">
                <a:tc>
                  <a:txBody>
                    <a:bodyPr/>
                    <a:lstStyle/>
                    <a:p>
                      <a:pPr algn="l"/>
                      <a:r>
                        <a:rPr lang="en-US" sz="1400" dirty="0" smtClean="0"/>
                        <a:t>Roanoke</a:t>
                      </a:r>
                      <a:r>
                        <a:rPr lang="en-US" sz="1400" baseline="0" dirty="0" smtClean="0"/>
                        <a:t> County</a:t>
                      </a:r>
                      <a:endParaRPr lang="en-US" sz="1400" dirty="0" smtClean="0"/>
                    </a:p>
                  </a:txBody>
                  <a:tcPr marL="68580" marR="68580" marT="34290" marB="34290" anchor="ctr"/>
                </a:tc>
                <a:tc>
                  <a:txBody>
                    <a:bodyPr/>
                    <a:lstStyle/>
                    <a:p>
                      <a:pPr algn="r" fontAlgn="b"/>
                      <a:r>
                        <a:rPr lang="en-US" sz="1400" b="0" i="0" u="none" strike="noStrike" dirty="0">
                          <a:solidFill>
                            <a:srgbClr val="000000"/>
                          </a:solidFill>
                          <a:effectLst/>
                          <a:latin typeface="+mn-lt"/>
                        </a:rPr>
                        <a:t>$156,923.09 </a:t>
                      </a:r>
                    </a:p>
                  </a:txBody>
                  <a:tcPr marL="7144" marR="7144" marT="7144" marB="0" anchor="ctr"/>
                </a:tc>
                <a:tc>
                  <a:txBody>
                    <a:bodyPr/>
                    <a:lstStyle/>
                    <a:p>
                      <a:pPr algn="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$120,000.02 </a:t>
                      </a:r>
                      <a:endParaRPr lang="en-US" sz="1400" b="0" i="0" u="none" strike="noStrike" dirty="0">
                        <a:solidFill>
                          <a:srgbClr val="000000"/>
                        </a:solidFill>
                        <a:effectLst/>
                        <a:latin typeface="+mn-lt"/>
                      </a:endParaRPr>
                    </a:p>
                  </a:txBody>
                  <a:tcPr marL="7144" marR="7144" marT="7144" marB="0" anchor="ctr"/>
                </a:tc>
                <a:tc>
                  <a:txBody>
                    <a:bodyPr/>
                    <a:lstStyle/>
                    <a:p>
                      <a:pPr algn="r" fontAlgn="b"/>
                      <a:r>
                        <a:rPr lang="en-US" sz="1400" b="0" i="0" u="none" strike="noStrike" dirty="0">
                          <a:solidFill>
                            <a:schemeClr val="tx1"/>
                          </a:solidFill>
                          <a:effectLst/>
                          <a:latin typeface="+mn-lt"/>
                        </a:rPr>
                        <a:t> </a:t>
                      </a:r>
                      <a:r>
                        <a:rPr lang="en-US" sz="1400" b="0" i="0" u="none" strike="noStrike" dirty="0" smtClean="0">
                          <a:solidFill>
                            <a:schemeClr val="tx1"/>
                          </a:solidFill>
                          <a:effectLst/>
                          <a:latin typeface="+mn-lt"/>
                        </a:rPr>
                        <a:t>$(</a:t>
                      </a:r>
                      <a:r>
                        <a:rPr lang="en-US" sz="1400" b="0" i="0" u="none" strike="noStrike" dirty="0">
                          <a:solidFill>
                            <a:schemeClr val="tx1"/>
                          </a:solidFill>
                          <a:effectLst/>
                          <a:latin typeface="+mn-lt"/>
                        </a:rPr>
                        <a:t>36,923.07)</a:t>
                      </a:r>
                    </a:p>
                  </a:txBody>
                  <a:tcPr marL="7144" marR="7144" marT="7144" marB="0" anchor="ctr"/>
                </a:tc>
                <a:extLst>
                  <a:ext uri="{0D108BD9-81ED-4DB2-BD59-A6C34878D82A}">
                    <a16:rowId xmlns:a16="http://schemas.microsoft.com/office/drawing/2014/main" val="10004"/>
                  </a:ext>
                </a:extLst>
              </a:tr>
              <a:tr h="411352">
                <a:tc>
                  <a:txBody>
                    <a:bodyPr/>
                    <a:lstStyle/>
                    <a:p>
                      <a:pPr algn="l"/>
                      <a:r>
                        <a:rPr lang="en-US" sz="1400" dirty="0" smtClean="0"/>
                        <a:t>Virginia Beach</a:t>
                      </a:r>
                      <a:endParaRPr lang="en-US" sz="1400" dirty="0"/>
                    </a:p>
                  </a:txBody>
                  <a:tcPr marL="68580" marR="68580" marT="34290" marB="34290" anchor="ctr"/>
                </a:tc>
                <a:tc>
                  <a:txBody>
                    <a:bodyPr/>
                    <a:lstStyle/>
                    <a:p>
                      <a:pPr algn="r" fontAlgn="b"/>
                      <a:r>
                        <a:rPr lang="en-US" sz="1400" b="0" i="0" u="none" strike="noStrike" dirty="0">
                          <a:solidFill>
                            <a:srgbClr val="000000"/>
                          </a:solidFill>
                          <a:effectLst/>
                          <a:latin typeface="+mn-lt"/>
                        </a:rPr>
                        <a:t>$938,703.74 </a:t>
                      </a:r>
                    </a:p>
                  </a:txBody>
                  <a:tcPr marL="7144" marR="7144" marT="7144" marB="0" anchor="ctr"/>
                </a:tc>
                <a:tc>
                  <a:txBody>
                    <a:bodyPr/>
                    <a:lstStyle/>
                    <a:p>
                      <a:pPr algn="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$717,832.27 </a:t>
                      </a:r>
                      <a:endParaRPr lang="en-US" sz="1400" b="0" i="0" u="none" strike="noStrike" dirty="0">
                        <a:solidFill>
                          <a:srgbClr val="000000"/>
                        </a:solidFill>
                        <a:effectLst/>
                        <a:latin typeface="+mn-lt"/>
                      </a:endParaRPr>
                    </a:p>
                  </a:txBody>
                  <a:tcPr marL="7144" marR="7144" marT="7144" marB="0" anchor="ctr"/>
                </a:tc>
                <a:tc>
                  <a:txBody>
                    <a:bodyPr/>
                    <a:lstStyle/>
                    <a:p>
                      <a:pPr algn="r" fontAlgn="b"/>
                      <a:r>
                        <a:rPr lang="en-US" sz="1400" b="0" i="0" u="none" strike="noStrike" dirty="0">
                          <a:solidFill>
                            <a:schemeClr val="tx1"/>
                          </a:solidFill>
                          <a:effectLst/>
                          <a:latin typeface="+mn-lt"/>
                        </a:rPr>
                        <a:t> </a:t>
                      </a:r>
                      <a:r>
                        <a:rPr lang="en-US" sz="1400" b="0" i="0" u="none" strike="noStrike" dirty="0" smtClean="0">
                          <a:solidFill>
                            <a:schemeClr val="tx1"/>
                          </a:solidFill>
                          <a:effectLst/>
                          <a:latin typeface="+mn-lt"/>
                        </a:rPr>
                        <a:t>$(</a:t>
                      </a:r>
                      <a:r>
                        <a:rPr lang="en-US" sz="1400" b="0" i="0" u="none" strike="noStrike" dirty="0">
                          <a:solidFill>
                            <a:schemeClr val="tx1"/>
                          </a:solidFill>
                          <a:effectLst/>
                          <a:latin typeface="+mn-lt"/>
                        </a:rPr>
                        <a:t>220,871.47)</a:t>
                      </a:r>
                    </a:p>
                  </a:txBody>
                  <a:tcPr marL="7144" marR="7144" marT="7144" marB="0" anchor="ctr"/>
                </a:tc>
                <a:extLst>
                  <a:ext uri="{0D108BD9-81ED-4DB2-BD59-A6C34878D82A}">
                    <a16:rowId xmlns:a16="http://schemas.microsoft.com/office/drawing/2014/main" val="10005"/>
                  </a:ext>
                </a:extLst>
              </a:tr>
              <a:tr h="411352">
                <a:tc>
                  <a:txBody>
                    <a:bodyPr/>
                    <a:lstStyle/>
                    <a:p>
                      <a:pPr algn="l"/>
                      <a:r>
                        <a:rPr lang="en-US" sz="1400" dirty="0" smtClean="0"/>
                        <a:t>Washington</a:t>
                      </a:r>
                      <a:endParaRPr lang="en-US" sz="1400" dirty="0"/>
                    </a:p>
                  </a:txBody>
                  <a:tcPr marL="68580" marR="68580" marT="34290" marB="34290" anchor="ctr"/>
                </a:tc>
                <a:tc>
                  <a:txBody>
                    <a:bodyPr/>
                    <a:lstStyle/>
                    <a:p>
                      <a:pPr algn="r" fontAlgn="b"/>
                      <a:r>
                        <a:rPr lang="en-US" sz="1400" b="0" i="0" u="none" strike="noStrike" dirty="0">
                          <a:solidFill>
                            <a:srgbClr val="000000"/>
                          </a:solidFill>
                          <a:effectLst/>
                          <a:latin typeface="+mn-lt"/>
                        </a:rPr>
                        <a:t>$140,086.95 </a:t>
                      </a:r>
                    </a:p>
                  </a:txBody>
                  <a:tcPr marL="7144" marR="7144" marT="7144" marB="0" anchor="ctr"/>
                </a:tc>
                <a:tc>
                  <a:txBody>
                    <a:bodyPr/>
                    <a:lstStyle/>
                    <a:p>
                      <a:pPr algn="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$107,125.32 </a:t>
                      </a:r>
                      <a:endParaRPr lang="en-US" sz="1400" b="0" i="0" u="none" strike="noStrike" dirty="0">
                        <a:solidFill>
                          <a:srgbClr val="000000"/>
                        </a:solidFill>
                        <a:effectLst/>
                        <a:latin typeface="+mn-lt"/>
                      </a:endParaRPr>
                    </a:p>
                  </a:txBody>
                  <a:tcPr marL="7144" marR="7144" marT="7144" marB="0" anchor="ctr"/>
                </a:tc>
                <a:tc>
                  <a:txBody>
                    <a:bodyPr/>
                    <a:lstStyle/>
                    <a:p>
                      <a:pPr algn="r" fontAlgn="b"/>
                      <a:r>
                        <a:rPr lang="en-US" sz="1400" b="0" i="0" u="none" strike="noStrike" dirty="0">
                          <a:solidFill>
                            <a:schemeClr val="tx1"/>
                          </a:solidFill>
                          <a:effectLst/>
                          <a:latin typeface="+mn-lt"/>
                        </a:rPr>
                        <a:t> </a:t>
                      </a:r>
                      <a:r>
                        <a:rPr lang="en-US" sz="1400" b="0" i="0" u="none" strike="noStrike" dirty="0" smtClean="0">
                          <a:solidFill>
                            <a:schemeClr val="tx1"/>
                          </a:solidFill>
                          <a:effectLst/>
                          <a:latin typeface="+mn-lt"/>
                        </a:rPr>
                        <a:t>$(</a:t>
                      </a:r>
                      <a:r>
                        <a:rPr lang="en-US" sz="1400" b="0" i="0" u="none" strike="noStrike" dirty="0">
                          <a:solidFill>
                            <a:schemeClr val="tx1"/>
                          </a:solidFill>
                          <a:effectLst/>
                          <a:latin typeface="+mn-lt"/>
                        </a:rPr>
                        <a:t>32,961.63)</a:t>
                      </a:r>
                    </a:p>
                  </a:txBody>
                  <a:tcPr marL="7144" marR="7144" marT="7144"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82875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5F3FBB39E1954D8CA8AA80129D426C" ma:contentTypeVersion="2" ma:contentTypeDescription="Create a new document." ma:contentTypeScope="" ma:versionID="4b42f5f8ba8c7c3fa58f5147da62a6ab">
  <xsd:schema xmlns:xsd="http://www.w3.org/2001/XMLSchema" xmlns:xs="http://www.w3.org/2001/XMLSchema" xmlns:p="http://schemas.microsoft.com/office/2006/metadata/properties" xmlns:ns2="a656b0dc-832e-483d-a5e5-c20eefde66f4" targetNamespace="http://schemas.microsoft.com/office/2006/metadata/properties" ma:root="true" ma:fieldsID="4c6bdb6b2531c7ebed01fccc90e308a2" ns2:_="">
    <xsd:import namespace="a656b0dc-832e-483d-a5e5-c20eefde66f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6b0dc-832e-483d-a5e5-c20eefde6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4E4725-0A62-4599-B9D2-876EA1E4D446}">
  <ds:schemaRefs>
    <ds:schemaRef ds:uri="a656b0dc-832e-483d-a5e5-c20eefde66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F81BE2-541D-48AF-A46A-DEE467D09866}">
  <ds:schemaRefs>
    <ds:schemaRef ds:uri="http://schemas.microsoft.com/sharepoint/v3/contenttype/forms"/>
  </ds:schemaRefs>
</ds:datastoreItem>
</file>

<file path=customXml/itemProps3.xml><?xml version="1.0" encoding="utf-8"?>
<ds:datastoreItem xmlns:ds="http://schemas.openxmlformats.org/officeDocument/2006/customXml" ds:itemID="{C7A019FD-C482-4CAC-ACB3-8D8B0A66314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a656b0dc-832e-483d-a5e5-c20eefde66f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3918</TotalTime>
  <Words>2611</Words>
  <Application>Microsoft Office PowerPoint</Application>
  <PresentationFormat>On-screen Show (16:9)</PresentationFormat>
  <Paragraphs>571</Paragraphs>
  <Slides>21</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Times New Roman</vt:lpstr>
      <vt:lpstr>Wingdings</vt:lpstr>
      <vt:lpstr>Office Theme</vt:lpstr>
      <vt:lpstr>2_Office Theme</vt:lpstr>
      <vt:lpstr>First Review of Virginia Perkins V Four-Year State Plan</vt:lpstr>
      <vt:lpstr>Authority of the Board </vt:lpstr>
      <vt:lpstr>Implementation</vt:lpstr>
      <vt:lpstr>Virginia’s State Plan Major Components</vt:lpstr>
      <vt:lpstr>PERKINS V:  FY 2019 Allocation</vt:lpstr>
      <vt:lpstr>Discussion Points</vt:lpstr>
      <vt:lpstr>1. Distribution of Perkins Funds</vt:lpstr>
      <vt:lpstr>Example of Division Allocations  Under Potential New Perkins Splits</vt:lpstr>
      <vt:lpstr>Example of Division Allocations Under  Proposed VCCS Perkins Split</vt:lpstr>
      <vt:lpstr>2. Establishing Reserve Fund</vt:lpstr>
      <vt:lpstr>Reserve Fund at 15% Based on 10 Year Projections  of Increases to State Perkins Allocations</vt:lpstr>
      <vt:lpstr>Reserve Fund at 4% Based on 10 Year Projections  of Increases to State Perkins Allocations</vt:lpstr>
      <vt:lpstr>Reserve Fund at 1.76% Based on 10 Year Projections  of Increases to State Perkins Allocations</vt:lpstr>
      <vt:lpstr>Permitted Uses of Reserve Funds</vt:lpstr>
      <vt:lpstr>3. Secondary Program Quality Indicator(s)</vt:lpstr>
      <vt:lpstr>Option A: Recognized Postsecondary Credential </vt:lpstr>
      <vt:lpstr>Option B: Postsecondary Credit</vt:lpstr>
      <vt:lpstr>Option C: Work-based Learning</vt:lpstr>
      <vt:lpstr>Secondary State Determined Performance Levels</vt:lpstr>
      <vt:lpstr>Next Steps</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Broady, Sonya (DOE)</cp:lastModifiedBy>
  <cp:revision>138</cp:revision>
  <cp:lastPrinted>2020-01-08T13:16:44Z</cp:lastPrinted>
  <dcterms:created xsi:type="dcterms:W3CDTF">2019-02-13T14:37:28Z</dcterms:created>
  <dcterms:modified xsi:type="dcterms:W3CDTF">2020-01-08T14:15:26Z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0x0101008D5F3FBB39E1954D8CA8AA80129D426C</vt:lpwstr>
  </property>
</Properties>
</file>