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5" r:id="rId3"/>
    <p:sldId id="346" r:id="rId4"/>
    <p:sldId id="343" r:id="rId5"/>
    <p:sldId id="263" r:id="rId6"/>
    <p:sldId id="335" r:id="rId7"/>
    <p:sldId id="336" r:id="rId8"/>
    <p:sldId id="341" r:id="rId9"/>
    <p:sldId id="344" r:id="rId10"/>
    <p:sldId id="347" r:id="rId11"/>
    <p:sldId id="318" r:id="rId12"/>
    <p:sldId id="319" r:id="rId13"/>
    <p:sldId id="320" r:id="rId14"/>
    <p:sldId id="351" r:id="rId15"/>
    <p:sldId id="348" r:id="rId16"/>
    <p:sldId id="350" r:id="rId17"/>
    <p:sldId id="334" r:id="rId18"/>
  </p:sldIdLst>
  <p:sldSz cx="9144000" cy="5143500" type="screen16x9"/>
  <p:notesSz cx="7023100" cy="93091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Nunito Sans" panose="020B0604020202020204" charset="0"/>
      <p:regular r:id="rId25"/>
      <p:bold r:id="rId26"/>
      <p:italic r:id="rId27"/>
      <p:boldItalic r:id="rId28"/>
    </p:embeddedFont>
    <p:embeddedFont>
      <p:font typeface="Georgia" panose="02040502050405020303" pitchFamily="18" charset="0"/>
      <p:regular r:id="rId29"/>
      <p:bold r:id="rId30"/>
      <p:italic r:id="rId31"/>
      <p:boldItalic r:id="rId32"/>
    </p:embeddedFont>
    <p:embeddedFont>
      <p:font typeface="Trebuchet MS" panose="020B060302020202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na Conway" initials="JC" lastIdx="7" clrIdx="0">
    <p:extLst>
      <p:ext uri="{19B8F6BF-5375-455C-9EA6-DF929625EA0E}">
        <p15:presenceInfo xmlns:p15="http://schemas.microsoft.com/office/powerpoint/2012/main" userId="Jenna Conwa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70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28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home1.virginia.edu\castldata\VKRP\Data%20Requests\2019-2020\VKRP%20Fall%202019%20Slides%20Incl%20Fairfax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home1.virginia.edu\castldata\VKRP\Data%20Requests\2019-2020\VKRP%20Fall%202019%20Slides%20Incl%20Fairfax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home1.virginia.edu\castldata\VKRP\Data%20Requests\2019-2020\VKRP%20Fall%202019%20Slides%20Incl%20Fairfax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'Slide 11'!$B$1</c:f>
              <c:strCache>
                <c:ptCount val="1"/>
                <c:pt idx="0">
                  <c:v>Meeting Benchmark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F6A-454D-BE8C-62642A9BA398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F6A-454D-BE8C-62642A9BA398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F6A-454D-BE8C-62642A9BA398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solidFill>
                      <a:schemeClr val="bg1"/>
                    </a:solidFill>
                    <a:latin typeface="Nunito Sans" panose="020B060402020202020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'Slide 11'!$A$2:$A$7</c:f>
              <c:strCache>
                <c:ptCount val="6"/>
                <c:pt idx="0">
                  <c:v>Overall
(n=85,909*)</c:v>
                </c:pt>
                <c:pt idx="2">
                  <c:v>Literacy
(n=90,157*)</c:v>
                </c:pt>
                <c:pt idx="3">
                  <c:v>Math
(n=88,710*)</c:v>
                </c:pt>
                <c:pt idx="4">
                  <c:v>Self-Regulation
(n=88,439*)</c:v>
                </c:pt>
                <c:pt idx="5">
                  <c:v>Social Skills
(n=88,439*)</c:v>
                </c:pt>
              </c:strCache>
            </c:strRef>
          </c:cat>
          <c:val>
            <c:numRef>
              <c:f>'Slide 11'!$B$2:$B$7</c:f>
              <c:numCache>
                <c:formatCode>General</c:formatCode>
                <c:ptCount val="6"/>
                <c:pt idx="0" formatCode="0%">
                  <c:v>0.56200000000000006</c:v>
                </c:pt>
                <c:pt idx="2" formatCode="0.0%">
                  <c:v>0.81899999999999995</c:v>
                </c:pt>
                <c:pt idx="3" formatCode="0.0%">
                  <c:v>0.78500000000000003</c:v>
                </c:pt>
                <c:pt idx="4" formatCode="0.0%">
                  <c:v>0.8</c:v>
                </c:pt>
                <c:pt idx="5" formatCode="0.0%">
                  <c:v>0.77500000000000002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6A-454D-BE8C-62642A9BA398}"/>
            </c:ext>
          </c:extLst>
        </c:ser>
        <c:ser>
          <c:idx val="1"/>
          <c:order val="1"/>
          <c:tx>
            <c:strRef>
              <c:f>'Slide 11'!$C$1</c:f>
              <c:strCache>
                <c:ptCount val="1"/>
                <c:pt idx="0">
                  <c:v>Below Benchmark</c:v>
                </c:pt>
              </c:strCache>
            </c:strRef>
          </c:tx>
          <c:spPr>
            <a:solidFill>
              <a:srgbClr val="F67031"/>
            </a:solidFill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F6A-454D-BE8C-62642A9BA398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F6A-454D-BE8C-62642A9BA398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6F6A-454D-BE8C-62642A9BA398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latin typeface="Nunito Sans" panose="020B060402020202020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'Slide 11'!$A$2:$A$7</c:f>
              <c:strCache>
                <c:ptCount val="6"/>
                <c:pt idx="0">
                  <c:v>Overall
(n=85,909*)</c:v>
                </c:pt>
                <c:pt idx="2">
                  <c:v>Literacy
(n=90,157*)</c:v>
                </c:pt>
                <c:pt idx="3">
                  <c:v>Math
(n=88,710*)</c:v>
                </c:pt>
                <c:pt idx="4">
                  <c:v>Self-Regulation
(n=88,439*)</c:v>
                </c:pt>
                <c:pt idx="5">
                  <c:v>Social Skills
(n=88,439*)</c:v>
                </c:pt>
              </c:strCache>
            </c:strRef>
          </c:cat>
          <c:val>
            <c:numRef>
              <c:f>'Slide 11'!$C$2:$C$7</c:f>
              <c:numCache>
                <c:formatCode>General</c:formatCode>
                <c:ptCount val="6"/>
                <c:pt idx="0" formatCode="0%">
                  <c:v>0.438</c:v>
                </c:pt>
                <c:pt idx="2" formatCode="0.0%">
                  <c:v>0.18099999999999999</c:v>
                </c:pt>
                <c:pt idx="3" formatCode="0.0%">
                  <c:v>0.215</c:v>
                </c:pt>
                <c:pt idx="4" formatCode="0.0%">
                  <c:v>0.2</c:v>
                </c:pt>
                <c:pt idx="5" formatCode="0.0%">
                  <c:v>0.22500000000000001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F6A-454D-BE8C-62642A9BA3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53989376"/>
        <c:axId val="57425216"/>
      </c:barChart>
      <c:catAx>
        <c:axId val="53989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Nunito Sans" panose="020B0604020202020204" charset="0"/>
              </a:defRPr>
            </a:pPr>
            <a:endParaRPr lang="en-US"/>
          </a:p>
        </c:txPr>
        <c:crossAx val="57425216"/>
        <c:crosses val="autoZero"/>
        <c:auto val="1"/>
        <c:lblAlgn val="ctr"/>
        <c:lblOffset val="100"/>
        <c:noMultiLvlLbl val="0"/>
      </c:catAx>
      <c:valAx>
        <c:axId val="57425216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100" b="0">
                    <a:latin typeface="Nunito Sans" panose="020B0604020202020204" charset="0"/>
                  </a:defRPr>
                </a:pPr>
                <a:r>
                  <a:rPr lang="en-US" sz="1100" b="0">
                    <a:latin typeface="Nunito Sans" panose="020B0604020202020204" charset="0"/>
                  </a:rPr>
                  <a:t>Percent of Students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Nunito Sans" panose="020B0604020202020204" charset="0"/>
              </a:defRPr>
            </a:pPr>
            <a:endParaRPr lang="en-US"/>
          </a:p>
        </c:txPr>
        <c:crossAx val="5398937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100">
              <a:latin typeface="Nunito Sans" panose="020B060402020202020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>
          <a:latin typeface="Trebuchet MS" panose="020B060302020202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Nunito Sans" panose="020B0604020202020204" charset="0"/>
                <a:ea typeface="+mn-ea"/>
                <a:cs typeface="+mn-cs"/>
              </a:defRPr>
            </a:pPr>
            <a:r>
              <a:rPr lang="en-US" sz="1400" b="1" i="0" baseline="0" dirty="0" smtClean="0">
                <a:solidFill>
                  <a:schemeClr val="tx1"/>
                </a:solidFill>
                <a:effectLst/>
                <a:latin typeface="Nunito Sans" panose="020B0604020202020204" charset="0"/>
              </a:rPr>
              <a:t>Virginia Kindergarten Readiness Results (2019)</a:t>
            </a:r>
            <a:endParaRPr lang="en-US" sz="1400" dirty="0">
              <a:solidFill>
                <a:schemeClr val="tx1"/>
              </a:solidFill>
              <a:effectLst/>
              <a:latin typeface="Nunito Sans" panose="020B0604020202020204" charset="0"/>
            </a:endParaRPr>
          </a:p>
        </c:rich>
      </c:tx>
      <c:layout>
        <c:manualLayout>
          <c:xMode val="edge"/>
          <c:yMode val="edge"/>
          <c:x val="0.17638814904900976"/>
          <c:y val="1.60726026036350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Nunito Sans" panose="020B060402020202020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62738270918833"/>
          <c:y val="0.14303888620660635"/>
          <c:w val="0.65108300837167099"/>
          <c:h val="0.6109275347095446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'Slide 5'!$B$1</c:f>
              <c:strCache>
                <c:ptCount val="1"/>
                <c:pt idx="0">
                  <c:v>Ready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Nunito Sans" panose="020B060402020202020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5'!$A$2:$A$3</c:f>
              <c:strCache>
                <c:ptCount val="2"/>
                <c:pt idx="0">
                  <c:v>Not Disadvantaged
n=52,741</c:v>
                </c:pt>
                <c:pt idx="1">
                  <c:v>Disadvantaged
n=31,758</c:v>
                </c:pt>
              </c:strCache>
            </c:strRef>
          </c:cat>
          <c:val>
            <c:numRef>
              <c:f>'Slide 5'!$B$2:$B$3</c:f>
              <c:numCache>
                <c:formatCode>0.0%</c:formatCode>
                <c:ptCount val="2"/>
                <c:pt idx="0">
                  <c:v>0.63200000000000001</c:v>
                </c:pt>
                <c:pt idx="1">
                  <c:v>0.44500000000000001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90-417D-B51C-F79537657E48}"/>
            </c:ext>
          </c:extLst>
        </c:ser>
        <c:ser>
          <c:idx val="1"/>
          <c:order val="1"/>
          <c:tx>
            <c:strRef>
              <c:f>'Slide 5'!$C$1</c:f>
              <c:strCache>
                <c:ptCount val="1"/>
                <c:pt idx="0">
                  <c:v>Not Ready</c:v>
                </c:pt>
              </c:strCache>
            </c:strRef>
          </c:tx>
          <c:spPr>
            <a:solidFill>
              <a:srgbClr val="F6703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unito Sans" panose="020B060402020202020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5'!$A$2:$A$3</c:f>
              <c:strCache>
                <c:ptCount val="2"/>
                <c:pt idx="0">
                  <c:v>Not Disadvantaged
n=52,741</c:v>
                </c:pt>
                <c:pt idx="1">
                  <c:v>Disadvantaged
n=31,758</c:v>
                </c:pt>
              </c:strCache>
            </c:strRef>
          </c:cat>
          <c:val>
            <c:numRef>
              <c:f>'Slide 5'!$C$2:$C$3</c:f>
              <c:numCache>
                <c:formatCode>0.0%</c:formatCode>
                <c:ptCount val="2"/>
                <c:pt idx="0">
                  <c:v>0.36799999999999999</c:v>
                </c:pt>
                <c:pt idx="1">
                  <c:v>0.55500000000000005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90-417D-B51C-F79537657E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1982064"/>
        <c:axId val="401976656"/>
      </c:barChart>
      <c:catAx>
        <c:axId val="401982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Nunito Sans" panose="020B0604020202020204" charset="0"/>
                <a:ea typeface="+mn-ea"/>
                <a:cs typeface="+mn-cs"/>
              </a:defRPr>
            </a:pPr>
            <a:endParaRPr lang="en-US"/>
          </a:p>
        </c:txPr>
        <c:crossAx val="401976656"/>
        <c:crosses val="autoZero"/>
        <c:auto val="1"/>
        <c:lblAlgn val="ctr"/>
        <c:lblOffset val="100"/>
        <c:noMultiLvlLbl val="0"/>
      </c:catAx>
      <c:valAx>
        <c:axId val="40197665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Nunito Sans" panose="020B0604020202020204" charset="0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chemeClr val="tx1"/>
                    </a:solidFill>
                    <a:latin typeface="Nunito Sans" panose="020B0604020202020204" charset="0"/>
                  </a:rPr>
                  <a:t>Percent of Students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Nunito Sans" panose="020B060402020202020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Nunito Sans" panose="020B0604020202020204" charset="0"/>
                <a:ea typeface="+mn-ea"/>
                <a:cs typeface="+mn-cs"/>
              </a:defRPr>
            </a:pPr>
            <a:endParaRPr lang="en-US"/>
          </a:p>
        </c:txPr>
        <c:crossAx val="401982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1475275067020264"/>
          <c:y val="0.89526814615338568"/>
          <c:w val="0.40216992080488889"/>
          <c:h val="0.100794689568924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Nunito Sans" panose="020B060402020202020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Trebuchet MS" panose="020B0603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083908799181937"/>
          <c:y val="0.13128568974550051"/>
          <c:w val="0.77393666032644115"/>
          <c:h val="0.6020800844113488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'Slide 6 (2)'!$B$1</c:f>
              <c:strCache>
                <c:ptCount val="1"/>
                <c:pt idx="0">
                  <c:v>Ready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Nunito Sans" panose="020B060402020202020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6 (2)'!$A$2:$A$3</c:f>
              <c:strCache>
                <c:ptCount val="2"/>
                <c:pt idx="0">
                  <c:v>Public Preschool
n=16,944</c:v>
                </c:pt>
                <c:pt idx="1">
                  <c:v>No Preschool
n=8,614</c:v>
                </c:pt>
              </c:strCache>
            </c:strRef>
          </c:cat>
          <c:val>
            <c:numRef>
              <c:f>'Slide 6 (2)'!$B$2:$B$3</c:f>
              <c:numCache>
                <c:formatCode>0.0%</c:formatCode>
                <c:ptCount val="2"/>
                <c:pt idx="0">
                  <c:v>0.496</c:v>
                </c:pt>
                <c:pt idx="1">
                  <c:v>0.32400000000000001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66-4C3E-B076-9B0ABE6CAB60}"/>
            </c:ext>
          </c:extLst>
        </c:ser>
        <c:ser>
          <c:idx val="1"/>
          <c:order val="1"/>
          <c:tx>
            <c:strRef>
              <c:f>'Slide 6 (2)'!$C$1</c:f>
              <c:strCache>
                <c:ptCount val="1"/>
                <c:pt idx="0">
                  <c:v>Not Ready</c:v>
                </c:pt>
              </c:strCache>
            </c:strRef>
          </c:tx>
          <c:spPr>
            <a:solidFill>
              <a:srgbClr val="F6703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unito Sans" panose="020B060402020202020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6 (2)'!$A$2:$A$3</c:f>
              <c:strCache>
                <c:ptCount val="2"/>
                <c:pt idx="0">
                  <c:v>Public Preschool
n=16,944</c:v>
                </c:pt>
                <c:pt idx="1">
                  <c:v>No Preschool
n=8,614</c:v>
                </c:pt>
              </c:strCache>
            </c:strRef>
          </c:cat>
          <c:val>
            <c:numRef>
              <c:f>'Slide 6 (2)'!$C$2:$C$3</c:f>
              <c:numCache>
                <c:formatCode>0.0%</c:formatCode>
                <c:ptCount val="2"/>
                <c:pt idx="0">
                  <c:v>0.504</c:v>
                </c:pt>
                <c:pt idx="1">
                  <c:v>0.67600000000000005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66-4C3E-B076-9B0ABE6CAB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1983312"/>
        <c:axId val="401983728"/>
      </c:barChart>
      <c:catAx>
        <c:axId val="401983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Nunito Sans" panose="020B0604020202020204" charset="0"/>
                <a:ea typeface="+mn-ea"/>
                <a:cs typeface="+mn-cs"/>
              </a:defRPr>
            </a:pPr>
            <a:endParaRPr lang="en-US"/>
          </a:p>
        </c:txPr>
        <c:crossAx val="401983728"/>
        <c:crosses val="autoZero"/>
        <c:auto val="1"/>
        <c:lblAlgn val="ctr"/>
        <c:lblOffset val="100"/>
        <c:noMultiLvlLbl val="0"/>
      </c:catAx>
      <c:valAx>
        <c:axId val="4019837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Nunito Sans" panose="020B0604020202020204" charset="0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chemeClr val="tx1"/>
                    </a:solidFill>
                    <a:latin typeface="Nunito Sans" panose="020B0604020202020204" charset="0"/>
                  </a:rPr>
                  <a:t>Percent of Students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Nunito Sans" panose="020B060402020202020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Nunito Sans" panose="020B0604020202020204" charset="0"/>
                <a:ea typeface="+mn-ea"/>
                <a:cs typeface="+mn-cs"/>
              </a:defRPr>
            </a:pPr>
            <a:endParaRPr lang="en-US"/>
          </a:p>
        </c:txPr>
        <c:crossAx val="401983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4714849342934506"/>
          <c:y val="0.9290132834168503"/>
          <c:w val="0.53756333010398027"/>
          <c:h val="6.97463441413034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Nunito Sans" panose="020B060402020202020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Trebuchet MS" panose="020B0603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0B743-E905-49B8-81E4-F27148A40645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628475-AF7A-4967-BEC4-0ABD07C18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64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93308" rIns="93308" bIns="93308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0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ea601ac93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ea601ac93_0_3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9980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ea601ac93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ea601ac93_0_3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1337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ea601ac93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ea601ac93_0_3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8819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ea601ac93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ea601ac93_0_3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4766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988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985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301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ea601ac93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ea601ac93_0_3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0763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-688" y="0"/>
            <a:ext cx="4575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68925" y="2387250"/>
            <a:ext cx="3636600" cy="225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4574900" y="-150"/>
            <a:ext cx="185400" cy="51435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flipH="1">
            <a:off x="-7125" y="0"/>
            <a:ext cx="2592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2585478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277100" y="284200"/>
            <a:ext cx="2024100" cy="3678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277100" y="3983050"/>
            <a:ext cx="2024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Georgia"/>
              <a:buNone/>
              <a:defRPr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3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3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3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3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3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3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3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3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1_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 flipH="1">
            <a:off x="4568412" y="0"/>
            <a:ext cx="4575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>
            <a:off x="646550" y="1989500"/>
            <a:ext cx="3246900" cy="212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eorgia"/>
              <a:buNone/>
              <a:defRPr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3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3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3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3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3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3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3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3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" name="Google Shape;23;p4"/>
          <p:cNvSpPr/>
          <p:nvPr/>
        </p:nvSpPr>
        <p:spPr>
          <a:xfrm flipH="1">
            <a:off x="4455300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2"/>
          </p:nvPr>
        </p:nvSpPr>
        <p:spPr>
          <a:xfrm>
            <a:off x="5130225" y="1016000"/>
            <a:ext cx="34707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800"/>
              <a:buAutoNum type="arabicPeriod"/>
              <a:defRPr sz="1800"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AutoNum type="alphaLcPeriod"/>
              <a:defRPr>
                <a:solidFill>
                  <a:srgbClr val="999999"/>
                </a:solidFill>
              </a:defRPr>
            </a:lvl2pPr>
            <a:lvl3pPr marL="1371600" lvl="2" indent="-317500" rtl="0">
              <a:spcBef>
                <a:spcPts val="1000"/>
              </a:spcBef>
              <a:spcAft>
                <a:spcPts val="0"/>
              </a:spcAft>
              <a:buSzPts val="1400"/>
              <a:buAutoNum type="romanLcPeriod"/>
              <a:defRPr>
                <a:solidFill>
                  <a:srgbClr val="999999"/>
                </a:solidFill>
              </a:defRPr>
            </a:lvl3pPr>
            <a:lvl4pPr marL="1828800" lvl="3" indent="-317500" rtl="0">
              <a:spcBef>
                <a:spcPts val="1000"/>
              </a:spcBef>
              <a:spcAft>
                <a:spcPts val="0"/>
              </a:spcAft>
              <a:buSzPts val="1400"/>
              <a:buAutoNum type="arabicPeriod"/>
              <a:defRPr>
                <a:solidFill>
                  <a:srgbClr val="999999"/>
                </a:solidFill>
              </a:defRPr>
            </a:lvl4pPr>
            <a:lvl5pPr marL="2286000" lvl="4" indent="-317500" rtl="0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  <a:defRPr>
                <a:solidFill>
                  <a:srgbClr val="999999"/>
                </a:solidFill>
              </a:defRPr>
            </a:lvl5pPr>
            <a:lvl6pPr marL="2743200" lvl="5" indent="-317500" rtl="0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romanLcPeriod"/>
              <a:defRPr>
                <a:solidFill>
                  <a:srgbClr val="999999"/>
                </a:solidFill>
              </a:defRPr>
            </a:lvl6pPr>
            <a:lvl7pPr marL="3200400" lvl="6" indent="-317500" rtl="0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rabicPeriod"/>
              <a:defRPr>
                <a:solidFill>
                  <a:srgbClr val="999999"/>
                </a:solidFill>
              </a:defRPr>
            </a:lvl7pPr>
            <a:lvl8pPr marL="3657600" lvl="7" indent="-317500" rtl="0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  <a:defRPr>
                <a:solidFill>
                  <a:srgbClr val="999999"/>
                </a:solidFill>
              </a:defRPr>
            </a:lvl8pPr>
            <a:lvl9pPr marL="4114800" lvl="8" indent="-317500" rtl="0">
              <a:spcBef>
                <a:spcPts val="1000"/>
              </a:spcBef>
              <a:spcAft>
                <a:spcPts val="1000"/>
              </a:spcAft>
              <a:buClr>
                <a:srgbClr val="999999"/>
              </a:buClr>
              <a:buSzPts val="1400"/>
              <a:buAutoNum type="romanLcPeriod"/>
              <a:defRPr>
                <a:solidFill>
                  <a:srgbClr val="999999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646573" y="1016000"/>
            <a:ext cx="3246900" cy="97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with intro text">
  <p:cSld name="TITLE_AND_BODY_1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7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090625" y="575500"/>
            <a:ext cx="5596200" cy="12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▪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3090625" y="2004313"/>
            <a:ext cx="5596200" cy="2552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▪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 with intro text">
  <p:cSld name="TITLE_AND_BODY_1_2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8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3090625" y="575500"/>
            <a:ext cx="5596200" cy="12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▪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2"/>
          </p:nvPr>
        </p:nvSpPr>
        <p:spPr>
          <a:xfrm>
            <a:off x="3090625" y="2004325"/>
            <a:ext cx="2727000" cy="2552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98450" rtl="0">
              <a:spcBef>
                <a:spcPts val="600"/>
              </a:spcBef>
              <a:spcAft>
                <a:spcPts val="0"/>
              </a:spcAft>
              <a:buSzPts val="1100"/>
              <a:buChar char="▪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3"/>
          </p:nvPr>
        </p:nvSpPr>
        <p:spPr>
          <a:xfrm>
            <a:off x="5959744" y="2004325"/>
            <a:ext cx="2727000" cy="2552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98450" rtl="0">
              <a:spcBef>
                <a:spcPts val="600"/>
              </a:spcBef>
              <a:spcAft>
                <a:spcPts val="0"/>
              </a:spcAft>
              <a:buSzPts val="1100"/>
              <a:buChar char="▪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left">
  <p:cSld name="TITLE_AND_BODY_1_1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/>
          <p:nvPr/>
        </p:nvSpPr>
        <p:spPr>
          <a:xfrm flipH="1">
            <a:off x="-7125" y="0"/>
            <a:ext cx="2592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9"/>
          <p:cNvSpPr/>
          <p:nvPr/>
        </p:nvSpPr>
        <p:spPr>
          <a:xfrm>
            <a:off x="2585478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1364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234450" y="2004325"/>
            <a:ext cx="2046300" cy="2552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▪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half">
  <p:cSld name="TITLE_AND_BODY_1_1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/>
          <p:nvPr/>
        </p:nvSpPr>
        <p:spPr>
          <a:xfrm flipH="1">
            <a:off x="-688" y="0"/>
            <a:ext cx="4575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0"/>
          <p:cNvSpPr/>
          <p:nvPr/>
        </p:nvSpPr>
        <p:spPr>
          <a:xfrm>
            <a:off x="4574903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511425" y="575500"/>
            <a:ext cx="3517200" cy="97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511425" y="1598600"/>
            <a:ext cx="3517200" cy="295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▪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3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tx1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" name="TextBox 1"/>
          <p:cNvSpPr txBox="1"/>
          <p:nvPr userDrawn="1"/>
        </p:nvSpPr>
        <p:spPr>
          <a:xfrm>
            <a:off x="0" y="328779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6703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090625" y="575500"/>
            <a:ext cx="5596200" cy="3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▪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6" r:id="rId7"/>
    <p:sldLayoutId id="2147483659" r:id="rId8"/>
    <p:sldLayoutId id="2147483660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ctrTitle"/>
          </p:nvPr>
        </p:nvSpPr>
        <p:spPr>
          <a:xfrm>
            <a:off x="492499" y="2227000"/>
            <a:ext cx="3794885" cy="22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dk1"/>
                </a:solidFill>
              </a:rPr>
              <a:t>Early Childhood </a:t>
            </a:r>
            <a:r>
              <a:rPr lang="en-US" dirty="0" smtClean="0">
                <a:solidFill>
                  <a:schemeClr val="dk1"/>
                </a:solidFill>
              </a:rPr>
              <a:t>Updates</a:t>
            </a:r>
            <a:br>
              <a:rPr lang="en-US" dirty="0" smtClean="0">
                <a:solidFill>
                  <a:schemeClr val="dk1"/>
                </a:solidFill>
              </a:rPr>
            </a:br>
            <a:r>
              <a:rPr lang="en" sz="1400" i="1" dirty="0" smtClean="0">
                <a:solidFill>
                  <a:schemeClr val="dk1"/>
                </a:solidFill>
              </a:rPr>
              <a:t/>
            </a:r>
            <a:br>
              <a:rPr lang="en" sz="1400" i="1" dirty="0" smtClean="0">
                <a:solidFill>
                  <a:schemeClr val="dk1"/>
                </a:solidFill>
              </a:rPr>
            </a:br>
            <a:r>
              <a:rPr lang="en" sz="1400" b="0" i="1" dirty="0" smtClean="0">
                <a:solidFill>
                  <a:schemeClr val="dk1"/>
                </a:solidFill>
              </a:rPr>
              <a:t>January 22, 2020 </a:t>
            </a:r>
            <a:br>
              <a:rPr lang="en" sz="1400" b="0" i="1" dirty="0" smtClean="0">
                <a:solidFill>
                  <a:schemeClr val="dk1"/>
                </a:solidFill>
              </a:rPr>
            </a:br>
            <a:r>
              <a:rPr lang="en" sz="1400" b="0" i="1" dirty="0">
                <a:solidFill>
                  <a:schemeClr val="dk1"/>
                </a:solidFill>
              </a:rPr>
              <a:t/>
            </a:r>
            <a:br>
              <a:rPr lang="en" sz="1400" b="0" i="1" dirty="0">
                <a:solidFill>
                  <a:schemeClr val="dk1"/>
                </a:solidFill>
              </a:rPr>
            </a:br>
            <a:endParaRPr sz="1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3930" y="2294751"/>
            <a:ext cx="72161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Nunito Sans" panose="020B0604020202020204" charset="0"/>
              </a:rPr>
              <a:t>Key Activities in 2020</a:t>
            </a:r>
            <a:endParaRPr lang="en-US" sz="3000" b="1" dirty="0">
              <a:solidFill>
                <a:schemeClr val="bg1"/>
              </a:solidFill>
              <a:latin typeface="Nunito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656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449" y="575500"/>
            <a:ext cx="2116227" cy="3981000"/>
          </a:xfrm>
        </p:spPr>
        <p:txBody>
          <a:bodyPr/>
          <a:lstStyle/>
          <a:p>
            <a:r>
              <a:rPr lang="en-US" b="1" dirty="0" smtClean="0"/>
              <a:t>Preschool Development Grant B-5 Renewal 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0625" y="278320"/>
            <a:ext cx="5596200" cy="830390"/>
          </a:xfrm>
        </p:spPr>
        <p:txBody>
          <a:bodyPr/>
          <a:lstStyle/>
          <a:p>
            <a:pPr marL="127000" indent="0">
              <a:buNone/>
            </a:pPr>
            <a:r>
              <a:rPr lang="en-US" dirty="0"/>
              <a:t>Virginia </a:t>
            </a:r>
            <a:r>
              <a:rPr lang="en-US" dirty="0" smtClean="0"/>
              <a:t>will expand </a:t>
            </a:r>
            <a:r>
              <a:rPr lang="en-US" dirty="0"/>
              <a:t>and </a:t>
            </a:r>
            <a:r>
              <a:rPr lang="en-US" dirty="0" smtClean="0"/>
              <a:t>strengthen local capacity and infrastructure through the $33.5 million PDG B-5 Renewal Grant for 2020-2022.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2960584" y="1354019"/>
            <a:ext cx="5596200" cy="3150523"/>
          </a:xfrm>
        </p:spPr>
        <p:txBody>
          <a:bodyPr/>
          <a:lstStyle/>
          <a:p>
            <a:pPr>
              <a:lnSpc>
                <a:spcPct val="100000"/>
              </a:lnSpc>
              <a:buClrTx/>
            </a:pPr>
            <a:r>
              <a:rPr lang="en-US" dirty="0" smtClean="0">
                <a:solidFill>
                  <a:schemeClr val="tx1"/>
                </a:solidFill>
              </a:rPr>
              <a:t>Virginia has received three years of $11 million ($33.5 million overall) to expand the work of the initial 10 pilots. </a:t>
            </a:r>
          </a:p>
          <a:p>
            <a:pPr>
              <a:lnSpc>
                <a:spcPct val="100000"/>
              </a:lnSpc>
              <a:buClrTx/>
            </a:pPr>
            <a:r>
              <a:rPr lang="en-US" dirty="0" smtClean="0">
                <a:solidFill>
                  <a:schemeClr val="tx1"/>
                </a:solidFill>
              </a:rPr>
              <a:t>Additional pilot communities will be invited to join to: </a:t>
            </a:r>
          </a:p>
          <a:p>
            <a:pPr marL="939800" lvl="1" indent="-342900">
              <a:lnSpc>
                <a:spcPct val="100000"/>
              </a:lnSpc>
              <a:buClrTx/>
              <a:buSzPct val="80000"/>
              <a:buFont typeface="+mj-lt"/>
              <a:buAutoNum type="arabicPeriod"/>
            </a:pPr>
            <a:endParaRPr lang="en-US" sz="400" dirty="0" smtClean="0">
              <a:solidFill>
                <a:schemeClr val="tx1"/>
              </a:solidFill>
            </a:endParaRPr>
          </a:p>
          <a:p>
            <a:pPr marL="939800" lvl="1" indent="-342900">
              <a:lnSpc>
                <a:spcPct val="100000"/>
              </a:lnSpc>
              <a:buClrTx/>
              <a:buSzPct val="80000"/>
              <a:buFont typeface="+mj-lt"/>
              <a:buAutoNum type="arabicPeriod"/>
            </a:pPr>
            <a:r>
              <a:rPr lang="en-US" i="1" dirty="0" smtClean="0">
                <a:solidFill>
                  <a:schemeClr val="tx1"/>
                </a:solidFill>
              </a:rPr>
              <a:t>Build relationships across </a:t>
            </a:r>
            <a:r>
              <a:rPr lang="en-US" i="1" dirty="0">
                <a:solidFill>
                  <a:schemeClr val="tx1"/>
                </a:solidFill>
              </a:rPr>
              <a:t>B</a:t>
            </a:r>
            <a:r>
              <a:rPr lang="en-US" i="1" dirty="0" smtClean="0">
                <a:solidFill>
                  <a:schemeClr val="tx1"/>
                </a:solidFill>
              </a:rPr>
              <a:t>irth-5 early care and education providers, </a:t>
            </a:r>
          </a:p>
          <a:p>
            <a:pPr marL="939800" lvl="1" indent="-342900">
              <a:lnSpc>
                <a:spcPct val="100000"/>
              </a:lnSpc>
              <a:buClrTx/>
              <a:buSzPct val="80000"/>
              <a:buFont typeface="+mj-lt"/>
              <a:buAutoNum type="arabicPeriod"/>
            </a:pPr>
            <a:r>
              <a:rPr lang="en-US" i="1" dirty="0" smtClean="0">
                <a:solidFill>
                  <a:schemeClr val="tx1"/>
                </a:solidFill>
              </a:rPr>
              <a:t>Increase access for Birth-5 children in their community, </a:t>
            </a:r>
          </a:p>
          <a:p>
            <a:pPr marL="939800" lvl="1" indent="-342900">
              <a:lnSpc>
                <a:spcPct val="100000"/>
              </a:lnSpc>
              <a:buClrTx/>
              <a:buSzPct val="80000"/>
              <a:buFont typeface="+mj-lt"/>
              <a:buAutoNum type="arabicPeriod"/>
            </a:pPr>
            <a:r>
              <a:rPr lang="en-US" i="1" dirty="0" smtClean="0">
                <a:solidFill>
                  <a:schemeClr val="tx1"/>
                </a:solidFill>
              </a:rPr>
              <a:t>Improve quality through local CLASS observations and professional development, and </a:t>
            </a:r>
          </a:p>
          <a:p>
            <a:pPr marL="939800" lvl="1" indent="-342900">
              <a:lnSpc>
                <a:spcPct val="100000"/>
              </a:lnSpc>
              <a:buClrTx/>
              <a:buSzPct val="80000"/>
              <a:buFont typeface="+mj-lt"/>
              <a:buAutoNum type="arabicPeriod"/>
            </a:pPr>
            <a:r>
              <a:rPr lang="en-US" i="1" dirty="0" smtClean="0">
                <a:solidFill>
                  <a:schemeClr val="tx1"/>
                </a:solidFill>
              </a:rPr>
              <a:t>Support family engagement. </a:t>
            </a:r>
          </a:p>
          <a:p>
            <a:pPr>
              <a:lnSpc>
                <a:spcPct val="100000"/>
              </a:lnSpc>
              <a:buClrTx/>
            </a:pPr>
            <a:r>
              <a:rPr lang="en-US" dirty="0" smtClean="0">
                <a:solidFill>
                  <a:schemeClr val="tx1"/>
                </a:solidFill>
              </a:rPr>
              <a:t>Child care educators will be eligible for financial incentives. </a:t>
            </a:r>
          </a:p>
          <a:p>
            <a:pPr>
              <a:lnSpc>
                <a:spcPct val="100000"/>
              </a:lnSpc>
              <a:buClrTx/>
            </a:pPr>
            <a:r>
              <a:rPr lang="en-US" dirty="0" smtClean="0">
                <a:solidFill>
                  <a:schemeClr val="tx1"/>
                </a:solidFill>
              </a:rPr>
              <a:t>This effort provides the foundation for the uniform measurement and improvement system. </a:t>
            </a:r>
            <a:endParaRPr lang="en-US" dirty="0">
              <a:solidFill>
                <a:schemeClr val="tx1"/>
              </a:solidFill>
            </a:endParaRPr>
          </a:p>
          <a:p>
            <a:pPr marL="596900" lvl="1" indent="0">
              <a:lnSpc>
                <a:spcPct val="100000"/>
              </a:lnSpc>
              <a:buNone/>
            </a:pPr>
            <a:endParaRPr lang="en-US" sz="1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58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Proposed Early Childhood Legislation 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0625" y="339280"/>
            <a:ext cx="5596200" cy="830390"/>
          </a:xfrm>
        </p:spPr>
        <p:txBody>
          <a:bodyPr/>
          <a:lstStyle/>
          <a:p>
            <a:pPr marL="127000" indent="0">
              <a:buNone/>
            </a:pPr>
            <a:r>
              <a:rPr lang="en-US" dirty="0" smtClean="0"/>
              <a:t>The General Assembly is considering legislation to unify Virginia’s early childhood care and education system.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3090625" y="1323656"/>
            <a:ext cx="5523986" cy="283824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ClrTx/>
            </a:pPr>
            <a:r>
              <a:rPr lang="en-US" dirty="0" smtClean="0">
                <a:solidFill>
                  <a:schemeClr val="tx1"/>
                </a:solidFill>
              </a:rPr>
              <a:t>The Governor’s Administration has proposed </a:t>
            </a:r>
            <a:r>
              <a:rPr lang="en-US" dirty="0">
                <a:solidFill>
                  <a:schemeClr val="tx1"/>
                </a:solidFill>
              </a:rPr>
              <a:t>l</a:t>
            </a:r>
            <a:r>
              <a:rPr lang="en-US" dirty="0" smtClean="0">
                <a:solidFill>
                  <a:schemeClr val="tx1"/>
                </a:solidFill>
              </a:rPr>
              <a:t>egislation to support the unification of Virginia’s birth-five system. 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endParaRPr lang="en-US" sz="12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r>
              <a:rPr lang="en-US" dirty="0" smtClean="0">
                <a:solidFill>
                  <a:schemeClr val="tx1"/>
                </a:solidFill>
              </a:rPr>
              <a:t>The legislation would: </a:t>
            </a:r>
          </a:p>
          <a:p>
            <a:pPr lvl="1">
              <a:lnSpc>
                <a:spcPct val="100000"/>
              </a:lnSpc>
              <a:buClrTx/>
            </a:pPr>
            <a:endParaRPr lang="en-US" sz="400" dirty="0" smtClean="0">
              <a:solidFill>
                <a:schemeClr val="tx1"/>
              </a:solidFill>
            </a:endParaRPr>
          </a:p>
          <a:p>
            <a:pPr marL="742950" lvl="1" indent="-146050">
              <a:lnSpc>
                <a:spcPct val="100000"/>
              </a:lnSpc>
              <a:buClrTx/>
            </a:pPr>
            <a:r>
              <a:rPr lang="en-US" dirty="0" smtClean="0">
                <a:solidFill>
                  <a:schemeClr val="tx1"/>
                </a:solidFill>
              </a:rPr>
              <a:t>Establish a unified public-private early care and education system administered by the VDOE and Board of Education; </a:t>
            </a:r>
            <a:endParaRPr lang="en-US" dirty="0">
              <a:solidFill>
                <a:schemeClr val="tx1"/>
              </a:solidFill>
            </a:endParaRPr>
          </a:p>
          <a:p>
            <a:pPr marL="742950" lvl="1" indent="-146050">
              <a:lnSpc>
                <a:spcPct val="100000"/>
              </a:lnSpc>
              <a:buClrTx/>
            </a:pPr>
            <a:r>
              <a:rPr lang="en-US" dirty="0" smtClean="0">
                <a:solidFill>
                  <a:schemeClr val="tx1"/>
                </a:solidFill>
              </a:rPr>
              <a:t>Create a uniform quality measurement and improvement system for all early childhood programs that receive public funds;</a:t>
            </a:r>
          </a:p>
          <a:p>
            <a:pPr marL="742950" lvl="1" indent="-146050">
              <a:lnSpc>
                <a:spcPct val="100000"/>
              </a:lnSpc>
              <a:buClrTx/>
            </a:pPr>
            <a:r>
              <a:rPr lang="en-US" dirty="0" smtClean="0">
                <a:solidFill>
                  <a:schemeClr val="tx1"/>
                </a:solidFill>
              </a:rPr>
              <a:t>Move oversight and licensure of care and education entities to the VDOE and Board;</a:t>
            </a:r>
          </a:p>
          <a:p>
            <a:pPr marL="742950" lvl="1" indent="-146050">
              <a:lnSpc>
                <a:spcPct val="100000"/>
              </a:lnSpc>
              <a:buClrTx/>
            </a:pPr>
            <a:r>
              <a:rPr lang="en-US" smtClean="0">
                <a:solidFill>
                  <a:schemeClr val="tx1"/>
                </a:solidFill>
              </a:rPr>
              <a:t>Create </a:t>
            </a:r>
            <a:r>
              <a:rPr lang="en-US" dirty="0" smtClean="0">
                <a:solidFill>
                  <a:schemeClr val="tx1"/>
                </a:solidFill>
              </a:rPr>
              <a:t>early childhood advisory council to the Board; and</a:t>
            </a:r>
          </a:p>
          <a:p>
            <a:pPr marL="742950" lvl="1" indent="-146050">
              <a:lnSpc>
                <a:spcPct val="100000"/>
              </a:lnSpc>
              <a:buClrTx/>
            </a:pPr>
            <a:r>
              <a:rPr lang="en-US" dirty="0" smtClean="0">
                <a:solidFill>
                  <a:schemeClr val="tx1"/>
                </a:solidFill>
              </a:rPr>
              <a:t>Phase in these activities over time with frequent updates to the General Assembly. </a:t>
            </a:r>
          </a:p>
          <a:p>
            <a:pPr marL="596900" lvl="1" indent="0">
              <a:lnSpc>
                <a:spcPct val="100000"/>
              </a:lnSpc>
              <a:buNone/>
            </a:pPr>
            <a:endParaRPr lang="en-US" sz="1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85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Proposed Funding for Early Childhood in Governor’s Budget 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0625" y="278320"/>
            <a:ext cx="5596200" cy="830390"/>
          </a:xfrm>
        </p:spPr>
        <p:txBody>
          <a:bodyPr/>
          <a:lstStyle/>
          <a:p>
            <a:pPr marL="127000" indent="0">
              <a:buNone/>
            </a:pPr>
            <a:r>
              <a:rPr lang="en-US" dirty="0" smtClean="0"/>
              <a:t>The proposed budget invests an additional $94.8 million over the biennium to transform the early childhood system and increase access for three and four-year-olds: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3090625" y="1361377"/>
            <a:ext cx="5771492" cy="3150523"/>
          </a:xfrm>
        </p:spPr>
        <p:txBody>
          <a:bodyPr/>
          <a:lstStyle/>
          <a:p>
            <a:pPr>
              <a:lnSpc>
                <a:spcPct val="100000"/>
              </a:lnSpc>
              <a:buClrTx/>
            </a:pPr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dirty="0" smtClean="0">
                <a:solidFill>
                  <a:schemeClr val="tx1"/>
                </a:solidFill>
              </a:rPr>
              <a:t>nhance VPI and increase access to at-risk 4s via:</a:t>
            </a:r>
          </a:p>
          <a:p>
            <a:pPr lvl="1">
              <a:lnSpc>
                <a:spcPct val="100000"/>
              </a:lnSpc>
              <a:buClrTx/>
            </a:pPr>
            <a:r>
              <a:rPr lang="en-US" dirty="0" smtClean="0">
                <a:solidFill>
                  <a:schemeClr val="tx1"/>
                </a:solidFill>
              </a:rPr>
              <a:t>Increased per pupil amount</a:t>
            </a:r>
            <a:r>
              <a:rPr lang="en-US" dirty="0">
                <a:solidFill>
                  <a:schemeClr val="tx1"/>
                </a:solidFill>
              </a:rPr>
              <a:t>;</a:t>
            </a:r>
            <a:endParaRPr lang="en-US" dirty="0" smtClean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buClrTx/>
            </a:pPr>
            <a:r>
              <a:rPr lang="en-US" dirty="0" smtClean="0">
                <a:solidFill>
                  <a:schemeClr val="tx1"/>
                </a:solidFill>
              </a:rPr>
              <a:t>Add-on funds ($2500) for VPI in mixed-delivery settings; </a:t>
            </a:r>
          </a:p>
          <a:p>
            <a:pPr lvl="1">
              <a:lnSpc>
                <a:spcPct val="100000"/>
              </a:lnSpc>
              <a:buClrTx/>
            </a:pPr>
            <a:r>
              <a:rPr lang="en-US" dirty="0" smtClean="0">
                <a:solidFill>
                  <a:schemeClr val="tx1"/>
                </a:solidFill>
              </a:rPr>
              <a:t>Ability to slightly increase class size, in-kind and locally-determined eligibility; and </a:t>
            </a:r>
          </a:p>
          <a:p>
            <a:pPr lvl="1">
              <a:lnSpc>
                <a:spcPct val="100000"/>
              </a:lnSpc>
              <a:buClrTx/>
            </a:pPr>
            <a:r>
              <a:rPr lang="en-US" dirty="0" smtClean="0">
                <a:solidFill>
                  <a:schemeClr val="tx1"/>
                </a:solidFill>
              </a:rPr>
              <a:t>Funds to eliminate waitlists through seat reallocation. </a:t>
            </a:r>
          </a:p>
          <a:p>
            <a:pPr>
              <a:lnSpc>
                <a:spcPct val="100000"/>
              </a:lnSpc>
              <a:buClrTx/>
            </a:pPr>
            <a:r>
              <a:rPr lang="en-US" dirty="0" smtClean="0">
                <a:solidFill>
                  <a:schemeClr val="tx1"/>
                </a:solidFill>
              </a:rPr>
              <a:t>Pilot the expansion of two existing programs (VPI and Mixed Delivery Grants) to at-risk 3s in public and private settings. </a:t>
            </a:r>
          </a:p>
          <a:p>
            <a:pPr>
              <a:lnSpc>
                <a:spcPct val="100000"/>
              </a:lnSpc>
              <a:buClrTx/>
            </a:pPr>
            <a:r>
              <a:rPr lang="en-US" dirty="0" smtClean="0">
                <a:solidFill>
                  <a:schemeClr val="tx1"/>
                </a:solidFill>
              </a:rPr>
              <a:t>Expand CLASS observations and professional development funding to all school-based pre-K (ECSE, Title I, and VPI). </a:t>
            </a:r>
          </a:p>
          <a:p>
            <a:pPr>
              <a:lnSpc>
                <a:spcPct val="100000"/>
              </a:lnSpc>
              <a:buClrTx/>
            </a:pPr>
            <a:r>
              <a:rPr lang="en-US" dirty="0" smtClean="0">
                <a:solidFill>
                  <a:schemeClr val="tx1"/>
                </a:solidFill>
              </a:rPr>
              <a:t>Provide incentives to early childhood teachers working for low wages in private settings (in alignment with PDG B-5). </a:t>
            </a:r>
          </a:p>
          <a:p>
            <a:pPr marL="139700" indent="0">
              <a:lnSpc>
                <a:spcPct val="100000"/>
              </a:lnSpc>
              <a:buNone/>
            </a:pPr>
            <a:endParaRPr lang="en-US" sz="600" b="1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59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Field Engagement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0" indent="0">
              <a:spcBef>
                <a:spcPts val="0"/>
              </a:spcBef>
              <a:buNone/>
            </a:pPr>
            <a:r>
              <a:rPr lang="en-US" dirty="0" smtClean="0"/>
              <a:t>VDOE is regularly engaging Superintendents, Budget Directors and program staff on changes to ensure successful implementation in 2020-2021.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" b="9415"/>
          <a:stretch/>
        </p:blipFill>
        <p:spPr>
          <a:xfrm>
            <a:off x="3191814" y="1669000"/>
            <a:ext cx="2682597" cy="3098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79"/>
          <a:stretch/>
        </p:blipFill>
        <p:spPr>
          <a:xfrm>
            <a:off x="5888725" y="1669000"/>
            <a:ext cx="2812414" cy="3098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765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3930" y="2294751"/>
            <a:ext cx="72161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Nunito Sans" panose="020B0604020202020204" charset="0"/>
              </a:rPr>
              <a:t>Implications for the Board</a:t>
            </a:r>
            <a:endParaRPr lang="en-US" sz="3000" b="1" dirty="0">
              <a:solidFill>
                <a:schemeClr val="bg1"/>
              </a:solidFill>
              <a:latin typeface="Nunito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884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/>
              <a:t>What to Expect</a:t>
            </a:r>
            <a:endParaRPr b="1" dirty="0">
              <a:solidFill>
                <a:srgbClr val="FFFFFF"/>
              </a:solidFill>
            </a:endParaRPr>
          </a:p>
        </p:txBody>
      </p:sp>
      <p:sp>
        <p:nvSpPr>
          <p:cNvPr id="105" name="Google Shape;105;p17"/>
          <p:cNvSpPr txBox="1">
            <a:spLocks noGrp="1"/>
          </p:cNvSpPr>
          <p:nvPr>
            <p:ph type="body" idx="1"/>
          </p:nvPr>
        </p:nvSpPr>
        <p:spPr>
          <a:xfrm>
            <a:off x="3090625" y="575500"/>
            <a:ext cx="5596200" cy="12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VDOE staff will continue to update the B</a:t>
            </a:r>
            <a:r>
              <a:rPr lang="en-US" dirty="0" smtClean="0"/>
              <a:t>o</a:t>
            </a:r>
            <a:r>
              <a:rPr lang="en" dirty="0" smtClean="0"/>
              <a:t>ard on planning and progress as it relates to access, quality, consolidation and school readiness. </a:t>
            </a:r>
            <a:endParaRPr dirty="0"/>
          </a:p>
        </p:txBody>
      </p:sp>
      <p:sp>
        <p:nvSpPr>
          <p:cNvPr id="106" name="Google Shape;106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body" idx="2"/>
          </p:nvPr>
        </p:nvSpPr>
        <p:spPr>
          <a:xfrm>
            <a:off x="3090626" y="1733510"/>
            <a:ext cx="5596200" cy="25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en-US" sz="1300" b="1" dirty="0" smtClean="0">
                <a:solidFill>
                  <a:schemeClr val="tx1"/>
                </a:solidFill>
              </a:rPr>
              <a:t>The Board should expect:</a:t>
            </a:r>
            <a:endParaRPr lang="en-US" sz="1300" dirty="0" smtClean="0">
              <a:solidFill>
                <a:schemeClr val="tx1"/>
              </a:solidFill>
            </a:endParaRPr>
          </a:p>
          <a:p>
            <a:pPr marL="285750" indent="-285750">
              <a:spcBef>
                <a:spcPts val="300"/>
              </a:spcBef>
              <a:buClrTx/>
              <a:buSzPct val="100000"/>
            </a:pPr>
            <a:r>
              <a:rPr lang="en-US" sz="1300" dirty="0" smtClean="0">
                <a:solidFill>
                  <a:schemeClr val="tx1"/>
                </a:solidFill>
              </a:rPr>
              <a:t>Periodic updates on access, quality, and the transition, including an implementation plan in summer 2020;</a:t>
            </a:r>
          </a:p>
          <a:p>
            <a:pPr marL="285750" indent="-285750">
              <a:spcBef>
                <a:spcPts val="300"/>
              </a:spcBef>
              <a:buClrTx/>
              <a:buSzPct val="100000"/>
            </a:pPr>
            <a:r>
              <a:rPr lang="en-US" sz="1300" dirty="0" smtClean="0">
                <a:solidFill>
                  <a:schemeClr val="tx1"/>
                </a:solidFill>
              </a:rPr>
              <a:t>More staff at the VDOE to support the Division of School Readiness, most of whom will be federally-funded;</a:t>
            </a:r>
          </a:p>
          <a:p>
            <a:pPr marL="285750" indent="-285750">
              <a:spcBef>
                <a:spcPts val="300"/>
              </a:spcBef>
              <a:buClrTx/>
              <a:buSzPct val="100000"/>
            </a:pPr>
            <a:r>
              <a:rPr lang="en-US" sz="1300" dirty="0" smtClean="0">
                <a:solidFill>
                  <a:schemeClr val="tx1"/>
                </a:solidFill>
              </a:rPr>
              <a:t>Recommendations from a new Early Childhood Advisory Council to offer deep early childhood expertise;</a:t>
            </a:r>
          </a:p>
          <a:p>
            <a:pPr marL="285750" indent="-285750">
              <a:spcBef>
                <a:spcPts val="300"/>
              </a:spcBef>
              <a:buClrTx/>
              <a:buSzPct val="100000"/>
            </a:pPr>
            <a:r>
              <a:rPr lang="en-US" sz="1300" dirty="0" smtClean="0">
                <a:solidFill>
                  <a:schemeClr val="tx1"/>
                </a:solidFill>
              </a:rPr>
              <a:t>Regulations will shift over as of July 1, 2021 and then Division of School Readiness, in partnership with Policy, will review, align and submit to Board; and</a:t>
            </a:r>
          </a:p>
          <a:p>
            <a:pPr marL="285750" indent="-285750">
              <a:spcBef>
                <a:spcPts val="300"/>
              </a:spcBef>
              <a:buClrTx/>
              <a:buSzPct val="100000"/>
            </a:pPr>
            <a:r>
              <a:rPr lang="en-US" sz="1300" dirty="0" smtClean="0">
                <a:solidFill>
                  <a:schemeClr val="tx1"/>
                </a:solidFill>
              </a:rPr>
              <a:t>Annual updates on school readiness (e.g., VKRP).</a:t>
            </a:r>
          </a:p>
          <a:p>
            <a:pPr marL="285750" indent="-285750">
              <a:spcBef>
                <a:spcPts val="300"/>
              </a:spcBef>
              <a:buClrTx/>
              <a:buSzPct val="100000"/>
            </a:pPr>
            <a:endParaRPr lang="en-US" sz="13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300"/>
              </a:spcBef>
              <a:buClrTx/>
              <a:buSzPct val="100000"/>
              <a:buNone/>
            </a:pPr>
            <a:endParaRPr lang="en-US" sz="1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39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17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3" b="6486"/>
          <a:stretch/>
        </p:blipFill>
        <p:spPr>
          <a:xfrm>
            <a:off x="0" y="-49"/>
            <a:ext cx="9453318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6256" y="1350461"/>
            <a:ext cx="4675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67031"/>
                </a:solidFill>
                <a:latin typeface="Nunito Sans" panose="020B0604020202020204" charset="0"/>
              </a:rPr>
              <a:t>Questions? </a:t>
            </a:r>
            <a:endParaRPr lang="en-US" sz="2400" b="1" dirty="0">
              <a:solidFill>
                <a:srgbClr val="F67031"/>
              </a:solidFill>
              <a:latin typeface="Nunito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510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/>
              <a:t>Objective and Agenda </a:t>
            </a:r>
            <a:endParaRPr b="1" dirty="0">
              <a:solidFill>
                <a:srgbClr val="FFFFFF"/>
              </a:solidFill>
            </a:endParaRPr>
          </a:p>
        </p:txBody>
      </p:sp>
      <p:sp>
        <p:nvSpPr>
          <p:cNvPr id="106" name="Google Shape;106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 dirty="0"/>
          </a:p>
        </p:txBody>
      </p:sp>
      <p:sp>
        <p:nvSpPr>
          <p:cNvPr id="107" name="Google Shape;107;p17"/>
          <p:cNvSpPr txBox="1">
            <a:spLocks noGrp="1"/>
          </p:cNvSpPr>
          <p:nvPr>
            <p:ph type="body" idx="2"/>
          </p:nvPr>
        </p:nvSpPr>
        <p:spPr>
          <a:xfrm>
            <a:off x="2960584" y="1565523"/>
            <a:ext cx="5596200" cy="34477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0000"/>
              </a:lnSpc>
              <a:buClrTx/>
              <a:buSzPct val="100000"/>
            </a:pPr>
            <a:r>
              <a:rPr lang="en-US" sz="1600" b="1" dirty="0" smtClean="0">
                <a:solidFill>
                  <a:schemeClr val="tx1"/>
                </a:solidFill>
              </a:rPr>
              <a:t>Update on Kindergarten Readiness</a:t>
            </a:r>
          </a:p>
          <a:p>
            <a:pPr>
              <a:lnSpc>
                <a:spcPct val="100000"/>
              </a:lnSpc>
              <a:buClrTx/>
              <a:buSzPct val="100000"/>
            </a:pPr>
            <a:r>
              <a:rPr lang="en-US" sz="1600" b="1" dirty="0" smtClean="0">
                <a:solidFill>
                  <a:schemeClr val="tx1"/>
                </a:solidFill>
              </a:rPr>
              <a:t>Overview of Key Activities for 2020 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buClrTx/>
              <a:buSzPct val="100000"/>
            </a:pPr>
            <a:r>
              <a:rPr lang="en-US" sz="1600" dirty="0">
                <a:solidFill>
                  <a:schemeClr val="tx1"/>
                </a:solidFill>
              </a:rPr>
              <a:t>Award of PDG B-5 Renewal </a:t>
            </a:r>
            <a:endParaRPr lang="en-US" sz="1600" dirty="0" smtClean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buClrTx/>
              <a:buSzPct val="100000"/>
            </a:pPr>
            <a:r>
              <a:rPr lang="en-US" sz="1600" dirty="0" smtClean="0">
                <a:solidFill>
                  <a:schemeClr val="tx1"/>
                </a:solidFill>
              </a:rPr>
              <a:t>Proposed Legislation</a:t>
            </a:r>
          </a:p>
          <a:p>
            <a:pPr lvl="1">
              <a:lnSpc>
                <a:spcPct val="100000"/>
              </a:lnSpc>
              <a:buClrTx/>
              <a:buSzPct val="100000"/>
            </a:pPr>
            <a:r>
              <a:rPr lang="en-US" sz="1600" dirty="0" smtClean="0">
                <a:solidFill>
                  <a:schemeClr val="tx1"/>
                </a:solidFill>
              </a:rPr>
              <a:t>Proposed Budget Funding </a:t>
            </a:r>
          </a:p>
          <a:p>
            <a:pPr>
              <a:lnSpc>
                <a:spcPct val="100000"/>
              </a:lnSpc>
              <a:buClrTx/>
              <a:buSzPct val="100000"/>
            </a:pPr>
            <a:r>
              <a:rPr lang="en-US" sz="1600" b="1" dirty="0" smtClean="0">
                <a:solidFill>
                  <a:schemeClr val="tx1"/>
                </a:solidFill>
              </a:rPr>
              <a:t>Implications for the Board of Education</a:t>
            </a:r>
          </a:p>
        </p:txBody>
      </p:sp>
      <p:sp>
        <p:nvSpPr>
          <p:cNvPr id="5" name="Google Shape;105;p17"/>
          <p:cNvSpPr txBox="1">
            <a:spLocks noGrp="1"/>
          </p:cNvSpPr>
          <p:nvPr>
            <p:ph type="body" idx="1"/>
          </p:nvPr>
        </p:nvSpPr>
        <p:spPr>
          <a:xfrm>
            <a:off x="3090625" y="521257"/>
            <a:ext cx="5596200" cy="12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dirty="0" smtClean="0"/>
              <a:t>The objective </a:t>
            </a:r>
            <a:r>
              <a:rPr lang="en-US" dirty="0"/>
              <a:t>of this presentation is to update Board on statewide kindergarten readiness results and activities related to early childhood. 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50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3930" y="2294751"/>
            <a:ext cx="72161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Nunito Sans" panose="020B0604020202020204" charset="0"/>
              </a:rPr>
              <a:t>Update on Kindergarten Readiness</a:t>
            </a:r>
            <a:endParaRPr lang="en-US" sz="3000" b="1" dirty="0">
              <a:solidFill>
                <a:schemeClr val="bg1"/>
              </a:solidFill>
              <a:latin typeface="Nunito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146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Virginia Kindergarten Readiness Program (VKRP)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0" indent="0">
              <a:buNone/>
            </a:pPr>
            <a:r>
              <a:rPr lang="en-US" dirty="0" smtClean="0"/>
              <a:t>All 132 school divisions completed VKRP with all entering kindergartners in fall 2019.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3850101" y="1543674"/>
            <a:ext cx="4709506" cy="2552100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Georgia"/>
              <a:buNone/>
            </a:pPr>
            <a:r>
              <a:rPr lang="en-US" sz="1200" b="1" dirty="0">
                <a:solidFill>
                  <a:schemeClr val="tx1"/>
                </a:solidFill>
              </a:rPr>
              <a:t>VKRP is a set of coordinated assessments</a:t>
            </a:r>
          </a:p>
          <a:p>
            <a:pPr marL="0" indent="0">
              <a:spcBef>
                <a:spcPts val="0"/>
              </a:spcBef>
              <a:buFont typeface="Georgia"/>
              <a:buNone/>
            </a:pPr>
            <a:r>
              <a:rPr lang="en-US" sz="1200" dirty="0">
                <a:solidFill>
                  <a:schemeClr val="tx1"/>
                </a:solidFill>
              </a:rPr>
              <a:t>Literacy (PALS), math, self-regulation, and social skills combined to provide teachers with a more comprehensive picture of students’ skills at the </a:t>
            </a:r>
            <a:r>
              <a:rPr lang="en-US" sz="1200" u="sng" dirty="0">
                <a:solidFill>
                  <a:schemeClr val="tx1"/>
                </a:solidFill>
              </a:rPr>
              <a:t>beginning of kindergarten</a:t>
            </a:r>
            <a:br>
              <a:rPr lang="en-US" sz="1200" u="sng" dirty="0">
                <a:solidFill>
                  <a:schemeClr val="tx1"/>
                </a:solidFill>
              </a:rPr>
            </a:br>
            <a:endParaRPr lang="en-US" sz="1200" u="sng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Font typeface="Georgia"/>
              <a:buNone/>
            </a:pPr>
            <a:r>
              <a:rPr lang="en-US" sz="1200" b="1" dirty="0">
                <a:solidFill>
                  <a:schemeClr val="tx1"/>
                </a:solidFill>
              </a:rPr>
              <a:t>VKRP is a reporting system </a:t>
            </a:r>
          </a:p>
          <a:p>
            <a:pPr marL="0" indent="0">
              <a:spcBef>
                <a:spcPts val="0"/>
              </a:spcBef>
              <a:buFont typeface="Georgia"/>
              <a:buNone/>
            </a:pPr>
            <a:r>
              <a:rPr lang="en-US" sz="1200" dirty="0">
                <a:solidFill>
                  <a:schemeClr val="tx1"/>
                </a:solidFill>
              </a:rPr>
              <a:t>Provides detailed and integrated information about students’ skills at the student (for teachers and families), classroom, school, division, and state levels</a:t>
            </a:r>
          </a:p>
          <a:p>
            <a:pPr marL="0" indent="0">
              <a:spcBef>
                <a:spcPts val="0"/>
              </a:spcBef>
              <a:buFont typeface="Georgia"/>
              <a:buNone/>
            </a:pPr>
            <a:endParaRPr lang="en-US" sz="12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Font typeface="Georgia"/>
              <a:buNone/>
            </a:pPr>
            <a:r>
              <a:rPr lang="en-US" sz="1200" b="1" dirty="0">
                <a:solidFill>
                  <a:schemeClr val="tx1"/>
                </a:solidFill>
              </a:rPr>
              <a:t>VKRP is a set of instructional resources </a:t>
            </a:r>
          </a:p>
          <a:p>
            <a:pPr marL="0" indent="0">
              <a:spcBef>
                <a:spcPts val="0"/>
              </a:spcBef>
              <a:buFont typeface="Georgia"/>
              <a:buNone/>
            </a:pPr>
            <a:r>
              <a:rPr lang="en-US" sz="1200" dirty="0">
                <a:solidFill>
                  <a:schemeClr val="tx1"/>
                </a:solidFill>
              </a:rPr>
              <a:t>Supports teachers to understand students’ skill levels and to use instructional practices to support their learning and growth</a:t>
            </a:r>
          </a:p>
          <a:p>
            <a:pPr>
              <a:spcBef>
                <a:spcPts val="0"/>
              </a:spcBef>
            </a:pP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897" y="2616577"/>
            <a:ext cx="736231" cy="7797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5" t="30445" r="51226" b="26274"/>
          <a:stretch/>
        </p:blipFill>
        <p:spPr>
          <a:xfrm>
            <a:off x="2826070" y="1761884"/>
            <a:ext cx="944938" cy="6375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03" t="30445" r="36531" b="26274"/>
          <a:stretch/>
        </p:blipFill>
        <p:spPr>
          <a:xfrm>
            <a:off x="2919010" y="3695504"/>
            <a:ext cx="851998" cy="62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038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/>
              <a:t>Kindergarten Readiness in Virginia</a:t>
            </a:r>
            <a:endParaRPr b="1" dirty="0">
              <a:solidFill>
                <a:srgbClr val="FFFFFF"/>
              </a:solidFill>
            </a:endParaRPr>
          </a:p>
        </p:txBody>
      </p:sp>
      <p:sp>
        <p:nvSpPr>
          <p:cNvPr id="105" name="Google Shape;105;p17"/>
          <p:cNvSpPr txBox="1">
            <a:spLocks noGrp="1"/>
          </p:cNvSpPr>
          <p:nvPr>
            <p:ph type="body" idx="1"/>
          </p:nvPr>
        </p:nvSpPr>
        <p:spPr>
          <a:xfrm>
            <a:off x="3090625" y="575500"/>
            <a:ext cx="5596200" cy="12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/>
              <a:t>All Virginia children, regardless of background or zip code, are capable of </a:t>
            </a:r>
            <a:r>
              <a:rPr lang="en" sz="1800" u="sng" dirty="0"/>
              <a:t>and</a:t>
            </a:r>
            <a:r>
              <a:rPr lang="en" sz="1800" dirty="0"/>
              <a:t> </a:t>
            </a:r>
            <a:r>
              <a:rPr lang="en" sz="1800" dirty="0" smtClean="0"/>
              <a:t>deserve </a:t>
            </a:r>
            <a:r>
              <a:rPr lang="en" sz="1800" dirty="0"/>
              <a:t>to enter kindergarten ready. </a:t>
            </a:r>
            <a:r>
              <a:rPr lang="en" sz="1800" dirty="0" smtClean="0"/>
              <a:t>Yet 44% do </a:t>
            </a:r>
            <a:r>
              <a:rPr lang="en" sz="1800" u="sng" dirty="0" smtClean="0"/>
              <a:t>not</a:t>
            </a:r>
            <a:r>
              <a:rPr lang="en" sz="1800" dirty="0" smtClean="0"/>
              <a:t> enter ready.</a:t>
            </a:r>
            <a:endParaRPr sz="1800" dirty="0"/>
          </a:p>
        </p:txBody>
      </p:sp>
      <p:sp>
        <p:nvSpPr>
          <p:cNvPr id="106" name="Google Shape;106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6907529"/>
              </p:ext>
            </p:extLst>
          </p:nvPr>
        </p:nvGraphicFramePr>
        <p:xfrm>
          <a:off x="3090625" y="2117075"/>
          <a:ext cx="5596199" cy="2751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3028005" y="1824687"/>
            <a:ext cx="5721438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srgbClr val="000000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1300" b="1" kern="1200" dirty="0">
                <a:solidFill>
                  <a:schemeClr val="tx1"/>
                </a:solidFill>
                <a:latin typeface="Nunito Sans" panose="020B0604020202020204" charset="0"/>
              </a:rPr>
              <a:t>Virginia Kindergarten Readiness </a:t>
            </a:r>
            <a:r>
              <a:rPr lang="en-US" sz="1300" b="1" kern="1200" dirty="0" smtClean="0">
                <a:solidFill>
                  <a:schemeClr val="tx1"/>
                </a:solidFill>
                <a:latin typeface="Nunito Sans" panose="020B0604020202020204" charset="0"/>
              </a:rPr>
              <a:t>Results – Overall and By Domain(2019</a:t>
            </a:r>
            <a:r>
              <a:rPr lang="en-US" sz="1300" b="1" kern="1200" dirty="0">
                <a:solidFill>
                  <a:schemeClr val="tx1"/>
                </a:solidFill>
                <a:latin typeface="Nunito Sans" panose="020B0604020202020204" charset="0"/>
              </a:rPr>
              <a:t>)</a:t>
            </a:r>
            <a:endParaRPr lang="en-US" sz="1300" kern="1200" dirty="0">
              <a:solidFill>
                <a:schemeClr val="tx1"/>
              </a:solidFill>
              <a:latin typeface="Nunito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44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/>
              <a:t>Equity and School Readiness</a:t>
            </a:r>
            <a:endParaRPr b="1" dirty="0">
              <a:solidFill>
                <a:srgbClr val="FFFFFF"/>
              </a:solidFill>
            </a:endParaRPr>
          </a:p>
        </p:txBody>
      </p:sp>
      <p:sp>
        <p:nvSpPr>
          <p:cNvPr id="105" name="Google Shape;105;p17"/>
          <p:cNvSpPr txBox="1">
            <a:spLocks noGrp="1"/>
          </p:cNvSpPr>
          <p:nvPr>
            <p:ph type="body" idx="1"/>
          </p:nvPr>
        </p:nvSpPr>
        <p:spPr>
          <a:xfrm>
            <a:off x="3090625" y="521257"/>
            <a:ext cx="5596200" cy="12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More than 37,000 children enter Virginia public schools each year </a:t>
            </a:r>
            <a:r>
              <a:rPr lang="en" u="sng" dirty="0" smtClean="0"/>
              <a:t>without</a:t>
            </a:r>
            <a:r>
              <a:rPr lang="en" dirty="0" smtClean="0"/>
              <a:t> the key academic and socio-emotional skills needed to be successful. </a:t>
            </a:r>
            <a:r>
              <a:rPr lang="en-US" dirty="0" smtClean="0"/>
              <a:t>The </a:t>
            </a:r>
            <a:r>
              <a:rPr lang="en-US" dirty="0"/>
              <a:t>opportunity gap </a:t>
            </a:r>
            <a:r>
              <a:rPr lang="en-US" dirty="0" smtClean="0"/>
              <a:t>is </a:t>
            </a:r>
            <a:r>
              <a:rPr lang="en-US" u="sng" dirty="0" smtClean="0"/>
              <a:t>greater</a:t>
            </a:r>
            <a:r>
              <a:rPr lang="en-US" dirty="0" smtClean="0"/>
              <a:t> </a:t>
            </a:r>
            <a:r>
              <a:rPr lang="en-US" dirty="0"/>
              <a:t>than the third grade reading or math gap.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06" name="Google Shape;106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4896986"/>
              </p:ext>
            </p:extLst>
          </p:nvPr>
        </p:nvGraphicFramePr>
        <p:xfrm>
          <a:off x="2831569" y="1907287"/>
          <a:ext cx="6114311" cy="3160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4136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/>
              <a:t>Gaps across Domains</a:t>
            </a:r>
            <a:endParaRPr b="1" dirty="0">
              <a:solidFill>
                <a:srgbClr val="FFFFFF"/>
              </a:solidFill>
            </a:endParaRPr>
          </a:p>
        </p:txBody>
      </p:sp>
      <p:sp>
        <p:nvSpPr>
          <p:cNvPr id="105" name="Google Shape;105;p17"/>
          <p:cNvSpPr txBox="1">
            <a:spLocks noGrp="1"/>
          </p:cNvSpPr>
          <p:nvPr>
            <p:ph type="body" idx="1"/>
          </p:nvPr>
        </p:nvSpPr>
        <p:spPr>
          <a:xfrm>
            <a:off x="3090625" y="575500"/>
            <a:ext cx="5596200" cy="12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smtClean="0"/>
              <a:t>Gaps cut across learning and developmental gains, meaning the holistic needs of Virginia’s most vulnerable children are </a:t>
            </a:r>
            <a:r>
              <a:rPr lang="en-US" u="sng" dirty="0" smtClean="0"/>
              <a:t>not</a:t>
            </a:r>
            <a:r>
              <a:rPr lang="en-US" dirty="0" smtClean="0"/>
              <a:t> being met.</a:t>
            </a:r>
            <a:endParaRPr lang="en-US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06" name="Google Shape;106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90" name="Group 89"/>
          <p:cNvGrpSpPr/>
          <p:nvPr/>
        </p:nvGrpSpPr>
        <p:grpSpPr>
          <a:xfrm>
            <a:off x="2758699" y="2183301"/>
            <a:ext cx="6405516" cy="2566550"/>
            <a:chOff x="952019" y="1211644"/>
            <a:chExt cx="10123961" cy="4006692"/>
          </a:xfrm>
        </p:grpSpPr>
        <p:sp>
          <p:nvSpPr>
            <p:cNvPr id="91" name="object 3"/>
            <p:cNvSpPr/>
            <p:nvPr/>
          </p:nvSpPr>
          <p:spPr>
            <a:xfrm>
              <a:off x="9064676" y="4473003"/>
              <a:ext cx="396240" cy="0"/>
            </a:xfrm>
            <a:custGeom>
              <a:avLst/>
              <a:gdLst/>
              <a:ahLst/>
              <a:cxnLst/>
              <a:rect l="l" t="t" r="r" b="b"/>
              <a:pathLst>
                <a:path w="396240">
                  <a:moveTo>
                    <a:pt x="0" y="0"/>
                  </a:moveTo>
                  <a:lnTo>
                    <a:pt x="396240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Nunito Sans" panose="020B0604020202020204" charset="0"/>
              </a:endParaRPr>
            </a:p>
          </p:txBody>
        </p:sp>
        <p:sp>
          <p:nvSpPr>
            <p:cNvPr id="92" name="object 4"/>
            <p:cNvSpPr/>
            <p:nvPr/>
          </p:nvSpPr>
          <p:spPr>
            <a:xfrm>
              <a:off x="7213015" y="4473003"/>
              <a:ext cx="794385" cy="0"/>
            </a:xfrm>
            <a:custGeom>
              <a:avLst/>
              <a:gdLst/>
              <a:ahLst/>
              <a:cxnLst/>
              <a:rect l="l" t="t" r="r" b="b"/>
              <a:pathLst>
                <a:path w="794384">
                  <a:moveTo>
                    <a:pt x="0" y="0"/>
                  </a:moveTo>
                  <a:lnTo>
                    <a:pt x="794003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Nunito Sans" panose="020B0604020202020204" charset="0"/>
              </a:endParaRPr>
            </a:p>
          </p:txBody>
        </p:sp>
        <p:sp>
          <p:nvSpPr>
            <p:cNvPr id="93" name="object 5"/>
            <p:cNvSpPr/>
            <p:nvPr/>
          </p:nvSpPr>
          <p:spPr>
            <a:xfrm>
              <a:off x="5361356" y="4473003"/>
              <a:ext cx="794385" cy="0"/>
            </a:xfrm>
            <a:custGeom>
              <a:avLst/>
              <a:gdLst/>
              <a:ahLst/>
              <a:cxnLst/>
              <a:rect l="l" t="t" r="r" b="b"/>
              <a:pathLst>
                <a:path w="794385">
                  <a:moveTo>
                    <a:pt x="0" y="0"/>
                  </a:moveTo>
                  <a:lnTo>
                    <a:pt x="794004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Nunito Sans" panose="020B0604020202020204" charset="0"/>
              </a:endParaRPr>
            </a:p>
          </p:txBody>
        </p:sp>
        <p:sp>
          <p:nvSpPr>
            <p:cNvPr id="94" name="object 6"/>
            <p:cNvSpPr/>
            <p:nvPr/>
          </p:nvSpPr>
          <p:spPr>
            <a:xfrm>
              <a:off x="3509695" y="4473003"/>
              <a:ext cx="794385" cy="0"/>
            </a:xfrm>
            <a:custGeom>
              <a:avLst/>
              <a:gdLst/>
              <a:ahLst/>
              <a:cxnLst/>
              <a:rect l="l" t="t" r="r" b="b"/>
              <a:pathLst>
                <a:path w="794385">
                  <a:moveTo>
                    <a:pt x="0" y="0"/>
                  </a:moveTo>
                  <a:lnTo>
                    <a:pt x="794003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Nunito Sans" panose="020B0604020202020204" charset="0"/>
              </a:endParaRPr>
            </a:p>
          </p:txBody>
        </p:sp>
        <p:sp>
          <p:nvSpPr>
            <p:cNvPr id="95" name="object 7"/>
            <p:cNvSpPr/>
            <p:nvPr/>
          </p:nvSpPr>
          <p:spPr>
            <a:xfrm>
              <a:off x="2054276" y="4473003"/>
              <a:ext cx="398145" cy="0"/>
            </a:xfrm>
            <a:custGeom>
              <a:avLst/>
              <a:gdLst/>
              <a:ahLst/>
              <a:cxnLst/>
              <a:rect l="l" t="t" r="r" b="b"/>
              <a:pathLst>
                <a:path w="398144">
                  <a:moveTo>
                    <a:pt x="0" y="0"/>
                  </a:moveTo>
                  <a:lnTo>
                    <a:pt x="397763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Nunito Sans" panose="020B0604020202020204" charset="0"/>
              </a:endParaRPr>
            </a:p>
          </p:txBody>
        </p:sp>
        <p:sp>
          <p:nvSpPr>
            <p:cNvPr id="96" name="object 8"/>
            <p:cNvSpPr/>
            <p:nvPr/>
          </p:nvSpPr>
          <p:spPr>
            <a:xfrm>
              <a:off x="9064676" y="4110291"/>
              <a:ext cx="396240" cy="0"/>
            </a:xfrm>
            <a:custGeom>
              <a:avLst/>
              <a:gdLst/>
              <a:ahLst/>
              <a:cxnLst/>
              <a:rect l="l" t="t" r="r" b="b"/>
              <a:pathLst>
                <a:path w="396240">
                  <a:moveTo>
                    <a:pt x="0" y="0"/>
                  </a:moveTo>
                  <a:lnTo>
                    <a:pt x="396240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Nunito Sans" panose="020B0604020202020204" charset="0"/>
              </a:endParaRPr>
            </a:p>
          </p:txBody>
        </p:sp>
        <p:sp>
          <p:nvSpPr>
            <p:cNvPr id="97" name="object 9"/>
            <p:cNvSpPr/>
            <p:nvPr/>
          </p:nvSpPr>
          <p:spPr>
            <a:xfrm>
              <a:off x="7213015" y="4110291"/>
              <a:ext cx="794385" cy="0"/>
            </a:xfrm>
            <a:custGeom>
              <a:avLst/>
              <a:gdLst/>
              <a:ahLst/>
              <a:cxnLst/>
              <a:rect l="l" t="t" r="r" b="b"/>
              <a:pathLst>
                <a:path w="794384">
                  <a:moveTo>
                    <a:pt x="0" y="0"/>
                  </a:moveTo>
                  <a:lnTo>
                    <a:pt x="794003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Nunito Sans" panose="020B0604020202020204" charset="0"/>
              </a:endParaRPr>
            </a:p>
          </p:txBody>
        </p:sp>
        <p:sp>
          <p:nvSpPr>
            <p:cNvPr id="98" name="object 10"/>
            <p:cNvSpPr/>
            <p:nvPr/>
          </p:nvSpPr>
          <p:spPr>
            <a:xfrm>
              <a:off x="5361356" y="4110291"/>
              <a:ext cx="794385" cy="0"/>
            </a:xfrm>
            <a:custGeom>
              <a:avLst/>
              <a:gdLst/>
              <a:ahLst/>
              <a:cxnLst/>
              <a:rect l="l" t="t" r="r" b="b"/>
              <a:pathLst>
                <a:path w="794385">
                  <a:moveTo>
                    <a:pt x="0" y="0"/>
                  </a:moveTo>
                  <a:lnTo>
                    <a:pt x="794004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Nunito Sans" panose="020B0604020202020204" charset="0"/>
              </a:endParaRPr>
            </a:p>
          </p:txBody>
        </p:sp>
        <p:sp>
          <p:nvSpPr>
            <p:cNvPr id="99" name="object 11"/>
            <p:cNvSpPr/>
            <p:nvPr/>
          </p:nvSpPr>
          <p:spPr>
            <a:xfrm>
              <a:off x="3509695" y="4110291"/>
              <a:ext cx="794385" cy="0"/>
            </a:xfrm>
            <a:custGeom>
              <a:avLst/>
              <a:gdLst/>
              <a:ahLst/>
              <a:cxnLst/>
              <a:rect l="l" t="t" r="r" b="b"/>
              <a:pathLst>
                <a:path w="794385">
                  <a:moveTo>
                    <a:pt x="0" y="0"/>
                  </a:moveTo>
                  <a:lnTo>
                    <a:pt x="794003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Nunito Sans" panose="020B0604020202020204" charset="0"/>
              </a:endParaRPr>
            </a:p>
          </p:txBody>
        </p:sp>
        <p:sp>
          <p:nvSpPr>
            <p:cNvPr id="100" name="object 12"/>
            <p:cNvSpPr/>
            <p:nvPr/>
          </p:nvSpPr>
          <p:spPr>
            <a:xfrm>
              <a:off x="2054276" y="4110291"/>
              <a:ext cx="398145" cy="0"/>
            </a:xfrm>
            <a:custGeom>
              <a:avLst/>
              <a:gdLst/>
              <a:ahLst/>
              <a:cxnLst/>
              <a:rect l="l" t="t" r="r" b="b"/>
              <a:pathLst>
                <a:path w="398144">
                  <a:moveTo>
                    <a:pt x="0" y="0"/>
                  </a:moveTo>
                  <a:lnTo>
                    <a:pt x="397763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Nunito Sans" panose="020B0604020202020204" charset="0"/>
              </a:endParaRPr>
            </a:p>
          </p:txBody>
        </p:sp>
        <p:sp>
          <p:nvSpPr>
            <p:cNvPr id="101" name="object 13"/>
            <p:cNvSpPr/>
            <p:nvPr/>
          </p:nvSpPr>
          <p:spPr>
            <a:xfrm>
              <a:off x="9064676" y="3749103"/>
              <a:ext cx="396240" cy="0"/>
            </a:xfrm>
            <a:custGeom>
              <a:avLst/>
              <a:gdLst/>
              <a:ahLst/>
              <a:cxnLst/>
              <a:rect l="l" t="t" r="r" b="b"/>
              <a:pathLst>
                <a:path w="396240">
                  <a:moveTo>
                    <a:pt x="0" y="0"/>
                  </a:moveTo>
                  <a:lnTo>
                    <a:pt x="396240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Nunito Sans" panose="020B0604020202020204" charset="0"/>
              </a:endParaRPr>
            </a:p>
          </p:txBody>
        </p:sp>
        <p:sp>
          <p:nvSpPr>
            <p:cNvPr id="102" name="object 14"/>
            <p:cNvSpPr/>
            <p:nvPr/>
          </p:nvSpPr>
          <p:spPr>
            <a:xfrm>
              <a:off x="7213015" y="3749103"/>
              <a:ext cx="794385" cy="0"/>
            </a:xfrm>
            <a:custGeom>
              <a:avLst/>
              <a:gdLst/>
              <a:ahLst/>
              <a:cxnLst/>
              <a:rect l="l" t="t" r="r" b="b"/>
              <a:pathLst>
                <a:path w="794384">
                  <a:moveTo>
                    <a:pt x="0" y="0"/>
                  </a:moveTo>
                  <a:lnTo>
                    <a:pt x="794003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Nunito Sans" panose="020B0604020202020204" charset="0"/>
              </a:endParaRPr>
            </a:p>
          </p:txBody>
        </p:sp>
        <p:sp>
          <p:nvSpPr>
            <p:cNvPr id="103" name="object 15"/>
            <p:cNvSpPr/>
            <p:nvPr/>
          </p:nvSpPr>
          <p:spPr>
            <a:xfrm>
              <a:off x="5361356" y="3749103"/>
              <a:ext cx="794385" cy="0"/>
            </a:xfrm>
            <a:custGeom>
              <a:avLst/>
              <a:gdLst/>
              <a:ahLst/>
              <a:cxnLst/>
              <a:rect l="l" t="t" r="r" b="b"/>
              <a:pathLst>
                <a:path w="794385">
                  <a:moveTo>
                    <a:pt x="0" y="0"/>
                  </a:moveTo>
                  <a:lnTo>
                    <a:pt x="794004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Nunito Sans" panose="020B0604020202020204" charset="0"/>
              </a:endParaRPr>
            </a:p>
          </p:txBody>
        </p:sp>
        <p:sp>
          <p:nvSpPr>
            <p:cNvPr id="107" name="object 16"/>
            <p:cNvSpPr/>
            <p:nvPr/>
          </p:nvSpPr>
          <p:spPr>
            <a:xfrm>
              <a:off x="3509695" y="3749103"/>
              <a:ext cx="794385" cy="0"/>
            </a:xfrm>
            <a:custGeom>
              <a:avLst/>
              <a:gdLst/>
              <a:ahLst/>
              <a:cxnLst/>
              <a:rect l="l" t="t" r="r" b="b"/>
              <a:pathLst>
                <a:path w="794385">
                  <a:moveTo>
                    <a:pt x="0" y="0"/>
                  </a:moveTo>
                  <a:lnTo>
                    <a:pt x="794003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Nunito Sans" panose="020B0604020202020204" charset="0"/>
              </a:endParaRPr>
            </a:p>
          </p:txBody>
        </p:sp>
        <p:sp>
          <p:nvSpPr>
            <p:cNvPr id="108" name="object 17"/>
            <p:cNvSpPr/>
            <p:nvPr/>
          </p:nvSpPr>
          <p:spPr>
            <a:xfrm>
              <a:off x="2054276" y="3749103"/>
              <a:ext cx="398145" cy="0"/>
            </a:xfrm>
            <a:custGeom>
              <a:avLst/>
              <a:gdLst/>
              <a:ahLst/>
              <a:cxnLst/>
              <a:rect l="l" t="t" r="r" b="b"/>
              <a:pathLst>
                <a:path w="398144">
                  <a:moveTo>
                    <a:pt x="0" y="0"/>
                  </a:moveTo>
                  <a:lnTo>
                    <a:pt x="397763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Nunito Sans" panose="020B0604020202020204" charset="0"/>
              </a:endParaRPr>
            </a:p>
          </p:txBody>
        </p:sp>
        <p:sp>
          <p:nvSpPr>
            <p:cNvPr id="109" name="object 18"/>
            <p:cNvSpPr/>
            <p:nvPr/>
          </p:nvSpPr>
          <p:spPr>
            <a:xfrm>
              <a:off x="9064676" y="3386391"/>
              <a:ext cx="396240" cy="0"/>
            </a:xfrm>
            <a:custGeom>
              <a:avLst/>
              <a:gdLst/>
              <a:ahLst/>
              <a:cxnLst/>
              <a:rect l="l" t="t" r="r" b="b"/>
              <a:pathLst>
                <a:path w="396240">
                  <a:moveTo>
                    <a:pt x="0" y="0"/>
                  </a:moveTo>
                  <a:lnTo>
                    <a:pt x="396240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Nunito Sans" panose="020B0604020202020204" charset="0"/>
              </a:endParaRPr>
            </a:p>
          </p:txBody>
        </p:sp>
        <p:sp>
          <p:nvSpPr>
            <p:cNvPr id="110" name="object 19"/>
            <p:cNvSpPr/>
            <p:nvPr/>
          </p:nvSpPr>
          <p:spPr>
            <a:xfrm>
              <a:off x="7213015" y="3386391"/>
              <a:ext cx="794385" cy="0"/>
            </a:xfrm>
            <a:custGeom>
              <a:avLst/>
              <a:gdLst/>
              <a:ahLst/>
              <a:cxnLst/>
              <a:rect l="l" t="t" r="r" b="b"/>
              <a:pathLst>
                <a:path w="794384">
                  <a:moveTo>
                    <a:pt x="0" y="0"/>
                  </a:moveTo>
                  <a:lnTo>
                    <a:pt x="794003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Nunito Sans" panose="020B0604020202020204" charset="0"/>
              </a:endParaRPr>
            </a:p>
          </p:txBody>
        </p:sp>
        <p:sp>
          <p:nvSpPr>
            <p:cNvPr id="111" name="object 20"/>
            <p:cNvSpPr/>
            <p:nvPr/>
          </p:nvSpPr>
          <p:spPr>
            <a:xfrm>
              <a:off x="5361356" y="3386391"/>
              <a:ext cx="794385" cy="0"/>
            </a:xfrm>
            <a:custGeom>
              <a:avLst/>
              <a:gdLst/>
              <a:ahLst/>
              <a:cxnLst/>
              <a:rect l="l" t="t" r="r" b="b"/>
              <a:pathLst>
                <a:path w="794385">
                  <a:moveTo>
                    <a:pt x="0" y="0"/>
                  </a:moveTo>
                  <a:lnTo>
                    <a:pt x="794004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Nunito Sans" panose="020B0604020202020204" charset="0"/>
              </a:endParaRPr>
            </a:p>
          </p:txBody>
        </p:sp>
        <p:sp>
          <p:nvSpPr>
            <p:cNvPr id="112" name="object 21"/>
            <p:cNvSpPr/>
            <p:nvPr/>
          </p:nvSpPr>
          <p:spPr>
            <a:xfrm>
              <a:off x="3509695" y="3386391"/>
              <a:ext cx="794385" cy="0"/>
            </a:xfrm>
            <a:custGeom>
              <a:avLst/>
              <a:gdLst/>
              <a:ahLst/>
              <a:cxnLst/>
              <a:rect l="l" t="t" r="r" b="b"/>
              <a:pathLst>
                <a:path w="794385">
                  <a:moveTo>
                    <a:pt x="0" y="0"/>
                  </a:moveTo>
                  <a:lnTo>
                    <a:pt x="794003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Nunito Sans" panose="020B0604020202020204" charset="0"/>
              </a:endParaRPr>
            </a:p>
          </p:txBody>
        </p:sp>
        <p:sp>
          <p:nvSpPr>
            <p:cNvPr id="113" name="object 22"/>
            <p:cNvSpPr/>
            <p:nvPr/>
          </p:nvSpPr>
          <p:spPr>
            <a:xfrm>
              <a:off x="2054276" y="3386391"/>
              <a:ext cx="398145" cy="0"/>
            </a:xfrm>
            <a:custGeom>
              <a:avLst/>
              <a:gdLst/>
              <a:ahLst/>
              <a:cxnLst/>
              <a:rect l="l" t="t" r="r" b="b"/>
              <a:pathLst>
                <a:path w="398144">
                  <a:moveTo>
                    <a:pt x="0" y="0"/>
                  </a:moveTo>
                  <a:lnTo>
                    <a:pt x="397763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Nunito Sans" panose="020B0604020202020204" charset="0"/>
              </a:endParaRPr>
            </a:p>
          </p:txBody>
        </p:sp>
        <p:sp>
          <p:nvSpPr>
            <p:cNvPr id="114" name="object 23"/>
            <p:cNvSpPr/>
            <p:nvPr/>
          </p:nvSpPr>
          <p:spPr>
            <a:xfrm>
              <a:off x="9064676" y="3023679"/>
              <a:ext cx="396240" cy="0"/>
            </a:xfrm>
            <a:custGeom>
              <a:avLst/>
              <a:gdLst/>
              <a:ahLst/>
              <a:cxnLst/>
              <a:rect l="l" t="t" r="r" b="b"/>
              <a:pathLst>
                <a:path w="396240">
                  <a:moveTo>
                    <a:pt x="0" y="0"/>
                  </a:moveTo>
                  <a:lnTo>
                    <a:pt x="396240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Nunito Sans" panose="020B0604020202020204" charset="0"/>
              </a:endParaRPr>
            </a:p>
          </p:txBody>
        </p:sp>
        <p:sp>
          <p:nvSpPr>
            <p:cNvPr id="115" name="object 24"/>
            <p:cNvSpPr/>
            <p:nvPr/>
          </p:nvSpPr>
          <p:spPr>
            <a:xfrm>
              <a:off x="7213015" y="3023679"/>
              <a:ext cx="794385" cy="0"/>
            </a:xfrm>
            <a:custGeom>
              <a:avLst/>
              <a:gdLst/>
              <a:ahLst/>
              <a:cxnLst/>
              <a:rect l="l" t="t" r="r" b="b"/>
              <a:pathLst>
                <a:path w="794384">
                  <a:moveTo>
                    <a:pt x="0" y="0"/>
                  </a:moveTo>
                  <a:lnTo>
                    <a:pt x="794003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Nunito Sans" panose="020B0604020202020204" charset="0"/>
              </a:endParaRPr>
            </a:p>
          </p:txBody>
        </p:sp>
        <p:sp>
          <p:nvSpPr>
            <p:cNvPr id="116" name="object 25"/>
            <p:cNvSpPr/>
            <p:nvPr/>
          </p:nvSpPr>
          <p:spPr>
            <a:xfrm>
              <a:off x="5361356" y="3023679"/>
              <a:ext cx="794385" cy="0"/>
            </a:xfrm>
            <a:custGeom>
              <a:avLst/>
              <a:gdLst/>
              <a:ahLst/>
              <a:cxnLst/>
              <a:rect l="l" t="t" r="r" b="b"/>
              <a:pathLst>
                <a:path w="794385">
                  <a:moveTo>
                    <a:pt x="0" y="0"/>
                  </a:moveTo>
                  <a:lnTo>
                    <a:pt x="794004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Nunito Sans" panose="020B0604020202020204" charset="0"/>
              </a:endParaRPr>
            </a:p>
          </p:txBody>
        </p:sp>
        <p:sp>
          <p:nvSpPr>
            <p:cNvPr id="117" name="object 26"/>
            <p:cNvSpPr/>
            <p:nvPr/>
          </p:nvSpPr>
          <p:spPr>
            <a:xfrm>
              <a:off x="3509695" y="3023679"/>
              <a:ext cx="794385" cy="0"/>
            </a:xfrm>
            <a:custGeom>
              <a:avLst/>
              <a:gdLst/>
              <a:ahLst/>
              <a:cxnLst/>
              <a:rect l="l" t="t" r="r" b="b"/>
              <a:pathLst>
                <a:path w="794385">
                  <a:moveTo>
                    <a:pt x="0" y="0"/>
                  </a:moveTo>
                  <a:lnTo>
                    <a:pt x="794003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Nunito Sans" panose="020B0604020202020204" charset="0"/>
              </a:endParaRPr>
            </a:p>
          </p:txBody>
        </p:sp>
        <p:sp>
          <p:nvSpPr>
            <p:cNvPr id="118" name="object 27"/>
            <p:cNvSpPr/>
            <p:nvPr/>
          </p:nvSpPr>
          <p:spPr>
            <a:xfrm>
              <a:off x="2054276" y="3023679"/>
              <a:ext cx="398145" cy="0"/>
            </a:xfrm>
            <a:custGeom>
              <a:avLst/>
              <a:gdLst/>
              <a:ahLst/>
              <a:cxnLst/>
              <a:rect l="l" t="t" r="r" b="b"/>
              <a:pathLst>
                <a:path w="398144">
                  <a:moveTo>
                    <a:pt x="0" y="0"/>
                  </a:moveTo>
                  <a:lnTo>
                    <a:pt x="397763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Nunito Sans" panose="020B0604020202020204" charset="0"/>
              </a:endParaRPr>
            </a:p>
          </p:txBody>
        </p:sp>
        <p:sp>
          <p:nvSpPr>
            <p:cNvPr id="119" name="object 28"/>
            <p:cNvSpPr/>
            <p:nvPr/>
          </p:nvSpPr>
          <p:spPr>
            <a:xfrm>
              <a:off x="9064676" y="2660968"/>
              <a:ext cx="396240" cy="0"/>
            </a:xfrm>
            <a:custGeom>
              <a:avLst/>
              <a:gdLst/>
              <a:ahLst/>
              <a:cxnLst/>
              <a:rect l="l" t="t" r="r" b="b"/>
              <a:pathLst>
                <a:path w="396240">
                  <a:moveTo>
                    <a:pt x="0" y="0"/>
                  </a:moveTo>
                  <a:lnTo>
                    <a:pt x="396240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Nunito Sans" panose="020B0604020202020204" charset="0"/>
              </a:endParaRPr>
            </a:p>
          </p:txBody>
        </p:sp>
        <p:sp>
          <p:nvSpPr>
            <p:cNvPr id="120" name="object 29"/>
            <p:cNvSpPr/>
            <p:nvPr/>
          </p:nvSpPr>
          <p:spPr>
            <a:xfrm>
              <a:off x="7213015" y="2660968"/>
              <a:ext cx="794385" cy="0"/>
            </a:xfrm>
            <a:custGeom>
              <a:avLst/>
              <a:gdLst/>
              <a:ahLst/>
              <a:cxnLst/>
              <a:rect l="l" t="t" r="r" b="b"/>
              <a:pathLst>
                <a:path w="794384">
                  <a:moveTo>
                    <a:pt x="0" y="0"/>
                  </a:moveTo>
                  <a:lnTo>
                    <a:pt x="794003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Nunito Sans" panose="020B0604020202020204" charset="0"/>
              </a:endParaRPr>
            </a:p>
          </p:txBody>
        </p:sp>
        <p:sp>
          <p:nvSpPr>
            <p:cNvPr id="121" name="object 30"/>
            <p:cNvSpPr/>
            <p:nvPr/>
          </p:nvSpPr>
          <p:spPr>
            <a:xfrm>
              <a:off x="5361356" y="2660968"/>
              <a:ext cx="794385" cy="0"/>
            </a:xfrm>
            <a:custGeom>
              <a:avLst/>
              <a:gdLst/>
              <a:ahLst/>
              <a:cxnLst/>
              <a:rect l="l" t="t" r="r" b="b"/>
              <a:pathLst>
                <a:path w="794385">
                  <a:moveTo>
                    <a:pt x="0" y="0"/>
                  </a:moveTo>
                  <a:lnTo>
                    <a:pt x="794004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Nunito Sans" panose="020B0604020202020204" charset="0"/>
              </a:endParaRPr>
            </a:p>
          </p:txBody>
        </p:sp>
        <p:sp>
          <p:nvSpPr>
            <p:cNvPr id="122" name="object 31"/>
            <p:cNvSpPr/>
            <p:nvPr/>
          </p:nvSpPr>
          <p:spPr>
            <a:xfrm>
              <a:off x="3509695" y="2660968"/>
              <a:ext cx="794385" cy="0"/>
            </a:xfrm>
            <a:custGeom>
              <a:avLst/>
              <a:gdLst/>
              <a:ahLst/>
              <a:cxnLst/>
              <a:rect l="l" t="t" r="r" b="b"/>
              <a:pathLst>
                <a:path w="794385">
                  <a:moveTo>
                    <a:pt x="0" y="0"/>
                  </a:moveTo>
                  <a:lnTo>
                    <a:pt x="794003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Nunito Sans" panose="020B0604020202020204" charset="0"/>
              </a:endParaRPr>
            </a:p>
          </p:txBody>
        </p:sp>
        <p:sp>
          <p:nvSpPr>
            <p:cNvPr id="123" name="object 32"/>
            <p:cNvSpPr/>
            <p:nvPr/>
          </p:nvSpPr>
          <p:spPr>
            <a:xfrm>
              <a:off x="2054276" y="2660968"/>
              <a:ext cx="398145" cy="0"/>
            </a:xfrm>
            <a:custGeom>
              <a:avLst/>
              <a:gdLst/>
              <a:ahLst/>
              <a:cxnLst/>
              <a:rect l="l" t="t" r="r" b="b"/>
              <a:pathLst>
                <a:path w="398144">
                  <a:moveTo>
                    <a:pt x="0" y="0"/>
                  </a:moveTo>
                  <a:lnTo>
                    <a:pt x="397763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Nunito Sans" panose="020B0604020202020204" charset="0"/>
              </a:endParaRPr>
            </a:p>
          </p:txBody>
        </p:sp>
        <p:sp>
          <p:nvSpPr>
            <p:cNvPr id="124" name="object 33"/>
            <p:cNvSpPr/>
            <p:nvPr/>
          </p:nvSpPr>
          <p:spPr>
            <a:xfrm>
              <a:off x="9064676" y="2298256"/>
              <a:ext cx="396240" cy="0"/>
            </a:xfrm>
            <a:custGeom>
              <a:avLst/>
              <a:gdLst/>
              <a:ahLst/>
              <a:cxnLst/>
              <a:rect l="l" t="t" r="r" b="b"/>
              <a:pathLst>
                <a:path w="396240">
                  <a:moveTo>
                    <a:pt x="0" y="0"/>
                  </a:moveTo>
                  <a:lnTo>
                    <a:pt x="396240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Nunito Sans" panose="020B0604020202020204" charset="0"/>
              </a:endParaRPr>
            </a:p>
          </p:txBody>
        </p:sp>
        <p:sp>
          <p:nvSpPr>
            <p:cNvPr id="125" name="object 34"/>
            <p:cNvSpPr/>
            <p:nvPr/>
          </p:nvSpPr>
          <p:spPr>
            <a:xfrm>
              <a:off x="7213015" y="2298256"/>
              <a:ext cx="794385" cy="0"/>
            </a:xfrm>
            <a:custGeom>
              <a:avLst/>
              <a:gdLst/>
              <a:ahLst/>
              <a:cxnLst/>
              <a:rect l="l" t="t" r="r" b="b"/>
              <a:pathLst>
                <a:path w="794384">
                  <a:moveTo>
                    <a:pt x="0" y="0"/>
                  </a:moveTo>
                  <a:lnTo>
                    <a:pt x="794003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Nunito Sans" panose="020B0604020202020204" charset="0"/>
              </a:endParaRPr>
            </a:p>
          </p:txBody>
        </p:sp>
        <p:sp>
          <p:nvSpPr>
            <p:cNvPr id="126" name="object 35"/>
            <p:cNvSpPr/>
            <p:nvPr/>
          </p:nvSpPr>
          <p:spPr>
            <a:xfrm>
              <a:off x="5361356" y="2298256"/>
              <a:ext cx="794385" cy="0"/>
            </a:xfrm>
            <a:custGeom>
              <a:avLst/>
              <a:gdLst/>
              <a:ahLst/>
              <a:cxnLst/>
              <a:rect l="l" t="t" r="r" b="b"/>
              <a:pathLst>
                <a:path w="794385">
                  <a:moveTo>
                    <a:pt x="0" y="0"/>
                  </a:moveTo>
                  <a:lnTo>
                    <a:pt x="794004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Nunito Sans" panose="020B0604020202020204" charset="0"/>
              </a:endParaRPr>
            </a:p>
          </p:txBody>
        </p:sp>
        <p:sp>
          <p:nvSpPr>
            <p:cNvPr id="127" name="object 36"/>
            <p:cNvSpPr/>
            <p:nvPr/>
          </p:nvSpPr>
          <p:spPr>
            <a:xfrm>
              <a:off x="3509695" y="2298256"/>
              <a:ext cx="794385" cy="0"/>
            </a:xfrm>
            <a:custGeom>
              <a:avLst/>
              <a:gdLst/>
              <a:ahLst/>
              <a:cxnLst/>
              <a:rect l="l" t="t" r="r" b="b"/>
              <a:pathLst>
                <a:path w="794385">
                  <a:moveTo>
                    <a:pt x="0" y="0"/>
                  </a:moveTo>
                  <a:lnTo>
                    <a:pt x="794003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Nunito Sans" panose="020B0604020202020204" charset="0"/>
              </a:endParaRPr>
            </a:p>
          </p:txBody>
        </p:sp>
        <p:sp>
          <p:nvSpPr>
            <p:cNvPr id="128" name="object 37"/>
            <p:cNvSpPr/>
            <p:nvPr/>
          </p:nvSpPr>
          <p:spPr>
            <a:xfrm>
              <a:off x="2054276" y="2298256"/>
              <a:ext cx="398145" cy="0"/>
            </a:xfrm>
            <a:custGeom>
              <a:avLst/>
              <a:gdLst/>
              <a:ahLst/>
              <a:cxnLst/>
              <a:rect l="l" t="t" r="r" b="b"/>
              <a:pathLst>
                <a:path w="398144">
                  <a:moveTo>
                    <a:pt x="0" y="0"/>
                  </a:moveTo>
                  <a:lnTo>
                    <a:pt x="397763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Nunito Sans" panose="020B0604020202020204" charset="0"/>
              </a:endParaRPr>
            </a:p>
          </p:txBody>
        </p:sp>
        <p:sp>
          <p:nvSpPr>
            <p:cNvPr id="129" name="object 38"/>
            <p:cNvSpPr/>
            <p:nvPr/>
          </p:nvSpPr>
          <p:spPr>
            <a:xfrm>
              <a:off x="8535835" y="1937068"/>
              <a:ext cx="925194" cy="0"/>
            </a:xfrm>
            <a:custGeom>
              <a:avLst/>
              <a:gdLst/>
              <a:ahLst/>
              <a:cxnLst/>
              <a:rect l="l" t="t" r="r" b="b"/>
              <a:pathLst>
                <a:path w="925195">
                  <a:moveTo>
                    <a:pt x="0" y="0"/>
                  </a:moveTo>
                  <a:lnTo>
                    <a:pt x="925080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Nunito Sans" panose="020B0604020202020204" charset="0"/>
              </a:endParaRPr>
            </a:p>
          </p:txBody>
        </p:sp>
        <p:sp>
          <p:nvSpPr>
            <p:cNvPr id="130" name="object 39"/>
            <p:cNvSpPr/>
            <p:nvPr/>
          </p:nvSpPr>
          <p:spPr>
            <a:xfrm>
              <a:off x="6684175" y="1937068"/>
              <a:ext cx="1323340" cy="0"/>
            </a:xfrm>
            <a:custGeom>
              <a:avLst/>
              <a:gdLst/>
              <a:ahLst/>
              <a:cxnLst/>
              <a:rect l="l" t="t" r="r" b="b"/>
              <a:pathLst>
                <a:path w="1323340">
                  <a:moveTo>
                    <a:pt x="0" y="0"/>
                  </a:moveTo>
                  <a:lnTo>
                    <a:pt x="1322844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Nunito Sans" panose="020B0604020202020204" charset="0"/>
              </a:endParaRPr>
            </a:p>
          </p:txBody>
        </p:sp>
        <p:sp>
          <p:nvSpPr>
            <p:cNvPr id="131" name="object 40"/>
            <p:cNvSpPr/>
            <p:nvPr/>
          </p:nvSpPr>
          <p:spPr>
            <a:xfrm>
              <a:off x="4832515" y="1937068"/>
              <a:ext cx="1323340" cy="0"/>
            </a:xfrm>
            <a:custGeom>
              <a:avLst/>
              <a:gdLst/>
              <a:ahLst/>
              <a:cxnLst/>
              <a:rect l="l" t="t" r="r" b="b"/>
              <a:pathLst>
                <a:path w="1323339">
                  <a:moveTo>
                    <a:pt x="0" y="0"/>
                  </a:moveTo>
                  <a:lnTo>
                    <a:pt x="1322844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Nunito Sans" panose="020B0604020202020204" charset="0"/>
              </a:endParaRPr>
            </a:p>
          </p:txBody>
        </p:sp>
        <p:sp>
          <p:nvSpPr>
            <p:cNvPr id="132" name="object 41"/>
            <p:cNvSpPr/>
            <p:nvPr/>
          </p:nvSpPr>
          <p:spPr>
            <a:xfrm>
              <a:off x="2980855" y="1937068"/>
              <a:ext cx="1323340" cy="0"/>
            </a:xfrm>
            <a:custGeom>
              <a:avLst/>
              <a:gdLst/>
              <a:ahLst/>
              <a:cxnLst/>
              <a:rect l="l" t="t" r="r" b="b"/>
              <a:pathLst>
                <a:path w="1323339">
                  <a:moveTo>
                    <a:pt x="0" y="0"/>
                  </a:moveTo>
                  <a:lnTo>
                    <a:pt x="1322844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Nunito Sans" panose="020B0604020202020204" charset="0"/>
              </a:endParaRPr>
            </a:p>
          </p:txBody>
        </p:sp>
        <p:sp>
          <p:nvSpPr>
            <p:cNvPr id="133" name="object 42"/>
            <p:cNvSpPr/>
            <p:nvPr/>
          </p:nvSpPr>
          <p:spPr>
            <a:xfrm>
              <a:off x="2054276" y="1937068"/>
              <a:ext cx="398145" cy="0"/>
            </a:xfrm>
            <a:custGeom>
              <a:avLst/>
              <a:gdLst/>
              <a:ahLst/>
              <a:cxnLst/>
              <a:rect l="l" t="t" r="r" b="b"/>
              <a:pathLst>
                <a:path w="398144">
                  <a:moveTo>
                    <a:pt x="0" y="0"/>
                  </a:moveTo>
                  <a:lnTo>
                    <a:pt x="397763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Nunito Sans" panose="020B0604020202020204" charset="0"/>
              </a:endParaRPr>
            </a:p>
          </p:txBody>
        </p:sp>
        <p:sp>
          <p:nvSpPr>
            <p:cNvPr id="134" name="object 43"/>
            <p:cNvSpPr/>
            <p:nvPr/>
          </p:nvSpPr>
          <p:spPr>
            <a:xfrm>
              <a:off x="2054276" y="1574356"/>
              <a:ext cx="7406640" cy="0"/>
            </a:xfrm>
            <a:custGeom>
              <a:avLst/>
              <a:gdLst/>
              <a:ahLst/>
              <a:cxnLst/>
              <a:rect l="l" t="t" r="r" b="b"/>
              <a:pathLst>
                <a:path w="7406640">
                  <a:moveTo>
                    <a:pt x="0" y="0"/>
                  </a:moveTo>
                  <a:lnTo>
                    <a:pt x="7406640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Nunito Sans" panose="020B0604020202020204" charset="0"/>
              </a:endParaRPr>
            </a:p>
          </p:txBody>
        </p:sp>
        <p:sp>
          <p:nvSpPr>
            <p:cNvPr id="135" name="object 44"/>
            <p:cNvSpPr/>
            <p:nvPr/>
          </p:nvSpPr>
          <p:spPr>
            <a:xfrm>
              <a:off x="2054276" y="1211644"/>
              <a:ext cx="7406640" cy="0"/>
            </a:xfrm>
            <a:custGeom>
              <a:avLst/>
              <a:gdLst/>
              <a:ahLst/>
              <a:cxnLst/>
              <a:rect l="l" t="t" r="r" b="b"/>
              <a:pathLst>
                <a:path w="7406640">
                  <a:moveTo>
                    <a:pt x="0" y="0"/>
                  </a:moveTo>
                  <a:lnTo>
                    <a:pt x="7406640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Nunito Sans" panose="020B0604020202020204" charset="0"/>
              </a:endParaRPr>
            </a:p>
          </p:txBody>
        </p:sp>
        <p:sp>
          <p:nvSpPr>
            <p:cNvPr id="136" name="object 45"/>
            <p:cNvSpPr/>
            <p:nvPr/>
          </p:nvSpPr>
          <p:spPr>
            <a:xfrm>
              <a:off x="2452039" y="1645996"/>
              <a:ext cx="528955" cy="3190240"/>
            </a:xfrm>
            <a:custGeom>
              <a:avLst/>
              <a:gdLst/>
              <a:ahLst/>
              <a:cxnLst/>
              <a:rect l="l" t="t" r="r" b="b"/>
              <a:pathLst>
                <a:path w="528955" h="3190240">
                  <a:moveTo>
                    <a:pt x="528815" y="0"/>
                  </a:moveTo>
                  <a:lnTo>
                    <a:pt x="0" y="0"/>
                  </a:lnTo>
                  <a:lnTo>
                    <a:pt x="0" y="3189719"/>
                  </a:lnTo>
                  <a:lnTo>
                    <a:pt x="528815" y="3189719"/>
                  </a:lnTo>
                  <a:lnTo>
                    <a:pt x="528815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endParaRPr sz="1400">
                <a:latin typeface="Nunito Sans" panose="020B0604020202020204" charset="0"/>
              </a:endParaRPr>
            </a:p>
          </p:txBody>
        </p:sp>
        <p:sp>
          <p:nvSpPr>
            <p:cNvPr id="137" name="object 46"/>
            <p:cNvSpPr/>
            <p:nvPr/>
          </p:nvSpPr>
          <p:spPr>
            <a:xfrm>
              <a:off x="4303700" y="1682571"/>
              <a:ext cx="528955" cy="3153410"/>
            </a:xfrm>
            <a:custGeom>
              <a:avLst/>
              <a:gdLst/>
              <a:ahLst/>
              <a:cxnLst/>
              <a:rect l="l" t="t" r="r" b="b"/>
              <a:pathLst>
                <a:path w="528954" h="3153410">
                  <a:moveTo>
                    <a:pt x="528815" y="0"/>
                  </a:moveTo>
                  <a:lnTo>
                    <a:pt x="0" y="0"/>
                  </a:lnTo>
                  <a:lnTo>
                    <a:pt x="0" y="3153143"/>
                  </a:lnTo>
                  <a:lnTo>
                    <a:pt x="528815" y="3153143"/>
                  </a:lnTo>
                  <a:lnTo>
                    <a:pt x="528815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endParaRPr sz="1400">
                <a:latin typeface="Nunito Sans" panose="020B0604020202020204" charset="0"/>
              </a:endParaRPr>
            </a:p>
          </p:txBody>
        </p:sp>
        <p:sp>
          <p:nvSpPr>
            <p:cNvPr id="138" name="object 47"/>
            <p:cNvSpPr/>
            <p:nvPr/>
          </p:nvSpPr>
          <p:spPr>
            <a:xfrm>
              <a:off x="6155360" y="1784500"/>
              <a:ext cx="528955" cy="3051229"/>
            </a:xfrm>
            <a:custGeom>
              <a:avLst/>
              <a:gdLst/>
              <a:ahLst/>
              <a:cxnLst/>
              <a:rect l="l" t="t" r="r" b="b"/>
              <a:pathLst>
                <a:path w="528954" h="3116579">
                  <a:moveTo>
                    <a:pt x="528815" y="0"/>
                  </a:moveTo>
                  <a:lnTo>
                    <a:pt x="0" y="0"/>
                  </a:lnTo>
                  <a:lnTo>
                    <a:pt x="0" y="3116567"/>
                  </a:lnTo>
                  <a:lnTo>
                    <a:pt x="528815" y="3116567"/>
                  </a:lnTo>
                  <a:lnTo>
                    <a:pt x="528815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endParaRPr sz="1400">
                <a:latin typeface="Nunito Sans" panose="020B0604020202020204" charset="0"/>
              </a:endParaRPr>
            </a:p>
          </p:txBody>
        </p:sp>
        <p:sp>
          <p:nvSpPr>
            <p:cNvPr id="139" name="object 48"/>
            <p:cNvSpPr/>
            <p:nvPr/>
          </p:nvSpPr>
          <p:spPr>
            <a:xfrm>
              <a:off x="8007018" y="1937068"/>
              <a:ext cx="528955" cy="2898903"/>
            </a:xfrm>
            <a:custGeom>
              <a:avLst/>
              <a:gdLst/>
              <a:ahLst/>
              <a:cxnLst/>
              <a:rect l="l" t="t" r="r" b="b"/>
              <a:pathLst>
                <a:path w="528954" h="3008629">
                  <a:moveTo>
                    <a:pt x="528815" y="0"/>
                  </a:moveTo>
                  <a:lnTo>
                    <a:pt x="0" y="0"/>
                  </a:lnTo>
                  <a:lnTo>
                    <a:pt x="0" y="3008376"/>
                  </a:lnTo>
                  <a:lnTo>
                    <a:pt x="528815" y="3008376"/>
                  </a:lnTo>
                  <a:lnTo>
                    <a:pt x="528815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endParaRPr sz="1400">
                <a:latin typeface="Nunito Sans" panose="020B0604020202020204" charset="0"/>
              </a:endParaRPr>
            </a:p>
          </p:txBody>
        </p:sp>
        <p:sp>
          <p:nvSpPr>
            <p:cNvPr id="140" name="object 49"/>
            <p:cNvSpPr/>
            <p:nvPr/>
          </p:nvSpPr>
          <p:spPr>
            <a:xfrm>
              <a:off x="2980866" y="2113589"/>
              <a:ext cx="528955" cy="2722377"/>
            </a:xfrm>
            <a:custGeom>
              <a:avLst/>
              <a:gdLst/>
              <a:ahLst/>
              <a:cxnLst/>
              <a:rect l="l" t="t" r="r" b="b"/>
              <a:pathLst>
                <a:path w="528955" h="2863850">
                  <a:moveTo>
                    <a:pt x="528828" y="0"/>
                  </a:moveTo>
                  <a:lnTo>
                    <a:pt x="0" y="0"/>
                  </a:lnTo>
                  <a:lnTo>
                    <a:pt x="0" y="2863596"/>
                  </a:lnTo>
                  <a:lnTo>
                    <a:pt x="528828" y="2863596"/>
                  </a:lnTo>
                  <a:lnTo>
                    <a:pt x="528828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 sz="1400">
                <a:latin typeface="Nunito Sans" panose="020B0604020202020204" charset="0"/>
              </a:endParaRPr>
            </a:p>
          </p:txBody>
        </p:sp>
        <p:sp>
          <p:nvSpPr>
            <p:cNvPr id="141" name="object 50"/>
            <p:cNvSpPr/>
            <p:nvPr/>
          </p:nvSpPr>
          <p:spPr>
            <a:xfrm>
              <a:off x="6684187" y="2113589"/>
              <a:ext cx="528955" cy="2722126"/>
            </a:xfrm>
            <a:custGeom>
              <a:avLst/>
              <a:gdLst/>
              <a:ahLst/>
              <a:cxnLst/>
              <a:rect l="l" t="t" r="r" b="b"/>
              <a:pathLst>
                <a:path w="528954" h="2827020">
                  <a:moveTo>
                    <a:pt x="528828" y="0"/>
                  </a:moveTo>
                  <a:lnTo>
                    <a:pt x="0" y="0"/>
                  </a:lnTo>
                  <a:lnTo>
                    <a:pt x="0" y="2827020"/>
                  </a:lnTo>
                  <a:lnTo>
                    <a:pt x="528828" y="2827020"/>
                  </a:lnTo>
                  <a:lnTo>
                    <a:pt x="528828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 sz="1400">
                <a:latin typeface="Nunito Sans" panose="020B0604020202020204" charset="0"/>
              </a:endParaRPr>
            </a:p>
          </p:txBody>
        </p:sp>
        <p:sp>
          <p:nvSpPr>
            <p:cNvPr id="142" name="object 51"/>
            <p:cNvSpPr/>
            <p:nvPr/>
          </p:nvSpPr>
          <p:spPr>
            <a:xfrm>
              <a:off x="8535848" y="2174274"/>
              <a:ext cx="528955" cy="2661823"/>
            </a:xfrm>
            <a:custGeom>
              <a:avLst/>
              <a:gdLst/>
              <a:ahLst/>
              <a:cxnLst/>
              <a:rect l="l" t="t" r="r" b="b"/>
              <a:pathLst>
                <a:path w="528954" h="2790825">
                  <a:moveTo>
                    <a:pt x="528827" y="0"/>
                  </a:moveTo>
                  <a:lnTo>
                    <a:pt x="0" y="0"/>
                  </a:lnTo>
                  <a:lnTo>
                    <a:pt x="0" y="2790444"/>
                  </a:lnTo>
                  <a:lnTo>
                    <a:pt x="528827" y="2790444"/>
                  </a:lnTo>
                  <a:lnTo>
                    <a:pt x="528827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 sz="1400">
                <a:latin typeface="Nunito Sans" panose="020B0604020202020204" charset="0"/>
              </a:endParaRPr>
            </a:p>
          </p:txBody>
        </p:sp>
        <p:sp>
          <p:nvSpPr>
            <p:cNvPr id="143" name="object 52"/>
            <p:cNvSpPr/>
            <p:nvPr/>
          </p:nvSpPr>
          <p:spPr>
            <a:xfrm>
              <a:off x="4832526" y="2298257"/>
              <a:ext cx="528955" cy="2537585"/>
            </a:xfrm>
            <a:custGeom>
              <a:avLst/>
              <a:gdLst/>
              <a:ahLst/>
              <a:cxnLst/>
              <a:rect l="l" t="t" r="r" b="b"/>
              <a:pathLst>
                <a:path w="528954" h="2753995">
                  <a:moveTo>
                    <a:pt x="528827" y="0"/>
                  </a:moveTo>
                  <a:lnTo>
                    <a:pt x="0" y="0"/>
                  </a:lnTo>
                  <a:lnTo>
                    <a:pt x="0" y="2753868"/>
                  </a:lnTo>
                  <a:lnTo>
                    <a:pt x="528827" y="2753868"/>
                  </a:lnTo>
                  <a:lnTo>
                    <a:pt x="528827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 sz="1400">
                <a:latin typeface="Nunito Sans" panose="020B0604020202020204" charset="0"/>
              </a:endParaRPr>
            </a:p>
          </p:txBody>
        </p:sp>
        <p:sp>
          <p:nvSpPr>
            <p:cNvPr id="145" name="object 54"/>
            <p:cNvSpPr/>
            <p:nvPr/>
          </p:nvSpPr>
          <p:spPr>
            <a:xfrm>
              <a:off x="1982648" y="4835715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>
                  <a:moveTo>
                    <a:pt x="0" y="0"/>
                  </a:moveTo>
                  <a:lnTo>
                    <a:pt x="71628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Nunito Sans" panose="020B0604020202020204" charset="0"/>
              </a:endParaRPr>
            </a:p>
          </p:txBody>
        </p:sp>
        <p:sp>
          <p:nvSpPr>
            <p:cNvPr id="146" name="object 55"/>
            <p:cNvSpPr/>
            <p:nvPr/>
          </p:nvSpPr>
          <p:spPr>
            <a:xfrm>
              <a:off x="1982648" y="4473003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>
                  <a:moveTo>
                    <a:pt x="0" y="0"/>
                  </a:moveTo>
                  <a:lnTo>
                    <a:pt x="71628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Nunito Sans" panose="020B0604020202020204" charset="0"/>
              </a:endParaRPr>
            </a:p>
          </p:txBody>
        </p:sp>
        <p:sp>
          <p:nvSpPr>
            <p:cNvPr id="147" name="object 56"/>
            <p:cNvSpPr/>
            <p:nvPr/>
          </p:nvSpPr>
          <p:spPr>
            <a:xfrm>
              <a:off x="1982648" y="4110291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>
                  <a:moveTo>
                    <a:pt x="0" y="0"/>
                  </a:moveTo>
                  <a:lnTo>
                    <a:pt x="71628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Nunito Sans" panose="020B0604020202020204" charset="0"/>
              </a:endParaRPr>
            </a:p>
          </p:txBody>
        </p:sp>
        <p:sp>
          <p:nvSpPr>
            <p:cNvPr id="148" name="object 57"/>
            <p:cNvSpPr/>
            <p:nvPr/>
          </p:nvSpPr>
          <p:spPr>
            <a:xfrm>
              <a:off x="1982648" y="3749103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>
                  <a:moveTo>
                    <a:pt x="0" y="0"/>
                  </a:moveTo>
                  <a:lnTo>
                    <a:pt x="71628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Nunito Sans" panose="020B0604020202020204" charset="0"/>
              </a:endParaRPr>
            </a:p>
          </p:txBody>
        </p:sp>
        <p:sp>
          <p:nvSpPr>
            <p:cNvPr id="149" name="object 58"/>
            <p:cNvSpPr/>
            <p:nvPr/>
          </p:nvSpPr>
          <p:spPr>
            <a:xfrm>
              <a:off x="1982648" y="3386391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>
                  <a:moveTo>
                    <a:pt x="0" y="0"/>
                  </a:moveTo>
                  <a:lnTo>
                    <a:pt x="71628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Nunito Sans" panose="020B0604020202020204" charset="0"/>
              </a:endParaRPr>
            </a:p>
          </p:txBody>
        </p:sp>
        <p:sp>
          <p:nvSpPr>
            <p:cNvPr id="150" name="object 59"/>
            <p:cNvSpPr/>
            <p:nvPr/>
          </p:nvSpPr>
          <p:spPr>
            <a:xfrm>
              <a:off x="1982648" y="3023679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>
                  <a:moveTo>
                    <a:pt x="0" y="0"/>
                  </a:moveTo>
                  <a:lnTo>
                    <a:pt x="71628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Nunito Sans" panose="020B0604020202020204" charset="0"/>
              </a:endParaRPr>
            </a:p>
          </p:txBody>
        </p:sp>
        <p:sp>
          <p:nvSpPr>
            <p:cNvPr id="151" name="object 60"/>
            <p:cNvSpPr/>
            <p:nvPr/>
          </p:nvSpPr>
          <p:spPr>
            <a:xfrm>
              <a:off x="1982648" y="2660968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>
                  <a:moveTo>
                    <a:pt x="0" y="0"/>
                  </a:moveTo>
                  <a:lnTo>
                    <a:pt x="71628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Nunito Sans" panose="020B0604020202020204" charset="0"/>
              </a:endParaRPr>
            </a:p>
          </p:txBody>
        </p:sp>
        <p:sp>
          <p:nvSpPr>
            <p:cNvPr id="152" name="object 61"/>
            <p:cNvSpPr/>
            <p:nvPr/>
          </p:nvSpPr>
          <p:spPr>
            <a:xfrm>
              <a:off x="1982648" y="2298256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>
                  <a:moveTo>
                    <a:pt x="0" y="0"/>
                  </a:moveTo>
                  <a:lnTo>
                    <a:pt x="71628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Nunito Sans" panose="020B0604020202020204" charset="0"/>
              </a:endParaRPr>
            </a:p>
          </p:txBody>
        </p:sp>
        <p:sp>
          <p:nvSpPr>
            <p:cNvPr id="153" name="object 62"/>
            <p:cNvSpPr/>
            <p:nvPr/>
          </p:nvSpPr>
          <p:spPr>
            <a:xfrm>
              <a:off x="1982648" y="1937068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>
                  <a:moveTo>
                    <a:pt x="0" y="0"/>
                  </a:moveTo>
                  <a:lnTo>
                    <a:pt x="71628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Nunito Sans" panose="020B0604020202020204" charset="0"/>
              </a:endParaRPr>
            </a:p>
          </p:txBody>
        </p:sp>
        <p:sp>
          <p:nvSpPr>
            <p:cNvPr id="154" name="object 63"/>
            <p:cNvSpPr/>
            <p:nvPr/>
          </p:nvSpPr>
          <p:spPr>
            <a:xfrm>
              <a:off x="1982648" y="1574356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>
                  <a:moveTo>
                    <a:pt x="0" y="0"/>
                  </a:moveTo>
                  <a:lnTo>
                    <a:pt x="71628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Nunito Sans" panose="020B0604020202020204" charset="0"/>
              </a:endParaRPr>
            </a:p>
          </p:txBody>
        </p:sp>
        <p:sp>
          <p:nvSpPr>
            <p:cNvPr id="155" name="object 64"/>
            <p:cNvSpPr/>
            <p:nvPr/>
          </p:nvSpPr>
          <p:spPr>
            <a:xfrm>
              <a:off x="1982648" y="1211644"/>
              <a:ext cx="71755" cy="0"/>
            </a:xfrm>
            <a:custGeom>
              <a:avLst/>
              <a:gdLst/>
              <a:ahLst/>
              <a:cxnLst/>
              <a:rect l="l" t="t" r="r" b="b"/>
              <a:pathLst>
                <a:path w="71755">
                  <a:moveTo>
                    <a:pt x="0" y="0"/>
                  </a:moveTo>
                  <a:lnTo>
                    <a:pt x="71628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Nunito Sans" panose="020B0604020202020204" charset="0"/>
              </a:endParaRPr>
            </a:p>
          </p:txBody>
        </p:sp>
        <p:sp>
          <p:nvSpPr>
            <p:cNvPr id="156" name="object 65"/>
            <p:cNvSpPr/>
            <p:nvPr/>
          </p:nvSpPr>
          <p:spPr>
            <a:xfrm>
              <a:off x="2054276" y="4835715"/>
              <a:ext cx="7406640" cy="0"/>
            </a:xfrm>
            <a:custGeom>
              <a:avLst/>
              <a:gdLst/>
              <a:ahLst/>
              <a:cxnLst/>
              <a:rect l="l" t="t" r="r" b="b"/>
              <a:pathLst>
                <a:path w="7406640">
                  <a:moveTo>
                    <a:pt x="0" y="0"/>
                  </a:moveTo>
                  <a:lnTo>
                    <a:pt x="7406640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latin typeface="Nunito Sans" panose="020B0604020202020204" charset="0"/>
              </a:endParaRPr>
            </a:p>
          </p:txBody>
        </p:sp>
        <p:sp>
          <p:nvSpPr>
            <p:cNvPr id="157" name="object 66"/>
            <p:cNvSpPr txBox="1"/>
            <p:nvPr/>
          </p:nvSpPr>
          <p:spPr>
            <a:xfrm>
              <a:off x="2586571" y="1678889"/>
              <a:ext cx="272415" cy="26126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5"/>
                </a:spcBef>
              </a:pPr>
              <a:r>
                <a:rPr lang="en-US" sz="1000" spc="-100" dirty="0" smtClean="0">
                  <a:solidFill>
                    <a:srgbClr val="FFFFFF"/>
                  </a:solidFill>
                  <a:latin typeface="Nunito Sans" panose="020B0604020202020204" charset="0"/>
                </a:rPr>
                <a:t>88</a:t>
              </a:r>
              <a:endParaRPr sz="1000" dirty="0">
                <a:latin typeface="Nunito Sans" panose="020B0604020202020204" charset="0"/>
                <a:cs typeface="Arial"/>
              </a:endParaRPr>
            </a:p>
          </p:txBody>
        </p:sp>
        <p:sp>
          <p:nvSpPr>
            <p:cNvPr id="158" name="object 67"/>
            <p:cNvSpPr txBox="1"/>
            <p:nvPr/>
          </p:nvSpPr>
          <p:spPr>
            <a:xfrm>
              <a:off x="4438371" y="1715029"/>
              <a:ext cx="272415" cy="26126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5"/>
                </a:spcBef>
              </a:pPr>
              <a:r>
                <a:rPr lang="en-US" sz="1000" spc="-100" dirty="0" smtClean="0">
                  <a:solidFill>
                    <a:srgbClr val="FFFFFF"/>
                  </a:solidFill>
                  <a:latin typeface="Nunito Sans" panose="020B0604020202020204" charset="0"/>
                </a:rPr>
                <a:t>86</a:t>
              </a:r>
              <a:endParaRPr sz="1000" dirty="0">
                <a:latin typeface="Nunito Sans" panose="020B0604020202020204" charset="0"/>
                <a:cs typeface="Arial"/>
              </a:endParaRPr>
            </a:p>
          </p:txBody>
        </p:sp>
        <p:sp>
          <p:nvSpPr>
            <p:cNvPr id="159" name="object 68"/>
            <p:cNvSpPr txBox="1"/>
            <p:nvPr/>
          </p:nvSpPr>
          <p:spPr>
            <a:xfrm>
              <a:off x="6290171" y="1811656"/>
              <a:ext cx="272415" cy="26126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5"/>
                </a:spcBef>
              </a:pPr>
              <a:r>
                <a:rPr sz="1000" spc="-100" dirty="0" smtClean="0">
                  <a:solidFill>
                    <a:srgbClr val="FFFFFF"/>
                  </a:solidFill>
                  <a:latin typeface="Nunito Sans" panose="020B0604020202020204" charset="0"/>
                  <a:cs typeface="Arial"/>
                </a:rPr>
                <a:t>8</a:t>
              </a:r>
              <a:r>
                <a:rPr lang="en-US" sz="1000" spc="-100" dirty="0" smtClean="0">
                  <a:solidFill>
                    <a:srgbClr val="FFFFFF"/>
                  </a:solidFill>
                  <a:latin typeface="Nunito Sans" panose="020B0604020202020204" charset="0"/>
                  <a:cs typeface="Arial"/>
                </a:rPr>
                <a:t>4</a:t>
              </a:r>
              <a:endParaRPr sz="1000" dirty="0">
                <a:latin typeface="Nunito Sans" panose="020B0604020202020204" charset="0"/>
                <a:cs typeface="Arial"/>
              </a:endParaRPr>
            </a:p>
          </p:txBody>
        </p:sp>
        <p:sp>
          <p:nvSpPr>
            <p:cNvPr id="160" name="object 69"/>
            <p:cNvSpPr txBox="1"/>
            <p:nvPr/>
          </p:nvSpPr>
          <p:spPr>
            <a:xfrm>
              <a:off x="8141972" y="1992913"/>
              <a:ext cx="272415" cy="26126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5"/>
                </a:spcBef>
              </a:pPr>
              <a:r>
                <a:rPr sz="1000" spc="-100" dirty="0" smtClean="0">
                  <a:solidFill>
                    <a:srgbClr val="FFFFFF"/>
                  </a:solidFill>
                  <a:latin typeface="Nunito Sans" panose="020B0604020202020204" charset="0"/>
                  <a:cs typeface="Arial"/>
                </a:rPr>
                <a:t>8</a:t>
              </a:r>
              <a:r>
                <a:rPr lang="en-US" sz="1000" spc="-100" dirty="0" smtClean="0">
                  <a:solidFill>
                    <a:srgbClr val="FFFFFF"/>
                  </a:solidFill>
                  <a:latin typeface="Nunito Sans" panose="020B0604020202020204" charset="0"/>
                  <a:cs typeface="Arial"/>
                </a:rPr>
                <a:t>0</a:t>
              </a:r>
              <a:endParaRPr sz="1000" dirty="0">
                <a:latin typeface="Nunito Sans" panose="020B0604020202020204" charset="0"/>
                <a:cs typeface="Arial"/>
              </a:endParaRPr>
            </a:p>
          </p:txBody>
        </p:sp>
        <p:sp>
          <p:nvSpPr>
            <p:cNvPr id="161" name="object 70"/>
            <p:cNvSpPr txBox="1"/>
            <p:nvPr/>
          </p:nvSpPr>
          <p:spPr>
            <a:xfrm>
              <a:off x="3115948" y="2174274"/>
              <a:ext cx="272415" cy="26126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5"/>
                </a:spcBef>
              </a:pPr>
              <a:r>
                <a:rPr lang="en-US" sz="1000" spc="-100" dirty="0" smtClean="0">
                  <a:solidFill>
                    <a:srgbClr val="FFFFFF"/>
                  </a:solidFill>
                  <a:latin typeface="Nunito Sans" panose="020B0604020202020204" charset="0"/>
                </a:rPr>
                <a:t>75</a:t>
              </a:r>
              <a:endParaRPr sz="1000" dirty="0">
                <a:latin typeface="Nunito Sans" panose="020B0604020202020204" charset="0"/>
                <a:cs typeface="Arial"/>
              </a:endParaRPr>
            </a:p>
          </p:txBody>
        </p:sp>
        <p:sp>
          <p:nvSpPr>
            <p:cNvPr id="162" name="object 71"/>
            <p:cNvSpPr txBox="1"/>
            <p:nvPr/>
          </p:nvSpPr>
          <p:spPr>
            <a:xfrm>
              <a:off x="4967748" y="2452311"/>
              <a:ext cx="272415" cy="26126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5"/>
                </a:spcBef>
              </a:pPr>
              <a:r>
                <a:rPr lang="en-US" sz="1000" spc="-100" dirty="0" smtClean="0">
                  <a:solidFill>
                    <a:srgbClr val="FFFFFF"/>
                  </a:solidFill>
                  <a:latin typeface="Nunito Sans" panose="020B0604020202020204" charset="0"/>
                </a:rPr>
                <a:t>68</a:t>
              </a:r>
              <a:endParaRPr sz="1000" dirty="0">
                <a:latin typeface="Nunito Sans" panose="020B0604020202020204" charset="0"/>
                <a:cs typeface="Arial"/>
              </a:endParaRPr>
            </a:p>
          </p:txBody>
        </p:sp>
        <p:sp>
          <p:nvSpPr>
            <p:cNvPr id="163" name="object 72"/>
            <p:cNvSpPr txBox="1"/>
            <p:nvPr/>
          </p:nvSpPr>
          <p:spPr>
            <a:xfrm>
              <a:off x="6819549" y="2198317"/>
              <a:ext cx="272415" cy="26126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5"/>
                </a:spcBef>
              </a:pPr>
              <a:r>
                <a:rPr lang="en-US" sz="1000" spc="-100" dirty="0" smtClean="0">
                  <a:solidFill>
                    <a:srgbClr val="FFFFFF"/>
                  </a:solidFill>
                  <a:latin typeface="Nunito Sans" panose="020B0604020202020204" charset="0"/>
                </a:rPr>
                <a:t>76</a:t>
              </a:r>
              <a:endParaRPr sz="1000" dirty="0">
                <a:latin typeface="Nunito Sans" panose="020B0604020202020204" charset="0"/>
                <a:cs typeface="Arial"/>
              </a:endParaRPr>
            </a:p>
          </p:txBody>
        </p:sp>
        <p:sp>
          <p:nvSpPr>
            <p:cNvPr id="164" name="object 73"/>
            <p:cNvSpPr txBox="1"/>
            <p:nvPr/>
          </p:nvSpPr>
          <p:spPr>
            <a:xfrm>
              <a:off x="8671348" y="2210263"/>
              <a:ext cx="272415" cy="26126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5"/>
                </a:spcBef>
              </a:pPr>
              <a:r>
                <a:rPr sz="1000" spc="-100" dirty="0" smtClean="0">
                  <a:solidFill>
                    <a:srgbClr val="FFFFFF"/>
                  </a:solidFill>
                  <a:latin typeface="Nunito Sans" panose="020B0604020202020204" charset="0"/>
                  <a:cs typeface="Arial"/>
                </a:rPr>
                <a:t>7</a:t>
              </a:r>
              <a:r>
                <a:rPr lang="en-US" sz="1000" spc="-100" dirty="0" smtClean="0">
                  <a:solidFill>
                    <a:srgbClr val="FFFFFF"/>
                  </a:solidFill>
                  <a:latin typeface="Nunito Sans" panose="020B0604020202020204" charset="0"/>
                  <a:cs typeface="Arial"/>
                </a:rPr>
                <a:t>4</a:t>
              </a:r>
              <a:endParaRPr sz="1000" dirty="0">
                <a:latin typeface="Nunito Sans" panose="020B0604020202020204" charset="0"/>
                <a:cs typeface="Arial"/>
              </a:endParaRPr>
            </a:p>
          </p:txBody>
        </p:sp>
        <p:sp>
          <p:nvSpPr>
            <p:cNvPr id="166" name="object 75"/>
            <p:cNvSpPr txBox="1"/>
            <p:nvPr/>
          </p:nvSpPr>
          <p:spPr>
            <a:xfrm>
              <a:off x="2603755" y="4958079"/>
              <a:ext cx="753745" cy="26025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000" dirty="0">
                  <a:latin typeface="Nunito Sans" panose="020B0604020202020204" charset="0"/>
                  <a:cs typeface="Arial"/>
                </a:rPr>
                <a:t>Literacy</a:t>
              </a:r>
            </a:p>
          </p:txBody>
        </p:sp>
        <p:sp>
          <p:nvSpPr>
            <p:cNvPr id="167" name="object 76"/>
            <p:cNvSpPr txBox="1"/>
            <p:nvPr/>
          </p:nvSpPr>
          <p:spPr>
            <a:xfrm>
              <a:off x="4568799" y="4958079"/>
              <a:ext cx="526415" cy="26025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000" dirty="0">
                  <a:latin typeface="Nunito Sans" panose="020B0604020202020204" charset="0"/>
                  <a:cs typeface="Arial"/>
                </a:rPr>
                <a:t>Math</a:t>
              </a:r>
              <a:endParaRPr sz="1000">
                <a:latin typeface="Nunito Sans" panose="020B0604020202020204" charset="0"/>
                <a:cs typeface="Arial"/>
              </a:endParaRPr>
            </a:p>
          </p:txBody>
        </p:sp>
        <p:sp>
          <p:nvSpPr>
            <p:cNvPr id="168" name="object 77"/>
            <p:cNvSpPr txBox="1"/>
            <p:nvPr/>
          </p:nvSpPr>
          <p:spPr>
            <a:xfrm>
              <a:off x="5967145" y="4958079"/>
              <a:ext cx="1433830" cy="26025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000" dirty="0">
                  <a:latin typeface="Nunito Sans" panose="020B0604020202020204" charset="0"/>
                  <a:cs typeface="Arial"/>
                </a:rPr>
                <a:t>Self-Regulation</a:t>
              </a:r>
              <a:endParaRPr sz="1000">
                <a:latin typeface="Nunito Sans" panose="020B0604020202020204" charset="0"/>
                <a:cs typeface="Arial"/>
              </a:endParaRPr>
            </a:p>
          </p:txBody>
        </p:sp>
        <p:sp>
          <p:nvSpPr>
            <p:cNvPr id="169" name="object 78"/>
            <p:cNvSpPr txBox="1"/>
            <p:nvPr/>
          </p:nvSpPr>
          <p:spPr>
            <a:xfrm>
              <a:off x="8001001" y="4958079"/>
              <a:ext cx="1069339" cy="26025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000" dirty="0">
                  <a:latin typeface="Nunito Sans" panose="020B0604020202020204" charset="0"/>
                  <a:cs typeface="Arial"/>
                </a:rPr>
                <a:t>Social Skills</a:t>
              </a:r>
            </a:p>
          </p:txBody>
        </p:sp>
        <p:sp>
          <p:nvSpPr>
            <p:cNvPr id="170" name="object 79"/>
            <p:cNvSpPr txBox="1"/>
            <p:nvPr/>
          </p:nvSpPr>
          <p:spPr>
            <a:xfrm>
              <a:off x="952019" y="1337007"/>
              <a:ext cx="656697" cy="344016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algn="ctr">
                <a:lnSpc>
                  <a:spcPts val="1810"/>
                </a:lnSpc>
              </a:pPr>
              <a:r>
                <a:rPr lang="en-US" sz="1200" b="1" dirty="0" smtClean="0">
                  <a:latin typeface="Nunito Sans" panose="020B0604020202020204" charset="0"/>
                  <a:cs typeface="Trebuchet MS"/>
                </a:rPr>
                <a:t>%</a:t>
              </a:r>
              <a:r>
                <a:rPr sz="1200" b="1" dirty="0" smtClean="0">
                  <a:latin typeface="Nunito Sans" panose="020B0604020202020204" charset="0"/>
                  <a:cs typeface="Trebuchet MS"/>
                </a:rPr>
                <a:t> </a:t>
              </a:r>
              <a:r>
                <a:rPr sz="1200" b="1" dirty="0">
                  <a:latin typeface="Nunito Sans" panose="020B0604020202020204" charset="0"/>
                  <a:cs typeface="Trebuchet MS"/>
                </a:rPr>
                <a:t>of Students Entering</a:t>
              </a:r>
            </a:p>
            <a:p>
              <a:pPr algn="ctr">
                <a:lnSpc>
                  <a:spcPct val="100000"/>
                </a:lnSpc>
                <a:spcBef>
                  <a:spcPts val="35"/>
                </a:spcBef>
              </a:pPr>
              <a:r>
                <a:rPr sz="1200" b="1" dirty="0">
                  <a:latin typeface="Nunito Sans" panose="020B0604020202020204" charset="0"/>
                  <a:cs typeface="Trebuchet MS"/>
                </a:rPr>
                <a:t>“Ready”</a:t>
              </a:r>
              <a:endParaRPr sz="1200" dirty="0">
                <a:latin typeface="Nunito Sans" panose="020B0604020202020204" charset="0"/>
                <a:cs typeface="Trebuchet MS"/>
              </a:endParaRPr>
            </a:p>
          </p:txBody>
        </p:sp>
        <p:sp>
          <p:nvSpPr>
            <p:cNvPr id="171" name="object 80"/>
            <p:cNvSpPr/>
            <p:nvPr/>
          </p:nvSpPr>
          <p:spPr>
            <a:xfrm>
              <a:off x="9519788" y="2961132"/>
              <a:ext cx="125096" cy="125096"/>
            </a:xfrm>
            <a:custGeom>
              <a:avLst/>
              <a:gdLst/>
              <a:ahLst/>
              <a:cxnLst/>
              <a:rect l="l" t="t" r="r" b="b"/>
              <a:pathLst>
                <a:path w="125095" h="125095">
                  <a:moveTo>
                    <a:pt x="0" y="0"/>
                  </a:moveTo>
                  <a:lnTo>
                    <a:pt x="124968" y="0"/>
                  </a:lnTo>
                  <a:lnTo>
                    <a:pt x="124968" y="124968"/>
                  </a:lnTo>
                  <a:lnTo>
                    <a:pt x="0" y="124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endParaRPr sz="1400">
                <a:latin typeface="Nunito Sans" panose="020B0604020202020204" charset="0"/>
              </a:endParaRPr>
            </a:p>
          </p:txBody>
        </p:sp>
        <p:sp>
          <p:nvSpPr>
            <p:cNvPr id="172" name="object 81"/>
            <p:cNvSpPr/>
            <p:nvPr/>
          </p:nvSpPr>
          <p:spPr>
            <a:xfrm>
              <a:off x="9582337" y="3615478"/>
              <a:ext cx="125096" cy="127000"/>
            </a:xfrm>
            <a:custGeom>
              <a:avLst/>
              <a:gdLst/>
              <a:ahLst/>
              <a:cxnLst/>
              <a:rect l="l" t="t" r="r" b="b"/>
              <a:pathLst>
                <a:path w="125095" h="127000">
                  <a:moveTo>
                    <a:pt x="0" y="0"/>
                  </a:moveTo>
                  <a:lnTo>
                    <a:pt x="124968" y="0"/>
                  </a:lnTo>
                  <a:lnTo>
                    <a:pt x="124968" y="126492"/>
                  </a:lnTo>
                  <a:lnTo>
                    <a:pt x="0" y="126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 sz="1400">
                <a:latin typeface="Nunito Sans" panose="020B0604020202020204" charset="0"/>
              </a:endParaRPr>
            </a:p>
          </p:txBody>
        </p:sp>
        <p:sp>
          <p:nvSpPr>
            <p:cNvPr id="173" name="object 82"/>
            <p:cNvSpPr txBox="1"/>
            <p:nvPr/>
          </p:nvSpPr>
          <p:spPr>
            <a:xfrm>
              <a:off x="9742004" y="2746084"/>
              <a:ext cx="1333976" cy="110569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28499"/>
                </a:lnSpc>
                <a:spcBef>
                  <a:spcPts val="100"/>
                </a:spcBef>
              </a:pPr>
              <a:r>
                <a:rPr sz="800" dirty="0">
                  <a:latin typeface="Nunito Sans" panose="020B0604020202020204" charset="0"/>
                </a:rPr>
                <a:t>Not Disadvantaged  </a:t>
              </a:r>
              <a:endParaRPr lang="en-US" sz="800" dirty="0">
                <a:latin typeface="Nunito Sans" panose="020B0604020202020204" charset="0"/>
              </a:endParaRPr>
            </a:p>
            <a:p>
              <a:pPr marL="12700" marR="5080">
                <a:lnSpc>
                  <a:spcPct val="128499"/>
                </a:lnSpc>
                <a:spcBef>
                  <a:spcPts val="100"/>
                </a:spcBef>
              </a:pPr>
              <a:endParaRPr lang="en-US" sz="900" dirty="0" smtClean="0">
                <a:latin typeface="Nunito Sans" panose="020B0604020202020204" charset="0"/>
              </a:endParaRPr>
            </a:p>
            <a:p>
              <a:pPr marL="12700" marR="5080">
                <a:lnSpc>
                  <a:spcPct val="128499"/>
                </a:lnSpc>
                <a:spcBef>
                  <a:spcPts val="100"/>
                </a:spcBef>
              </a:pPr>
              <a:r>
                <a:rPr sz="800" dirty="0" smtClean="0">
                  <a:latin typeface="Nunito Sans" panose="020B0604020202020204" charset="0"/>
                </a:rPr>
                <a:t>Disadvantaged</a:t>
              </a:r>
              <a:endParaRPr sz="800" dirty="0">
                <a:latin typeface="Nunito Sans" panose="020B060402020202020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619613" y="1816350"/>
            <a:ext cx="4211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Virginia Kindergarten Readiness Results (</a:t>
            </a:r>
            <a:r>
              <a:rPr lang="en-US" b="1" dirty="0" smtClean="0">
                <a:solidFill>
                  <a:schemeClr val="tx1"/>
                </a:solidFill>
              </a:rPr>
              <a:t>2019)</a:t>
            </a:r>
            <a:endParaRPr lang="en-US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6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Public Preschool Makes a Difference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0097" y="406873"/>
            <a:ext cx="5596200" cy="1207800"/>
          </a:xfrm>
        </p:spPr>
        <p:txBody>
          <a:bodyPr/>
          <a:lstStyle/>
          <a:p>
            <a:pPr marL="127000" indent="0">
              <a:spcBef>
                <a:spcPts val="0"/>
              </a:spcBef>
              <a:buNone/>
            </a:pPr>
            <a:r>
              <a:rPr lang="en-US" dirty="0" smtClean="0"/>
              <a:t>Economically-disadvantaged children who attend public preschool are ~1.5 times more likely to be kindergarten than their peers who do not.</a:t>
            </a:r>
            <a:endParaRPr lang="en-US" dirty="0"/>
          </a:p>
          <a:p>
            <a:pPr marL="127000" indent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7107789"/>
              </p:ext>
            </p:extLst>
          </p:nvPr>
        </p:nvGraphicFramePr>
        <p:xfrm>
          <a:off x="2813697" y="1815165"/>
          <a:ext cx="5604358" cy="2859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96152" y="1584333"/>
            <a:ext cx="5495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1200" b="1" dirty="0" smtClean="0">
                <a:latin typeface="Nunito Sans" panose="020B0604020202020204" charset="0"/>
              </a:rPr>
              <a:t>VKRP Results (2019) of Children </a:t>
            </a:r>
            <a:r>
              <a:rPr lang="en-US" sz="1200" b="1" dirty="0">
                <a:latin typeface="Nunito Sans" panose="020B0604020202020204" charset="0"/>
              </a:rPr>
              <a:t>from </a:t>
            </a:r>
            <a:r>
              <a:rPr lang="en-US" sz="1200" b="1" dirty="0" smtClean="0">
                <a:latin typeface="Nunito Sans" panose="020B0604020202020204" charset="0"/>
              </a:rPr>
              <a:t>Low Income Backgrounds </a:t>
            </a:r>
            <a:r>
              <a:rPr lang="en-US" sz="1200" b="1" dirty="0">
                <a:latin typeface="Nunito Sans" panose="020B0604020202020204" charset="0"/>
              </a:rPr>
              <a:t>who </a:t>
            </a:r>
            <a:r>
              <a:rPr lang="en-US" sz="1200" b="1" dirty="0" smtClean="0">
                <a:latin typeface="Nunito Sans" panose="020B0604020202020204" charset="0"/>
              </a:rPr>
              <a:t>Attend </a:t>
            </a:r>
            <a:r>
              <a:rPr lang="en-US" sz="1200" b="1" dirty="0">
                <a:latin typeface="Nunito Sans" panose="020B0604020202020204" charset="0"/>
              </a:rPr>
              <a:t>Public Preschool </a:t>
            </a:r>
            <a:r>
              <a:rPr lang="en-US" sz="1200" b="1" dirty="0" smtClean="0">
                <a:latin typeface="Nunito Sans" panose="020B0604020202020204" charset="0"/>
              </a:rPr>
              <a:t>Compared </a:t>
            </a:r>
            <a:r>
              <a:rPr lang="en-US" sz="1200" b="1" dirty="0">
                <a:latin typeface="Nunito Sans" panose="020B0604020202020204" charset="0"/>
              </a:rPr>
              <a:t>to </a:t>
            </a:r>
            <a:r>
              <a:rPr lang="en-US" sz="1200" b="1" dirty="0" smtClean="0">
                <a:latin typeface="Nunito Sans" panose="020B0604020202020204" charset="0"/>
              </a:rPr>
              <a:t>Those </a:t>
            </a:r>
            <a:r>
              <a:rPr lang="en-US" sz="1200" b="1" dirty="0">
                <a:latin typeface="Nunito Sans" panose="020B0604020202020204" charset="0"/>
              </a:rPr>
              <a:t>with </a:t>
            </a:r>
            <a:r>
              <a:rPr lang="en-US" sz="1200" b="1" dirty="0" smtClean="0">
                <a:latin typeface="Nunito Sans" panose="020B0604020202020204" charset="0"/>
              </a:rPr>
              <a:t>No Preschool Experience</a:t>
            </a:r>
            <a:endParaRPr lang="en-US" sz="1200" b="1" dirty="0">
              <a:latin typeface="Nunito Sans" panose="020B060402020202020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17617" y="4180116"/>
            <a:ext cx="3485721" cy="213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45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Public Preschool in  a Private Setting Makes a Difference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0097" y="406873"/>
            <a:ext cx="5596200" cy="1207800"/>
          </a:xfrm>
        </p:spPr>
        <p:txBody>
          <a:bodyPr/>
          <a:lstStyle/>
          <a:p>
            <a:pPr marL="127000" indent="0">
              <a:spcBef>
                <a:spcPts val="0"/>
              </a:spcBef>
              <a:buNone/>
            </a:pPr>
            <a:r>
              <a:rPr lang="en-US" dirty="0"/>
              <a:t>C</a:t>
            </a:r>
            <a:r>
              <a:rPr lang="en-US" dirty="0" smtClean="0"/>
              <a:t>hildren in mixed-delivery classrooms received similar benefits and were </a:t>
            </a:r>
            <a:r>
              <a:rPr lang="en-US" dirty="0"/>
              <a:t>prepared at similar levels as they transitioned into kindergarten. </a:t>
            </a:r>
          </a:p>
          <a:p>
            <a:pPr marL="127000" indent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3939540" y="1942207"/>
            <a:ext cx="3888730" cy="3201244"/>
            <a:chOff x="3834824" y="1978902"/>
            <a:chExt cx="3617878" cy="297827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/>
            <a:srcRect l="25456" t="27793" r="25105" b="28576"/>
            <a:stretch/>
          </p:blipFill>
          <p:spPr>
            <a:xfrm>
              <a:off x="3843227" y="1978902"/>
              <a:ext cx="3609475" cy="172545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l="24988" t="24715" r="26807" b="33461"/>
            <a:stretch/>
          </p:blipFill>
          <p:spPr>
            <a:xfrm>
              <a:off x="3834824" y="3308534"/>
              <a:ext cx="3508015" cy="1648644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3379417" y="1480542"/>
            <a:ext cx="4917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/>
                </a:solidFill>
                <a:latin typeface="Nunito Sans" panose="020B0604020202020204" charset="0"/>
              </a:rPr>
              <a:t>Gains in Child Assessment Scores Among Children in Mixed Delivery and Public School VPI Classrooms, </a:t>
            </a:r>
            <a:r>
              <a:rPr lang="en-US" sz="1200" b="1" dirty="0" smtClean="0">
                <a:solidFill>
                  <a:schemeClr val="tx1"/>
                </a:solidFill>
                <a:latin typeface="Nunito Sans" panose="020B0604020202020204" charset="0"/>
              </a:rPr>
              <a:t>Fall 2017-Spring 2018</a:t>
            </a:r>
            <a:endParaRPr lang="en-US" sz="1200" b="1" dirty="0">
              <a:solidFill>
                <a:schemeClr val="tx1"/>
              </a:solidFill>
              <a:latin typeface="Nunito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928292"/>
      </p:ext>
    </p:extLst>
  </p:cSld>
  <p:clrMapOvr>
    <a:masterClrMapping/>
  </p:clrMapOvr>
</p:sld>
</file>

<file path=ppt/theme/theme1.xml><?xml version="1.0" encoding="utf-8"?>
<a:theme xmlns:a="http://schemas.openxmlformats.org/drawingml/2006/main" name="Ulysse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5592</TotalTime>
  <Words>918</Words>
  <Application>Microsoft Office PowerPoint</Application>
  <PresentationFormat>On-screen Show (16:9)</PresentationFormat>
  <Paragraphs>112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Nunito Sans</vt:lpstr>
      <vt:lpstr>Georgia</vt:lpstr>
      <vt:lpstr>Trebuchet MS</vt:lpstr>
      <vt:lpstr>Arial</vt:lpstr>
      <vt:lpstr>Ulysses template</vt:lpstr>
      <vt:lpstr>Early Childhood Updates  January 22, 2020   </vt:lpstr>
      <vt:lpstr>Objective and Agenda </vt:lpstr>
      <vt:lpstr>PowerPoint Presentation</vt:lpstr>
      <vt:lpstr>Virginia Kindergarten Readiness Program (VKRP)</vt:lpstr>
      <vt:lpstr>Kindergarten Readiness in Virginia</vt:lpstr>
      <vt:lpstr>Equity and School Readiness</vt:lpstr>
      <vt:lpstr>Gaps across Domains</vt:lpstr>
      <vt:lpstr>Public Preschool Makes a Difference</vt:lpstr>
      <vt:lpstr>Public Preschool in  a Private Setting Makes a Difference</vt:lpstr>
      <vt:lpstr>PowerPoint Presentation</vt:lpstr>
      <vt:lpstr>Preschool Development Grant B-5 Renewal </vt:lpstr>
      <vt:lpstr>Proposed Early Childhood Legislation </vt:lpstr>
      <vt:lpstr>Proposed Funding for Early Childhood in Governor’s Budget </vt:lpstr>
      <vt:lpstr>Field Engagement</vt:lpstr>
      <vt:lpstr>PowerPoint Presentation</vt:lpstr>
      <vt:lpstr>What to Expect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Unifying Early Childhood In Virginia  Strategic Plan for 2022</dc:title>
  <dc:creator>Conway, Jenna (GOV)</dc:creator>
  <cp:lastModifiedBy>Webb, Emily (DOE)</cp:lastModifiedBy>
  <cp:revision>277</cp:revision>
  <cp:lastPrinted>2020-01-10T18:07:20Z</cp:lastPrinted>
  <dcterms:modified xsi:type="dcterms:W3CDTF">2020-01-21T16:49:13Z</dcterms:modified>
</cp:coreProperties>
</file>