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0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EE502E-E35C-41DA-AEBF-7BC5B702C1C1}">
  <a:tblStyle styleId="{6DEE502E-E35C-41DA-AEBF-7BC5B702C1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5B4A67-A969-400C-B2AB-1687D81258D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27" y="729"/>
      </p:cViewPr>
      <p:guideLst>
        <p:guide pos="101"/>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c3389d1f2b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c3389d1f2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c6ea5b9542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c6ea5b9542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b="1" i="1">
                <a:solidFill>
                  <a:srgbClr val="434343"/>
                </a:solidFill>
              </a:rPr>
              <a:t>Across all sectors,</a:t>
            </a:r>
            <a:r>
              <a:rPr lang="en" sz="1800" b="1">
                <a:solidFill>
                  <a:srgbClr val="434343"/>
                </a:solidFill>
              </a:rPr>
              <a:t> most teachers agreed that high-quality interactions were a priority at their site </a:t>
            </a:r>
            <a:endParaRPr sz="1800" b="1">
              <a:solidFill>
                <a:srgbClr val="434343"/>
              </a:solidFill>
            </a:endParaRPr>
          </a:p>
          <a:p>
            <a:pPr marL="0" lvl="0" indent="0" algn="l" rtl="0">
              <a:lnSpc>
                <a:spcPct val="90000"/>
              </a:lnSpc>
              <a:spcBef>
                <a:spcPts val="800"/>
              </a:spcBef>
              <a:spcAft>
                <a:spcPts val="0"/>
              </a:spcAft>
              <a:buNone/>
            </a:pPr>
            <a:endParaRPr sz="1800" b="1">
              <a:solidFill>
                <a:srgbClr val="434343"/>
              </a:solidFill>
            </a:endParaRPr>
          </a:p>
          <a:p>
            <a:pPr marL="0" lvl="0" indent="0" algn="l" rtl="0">
              <a:lnSpc>
                <a:spcPct val="90000"/>
              </a:lnSpc>
              <a:spcBef>
                <a:spcPts val="800"/>
              </a:spcBef>
              <a:spcAft>
                <a:spcPts val="0"/>
              </a:spcAft>
              <a:buClr>
                <a:schemeClr val="dk1"/>
              </a:buClr>
              <a:buSzPts val="1100"/>
              <a:buFont typeface="Arial"/>
              <a:buNone/>
            </a:pPr>
            <a:r>
              <a:rPr lang="en" sz="1800" b="1">
                <a:solidFill>
                  <a:srgbClr val="434343"/>
                </a:solidFill>
              </a:rPr>
              <a:t>Add citation - daphna study fall 2020</a:t>
            </a:r>
            <a:endParaRPr sz="1800" b="1">
              <a:solidFill>
                <a:srgbClr val="43434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c80e14a51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c80e14a51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ccf8fdfd0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gccf8fdfd0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c447110299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c447110299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c7125fff53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c7125fff53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447110299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447110299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c330c79882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c330c79882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c9cecd3c3a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c9cecd3c3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c672ba411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c672ba41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rgbClr val="0F150D"/>
              </a:buClr>
              <a:buSzPts val="1100"/>
              <a:buFont typeface="Arial"/>
              <a:buNone/>
            </a:pPr>
            <a:r>
              <a:rPr lang="en" sz="1400">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a:latin typeface="Trebuchet MS"/>
                <a:ea typeface="Trebuchet MS"/>
                <a:cs typeface="Trebuchet MS"/>
                <a:sym typeface="Trebuchet MS"/>
              </a:rPr>
              <a:t> resulting in improved school readiness. </a:t>
            </a:r>
            <a:endParaRPr sz="1500" b="1">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ce0fdc514b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ce0fdc514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rgbClr val="0F150D"/>
              </a:buClr>
              <a:buSzPts val="1100"/>
              <a:buFont typeface="Arial"/>
              <a:buNone/>
            </a:pPr>
            <a:r>
              <a:rPr lang="en" sz="1400">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a:latin typeface="Trebuchet MS"/>
                <a:ea typeface="Trebuchet MS"/>
                <a:cs typeface="Trebuchet MS"/>
                <a:sym typeface="Trebuchet MS"/>
              </a:rPr>
              <a:t> resulting in improved school readiness. </a:t>
            </a:r>
            <a:endParaRPr sz="1500" b="1">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ce0fdc514b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ce0fdc514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c447110299_4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c447110299_4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t>KRIS</a:t>
            </a:r>
            <a:endParaRPr sz="1000" b="1"/>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Discuss/explain why some of these pieces are “starting points” for the practice year (- example - curriculum not required until May; 3 levels with a big middle_</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Messaging around the VPI/VQ benchmarks compared to new system</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Reflection/rationale on the big middle - using this as a place to start, having the field come to us with a call to the field to build understanding with use of data</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“Approved” vs “vetted”</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Cut points drawn from High-Mid-Low</a:t>
            </a:r>
            <a:endParaRPr sz="1000" b="1">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Exemplary </a:t>
            </a:r>
            <a:r>
              <a:rPr lang="en" sz="1000">
                <a:solidFill>
                  <a:schemeClr val="dk1"/>
                </a:solidFill>
                <a:latin typeface="Calibri"/>
                <a:ea typeface="Calibri"/>
                <a:cs typeface="Calibri"/>
                <a:sym typeface="Calibri"/>
              </a:rPr>
              <a:t>- The program performing at this level demonstrates performance that consistently and considerably surpasses the established standard.  This rating is reserved for performance that is truly exemplary and done in a manner that exemplifies the state’s mission and goals for the practice year.</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rgbClr val="595959"/>
              </a:buClr>
              <a:buSzPts val="1000"/>
              <a:buFont typeface="Calibri"/>
              <a:buChar char="●"/>
            </a:pPr>
            <a:r>
              <a:rPr lang="en" sz="1000" b="1">
                <a:solidFill>
                  <a:srgbClr val="FF0000"/>
                </a:solidFill>
                <a:latin typeface="Calibri"/>
                <a:ea typeface="Calibri"/>
                <a:cs typeface="Calibri"/>
                <a:sym typeface="Calibri"/>
              </a:rPr>
              <a:t>Satisfactory</a:t>
            </a:r>
            <a:r>
              <a:rPr lang="en" sz="1000" b="1">
                <a:solidFill>
                  <a:schemeClr val="dk1"/>
                </a:solidFill>
                <a:latin typeface="Calibri"/>
                <a:ea typeface="Calibri"/>
                <a:cs typeface="Calibri"/>
                <a:sym typeface="Calibri"/>
              </a:rPr>
              <a:t> </a:t>
            </a:r>
            <a:r>
              <a:rPr lang="en" sz="1000">
                <a:solidFill>
                  <a:schemeClr val="dk1"/>
                </a:solidFill>
                <a:latin typeface="Calibri"/>
                <a:ea typeface="Calibri"/>
                <a:cs typeface="Calibri"/>
                <a:sym typeface="Calibri"/>
              </a:rPr>
              <a:t> - The program meets the standard in a manner that is consistent with the state’s mission and goals for the practice year.</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Needs Improvement</a:t>
            </a:r>
            <a:r>
              <a:rPr lang="en" sz="1000">
                <a:solidFill>
                  <a:schemeClr val="dk1"/>
                </a:solidFill>
                <a:latin typeface="Calibri"/>
                <a:ea typeface="Calibri"/>
                <a:cs typeface="Calibri"/>
                <a:sym typeface="Calibri"/>
              </a:rPr>
              <a:t> - The program is performing below the established standard or in a manner that is inconsistent with the state’s mission and goals for the practice year</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latin typeface="Calibri"/>
                <a:ea typeface="Calibri"/>
                <a:cs typeface="Calibri"/>
                <a:sym typeface="Calibri"/>
              </a:rPr>
              <a:t>As a reminder, during the practice year, there will not be any consequences attached to the quality ratings. Rather, community and school leaders will use the performance rating scales for each standard, along with the overall practice rating results to understand the close connection between teacher-child interactions, instruction and child outcomes as they work with local leaders and teachers to prioritize pressing needs.</a:t>
            </a:r>
            <a:endParaRPr sz="166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500">
              <a:solidFill>
                <a:schemeClr val="dk1"/>
              </a:solidFill>
            </a:endParaRPr>
          </a:p>
          <a:p>
            <a:pPr marL="0" lvl="0" indent="0" algn="l" rtl="0">
              <a:spcBef>
                <a:spcPts val="0"/>
              </a:spcBef>
              <a:spcAft>
                <a:spcPts val="0"/>
              </a:spcAft>
              <a:buNone/>
            </a:pPr>
            <a:endParaRPr sz="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c447110299_4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c447110299_4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JENNA</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 system that supports Improvement in every classroom.  Information/Feedback for every educator.</a:t>
            </a:r>
            <a:endParaRPr/>
          </a:p>
          <a:p>
            <a:pPr marL="0" lvl="0" indent="0" algn="l" rtl="0">
              <a:spcBef>
                <a:spcPts val="0"/>
              </a:spcBef>
              <a:spcAft>
                <a:spcPts val="0"/>
              </a:spcAft>
              <a:buNone/>
            </a:pPr>
            <a:r>
              <a:rPr lang="en"/>
              <a:t>The state is going to focus on those who need it most. (Individualized support) Prioritizing  Or turn this into a story narrative.</a:t>
            </a:r>
            <a:endParaRPr/>
          </a:p>
          <a:p>
            <a:pPr marL="0" lvl="0" indent="0" algn="l" rtl="0">
              <a:spcBef>
                <a:spcPts val="0"/>
              </a:spcBef>
              <a:spcAft>
                <a:spcPts val="0"/>
              </a:spcAft>
              <a:buNone/>
            </a:pPr>
            <a:r>
              <a:rPr lang="en"/>
              <a:t>Is there someone who could give an example of how they’ve been doing this. - hearing an example of how this empowers . </a:t>
            </a:r>
            <a:endParaRPr/>
          </a:p>
          <a:p>
            <a:pPr marL="0" lvl="0" indent="0" algn="l" rtl="0">
              <a:spcBef>
                <a:spcPts val="0"/>
              </a:spcBef>
              <a:spcAft>
                <a:spcPts val="0"/>
              </a:spcAft>
              <a:buNone/>
            </a:pPr>
            <a:endParaRPr/>
          </a:p>
          <a:p>
            <a:pPr marL="0" lvl="0" indent="0" algn="l" rtl="0">
              <a:spcBef>
                <a:spcPts val="0"/>
              </a:spcBef>
              <a:spcAft>
                <a:spcPts val="0"/>
              </a:spcAft>
              <a:buNone/>
            </a:pPr>
            <a:r>
              <a:rPr lang="en"/>
              <a:t>Before this consider showing some of the LInk B5 data to show how the data can be used to start to guide improvement</a:t>
            </a:r>
            <a:endParaRPr/>
          </a:p>
          <a:p>
            <a:pPr marL="0" lvl="0" indent="0" algn="l" rtl="0">
              <a:spcBef>
                <a:spcPts val="0"/>
              </a:spcBef>
              <a:spcAft>
                <a:spcPts val="0"/>
              </a:spcAft>
              <a:buNone/>
            </a:pPr>
            <a:endParaRPr/>
          </a:p>
          <a:p>
            <a:pPr marL="0" lvl="0" indent="0" algn="l" rtl="0">
              <a:spcBef>
                <a:spcPts val="0"/>
              </a:spcBef>
              <a:spcAft>
                <a:spcPts val="0"/>
              </a:spcAft>
              <a:buNone/>
            </a:pPr>
            <a:r>
              <a:rPr lang="en"/>
              <a:t>Brookings article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7" name="Google Shape;87;p1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1" name="Google Shape;91;p1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2" name="Google Shape;92;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6" name="Google Shape;96;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0" name="Google Shape;100;p1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2" name="Google Shape;10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1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5" name="Google Shape;105;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1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3" name="Google Shape;113;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 name="Google Shape;116;p1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0" name="Google Shape;120;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1" name="Google Shape;121;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5" name="Google Shape;125;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8" name="Google Shape;128;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9" name="Google Shape;129;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30" name="Google Shape;130;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41"/>
        <p:cNvGrpSpPr/>
        <p:nvPr/>
      </p:nvGrpSpPr>
      <p:grpSpPr>
        <a:xfrm>
          <a:off x="0" y="0"/>
          <a:ext cx="0" cy="0"/>
          <a:chOff x="0" y="0"/>
          <a:chExt cx="0" cy="0"/>
        </a:xfrm>
      </p:grpSpPr>
      <p:sp>
        <p:nvSpPr>
          <p:cNvPr id="142" name="Google Shape;142;p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44" name="Google Shape;14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2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47" name="Google Shape;147;p20"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 name="Google Shape;15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54" name="Google Shape;154;p2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55" name="Google Shape;155;p21"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 name="Google Shape;23;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 name="Google Shape;24;p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2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9" name="Google Shape;15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2" name="Google Shape;162;p22"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7" name="Google Shape;167;p2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68" name="Google Shape;168;p2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69" name="Google Shape;169;p2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2" name="Google Shape;172;p2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5" name="Google Shape;175;p2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76" name="Google Shape;176;p2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77"/>
        <p:cNvGrpSpPr/>
        <p:nvPr/>
      </p:nvGrpSpPr>
      <p:grpSpPr>
        <a:xfrm>
          <a:off x="0" y="0"/>
          <a:ext cx="0" cy="0"/>
          <a:chOff x="0" y="0"/>
          <a:chExt cx="0" cy="0"/>
        </a:xfrm>
      </p:grpSpPr>
      <p:pic>
        <p:nvPicPr>
          <p:cNvPr id="178" name="Google Shape;178;p2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179" name="Google Shape;17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0" name="Google Shape;18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26"/>
          <p:cNvSpPr txBox="1">
            <a:spLocks noGrp="1"/>
          </p:cNvSpPr>
          <p:nvPr>
            <p:ph type="ctrTitle"/>
          </p:nvPr>
        </p:nvSpPr>
        <p:spPr>
          <a:xfrm>
            <a:off x="1143000" y="1676399"/>
            <a:ext cx="6858000" cy="1790700"/>
          </a:xfrm>
          <a:prstGeom prst="rect">
            <a:avLst/>
          </a:prstGeom>
          <a:solidFill>
            <a:schemeClr val="lt1">
              <a:alpha val="62350"/>
            </a:schemeClr>
          </a:solidFill>
          <a:ln w="79375" cap="rnd" cmpd="sng">
            <a:solidFill>
              <a:srgbClr val="C00000">
                <a:alpha val="7804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2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87" name="Google Shape;18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2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0" name="Google Shape;190;p27"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2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4" name="Google Shape;194;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5" name="Google Shape;195;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2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2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2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1" name="Google Shape;201;p2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 name="Google Shape;202;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3" name="Google Shape;203;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2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05" name="Google Shape;205;p2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06" name="Google Shape;206;p2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9" name="Google Shape;209;p3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0" name="Google Shape;210;p3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 name="Google Shape;211;p3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2" name="Google Shape;212;p3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3" name="Google Shape;213;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4" name="Google Shape;214;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p3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16" name="Google Shape;216;p3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7" name="Google Shape;217;p3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31"/>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22" name="Google Shape;222;p3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3" name="Google Shape;223;p3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988"/>
              </a:buClr>
              <a:buSzPts val="1800"/>
              <a:buNone/>
              <a:defRPr sz="1800">
                <a:solidFill>
                  <a:srgbClr val="888988"/>
                </a:solidFill>
              </a:defRPr>
            </a:lvl1pPr>
            <a:lvl2pPr marL="914400" lvl="1" indent="-228600" algn="l" rtl="0">
              <a:lnSpc>
                <a:spcPct val="90000"/>
              </a:lnSpc>
              <a:spcBef>
                <a:spcPts val="400"/>
              </a:spcBef>
              <a:spcAft>
                <a:spcPts val="0"/>
              </a:spcAft>
              <a:buClr>
                <a:srgbClr val="888988"/>
              </a:buClr>
              <a:buSzPts val="1500"/>
              <a:buNone/>
              <a:defRPr sz="1500">
                <a:solidFill>
                  <a:srgbClr val="888988"/>
                </a:solidFill>
              </a:defRPr>
            </a:lvl2pPr>
            <a:lvl3pPr marL="1371600" lvl="2" indent="-228600" algn="l" rtl="0">
              <a:lnSpc>
                <a:spcPct val="90000"/>
              </a:lnSpc>
              <a:spcBef>
                <a:spcPts val="400"/>
              </a:spcBef>
              <a:spcAft>
                <a:spcPts val="0"/>
              </a:spcAft>
              <a:buClr>
                <a:srgbClr val="888988"/>
              </a:buClr>
              <a:buSzPts val="1400"/>
              <a:buNone/>
              <a:defRPr sz="1400">
                <a:solidFill>
                  <a:srgbClr val="888988"/>
                </a:solidFill>
              </a:defRPr>
            </a:lvl3pPr>
            <a:lvl4pPr marL="1828800" lvl="3" indent="-228600" algn="l" rtl="0">
              <a:lnSpc>
                <a:spcPct val="90000"/>
              </a:lnSpc>
              <a:spcBef>
                <a:spcPts val="400"/>
              </a:spcBef>
              <a:spcAft>
                <a:spcPts val="0"/>
              </a:spcAft>
              <a:buClr>
                <a:srgbClr val="888988"/>
              </a:buClr>
              <a:buSzPts val="1200"/>
              <a:buNone/>
              <a:defRPr sz="1200">
                <a:solidFill>
                  <a:srgbClr val="888988"/>
                </a:solidFill>
              </a:defRPr>
            </a:lvl4pPr>
            <a:lvl5pPr marL="2286000" lvl="4" indent="-228600" algn="l" rtl="0">
              <a:lnSpc>
                <a:spcPct val="90000"/>
              </a:lnSpc>
              <a:spcBef>
                <a:spcPts val="400"/>
              </a:spcBef>
              <a:spcAft>
                <a:spcPts val="0"/>
              </a:spcAft>
              <a:buClr>
                <a:srgbClr val="888988"/>
              </a:buClr>
              <a:buSzPts val="1200"/>
              <a:buNone/>
              <a:defRPr sz="1200">
                <a:solidFill>
                  <a:srgbClr val="888988"/>
                </a:solidFill>
              </a:defRPr>
            </a:lvl5pPr>
            <a:lvl6pPr marL="2743200" lvl="5" indent="-228600" algn="l" rtl="0">
              <a:lnSpc>
                <a:spcPct val="90000"/>
              </a:lnSpc>
              <a:spcBef>
                <a:spcPts val="400"/>
              </a:spcBef>
              <a:spcAft>
                <a:spcPts val="0"/>
              </a:spcAft>
              <a:buClr>
                <a:srgbClr val="888988"/>
              </a:buClr>
              <a:buSzPts val="1200"/>
              <a:buNone/>
              <a:defRPr sz="1200">
                <a:solidFill>
                  <a:srgbClr val="888988"/>
                </a:solidFill>
              </a:defRPr>
            </a:lvl6pPr>
            <a:lvl7pPr marL="3200400" lvl="6" indent="-228600" algn="l" rtl="0">
              <a:lnSpc>
                <a:spcPct val="90000"/>
              </a:lnSpc>
              <a:spcBef>
                <a:spcPts val="400"/>
              </a:spcBef>
              <a:spcAft>
                <a:spcPts val="0"/>
              </a:spcAft>
              <a:buClr>
                <a:srgbClr val="888988"/>
              </a:buClr>
              <a:buSzPts val="1200"/>
              <a:buNone/>
              <a:defRPr sz="1200">
                <a:solidFill>
                  <a:srgbClr val="888988"/>
                </a:solidFill>
              </a:defRPr>
            </a:lvl7pPr>
            <a:lvl8pPr marL="3657600" lvl="7" indent="-228600" algn="l" rtl="0">
              <a:lnSpc>
                <a:spcPct val="90000"/>
              </a:lnSpc>
              <a:spcBef>
                <a:spcPts val="400"/>
              </a:spcBef>
              <a:spcAft>
                <a:spcPts val="0"/>
              </a:spcAft>
              <a:buClr>
                <a:srgbClr val="888988"/>
              </a:buClr>
              <a:buSzPts val="1200"/>
              <a:buNone/>
              <a:defRPr sz="1200">
                <a:solidFill>
                  <a:srgbClr val="888988"/>
                </a:solidFill>
              </a:defRPr>
            </a:lvl8pPr>
            <a:lvl9pPr marL="4114800" lvl="8" indent="-228600" algn="l" rtl="0">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 name="Google Shape;32;p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4"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32"/>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27" name="Google Shape;227;p32"/>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28" name="Google Shape;228;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9" name="Google Shape;229;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32"/>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31" name="Google Shape;231;p3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32" name="Google Shape;232;p3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33"/>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236" name="Google Shape;236;p33"/>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37" name="Google Shape;237;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p3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0" name="Google Shape;240;p3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1" name="Google Shape;241;p3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 name="Google Shape;24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6" name="Google Shape;24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7" name="Google Shape;247;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48" name="Google Shape;248;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9" name="Google Shape;249;p3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2" name="Google Shape;252;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3" name="Google Shape;253;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5" name="Google Shape;255;p3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6" name="Google Shape;256;p3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57" name="Google Shape;257;p3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8"/>
        <p:cNvGrpSpPr/>
        <p:nvPr/>
      </p:nvGrpSpPr>
      <p:grpSpPr>
        <a:xfrm>
          <a:off x="0" y="0"/>
          <a:ext cx="0" cy="0"/>
          <a:chOff x="0" y="0"/>
          <a:chExt cx="0" cy="0"/>
        </a:xfrm>
      </p:grpSpPr>
      <p:sp>
        <p:nvSpPr>
          <p:cNvPr id="259" name="Google Shape;259;p3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0" name="Google Shape;260;p36"/>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61" name="Google Shape;261;p36"/>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262" name="Google Shape;262;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3" name="Google Shape;273;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4" name="Google Shape;274;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5" name="Google Shape;275;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76" name="Google Shape;276;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77" name="Google Shape;277;p38"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8"/>
        <p:cNvGrpSpPr/>
        <p:nvPr/>
      </p:nvGrpSpPr>
      <p:grpSpPr>
        <a:xfrm>
          <a:off x="0" y="0"/>
          <a:ext cx="0" cy="0"/>
          <a:chOff x="0" y="0"/>
          <a:chExt cx="0" cy="0"/>
        </a:xfrm>
      </p:grpSpPr>
      <p:pic>
        <p:nvPicPr>
          <p:cNvPr id="279" name="Google Shape;279;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280" name="Google Shape;28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1" name="Google Shape;281;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2" name="Google Shape;28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39"/>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43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4" name="Google Shape;284;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7" name="Google Shape;287;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88" name="Google Shape;288;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0" name="Google Shape;290;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0" descr="VDOE LOGO"/>
          <p:cNvPicPr preferRelativeResize="0"/>
          <p:nvPr/>
        </p:nvPicPr>
        <p:blipFill rotWithShape="1">
          <a:blip r:embed="rId2">
            <a:alphaModFix/>
          </a:blip>
          <a:srcRect/>
          <a:stretch/>
        </p:blipFill>
        <p:spPr>
          <a:xfrm>
            <a:off x="7297031" y="4587478"/>
            <a:ext cx="1846970" cy="61565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4" name="Google Shape;294;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295" name="Google Shape;295;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7" name="Google Shape;297;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98" name="Google Shape;298;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1" name="Google Shape;301;p4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2" name="Google Shape;302;p4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3" name="Google Shape;303;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4" name="Google Shape;304;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5" name="Google Shape;305;p4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06" name="Google Shape;306;p4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07" name="Google Shape;307;p4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 name="Google Shape;38;p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40" name="Google Shape;40;p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8"/>
        <p:cNvGrpSpPr/>
        <p:nvPr/>
      </p:nvGrpSpPr>
      <p:grpSpPr>
        <a:xfrm>
          <a:off x="0" y="0"/>
          <a:ext cx="0" cy="0"/>
          <a:chOff x="0" y="0"/>
          <a:chExt cx="0" cy="0"/>
        </a:xfrm>
      </p:grpSpPr>
      <p:sp>
        <p:nvSpPr>
          <p:cNvPr id="309" name="Google Shape;309;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0" name="Google Shape;310;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1" name="Google Shape;311;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2" name="Google Shape;312;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3" name="Google Shape;313;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4" name="Google Shape;31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5" name="Google Shape;31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6" name="Google Shape;316;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17" name="Google Shape;317;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18" name="Google Shape;318;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9"/>
        <p:cNvGrpSpPr/>
        <p:nvPr/>
      </p:nvGrpSpPr>
      <p:grpSpPr>
        <a:xfrm>
          <a:off x="0" y="0"/>
          <a:ext cx="0" cy="0"/>
          <a:chOff x="0" y="0"/>
          <a:chExt cx="0" cy="0"/>
        </a:xfrm>
      </p:grpSpPr>
      <p:sp>
        <p:nvSpPr>
          <p:cNvPr id="320" name="Google Shape;32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1" name="Google Shape;32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2" name="Google Shape;322;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3" name="Google Shape;323;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24" name="Google Shape;324;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7" name="Google Shape;327;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rgbClr val="C22536"/>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rgbClr val="901A28"/>
              </a:buClr>
              <a:buSzPts val="1500"/>
              <a:buChar char="•"/>
              <a:defRPr sz="1500"/>
            </a:lvl4pPr>
            <a:lvl5pPr marL="2286000" lvl="4" indent="-323850" algn="l" rtl="0">
              <a:lnSpc>
                <a:spcPct val="90000"/>
              </a:lnSpc>
              <a:spcBef>
                <a:spcPts val="400"/>
              </a:spcBef>
              <a:spcAft>
                <a:spcPts val="0"/>
              </a:spcAft>
              <a:buClr>
                <a:srgbClr val="525252"/>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8" name="Google Shape;328;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29" name="Google Shape;32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0" name="Google Shape;33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1" name="Google Shape;331;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32" name="Google Shape;332;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3" name="Google Shape;333;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2400"/>
              <a:buFont typeface="Trebuchet MS"/>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6" name="Google Shape;336;p46"/>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337" name="Google Shape;337;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rgbClr val="C22536"/>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rgbClr val="901A28"/>
              </a:buClr>
              <a:buSzPts val="800"/>
              <a:buNone/>
              <a:defRPr sz="800"/>
            </a:lvl4pPr>
            <a:lvl5pPr marL="2286000" lvl="4" indent="-228600" algn="l" rtl="0">
              <a:lnSpc>
                <a:spcPct val="90000"/>
              </a:lnSpc>
              <a:spcBef>
                <a:spcPts val="400"/>
              </a:spcBef>
              <a:spcAft>
                <a:spcPts val="0"/>
              </a:spcAft>
              <a:buClr>
                <a:srgbClr val="525252"/>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38" name="Google Shape;33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9" name="Google Shape;33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0" name="Google Shape;340;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41" name="Google Shape;34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42" name="Google Shape;34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5" name="Google Shape;34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 name="Google Shape;34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7" name="Google Shape;34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8" name="Google Shape;348;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49" name="Google Shape;349;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50" name="Google Shape;350;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1"/>
        <p:cNvGrpSpPr/>
        <p:nvPr/>
      </p:nvGrpSpPr>
      <p:grpSpPr>
        <a:xfrm>
          <a:off x="0" y="0"/>
          <a:ext cx="0" cy="0"/>
          <a:chOff x="0" y="0"/>
          <a:chExt cx="0" cy="0"/>
        </a:xfrm>
      </p:grpSpPr>
      <p:sp>
        <p:nvSpPr>
          <p:cNvPr id="352" name="Google Shape;352;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3" name="Google Shape;353;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5" name="Google Shape;355;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6" name="Google Shape;356;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57" name="Google Shape;357;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58" name="Google Shape;358;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1" name="Google Shape;361;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362" name="Google Shape;362;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sz="1400"/>
            </a:lvl1pPr>
            <a:lvl2pPr marL="914400" lvl="1" indent="-304800" algn="l" rtl="0">
              <a:lnSpc>
                <a:spcPct val="90000"/>
              </a:lnSpc>
              <a:spcBef>
                <a:spcPts val="400"/>
              </a:spcBef>
              <a:spcAft>
                <a:spcPts val="0"/>
              </a:spcAft>
              <a:buSzPts val="1200"/>
              <a:buChar char="•"/>
              <a:defRPr sz="1200"/>
            </a:lvl2pPr>
            <a:lvl3pPr marL="1371600" lvl="2" indent="-304800" algn="l" rtl="0">
              <a:lnSpc>
                <a:spcPct val="90000"/>
              </a:lnSpc>
              <a:spcBef>
                <a:spcPts val="400"/>
              </a:spcBef>
              <a:spcAft>
                <a:spcPts val="0"/>
              </a:spcAft>
              <a:buSzPts val="1200"/>
              <a:buChar char="•"/>
              <a:defRPr sz="1200"/>
            </a:lvl3pPr>
            <a:lvl4pPr marL="1828800" lvl="3" indent="-304800" algn="l" rtl="0">
              <a:lnSpc>
                <a:spcPct val="90000"/>
              </a:lnSpc>
              <a:spcBef>
                <a:spcPts val="400"/>
              </a:spcBef>
              <a:spcAft>
                <a:spcPts val="0"/>
              </a:spcAft>
              <a:buSzPts val="1200"/>
              <a:buChar char="•"/>
              <a:defRPr sz="1200"/>
            </a:lvl4pPr>
            <a:lvl5pPr marL="2286000" lvl="4" indent="-304800" algn="l" rtl="0">
              <a:lnSpc>
                <a:spcPct val="90000"/>
              </a:lnSpc>
              <a:spcBef>
                <a:spcPts val="400"/>
              </a:spcBef>
              <a:spcAft>
                <a:spcPts val="0"/>
              </a:spcAft>
              <a:buSzPts val="1200"/>
              <a:buChar char="•"/>
              <a:defRPr sz="1200"/>
            </a:lvl5pPr>
            <a:lvl6pPr marL="2743200" lvl="5" indent="-304800" algn="l" rtl="0">
              <a:lnSpc>
                <a:spcPct val="90000"/>
              </a:lnSpc>
              <a:spcBef>
                <a:spcPts val="400"/>
              </a:spcBef>
              <a:spcAft>
                <a:spcPts val="0"/>
              </a:spcAft>
              <a:buSzPts val="1200"/>
              <a:buChar char="•"/>
              <a:defRPr sz="1200"/>
            </a:lvl6pPr>
            <a:lvl7pPr marL="3200400" lvl="6" indent="-304800" algn="l" rtl="0">
              <a:lnSpc>
                <a:spcPct val="90000"/>
              </a:lnSpc>
              <a:spcBef>
                <a:spcPts val="400"/>
              </a:spcBef>
              <a:spcAft>
                <a:spcPts val="0"/>
              </a:spcAft>
              <a:buSzPts val="1200"/>
              <a:buChar char="•"/>
              <a:defRPr sz="1200"/>
            </a:lvl7pPr>
            <a:lvl8pPr marL="3657600" lvl="7" indent="-304800" algn="l" rtl="0">
              <a:lnSpc>
                <a:spcPct val="90000"/>
              </a:lnSpc>
              <a:spcBef>
                <a:spcPts val="400"/>
              </a:spcBef>
              <a:spcAft>
                <a:spcPts val="0"/>
              </a:spcAft>
              <a:buSzPts val="1200"/>
              <a:buChar char="•"/>
              <a:defRPr sz="1200"/>
            </a:lvl8pPr>
            <a:lvl9pPr marL="4114800" lvl="8" indent="-304800" algn="l" rtl="0">
              <a:lnSpc>
                <a:spcPct val="90000"/>
              </a:lnSpc>
              <a:spcBef>
                <a:spcPts val="400"/>
              </a:spcBef>
              <a:spcAft>
                <a:spcPts val="0"/>
              </a:spcAft>
              <a:buSzPts val="1200"/>
              <a:buChar char="•"/>
              <a:defRPr sz="1200"/>
            </a:lvl9pPr>
          </a:lstStyle>
          <a:p>
            <a:endParaRPr/>
          </a:p>
        </p:txBody>
      </p:sp>
      <p:sp>
        <p:nvSpPr>
          <p:cNvPr id="363" name="Google Shape;363;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64"/>
        <p:cNvGrpSpPr/>
        <p:nvPr/>
      </p:nvGrpSpPr>
      <p:grpSpPr>
        <a:xfrm>
          <a:off x="0" y="0"/>
          <a:ext cx="0" cy="0"/>
          <a:chOff x="0" y="0"/>
          <a:chExt cx="0" cy="0"/>
        </a:xfrm>
      </p:grpSpPr>
      <p:sp>
        <p:nvSpPr>
          <p:cNvPr id="365" name="Google Shape;365;p50"/>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366" name="Google Shape;366;p5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pic>
        <p:nvPicPr>
          <p:cNvPr id="42" name="Google Shape;42;p6"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6"/>
          <p:cNvSpPr txBox="1">
            <a:spLocks noGrp="1"/>
          </p:cNvSpPr>
          <p:nvPr>
            <p:ph type="ctrTitle"/>
          </p:nvPr>
        </p:nvSpPr>
        <p:spPr>
          <a:xfrm>
            <a:off x="1143000" y="1676399"/>
            <a:ext cx="6858000" cy="1790700"/>
          </a:xfrm>
          <a:prstGeom prst="rect">
            <a:avLst/>
          </a:prstGeom>
          <a:solidFill>
            <a:schemeClr val="lt1">
              <a:alpha val="62750"/>
            </a:schemeClr>
          </a:solidFill>
          <a:ln w="79375" cap="rnd" cmpd="sng">
            <a:solidFill>
              <a:srgbClr val="C00000">
                <a:alpha val="78820"/>
              </a:srgbClr>
            </a:solidFill>
            <a:prstDash val="solid"/>
            <a:round/>
            <a:headEnd type="none" w="sm" len="sm"/>
            <a:tailEnd type="none" w="sm" len="sm"/>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4500"/>
              <a:buFont typeface="Trebuchet M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 name="Google Shape;47;p6"/>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rgbClr val="C22536"/>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rgbClr val="901A28"/>
              </a:buClr>
              <a:buSzPts val="1200"/>
              <a:buNone/>
              <a:defRPr sz="1200"/>
            </a:lvl4pPr>
            <a:lvl5pPr lvl="4" algn="ctr" rtl="0">
              <a:lnSpc>
                <a:spcPct val="90000"/>
              </a:lnSpc>
              <a:spcBef>
                <a:spcPts val="400"/>
              </a:spcBef>
              <a:spcAft>
                <a:spcPts val="0"/>
              </a:spcAft>
              <a:buClr>
                <a:srgbClr val="52525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3800"/>
              <a:buFont typeface="Trebuchet MS"/>
              <a:buNone/>
              <a:defRPr sz="38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1800"/>
              <a:buNone/>
              <a:defRPr sz="1800">
                <a:solidFill>
                  <a:schemeClr val="lt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7"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800"/>
              <a:buFont typeface="Trebuchet MS"/>
              <a:buNone/>
              <a:defRPr sz="38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800"/>
              <a:buNone/>
              <a:defRPr sz="1800">
                <a:solidFill>
                  <a:schemeClr val="dk1"/>
                </a:solidFill>
              </a:defRPr>
            </a:lvl1pPr>
            <a:lvl2pPr marL="914400" lvl="1" indent="-228600" algn="l" rtl="0">
              <a:lnSpc>
                <a:spcPct val="90000"/>
              </a:lnSpc>
              <a:spcBef>
                <a:spcPts val="400"/>
              </a:spcBef>
              <a:spcAft>
                <a:spcPts val="0"/>
              </a:spcAft>
              <a:buClr>
                <a:schemeClr val="lt1"/>
              </a:buClr>
              <a:buSzPts val="1500"/>
              <a:buNone/>
              <a:defRPr sz="1500">
                <a:solidFill>
                  <a:schemeClr val="lt1"/>
                </a:solidFill>
              </a:defRPr>
            </a:lvl2pPr>
            <a:lvl3pPr marL="1371600" lvl="2" indent="-228600" algn="l" rtl="0">
              <a:lnSpc>
                <a:spcPct val="90000"/>
              </a:lnSpc>
              <a:spcBef>
                <a:spcPts val="400"/>
              </a:spcBef>
              <a:spcAft>
                <a:spcPts val="0"/>
              </a:spcAft>
              <a:buClr>
                <a:schemeClr val="lt1"/>
              </a:buClr>
              <a:buSzPts val="1400"/>
              <a:buNone/>
              <a:defRPr sz="1400">
                <a:solidFill>
                  <a:schemeClr val="lt1"/>
                </a:solidFill>
              </a:defRPr>
            </a:lvl3pPr>
            <a:lvl4pPr marL="1828800" lvl="3" indent="-228600" algn="l" rtl="0">
              <a:lnSpc>
                <a:spcPct val="90000"/>
              </a:lnSpc>
              <a:spcBef>
                <a:spcPts val="400"/>
              </a:spcBef>
              <a:spcAft>
                <a:spcPts val="0"/>
              </a:spcAft>
              <a:buClr>
                <a:schemeClr val="lt1"/>
              </a:buClr>
              <a:buSzPts val="1200"/>
              <a:buNone/>
              <a:defRPr sz="1200">
                <a:solidFill>
                  <a:schemeClr val="lt1"/>
                </a:solidFill>
              </a:defRPr>
            </a:lvl4pPr>
            <a:lvl5pPr marL="2286000" lvl="4" indent="-228600" algn="l" rtl="0">
              <a:lnSpc>
                <a:spcPct val="90000"/>
              </a:lnSpc>
              <a:spcBef>
                <a:spcPts val="400"/>
              </a:spcBef>
              <a:spcAft>
                <a:spcPts val="0"/>
              </a:spcAft>
              <a:buClr>
                <a:schemeClr val="lt1"/>
              </a:buClr>
              <a:buSzPts val="1200"/>
              <a:buNone/>
              <a:defRPr sz="1200">
                <a:solidFill>
                  <a:schemeClr val="lt1"/>
                </a:solidFill>
              </a:defRPr>
            </a:lvl5pPr>
            <a:lvl6pPr marL="2743200" lvl="5" indent="-228600" algn="l" rtl="0">
              <a:lnSpc>
                <a:spcPct val="90000"/>
              </a:lnSpc>
              <a:spcBef>
                <a:spcPts val="400"/>
              </a:spcBef>
              <a:spcAft>
                <a:spcPts val="0"/>
              </a:spcAft>
              <a:buClr>
                <a:schemeClr val="lt1"/>
              </a:buClr>
              <a:buSzPts val="1200"/>
              <a:buNone/>
              <a:defRPr sz="1200">
                <a:solidFill>
                  <a:schemeClr val="lt1"/>
                </a:solidFill>
              </a:defRPr>
            </a:lvl6pPr>
            <a:lvl7pPr marL="3200400" lvl="6" indent="-228600" algn="l" rtl="0">
              <a:lnSpc>
                <a:spcPct val="90000"/>
              </a:lnSpc>
              <a:spcBef>
                <a:spcPts val="400"/>
              </a:spcBef>
              <a:spcAft>
                <a:spcPts val="0"/>
              </a:spcAft>
              <a:buClr>
                <a:schemeClr val="lt1"/>
              </a:buClr>
              <a:buSzPts val="1200"/>
              <a:buNone/>
              <a:defRPr sz="1200">
                <a:solidFill>
                  <a:schemeClr val="lt1"/>
                </a:solidFill>
              </a:defRPr>
            </a:lvl7pPr>
            <a:lvl8pPr marL="3657600" lvl="7" indent="-228600" algn="l" rtl="0">
              <a:lnSpc>
                <a:spcPct val="90000"/>
              </a:lnSpc>
              <a:spcBef>
                <a:spcPts val="400"/>
              </a:spcBef>
              <a:spcAft>
                <a:spcPts val="0"/>
              </a:spcAft>
              <a:buClr>
                <a:schemeClr val="lt1"/>
              </a:buClr>
              <a:buSzPts val="1200"/>
              <a:buNone/>
              <a:defRPr sz="1200">
                <a:solidFill>
                  <a:schemeClr val="lt1"/>
                </a:solidFill>
              </a:defRPr>
            </a:lvl8pPr>
            <a:lvl9pPr marL="4114800" lvl="8" indent="-228600" algn="l" rtl="0">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8"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9"/>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0" name="Google Shape;70;p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4" name="Google Shape;74;p1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solidFill>
                  <a:schemeClr val="dk1"/>
                </a:solidFill>
              </a:defRPr>
            </a:lvl1pPr>
            <a:lvl2pPr marL="914400" lvl="1" indent="-228600" algn="l" rtl="0">
              <a:lnSpc>
                <a:spcPct val="90000"/>
              </a:lnSpc>
              <a:spcBef>
                <a:spcPts val="400"/>
              </a:spcBef>
              <a:spcAft>
                <a:spcPts val="0"/>
              </a:spcAft>
              <a:buClr>
                <a:srgbClr val="C22536"/>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rgbClr val="901A28"/>
              </a:buClr>
              <a:buSzPts val="1200"/>
              <a:buNone/>
              <a:defRPr sz="1200" b="1"/>
            </a:lvl4pPr>
            <a:lvl5pPr marL="2286000" lvl="4" indent="-228600" algn="l" rtl="0">
              <a:lnSpc>
                <a:spcPct val="90000"/>
              </a:lnSpc>
              <a:spcBef>
                <a:spcPts val="400"/>
              </a:spcBef>
              <a:spcAft>
                <a:spcPts val="0"/>
              </a:spcAft>
              <a:buClr>
                <a:srgbClr val="52525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6" name="Google Shape;76;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rgbClr val="C22536"/>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rgbClr val="901A28"/>
              </a:buClr>
              <a:buSzPts val="1400"/>
              <a:buChar char="•"/>
              <a:defRPr/>
            </a:lvl4pPr>
            <a:lvl5pPr marL="2286000" lvl="4" indent="-317500" algn="l" rtl="0">
              <a:lnSpc>
                <a:spcPct val="90000"/>
              </a:lnSpc>
              <a:spcBef>
                <a:spcPts val="400"/>
              </a:spcBef>
              <a:spcAft>
                <a:spcPts val="0"/>
              </a:spcAft>
              <a:buClr>
                <a:srgbClr val="52525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0"/>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1" name="Google Shape;81;p1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9">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19"/>
          <p:cNvPicPr preferRelativeResize="0"/>
          <p:nvPr/>
        </p:nvPicPr>
        <p:blipFill rotWithShape="1">
          <a:blip r:embed="rId19">
            <a:alphaModFix/>
          </a:blip>
          <a:srcRect/>
          <a:stretch/>
        </p:blipFill>
        <p:spPr>
          <a:xfrm>
            <a:off x="0" y="0"/>
            <a:ext cx="9144000" cy="5143500"/>
          </a:xfrm>
          <a:prstGeom prst="rect">
            <a:avLst/>
          </a:prstGeom>
          <a:noFill/>
          <a:ln>
            <a:noFill/>
          </a:ln>
        </p:spPr>
      </p:pic>
      <p:sp>
        <p:nvSpPr>
          <p:cNvPr id="136" name="Google Shape;136;p1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0" name="Google Shape;14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pic>
        <p:nvPicPr>
          <p:cNvPr id="264" name="Google Shape;264;p37"/>
          <p:cNvPicPr preferRelativeResize="0"/>
          <p:nvPr/>
        </p:nvPicPr>
        <p:blipFill rotWithShape="1">
          <a:blip r:embed="rId15">
            <a:alphaModFix/>
          </a:blip>
          <a:srcRect/>
          <a:stretch/>
        </p:blipFill>
        <p:spPr>
          <a:xfrm>
            <a:off x="0" y="0"/>
            <a:ext cx="9144000" cy="5143500"/>
          </a:xfrm>
          <a:prstGeom prst="rect">
            <a:avLst/>
          </a:prstGeom>
          <a:noFill/>
          <a:ln>
            <a:noFill/>
          </a:ln>
        </p:spPr>
      </p:pic>
      <p:sp>
        <p:nvSpPr>
          <p:cNvPr id="265" name="Google Shape;265;p3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6" name="Google Shape;266;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267" name="Google Shape;267;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68" name="Google Shape;268;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69" name="Google Shape;269;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early-childhood/build-unified-early-childhood-system/index.shtml"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teachstone.com/cla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doe.virginia.gov/boe/meetings/2021/03-mar/item-g-attachment-a.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a:spLocks noGrp="1"/>
          </p:cNvSpPr>
          <p:nvPr>
            <p:ph type="ctrTitle"/>
          </p:nvPr>
        </p:nvSpPr>
        <p:spPr>
          <a:xfrm>
            <a:off x="380550" y="1235475"/>
            <a:ext cx="83829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4500"/>
              <a:buFont typeface="Trebuchet MS"/>
              <a:buNone/>
            </a:pPr>
            <a:r>
              <a:rPr lang="en" sz="3200" b="1"/>
              <a:t>Guidelines for Practice Year 1 of the Early Childhood Unified Measurement and Improvement System</a:t>
            </a:r>
            <a:endParaRPr sz="3200" b="1"/>
          </a:p>
        </p:txBody>
      </p:sp>
      <p:sp>
        <p:nvSpPr>
          <p:cNvPr id="372" name="Google Shape;372;p51"/>
          <p:cNvSpPr txBox="1">
            <a:spLocks noGrp="1"/>
          </p:cNvSpPr>
          <p:nvPr>
            <p:ph type="subTitle" idx="1"/>
          </p:nvPr>
        </p:nvSpPr>
        <p:spPr>
          <a:xfrm>
            <a:off x="829375" y="2944675"/>
            <a:ext cx="7224900" cy="1241700"/>
          </a:xfrm>
          <a:prstGeom prst="rect">
            <a:avLst/>
          </a:prstGeom>
          <a:noFill/>
          <a:ln>
            <a:noFill/>
          </a:ln>
        </p:spPr>
        <p:txBody>
          <a:bodyPr spcFirstLastPara="1" wrap="square" lIns="68575" tIns="34275" rIns="68575" bIns="34275" anchor="t" anchorCtr="0">
            <a:noAutofit/>
          </a:bodyPr>
          <a:lstStyle/>
          <a:p>
            <a:pPr marL="457200" lvl="0" indent="-361950" algn="ctr" rtl="0">
              <a:lnSpc>
                <a:spcPct val="90000"/>
              </a:lnSpc>
              <a:spcBef>
                <a:spcPts val="800"/>
              </a:spcBef>
              <a:spcAft>
                <a:spcPts val="0"/>
              </a:spcAft>
              <a:buClr>
                <a:schemeClr val="dk1"/>
              </a:buClr>
              <a:buSzPts val="1800"/>
              <a:buNone/>
            </a:pPr>
            <a:endParaRPr/>
          </a:p>
          <a:p>
            <a:pPr marL="457200" lvl="0" indent="-361950" algn="ctr" rtl="0">
              <a:lnSpc>
                <a:spcPct val="90000"/>
              </a:lnSpc>
              <a:spcBef>
                <a:spcPts val="800"/>
              </a:spcBef>
              <a:spcAft>
                <a:spcPts val="0"/>
              </a:spcAft>
              <a:buClr>
                <a:schemeClr val="dk1"/>
              </a:buClr>
              <a:buSzPts val="1800"/>
              <a:buNone/>
            </a:pPr>
            <a:r>
              <a:rPr lang="en" sz="2000" b="1"/>
              <a:t>First Review</a:t>
            </a:r>
            <a:endParaRPr sz="2000" b="1"/>
          </a:p>
          <a:p>
            <a:pPr marL="457200" lvl="0" indent="-361950" algn="ctr" rtl="0">
              <a:lnSpc>
                <a:spcPct val="90000"/>
              </a:lnSpc>
              <a:spcBef>
                <a:spcPts val="800"/>
              </a:spcBef>
              <a:spcAft>
                <a:spcPts val="0"/>
              </a:spcAft>
              <a:buClr>
                <a:schemeClr val="dk1"/>
              </a:buClr>
              <a:buSzPts val="1800"/>
              <a:buNone/>
            </a:pPr>
            <a:r>
              <a:rPr lang="en"/>
              <a:t>April 22, 2021</a:t>
            </a:r>
            <a:endParaRPr/>
          </a:p>
        </p:txBody>
      </p:sp>
      <p:pic>
        <p:nvPicPr>
          <p:cNvPr id="373" name="Google Shape;373;p51"/>
          <p:cNvPicPr preferRelativeResize="0"/>
          <p:nvPr/>
        </p:nvPicPr>
        <p:blipFill rotWithShape="1">
          <a:blip r:embed="rId3">
            <a:alphaModFix/>
          </a:blip>
          <a:srcRect/>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0"/>
          <p:cNvSpPr txBox="1">
            <a:spLocks noGrp="1"/>
          </p:cNvSpPr>
          <p:nvPr>
            <p:ph type="title"/>
          </p:nvPr>
        </p:nvSpPr>
        <p:spPr>
          <a:xfrm>
            <a:off x="628650" y="85718"/>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Virginia Educators Find CLASS Useful</a:t>
            </a:r>
            <a:endParaRPr sz="3000"/>
          </a:p>
        </p:txBody>
      </p:sp>
      <p:pic>
        <p:nvPicPr>
          <p:cNvPr id="475" name="Google Shape;475;p60"/>
          <p:cNvPicPr preferRelativeResize="0"/>
          <p:nvPr/>
        </p:nvPicPr>
        <p:blipFill rotWithShape="1">
          <a:blip r:embed="rId3">
            <a:alphaModFix/>
          </a:blip>
          <a:srcRect l="2379" t="2714" r="2834" b="3687"/>
          <a:stretch/>
        </p:blipFill>
        <p:spPr>
          <a:xfrm>
            <a:off x="1551325" y="1563425"/>
            <a:ext cx="5647451" cy="3494350"/>
          </a:xfrm>
          <a:prstGeom prst="rect">
            <a:avLst/>
          </a:prstGeom>
          <a:noFill/>
          <a:ln>
            <a:noFill/>
          </a:ln>
        </p:spPr>
      </p:pic>
      <p:sp>
        <p:nvSpPr>
          <p:cNvPr id="476" name="Google Shape;476;p60"/>
          <p:cNvSpPr txBox="1">
            <a:spLocks noGrp="1"/>
          </p:cNvSpPr>
          <p:nvPr>
            <p:ph type="body" idx="1"/>
          </p:nvPr>
        </p:nvSpPr>
        <p:spPr>
          <a:xfrm>
            <a:off x="704850" y="912025"/>
            <a:ext cx="8429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b="1"/>
              <a:t>Survey of 2000+ Virginia educators across program types suggests that interactions are a priority and CLASS is useful, even during COVID. </a:t>
            </a:r>
            <a:endParaRPr sz="1600" b="1"/>
          </a:p>
          <a:p>
            <a:pPr marL="0" lvl="0" indent="0" algn="l" rtl="0">
              <a:spcBef>
                <a:spcPts val="800"/>
              </a:spcBef>
              <a:spcAft>
                <a:spcPts val="0"/>
              </a:spcAft>
              <a:buNone/>
            </a:pPr>
            <a:endParaRPr sz="1500" b="1"/>
          </a:p>
        </p:txBody>
      </p:sp>
      <p:sp>
        <p:nvSpPr>
          <p:cNvPr id="477" name="Google Shape;477;p60"/>
          <p:cNvSpPr txBox="1"/>
          <p:nvPr/>
        </p:nvSpPr>
        <p:spPr>
          <a:xfrm>
            <a:off x="7393125" y="3938250"/>
            <a:ext cx="1486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Trebuchet MS"/>
                <a:ea typeface="Trebuchet MS"/>
                <a:cs typeface="Trebuchet MS"/>
                <a:sym typeface="Trebuchet MS"/>
              </a:rPr>
              <a:t>VA-PDG Fall 2020 Workforce Survey</a:t>
            </a:r>
            <a:endParaRPr sz="1200" i="1">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a:spLocks noGrp="1"/>
          </p:cNvSpPr>
          <p:nvPr>
            <p:ph type="title"/>
          </p:nvPr>
        </p:nvSpPr>
        <p:spPr>
          <a:xfrm>
            <a:off x="628650" y="273850"/>
            <a:ext cx="8354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Investment in Measurement and Improvement</a:t>
            </a:r>
            <a:endParaRPr sz="3000"/>
          </a:p>
        </p:txBody>
      </p:sp>
      <p:sp>
        <p:nvSpPr>
          <p:cNvPr id="483" name="Google Shape;483;p61"/>
          <p:cNvSpPr txBox="1">
            <a:spLocks noGrp="1"/>
          </p:cNvSpPr>
          <p:nvPr>
            <p:ph type="body" idx="1"/>
          </p:nvPr>
        </p:nvSpPr>
        <p:spPr>
          <a:xfrm>
            <a:off x="628650" y="1064425"/>
            <a:ext cx="85719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b="1"/>
              <a:t>Virginia will increase funding to build and ensure equity across the new system:</a:t>
            </a:r>
            <a:endParaRPr sz="1600" b="1"/>
          </a:p>
          <a:p>
            <a:pPr marL="457200" lvl="0" indent="-330200" algn="l" rtl="0">
              <a:spcBef>
                <a:spcPts val="800"/>
              </a:spcBef>
              <a:spcAft>
                <a:spcPts val="0"/>
              </a:spcAft>
              <a:buSzPts val="1600"/>
              <a:buChar char="•"/>
            </a:pPr>
            <a:r>
              <a:rPr lang="en" sz="1600"/>
              <a:t>Fund communities to build relationships, conduct CLASS observations and support educators in Practice Year 1 through PDG B-5.</a:t>
            </a:r>
            <a:endParaRPr sz="1600"/>
          </a:p>
          <a:p>
            <a:pPr marL="457200" lvl="0" indent="-330200" algn="l" rtl="0">
              <a:spcBef>
                <a:spcPts val="0"/>
              </a:spcBef>
              <a:spcAft>
                <a:spcPts val="0"/>
              </a:spcAft>
              <a:buSzPts val="1600"/>
              <a:buChar char="•"/>
            </a:pPr>
            <a:r>
              <a:rPr lang="en" sz="1600"/>
              <a:t>Fund programs to meet higher expectations: </a:t>
            </a:r>
            <a:endParaRPr sz="1600"/>
          </a:p>
          <a:p>
            <a:pPr marL="914400" lvl="1" indent="-330200" algn="l" rtl="0">
              <a:spcBef>
                <a:spcPts val="0"/>
              </a:spcBef>
              <a:spcAft>
                <a:spcPts val="0"/>
              </a:spcAft>
              <a:buSzPts val="1600"/>
              <a:buChar char="•"/>
            </a:pPr>
            <a:r>
              <a:rPr lang="en" sz="1600"/>
              <a:t>VPI rate has increased by 21% with additional funding for private providers.</a:t>
            </a:r>
            <a:endParaRPr sz="1600"/>
          </a:p>
          <a:p>
            <a:pPr marL="914400" lvl="1" indent="-330200" algn="l" rtl="0">
              <a:spcBef>
                <a:spcPts val="0"/>
              </a:spcBef>
              <a:spcAft>
                <a:spcPts val="0"/>
              </a:spcAft>
              <a:buSzPts val="1600"/>
              <a:buChar char="•"/>
            </a:pPr>
            <a:r>
              <a:rPr lang="en" sz="1600"/>
              <a:t>Mixed Delivery rate has increased. </a:t>
            </a:r>
            <a:endParaRPr sz="1600"/>
          </a:p>
          <a:p>
            <a:pPr marL="914400" lvl="1" indent="-330200" algn="l" rtl="0">
              <a:spcBef>
                <a:spcPts val="0"/>
              </a:spcBef>
              <a:spcAft>
                <a:spcPts val="0"/>
              </a:spcAft>
              <a:buSzPts val="1600"/>
              <a:buChar char="•"/>
            </a:pPr>
            <a:r>
              <a:rPr lang="en" sz="1600"/>
              <a:t>Child care subsidy rates have increased with additional flexibility and benefits.</a:t>
            </a:r>
            <a:endParaRPr sz="1600"/>
          </a:p>
          <a:p>
            <a:pPr marL="457200" lvl="0" indent="-330200" algn="l" rtl="0">
              <a:spcBef>
                <a:spcPts val="0"/>
              </a:spcBef>
              <a:spcAft>
                <a:spcPts val="0"/>
              </a:spcAft>
              <a:buSzPts val="1600"/>
              <a:buChar char="•"/>
            </a:pPr>
            <a:r>
              <a:rPr lang="en" sz="1600"/>
              <a:t>Integrate current improvement resources, increase their funding and make them more accessible to programs with fewer resources (i.e., child care, family day homes):</a:t>
            </a:r>
            <a:endParaRPr sz="1600"/>
          </a:p>
          <a:p>
            <a:pPr marL="914400" lvl="1" indent="-330200" algn="l" rtl="0">
              <a:spcBef>
                <a:spcPts val="0"/>
              </a:spcBef>
              <a:spcAft>
                <a:spcPts val="0"/>
              </a:spcAft>
              <a:buSzPts val="1600"/>
              <a:buChar char="•"/>
            </a:pPr>
            <a:r>
              <a:rPr lang="en" sz="1600"/>
              <a:t>Millions in federal and state funding will support instructional and social-emotional supports (e.g., curriculum, mental health, etc.)</a:t>
            </a:r>
            <a:endParaRPr sz="1600"/>
          </a:p>
          <a:p>
            <a:pPr marL="457200" lvl="0" indent="-330200" algn="l" rtl="0">
              <a:spcBef>
                <a:spcPts val="0"/>
              </a:spcBef>
              <a:spcAft>
                <a:spcPts val="0"/>
              </a:spcAft>
              <a:buSzPts val="1600"/>
              <a:buChar char="•"/>
            </a:pPr>
            <a:r>
              <a:rPr lang="en" sz="1600"/>
              <a:t>Incent more vulnerable educators directly: </a:t>
            </a:r>
            <a:endParaRPr sz="1600"/>
          </a:p>
          <a:p>
            <a:pPr marL="914400" lvl="1" indent="-330200" algn="l" rtl="0">
              <a:spcBef>
                <a:spcPts val="0"/>
              </a:spcBef>
              <a:spcAft>
                <a:spcPts val="0"/>
              </a:spcAft>
              <a:buSzPts val="1600"/>
              <a:buChar char="•"/>
            </a:pPr>
            <a:r>
              <a:rPr lang="en" sz="1600"/>
              <a:t>Child care and family day home educators will receive at least $1500 annually to encourage participation, reduce turnover and support improvement.*</a:t>
            </a:r>
            <a:endParaRPr sz="1600"/>
          </a:p>
          <a:p>
            <a:pPr marL="914400" lvl="1" indent="-330200" algn="l" rtl="0">
              <a:spcBef>
                <a:spcPts val="0"/>
              </a:spcBef>
              <a:spcAft>
                <a:spcPts val="0"/>
              </a:spcAft>
              <a:buSzPts val="1600"/>
              <a:buChar char="•"/>
            </a:pPr>
            <a:r>
              <a:rPr lang="en" sz="1600"/>
              <a:t>Study showed that the incentive reduced turnover by half (30% to 15%). </a:t>
            </a:r>
            <a:endParaRPr sz="1600"/>
          </a:p>
          <a:p>
            <a:pPr marL="0" lvl="0" indent="0" algn="l" rtl="0">
              <a:spcBef>
                <a:spcPts val="800"/>
              </a:spcBef>
              <a:spcAft>
                <a:spcPts val="0"/>
              </a:spcAft>
              <a:buNone/>
            </a:pPr>
            <a:endParaRPr sz="1500"/>
          </a:p>
          <a:p>
            <a:pPr marL="0" lvl="0" indent="0" algn="l" rtl="0">
              <a:spcBef>
                <a:spcPts val="800"/>
              </a:spcBef>
              <a:spcAft>
                <a:spcPts val="0"/>
              </a:spcAft>
              <a:buNone/>
            </a:pPr>
            <a:endParaRPr sz="1500" b="1"/>
          </a:p>
        </p:txBody>
      </p:sp>
      <p:sp>
        <p:nvSpPr>
          <p:cNvPr id="484" name="Google Shape;484;p61"/>
          <p:cNvSpPr txBox="1"/>
          <p:nvPr/>
        </p:nvSpPr>
        <p:spPr>
          <a:xfrm>
            <a:off x="773400" y="4788600"/>
            <a:ext cx="667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latin typeface="Trebuchet MS"/>
                <a:ea typeface="Trebuchet MS"/>
                <a:cs typeface="Trebuchet MS"/>
                <a:sym typeface="Trebuchet MS"/>
              </a:rPr>
              <a:t>*Eligibility is limited to child care, FDH and Head Start educators who work 30 or more hours/week with children in publicly-funded programs participating in PDG and are </a:t>
            </a:r>
            <a:r>
              <a:rPr lang="en" sz="700" i="1" u="sng">
                <a:latin typeface="Trebuchet MS"/>
                <a:ea typeface="Trebuchet MS"/>
                <a:cs typeface="Trebuchet MS"/>
                <a:sym typeface="Trebuchet MS"/>
              </a:rPr>
              <a:t>not</a:t>
            </a:r>
            <a:r>
              <a:rPr lang="en" sz="700" i="1">
                <a:latin typeface="Trebuchet MS"/>
                <a:ea typeface="Trebuchet MS"/>
                <a:cs typeface="Trebuchet MS"/>
                <a:sym typeface="Trebuchet MS"/>
              </a:rPr>
              <a:t> school system employees. Educators will receive an additional $500 in 2020-21.  Eligibility is subject to change.</a:t>
            </a:r>
            <a:endParaRPr sz="700" i="1">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3000"/>
              <a:t>ECAC Endorsement and Public Feedback</a:t>
            </a:r>
            <a:endParaRPr sz="3000"/>
          </a:p>
        </p:txBody>
      </p:sp>
      <p:sp>
        <p:nvSpPr>
          <p:cNvPr id="490" name="Google Shape;490;p62"/>
          <p:cNvSpPr txBox="1">
            <a:spLocks noGrp="1"/>
          </p:cNvSpPr>
          <p:nvPr>
            <p:ph type="body" idx="1"/>
          </p:nvPr>
        </p:nvSpPr>
        <p:spPr>
          <a:xfrm>
            <a:off x="683151" y="1114883"/>
            <a:ext cx="7886700" cy="3263400"/>
          </a:xfrm>
          <a:prstGeom prst="rect">
            <a:avLst/>
          </a:prstGeom>
          <a:noFill/>
          <a:ln>
            <a:noFill/>
          </a:ln>
        </p:spPr>
        <p:txBody>
          <a:bodyPr spcFirstLastPara="1" wrap="square" lIns="68575" tIns="34275" rIns="68575" bIns="34275" anchor="t" anchorCtr="0">
            <a:noAutofit/>
          </a:bodyPr>
          <a:lstStyle/>
          <a:p>
            <a:pPr marL="139700" lvl="0" indent="0" algn="l" rtl="0">
              <a:lnSpc>
                <a:spcPct val="100000"/>
              </a:lnSpc>
              <a:spcBef>
                <a:spcPts val="0"/>
              </a:spcBef>
              <a:spcAft>
                <a:spcPts val="0"/>
              </a:spcAft>
              <a:buSzPts val="1400"/>
              <a:buNone/>
            </a:pPr>
            <a:r>
              <a:rPr lang="en" sz="1700" b="1"/>
              <a:t>VDOE received an endorsement with 3 recommendations from the ECAC. All recommendations have been incorporated into the Guidelines. </a:t>
            </a:r>
            <a:r>
              <a:rPr lang="en" sz="1700" b="1">
                <a:solidFill>
                  <a:schemeClr val="dk1"/>
                </a:solidFill>
              </a:rPr>
              <a:t>VDOE has </a:t>
            </a:r>
            <a:r>
              <a:rPr lang="en" sz="1700" b="1"/>
              <a:t>also </a:t>
            </a:r>
            <a:r>
              <a:rPr lang="en" sz="1700" b="1">
                <a:solidFill>
                  <a:schemeClr val="dk1"/>
                </a:solidFill>
              </a:rPr>
              <a:t>received </a:t>
            </a:r>
            <a:r>
              <a:rPr lang="en" sz="1700" b="1"/>
              <a:t>7</a:t>
            </a:r>
            <a:r>
              <a:rPr lang="en" sz="1700" b="1">
                <a:solidFill>
                  <a:schemeClr val="dk1"/>
                </a:solidFill>
              </a:rPr>
              <a:t>0+ comments via online survey. Here are themes:</a:t>
            </a:r>
            <a:endParaRPr sz="1700"/>
          </a:p>
          <a:p>
            <a:pPr marL="139700" lvl="0" indent="0" algn="l" rtl="0">
              <a:lnSpc>
                <a:spcPct val="100000"/>
              </a:lnSpc>
              <a:spcBef>
                <a:spcPts val="0"/>
              </a:spcBef>
              <a:spcAft>
                <a:spcPts val="0"/>
              </a:spcAft>
              <a:buSzPts val="1400"/>
              <a:buNone/>
            </a:pPr>
            <a:endParaRPr sz="1400" u="sng"/>
          </a:p>
          <a:p>
            <a:pPr marL="139700" lvl="0" indent="0" algn="l" rtl="0">
              <a:lnSpc>
                <a:spcPct val="100000"/>
              </a:lnSpc>
              <a:spcBef>
                <a:spcPts val="0"/>
              </a:spcBef>
              <a:spcAft>
                <a:spcPts val="0"/>
              </a:spcAft>
              <a:buSzPts val="1400"/>
              <a:buNone/>
            </a:pPr>
            <a:r>
              <a:rPr lang="en" sz="1400" u="sng"/>
              <a:t/>
            </a:r>
            <a:br>
              <a:rPr lang="en" sz="1400" u="sng"/>
            </a:br>
            <a:endParaRPr sz="1400"/>
          </a:p>
        </p:txBody>
      </p:sp>
      <p:graphicFrame>
        <p:nvGraphicFramePr>
          <p:cNvPr id="491" name="Google Shape;491;p62"/>
          <p:cNvGraphicFramePr/>
          <p:nvPr/>
        </p:nvGraphicFramePr>
        <p:xfrm>
          <a:off x="628650" y="2045172"/>
          <a:ext cx="8309450" cy="2560340"/>
        </p:xfrm>
        <a:graphic>
          <a:graphicData uri="http://schemas.openxmlformats.org/drawingml/2006/table">
            <a:tbl>
              <a:tblPr firstRow="1" bandRow="1">
                <a:noFill/>
                <a:tableStyleId>{FE5B4A67-A969-400C-B2AB-1687D81258DE}</a:tableStyleId>
              </a:tblPr>
              <a:tblGrid>
                <a:gridCol w="3115375">
                  <a:extLst>
                    <a:ext uri="{9D8B030D-6E8A-4147-A177-3AD203B41FA5}">
                      <a16:colId xmlns:a16="http://schemas.microsoft.com/office/drawing/2014/main" val="20000"/>
                    </a:ext>
                  </a:extLst>
                </a:gridCol>
                <a:gridCol w="5194075">
                  <a:extLst>
                    <a:ext uri="{9D8B030D-6E8A-4147-A177-3AD203B41FA5}">
                      <a16:colId xmlns:a16="http://schemas.microsoft.com/office/drawing/2014/main" val="20001"/>
                    </a:ext>
                  </a:extLst>
                </a:gridCol>
              </a:tblGrid>
              <a:tr h="150600">
                <a:tc>
                  <a:txBody>
                    <a:bodyPr/>
                    <a:lstStyle/>
                    <a:p>
                      <a:pPr marL="0" marR="0" lvl="0" indent="0" algn="l" rtl="0">
                        <a:lnSpc>
                          <a:spcPct val="100000"/>
                        </a:lnSpc>
                        <a:spcBef>
                          <a:spcPts val="0"/>
                        </a:spcBef>
                        <a:spcAft>
                          <a:spcPts val="0"/>
                        </a:spcAft>
                        <a:buNone/>
                      </a:pPr>
                      <a:r>
                        <a:rPr lang="en" sz="1300" b="1" u="none" strike="noStrike" cap="none">
                          <a:solidFill>
                            <a:schemeClr val="lt1"/>
                          </a:solidFill>
                          <a:latin typeface="Trebuchet MS"/>
                          <a:ea typeface="Trebuchet MS"/>
                          <a:cs typeface="Trebuchet MS"/>
                          <a:sym typeface="Trebuchet MS"/>
                        </a:rPr>
                        <a:t>Strengths</a:t>
                      </a:r>
                      <a:endParaRPr sz="13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tc>
                  <a:txBody>
                    <a:bodyPr/>
                    <a:lstStyle/>
                    <a:p>
                      <a:pPr marL="0" marR="0" lvl="0" indent="0" algn="l" rtl="0">
                        <a:lnSpc>
                          <a:spcPct val="100000"/>
                        </a:lnSpc>
                        <a:spcBef>
                          <a:spcPts val="0"/>
                        </a:spcBef>
                        <a:spcAft>
                          <a:spcPts val="0"/>
                        </a:spcAft>
                        <a:buNone/>
                      </a:pPr>
                      <a:r>
                        <a:rPr lang="en" sz="1300" b="1" u="none" strike="noStrike" cap="none">
                          <a:solidFill>
                            <a:schemeClr val="lt1"/>
                          </a:solidFill>
                          <a:latin typeface="Trebuchet MS"/>
                          <a:ea typeface="Trebuchet MS"/>
                          <a:cs typeface="Trebuchet MS"/>
                          <a:sym typeface="Trebuchet MS"/>
                        </a:rPr>
                        <a:t>Questions and Concerns</a:t>
                      </a:r>
                      <a:endParaRPr sz="1300" b="1" u="none" strike="noStrike" cap="none">
                        <a:solidFill>
                          <a:schemeClr val="lt1"/>
                        </a:solidFill>
                        <a:latin typeface="Trebuchet MS"/>
                        <a:ea typeface="Trebuchet MS"/>
                        <a:cs typeface="Trebuchet MS"/>
                        <a:sym typeface="Trebuchet MS"/>
                      </a:endParaRPr>
                    </a:p>
                  </a:txBody>
                  <a:tcPr marL="91450" marR="91450" marT="45725" marB="45725">
                    <a:solidFill>
                      <a:srgbClr val="C00000"/>
                    </a:solidFill>
                  </a:tcPr>
                </a:tc>
                <a:extLst>
                  <a:ext uri="{0D108BD9-81ED-4DB2-BD59-A6C34878D82A}">
                    <a16:rowId xmlns:a16="http://schemas.microsoft.com/office/drawing/2014/main" val="10000"/>
                  </a:ext>
                </a:extLst>
              </a:tr>
              <a:tr h="370850">
                <a:tc>
                  <a:txBody>
                    <a:bodyPr/>
                    <a:lstStyle/>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Common and consistent expectations for all types of programs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Having time for practice before the full system launches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Focus on teacher-child interactions and use of the CLASS tool</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Removal of barriers from previous rating systems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Effort to ensure equity</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Focus on publicly funded programs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Clear and easy to understand</a:t>
                      </a:r>
                      <a:endParaRPr sz="1300" u="none" strike="noStrike" cap="none">
                        <a:latin typeface="Trebuchet MS"/>
                        <a:ea typeface="Trebuchet MS"/>
                        <a:cs typeface="Trebuchet MS"/>
                        <a:sym typeface="Trebuchet MS"/>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Continued questions around communications, curriculum approval process, supports for programs, incentives/consequences and how scoring process works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Importance of building on existing partnerships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Remember the importance of family day home providers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Flexibility is important because all programs are different and parents have different needs </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Need to translate materials into other languages</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Concerns about compensation and/or increase in minimum wage</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Concerns about cost of CLASS training and recertification</a:t>
                      </a:r>
                      <a:endParaRPr/>
                    </a:p>
                    <a:p>
                      <a:pPr marL="171450" marR="0" lvl="0" indent="-171450" algn="l" rtl="0">
                        <a:lnSpc>
                          <a:spcPct val="100000"/>
                        </a:lnSpc>
                        <a:spcBef>
                          <a:spcPts val="0"/>
                        </a:spcBef>
                        <a:spcAft>
                          <a:spcPts val="0"/>
                        </a:spcAft>
                        <a:buClr>
                          <a:srgbClr val="000000"/>
                        </a:buClr>
                        <a:buSzPts val="1300"/>
                        <a:buFont typeface="Arial"/>
                        <a:buChar char="•"/>
                      </a:pPr>
                      <a:r>
                        <a:rPr lang="en" sz="1300" u="none" strike="noStrike" cap="none">
                          <a:latin typeface="Trebuchet MS"/>
                          <a:ea typeface="Trebuchet MS"/>
                          <a:cs typeface="Trebuchet MS"/>
                          <a:sym typeface="Trebuchet MS"/>
                        </a:rPr>
                        <a:t>Importance of parent education and/or awareness</a:t>
                      </a:r>
                      <a:endParaRPr sz="1300" u="none" strike="noStrike" cap="none">
                        <a:latin typeface="Trebuchet MS"/>
                        <a:ea typeface="Trebuchet MS"/>
                        <a:cs typeface="Trebuchet MS"/>
                        <a:sym typeface="Trebuchet M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a:solidFill>
                  <a:srgbClr val="C22536"/>
                </a:solidFill>
              </a:rPr>
              <a:t>Appendix A: Guiding Principles for the Unified System</a:t>
            </a:r>
            <a:endParaRPr sz="2800">
              <a:solidFill>
                <a:srgbClr val="C22536"/>
              </a:solidFill>
            </a:endParaRPr>
          </a:p>
        </p:txBody>
      </p:sp>
      <p:sp>
        <p:nvSpPr>
          <p:cNvPr id="497" name="Google Shape;497;p63"/>
          <p:cNvSpPr txBox="1">
            <a:spLocks noGrp="1"/>
          </p:cNvSpPr>
          <p:nvPr>
            <p:ph type="body" idx="1"/>
          </p:nvPr>
        </p:nvSpPr>
        <p:spPr>
          <a:xfrm>
            <a:off x="712150" y="1254419"/>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1400"/>
              <a:buFont typeface="Arial"/>
              <a:buNone/>
            </a:pPr>
            <a:r>
              <a:rPr lang="en" sz="1700" b="1">
                <a:solidFill>
                  <a:srgbClr val="000000"/>
                </a:solidFill>
              </a:rPr>
              <a:t>Through this iterative development process, the VDOE has established the following guiding principles for the Unified Measurement System.  </a:t>
            </a:r>
            <a:endParaRPr sz="1700" b="1">
              <a:solidFill>
                <a:srgbClr val="000000"/>
              </a:solidFill>
            </a:endParaRPr>
          </a:p>
          <a:p>
            <a:pPr marL="0" lvl="0" indent="0" algn="l" rtl="0">
              <a:lnSpc>
                <a:spcPct val="100000"/>
              </a:lnSpc>
              <a:spcBef>
                <a:spcPts val="0"/>
              </a:spcBef>
              <a:spcAft>
                <a:spcPts val="0"/>
              </a:spcAft>
              <a:buClr>
                <a:srgbClr val="000000"/>
              </a:buClr>
              <a:buSzPts val="1400"/>
              <a:buFont typeface="Arial"/>
              <a:buNone/>
            </a:pPr>
            <a:endParaRPr sz="1600" b="1">
              <a:solidFill>
                <a:srgbClr val="000000"/>
              </a:solidFill>
            </a:endParaRPr>
          </a:p>
          <a:p>
            <a:pPr marL="0" lvl="0" indent="0" algn="l" rtl="0">
              <a:lnSpc>
                <a:spcPct val="100000"/>
              </a:lnSpc>
              <a:spcBef>
                <a:spcPts val="0"/>
              </a:spcBef>
              <a:spcAft>
                <a:spcPts val="0"/>
              </a:spcAft>
              <a:buClr>
                <a:srgbClr val="000000"/>
              </a:buClr>
              <a:buSzPts val="1400"/>
              <a:buFont typeface="Arial"/>
              <a:buNone/>
            </a:pPr>
            <a:r>
              <a:rPr lang="en" sz="1600" b="1">
                <a:solidFill>
                  <a:srgbClr val="000000"/>
                </a:solidFill>
                <a:latin typeface="Trebuchet MS"/>
                <a:ea typeface="Trebuchet MS"/>
                <a:cs typeface="Trebuchet MS"/>
                <a:sym typeface="Trebuchet MS"/>
              </a:rPr>
              <a:t>Virginia’s new Unified Measurement and Improvement System should: </a:t>
            </a:r>
            <a:endParaRPr sz="1600" b="1">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Improve quality and result in improved school readiness for children.</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Increase equity in 1) the outcomes that are measured, and 2) the process for making and using the system. </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Use measures that can distinguish levels of quality and demonstrate growth over time.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Provide clear and actionable information, resources and incentives for improvement.</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Be affordable for providers and the state. </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Trebuchet MS"/>
                <a:ea typeface="Trebuchet MS"/>
                <a:cs typeface="Trebuchet MS"/>
                <a:sym typeface="Trebuchet MS"/>
              </a:rPr>
              <a:t>Scale for use in over 6,000 programs and 10,000 classrooms.</a:t>
            </a:r>
            <a:endParaRPr sz="1600">
              <a:solidFill>
                <a:srgbClr val="000000"/>
              </a:solidFill>
              <a:latin typeface="Trebuchet MS"/>
              <a:ea typeface="Trebuchet MS"/>
              <a:cs typeface="Trebuchet MS"/>
              <a:sym typeface="Trebuchet MS"/>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rPr>
              <a:t>Serve as a resource for families </a:t>
            </a:r>
            <a:endParaRPr sz="1600">
              <a:solidFill>
                <a:srgbClr val="000000"/>
              </a:solidFill>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600">
              <a:solidFill>
                <a:srgbClr val="000000"/>
              </a:solidFill>
              <a:latin typeface="Trebuchet MS"/>
              <a:ea typeface="Trebuchet MS"/>
              <a:cs typeface="Trebuchet MS"/>
              <a:sym typeface="Trebuchet MS"/>
            </a:endParaRPr>
          </a:p>
          <a:p>
            <a:pPr marL="0" lvl="0" indent="0" algn="l" rtl="0">
              <a:lnSpc>
                <a:spcPct val="100000"/>
              </a:lnSpc>
              <a:spcBef>
                <a:spcPts val="0"/>
              </a:spcBef>
              <a:spcAft>
                <a:spcPts val="0"/>
              </a:spcAft>
              <a:buNone/>
            </a:pPr>
            <a:endParaRPr sz="1600">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title"/>
          </p:nvPr>
        </p:nvSpPr>
        <p:spPr>
          <a:xfrm>
            <a:off x="311700" y="-1217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500"/>
              <a:t>Appendix B: Detail on Current Investments </a:t>
            </a:r>
            <a:endParaRPr sz="2500"/>
          </a:p>
        </p:txBody>
      </p:sp>
      <p:graphicFrame>
        <p:nvGraphicFramePr>
          <p:cNvPr id="503" name="Google Shape;503;p64"/>
          <p:cNvGraphicFramePr/>
          <p:nvPr/>
        </p:nvGraphicFramePr>
        <p:xfrm>
          <a:off x="221900" y="506425"/>
          <a:ext cx="8701525" cy="4358370"/>
        </p:xfrm>
        <a:graphic>
          <a:graphicData uri="http://schemas.openxmlformats.org/drawingml/2006/table">
            <a:tbl>
              <a:tblPr>
                <a:noFill/>
                <a:tableStyleId>{6DEE502E-E35C-41DA-AEBF-7BC5B702C1C1}</a:tableStyleId>
              </a:tblPr>
              <a:tblGrid>
                <a:gridCol w="1130075">
                  <a:extLst>
                    <a:ext uri="{9D8B030D-6E8A-4147-A177-3AD203B41FA5}">
                      <a16:colId xmlns:a16="http://schemas.microsoft.com/office/drawing/2014/main" val="20000"/>
                    </a:ext>
                  </a:extLst>
                </a:gridCol>
                <a:gridCol w="7571450">
                  <a:extLst>
                    <a:ext uri="{9D8B030D-6E8A-4147-A177-3AD203B41FA5}">
                      <a16:colId xmlns:a16="http://schemas.microsoft.com/office/drawing/2014/main" val="20001"/>
                    </a:ext>
                  </a:extLst>
                </a:gridCol>
              </a:tblGrid>
              <a:tr h="349650">
                <a:tc>
                  <a:txBody>
                    <a:bodyPr/>
                    <a:lstStyle/>
                    <a:p>
                      <a:pPr marL="0" lvl="0" indent="0" algn="ctr" rtl="0">
                        <a:spcBef>
                          <a:spcPts val="0"/>
                        </a:spcBef>
                        <a:spcAft>
                          <a:spcPts val="0"/>
                        </a:spcAft>
                        <a:buNone/>
                      </a:pPr>
                      <a:r>
                        <a:rPr lang="en" sz="1200" b="1">
                          <a:latin typeface="Trebuchet MS"/>
                          <a:ea typeface="Trebuchet MS"/>
                          <a:cs typeface="Trebuchet MS"/>
                          <a:sym typeface="Trebuchet MS"/>
                        </a:rPr>
                        <a:t>Amount</a:t>
                      </a:r>
                      <a:endParaRPr sz="1200" b="1">
                        <a:latin typeface="Trebuchet MS"/>
                        <a:ea typeface="Trebuchet MS"/>
                        <a:cs typeface="Trebuchet MS"/>
                        <a:sym typeface="Trebuchet MS"/>
                      </a:endParaRPr>
                    </a:p>
                  </a:txBody>
                  <a:tcPr marL="91425" marR="91425" marT="91425" marB="91425"/>
                </a:tc>
                <a:tc>
                  <a:txBody>
                    <a:bodyPr/>
                    <a:lstStyle/>
                    <a:p>
                      <a:pPr marL="0" lvl="0" indent="0" algn="ctr" rtl="0">
                        <a:spcBef>
                          <a:spcPts val="0"/>
                        </a:spcBef>
                        <a:spcAft>
                          <a:spcPts val="0"/>
                        </a:spcAft>
                        <a:buNone/>
                      </a:pPr>
                      <a:r>
                        <a:rPr lang="en" sz="1200" b="1">
                          <a:latin typeface="Trebuchet MS"/>
                          <a:ea typeface="Trebuchet MS"/>
                          <a:cs typeface="Trebuchet MS"/>
                          <a:sym typeface="Trebuchet MS"/>
                        </a:rPr>
                        <a:t>How Funding Supports Improvement</a:t>
                      </a:r>
                      <a:endParaRPr sz="1200" b="1">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0"/>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~$107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Total Virginia Preschool Initiative funding for at-risk 3- and 4-year-olds, including a 21% increase in the per-pupil rate and nearly $5 million to support community or private providers who offer VPI</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$5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Total Mixed Delivery Grant (MDG) funding for at-risk 3- and 4-year-old children at a higher per-child rate to support quality preschool in private settings</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2"/>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~$177 million</a:t>
                      </a:r>
                      <a:endParaRPr sz="1100">
                        <a:latin typeface="Trebuchet MS"/>
                        <a:ea typeface="Trebuchet MS"/>
                        <a:cs typeface="Trebuchet MS"/>
                        <a:sym typeface="Trebuchet MS"/>
                      </a:endParaRPr>
                    </a:p>
                    <a:p>
                      <a:pPr marL="0" lvl="0" indent="0" algn="l" rtl="0">
                        <a:spcBef>
                          <a:spcPts val="0"/>
                        </a:spcBef>
                        <a:spcAft>
                          <a:spcPts val="0"/>
                        </a:spcAft>
                        <a:buNone/>
                      </a:pPr>
                      <a:r>
                        <a:rPr lang="en" sz="1100" i="1">
                          <a:latin typeface="Trebuchet MS"/>
                          <a:ea typeface="Trebuchet MS"/>
                          <a:cs typeface="Trebuchet MS"/>
                          <a:sym typeface="Trebuchet MS"/>
                        </a:rPr>
                        <a:t>estimated</a:t>
                      </a:r>
                      <a:endParaRPr sz="1100" i="1">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Federal funding through the Child Care and Development Block Grant for child care assistance to low income families and quality supports across the system</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3"/>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~$8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Preschool Development Grant (PDG B-5) funding to support quality measurement and improvement efforts in PDG B-5 communities, including the educator incentive program</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4"/>
                  </a:ext>
                </a:extLst>
              </a:tr>
              <a:tr h="655625">
                <a:tc>
                  <a:txBody>
                    <a:bodyPr/>
                    <a:lstStyle/>
                    <a:p>
                      <a:pPr marL="0" lvl="0" indent="0" algn="l" rtl="0">
                        <a:spcBef>
                          <a:spcPts val="0"/>
                        </a:spcBef>
                        <a:spcAft>
                          <a:spcPts val="0"/>
                        </a:spcAft>
                        <a:buNone/>
                      </a:pPr>
                      <a:r>
                        <a:rPr lang="en" sz="1100">
                          <a:latin typeface="Trebuchet MS"/>
                          <a:ea typeface="Trebuchet MS"/>
                          <a:cs typeface="Trebuchet MS"/>
                          <a:sym typeface="Trebuchet MS"/>
                        </a:rPr>
                        <a:t>$7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a:latin typeface="Trebuchet MS"/>
                          <a:ea typeface="Trebuchet MS"/>
                          <a:cs typeface="Trebuchet MS"/>
                          <a:sym typeface="Trebuchet MS"/>
                        </a:rPr>
                        <a:t>Governor’s Educational Emergency Relief Fund (GEER) funding to bolster early childhood mental health consultation (ECMHC) services in schools, increase the educator incentive program, expand developmental assessments for children in preschool, and develop a resource hub for educators</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5"/>
                  </a:ext>
                </a:extLst>
              </a:tr>
              <a:tr h="495350">
                <a:tc>
                  <a:txBody>
                    <a:bodyPr/>
                    <a:lstStyle/>
                    <a:p>
                      <a:pPr marL="0" lvl="0" indent="0" algn="l" rtl="0">
                        <a:spcBef>
                          <a:spcPts val="0"/>
                        </a:spcBef>
                        <a:spcAft>
                          <a:spcPts val="0"/>
                        </a:spcAft>
                        <a:buNone/>
                      </a:pPr>
                      <a:r>
                        <a:rPr lang="en" sz="1100">
                          <a:latin typeface="Trebuchet MS"/>
                          <a:ea typeface="Trebuchet MS"/>
                          <a:cs typeface="Trebuchet MS"/>
                          <a:sym typeface="Trebuchet MS"/>
                        </a:rPr>
                        <a:t>~$204 million*</a:t>
                      </a:r>
                      <a:endParaRPr sz="1100">
                        <a:latin typeface="Trebuchet MS"/>
                        <a:ea typeface="Trebuchet MS"/>
                        <a:cs typeface="Trebuchet MS"/>
                        <a:sym typeface="Trebuchet MS"/>
                      </a:endParaRPr>
                    </a:p>
                  </a:txBody>
                  <a:tcPr marL="91425" marR="91425" marT="91425" marB="91425"/>
                </a:tc>
                <a:tc>
                  <a:txBody>
                    <a:bodyPr/>
                    <a:lstStyle/>
                    <a:p>
                      <a:pPr marL="0" lvl="0" indent="0" algn="l" rtl="0">
                        <a:spcBef>
                          <a:spcPts val="0"/>
                        </a:spcBef>
                        <a:spcAft>
                          <a:spcPts val="0"/>
                        </a:spcAft>
                        <a:buNone/>
                      </a:pPr>
                      <a:r>
                        <a:rPr lang="en" sz="1100" i="1">
                          <a:latin typeface="Trebuchet MS"/>
                          <a:ea typeface="Trebuchet MS"/>
                          <a:cs typeface="Trebuchet MS"/>
                          <a:sym typeface="Trebuchet MS"/>
                        </a:rPr>
                        <a:t>Consolidated Appropriations Act of 2021 </a:t>
                      </a:r>
                      <a:r>
                        <a:rPr lang="en" sz="1100">
                          <a:latin typeface="Trebuchet MS"/>
                          <a:ea typeface="Trebuchet MS"/>
                          <a:cs typeface="Trebuchet MS"/>
                          <a:sym typeface="Trebuchet MS"/>
                        </a:rPr>
                        <a:t>funding to expand eligibility for and strengthen the child care subsidy program, bolster ECMHC services, and strengthen improvement supports for child care</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6"/>
                  </a:ext>
                </a:extLst>
              </a:tr>
              <a:tr h="335075">
                <a:tc>
                  <a:txBody>
                    <a:bodyPr/>
                    <a:lstStyle/>
                    <a:p>
                      <a:pPr marL="0" lvl="0" indent="0" algn="l" rtl="0">
                        <a:spcBef>
                          <a:spcPts val="0"/>
                        </a:spcBef>
                        <a:spcAft>
                          <a:spcPts val="0"/>
                        </a:spcAft>
                        <a:buNone/>
                      </a:pPr>
                      <a:r>
                        <a:rPr lang="en" sz="1100">
                          <a:latin typeface="Trebuchet MS"/>
                          <a:ea typeface="Trebuchet MS"/>
                          <a:cs typeface="Trebuchet MS"/>
                          <a:sym typeface="Trebuchet MS"/>
                        </a:rPr>
                        <a:t>~$794 million*</a:t>
                      </a:r>
                      <a:endParaRPr sz="1100" i="1">
                        <a:latin typeface="Trebuchet MS"/>
                        <a:ea typeface="Trebuchet MS"/>
                        <a:cs typeface="Trebuchet MS"/>
                        <a:sym typeface="Trebuchet MS"/>
                      </a:endParaRPr>
                    </a:p>
                  </a:txBody>
                  <a:tcPr marL="91425" marR="91425" marT="91425" marB="91425">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sz="1100" i="1">
                          <a:latin typeface="Trebuchet MS"/>
                          <a:ea typeface="Trebuchet MS"/>
                          <a:cs typeface="Trebuchet MS"/>
                          <a:sym typeface="Trebuchet MS"/>
                        </a:rPr>
                        <a:t>American Rescue Plan Act </a:t>
                      </a:r>
                      <a:r>
                        <a:rPr lang="en" sz="1100">
                          <a:latin typeface="Trebuchet MS"/>
                          <a:ea typeface="Trebuchet MS"/>
                          <a:cs typeface="Trebuchet MS"/>
                          <a:sym typeface="Trebuchet MS"/>
                        </a:rPr>
                        <a:t>funding including direct grants to providers and expanding access to child care</a:t>
                      </a:r>
                      <a:endParaRPr sz="1100">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7"/>
                  </a:ext>
                </a:extLst>
              </a:tr>
              <a:tr h="359450">
                <a:tc>
                  <a:txBody>
                    <a:bodyPr/>
                    <a:lstStyle/>
                    <a:p>
                      <a:pPr marL="0" lvl="0" indent="0" algn="l" rtl="0">
                        <a:spcBef>
                          <a:spcPts val="0"/>
                        </a:spcBef>
                        <a:spcAft>
                          <a:spcPts val="0"/>
                        </a:spcAft>
                        <a:buNone/>
                      </a:pPr>
                      <a:r>
                        <a:rPr lang="en" sz="1200" b="1">
                          <a:solidFill>
                            <a:schemeClr val="accent2"/>
                          </a:solidFill>
                          <a:latin typeface="Trebuchet MS"/>
                          <a:ea typeface="Trebuchet MS"/>
                          <a:cs typeface="Trebuchet MS"/>
                          <a:sym typeface="Trebuchet MS"/>
                        </a:rPr>
                        <a:t>~$1.3 billion</a:t>
                      </a:r>
                      <a:endParaRPr sz="1200" b="1">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l" rtl="0">
                        <a:spcBef>
                          <a:spcPts val="0"/>
                        </a:spcBef>
                        <a:spcAft>
                          <a:spcPts val="0"/>
                        </a:spcAft>
                        <a:buNone/>
                      </a:pPr>
                      <a:r>
                        <a:rPr lang="en" sz="1200" b="1">
                          <a:solidFill>
                            <a:schemeClr val="accent2"/>
                          </a:solidFill>
                          <a:latin typeface="Trebuchet MS"/>
                          <a:ea typeface="Trebuchet MS"/>
                          <a:cs typeface="Trebuchet MS"/>
                          <a:sym typeface="Trebuchet MS"/>
                        </a:rPr>
                        <a:t>TOTAL</a:t>
                      </a:r>
                      <a:endParaRPr sz="1200" b="1">
                        <a:solidFill>
                          <a:schemeClr val="accent2"/>
                        </a:solidFill>
                        <a:latin typeface="Trebuchet MS"/>
                        <a:ea typeface="Trebuchet MS"/>
                        <a:cs typeface="Trebuchet MS"/>
                        <a:sym typeface="Trebuchet MS"/>
                      </a:endParaRPr>
                    </a:p>
                  </a:txBody>
                  <a:tcPr marL="91425" marR="91425" marT="91425" marB="91425">
                    <a:lnL w="9525" cap="flat" cmpd="sng">
                      <a:solidFill>
                        <a:schemeClr val="accent3"/>
                      </a:solidFill>
                      <a:prstDash val="solid"/>
                      <a:round/>
                      <a:headEnd type="none" w="sm" len="sm"/>
                      <a:tailEnd type="none" w="sm" len="sm"/>
                    </a:lnL>
                  </a:tcPr>
                </a:tc>
                <a:extLst>
                  <a:ext uri="{0D108BD9-81ED-4DB2-BD59-A6C34878D82A}">
                    <a16:rowId xmlns:a16="http://schemas.microsoft.com/office/drawing/2014/main" val="10008"/>
                  </a:ext>
                </a:extLst>
              </a:tr>
            </a:tbl>
          </a:graphicData>
        </a:graphic>
      </p:graphicFrame>
      <p:sp>
        <p:nvSpPr>
          <p:cNvPr id="504" name="Google Shape;504;p64"/>
          <p:cNvSpPr txBox="1"/>
          <p:nvPr/>
        </p:nvSpPr>
        <p:spPr>
          <a:xfrm>
            <a:off x="402300" y="4843975"/>
            <a:ext cx="8520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i="1">
                <a:latin typeface="Trebuchet MS"/>
                <a:ea typeface="Trebuchet MS"/>
                <a:cs typeface="Trebuchet MS"/>
                <a:sym typeface="Trebuchet MS"/>
              </a:rPr>
              <a:t>Note</a:t>
            </a:r>
            <a:r>
              <a:rPr lang="en" sz="1100" i="1">
                <a:latin typeface="Trebuchet MS"/>
                <a:ea typeface="Trebuchet MS"/>
                <a:cs typeface="Trebuchet MS"/>
                <a:sym typeface="Trebuchet MS"/>
              </a:rPr>
              <a:t>: Some funding is multi-year and chart does not include federal-to-local funding to support Head Start programs.</a:t>
            </a:r>
            <a:endParaRPr sz="1100" i="1">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565475" y="340650"/>
            <a:ext cx="8364300" cy="9945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Preparing </a:t>
            </a:r>
            <a:r>
              <a:rPr lang="en" sz="3000" i="1">
                <a:solidFill>
                  <a:srgbClr val="C22536"/>
                </a:solidFill>
              </a:rPr>
              <a:t>All</a:t>
            </a:r>
            <a:r>
              <a:rPr lang="en" sz="3000">
                <a:solidFill>
                  <a:srgbClr val="C22536"/>
                </a:solidFill>
              </a:rPr>
              <a:t> Virginia Children for Kindergarten</a:t>
            </a:r>
            <a:endParaRPr sz="3000">
              <a:solidFill>
                <a:srgbClr val="C22536"/>
              </a:solidFill>
            </a:endParaRPr>
          </a:p>
          <a:p>
            <a:pPr marL="0" lvl="0" indent="0" algn="l" rtl="0">
              <a:spcBef>
                <a:spcPts val="0"/>
              </a:spcBef>
              <a:spcAft>
                <a:spcPts val="0"/>
              </a:spcAft>
              <a:buNone/>
            </a:pPr>
            <a:endParaRPr sz="3000">
              <a:solidFill>
                <a:srgbClr val="CC0000"/>
              </a:solidFill>
            </a:endParaRPr>
          </a:p>
        </p:txBody>
      </p:sp>
      <p:sp>
        <p:nvSpPr>
          <p:cNvPr id="379" name="Google Shape;379;p52"/>
          <p:cNvSpPr txBox="1">
            <a:spLocks noGrp="1"/>
          </p:cNvSpPr>
          <p:nvPr>
            <p:ph type="body" idx="1"/>
          </p:nvPr>
        </p:nvSpPr>
        <p:spPr>
          <a:xfrm>
            <a:off x="628650" y="1025825"/>
            <a:ext cx="8088600" cy="3263400"/>
          </a:xfrm>
          <a:prstGeom prst="rect">
            <a:avLst/>
          </a:prstGeom>
        </p:spPr>
        <p:txBody>
          <a:bodyPr spcFirstLastPara="1" wrap="square" lIns="68575" tIns="34275" rIns="68575" bIns="34275" anchor="t" anchorCtr="0">
            <a:noAutofit/>
          </a:bodyPr>
          <a:lstStyle/>
          <a:p>
            <a:pPr marL="0" lvl="0" indent="0" algn="l" rtl="0">
              <a:lnSpc>
                <a:spcPct val="108000"/>
              </a:lnSpc>
              <a:spcBef>
                <a:spcPts val="0"/>
              </a:spcBef>
              <a:spcAft>
                <a:spcPts val="0"/>
              </a:spcAft>
              <a:buNone/>
            </a:pPr>
            <a:r>
              <a:rPr lang="en" sz="1700" b="1">
                <a:solidFill>
                  <a:schemeClr val="dk1"/>
                </a:solidFill>
                <a:latin typeface="Trebuchet MS"/>
                <a:ea typeface="Trebuchet MS"/>
                <a:cs typeface="Trebuchet MS"/>
                <a:sym typeface="Trebuchet MS"/>
              </a:rPr>
              <a:t>Virginia’s current system does not offer every child equitable opportunity. </a:t>
            </a:r>
            <a:endParaRPr sz="1700" b="1">
              <a:solidFill>
                <a:schemeClr val="dk1"/>
              </a:solidFill>
              <a:latin typeface="Trebuchet MS"/>
              <a:ea typeface="Trebuchet MS"/>
              <a:cs typeface="Trebuchet MS"/>
              <a:sym typeface="Trebuchet MS"/>
            </a:endParaRPr>
          </a:p>
          <a:p>
            <a:pPr marL="457200" lvl="0" indent="-317500" algn="l" rtl="0">
              <a:lnSpc>
                <a:spcPct val="108000"/>
              </a:lnSpc>
              <a:spcBef>
                <a:spcPts val="0"/>
              </a:spcBef>
              <a:spcAft>
                <a:spcPts val="0"/>
              </a:spcAft>
              <a:buSzPts val="1400"/>
              <a:buFont typeface="Trebuchet MS"/>
              <a:buChar char="●"/>
            </a:pPr>
            <a:r>
              <a:rPr lang="en" sz="1400">
                <a:solidFill>
                  <a:srgbClr val="222222"/>
                </a:solidFill>
                <a:latin typeface="Trebuchet MS"/>
                <a:ea typeface="Trebuchet MS"/>
                <a:cs typeface="Trebuchet MS"/>
                <a:sym typeface="Trebuchet MS"/>
              </a:rPr>
              <a:t>Quality early childhood experiences prepare children for success but families and children lack equitable access to these experiences. </a:t>
            </a:r>
            <a:endParaRPr sz="1400">
              <a:solidFill>
                <a:schemeClr val="dk1"/>
              </a:solidFill>
              <a:latin typeface="Trebuchet MS"/>
              <a:ea typeface="Trebuchet MS"/>
              <a:cs typeface="Trebuchet MS"/>
              <a:sym typeface="Trebuchet MS"/>
            </a:endParaRPr>
          </a:p>
          <a:p>
            <a:pPr marL="457200" lvl="0" indent="-317500" algn="l" rtl="0">
              <a:lnSpc>
                <a:spcPct val="108000"/>
              </a:lnSpc>
              <a:spcBef>
                <a:spcPts val="0"/>
              </a:spcBef>
              <a:spcAft>
                <a:spcPts val="0"/>
              </a:spcAft>
              <a:buSzPts val="1400"/>
              <a:buFont typeface="Trebuchet MS"/>
              <a:buChar char="●"/>
            </a:pPr>
            <a:r>
              <a:rPr lang="en" sz="1400">
                <a:solidFill>
                  <a:schemeClr val="dk1"/>
                </a:solidFill>
                <a:latin typeface="Trebuchet MS"/>
                <a:ea typeface="Trebuchet MS"/>
                <a:cs typeface="Trebuchet MS"/>
                <a:sym typeface="Trebuchet MS"/>
              </a:rPr>
              <a:t>Our system too often fails to </a:t>
            </a:r>
            <a:r>
              <a:rPr lang="en" sz="1400">
                <a:solidFill>
                  <a:srgbClr val="222222"/>
                </a:solidFill>
                <a:latin typeface="Trebuchet MS"/>
                <a:ea typeface="Trebuchet MS"/>
                <a:cs typeface="Trebuchet MS"/>
                <a:sym typeface="Trebuchet MS"/>
              </a:rPr>
              <a:t>prepare children who are Black, Hispanic, speak a language other than English at home, or have a diagnosed disability or developmental delay. </a:t>
            </a:r>
            <a:endParaRPr sz="1400">
              <a:solidFill>
                <a:srgbClr val="22222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600" b="1">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r>
              <a:rPr lang="en" sz="1700" b="1">
                <a:solidFill>
                  <a:schemeClr val="dk1"/>
                </a:solidFill>
                <a:latin typeface="Trebuchet MS"/>
                <a:ea typeface="Trebuchet MS"/>
                <a:cs typeface="Trebuchet MS"/>
                <a:sym typeface="Trebuchet MS"/>
              </a:rPr>
              <a:t>Virginia’s early childhood system must ensure that </a:t>
            </a:r>
            <a:r>
              <a:rPr lang="en" sz="1700" b="1" u="sng">
                <a:solidFill>
                  <a:schemeClr val="dk1"/>
                </a:solidFill>
                <a:latin typeface="Trebuchet MS"/>
                <a:ea typeface="Trebuchet MS"/>
                <a:cs typeface="Trebuchet MS"/>
                <a:sym typeface="Trebuchet MS"/>
              </a:rPr>
              <a:t>all</a:t>
            </a:r>
            <a:r>
              <a:rPr lang="en" sz="1700" b="1">
                <a:solidFill>
                  <a:schemeClr val="dk1"/>
                </a:solidFill>
                <a:latin typeface="Trebuchet MS"/>
                <a:ea typeface="Trebuchet MS"/>
                <a:cs typeface="Trebuchet MS"/>
                <a:sym typeface="Trebuchet MS"/>
              </a:rPr>
              <a:t> children have access to quality teaching and learning experiences that meet their unique needs. Together, we will:   </a:t>
            </a:r>
            <a:endParaRPr sz="1700" b="1">
              <a:solidFill>
                <a:schemeClr val="dk1"/>
              </a:solidFill>
              <a:latin typeface="Trebuchet MS"/>
              <a:ea typeface="Trebuchet MS"/>
              <a:cs typeface="Trebuchet MS"/>
              <a:sym typeface="Trebuchet MS"/>
            </a:endParaRPr>
          </a:p>
          <a:p>
            <a:pPr marL="0" lvl="0" indent="0" algn="l" rtl="0">
              <a:spcBef>
                <a:spcPts val="800"/>
              </a:spcBef>
              <a:spcAft>
                <a:spcPts val="0"/>
              </a:spcAft>
              <a:buNone/>
            </a:pPr>
            <a:endParaRPr sz="1600">
              <a:latin typeface="Trebuchet MS"/>
              <a:ea typeface="Trebuchet MS"/>
              <a:cs typeface="Trebuchet MS"/>
              <a:sym typeface="Trebuchet MS"/>
            </a:endParaRPr>
          </a:p>
        </p:txBody>
      </p:sp>
      <p:sp>
        <p:nvSpPr>
          <p:cNvPr id="380" name="Google Shape;380;p52"/>
          <p:cNvSpPr/>
          <p:nvPr/>
        </p:nvSpPr>
        <p:spPr>
          <a:xfrm>
            <a:off x="755125" y="3348675"/>
            <a:ext cx="24360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500" b="1">
                <a:solidFill>
                  <a:srgbClr val="980000"/>
                </a:solidFill>
                <a:highlight>
                  <a:srgbClr val="F4CCCC"/>
                </a:highlight>
                <a:latin typeface="Trebuchet MS"/>
                <a:ea typeface="Trebuchet MS"/>
                <a:cs typeface="Trebuchet MS"/>
                <a:sym typeface="Trebuchet MS"/>
              </a:rPr>
              <a:t>UNIFY </a:t>
            </a:r>
            <a:r>
              <a:rPr lang="en" sz="1500">
                <a:solidFill>
                  <a:schemeClr val="dk1"/>
                </a:solidFill>
                <a:highlight>
                  <a:srgbClr val="F4CCCC"/>
                </a:highlight>
                <a:latin typeface="Trebuchet MS"/>
                <a:ea typeface="Trebuchet MS"/>
                <a:cs typeface="Trebuchet MS"/>
                <a:sym typeface="Trebuchet MS"/>
              </a:rPr>
              <a:t>around shared and equitable expectations for quality.</a:t>
            </a:r>
            <a:endParaRPr sz="1500">
              <a:solidFill>
                <a:schemeClr val="dk1"/>
              </a:solidFill>
              <a:highlight>
                <a:srgbClr val="F4CCCC"/>
              </a:highlight>
              <a:latin typeface="Trebuchet MS"/>
              <a:ea typeface="Trebuchet MS"/>
              <a:cs typeface="Trebuchet MS"/>
              <a:sym typeface="Trebuchet MS"/>
            </a:endParaRPr>
          </a:p>
        </p:txBody>
      </p:sp>
      <p:sp>
        <p:nvSpPr>
          <p:cNvPr id="381" name="Google Shape;381;p52"/>
          <p:cNvSpPr/>
          <p:nvPr/>
        </p:nvSpPr>
        <p:spPr>
          <a:xfrm>
            <a:off x="3385625" y="3369822"/>
            <a:ext cx="25824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 b="1">
              <a:solidFill>
                <a:srgbClr val="980000"/>
              </a:solidFill>
              <a:highlight>
                <a:srgbClr val="F4CCCC"/>
              </a:highlight>
              <a:latin typeface="Trebuchet MS"/>
              <a:ea typeface="Trebuchet MS"/>
              <a:cs typeface="Trebuchet MS"/>
              <a:sym typeface="Trebuchet MS"/>
            </a:endParaRPr>
          </a:p>
          <a:p>
            <a:pPr marL="0" lvl="0" indent="0" algn="ctr" rtl="0">
              <a:spcBef>
                <a:spcPts val="800"/>
              </a:spcBef>
              <a:spcAft>
                <a:spcPts val="800"/>
              </a:spcAft>
              <a:buNone/>
            </a:pPr>
            <a:r>
              <a:rPr lang="en" sz="1500" b="1">
                <a:solidFill>
                  <a:srgbClr val="980000"/>
                </a:solidFill>
                <a:highlight>
                  <a:srgbClr val="F4CCCC"/>
                </a:highlight>
                <a:latin typeface="Trebuchet MS"/>
                <a:ea typeface="Trebuchet MS"/>
                <a:cs typeface="Trebuchet MS"/>
                <a:sym typeface="Trebuchet MS"/>
              </a:rPr>
              <a:t>MEASURE</a:t>
            </a:r>
            <a:r>
              <a:rPr lang="en" sz="1500">
                <a:solidFill>
                  <a:schemeClr val="dk1"/>
                </a:solidFill>
                <a:highlight>
                  <a:srgbClr val="F4CCCC"/>
                </a:highlight>
                <a:latin typeface="Trebuchet MS"/>
                <a:ea typeface="Trebuchet MS"/>
                <a:cs typeface="Trebuchet MS"/>
                <a:sym typeface="Trebuchet MS"/>
              </a:rPr>
              <a:t> and strengthen teacher-child interactions and curriculum use in all publicly-funded birth-to-five programs.</a:t>
            </a:r>
            <a:endParaRPr sz="1500" b="1">
              <a:solidFill>
                <a:srgbClr val="980000"/>
              </a:solidFill>
              <a:highlight>
                <a:srgbClr val="F4CCCC"/>
              </a:highlight>
              <a:latin typeface="Trebuchet MS"/>
              <a:ea typeface="Trebuchet MS"/>
              <a:cs typeface="Trebuchet MS"/>
              <a:sym typeface="Trebuchet MS"/>
            </a:endParaRPr>
          </a:p>
        </p:txBody>
      </p:sp>
      <p:sp>
        <p:nvSpPr>
          <p:cNvPr id="382" name="Google Shape;382;p52"/>
          <p:cNvSpPr/>
          <p:nvPr/>
        </p:nvSpPr>
        <p:spPr>
          <a:xfrm>
            <a:off x="6168525" y="3369822"/>
            <a:ext cx="2436000" cy="1211700"/>
          </a:xfrm>
          <a:prstGeom prst="round2DiagRect">
            <a:avLst>
              <a:gd name="adj1" fmla="val 16667"/>
              <a:gd name="adj2" fmla="val 0"/>
            </a:avLst>
          </a:prstGeom>
          <a:solidFill>
            <a:srgbClr val="F4CCCC"/>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800"/>
              </a:spcAft>
              <a:buNone/>
            </a:pPr>
            <a:r>
              <a:rPr lang="en" sz="1500" b="1">
                <a:solidFill>
                  <a:srgbClr val="980000"/>
                </a:solidFill>
                <a:highlight>
                  <a:srgbClr val="F4CCCC"/>
                </a:highlight>
                <a:latin typeface="Trebuchet MS"/>
                <a:ea typeface="Trebuchet MS"/>
                <a:cs typeface="Trebuchet MS"/>
                <a:sym typeface="Trebuchet MS"/>
              </a:rPr>
              <a:t>IMPROVE </a:t>
            </a:r>
            <a:r>
              <a:rPr lang="en" sz="1500">
                <a:solidFill>
                  <a:schemeClr val="dk1"/>
                </a:solidFill>
                <a:highlight>
                  <a:srgbClr val="F4CCCC"/>
                </a:highlight>
                <a:latin typeface="Trebuchet MS"/>
                <a:ea typeface="Trebuchet MS"/>
                <a:cs typeface="Trebuchet MS"/>
                <a:sym typeface="Trebuchet MS"/>
              </a:rPr>
              <a:t>supports for educators, prioritizing those who need it most. </a:t>
            </a:r>
            <a:endParaRPr sz="1500">
              <a:solidFill>
                <a:schemeClr val="dk1"/>
              </a:solidFill>
              <a:highlight>
                <a:srgbClr val="F4CCCC"/>
              </a:highlight>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3"/>
          <p:cNvSpPr txBox="1">
            <a:spLocks noGrp="1"/>
          </p:cNvSpPr>
          <p:nvPr>
            <p:ph type="title"/>
          </p:nvPr>
        </p:nvSpPr>
        <p:spPr>
          <a:xfrm>
            <a:off x="311700" y="445025"/>
            <a:ext cx="89112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300"/>
              <a:buNone/>
            </a:pPr>
            <a:r>
              <a:rPr lang="en" sz="3000"/>
              <a:t>Building a More Unified and Equitable System</a:t>
            </a:r>
            <a:endParaRPr sz="3000"/>
          </a:p>
        </p:txBody>
      </p:sp>
      <p:grpSp>
        <p:nvGrpSpPr>
          <p:cNvPr id="388" name="Google Shape;388;p53"/>
          <p:cNvGrpSpPr/>
          <p:nvPr/>
        </p:nvGrpSpPr>
        <p:grpSpPr>
          <a:xfrm>
            <a:off x="402850" y="1085850"/>
            <a:ext cx="2363400" cy="2196804"/>
            <a:chOff x="402850" y="1390650"/>
            <a:chExt cx="2363400" cy="2196804"/>
          </a:xfrm>
        </p:grpSpPr>
        <p:sp>
          <p:nvSpPr>
            <p:cNvPr id="389" name="Google Shape;389;p53"/>
            <p:cNvSpPr/>
            <p:nvPr/>
          </p:nvSpPr>
          <p:spPr>
            <a:xfrm>
              <a:off x="902781" y="3080265"/>
              <a:ext cx="1534500" cy="133500"/>
            </a:xfrm>
            <a:prstGeom prst="rect">
              <a:avLst/>
            </a:prstGeom>
            <a:solidFill>
              <a:srgbClr val="D838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3"/>
            <p:cNvSpPr txBox="1"/>
            <p:nvPr/>
          </p:nvSpPr>
          <p:spPr>
            <a:xfrm>
              <a:off x="466173" y="3216054"/>
              <a:ext cx="8712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2015</a:t>
              </a:r>
              <a:endParaRPr sz="1200" b="1" i="0" u="none" strike="noStrike" cap="none">
                <a:solidFill>
                  <a:srgbClr val="000000"/>
                </a:solidFill>
                <a:latin typeface="Roboto"/>
                <a:ea typeface="Roboto"/>
                <a:cs typeface="Roboto"/>
                <a:sym typeface="Roboto"/>
              </a:endParaRPr>
            </a:p>
          </p:txBody>
        </p:sp>
        <p:grpSp>
          <p:nvGrpSpPr>
            <p:cNvPr id="391" name="Google Shape;391;p53"/>
            <p:cNvGrpSpPr/>
            <p:nvPr/>
          </p:nvGrpSpPr>
          <p:grpSpPr>
            <a:xfrm>
              <a:off x="851208" y="2800855"/>
              <a:ext cx="92400" cy="411825"/>
              <a:chOff x="845575" y="2563700"/>
              <a:chExt cx="92400" cy="411825"/>
            </a:xfrm>
          </p:grpSpPr>
          <p:cxnSp>
            <p:nvCxnSpPr>
              <p:cNvPr id="392" name="Google Shape;392;p53"/>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93" name="Google Shape;393;p5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4" name="Google Shape;394;p53"/>
            <p:cNvSpPr txBox="1"/>
            <p:nvPr/>
          </p:nvSpPr>
          <p:spPr>
            <a:xfrm>
              <a:off x="402850" y="1390650"/>
              <a:ext cx="2363400" cy="116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Virginia Quality</a:t>
              </a:r>
              <a:r>
                <a:rPr lang="en" sz="1200" b="1">
                  <a:latin typeface="Trebuchet MS"/>
                  <a:ea typeface="Trebuchet MS"/>
                  <a:cs typeface="Trebuchet MS"/>
                  <a:sym typeface="Trebuchet MS"/>
                </a:rPr>
                <a:t> (VQ), Head Start</a:t>
              </a:r>
              <a:r>
                <a:rPr lang="en" sz="1200" b="1" i="0" u="none" strike="noStrike" cap="none">
                  <a:solidFill>
                    <a:srgbClr val="000000"/>
                  </a:solidFill>
                  <a:latin typeface="Trebuchet MS"/>
                  <a:ea typeface="Trebuchet MS"/>
                  <a:cs typeface="Trebuchet MS"/>
                  <a:sym typeface="Trebuchet MS"/>
                </a:rPr>
                <a:t> and VPI+</a:t>
              </a:r>
              <a:endParaRPr sz="12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600" i="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r>
                <a:rPr lang="en" sz="900" i="0" u="none" strike="noStrike" cap="none">
                  <a:latin typeface="Trebuchet MS"/>
                  <a:ea typeface="Trebuchet MS"/>
                  <a:cs typeface="Trebuchet MS"/>
                  <a:sym typeface="Trebuchet MS"/>
                </a:rPr>
                <a:t>Virginia Quality, Head </a:t>
              </a:r>
              <a:r>
                <a:rPr lang="en" sz="900">
                  <a:latin typeface="Trebuchet MS"/>
                  <a:ea typeface="Trebuchet MS"/>
                  <a:cs typeface="Trebuchet MS"/>
                  <a:sym typeface="Trebuchet MS"/>
                </a:rPr>
                <a:t>Start </a:t>
              </a:r>
              <a:r>
                <a:rPr lang="en" sz="900" i="0" u="none" strike="noStrike" cap="none">
                  <a:latin typeface="Trebuchet MS"/>
                  <a:ea typeface="Trebuchet MS"/>
                  <a:cs typeface="Trebuchet MS"/>
                  <a:sym typeface="Trebuchet MS"/>
                </a:rPr>
                <a:t>and VPI +</a:t>
              </a:r>
              <a:r>
                <a:rPr lang="en" sz="900">
                  <a:latin typeface="Trebuchet MS"/>
                  <a:ea typeface="Trebuchet MS"/>
                  <a:cs typeface="Trebuchet MS"/>
                  <a:sym typeface="Trebuchet MS"/>
                </a:rPr>
                <a:t> use teacher-child interactions as a key component of classroom quality in a variety of birth-five settings, including in family day homes. </a:t>
              </a:r>
              <a:endParaRPr sz="12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800">
                <a:solidFill>
                  <a:srgbClr val="FF0000"/>
                </a:solidFill>
                <a:latin typeface="Trebuchet MS"/>
                <a:ea typeface="Trebuchet MS"/>
                <a:cs typeface="Trebuchet MS"/>
                <a:sym typeface="Trebuchet MS"/>
              </a:endParaRPr>
            </a:p>
          </p:txBody>
        </p:sp>
      </p:grpSp>
      <p:grpSp>
        <p:nvGrpSpPr>
          <p:cNvPr id="395" name="Google Shape;395;p53"/>
          <p:cNvGrpSpPr/>
          <p:nvPr/>
        </p:nvGrpSpPr>
        <p:grpSpPr>
          <a:xfrm>
            <a:off x="1871450" y="2398587"/>
            <a:ext cx="2770200" cy="1885613"/>
            <a:chOff x="1871450" y="2703387"/>
            <a:chExt cx="2770200" cy="1885613"/>
          </a:xfrm>
        </p:grpSpPr>
        <p:sp>
          <p:nvSpPr>
            <p:cNvPr id="396" name="Google Shape;396;p53"/>
            <p:cNvSpPr/>
            <p:nvPr/>
          </p:nvSpPr>
          <p:spPr>
            <a:xfrm>
              <a:off x="2437281" y="3080265"/>
              <a:ext cx="1534500" cy="133500"/>
            </a:xfrm>
            <a:prstGeom prst="rect">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53"/>
            <p:cNvSpPr txBox="1"/>
            <p:nvPr/>
          </p:nvSpPr>
          <p:spPr>
            <a:xfrm>
              <a:off x="1871450" y="3639200"/>
              <a:ext cx="2770200" cy="94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JLARC Early Childhood Study</a:t>
              </a:r>
              <a:endParaRPr sz="12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60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r>
                <a:rPr lang="en" sz="900" i="0" u="none" strike="noStrike" cap="none">
                  <a:latin typeface="Trebuchet MS"/>
                  <a:ea typeface="Trebuchet MS"/>
                  <a:cs typeface="Trebuchet MS"/>
                  <a:sym typeface="Trebuchet MS"/>
                </a:rPr>
                <a:t>Study found that Virginia has insufficient evidence about how well </a:t>
              </a:r>
              <a:r>
                <a:rPr lang="en" sz="900">
                  <a:latin typeface="Trebuchet MS"/>
                  <a:ea typeface="Trebuchet MS"/>
                  <a:cs typeface="Trebuchet MS"/>
                  <a:sym typeface="Trebuchet MS"/>
                </a:rPr>
                <a:t>publicly-funded early childhood </a:t>
              </a:r>
              <a:r>
                <a:rPr lang="en" sz="900" i="0" u="none" strike="noStrike" cap="none">
                  <a:latin typeface="Trebuchet MS"/>
                  <a:ea typeface="Trebuchet MS"/>
                  <a:cs typeface="Trebuchet MS"/>
                  <a:sym typeface="Trebuchet MS"/>
                </a:rPr>
                <a:t>programs are preparing children for school</a:t>
              </a:r>
              <a:endParaRPr sz="900" i="0" u="none" strike="noStrike" cap="none">
                <a:latin typeface="Trebuchet MS"/>
                <a:ea typeface="Trebuchet MS"/>
                <a:cs typeface="Trebuchet MS"/>
                <a:sym typeface="Trebuchet MS"/>
              </a:endParaRPr>
            </a:p>
            <a:p>
              <a:pPr marL="0" marR="0" lvl="0" indent="0" algn="l" rtl="0">
                <a:lnSpc>
                  <a:spcPct val="100000"/>
                </a:lnSpc>
                <a:spcBef>
                  <a:spcPts val="600"/>
                </a:spcBef>
                <a:spcAft>
                  <a:spcPts val="1600"/>
                </a:spcAft>
                <a:buClr>
                  <a:srgbClr val="000000"/>
                </a:buClr>
                <a:buSzPts val="800"/>
                <a:buFont typeface="Arial"/>
                <a:buNone/>
              </a:pPr>
              <a:r>
                <a:rPr lang="en" sz="900" i="0" u="none" strike="noStrike" cap="none">
                  <a:latin typeface="Trebuchet MS"/>
                  <a:ea typeface="Trebuchet MS"/>
                  <a:cs typeface="Trebuchet MS"/>
                  <a:sym typeface="Trebuchet MS"/>
                </a:rPr>
                <a:t>Recommendations included more comprehensive assessments of K readiness; improving the design, quality, and performance data of programs.</a:t>
              </a:r>
              <a:endParaRPr sz="900" i="0" u="none" strike="noStrike" cap="none">
                <a:latin typeface="Trebuchet MS"/>
                <a:ea typeface="Trebuchet MS"/>
                <a:cs typeface="Trebuchet MS"/>
                <a:sym typeface="Trebuchet MS"/>
              </a:endParaRPr>
            </a:p>
          </p:txBody>
        </p:sp>
        <p:sp>
          <p:nvSpPr>
            <p:cNvPr id="398" name="Google Shape;398;p53"/>
            <p:cNvSpPr txBox="1"/>
            <p:nvPr/>
          </p:nvSpPr>
          <p:spPr>
            <a:xfrm>
              <a:off x="2071705" y="2703387"/>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2016</a:t>
              </a:r>
              <a:endParaRPr sz="1200" b="1" i="0" u="none" strike="noStrike" cap="none">
                <a:solidFill>
                  <a:srgbClr val="000000"/>
                </a:solidFill>
                <a:latin typeface="Roboto"/>
                <a:ea typeface="Roboto"/>
                <a:cs typeface="Roboto"/>
                <a:sym typeface="Roboto"/>
              </a:endParaRPr>
            </a:p>
          </p:txBody>
        </p:sp>
        <p:grpSp>
          <p:nvGrpSpPr>
            <p:cNvPr id="399" name="Google Shape;399;p53"/>
            <p:cNvGrpSpPr/>
            <p:nvPr/>
          </p:nvGrpSpPr>
          <p:grpSpPr>
            <a:xfrm rot="10800000">
              <a:off x="2395183" y="3080258"/>
              <a:ext cx="92400" cy="411825"/>
              <a:chOff x="2070100" y="2563700"/>
              <a:chExt cx="92400" cy="411825"/>
            </a:xfrm>
          </p:grpSpPr>
          <p:cxnSp>
            <p:nvCxnSpPr>
              <p:cNvPr id="400" name="Google Shape;400;p53"/>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01" name="Google Shape;401;p53"/>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02" name="Google Shape;402;p53"/>
          <p:cNvGrpSpPr/>
          <p:nvPr/>
        </p:nvGrpSpPr>
        <p:grpSpPr>
          <a:xfrm>
            <a:off x="3220275" y="1017725"/>
            <a:ext cx="2858100" cy="2264918"/>
            <a:chOff x="3220275" y="1322525"/>
            <a:chExt cx="2858100" cy="2264918"/>
          </a:xfrm>
        </p:grpSpPr>
        <p:sp>
          <p:nvSpPr>
            <p:cNvPr id="403" name="Google Shape;403;p53"/>
            <p:cNvSpPr/>
            <p:nvPr/>
          </p:nvSpPr>
          <p:spPr>
            <a:xfrm>
              <a:off x="3971778" y="3080265"/>
              <a:ext cx="1534500" cy="133500"/>
            </a:xfrm>
            <a:prstGeom prst="rect">
              <a:avLst/>
            </a:prstGeom>
            <a:solidFill>
              <a:srgbClr val="D838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4" name="Google Shape;404;p53"/>
            <p:cNvGrpSpPr/>
            <p:nvPr/>
          </p:nvGrpSpPr>
          <p:grpSpPr>
            <a:xfrm>
              <a:off x="3924544" y="2800855"/>
              <a:ext cx="92400" cy="411825"/>
              <a:chOff x="845575" y="2563700"/>
              <a:chExt cx="92400" cy="411825"/>
            </a:xfrm>
          </p:grpSpPr>
          <p:cxnSp>
            <p:nvCxnSpPr>
              <p:cNvPr id="405" name="Google Shape;405;p53"/>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06" name="Google Shape;406;p5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7" name="Google Shape;407;p53"/>
            <p:cNvSpPr txBox="1"/>
            <p:nvPr/>
          </p:nvSpPr>
          <p:spPr>
            <a:xfrm>
              <a:off x="3642907" y="3216043"/>
              <a:ext cx="6927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2018</a:t>
              </a:r>
              <a:endParaRPr sz="1200" b="1" i="0" u="none" strike="noStrike" cap="none">
                <a:solidFill>
                  <a:srgbClr val="000000"/>
                </a:solidFill>
                <a:latin typeface="Roboto"/>
                <a:ea typeface="Roboto"/>
                <a:cs typeface="Roboto"/>
                <a:sym typeface="Roboto"/>
              </a:endParaRPr>
            </a:p>
          </p:txBody>
        </p:sp>
        <p:sp>
          <p:nvSpPr>
            <p:cNvPr id="408" name="Google Shape;408;p53"/>
            <p:cNvSpPr txBox="1"/>
            <p:nvPr/>
          </p:nvSpPr>
          <p:spPr>
            <a:xfrm>
              <a:off x="3220275" y="1322525"/>
              <a:ext cx="2858100" cy="1374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Preschool Development Grant     (PBG B-5)</a:t>
              </a:r>
              <a:endParaRPr sz="12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6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r>
                <a:rPr lang="en" sz="900" b="0" i="0" u="none" strike="noStrike" cap="none">
                  <a:latin typeface="Trebuchet MS"/>
                  <a:ea typeface="Trebuchet MS"/>
                  <a:cs typeface="Trebuchet MS"/>
                  <a:sym typeface="Trebuchet MS"/>
                </a:rPr>
                <a:t>Virginia received </a:t>
              </a:r>
              <a:r>
                <a:rPr lang="en" sz="900">
                  <a:latin typeface="Trebuchet MS"/>
                  <a:ea typeface="Trebuchet MS"/>
                  <a:cs typeface="Trebuchet MS"/>
                  <a:sym typeface="Trebuchet MS"/>
                </a:rPr>
                <a:t>funding to develop a unified strategy, increase equity and build infrastructure</a:t>
              </a:r>
              <a:r>
                <a:rPr lang="en" sz="900" b="0" i="0" u="none" strike="noStrike" cap="none">
                  <a:latin typeface="Trebuchet MS"/>
                  <a:ea typeface="Trebuchet MS"/>
                  <a:cs typeface="Trebuchet MS"/>
                  <a:sym typeface="Trebuchet MS"/>
                </a:rPr>
                <a:t> at the community level, focusing on relationships, quality, enrollment and family engagement, across </a:t>
              </a:r>
              <a:r>
                <a:rPr lang="en" sz="900">
                  <a:latin typeface="Trebuchet MS"/>
                  <a:ea typeface="Trebuchet MS"/>
                  <a:cs typeface="Trebuchet MS"/>
                  <a:sym typeface="Trebuchet MS"/>
                </a:rPr>
                <a:t>PreK, ECSE, Head Start, child care centers and family day homes</a:t>
              </a:r>
              <a:r>
                <a:rPr lang="en" sz="800">
                  <a:latin typeface="Trebuchet MS"/>
                  <a:ea typeface="Trebuchet MS"/>
                  <a:cs typeface="Trebuchet MS"/>
                  <a:sym typeface="Trebuchet MS"/>
                </a:rPr>
                <a:t>.  </a:t>
              </a:r>
              <a:endParaRPr sz="800" b="1" i="0" u="none" strike="noStrike" cap="none">
                <a:latin typeface="Trebuchet MS"/>
                <a:ea typeface="Trebuchet MS"/>
                <a:cs typeface="Trebuchet MS"/>
                <a:sym typeface="Trebuchet MS"/>
              </a:endParaRPr>
            </a:p>
          </p:txBody>
        </p:sp>
      </p:grpSp>
      <p:grpSp>
        <p:nvGrpSpPr>
          <p:cNvPr id="409" name="Google Shape;409;p53"/>
          <p:cNvGrpSpPr/>
          <p:nvPr/>
        </p:nvGrpSpPr>
        <p:grpSpPr>
          <a:xfrm>
            <a:off x="5131289" y="2398587"/>
            <a:ext cx="3144786" cy="1918488"/>
            <a:chOff x="5131289" y="2703387"/>
            <a:chExt cx="3144786" cy="1918488"/>
          </a:xfrm>
        </p:grpSpPr>
        <p:sp>
          <p:nvSpPr>
            <p:cNvPr id="410" name="Google Shape;410;p53"/>
            <p:cNvSpPr/>
            <p:nvPr/>
          </p:nvSpPr>
          <p:spPr>
            <a:xfrm>
              <a:off x="5506276" y="3080265"/>
              <a:ext cx="1534500" cy="133500"/>
            </a:xfrm>
            <a:prstGeom prst="rect">
              <a:avLst/>
            </a:prstGeom>
            <a:solidFill>
              <a:srgbClr val="8020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1" name="Google Shape;411;p53"/>
            <p:cNvGrpSpPr/>
            <p:nvPr/>
          </p:nvGrpSpPr>
          <p:grpSpPr>
            <a:xfrm rot="10800000">
              <a:off x="5455515" y="3080258"/>
              <a:ext cx="92400" cy="411825"/>
              <a:chOff x="2070100" y="2563700"/>
              <a:chExt cx="92400" cy="411825"/>
            </a:xfrm>
          </p:grpSpPr>
          <p:cxnSp>
            <p:nvCxnSpPr>
              <p:cNvPr id="412" name="Google Shape;412;p53"/>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13" name="Google Shape;413;p53"/>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4" name="Google Shape;414;p53"/>
            <p:cNvSpPr txBox="1"/>
            <p:nvPr/>
          </p:nvSpPr>
          <p:spPr>
            <a:xfrm>
              <a:off x="5131289" y="2703387"/>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2019</a:t>
              </a:r>
              <a:endParaRPr sz="1200" b="1" i="0" u="none" strike="noStrike" cap="none">
                <a:solidFill>
                  <a:srgbClr val="000000"/>
                </a:solidFill>
                <a:latin typeface="Roboto"/>
                <a:ea typeface="Roboto"/>
                <a:cs typeface="Roboto"/>
                <a:sym typeface="Roboto"/>
              </a:endParaRPr>
            </a:p>
          </p:txBody>
        </p:sp>
        <p:sp>
          <p:nvSpPr>
            <p:cNvPr id="415" name="Google Shape;415;p53"/>
            <p:cNvSpPr txBox="1"/>
            <p:nvPr/>
          </p:nvSpPr>
          <p:spPr>
            <a:xfrm>
              <a:off x="5250875" y="3625575"/>
              <a:ext cx="3025200" cy="99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Executive Directive 4 on School Readiness</a:t>
              </a:r>
              <a:endParaRPr sz="12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1600"/>
                </a:spcAft>
                <a:buClr>
                  <a:srgbClr val="000000"/>
                </a:buClr>
                <a:buSzPts val="800"/>
                <a:buFont typeface="Arial"/>
                <a:buNone/>
              </a:pPr>
              <a:r>
                <a:rPr lang="en" sz="900" b="0" i="0" u="none" strike="noStrike" cap="none">
                  <a:latin typeface="Trebuchet MS"/>
                  <a:ea typeface="Trebuchet MS"/>
                  <a:cs typeface="Trebuchet MS"/>
                  <a:sym typeface="Trebuchet MS"/>
                </a:rPr>
                <a:t>ED4 called for a plan to ensure that all at-risk 3 and 4-year-olds have </a:t>
              </a:r>
              <a:r>
                <a:rPr lang="en" sz="900">
                  <a:latin typeface="Trebuchet MS"/>
                  <a:ea typeface="Trebuchet MS"/>
                  <a:cs typeface="Trebuchet MS"/>
                  <a:sym typeface="Trebuchet MS"/>
                </a:rPr>
                <a:t>equitable</a:t>
              </a:r>
              <a:r>
                <a:rPr lang="en" sz="900" b="0" i="0" u="none" strike="noStrike" cap="none">
                  <a:latin typeface="Trebuchet MS"/>
                  <a:ea typeface="Trebuchet MS"/>
                  <a:cs typeface="Trebuchet MS"/>
                  <a:sym typeface="Trebuchet MS"/>
                </a:rPr>
                <a:t> access to publicly</a:t>
              </a:r>
              <a:r>
                <a:rPr lang="en" sz="900">
                  <a:latin typeface="Trebuchet MS"/>
                  <a:ea typeface="Trebuchet MS"/>
                  <a:cs typeface="Trebuchet MS"/>
                  <a:sym typeface="Trebuchet MS"/>
                </a:rPr>
                <a:t>-</a:t>
              </a:r>
              <a:r>
                <a:rPr lang="en" sz="900" b="0" i="0" u="none" strike="noStrike" cap="none">
                  <a:latin typeface="Trebuchet MS"/>
                  <a:ea typeface="Trebuchet MS"/>
                  <a:cs typeface="Trebuchet MS"/>
                  <a:sym typeface="Trebuchet MS"/>
                </a:rPr>
                <a:t>funded care and education and that all publicly-funded </a:t>
              </a:r>
              <a:r>
                <a:rPr lang="en" sz="900">
                  <a:latin typeface="Trebuchet MS"/>
                  <a:ea typeface="Trebuchet MS"/>
                  <a:cs typeface="Trebuchet MS"/>
                  <a:sym typeface="Trebuchet MS"/>
                </a:rPr>
                <a:t>birth to five </a:t>
              </a:r>
              <a:r>
                <a:rPr lang="en" sz="900" b="0" i="0" u="none" strike="noStrike" cap="none">
                  <a:latin typeface="Trebuchet MS"/>
                  <a:ea typeface="Trebuchet MS"/>
                  <a:cs typeface="Trebuchet MS"/>
                  <a:sym typeface="Trebuchet MS"/>
                </a:rPr>
                <a:t>programs are measured as part of a uniform quality rating system</a:t>
              </a:r>
              <a:r>
                <a:rPr lang="en" sz="900">
                  <a:latin typeface="Trebuchet MS"/>
                  <a:ea typeface="Trebuchet MS"/>
                  <a:cs typeface="Trebuchet MS"/>
                  <a:sym typeface="Trebuchet MS"/>
                </a:rPr>
                <a:t>. Virginia</a:t>
              </a:r>
              <a:r>
                <a:rPr lang="en" sz="900" b="0" i="0" u="none" strike="noStrike" cap="none">
                  <a:latin typeface="Trebuchet MS"/>
                  <a:ea typeface="Trebuchet MS"/>
                  <a:cs typeface="Trebuchet MS"/>
                  <a:sym typeface="Trebuchet MS"/>
                </a:rPr>
                <a:t> conducted listening sessions in the fi</a:t>
              </a:r>
              <a:r>
                <a:rPr lang="en" sz="900">
                  <a:latin typeface="Trebuchet MS"/>
                  <a:ea typeface="Trebuchet MS"/>
                  <a:cs typeface="Trebuchet MS"/>
                  <a:sym typeface="Trebuchet MS"/>
                </a:rPr>
                <a:t>eld</a:t>
              </a:r>
              <a:r>
                <a:rPr lang="en" sz="900" b="0" i="0" u="none" strike="noStrike" cap="none">
                  <a:latin typeface="Trebuchet MS"/>
                  <a:ea typeface="Trebuchet MS"/>
                  <a:cs typeface="Trebuchet MS"/>
                  <a:sym typeface="Trebuchet MS"/>
                </a:rPr>
                <a:t>, analyzed data, and</a:t>
              </a:r>
              <a:r>
                <a:rPr lang="en" sz="900">
                  <a:latin typeface="Trebuchet MS"/>
                  <a:ea typeface="Trebuchet MS"/>
                  <a:cs typeface="Trebuchet MS"/>
                  <a:sym typeface="Trebuchet MS"/>
                </a:rPr>
                <a:t> </a:t>
              </a:r>
              <a:r>
                <a:rPr lang="en" sz="900" b="0" i="0" u="none" strike="noStrike" cap="none">
                  <a:latin typeface="Trebuchet MS"/>
                  <a:ea typeface="Trebuchet MS"/>
                  <a:cs typeface="Trebuchet MS"/>
                  <a:sym typeface="Trebuchet MS"/>
                </a:rPr>
                <a:t>collaborated across agencies to develop recommendations.</a:t>
              </a:r>
              <a:endParaRPr sz="900" b="1" i="0" u="none" strike="noStrike" cap="none">
                <a:latin typeface="Trebuchet MS"/>
                <a:ea typeface="Trebuchet MS"/>
                <a:cs typeface="Trebuchet MS"/>
                <a:sym typeface="Trebuchet MS"/>
              </a:endParaRPr>
            </a:p>
          </p:txBody>
        </p:sp>
      </p:grpSp>
      <p:grpSp>
        <p:nvGrpSpPr>
          <p:cNvPr id="416" name="Google Shape;416;p53"/>
          <p:cNvGrpSpPr/>
          <p:nvPr/>
        </p:nvGrpSpPr>
        <p:grpSpPr>
          <a:xfrm>
            <a:off x="6288326" y="1051225"/>
            <a:ext cx="2858157" cy="2231418"/>
            <a:chOff x="6288326" y="1356025"/>
            <a:chExt cx="2858157" cy="2231418"/>
          </a:xfrm>
        </p:grpSpPr>
        <p:sp>
          <p:nvSpPr>
            <p:cNvPr id="417" name="Google Shape;417;p53"/>
            <p:cNvSpPr/>
            <p:nvPr/>
          </p:nvSpPr>
          <p:spPr>
            <a:xfrm>
              <a:off x="7040783" y="3080265"/>
              <a:ext cx="2105700" cy="133500"/>
            </a:xfrm>
            <a:prstGeom prst="rect">
              <a:avLst/>
            </a:prstGeom>
            <a:solidFill>
              <a:srgbClr val="D8382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8" name="Google Shape;418;p53"/>
            <p:cNvGrpSpPr/>
            <p:nvPr/>
          </p:nvGrpSpPr>
          <p:grpSpPr>
            <a:xfrm>
              <a:off x="6994658" y="2800855"/>
              <a:ext cx="92400" cy="411825"/>
              <a:chOff x="845575" y="2563700"/>
              <a:chExt cx="92400" cy="411825"/>
            </a:xfrm>
          </p:grpSpPr>
          <p:cxnSp>
            <p:nvCxnSpPr>
              <p:cNvPr id="419" name="Google Shape;419;p53"/>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420" name="Google Shape;420;p53"/>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1" name="Google Shape;421;p53"/>
            <p:cNvSpPr txBox="1"/>
            <p:nvPr/>
          </p:nvSpPr>
          <p:spPr>
            <a:xfrm>
              <a:off x="6671021" y="3216043"/>
              <a:ext cx="745800" cy="371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2020</a:t>
              </a:r>
              <a:endParaRPr sz="1200" b="1" i="0" u="none" strike="noStrike" cap="none">
                <a:solidFill>
                  <a:srgbClr val="000000"/>
                </a:solidFill>
                <a:latin typeface="Roboto"/>
                <a:ea typeface="Roboto"/>
                <a:cs typeface="Roboto"/>
                <a:sym typeface="Roboto"/>
              </a:endParaRPr>
            </a:p>
          </p:txBody>
        </p:sp>
        <p:sp>
          <p:nvSpPr>
            <p:cNvPr id="422" name="Google Shape;422;p53"/>
            <p:cNvSpPr txBox="1"/>
            <p:nvPr/>
          </p:nvSpPr>
          <p:spPr>
            <a:xfrm>
              <a:off x="6288326" y="1356025"/>
              <a:ext cx="2682300" cy="144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Trebuchet MS"/>
                  <a:ea typeface="Trebuchet MS"/>
                  <a:cs typeface="Trebuchet MS"/>
                  <a:sym typeface="Trebuchet MS"/>
                </a:rPr>
                <a:t>Early Childhood Unification Law</a:t>
              </a:r>
              <a:endParaRPr sz="12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800"/>
                <a:buFont typeface="Arial"/>
                <a:buNone/>
              </a:pPr>
              <a:endParaRPr sz="6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1600"/>
                </a:spcAft>
                <a:buClr>
                  <a:srgbClr val="000000"/>
                </a:buClr>
                <a:buSzPts val="800"/>
                <a:buFont typeface="Arial"/>
                <a:buNone/>
              </a:pPr>
              <a:r>
                <a:rPr lang="en" sz="900" i="0" u="none" strike="noStrike" cap="none">
                  <a:solidFill>
                    <a:srgbClr val="000000"/>
                  </a:solidFill>
                  <a:latin typeface="Trebuchet MS"/>
                  <a:ea typeface="Trebuchet MS"/>
                  <a:cs typeface="Trebuchet MS"/>
                  <a:sym typeface="Trebuchet MS"/>
                </a:rPr>
                <a:t>Gover</a:t>
              </a:r>
              <a:r>
                <a:rPr lang="en" sz="900" i="0" u="none" strike="noStrike" cap="none">
                  <a:latin typeface="Trebuchet MS"/>
                  <a:ea typeface="Trebuchet MS"/>
                  <a:cs typeface="Trebuchet MS"/>
                  <a:sym typeface="Trebuchet MS"/>
                </a:rPr>
                <a:t>nor Northam signed HB 1012/SB 578 into law in July 2020, officially unifying birth to </a:t>
              </a:r>
              <a:r>
                <a:rPr lang="en" sz="900">
                  <a:latin typeface="Trebuchet MS"/>
                  <a:ea typeface="Trebuchet MS"/>
                  <a:cs typeface="Trebuchet MS"/>
                  <a:sym typeface="Trebuchet MS"/>
                </a:rPr>
                <a:t>five </a:t>
              </a:r>
              <a:r>
                <a:rPr lang="en" sz="900" i="0" u="none" strike="noStrike" cap="none">
                  <a:latin typeface="Trebuchet MS"/>
                  <a:ea typeface="Trebuchet MS"/>
                  <a:cs typeface="Trebuchet MS"/>
                  <a:sym typeface="Trebuchet MS"/>
                </a:rPr>
                <a:t>programs under the VDOE as of July 1, 2021; establishing the Early Childhood Advisory Council; and requiring the Board to ad</a:t>
              </a:r>
              <a:r>
                <a:rPr lang="en" sz="900" i="0" u="none" strike="noStrike" cap="none">
                  <a:solidFill>
                    <a:srgbClr val="000000"/>
                  </a:solidFill>
                  <a:latin typeface="Trebuchet MS"/>
                  <a:ea typeface="Trebuchet MS"/>
                  <a:cs typeface="Trebuchet MS"/>
                  <a:sym typeface="Trebuchet MS"/>
                </a:rPr>
                <a:t>opt a uniform quality rating system by July 1, 2021</a:t>
              </a:r>
              <a:r>
                <a:rPr lang="en" sz="900">
                  <a:latin typeface="Trebuchet MS"/>
                  <a:ea typeface="Trebuchet MS"/>
                  <a:cs typeface="Trebuchet MS"/>
                  <a:sym typeface="Trebuchet MS"/>
                </a:rPr>
                <a:t>.</a:t>
              </a:r>
              <a:endParaRPr sz="900" i="0" u="none" strike="noStrike" cap="none">
                <a:solidFill>
                  <a:srgbClr val="000000"/>
                </a:solidFill>
                <a:latin typeface="Trebuchet MS"/>
                <a:ea typeface="Trebuchet MS"/>
                <a:cs typeface="Trebuchet MS"/>
                <a:sym typeface="Trebuchet M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Virginia Law Now Requires a Unified System</a:t>
            </a:r>
            <a:endParaRPr sz="3000"/>
          </a:p>
        </p:txBody>
      </p:sp>
      <p:sp>
        <p:nvSpPr>
          <p:cNvPr id="428" name="Google Shape;428;p54"/>
          <p:cNvSpPr txBox="1">
            <a:spLocks noGrp="1"/>
          </p:cNvSpPr>
          <p:nvPr>
            <p:ph type="body" idx="1"/>
          </p:nvPr>
        </p:nvSpPr>
        <p:spPr>
          <a:xfrm>
            <a:off x="311700" y="1230925"/>
            <a:ext cx="8520600" cy="3416400"/>
          </a:xfrm>
          <a:prstGeom prst="rect">
            <a:avLst/>
          </a:prstGeom>
        </p:spPr>
        <p:txBody>
          <a:bodyPr spcFirstLastPara="1" wrap="square" lIns="68575" tIns="34275" rIns="68575" bIns="34275" anchor="t" anchorCtr="0">
            <a:noAutofit/>
          </a:bodyPr>
          <a:lstStyle/>
          <a:p>
            <a:pPr marL="0" marR="94371" lvl="0" indent="0" algn="l" rtl="0">
              <a:lnSpc>
                <a:spcPct val="85595"/>
              </a:lnSpc>
              <a:spcBef>
                <a:spcPts val="1323"/>
              </a:spcBef>
              <a:spcAft>
                <a:spcPts val="0"/>
              </a:spcAft>
              <a:buNone/>
            </a:pPr>
            <a:r>
              <a:rPr lang="en" sz="1700" b="1">
                <a:solidFill>
                  <a:srgbClr val="000000"/>
                </a:solidFill>
              </a:rPr>
              <a:t>In July 2020, Governor Northam signed a law to create a Unified Measurement and Improvement System. </a:t>
            </a:r>
            <a:endParaRPr sz="1700">
              <a:solidFill>
                <a:srgbClr val="000000"/>
              </a:solidFill>
            </a:endParaRPr>
          </a:p>
          <a:p>
            <a:pPr marL="457200" marR="94371" lvl="0" indent="-336550" algn="l" rtl="0">
              <a:lnSpc>
                <a:spcPct val="85595"/>
              </a:lnSpc>
              <a:spcBef>
                <a:spcPts val="1323"/>
              </a:spcBef>
              <a:spcAft>
                <a:spcPts val="0"/>
              </a:spcAft>
              <a:buClr>
                <a:srgbClr val="000000"/>
              </a:buClr>
              <a:buSzPts val="1700"/>
              <a:buChar char="•"/>
            </a:pPr>
            <a:r>
              <a:rPr lang="en" sz="1700">
                <a:solidFill>
                  <a:srgbClr val="000000"/>
                </a:solidFill>
              </a:rPr>
              <a:t>Law requires the Board to establish the new system by July 2021 and specifies that the first two years are practice-only so programs can learn the new system. </a:t>
            </a:r>
            <a:endParaRPr sz="1700">
              <a:solidFill>
                <a:srgbClr val="000000"/>
              </a:solidFill>
            </a:endParaRPr>
          </a:p>
          <a:p>
            <a:pPr marL="914400" marR="94371" lvl="1" indent="-336550" algn="l" rtl="0">
              <a:lnSpc>
                <a:spcPct val="85595"/>
              </a:lnSpc>
              <a:spcBef>
                <a:spcPts val="0"/>
              </a:spcBef>
              <a:spcAft>
                <a:spcPts val="0"/>
              </a:spcAft>
              <a:buClr>
                <a:srgbClr val="000000"/>
              </a:buClr>
              <a:buSzPts val="1700"/>
              <a:buChar char="•"/>
            </a:pPr>
            <a:r>
              <a:rPr lang="en" sz="1700" i="1">
                <a:solidFill>
                  <a:srgbClr val="000000"/>
                </a:solidFill>
              </a:rPr>
              <a:t>Preschool Development Grant (PDG)-funded efforts will help ensure broad participation in Practice Year 1. </a:t>
            </a:r>
            <a:endParaRPr sz="1700" i="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i="1">
                <a:solidFill>
                  <a:srgbClr val="000000"/>
                </a:solidFill>
              </a:rPr>
              <a:t>Practice Year 1 data will be used to evaluate and refine the system. </a:t>
            </a:r>
            <a:endParaRPr sz="1600" i="1">
              <a:solidFill>
                <a:srgbClr val="000000"/>
              </a:solidFill>
            </a:endParaRPr>
          </a:p>
          <a:p>
            <a:pPr marL="914400" lvl="1" indent="-330200" algn="l" rtl="0">
              <a:lnSpc>
                <a:spcPct val="100000"/>
              </a:lnSpc>
              <a:spcBef>
                <a:spcPts val="0"/>
              </a:spcBef>
              <a:spcAft>
                <a:spcPts val="0"/>
              </a:spcAft>
              <a:buClr>
                <a:srgbClr val="000000"/>
              </a:buClr>
              <a:buSzPts val="1600"/>
              <a:buChar char="•"/>
            </a:pPr>
            <a:r>
              <a:rPr lang="en" sz="1600" i="1">
                <a:solidFill>
                  <a:srgbClr val="000000"/>
                </a:solidFill>
              </a:rPr>
              <a:t>Two practice years provides flexibility as programs recover from COVID-19.</a:t>
            </a:r>
            <a:endParaRPr sz="1700" i="1">
              <a:solidFill>
                <a:srgbClr val="000000"/>
              </a:solidFill>
            </a:endParaRPr>
          </a:p>
          <a:p>
            <a:pPr marL="457200" marR="94371" lvl="0" indent="-336550" algn="l" rtl="0">
              <a:lnSpc>
                <a:spcPct val="85595"/>
              </a:lnSpc>
              <a:spcBef>
                <a:spcPts val="0"/>
              </a:spcBef>
              <a:spcAft>
                <a:spcPts val="0"/>
              </a:spcAft>
              <a:buClr>
                <a:srgbClr val="000000"/>
              </a:buClr>
              <a:buSzPts val="1700"/>
              <a:buChar char="•"/>
            </a:pPr>
            <a:r>
              <a:rPr lang="en" sz="1700">
                <a:solidFill>
                  <a:srgbClr val="000000"/>
                </a:solidFill>
              </a:rPr>
              <a:t>By fall 2023, all publicly-funded programs will be required to participate with ratings shared publicly in fall 2024.  Programs who </a:t>
            </a:r>
            <a:r>
              <a:rPr lang="en" sz="1700" u="sng">
                <a:solidFill>
                  <a:srgbClr val="000000"/>
                </a:solidFill>
              </a:rPr>
              <a:t>do not</a:t>
            </a:r>
            <a:r>
              <a:rPr lang="en" sz="1700">
                <a:solidFill>
                  <a:srgbClr val="000000"/>
                </a:solidFill>
              </a:rPr>
              <a:t> receive public funds will have the option to participate. </a:t>
            </a:r>
            <a:endParaRPr sz="1700"/>
          </a:p>
        </p:txBody>
      </p:sp>
      <p:sp>
        <p:nvSpPr>
          <p:cNvPr id="429" name="Google Shape;429;p54"/>
          <p:cNvSpPr txBox="1"/>
          <p:nvPr/>
        </p:nvSpPr>
        <p:spPr>
          <a:xfrm>
            <a:off x="417450" y="4410850"/>
            <a:ext cx="8309100" cy="446400"/>
          </a:xfrm>
          <a:prstGeom prst="rect">
            <a:avLst/>
          </a:prstGeom>
          <a:solidFill>
            <a:srgbClr val="F4CCCC"/>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700">
                <a:latin typeface="Trebuchet MS"/>
                <a:ea typeface="Trebuchet MS"/>
                <a:cs typeface="Trebuchet MS"/>
                <a:sym typeface="Trebuchet MS"/>
              </a:rPr>
              <a:t>Additional detail is available on </a:t>
            </a:r>
            <a:r>
              <a:rPr lang="en" sz="1700" u="sng">
                <a:solidFill>
                  <a:schemeClr val="hlink"/>
                </a:solidFill>
                <a:latin typeface="Trebuchet MS"/>
                <a:ea typeface="Trebuchet MS"/>
                <a:cs typeface="Trebuchet MS"/>
                <a:sym typeface="Trebuchet MS"/>
                <a:hlinkClick r:id="rId3"/>
              </a:rPr>
              <a:t>Building a Unified Early Childhood System website. </a:t>
            </a:r>
            <a:endParaRPr sz="17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5"/>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C22536"/>
                </a:solidFill>
              </a:rPr>
              <a:t>What Will be Measured?</a:t>
            </a:r>
            <a:endParaRPr sz="3000">
              <a:solidFill>
                <a:srgbClr val="C22536"/>
              </a:solidFill>
            </a:endParaRPr>
          </a:p>
        </p:txBody>
      </p:sp>
      <p:sp>
        <p:nvSpPr>
          <p:cNvPr id="435" name="Google Shape;435;p55"/>
          <p:cNvSpPr txBox="1">
            <a:spLocks noGrp="1"/>
          </p:cNvSpPr>
          <p:nvPr>
            <p:ph type="body" idx="1"/>
          </p:nvPr>
        </p:nvSpPr>
        <p:spPr>
          <a:xfrm>
            <a:off x="628650" y="929794"/>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1200"/>
              </a:spcBef>
              <a:spcAft>
                <a:spcPts val="0"/>
              </a:spcAft>
              <a:buNone/>
            </a:pPr>
            <a:r>
              <a:rPr lang="en" sz="1600" b="1">
                <a:solidFill>
                  <a:schemeClr val="dk1"/>
                </a:solidFill>
                <a:latin typeface="Trebuchet MS"/>
                <a:ea typeface="Trebuchet MS"/>
                <a:cs typeface="Trebuchet MS"/>
                <a:sym typeface="Trebuchet MS"/>
              </a:rPr>
              <a:t>Virginia’s </a:t>
            </a:r>
            <a:r>
              <a:rPr lang="en" sz="1600" b="1"/>
              <a:t>n</a:t>
            </a:r>
            <a:r>
              <a:rPr lang="en" sz="1600" b="1">
                <a:solidFill>
                  <a:schemeClr val="dk1"/>
                </a:solidFill>
                <a:latin typeface="Trebuchet MS"/>
                <a:ea typeface="Trebuchet MS"/>
                <a:cs typeface="Trebuchet MS"/>
                <a:sym typeface="Trebuchet MS"/>
              </a:rPr>
              <a:t>ew Unified Measurement and Improvement System will measure the quality of infant, toddler and preschool teaching and learning based on two nationally-recognized quality indicators.</a:t>
            </a:r>
            <a:endParaRPr sz="1600" b="1">
              <a:solidFill>
                <a:schemeClr val="dk1"/>
              </a:solidFill>
              <a:latin typeface="Trebuchet MS"/>
              <a:ea typeface="Trebuchet MS"/>
              <a:cs typeface="Trebuchet MS"/>
              <a:sym typeface="Trebuchet MS"/>
            </a:endParaRPr>
          </a:p>
          <a:p>
            <a:pPr marL="0" lvl="0" indent="0" algn="l" rtl="0">
              <a:lnSpc>
                <a:spcPct val="100000"/>
              </a:lnSpc>
              <a:spcBef>
                <a:spcPts val="1200"/>
              </a:spcBef>
              <a:spcAft>
                <a:spcPts val="0"/>
              </a:spcAft>
              <a:buNone/>
            </a:pPr>
            <a:endParaRPr sz="1700">
              <a:solidFill>
                <a:schemeClr val="dk1"/>
              </a:solidFill>
              <a:latin typeface="Trebuchet MS"/>
              <a:ea typeface="Trebuchet MS"/>
              <a:cs typeface="Trebuchet MS"/>
              <a:sym typeface="Trebuchet MS"/>
            </a:endParaRPr>
          </a:p>
          <a:p>
            <a:pPr marL="0" lvl="0" indent="0" algn="l" rtl="0">
              <a:lnSpc>
                <a:spcPct val="100000"/>
              </a:lnSpc>
              <a:spcBef>
                <a:spcPts val="1200"/>
              </a:spcBef>
              <a:spcAft>
                <a:spcPts val="0"/>
              </a:spcAft>
              <a:buNone/>
            </a:pPr>
            <a:endParaRPr sz="1700">
              <a:solidFill>
                <a:schemeClr val="dk1"/>
              </a:solidFill>
              <a:latin typeface="Trebuchet MS"/>
              <a:ea typeface="Trebuchet MS"/>
              <a:cs typeface="Trebuchet MS"/>
              <a:sym typeface="Trebuchet MS"/>
            </a:endParaRPr>
          </a:p>
          <a:p>
            <a:pPr marL="0" lvl="0" indent="0" algn="l" rtl="0">
              <a:spcBef>
                <a:spcPts val="1200"/>
              </a:spcBef>
              <a:spcAft>
                <a:spcPts val="0"/>
              </a:spcAft>
              <a:buClr>
                <a:srgbClr val="000000"/>
              </a:buClr>
              <a:buSzPts val="1100"/>
              <a:buFont typeface="Arial"/>
              <a:buNone/>
            </a:pPr>
            <a:endParaRPr>
              <a:latin typeface="Trebuchet MS"/>
              <a:ea typeface="Trebuchet MS"/>
              <a:cs typeface="Trebuchet MS"/>
              <a:sym typeface="Trebuchet MS"/>
            </a:endParaRPr>
          </a:p>
        </p:txBody>
      </p:sp>
      <p:graphicFrame>
        <p:nvGraphicFramePr>
          <p:cNvPr id="436" name="Google Shape;436;p55"/>
          <p:cNvGraphicFramePr/>
          <p:nvPr/>
        </p:nvGraphicFramePr>
        <p:xfrm>
          <a:off x="719250" y="1949575"/>
          <a:ext cx="8175350" cy="2660072"/>
        </p:xfrm>
        <a:graphic>
          <a:graphicData uri="http://schemas.openxmlformats.org/drawingml/2006/table">
            <a:tbl>
              <a:tblPr>
                <a:noFill/>
                <a:tableStyleId>{6DEE502E-E35C-41DA-AEBF-7BC5B702C1C1}</a:tableStyleId>
              </a:tblPr>
              <a:tblGrid>
                <a:gridCol w="4087675">
                  <a:extLst>
                    <a:ext uri="{9D8B030D-6E8A-4147-A177-3AD203B41FA5}">
                      <a16:colId xmlns:a16="http://schemas.microsoft.com/office/drawing/2014/main" val="20000"/>
                    </a:ext>
                  </a:extLst>
                </a:gridCol>
                <a:gridCol w="4087675">
                  <a:extLst>
                    <a:ext uri="{9D8B030D-6E8A-4147-A177-3AD203B41FA5}">
                      <a16:colId xmlns:a16="http://schemas.microsoft.com/office/drawing/2014/main" val="20001"/>
                    </a:ext>
                  </a:extLst>
                </a:gridCol>
              </a:tblGrid>
              <a:tr h="406000">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Interactions</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Curriculum</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1299200">
                <a:tc>
                  <a:txBody>
                    <a:bodyPr/>
                    <a:lstStyle/>
                    <a:p>
                      <a:pPr marL="0" lvl="0" indent="0" algn="l" rtl="0">
                        <a:lnSpc>
                          <a:spcPct val="115000"/>
                        </a:lnSpc>
                        <a:spcBef>
                          <a:spcPts val="1200"/>
                        </a:spcBef>
                        <a:spcAft>
                          <a:spcPts val="1200"/>
                        </a:spcAft>
                        <a:buClr>
                          <a:srgbClr val="000000"/>
                        </a:buClr>
                        <a:buSzPts val="1100"/>
                        <a:buFont typeface="Arial"/>
                        <a:buNone/>
                      </a:pPr>
                      <a:r>
                        <a:rPr lang="en" sz="1400">
                          <a:solidFill>
                            <a:schemeClr val="dk1"/>
                          </a:solidFill>
                          <a:latin typeface="Trebuchet MS"/>
                          <a:ea typeface="Trebuchet MS"/>
                          <a:cs typeface="Trebuchet MS"/>
                          <a:sym typeface="Trebuchet MS"/>
                        </a:rPr>
                        <a:t>Measure teacher-child interactions and instruction in a developmentally-appropriate way using the</a:t>
                      </a:r>
                      <a:r>
                        <a:rPr lang="en" sz="1400">
                          <a:solidFill>
                            <a:schemeClr val="dk1"/>
                          </a:solidFill>
                          <a:uFill>
                            <a:noFill/>
                          </a:u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400" u="sng">
                          <a:solidFill>
                            <a:schemeClr val="accent2"/>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Classroom Assessment Scoring System (CLASS)</a:t>
                      </a:r>
                      <a:r>
                        <a:rPr lang="en" sz="1400">
                          <a:solidFill>
                            <a:schemeClr val="accent2"/>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 </a:t>
                      </a:r>
                      <a:endParaRPr sz="1400">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1400">
                          <a:solidFill>
                            <a:schemeClr val="dk1"/>
                          </a:solidFill>
                          <a:latin typeface="Trebuchet MS"/>
                          <a:ea typeface="Trebuchet MS"/>
                          <a:cs typeface="Trebuchet MS"/>
                          <a:sym typeface="Trebuchet MS"/>
                        </a:rPr>
                        <a:t>Measure the use of approved curricula that are aligned with </a:t>
                      </a:r>
                      <a:r>
                        <a:rPr lang="en" sz="1400" u="sng">
                          <a:solidFill>
                            <a:schemeClr val="hlink"/>
                          </a:solidFill>
                          <a:latin typeface="Trebuchet MS"/>
                          <a:ea typeface="Trebuchet MS"/>
                          <a:cs typeface="Trebuchet MS"/>
                          <a:sym typeface="Trebuchet MS"/>
                          <a:hlinkClick r:id="rId4"/>
                        </a:rPr>
                        <a:t>Virginia’s </a:t>
                      </a:r>
                      <a:r>
                        <a:rPr lang="en" u="sng">
                          <a:solidFill>
                            <a:schemeClr val="hlink"/>
                          </a:solidFill>
                          <a:latin typeface="Trebuchet MS"/>
                          <a:ea typeface="Trebuchet MS"/>
                          <a:cs typeface="Trebuchet MS"/>
                          <a:sym typeface="Trebuchet MS"/>
                          <a:hlinkClick r:id="rId4"/>
                        </a:rPr>
                        <a:t>E</a:t>
                      </a:r>
                      <a:r>
                        <a:rPr lang="en" sz="1400" u="sng">
                          <a:solidFill>
                            <a:schemeClr val="hlink"/>
                          </a:solidFill>
                          <a:latin typeface="Trebuchet MS"/>
                          <a:ea typeface="Trebuchet MS"/>
                          <a:cs typeface="Trebuchet MS"/>
                          <a:sym typeface="Trebuchet MS"/>
                          <a:hlinkClick r:id="rId4"/>
                        </a:rPr>
                        <a:t>arly </a:t>
                      </a:r>
                      <a:r>
                        <a:rPr lang="en" u="sng">
                          <a:solidFill>
                            <a:schemeClr val="hlink"/>
                          </a:solidFill>
                          <a:latin typeface="Trebuchet MS"/>
                          <a:ea typeface="Trebuchet MS"/>
                          <a:cs typeface="Trebuchet MS"/>
                          <a:sym typeface="Trebuchet MS"/>
                          <a:hlinkClick r:id="rId4"/>
                        </a:rPr>
                        <a:t>L</a:t>
                      </a:r>
                      <a:r>
                        <a:rPr lang="en" sz="1400" u="sng">
                          <a:solidFill>
                            <a:schemeClr val="hlink"/>
                          </a:solidFill>
                          <a:latin typeface="Trebuchet MS"/>
                          <a:ea typeface="Trebuchet MS"/>
                          <a:cs typeface="Trebuchet MS"/>
                          <a:sym typeface="Trebuchet MS"/>
                          <a:hlinkClick r:id="rId4"/>
                        </a:rPr>
                        <a:t>earning and </a:t>
                      </a:r>
                      <a:r>
                        <a:rPr lang="en" u="sng">
                          <a:solidFill>
                            <a:schemeClr val="hlink"/>
                          </a:solidFill>
                          <a:latin typeface="Trebuchet MS"/>
                          <a:ea typeface="Trebuchet MS"/>
                          <a:cs typeface="Trebuchet MS"/>
                          <a:sym typeface="Trebuchet MS"/>
                          <a:hlinkClick r:id="rId4"/>
                        </a:rPr>
                        <a:t>Development S</a:t>
                      </a:r>
                      <a:r>
                        <a:rPr lang="en" sz="1400" u="sng">
                          <a:solidFill>
                            <a:schemeClr val="hlink"/>
                          </a:solidFill>
                          <a:latin typeface="Trebuchet MS"/>
                          <a:ea typeface="Trebuchet MS"/>
                          <a:cs typeface="Trebuchet MS"/>
                          <a:sym typeface="Trebuchet MS"/>
                          <a:hlinkClick r:id="rId4"/>
                        </a:rPr>
                        <a:t>tandards</a:t>
                      </a:r>
                      <a:r>
                        <a:rPr lang="en" sz="1400">
                          <a:latin typeface="Trebuchet MS"/>
                          <a:ea typeface="Trebuchet MS"/>
                          <a:cs typeface="Trebuchet MS"/>
                          <a:sym typeface="Trebuchet MS"/>
                        </a:rPr>
                        <a:t> </a:t>
                      </a:r>
                      <a:endParaRPr sz="14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702175">
                <a:tc gridSpan="2">
                  <a:txBody>
                    <a:bodyPr/>
                    <a:lstStyle/>
                    <a:p>
                      <a:pPr marL="0" lvl="0" indent="0" algn="l" rtl="0">
                        <a:lnSpc>
                          <a:spcPct val="115000"/>
                        </a:lnSpc>
                        <a:spcBef>
                          <a:spcPts val="1000"/>
                        </a:spcBef>
                        <a:spcAft>
                          <a:spcPts val="0"/>
                        </a:spcAft>
                        <a:buClr>
                          <a:schemeClr val="dk1"/>
                        </a:buClr>
                        <a:buSzPts val="1100"/>
                        <a:buFont typeface="Arial"/>
                        <a:buNone/>
                      </a:pPr>
                      <a:r>
                        <a:rPr lang="en" sz="1400">
                          <a:solidFill>
                            <a:srgbClr val="FFFFFF"/>
                          </a:solidFill>
                          <a:latin typeface="Trebuchet MS"/>
                          <a:ea typeface="Trebuchet MS"/>
                          <a:cs typeface="Trebuchet MS"/>
                          <a:sym typeface="Trebuchet MS"/>
                        </a:rPr>
                        <a:t>Research shows that stimulating and supportive interactions between teachers and children and effective use of quality curricula promote children’s holistic learning and development,</a:t>
                      </a:r>
                      <a:r>
                        <a:rPr lang="en" sz="1400" b="1" i="1">
                          <a:solidFill>
                            <a:srgbClr val="FFFFFF"/>
                          </a:solidFill>
                          <a:latin typeface="Trebuchet MS"/>
                          <a:ea typeface="Trebuchet MS"/>
                          <a:cs typeface="Trebuchet MS"/>
                          <a:sym typeface="Trebuchet MS"/>
                        </a:rPr>
                        <a:t> resulting in improved and more equitable school readiness. </a:t>
                      </a:r>
                      <a:endParaRPr sz="1500" b="1">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6"/>
          <p:cNvSpPr txBox="1">
            <a:spLocks noGrp="1"/>
          </p:cNvSpPr>
          <p:nvPr>
            <p:ph type="title"/>
          </p:nvPr>
        </p:nvSpPr>
        <p:spPr>
          <a:xfrm>
            <a:off x="628650" y="273850"/>
            <a:ext cx="8240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C22536"/>
                </a:solidFill>
              </a:rPr>
              <a:t>Compelling Rationale for a Focused Approach </a:t>
            </a:r>
            <a:endParaRPr sz="3000">
              <a:solidFill>
                <a:srgbClr val="C22536"/>
              </a:solidFill>
            </a:endParaRPr>
          </a:p>
        </p:txBody>
      </p:sp>
      <p:graphicFrame>
        <p:nvGraphicFramePr>
          <p:cNvPr id="442" name="Google Shape;442;p56"/>
          <p:cNvGraphicFramePr/>
          <p:nvPr/>
        </p:nvGraphicFramePr>
        <p:xfrm>
          <a:off x="628650" y="1192150"/>
          <a:ext cx="8439150" cy="3951350"/>
        </p:xfrm>
        <a:graphic>
          <a:graphicData uri="http://schemas.openxmlformats.org/drawingml/2006/table">
            <a:tbl>
              <a:tblPr>
                <a:noFill/>
                <a:tableStyleId>{6DEE502E-E35C-41DA-AEBF-7BC5B702C1C1}</a:tableStyleId>
              </a:tblPr>
              <a:tblGrid>
                <a:gridCol w="4348175">
                  <a:extLst>
                    <a:ext uri="{9D8B030D-6E8A-4147-A177-3AD203B41FA5}">
                      <a16:colId xmlns:a16="http://schemas.microsoft.com/office/drawing/2014/main" val="20000"/>
                    </a:ext>
                  </a:extLst>
                </a:gridCol>
                <a:gridCol w="4090975">
                  <a:extLst>
                    <a:ext uri="{9D8B030D-6E8A-4147-A177-3AD203B41FA5}">
                      <a16:colId xmlns:a16="http://schemas.microsoft.com/office/drawing/2014/main" val="20001"/>
                    </a:ext>
                  </a:extLst>
                </a:gridCol>
              </a:tblGrid>
              <a:tr h="456500">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Why Interactions?</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tc>
                  <a:txBody>
                    <a:bodyPr/>
                    <a:lstStyle/>
                    <a:p>
                      <a:pPr marL="0" lvl="0" indent="0" algn="l" rtl="0">
                        <a:spcBef>
                          <a:spcPts val="0"/>
                        </a:spcBef>
                        <a:spcAft>
                          <a:spcPts val="0"/>
                        </a:spcAft>
                        <a:buNone/>
                      </a:pPr>
                      <a:r>
                        <a:rPr lang="en" sz="1700" b="1">
                          <a:solidFill>
                            <a:srgbClr val="FFFFFF"/>
                          </a:solidFill>
                          <a:latin typeface="Trebuchet MS"/>
                          <a:ea typeface="Trebuchet MS"/>
                          <a:cs typeface="Trebuchet MS"/>
                          <a:sym typeface="Trebuchet MS"/>
                        </a:rPr>
                        <a:t>Why Curriculum?</a:t>
                      </a:r>
                      <a:endParaRPr sz="1700" b="1">
                        <a:solidFill>
                          <a:srgbClr val="FFFFFF"/>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3494850">
                <a:tc>
                  <a:txBody>
                    <a:bodyPr/>
                    <a:lstStyle/>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Responsive and effective teacher-child interactions form the foundation for all social and cognitive learning. </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200+ studies show that children in classrooms with more effective teacher-child interactions, as measured by </a:t>
                      </a:r>
                      <a:r>
                        <a:rPr lang="en" i="1">
                          <a:solidFill>
                            <a:schemeClr val="dk1"/>
                          </a:solidFill>
                          <a:latin typeface="Trebuchet MS"/>
                          <a:ea typeface="Trebuchet MS"/>
                          <a:cs typeface="Trebuchet MS"/>
                          <a:sym typeface="Trebuchet MS"/>
                        </a:rPr>
                        <a:t>CLASS</a:t>
                      </a:r>
                      <a:r>
                        <a:rPr lang="en" baseline="30000">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have better academic and social outcomes.</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Improvements in interactions are associated with improvements in children’s outcomes. </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All children, including those from diverse backgrounds, dual language learners (DLLs) and those with special needs, benefit from high quality interactions as measured by </a:t>
                      </a:r>
                      <a:r>
                        <a:rPr lang="en" i="1">
                          <a:solidFill>
                            <a:schemeClr val="dk1"/>
                          </a:solidFill>
                          <a:latin typeface="Trebuchet MS"/>
                          <a:ea typeface="Trebuchet MS"/>
                          <a:cs typeface="Trebuchet MS"/>
                          <a:sym typeface="Trebuchet MS"/>
                        </a:rPr>
                        <a:t>CLASS</a:t>
                      </a:r>
                      <a:r>
                        <a:rPr lang="en" baseline="30000">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a:t>
                      </a:r>
                      <a:endParaRPr b="1">
                        <a:latin typeface="Trebuchet MS"/>
                        <a:ea typeface="Trebuchet MS"/>
                        <a:cs typeface="Trebuchet MS"/>
                        <a:sym typeface="Trebuchet MS"/>
                      </a:endParaRPr>
                    </a:p>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 </a:t>
                      </a:r>
                      <a:r>
                        <a:rPr lang="en">
                          <a:latin typeface="Trebuchet MS"/>
                          <a:ea typeface="Trebuchet MS"/>
                          <a:cs typeface="Trebuchet MS"/>
                          <a:sym typeface="Trebuchet MS"/>
                        </a:rPr>
                        <a:t>Virginia has used the </a:t>
                      </a:r>
                      <a:r>
                        <a:rPr lang="en" i="1">
                          <a:solidFill>
                            <a:schemeClr val="dk1"/>
                          </a:solidFill>
                          <a:latin typeface="Trebuchet MS"/>
                          <a:ea typeface="Trebuchet MS"/>
                          <a:cs typeface="Trebuchet MS"/>
                          <a:sym typeface="Trebuchet MS"/>
                        </a:rPr>
                        <a:t>CLASS</a:t>
                      </a:r>
                      <a:r>
                        <a:rPr lang="en" baseline="30000">
                          <a:solidFill>
                            <a:schemeClr val="dk1"/>
                          </a:solidFill>
                          <a:latin typeface="Trebuchet MS"/>
                          <a:ea typeface="Trebuchet MS"/>
                          <a:cs typeface="Trebuchet MS"/>
                          <a:sym typeface="Trebuchet MS"/>
                        </a:rPr>
                        <a:t>®</a:t>
                      </a:r>
                      <a:r>
                        <a:rPr lang="en">
                          <a:latin typeface="Trebuchet MS"/>
                          <a:ea typeface="Trebuchet MS"/>
                          <a:cs typeface="Trebuchet MS"/>
                          <a:sym typeface="Trebuchet MS"/>
                        </a:rPr>
                        <a:t> in early care and education settings for 10+ years.</a:t>
                      </a:r>
                      <a:r>
                        <a:rPr lang="en" b="1">
                          <a:latin typeface="Trebuchet MS"/>
                          <a:ea typeface="Trebuchet MS"/>
                          <a:cs typeface="Trebuchet MS"/>
                          <a:sym typeface="Trebuchet MS"/>
                        </a:rPr>
                        <a:t> </a:t>
                      </a:r>
                      <a:endParaRPr sz="1500">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Using effective curricula helps support learning and development in all settings.</a:t>
                      </a:r>
                      <a:endParaRPr>
                        <a:solidFill>
                          <a:schemeClr val="dk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a:t>
                      </a:r>
                      <a:r>
                        <a:rPr lang="en">
                          <a:solidFill>
                            <a:srgbClr val="222222"/>
                          </a:solidFill>
                          <a:highlight>
                            <a:schemeClr val="lt1"/>
                          </a:highlight>
                          <a:latin typeface="Trebuchet MS"/>
                          <a:ea typeface="Trebuchet MS"/>
                          <a:cs typeface="Trebuchet MS"/>
                          <a:sym typeface="Trebuchet MS"/>
                        </a:rPr>
                        <a:t>Curricula that are aligned with Virginia’s Early Learning Standards help ensure educators address all areas of children's learning and development. </a:t>
                      </a:r>
                      <a:endParaRPr>
                        <a:solidFill>
                          <a:srgbClr val="222222"/>
                        </a:solidFill>
                        <a:highlight>
                          <a:schemeClr val="lt1"/>
                        </a:highlight>
                        <a:latin typeface="Trebuchet MS"/>
                        <a:ea typeface="Trebuchet MS"/>
                        <a:cs typeface="Trebuchet MS"/>
                        <a:sym typeface="Trebuchet MS"/>
                      </a:endParaRPr>
                    </a:p>
                    <a:p>
                      <a:pPr marL="0" lvl="0" indent="0" algn="l" rtl="0">
                        <a:spcBef>
                          <a:spcPts val="0"/>
                        </a:spcBef>
                        <a:spcAft>
                          <a:spcPts val="0"/>
                        </a:spcAft>
                        <a:buNone/>
                      </a:pPr>
                      <a:r>
                        <a:rPr lang="en" b="1">
                          <a:solidFill>
                            <a:srgbClr val="CC4125"/>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Quality curricula support cultural and linguistic diversity, and help individualize instruction based on children’s needs</a:t>
                      </a:r>
                      <a:r>
                        <a:rPr lang="en">
                          <a:solidFill>
                            <a:srgbClr val="222222"/>
                          </a:solidFill>
                          <a:highlight>
                            <a:schemeClr val="lt1"/>
                          </a:highlight>
                          <a:latin typeface="Trebuchet MS"/>
                          <a:ea typeface="Trebuchet MS"/>
                          <a:cs typeface="Trebuchet MS"/>
                          <a:sym typeface="Trebuchet MS"/>
                        </a:rPr>
                        <a:t>.</a:t>
                      </a:r>
                      <a:endParaRPr>
                        <a:solidFill>
                          <a:srgbClr val="222222"/>
                        </a:solidFill>
                        <a:highlight>
                          <a:schemeClr val="lt1"/>
                        </a:highlight>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b="1">
                          <a:solidFill>
                            <a:srgbClr val="CC4125"/>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Studies suggest that “intensive, developmentally-focused curricula with integrated professional development and monitoring of children’s progress offer the strongest hope for improving classroom quality and child outcomes.” </a:t>
                      </a:r>
                      <a:endParaRPr>
                        <a:solidFill>
                          <a:schemeClr val="dk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628650" y="273850"/>
            <a:ext cx="85155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Quality Measurement Supports Improvement </a:t>
            </a:r>
            <a:endParaRPr sz="3000"/>
          </a:p>
        </p:txBody>
      </p:sp>
      <p:sp>
        <p:nvSpPr>
          <p:cNvPr id="448" name="Google Shape;448;p57"/>
          <p:cNvSpPr txBox="1">
            <a:spLocks noGrp="1"/>
          </p:cNvSpPr>
          <p:nvPr>
            <p:ph type="body" idx="1"/>
          </p:nvPr>
        </p:nvSpPr>
        <p:spPr>
          <a:xfrm>
            <a:off x="628650" y="1064425"/>
            <a:ext cx="8204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b="1"/>
              <a:t>To improve child outcomes, Virginia’s system must continually improve supports for educators, prioritizing those who need it most. It should ensure:</a:t>
            </a:r>
            <a:endParaRPr sz="1700" b="1"/>
          </a:p>
          <a:p>
            <a:pPr marL="0" lvl="0" indent="0" algn="l" rtl="0">
              <a:spcBef>
                <a:spcPts val="0"/>
              </a:spcBef>
              <a:spcAft>
                <a:spcPts val="0"/>
              </a:spcAft>
              <a:buNone/>
            </a:pPr>
            <a:r>
              <a:rPr lang="en" sz="600" b="1"/>
              <a:t> </a:t>
            </a:r>
            <a:endParaRPr sz="600" b="1"/>
          </a:p>
          <a:p>
            <a:pPr marL="457200" lvl="0" indent="-330200" algn="l" rtl="0">
              <a:spcBef>
                <a:spcPts val="800"/>
              </a:spcBef>
              <a:spcAft>
                <a:spcPts val="0"/>
              </a:spcAft>
              <a:buSzPts val="1600"/>
              <a:buChar char="•"/>
            </a:pPr>
            <a:r>
              <a:rPr lang="en" sz="1600"/>
              <a:t>Educators receive frequent feedback and support to strengthen their practice: </a:t>
            </a:r>
            <a:endParaRPr sz="1600"/>
          </a:p>
          <a:p>
            <a:pPr marL="914400" lvl="1" indent="-330200" algn="l" rtl="0">
              <a:spcBef>
                <a:spcPts val="0"/>
              </a:spcBef>
              <a:spcAft>
                <a:spcPts val="0"/>
              </a:spcAft>
              <a:buSzPts val="1600"/>
              <a:buChar char="•"/>
            </a:pPr>
            <a:r>
              <a:rPr lang="en" sz="1600"/>
              <a:t>Are recognized for their strengths and know areas for growth. </a:t>
            </a:r>
            <a:endParaRPr sz="1600"/>
          </a:p>
          <a:p>
            <a:pPr marL="914400" lvl="1" indent="-330200" algn="l" rtl="0">
              <a:spcBef>
                <a:spcPts val="0"/>
              </a:spcBef>
              <a:spcAft>
                <a:spcPts val="0"/>
              </a:spcAft>
              <a:buSzPts val="1600"/>
              <a:buChar char="•"/>
            </a:pPr>
            <a:r>
              <a:rPr lang="en" sz="1600"/>
              <a:t>Have access to training and coaching based on their unique needs.  </a:t>
            </a:r>
            <a:endParaRPr sz="1600"/>
          </a:p>
          <a:p>
            <a:pPr marL="457200" lvl="0" indent="-330200" algn="l" rtl="0">
              <a:spcBef>
                <a:spcPts val="0"/>
              </a:spcBef>
              <a:spcAft>
                <a:spcPts val="0"/>
              </a:spcAft>
              <a:buSzPts val="1600"/>
              <a:buChar char="•"/>
            </a:pPr>
            <a:r>
              <a:rPr lang="en" sz="1600"/>
              <a:t>Program leaders have data that help deepen their understanding of the strengths and needs within their program: </a:t>
            </a:r>
            <a:endParaRPr sz="1600"/>
          </a:p>
          <a:p>
            <a:pPr marL="914400" lvl="1" indent="-330200" algn="l" rtl="0">
              <a:spcBef>
                <a:spcPts val="0"/>
              </a:spcBef>
              <a:spcAft>
                <a:spcPts val="0"/>
              </a:spcAft>
              <a:buSzPts val="1600"/>
              <a:buChar char="•"/>
            </a:pPr>
            <a:r>
              <a:rPr lang="en" sz="1600"/>
              <a:t>Have access to aligned professional development supports for their site goals. </a:t>
            </a:r>
            <a:endParaRPr sz="1600"/>
          </a:p>
          <a:p>
            <a:pPr marL="457200" lvl="0" indent="-330200" algn="l" rtl="0">
              <a:spcBef>
                <a:spcPts val="0"/>
              </a:spcBef>
              <a:spcAft>
                <a:spcPts val="0"/>
              </a:spcAft>
              <a:buSzPts val="1600"/>
              <a:buChar char="•"/>
            </a:pPr>
            <a:r>
              <a:rPr lang="en" sz="1600"/>
              <a:t>Community leads, professional development organizations and individuals (e.g., coaches) have insight into specific program needs as well as statewide focus areas: </a:t>
            </a:r>
            <a:endParaRPr sz="1600"/>
          </a:p>
          <a:p>
            <a:pPr marL="914400" lvl="1" indent="-330200" algn="l" rtl="0">
              <a:spcBef>
                <a:spcPts val="0"/>
              </a:spcBef>
              <a:spcAft>
                <a:spcPts val="0"/>
              </a:spcAft>
              <a:buSzPts val="1600"/>
              <a:buChar char="•"/>
            </a:pPr>
            <a:r>
              <a:rPr lang="en" sz="1600"/>
              <a:t>Can align their improvement efforts and collaborate more effectively.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Virginia will also provide at least $1,500 annually directly to child care and family day home educators in publicly-funded programs to encourage participation, reduce turnover and support improvement.* </a:t>
            </a:r>
            <a:endParaRPr sz="1600"/>
          </a:p>
          <a:p>
            <a:pPr marL="0" lvl="0" indent="0" algn="l" rtl="0">
              <a:spcBef>
                <a:spcPts val="800"/>
              </a:spcBef>
              <a:spcAft>
                <a:spcPts val="0"/>
              </a:spcAft>
              <a:buNone/>
            </a:pPr>
            <a:endParaRPr sz="1500"/>
          </a:p>
          <a:p>
            <a:pPr marL="0" lvl="0" indent="0" algn="l" rtl="0">
              <a:spcBef>
                <a:spcPts val="800"/>
              </a:spcBef>
              <a:spcAft>
                <a:spcPts val="0"/>
              </a:spcAft>
              <a:buNone/>
            </a:pPr>
            <a:endParaRPr sz="1500" b="1"/>
          </a:p>
        </p:txBody>
      </p:sp>
      <p:sp>
        <p:nvSpPr>
          <p:cNvPr id="449" name="Google Shape;449;p57"/>
          <p:cNvSpPr txBox="1"/>
          <p:nvPr/>
        </p:nvSpPr>
        <p:spPr>
          <a:xfrm>
            <a:off x="773400" y="4788600"/>
            <a:ext cx="667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i="1">
                <a:latin typeface="Trebuchet MS"/>
                <a:ea typeface="Trebuchet MS"/>
                <a:cs typeface="Trebuchet MS"/>
                <a:sym typeface="Trebuchet MS"/>
              </a:rPr>
              <a:t>*Eligibility is limited to child care, FDH and Head Start educators who work 30 or more hours/week with children in publicly-funded programs participating in PDG and are </a:t>
            </a:r>
            <a:r>
              <a:rPr lang="en" sz="700" i="1" u="sng">
                <a:latin typeface="Trebuchet MS"/>
                <a:ea typeface="Trebuchet MS"/>
                <a:cs typeface="Trebuchet MS"/>
                <a:sym typeface="Trebuchet MS"/>
              </a:rPr>
              <a:t>not</a:t>
            </a:r>
            <a:r>
              <a:rPr lang="en" sz="700" i="1">
                <a:latin typeface="Trebuchet MS"/>
                <a:ea typeface="Trebuchet MS"/>
                <a:cs typeface="Trebuchet MS"/>
                <a:sym typeface="Trebuchet MS"/>
              </a:rPr>
              <a:t> school system employees. Educators will receive an additional $500 in 2020-21.  Eligibility is subject to change.</a:t>
            </a:r>
            <a:endParaRPr sz="700" i="1">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8"/>
          <p:cNvSpPr txBox="1">
            <a:spLocks noGrp="1"/>
          </p:cNvSpPr>
          <p:nvPr>
            <p:ph type="title"/>
          </p:nvPr>
        </p:nvSpPr>
        <p:spPr>
          <a:xfrm>
            <a:off x="628675" y="170774"/>
            <a:ext cx="10515600" cy="13260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solidFill>
                  <a:srgbClr val="C22536"/>
                </a:solidFill>
              </a:rPr>
              <a:t>Program Level Results for Practice Year 1 </a:t>
            </a:r>
            <a:endParaRPr sz="3000">
              <a:solidFill>
                <a:srgbClr val="C22536"/>
              </a:solidFill>
            </a:endParaRPr>
          </a:p>
          <a:p>
            <a:pPr marL="0" lvl="0" indent="0" algn="l" rtl="0">
              <a:spcBef>
                <a:spcPts val="0"/>
              </a:spcBef>
              <a:spcAft>
                <a:spcPts val="0"/>
              </a:spcAft>
              <a:buNone/>
            </a:pPr>
            <a:endParaRPr sz="3000">
              <a:solidFill>
                <a:srgbClr val="CC0000"/>
              </a:solidFill>
            </a:endParaRPr>
          </a:p>
        </p:txBody>
      </p:sp>
      <p:sp>
        <p:nvSpPr>
          <p:cNvPr id="455" name="Google Shape;455;p58"/>
          <p:cNvSpPr txBox="1">
            <a:spLocks noGrp="1"/>
          </p:cNvSpPr>
          <p:nvPr>
            <p:ph type="body" idx="1"/>
          </p:nvPr>
        </p:nvSpPr>
        <p:spPr>
          <a:xfrm>
            <a:off x="628663" y="995125"/>
            <a:ext cx="84006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chemeClr val="dk1"/>
                </a:solidFill>
                <a:latin typeface="Trebuchet MS"/>
                <a:ea typeface="Trebuchet MS"/>
                <a:cs typeface="Trebuchet MS"/>
                <a:sym typeface="Trebuchet MS"/>
              </a:rPr>
              <a:t>Practice Year 1 results will be private and will </a:t>
            </a:r>
            <a:r>
              <a:rPr lang="en" sz="1800" b="1" u="sng">
                <a:solidFill>
                  <a:schemeClr val="dk1"/>
                </a:solidFill>
                <a:latin typeface="Trebuchet MS"/>
                <a:ea typeface="Trebuchet MS"/>
                <a:cs typeface="Trebuchet MS"/>
                <a:sym typeface="Trebuchet MS"/>
              </a:rPr>
              <a:t>not</a:t>
            </a:r>
            <a:r>
              <a:rPr lang="en" sz="1800" b="1">
                <a:solidFill>
                  <a:schemeClr val="dk1"/>
                </a:solidFill>
                <a:latin typeface="Trebuchet MS"/>
                <a:ea typeface="Trebuchet MS"/>
                <a:cs typeface="Trebuchet MS"/>
                <a:sym typeface="Trebuchet MS"/>
              </a:rPr>
              <a:t> have any consequences.</a:t>
            </a:r>
            <a:endParaRPr sz="1800" b="1">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t>R</a:t>
            </a:r>
            <a:r>
              <a:rPr lang="en" sz="1600">
                <a:solidFill>
                  <a:schemeClr val="dk1"/>
                </a:solidFill>
                <a:latin typeface="Trebuchet MS"/>
                <a:ea typeface="Trebuchet MS"/>
                <a:cs typeface="Trebuchet MS"/>
                <a:sym typeface="Trebuchet MS"/>
              </a:rPr>
              <a:t>esults will be shared with program leaders.</a:t>
            </a:r>
            <a:endParaRPr sz="1600">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State level results will be used to analyze equity impact and improve the system. </a:t>
            </a:r>
            <a:endParaRPr sz="1900"/>
          </a:p>
        </p:txBody>
      </p:sp>
      <p:graphicFrame>
        <p:nvGraphicFramePr>
          <p:cNvPr id="456" name="Google Shape;456;p58"/>
          <p:cNvGraphicFramePr/>
          <p:nvPr/>
        </p:nvGraphicFramePr>
        <p:xfrm>
          <a:off x="769200" y="1879088"/>
          <a:ext cx="7993025" cy="2895495"/>
        </p:xfrm>
        <a:graphic>
          <a:graphicData uri="http://schemas.openxmlformats.org/drawingml/2006/table">
            <a:tbl>
              <a:tblPr>
                <a:noFill/>
                <a:tableStyleId>{6DEE502E-E35C-41DA-AEBF-7BC5B702C1C1}</a:tableStyleId>
              </a:tblPr>
              <a:tblGrid>
                <a:gridCol w="1947475">
                  <a:extLst>
                    <a:ext uri="{9D8B030D-6E8A-4147-A177-3AD203B41FA5}">
                      <a16:colId xmlns:a16="http://schemas.microsoft.com/office/drawing/2014/main" val="20000"/>
                    </a:ext>
                  </a:extLst>
                </a:gridCol>
                <a:gridCol w="6045550">
                  <a:extLst>
                    <a:ext uri="{9D8B030D-6E8A-4147-A177-3AD203B41FA5}">
                      <a16:colId xmlns:a16="http://schemas.microsoft.com/office/drawing/2014/main" val="20001"/>
                    </a:ext>
                  </a:extLst>
                </a:gridCol>
              </a:tblGrid>
              <a:tr h="332375">
                <a:tc>
                  <a:txBody>
                    <a:bodyPr/>
                    <a:lstStyle/>
                    <a:p>
                      <a:pPr marL="0" lvl="0" indent="0" algn="l" rtl="0">
                        <a:spcBef>
                          <a:spcPts val="0"/>
                        </a:spcBef>
                        <a:spcAft>
                          <a:spcPts val="0"/>
                        </a:spcAft>
                        <a:buNone/>
                      </a:pPr>
                      <a:r>
                        <a:rPr lang="en" sz="1600" b="1">
                          <a:latin typeface="Trebuchet MS"/>
                          <a:ea typeface="Trebuchet MS"/>
                          <a:cs typeface="Trebuchet MS"/>
                          <a:sym typeface="Trebuchet MS"/>
                        </a:rPr>
                        <a:t>Interactions Points</a:t>
                      </a:r>
                      <a:endParaRPr sz="1600" b="1">
                        <a:latin typeface="Trebuchet MS"/>
                        <a:ea typeface="Trebuchet MS"/>
                        <a:cs typeface="Trebuchet MS"/>
                        <a:sym typeface="Trebuchet MS"/>
                      </a:endParaRPr>
                    </a:p>
                    <a:p>
                      <a:pPr marL="0" lvl="0" indent="0" algn="l" rtl="0">
                        <a:spcBef>
                          <a:spcPts val="0"/>
                        </a:spcBef>
                        <a:spcAft>
                          <a:spcPts val="0"/>
                        </a:spcAft>
                        <a:buNone/>
                      </a:pPr>
                      <a:r>
                        <a:rPr lang="en" sz="1200" b="1" i="1">
                          <a:latin typeface="Trebuchet MS"/>
                          <a:ea typeface="Trebuchet MS"/>
                          <a:cs typeface="Trebuchet MS"/>
                          <a:sym typeface="Trebuchet MS"/>
                        </a:rPr>
                        <a:t>(700 total points)</a:t>
                      </a:r>
                      <a:r>
                        <a:rPr lang="en" sz="1400" b="1" i="1">
                          <a:latin typeface="Trebuchet MS"/>
                          <a:ea typeface="Trebuchet MS"/>
                          <a:cs typeface="Trebuchet MS"/>
                          <a:sym typeface="Trebuchet MS"/>
                        </a:rPr>
                        <a:t> </a:t>
                      </a:r>
                      <a:endParaRPr sz="1400" b="1" i="1">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Average of all CLASS scores (</a:t>
                      </a:r>
                      <a:r>
                        <a:rPr lang="en" sz="1600" i="1">
                          <a:solidFill>
                            <a:schemeClr val="dk1"/>
                          </a:solidFill>
                          <a:latin typeface="Trebuchet MS"/>
                          <a:ea typeface="Trebuchet MS"/>
                          <a:cs typeface="Trebuchet MS"/>
                          <a:sym typeface="Trebuchet MS"/>
                        </a:rPr>
                        <a:t>all classrooms</a:t>
                      </a:r>
                      <a:r>
                        <a:rPr lang="en" sz="1600">
                          <a:solidFill>
                            <a:schemeClr val="dk1"/>
                          </a:solidFill>
                          <a:latin typeface="Trebuchet MS"/>
                          <a:ea typeface="Trebuchet MS"/>
                          <a:cs typeface="Trebuchet MS"/>
                          <a:sym typeface="Trebuchet MS"/>
                        </a:rPr>
                        <a:t> at a site) x 100 </a:t>
                      </a:r>
                      <a:endParaRPr sz="1600">
                        <a:latin typeface="Trebuchet MS"/>
                        <a:ea typeface="Trebuchet MS"/>
                        <a:cs typeface="Trebuchet MS"/>
                        <a:sym typeface="Trebuchet MS"/>
                      </a:endParaRPr>
                    </a:p>
                  </a:txBody>
                  <a:tcPr marL="91425" marR="91425" marT="91425" marB="91425" anchor="ctr">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670525">
                <a:tc>
                  <a:txBody>
                    <a:bodyPr/>
                    <a:lstStyle/>
                    <a:p>
                      <a:pPr marL="0" lvl="0" indent="0" algn="l" rtl="0">
                        <a:spcBef>
                          <a:spcPts val="0"/>
                        </a:spcBef>
                        <a:spcAft>
                          <a:spcPts val="0"/>
                        </a:spcAft>
                        <a:buNone/>
                      </a:pPr>
                      <a:r>
                        <a:rPr lang="en" sz="1600" b="1">
                          <a:latin typeface="Trebuchet MS"/>
                          <a:ea typeface="Trebuchet MS"/>
                          <a:cs typeface="Trebuchet MS"/>
                          <a:sym typeface="Trebuchet MS"/>
                        </a:rPr>
                        <a:t>Curriculum Points</a:t>
                      </a:r>
                      <a:endParaRPr sz="1600" b="1">
                        <a:latin typeface="Trebuchet MS"/>
                        <a:ea typeface="Trebuchet MS"/>
                        <a:cs typeface="Trebuchet MS"/>
                        <a:sym typeface="Trebuchet MS"/>
                      </a:endParaRPr>
                    </a:p>
                    <a:p>
                      <a:pPr marL="0" lvl="0" indent="0" algn="l" rtl="0">
                        <a:spcBef>
                          <a:spcPts val="0"/>
                        </a:spcBef>
                        <a:spcAft>
                          <a:spcPts val="0"/>
                        </a:spcAft>
                        <a:buNone/>
                      </a:pPr>
                      <a:r>
                        <a:rPr lang="en" sz="1200" b="1" i="1">
                          <a:latin typeface="Trebuchet MS"/>
                          <a:ea typeface="Trebuchet MS"/>
                          <a:cs typeface="Trebuchet MS"/>
                          <a:sym typeface="Trebuchet MS"/>
                        </a:rPr>
                        <a:t>(100 total points)</a:t>
                      </a:r>
                      <a:r>
                        <a:rPr lang="en" sz="1400" b="1" i="1">
                          <a:latin typeface="Trebuchet MS"/>
                          <a:ea typeface="Trebuchet MS"/>
                          <a:cs typeface="Trebuchet MS"/>
                          <a:sym typeface="Trebuchet MS"/>
                        </a:rPr>
                        <a:t> </a:t>
                      </a:r>
                      <a:endParaRPr sz="1400" b="1" i="1">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F4CCCC"/>
                    </a:solidFill>
                  </a:tcPr>
                </a:tc>
                <a:tc>
                  <a:txBody>
                    <a:bodyPr/>
                    <a:lstStyle/>
                    <a:p>
                      <a:pPr marL="457200" lvl="0" indent="-330200" algn="l" rtl="0">
                        <a:lnSpc>
                          <a:spcPct val="100000"/>
                        </a:lnSpc>
                        <a:spcBef>
                          <a:spcPts val="0"/>
                        </a:spcBef>
                        <a:spcAft>
                          <a:spcPts val="0"/>
                        </a:spcAft>
                        <a:buSzPts val="1600"/>
                        <a:buFont typeface="Trebuchet MS"/>
                        <a:buChar char="●"/>
                      </a:pPr>
                      <a:r>
                        <a:rPr lang="en" sz="1600">
                          <a:solidFill>
                            <a:schemeClr val="dk1"/>
                          </a:solidFill>
                          <a:latin typeface="Trebuchet MS"/>
                          <a:ea typeface="Trebuchet MS"/>
                          <a:cs typeface="Trebuchet MS"/>
                          <a:sym typeface="Trebuchet MS"/>
                        </a:rPr>
                        <a:t>Programs using an approved curriculum in </a:t>
                      </a:r>
                      <a:r>
                        <a:rPr lang="en" sz="1600" i="1">
                          <a:solidFill>
                            <a:schemeClr val="dk1"/>
                          </a:solidFill>
                          <a:latin typeface="Trebuchet MS"/>
                          <a:ea typeface="Trebuchet MS"/>
                          <a:cs typeface="Trebuchet MS"/>
                          <a:sym typeface="Trebuchet MS"/>
                        </a:rPr>
                        <a:t>at least one classroom </a:t>
                      </a:r>
                      <a:r>
                        <a:rPr lang="en" sz="1600">
                          <a:solidFill>
                            <a:schemeClr val="dk1"/>
                          </a:solidFill>
                          <a:latin typeface="Trebuchet MS"/>
                          <a:ea typeface="Trebuchet MS"/>
                          <a:cs typeface="Trebuchet MS"/>
                          <a:sym typeface="Trebuchet MS"/>
                        </a:rPr>
                        <a:t>will receive</a:t>
                      </a:r>
                      <a:r>
                        <a:rPr lang="en" sz="1600">
                          <a:latin typeface="Trebuchet MS"/>
                          <a:ea typeface="Trebuchet MS"/>
                          <a:cs typeface="Trebuchet MS"/>
                          <a:sym typeface="Trebuchet MS"/>
                        </a:rPr>
                        <a:t> 100 points a</a:t>
                      </a:r>
                      <a:r>
                        <a:rPr lang="en" sz="1600">
                          <a:solidFill>
                            <a:schemeClr val="dk1"/>
                          </a:solidFill>
                          <a:latin typeface="Trebuchet MS"/>
                          <a:ea typeface="Trebuchet MS"/>
                          <a:cs typeface="Trebuchet MS"/>
                          <a:sym typeface="Trebuchet MS"/>
                        </a:rPr>
                        <a:t>dded to their score</a:t>
                      </a:r>
                      <a:endParaRPr sz="16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b="1">
                          <a:solidFill>
                            <a:schemeClr val="lt1"/>
                          </a:solidFill>
                          <a:latin typeface="Trebuchet MS"/>
                          <a:ea typeface="Trebuchet MS"/>
                          <a:cs typeface="Trebuchet MS"/>
                          <a:sym typeface="Trebuchet MS"/>
                        </a:rPr>
                        <a:t>Total Points</a:t>
                      </a:r>
                      <a:endParaRPr sz="1600" b="1">
                        <a:solidFill>
                          <a:schemeClr val="lt1"/>
                        </a:solidFill>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solidFill>
                      <a:srgbClr val="DD7E6B"/>
                    </a:solidFill>
                  </a:tcPr>
                </a:tc>
                <a:tc>
                  <a:txBody>
                    <a:bodyPr/>
                    <a:lstStyle/>
                    <a:p>
                      <a:pPr marL="457200" lvl="0" indent="-330200" algn="l" rtl="0">
                        <a:lnSpc>
                          <a:spcPct val="100000"/>
                        </a:lnSpc>
                        <a:spcBef>
                          <a:spcPts val="120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Interactions Points + Curriculum Points = Total Points</a:t>
                      </a:r>
                      <a:endParaRPr sz="1600">
                        <a:latin typeface="Trebuchet MS"/>
                        <a:ea typeface="Trebuchet MS"/>
                        <a:cs typeface="Trebuchet MS"/>
                        <a:sym typeface="Trebuchet MS"/>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914375">
                <a:tc>
                  <a:txBody>
                    <a:bodyPr/>
                    <a:lstStyle/>
                    <a:p>
                      <a:pPr marL="0" lvl="0" indent="0" algn="l" rtl="0">
                        <a:spcBef>
                          <a:spcPts val="0"/>
                        </a:spcBef>
                        <a:spcAft>
                          <a:spcPts val="0"/>
                        </a:spcAft>
                        <a:buNone/>
                      </a:pPr>
                      <a:r>
                        <a:rPr lang="en" sz="1600" b="1">
                          <a:solidFill>
                            <a:srgbClr val="FFFFFF"/>
                          </a:solidFill>
                          <a:latin typeface="Trebuchet MS"/>
                          <a:ea typeface="Trebuchet MS"/>
                          <a:cs typeface="Trebuchet MS"/>
                          <a:sym typeface="Trebuchet MS"/>
                        </a:rPr>
                        <a:t>Practice Year Rating</a:t>
                      </a:r>
                      <a:endParaRPr sz="1600" b="1">
                        <a:solidFill>
                          <a:srgbClr val="FFFFFF"/>
                        </a:solidFill>
                        <a:latin typeface="Trebuchet MS"/>
                        <a:ea typeface="Trebuchet MS"/>
                        <a:cs typeface="Trebuchet MS"/>
                        <a:sym typeface="Trebuchet MS"/>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C22536"/>
                    </a:solidFill>
                  </a:tcPr>
                </a:tc>
                <a:tc>
                  <a:txBody>
                    <a:bodyPr/>
                    <a:lstStyle/>
                    <a:p>
                      <a:pPr marL="457200" lvl="0" indent="-330200" algn="l" rtl="0">
                        <a:lnSpc>
                          <a:spcPct val="100000"/>
                        </a:lnSpc>
                        <a:spcBef>
                          <a:spcPts val="0"/>
                        </a:spcBef>
                        <a:spcAft>
                          <a:spcPts val="0"/>
                        </a:spcAft>
                        <a:buSzPts val="1600"/>
                        <a:buFont typeface="Trebuchet MS"/>
                        <a:buChar char="●"/>
                      </a:pPr>
                      <a:r>
                        <a:rPr lang="en" sz="1600">
                          <a:solidFill>
                            <a:schemeClr val="dk1"/>
                          </a:solidFill>
                          <a:latin typeface="Trebuchet MS"/>
                          <a:ea typeface="Trebuchet MS"/>
                          <a:cs typeface="Trebuchet MS"/>
                          <a:sym typeface="Trebuchet MS"/>
                        </a:rPr>
                        <a:t>Exceeds Practice Year Expectations = </a:t>
                      </a:r>
                      <a:r>
                        <a:rPr lang="en" sz="1600">
                          <a:latin typeface="Trebuchet MS"/>
                          <a:ea typeface="Trebuchet MS"/>
                          <a:cs typeface="Trebuchet MS"/>
                          <a:sym typeface="Trebuchet MS"/>
                        </a:rPr>
                        <a:t>700 - 800 points </a:t>
                      </a:r>
                      <a:endParaRPr sz="1600">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latin typeface="Trebuchet MS"/>
                          <a:ea typeface="Trebuchet MS"/>
                          <a:cs typeface="Trebuchet MS"/>
                          <a:sym typeface="Trebuchet MS"/>
                        </a:rPr>
                        <a:t>Meets Practice Year Expectations </a:t>
                      </a:r>
                      <a:r>
                        <a:rPr lang="en" sz="1600">
                          <a:solidFill>
                            <a:schemeClr val="dk1"/>
                          </a:solidFill>
                          <a:latin typeface="Trebuchet MS"/>
                          <a:ea typeface="Trebuchet MS"/>
                          <a:cs typeface="Trebuchet MS"/>
                          <a:sym typeface="Trebuchet MS"/>
                        </a:rPr>
                        <a:t>= 400 - 699 points</a:t>
                      </a:r>
                      <a:endParaRPr sz="1600">
                        <a:solidFill>
                          <a:schemeClr val="dk1"/>
                        </a:solidFill>
                        <a:latin typeface="Trebuchet MS"/>
                        <a:ea typeface="Trebuchet MS"/>
                        <a:cs typeface="Trebuchet MS"/>
                        <a:sym typeface="Trebuchet MS"/>
                      </a:endParaRPr>
                    </a:p>
                    <a:p>
                      <a:pPr marL="45720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latin typeface="Trebuchet MS"/>
                          <a:ea typeface="Trebuchet MS"/>
                          <a:cs typeface="Trebuchet MS"/>
                          <a:sym typeface="Trebuchet MS"/>
                        </a:rPr>
                        <a:t>Needs Support = 100 - 399 points</a:t>
                      </a:r>
                      <a:endParaRPr sz="1600">
                        <a:latin typeface="Trebuchet MS"/>
                        <a:ea typeface="Trebuchet MS"/>
                        <a:cs typeface="Trebuchet MS"/>
                        <a:sym typeface="Trebuchet MS"/>
                      </a:endParaRPr>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title"/>
          </p:nvPr>
        </p:nvSpPr>
        <p:spPr>
          <a:xfrm>
            <a:off x="571025" y="38043"/>
            <a:ext cx="7886700" cy="9945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400"/>
              <a:buFont typeface="Arial"/>
              <a:buNone/>
            </a:pPr>
            <a:r>
              <a:rPr lang="en" sz="3000">
                <a:solidFill>
                  <a:srgbClr val="C22536"/>
                </a:solidFill>
              </a:rPr>
              <a:t>Supporting Improvement in Every Classroom</a:t>
            </a:r>
            <a:endParaRPr sz="3000">
              <a:solidFill>
                <a:srgbClr val="C22536"/>
              </a:solidFill>
            </a:endParaRPr>
          </a:p>
        </p:txBody>
      </p:sp>
      <p:grpSp>
        <p:nvGrpSpPr>
          <p:cNvPr id="462" name="Google Shape;462;p59"/>
          <p:cNvGrpSpPr/>
          <p:nvPr/>
        </p:nvGrpSpPr>
        <p:grpSpPr>
          <a:xfrm>
            <a:off x="2379340" y="1033367"/>
            <a:ext cx="4466554" cy="3890573"/>
            <a:chOff x="2820225" y="891450"/>
            <a:chExt cx="3175200" cy="3175200"/>
          </a:xfrm>
        </p:grpSpPr>
        <p:sp>
          <p:nvSpPr>
            <p:cNvPr id="463" name="Google Shape;463;p59"/>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9"/>
            <p:cNvSpPr/>
            <p:nvPr/>
          </p:nvSpPr>
          <p:spPr>
            <a:xfrm rot="10800000">
              <a:off x="3175023" y="1179900"/>
              <a:ext cx="450600" cy="450600"/>
            </a:xfrm>
            <a:prstGeom prst="rtTriangle">
              <a:avLst/>
            </a:prstGeom>
            <a:solidFill>
              <a:srgbClr val="ED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59"/>
          <p:cNvSpPr txBox="1"/>
          <p:nvPr/>
        </p:nvSpPr>
        <p:spPr>
          <a:xfrm>
            <a:off x="4085750" y="998500"/>
            <a:ext cx="2674800" cy="8004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PREPARE</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understand what is being measured and why</a:t>
            </a:r>
            <a:endParaRPr sz="1200">
              <a:solidFill>
                <a:srgbClr val="FFFFFF"/>
              </a:solidFill>
              <a:latin typeface="Trebuchet MS"/>
              <a:ea typeface="Trebuchet MS"/>
              <a:cs typeface="Trebuchet MS"/>
              <a:sym typeface="Trebuchet MS"/>
            </a:endParaRPr>
          </a:p>
        </p:txBody>
      </p:sp>
      <p:sp>
        <p:nvSpPr>
          <p:cNvPr id="466" name="Google Shape;466;p59"/>
          <p:cNvSpPr txBox="1"/>
          <p:nvPr/>
        </p:nvSpPr>
        <p:spPr>
          <a:xfrm>
            <a:off x="777051" y="351305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SUPPORT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engage in professional development that addresses their unique classrooms</a:t>
            </a:r>
            <a:endParaRPr sz="1200">
              <a:solidFill>
                <a:srgbClr val="FFFFFF"/>
              </a:solidFill>
              <a:latin typeface="Trebuchet MS"/>
              <a:ea typeface="Trebuchet MS"/>
              <a:cs typeface="Trebuchet MS"/>
              <a:sym typeface="Trebuchet MS"/>
            </a:endParaRPr>
          </a:p>
        </p:txBody>
      </p:sp>
      <p:sp>
        <p:nvSpPr>
          <p:cNvPr id="467" name="Google Shape;467;p59"/>
          <p:cNvSpPr txBox="1"/>
          <p:nvPr/>
        </p:nvSpPr>
        <p:spPr>
          <a:xfrm>
            <a:off x="4728800" y="3573200"/>
            <a:ext cx="3308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GIVE FEEDBACK</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Educators receive individualized feedback on their classroom’s strengths and opportunities for growth</a:t>
            </a:r>
            <a:endParaRPr sz="1200">
              <a:solidFill>
                <a:srgbClr val="FFFFFF"/>
              </a:solidFill>
              <a:latin typeface="Trebuchet MS"/>
              <a:ea typeface="Trebuchet MS"/>
              <a:cs typeface="Trebuchet MS"/>
              <a:sym typeface="Trebuchet MS"/>
            </a:endParaRPr>
          </a:p>
        </p:txBody>
      </p:sp>
      <p:sp>
        <p:nvSpPr>
          <p:cNvPr id="468" name="Google Shape;468;p59"/>
          <p:cNvSpPr txBox="1"/>
          <p:nvPr/>
        </p:nvSpPr>
        <p:spPr>
          <a:xfrm>
            <a:off x="688450" y="2046900"/>
            <a:ext cx="3395700" cy="9852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RECOGNIZE, REFLECT AND ADJUST</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Leaders and educators use data to recognize growth, reflect on what works and make adjustments to address challenges and gaps</a:t>
            </a:r>
            <a:endParaRPr sz="1200">
              <a:solidFill>
                <a:srgbClr val="FFFFFF"/>
              </a:solidFill>
              <a:latin typeface="Trebuchet MS"/>
              <a:ea typeface="Trebuchet MS"/>
              <a:cs typeface="Trebuchet MS"/>
              <a:sym typeface="Trebuchet MS"/>
            </a:endParaRPr>
          </a:p>
        </p:txBody>
      </p:sp>
      <p:sp>
        <p:nvSpPr>
          <p:cNvPr id="469" name="Google Shape;469;p59"/>
          <p:cNvSpPr txBox="1"/>
          <p:nvPr/>
        </p:nvSpPr>
        <p:spPr>
          <a:xfrm>
            <a:off x="5275000" y="2112988"/>
            <a:ext cx="3207900" cy="1169700"/>
          </a:xfrm>
          <a:prstGeom prst="rect">
            <a:avLst/>
          </a:prstGeom>
          <a:solidFill>
            <a:srgbClr val="C22536"/>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 sz="1200" b="1">
                <a:solidFill>
                  <a:srgbClr val="FFFFFF"/>
                </a:solidFill>
                <a:latin typeface="Trebuchet MS"/>
                <a:ea typeface="Trebuchet MS"/>
                <a:cs typeface="Trebuchet MS"/>
                <a:sym typeface="Trebuchet MS"/>
              </a:rPr>
              <a:t>MEASURE </a:t>
            </a:r>
            <a:endParaRPr sz="1200" b="1">
              <a:solidFill>
                <a:srgbClr val="FFFFFF"/>
              </a:solidFill>
              <a:latin typeface="Trebuchet MS"/>
              <a:ea typeface="Trebuchet MS"/>
              <a:cs typeface="Trebuchet MS"/>
              <a:sym typeface="Trebuchet MS"/>
            </a:endParaRPr>
          </a:p>
          <a:p>
            <a:pPr marL="0" lvl="0" indent="0" algn="ctr" rtl="0">
              <a:spcBef>
                <a:spcPts val="0"/>
              </a:spcBef>
              <a:spcAft>
                <a:spcPts val="0"/>
              </a:spcAft>
              <a:buNone/>
            </a:pPr>
            <a:r>
              <a:rPr lang="en" sz="1200">
                <a:solidFill>
                  <a:srgbClr val="FFFFFF"/>
                </a:solidFill>
                <a:latin typeface="Trebuchet MS"/>
                <a:ea typeface="Trebuchet MS"/>
                <a:cs typeface="Trebuchet MS"/>
                <a:sym typeface="Trebuchet MS"/>
              </a:rPr>
              <a:t>All infant, toddler and preschool classrooms are observed and consistent information is collected to understand the experience of all children</a:t>
            </a:r>
            <a:endParaRPr sz="1200">
              <a:solidFill>
                <a:srgbClr val="FFFFFF"/>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2538</Words>
  <Application>Microsoft Office PowerPoint</Application>
  <PresentationFormat>On-screen Show (16:9)</PresentationFormat>
  <Paragraphs>201</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Roboto</vt:lpstr>
      <vt:lpstr>Trebuchet MS</vt:lpstr>
      <vt:lpstr>Office Theme</vt:lpstr>
      <vt:lpstr>Office Theme</vt:lpstr>
      <vt:lpstr>Office Theme</vt:lpstr>
      <vt:lpstr>Guidelines for Practice Year 1 of the Early Childhood Unified Measurement and Improvement System</vt:lpstr>
      <vt:lpstr>Preparing All Virginia Children for Kindergarten </vt:lpstr>
      <vt:lpstr>Building a More Unified and Equitable System</vt:lpstr>
      <vt:lpstr>Virginia Law Now Requires a Unified System</vt:lpstr>
      <vt:lpstr>What Will be Measured?</vt:lpstr>
      <vt:lpstr>Compelling Rationale for a Focused Approach </vt:lpstr>
      <vt:lpstr>Quality Measurement Supports Improvement </vt:lpstr>
      <vt:lpstr>Program Level Results for Practice Year 1  </vt:lpstr>
      <vt:lpstr>Supporting Improvement in Every Classroom</vt:lpstr>
      <vt:lpstr>Virginia Educators Find CLASS Useful</vt:lpstr>
      <vt:lpstr>Investment in Measurement and Improvement</vt:lpstr>
      <vt:lpstr>ECAC Endorsement and Public Feedback</vt:lpstr>
      <vt:lpstr>Appendix A: Guiding Principles for the Unified System</vt:lpstr>
      <vt:lpstr>Appendix B: Detail on Current Investments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Practice Year 1 of the Early Childhood Unified Measurement and Improvement System</dc:title>
  <dc:creator>Meyers, Kris (DOE)</dc:creator>
  <cp:lastModifiedBy>Webb, Emily (DOE)</cp:lastModifiedBy>
  <cp:revision>1</cp:revision>
  <dcterms:modified xsi:type="dcterms:W3CDTF">2021-04-08T19:33:05Z</dcterms:modified>
</cp:coreProperties>
</file>