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0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9A23BB-CE40-4411-9F79-5EBC78F2CA8A}">
  <a:tblStyle styleId="{979A23BB-CE40-4411-9F79-5EBC78F2CA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47A8759-80CF-4724-8093-E4D34CA6447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2" y="566"/>
      </p:cViewPr>
      <p:guideLst>
        <p:guide pos="101"/>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urveymonkey.com/r/ECqualityfeedbac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doe.virginia.gov/early-childhood/build-unified-early-childhood-system/index.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3389d1f2b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c3389d1f2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c7b1f2464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c7b1f2464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c447110299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c447110299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447110299_4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447110299_4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 system that supports Improvement in every classroom.  Information/Feedback for every educator.</a:t>
            </a:r>
            <a:endParaRPr/>
          </a:p>
          <a:p>
            <a:pPr marL="0" lvl="0" indent="0" algn="l" rtl="0">
              <a:spcBef>
                <a:spcPts val="0"/>
              </a:spcBef>
              <a:spcAft>
                <a:spcPts val="0"/>
              </a:spcAft>
              <a:buNone/>
            </a:pPr>
            <a:r>
              <a:rPr lang="en"/>
              <a:t>The state is going to focus on those who need it most. (Individualized support) Prioritizing  Or turn this into a story narrative.</a:t>
            </a:r>
            <a:endParaRPr/>
          </a:p>
          <a:p>
            <a:pPr marL="0" lvl="0" indent="0" algn="l" rtl="0">
              <a:spcBef>
                <a:spcPts val="0"/>
              </a:spcBef>
              <a:spcAft>
                <a:spcPts val="0"/>
              </a:spcAft>
              <a:buNone/>
            </a:pPr>
            <a:r>
              <a:rPr lang="en"/>
              <a:t>Is there someone who could give an example of how they’ve been doing this. - hearing an example of how this empowers . </a:t>
            </a:r>
            <a:endParaRPr/>
          </a:p>
          <a:p>
            <a:pPr marL="0" lvl="0" indent="0" algn="l" rtl="0">
              <a:spcBef>
                <a:spcPts val="0"/>
              </a:spcBef>
              <a:spcAft>
                <a:spcPts val="0"/>
              </a:spcAft>
              <a:buNone/>
            </a:pPr>
            <a:endParaRPr/>
          </a:p>
          <a:p>
            <a:pPr marL="0" lvl="0" indent="0" algn="l" rtl="0">
              <a:spcBef>
                <a:spcPts val="0"/>
              </a:spcBef>
              <a:spcAft>
                <a:spcPts val="0"/>
              </a:spcAft>
              <a:buNone/>
            </a:pPr>
            <a:r>
              <a:rPr lang="en"/>
              <a:t>Before this consider showing some of the LInk B5 data to show how the data can be used to start to guide improvement</a:t>
            </a:r>
            <a:endParaRPr/>
          </a:p>
          <a:p>
            <a:pPr marL="0" lvl="0" indent="0" algn="l" rtl="0">
              <a:spcBef>
                <a:spcPts val="0"/>
              </a:spcBef>
              <a:spcAft>
                <a:spcPts val="0"/>
              </a:spcAft>
              <a:buNone/>
            </a:pPr>
            <a:endParaRPr/>
          </a:p>
          <a:p>
            <a:pPr marL="0" lvl="0" indent="0" algn="l" rtl="0">
              <a:spcBef>
                <a:spcPts val="0"/>
              </a:spcBef>
              <a:spcAft>
                <a:spcPts val="0"/>
              </a:spcAft>
              <a:buNone/>
            </a:pPr>
            <a:r>
              <a:rPr lang="en"/>
              <a:t>Brookings article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7125fff53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c7125fff53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dc7b1f2464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dc7b1f2464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447110299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447110299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9cecd3c3a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9cecd3c3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c7b1f2464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c7b1f246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Listening sessions with 65 educators from across the state (mention specific to equity?)</a:t>
            </a:r>
            <a:endParaRPr/>
          </a:p>
          <a:p>
            <a:pPr marL="0" lvl="0" indent="0" algn="l" rtl="0">
              <a:spcBef>
                <a:spcPts val="0"/>
              </a:spcBef>
              <a:spcAft>
                <a:spcPts val="0"/>
              </a:spcAft>
              <a:buNone/>
            </a:pPr>
            <a:r>
              <a:rPr lang="en"/>
              <a:t>XX consultants with data and content experts</a:t>
            </a:r>
            <a:endParaRPr/>
          </a:p>
          <a:p>
            <a:pPr marL="0" lvl="0" indent="0" algn="l" rtl="0">
              <a:spcBef>
                <a:spcPts val="0"/>
              </a:spcBef>
              <a:spcAft>
                <a:spcPts val="0"/>
              </a:spcAft>
              <a:buNone/>
            </a:pPr>
            <a:r>
              <a:rPr lang="en"/>
              <a:t>Information and resources shared broadly through email; newsletters and posted online.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400">
                <a:solidFill>
                  <a:schemeClr val="dk1"/>
                </a:solidFill>
                <a:latin typeface="Trebuchet MS"/>
                <a:ea typeface="Trebuchet MS"/>
                <a:cs typeface="Trebuchet MS"/>
                <a:sym typeface="Trebuchet MS"/>
              </a:rPr>
              <a:t>SUMMER-FALL 2020 </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Reviewed and modeled current quality data from Virginia.</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Conducted stakeholder engagement webinars and presentations.</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Hosted listening sessions and phone calls.</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Conducted a statewide survey for input from the field. </a:t>
            </a:r>
            <a:r>
              <a:rPr lang="en" sz="1400" u="sng">
                <a:solidFill>
                  <a:srgbClr val="1155CC"/>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Char char="●"/>
            </a:pPr>
            <a:r>
              <a:rPr lang="en" sz="1400">
                <a:solidFill>
                  <a:schemeClr val="dk1"/>
                </a:solidFill>
                <a:latin typeface="Trebuchet MS"/>
                <a:ea typeface="Trebuchet MS"/>
                <a:cs typeface="Trebuchet MS"/>
                <a:sym typeface="Trebuchet MS"/>
              </a:rPr>
              <a:t>Developed proposals based on national research and current Virginia landscape.</a:t>
            </a:r>
            <a:endParaRPr sz="1400">
              <a:solidFill>
                <a:schemeClr val="dk1"/>
              </a:solidFill>
              <a:latin typeface="Trebuchet MS"/>
              <a:ea typeface="Trebuchet MS"/>
              <a:cs typeface="Trebuchet MS"/>
              <a:sym typeface="Trebuchet MS"/>
            </a:endParaRPr>
          </a:p>
          <a:p>
            <a:pPr marL="457200" lvl="0" indent="0" algn="l" rtl="0">
              <a:spcBef>
                <a:spcPts val="0"/>
              </a:spcBef>
              <a:spcAft>
                <a:spcPts val="0"/>
              </a:spcAft>
              <a:buClr>
                <a:schemeClr val="dk1"/>
              </a:buClr>
              <a:buSzPts val="1100"/>
              <a:buFont typeface="Arial"/>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sz="1400">
                <a:solidFill>
                  <a:schemeClr val="dk1"/>
                </a:solidFill>
                <a:latin typeface="Trebuchet MS"/>
                <a:ea typeface="Trebuchet MS"/>
                <a:cs typeface="Trebuchet MS"/>
                <a:sym typeface="Trebuchet MS"/>
              </a:rPr>
              <a:t>WINTER 2021 </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Char char="●"/>
            </a:pPr>
            <a:r>
              <a:rPr lang="en" sz="1400">
                <a:solidFill>
                  <a:schemeClr val="dk1"/>
                </a:solidFill>
                <a:latin typeface="Trebuchet MS"/>
                <a:ea typeface="Trebuchet MS"/>
                <a:cs typeface="Trebuchet MS"/>
                <a:sym typeface="Trebuchet MS"/>
              </a:rPr>
              <a:t>Finalized proposed set of measures</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Used data from fall 2019-2020 to test the proposed set of measures</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Developed policy proposal based on feedback and data modeling</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Finalized Virginia Quality transition plan</a:t>
            </a:r>
            <a:endParaRPr sz="14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Launched VDOE </a:t>
            </a:r>
            <a:r>
              <a:rPr lang="en" sz="1400" u="sng">
                <a:solidFill>
                  <a:srgbClr val="1155CC"/>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Building a Unified Early Childhood System</a:t>
            </a:r>
            <a:r>
              <a:rPr lang="en" sz="1400">
                <a:solidFill>
                  <a:schemeClr val="dk1"/>
                </a:solidFill>
                <a:latin typeface="Trebuchet MS"/>
                <a:ea typeface="Trebuchet MS"/>
                <a:cs typeface="Trebuchet MS"/>
                <a:sym typeface="Trebuchet MS"/>
              </a:rPr>
              <a:t> website to share information about the new measurement and improvement system.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c7b1f2464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c7b1f2464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c672ba411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c672ba41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rgbClr val="0F150D"/>
              </a:buClr>
              <a:buSzPts val="1100"/>
              <a:buFont typeface="Arial"/>
              <a:buNone/>
            </a:pPr>
            <a:r>
              <a:rPr lang="en" sz="1400">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a:latin typeface="Trebuchet MS"/>
                <a:ea typeface="Trebuchet MS"/>
                <a:cs typeface="Trebuchet MS"/>
                <a:sym typeface="Trebuchet MS"/>
              </a:rPr>
              <a:t> resulting in improved school readiness. </a:t>
            </a:r>
            <a:endParaRPr sz="1500" b="1">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447110299_4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c447110299_4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t>KRIS</a:t>
            </a:r>
            <a:endParaRPr sz="1000" b="1"/>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Discuss/explain why some of these pieces are “starting points” for the practice year (- example - curriculum not required until May; 3 levels with a big middle_</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Messaging around the VPI/VQ benchmarks compared to new system</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Reflection/rationale on the big middle - using this as a place to start, having the field come to us with a call to the field to build understanding with use of data</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“Approved” vs “vetted”</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Cut points drawn from High-Mid-Low</a:t>
            </a:r>
            <a:endParaRPr sz="1000" b="1">
              <a:solidFill>
                <a:schemeClr val="dk1"/>
              </a:solidFill>
              <a:latin typeface="Calibri"/>
              <a:ea typeface="Calibri"/>
              <a:cs typeface="Calibri"/>
              <a:sym typeface="Calibri"/>
            </a:endParaRPr>
          </a:p>
          <a:p>
            <a:pPr marL="457200" lvl="0" indent="-292100" algn="l" rtl="0">
              <a:lnSpc>
                <a:spcPct val="115000"/>
              </a:lnSpc>
              <a:spcBef>
                <a:spcPts val="120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Exemplary </a:t>
            </a:r>
            <a:r>
              <a:rPr lang="en" sz="1000">
                <a:solidFill>
                  <a:schemeClr val="dk1"/>
                </a:solidFill>
                <a:latin typeface="Calibri"/>
                <a:ea typeface="Calibri"/>
                <a:cs typeface="Calibri"/>
                <a:sym typeface="Calibri"/>
              </a:rPr>
              <a:t>- The program performing at this level demonstrates performance that consistently and considerably surpasses the established standard.  This rating is reserved for performance that is truly exemplary and done in a manner that exemplifies the state’s mission and goals for the practice year.</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rgbClr val="595959"/>
              </a:buClr>
              <a:buSzPts val="1000"/>
              <a:buFont typeface="Calibri"/>
              <a:buChar char="●"/>
            </a:pPr>
            <a:r>
              <a:rPr lang="en" sz="1000" b="1">
                <a:solidFill>
                  <a:srgbClr val="FF0000"/>
                </a:solidFill>
                <a:latin typeface="Calibri"/>
                <a:ea typeface="Calibri"/>
                <a:cs typeface="Calibri"/>
                <a:sym typeface="Calibri"/>
              </a:rPr>
              <a:t>Satisfactory</a:t>
            </a:r>
            <a:r>
              <a:rPr lang="en" sz="1000" b="1">
                <a:solidFill>
                  <a:schemeClr val="dk1"/>
                </a:solidFill>
                <a:latin typeface="Calibri"/>
                <a:ea typeface="Calibri"/>
                <a:cs typeface="Calibri"/>
                <a:sym typeface="Calibri"/>
              </a:rPr>
              <a:t> </a:t>
            </a:r>
            <a:r>
              <a:rPr lang="en" sz="1000">
                <a:solidFill>
                  <a:schemeClr val="dk1"/>
                </a:solidFill>
                <a:latin typeface="Calibri"/>
                <a:ea typeface="Calibri"/>
                <a:cs typeface="Calibri"/>
                <a:sym typeface="Calibri"/>
              </a:rPr>
              <a:t> - The program meets the standard in a manner that is consistent with the state’s mission and goals for the practice year.</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Needs Improvement</a:t>
            </a:r>
            <a:r>
              <a:rPr lang="en" sz="1000">
                <a:solidFill>
                  <a:schemeClr val="dk1"/>
                </a:solidFill>
                <a:latin typeface="Calibri"/>
                <a:ea typeface="Calibri"/>
                <a:cs typeface="Calibri"/>
                <a:sym typeface="Calibri"/>
              </a:rPr>
              <a:t> - The program is performing below the established standard or in a manner that is inconsistent with the state’s mission and goals for the practice year</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As a reminder, during the practice year, there will not be any consequences attached to the quality ratings. Rather, community and school leaders will use the performance rating scales for each standard, along with the overall practice rating results to understand the close connection between teacher-child interactions, instruction and child outcomes as they work with local leaders and teachers to prioritize pressing needs.</a:t>
            </a:r>
            <a:endParaRPr sz="166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a:solidFill>
                <a:schemeClr val="dk1"/>
              </a:solidFill>
            </a:endParaRPr>
          </a:p>
          <a:p>
            <a:pPr marL="0" lvl="0" indent="0" algn="l" rtl="0">
              <a:spcBef>
                <a:spcPts val="0"/>
              </a:spcBef>
              <a:spcAft>
                <a:spcPts val="0"/>
              </a:spcAft>
              <a:buNone/>
            </a:pPr>
            <a:endParaRPr sz="5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c80e14a51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c80e14a51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c899c42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c899c42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1"/>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7" name="Google Shape;87;p1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1" name="Google Shape;91;p1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2" name="Google Shape;9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6" name="Google Shape;96;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100" name="Google Shape;100;p1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5" name="Google Shape;105;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1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3" name="Google Shape;113;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1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1" name="Google Shape;121;p1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5" name="Google Shape;125;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9" name="Google Shape;129;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30" name="Google Shape;130;p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4" name="Google Shape;14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2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2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48" name="Google Shape;148;p20"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21"/>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53" name="Google Shape;153;p2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54" name="Google Shape;154;p2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2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58" name="Google Shape;15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2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1" name="Google Shape;161;p22"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2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65" name="Google Shape;165;p2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p2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2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72" name="Google Shape;172;p2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3"/>
        <p:cNvGrpSpPr/>
        <p:nvPr/>
      </p:nvGrpSpPr>
      <p:grpSpPr>
        <a:xfrm>
          <a:off x="0" y="0"/>
          <a:ext cx="0" cy="0"/>
          <a:chOff x="0" y="0"/>
          <a:chExt cx="0" cy="0"/>
        </a:xfrm>
      </p:grpSpPr>
      <p:sp>
        <p:nvSpPr>
          <p:cNvPr id="174" name="Google Shape;174;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6" name="Google Shape;176;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2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79" name="Google Shape;179;p25"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0"/>
        <p:cNvGrpSpPr/>
        <p:nvPr/>
      </p:nvGrpSpPr>
      <p:grpSpPr>
        <a:xfrm>
          <a:off x="0" y="0"/>
          <a:ext cx="0" cy="0"/>
          <a:chOff x="0" y="0"/>
          <a:chExt cx="0" cy="0"/>
        </a:xfrm>
      </p:grpSpPr>
      <p:pic>
        <p:nvPicPr>
          <p:cNvPr id="181" name="Google Shape;181;p2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182" name="Google Shape;182;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6"/>
          <p:cNvSpPr txBox="1">
            <a:spLocks noGrp="1"/>
          </p:cNvSpPr>
          <p:nvPr>
            <p:ph type="ctrTitle"/>
          </p:nvPr>
        </p:nvSpPr>
        <p:spPr>
          <a:xfrm>
            <a:off x="1143000" y="1676399"/>
            <a:ext cx="6858000" cy="1790700"/>
          </a:xfrm>
          <a:prstGeom prst="rect">
            <a:avLst/>
          </a:prstGeom>
          <a:solidFill>
            <a:schemeClr val="lt1">
              <a:alpha val="62350"/>
            </a:schemeClr>
          </a:solidFill>
          <a:ln w="79375" cap="rnd" cmpd="sng">
            <a:solidFill>
              <a:srgbClr val="C00000">
                <a:alpha val="7804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2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2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0" name="Google Shape;19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2" name="Google Shape;192;p2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3" name="Google Shape;193;p27"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2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7" name="Google Shape;19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9" name="Google Shape;199;p2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0" name="Google Shape;200;p2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p2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 name="Google Shape;204;p2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5" name="Google Shape;205;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6" name="Google Shape;20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2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8" name="Google Shape;208;p2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09" name="Google Shape;209;p2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2" name="Google Shape;212;p30"/>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13" name="Google Shape;213;p30"/>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14" name="Google Shape;214;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p30"/>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3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8" name="Google Shape;218;p3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p31"/>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222" name="Google Shape;222;p31"/>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23" name="Google Shape;22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4" name="Google Shape;22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5" name="Google Shape;225;p31"/>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26" name="Google Shape;226;p3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27" name="Google Shape;227;p3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30" name="Google Shape;30;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 name="Google Shape;32;p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3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1" name="Google Shape;231;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2" name="Google Shape;232;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p3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4" name="Google Shape;234;p3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35" name="Google Shape;235;p3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p3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9" name="Google Shape;23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0" name="Google Shape;24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1" name="Google Shape;241;p3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2" name="Google Shape;242;p3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3" name="Google Shape;243;p3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p34"/>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47" name="Google Shape;247;p34"/>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48" name="Google Shape;248;p3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51" name="Google Shape;251;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4" name="Google Shape;254;p3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5" name="Google Shape;255;p3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6" name="Google Shape;256;p3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7" name="Google Shape;257;p3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8" name="Google Shape;258;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9" name="Google Shape;259;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0" name="Google Shape;260;p3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61" name="Google Shape;261;p3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2" name="Google Shape;262;p3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 name="Google Shape;38;p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0" name="Google Shape;40;p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
        <p:cNvGrpSpPr/>
        <p:nvPr/>
      </p:nvGrpSpPr>
      <p:grpSpPr>
        <a:xfrm>
          <a:off x="0" y="0"/>
          <a:ext cx="0" cy="0"/>
          <a:chOff x="0" y="0"/>
          <a:chExt cx="0" cy="0"/>
        </a:xfrm>
      </p:grpSpPr>
      <p:pic>
        <p:nvPicPr>
          <p:cNvPr id="42" name="Google Shape;42;p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6"/>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 name="Google Shape;47;p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8" name="Google Shape;58;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0" name="Google Shape;70;p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4" name="Google Shape;74;p1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6" name="Google Shape;76;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0"/>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1" name="Google Shape;81;p1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9">
            <a:alphaModFix/>
          </a:blip>
          <a:srcRect/>
          <a:stretch/>
        </p:blipFill>
        <p:spPr>
          <a:xfrm>
            <a:off x="0" y="0"/>
            <a:ext cx="9143999" cy="5143499"/>
          </a:xfrm>
          <a:prstGeom prst="rect">
            <a:avLst/>
          </a:prstGeom>
          <a:noFill/>
          <a:ln>
            <a:noFill/>
          </a:ln>
        </p:spPr>
      </p:pic>
      <p:sp>
        <p:nvSpPr>
          <p:cNvPr id="7" name="Google Shape;7;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19"/>
          <p:cNvPicPr preferRelativeResize="0"/>
          <p:nvPr/>
        </p:nvPicPr>
        <p:blipFill rotWithShape="1">
          <a:blip r:embed="rId19">
            <a:alphaModFix/>
          </a:blip>
          <a:srcRect/>
          <a:stretch/>
        </p:blipFill>
        <p:spPr>
          <a:xfrm>
            <a:off x="0" y="0"/>
            <a:ext cx="9144000" cy="5143500"/>
          </a:xfrm>
          <a:prstGeom prst="rect">
            <a:avLst/>
          </a:prstGeom>
          <a:noFill/>
          <a:ln>
            <a:noFill/>
          </a:ln>
        </p:spPr>
      </p:pic>
      <p:sp>
        <p:nvSpPr>
          <p:cNvPr id="136" name="Google Shape;136;p1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0" name="Google Shape;14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virginia.gov/early-childhood/build-unified-early-childhood-system/index.shtml"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boe/meetings/2021/04-apr/item-j.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oe.virginia.gov/early-childhood/build-unified-early-childhood-system/index.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ecf.org/federal-preschool-development-grant-b-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oe.virginia.gov/boe/meetings/2021/03-mar/item-g-attachment-a.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ctrTitle"/>
          </p:nvPr>
        </p:nvSpPr>
        <p:spPr>
          <a:xfrm>
            <a:off x="380550" y="1235475"/>
            <a:ext cx="83829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2"/>
              </a:buClr>
              <a:buSzPts val="4500"/>
              <a:buFont typeface="Trebuchet MS"/>
              <a:buNone/>
            </a:pPr>
            <a:r>
              <a:rPr lang="en" sz="3200" b="1"/>
              <a:t>Guidelines for Practice Year 1 of the Early Childhood Unified Measurement and Improvement System</a:t>
            </a:r>
            <a:endParaRPr sz="3200" b="1"/>
          </a:p>
        </p:txBody>
      </p:sp>
      <p:sp>
        <p:nvSpPr>
          <p:cNvPr id="268" name="Google Shape;268;p37"/>
          <p:cNvSpPr txBox="1">
            <a:spLocks noGrp="1"/>
          </p:cNvSpPr>
          <p:nvPr>
            <p:ph type="subTitle" idx="1"/>
          </p:nvPr>
        </p:nvSpPr>
        <p:spPr>
          <a:xfrm>
            <a:off x="829375" y="2944675"/>
            <a:ext cx="7224900" cy="1241700"/>
          </a:xfrm>
          <a:prstGeom prst="rect">
            <a:avLst/>
          </a:prstGeom>
          <a:noFill/>
          <a:ln>
            <a:noFill/>
          </a:ln>
        </p:spPr>
        <p:txBody>
          <a:bodyPr spcFirstLastPara="1" wrap="square" lIns="68575" tIns="34275" rIns="68575" bIns="34275" anchor="t" anchorCtr="0">
            <a:noAutofit/>
          </a:bodyPr>
          <a:lstStyle/>
          <a:p>
            <a:pPr marL="457200" lvl="0" indent="-361950" algn="ctr" rtl="0">
              <a:lnSpc>
                <a:spcPct val="90000"/>
              </a:lnSpc>
              <a:spcBef>
                <a:spcPts val="800"/>
              </a:spcBef>
              <a:spcAft>
                <a:spcPts val="0"/>
              </a:spcAft>
              <a:buClr>
                <a:schemeClr val="dk1"/>
              </a:buClr>
              <a:buSzPts val="1800"/>
              <a:buNone/>
            </a:pPr>
            <a:endParaRPr/>
          </a:p>
          <a:p>
            <a:pPr marL="457200" lvl="0" indent="-361950" algn="ctr" rtl="0">
              <a:lnSpc>
                <a:spcPct val="90000"/>
              </a:lnSpc>
              <a:spcBef>
                <a:spcPts val="800"/>
              </a:spcBef>
              <a:spcAft>
                <a:spcPts val="0"/>
              </a:spcAft>
              <a:buClr>
                <a:schemeClr val="dk1"/>
              </a:buClr>
              <a:buSzPts val="1800"/>
              <a:buNone/>
            </a:pPr>
            <a:r>
              <a:rPr lang="en" sz="2000" b="1"/>
              <a:t>Final Review</a:t>
            </a:r>
            <a:endParaRPr sz="2000" b="1"/>
          </a:p>
          <a:p>
            <a:pPr marL="457200" lvl="0" indent="-361950" algn="ctr" rtl="0">
              <a:lnSpc>
                <a:spcPct val="90000"/>
              </a:lnSpc>
              <a:spcBef>
                <a:spcPts val="800"/>
              </a:spcBef>
              <a:spcAft>
                <a:spcPts val="0"/>
              </a:spcAft>
              <a:buClr>
                <a:schemeClr val="dk1"/>
              </a:buClr>
              <a:buSzPts val="1800"/>
              <a:buNone/>
            </a:pPr>
            <a:r>
              <a:rPr lang="en"/>
              <a:t>June 17, 2021</a:t>
            </a:r>
            <a:endParaRPr/>
          </a:p>
        </p:txBody>
      </p:sp>
      <p:pic>
        <p:nvPicPr>
          <p:cNvPr id="269" name="Google Shape;269;p37"/>
          <p:cNvPicPr preferRelativeResize="0"/>
          <p:nvPr/>
        </p:nvPicPr>
        <p:blipFill rotWithShape="1">
          <a:blip r:embed="rId3">
            <a:alphaModFix/>
          </a:blip>
          <a:srcRect/>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Next Steps: Preparing for Practice Year 1 </a:t>
            </a:r>
            <a:endParaRPr sz="3000"/>
          </a:p>
        </p:txBody>
      </p:sp>
      <p:sp>
        <p:nvSpPr>
          <p:cNvPr id="347" name="Google Shape;347;p46"/>
          <p:cNvSpPr txBox="1">
            <a:spLocks noGrp="1"/>
          </p:cNvSpPr>
          <p:nvPr>
            <p:ph type="body" idx="1"/>
          </p:nvPr>
        </p:nvSpPr>
        <p:spPr>
          <a:xfrm>
            <a:off x="628650" y="1066694"/>
            <a:ext cx="7886700" cy="3263400"/>
          </a:xfrm>
          <a:prstGeom prst="rect">
            <a:avLst/>
          </a:prstGeom>
        </p:spPr>
        <p:txBody>
          <a:bodyPr spcFirstLastPara="1" wrap="square" lIns="68575" tIns="34275" rIns="68575" bIns="34275" anchor="t" anchorCtr="0">
            <a:noAutofit/>
          </a:bodyPr>
          <a:lstStyle/>
          <a:p>
            <a:pPr marL="0" lvl="0" indent="0" algn="l" rtl="0">
              <a:spcBef>
                <a:spcPts val="400"/>
              </a:spcBef>
              <a:spcAft>
                <a:spcPts val="0"/>
              </a:spcAft>
              <a:buNone/>
            </a:pPr>
            <a:r>
              <a:rPr lang="en" sz="1700" b="1"/>
              <a:t>VDOE is currently coordinating with partners to prepare for Practice Year 1.</a:t>
            </a:r>
            <a:endParaRPr sz="1700" b="1"/>
          </a:p>
          <a:p>
            <a:pPr marL="457200" lvl="0" indent="-330200" algn="l" rtl="0">
              <a:spcBef>
                <a:spcPts val="400"/>
              </a:spcBef>
              <a:spcAft>
                <a:spcPts val="0"/>
              </a:spcAft>
              <a:buSzPts val="1600"/>
              <a:buChar char="•"/>
            </a:pPr>
            <a:r>
              <a:rPr lang="en" sz="1600"/>
              <a:t>VDOE and the Virginia Early Childhood Foundation (VECF) are currently providing support to PDG Communities through </a:t>
            </a:r>
            <a:r>
              <a:rPr lang="en" sz="1600" b="1"/>
              <a:t>weekly office hours</a:t>
            </a:r>
            <a:r>
              <a:rPr lang="en" sz="1600"/>
              <a:t> which will continue over the summer.  Each week focuses on a different aspect of the measurement and improvement system and includes opportunities for communities to learn from each other. </a:t>
            </a:r>
            <a:endParaRPr sz="1600"/>
          </a:p>
          <a:p>
            <a:pPr marL="914400" lvl="1" indent="-330200" algn="l" rtl="0">
              <a:spcBef>
                <a:spcPts val="0"/>
              </a:spcBef>
              <a:spcAft>
                <a:spcPts val="0"/>
              </a:spcAft>
              <a:buSzPts val="1600"/>
              <a:buChar char="•"/>
            </a:pPr>
            <a:r>
              <a:rPr lang="en" sz="1600"/>
              <a:t>Cohort 3 will participate in an orientation session in July.</a:t>
            </a:r>
            <a:endParaRPr sz="1600"/>
          </a:p>
          <a:p>
            <a:pPr marL="914400" lvl="1" indent="-330200" algn="l" rtl="0">
              <a:spcBef>
                <a:spcPts val="0"/>
              </a:spcBef>
              <a:spcAft>
                <a:spcPts val="0"/>
              </a:spcAft>
              <a:buSzPts val="1600"/>
              <a:buChar char="•"/>
            </a:pPr>
            <a:r>
              <a:rPr lang="en" sz="1600"/>
              <a:t>VDOE and VECF are planning for full day TA sessions in June and September</a:t>
            </a:r>
            <a:endParaRPr sz="1600"/>
          </a:p>
          <a:p>
            <a:pPr marL="457200" lvl="0" indent="-330200" algn="l" rtl="0">
              <a:spcBef>
                <a:spcPts val="0"/>
              </a:spcBef>
              <a:spcAft>
                <a:spcPts val="0"/>
              </a:spcAft>
              <a:buSzPts val="1600"/>
              <a:buChar char="•"/>
            </a:pPr>
            <a:r>
              <a:rPr lang="en" sz="1600"/>
              <a:t>VDOE is updating the </a:t>
            </a:r>
            <a:r>
              <a:rPr lang="en" sz="1600" b="1"/>
              <a:t>Local Observation Guidebook</a:t>
            </a:r>
            <a:r>
              <a:rPr lang="en" sz="1600"/>
              <a:t> and developing a site-level </a:t>
            </a:r>
            <a:r>
              <a:rPr lang="en" sz="1600" b="1"/>
              <a:t>implementation guide</a:t>
            </a:r>
            <a:r>
              <a:rPr lang="en" sz="1600"/>
              <a:t> with the timeline and protocols for Practice Year 1. </a:t>
            </a:r>
            <a:endParaRPr sz="1600"/>
          </a:p>
          <a:p>
            <a:pPr marL="457200" lvl="0" indent="-330200" algn="l" rtl="0">
              <a:spcBef>
                <a:spcPts val="0"/>
              </a:spcBef>
              <a:spcAft>
                <a:spcPts val="0"/>
              </a:spcAft>
              <a:buSzPts val="1600"/>
              <a:buChar char="•"/>
            </a:pPr>
            <a:r>
              <a:rPr lang="en" sz="1600"/>
              <a:t>UVA is working on </a:t>
            </a:r>
            <a:r>
              <a:rPr lang="en" sz="1600" b="1"/>
              <a:t>Link B5 revisions and enhancements</a:t>
            </a:r>
            <a:r>
              <a:rPr lang="en" sz="1600"/>
              <a:t>, as well as developing protocols for birth to five </a:t>
            </a:r>
            <a:r>
              <a:rPr lang="en" sz="1600" b="1"/>
              <a:t>external CLASS observations</a:t>
            </a:r>
            <a:r>
              <a:rPr lang="en" sz="1600"/>
              <a:t>.</a:t>
            </a:r>
            <a:endParaRPr sz="1600"/>
          </a:p>
          <a:p>
            <a:pPr marL="457200" lvl="0" indent="-330200" algn="l" rtl="0">
              <a:spcBef>
                <a:spcPts val="0"/>
              </a:spcBef>
              <a:spcAft>
                <a:spcPts val="0"/>
              </a:spcAft>
              <a:buSzPts val="1600"/>
              <a:buChar char="•"/>
            </a:pPr>
            <a:r>
              <a:rPr lang="en" sz="1600"/>
              <a:t>PDG Communities are offering </a:t>
            </a:r>
            <a:r>
              <a:rPr lang="en" sz="1600" b="1"/>
              <a:t>Foundational CLASS training and resources</a:t>
            </a:r>
            <a:r>
              <a:rPr lang="en" sz="1600"/>
              <a:t> this summer to help prepare educators for fall CLASS observations. </a:t>
            </a:r>
            <a:endParaRPr sz="1600"/>
          </a:p>
          <a:p>
            <a:pPr marL="457200" lvl="0" indent="-330200" algn="l" rtl="0">
              <a:spcBef>
                <a:spcPts val="0"/>
              </a:spcBef>
              <a:spcAft>
                <a:spcPts val="0"/>
              </a:spcAft>
              <a:buSzPts val="1600"/>
              <a:buChar char="•"/>
            </a:pPr>
            <a:r>
              <a:rPr lang="en" sz="1600"/>
              <a:t>VDOE will post a schedule for </a:t>
            </a:r>
            <a:r>
              <a:rPr lang="en" sz="1600" b="1"/>
              <a:t>CLASS Observation Training</a:t>
            </a:r>
            <a:r>
              <a:rPr lang="en" sz="1600"/>
              <a:t> this summer.</a:t>
            </a:r>
            <a:endParaRPr sz="1600"/>
          </a:p>
          <a:p>
            <a:pPr marL="914400" lvl="0" indent="0" algn="l" rtl="0">
              <a:spcBef>
                <a:spcPts val="800"/>
              </a:spcBef>
              <a:spcAft>
                <a:spcPts val="0"/>
              </a:spcAft>
              <a:buNone/>
            </a:pP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a:solidFill>
                  <a:srgbClr val="C22536"/>
                </a:solidFill>
              </a:rPr>
              <a:t>Appendix A: Guiding Principles for the Unified System</a:t>
            </a:r>
            <a:endParaRPr sz="2800">
              <a:solidFill>
                <a:srgbClr val="C22536"/>
              </a:solidFill>
            </a:endParaRPr>
          </a:p>
        </p:txBody>
      </p:sp>
      <p:sp>
        <p:nvSpPr>
          <p:cNvPr id="353" name="Google Shape;353;p47"/>
          <p:cNvSpPr txBox="1">
            <a:spLocks noGrp="1"/>
          </p:cNvSpPr>
          <p:nvPr>
            <p:ph type="body" idx="1"/>
          </p:nvPr>
        </p:nvSpPr>
        <p:spPr>
          <a:xfrm>
            <a:off x="712150" y="1254419"/>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400"/>
              <a:buFont typeface="Arial"/>
              <a:buNone/>
            </a:pPr>
            <a:r>
              <a:rPr lang="en" sz="1700" b="1">
                <a:solidFill>
                  <a:srgbClr val="000000"/>
                </a:solidFill>
              </a:rPr>
              <a:t>Through this iterative development process, the VDOE has established the following guiding principles for the Unified Measurement System.  </a:t>
            </a:r>
            <a:endParaRPr sz="1700" b="1">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sz="1600" b="1">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 sz="1600" b="1">
                <a:solidFill>
                  <a:srgbClr val="000000"/>
                </a:solidFill>
                <a:latin typeface="Trebuchet MS"/>
                <a:ea typeface="Trebuchet MS"/>
                <a:cs typeface="Trebuchet MS"/>
                <a:sym typeface="Trebuchet MS"/>
              </a:rPr>
              <a:t>Virginia’s new Unified Measurement and Improvement System should: </a:t>
            </a:r>
            <a:endParaRPr sz="1600" b="1">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Improve quality and result in improved school readiness for children.</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Increase equity in 1) the outcomes that are measured, and 2) the process for making and using the system.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Use measures that can distinguish levels of quality and demonstrate growth over time. </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Provide clear and actionable information, resources and incentives for improvement.</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Be affordable for providers and the state. </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Scale for use in over 6,000 programs and 10,000 classrooms.</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Serve as a resource for families </a:t>
            </a:r>
            <a:endParaRPr sz="1600">
              <a:solidFill>
                <a:srgbClr val="000000"/>
              </a:solidFill>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600">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sz="16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571025" y="38043"/>
            <a:ext cx="7886700" cy="9945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Appendix B: Supporting Improvement in Every Classroom</a:t>
            </a:r>
            <a:endParaRPr sz="3000">
              <a:solidFill>
                <a:srgbClr val="C22536"/>
              </a:solidFill>
            </a:endParaRPr>
          </a:p>
        </p:txBody>
      </p:sp>
      <p:grpSp>
        <p:nvGrpSpPr>
          <p:cNvPr id="359" name="Google Shape;359;p48"/>
          <p:cNvGrpSpPr/>
          <p:nvPr/>
        </p:nvGrpSpPr>
        <p:grpSpPr>
          <a:xfrm>
            <a:off x="2379340" y="1033367"/>
            <a:ext cx="4466554" cy="3890573"/>
            <a:chOff x="2820225" y="891450"/>
            <a:chExt cx="3175200" cy="3175200"/>
          </a:xfrm>
        </p:grpSpPr>
        <p:sp>
          <p:nvSpPr>
            <p:cNvPr id="360" name="Google Shape;360;p48"/>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8"/>
            <p:cNvSpPr/>
            <p:nvPr/>
          </p:nvSpPr>
          <p:spPr>
            <a:xfrm rot="10800000">
              <a:off x="3175023" y="1179900"/>
              <a:ext cx="450600" cy="450600"/>
            </a:xfrm>
            <a:prstGeom prst="rtTriangl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48"/>
          <p:cNvSpPr txBox="1"/>
          <p:nvPr/>
        </p:nvSpPr>
        <p:spPr>
          <a:xfrm>
            <a:off x="4085750" y="998500"/>
            <a:ext cx="2674800" cy="8004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PREPARE</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understand what is being measured and why</a:t>
            </a:r>
            <a:endParaRPr sz="1200">
              <a:solidFill>
                <a:srgbClr val="FFFFFF"/>
              </a:solidFill>
              <a:latin typeface="Trebuchet MS"/>
              <a:ea typeface="Trebuchet MS"/>
              <a:cs typeface="Trebuchet MS"/>
              <a:sym typeface="Trebuchet MS"/>
            </a:endParaRPr>
          </a:p>
        </p:txBody>
      </p:sp>
      <p:sp>
        <p:nvSpPr>
          <p:cNvPr id="363" name="Google Shape;363;p48"/>
          <p:cNvSpPr txBox="1"/>
          <p:nvPr/>
        </p:nvSpPr>
        <p:spPr>
          <a:xfrm>
            <a:off x="777051" y="3513050"/>
            <a:ext cx="3308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SUPPORT</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engage in professional development that addresses their unique classrooms</a:t>
            </a:r>
            <a:endParaRPr sz="1200">
              <a:solidFill>
                <a:srgbClr val="FFFFFF"/>
              </a:solidFill>
              <a:latin typeface="Trebuchet MS"/>
              <a:ea typeface="Trebuchet MS"/>
              <a:cs typeface="Trebuchet MS"/>
              <a:sym typeface="Trebuchet MS"/>
            </a:endParaRPr>
          </a:p>
        </p:txBody>
      </p:sp>
      <p:sp>
        <p:nvSpPr>
          <p:cNvPr id="364" name="Google Shape;364;p48"/>
          <p:cNvSpPr txBox="1"/>
          <p:nvPr/>
        </p:nvSpPr>
        <p:spPr>
          <a:xfrm>
            <a:off x="4728800" y="3573200"/>
            <a:ext cx="3308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GIVE FEEDBACK</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Educators receive individualized feedback on their classroom’s strengths and opportunities for growth</a:t>
            </a:r>
            <a:endParaRPr sz="1200">
              <a:solidFill>
                <a:srgbClr val="FFFFFF"/>
              </a:solidFill>
              <a:latin typeface="Trebuchet MS"/>
              <a:ea typeface="Trebuchet MS"/>
              <a:cs typeface="Trebuchet MS"/>
              <a:sym typeface="Trebuchet MS"/>
            </a:endParaRPr>
          </a:p>
        </p:txBody>
      </p:sp>
      <p:sp>
        <p:nvSpPr>
          <p:cNvPr id="365" name="Google Shape;365;p48"/>
          <p:cNvSpPr txBox="1"/>
          <p:nvPr/>
        </p:nvSpPr>
        <p:spPr>
          <a:xfrm>
            <a:off x="688450" y="2046900"/>
            <a:ext cx="3395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RECOGNIZE, REFLECT AND ADJUST</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use data to recognize growth, reflect on what works and make adjustments to address challenges and gaps</a:t>
            </a:r>
            <a:endParaRPr sz="1200">
              <a:solidFill>
                <a:srgbClr val="FFFFFF"/>
              </a:solidFill>
              <a:latin typeface="Trebuchet MS"/>
              <a:ea typeface="Trebuchet MS"/>
              <a:cs typeface="Trebuchet MS"/>
              <a:sym typeface="Trebuchet MS"/>
            </a:endParaRPr>
          </a:p>
        </p:txBody>
      </p:sp>
      <p:sp>
        <p:nvSpPr>
          <p:cNvPr id="366" name="Google Shape;366;p48"/>
          <p:cNvSpPr txBox="1"/>
          <p:nvPr/>
        </p:nvSpPr>
        <p:spPr>
          <a:xfrm>
            <a:off x="5275000" y="2112988"/>
            <a:ext cx="3207900" cy="11697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MEASURE </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All infant, toddler and preschool classrooms are observed and consistent information is collected to understand the experience of all children</a:t>
            </a:r>
            <a:endParaRPr sz="1200">
              <a:solidFill>
                <a:srgbClr val="FFFFF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9"/>
          <p:cNvSpPr txBox="1">
            <a:spLocks noGrp="1"/>
          </p:cNvSpPr>
          <p:nvPr>
            <p:ph type="title"/>
          </p:nvPr>
        </p:nvSpPr>
        <p:spPr>
          <a:xfrm>
            <a:off x="311700" y="-1217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500"/>
              <a:t>Appendix C: Detail on Current Investments </a:t>
            </a:r>
            <a:endParaRPr sz="2500"/>
          </a:p>
        </p:txBody>
      </p:sp>
      <p:graphicFrame>
        <p:nvGraphicFramePr>
          <p:cNvPr id="372" name="Google Shape;372;p49"/>
          <p:cNvGraphicFramePr/>
          <p:nvPr/>
        </p:nvGraphicFramePr>
        <p:xfrm>
          <a:off x="221900" y="506425"/>
          <a:ext cx="3000000" cy="3000000"/>
        </p:xfrm>
        <a:graphic>
          <a:graphicData uri="http://schemas.openxmlformats.org/drawingml/2006/table">
            <a:tbl>
              <a:tblPr>
                <a:noFill/>
                <a:tableStyleId>{979A23BB-CE40-4411-9F79-5EBC78F2CA8A}</a:tableStyleId>
              </a:tblPr>
              <a:tblGrid>
                <a:gridCol w="1130075">
                  <a:extLst>
                    <a:ext uri="{9D8B030D-6E8A-4147-A177-3AD203B41FA5}">
                      <a16:colId xmlns:a16="http://schemas.microsoft.com/office/drawing/2014/main" val="20000"/>
                    </a:ext>
                  </a:extLst>
                </a:gridCol>
                <a:gridCol w="7571450">
                  <a:extLst>
                    <a:ext uri="{9D8B030D-6E8A-4147-A177-3AD203B41FA5}">
                      <a16:colId xmlns:a16="http://schemas.microsoft.com/office/drawing/2014/main" val="20001"/>
                    </a:ext>
                  </a:extLst>
                </a:gridCol>
              </a:tblGrid>
              <a:tr h="349650">
                <a:tc>
                  <a:txBody>
                    <a:bodyPr/>
                    <a:lstStyle/>
                    <a:p>
                      <a:pPr marL="0" lvl="0" indent="0" algn="ctr" rtl="0">
                        <a:spcBef>
                          <a:spcPts val="0"/>
                        </a:spcBef>
                        <a:spcAft>
                          <a:spcPts val="0"/>
                        </a:spcAft>
                        <a:buNone/>
                      </a:pPr>
                      <a:r>
                        <a:rPr lang="en" sz="1200" b="1">
                          <a:latin typeface="Trebuchet MS"/>
                          <a:ea typeface="Trebuchet MS"/>
                          <a:cs typeface="Trebuchet MS"/>
                          <a:sym typeface="Trebuchet MS"/>
                        </a:rPr>
                        <a:t>Amount</a:t>
                      </a:r>
                      <a:endParaRPr sz="1200" b="1">
                        <a:latin typeface="Trebuchet MS"/>
                        <a:ea typeface="Trebuchet MS"/>
                        <a:cs typeface="Trebuchet MS"/>
                        <a:sym typeface="Trebuchet MS"/>
                      </a:endParaRPr>
                    </a:p>
                  </a:txBody>
                  <a:tcPr marL="91425" marR="91425" marT="91425" marB="91425"/>
                </a:tc>
                <a:tc>
                  <a:txBody>
                    <a:bodyPr/>
                    <a:lstStyle/>
                    <a:p>
                      <a:pPr marL="0" lvl="0" indent="0" algn="ctr" rtl="0">
                        <a:spcBef>
                          <a:spcPts val="0"/>
                        </a:spcBef>
                        <a:spcAft>
                          <a:spcPts val="0"/>
                        </a:spcAft>
                        <a:buNone/>
                      </a:pPr>
                      <a:r>
                        <a:rPr lang="en" sz="1200" b="1">
                          <a:latin typeface="Trebuchet MS"/>
                          <a:ea typeface="Trebuchet MS"/>
                          <a:cs typeface="Trebuchet MS"/>
                          <a:sym typeface="Trebuchet MS"/>
                        </a:rPr>
                        <a:t>How Funding Supports Improvement</a:t>
                      </a:r>
                      <a:endParaRPr sz="1200" b="1">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~$107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Total Virginia Preschool Initiative funding for at-risk 3- and 4-year-olds, including a 21% increase in the per-pupil rate and nearly $5 million to support community or private providers who offer VPI</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$5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Total Mixed Delivery Grant (MDG) funding for at-risk 3- and 4-year-old children at a higher per-child rate to support quality preschool in private settings</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~$177 million</a:t>
                      </a:r>
                      <a:endParaRPr sz="1100">
                        <a:latin typeface="Trebuchet MS"/>
                        <a:ea typeface="Trebuchet MS"/>
                        <a:cs typeface="Trebuchet MS"/>
                        <a:sym typeface="Trebuchet MS"/>
                      </a:endParaRPr>
                    </a:p>
                    <a:p>
                      <a:pPr marL="0" lvl="0" indent="0" algn="l" rtl="0">
                        <a:spcBef>
                          <a:spcPts val="0"/>
                        </a:spcBef>
                        <a:spcAft>
                          <a:spcPts val="0"/>
                        </a:spcAft>
                        <a:buNone/>
                      </a:pPr>
                      <a:r>
                        <a:rPr lang="en" sz="1100" i="1">
                          <a:latin typeface="Trebuchet MS"/>
                          <a:ea typeface="Trebuchet MS"/>
                          <a:cs typeface="Trebuchet MS"/>
                          <a:sym typeface="Trebuchet MS"/>
                        </a:rPr>
                        <a:t>estimated</a:t>
                      </a:r>
                      <a:endParaRPr sz="1100" i="1">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Federal funding through the Child Care and Development Block Grant for child care assistance to low income families and quality supports across the system</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~$8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Preschool Development Grant (PDG B-5) funding to support quality measurement and improvement efforts in PDG B-5 communities, including the educator incentive program</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r h="655625">
                <a:tc>
                  <a:txBody>
                    <a:bodyPr/>
                    <a:lstStyle/>
                    <a:p>
                      <a:pPr marL="0" lvl="0" indent="0" algn="l" rtl="0">
                        <a:spcBef>
                          <a:spcPts val="0"/>
                        </a:spcBef>
                        <a:spcAft>
                          <a:spcPts val="0"/>
                        </a:spcAft>
                        <a:buNone/>
                      </a:pPr>
                      <a:r>
                        <a:rPr lang="en" sz="1100">
                          <a:latin typeface="Trebuchet MS"/>
                          <a:ea typeface="Trebuchet MS"/>
                          <a:cs typeface="Trebuchet MS"/>
                          <a:sym typeface="Trebuchet MS"/>
                        </a:rPr>
                        <a:t>$7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Governor’s Educational Emergency Relief Fund (GEER) funding to bolster early childhood mental health consultation (ECMHC) services in schools, increase the educator incentive program, expand developmental assessments for children in preschool, and develop a resource hub for educators</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5"/>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~$204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i="1">
                          <a:latin typeface="Trebuchet MS"/>
                          <a:ea typeface="Trebuchet MS"/>
                          <a:cs typeface="Trebuchet MS"/>
                          <a:sym typeface="Trebuchet MS"/>
                        </a:rPr>
                        <a:t>Consolidated Appropriations Act of 2021 </a:t>
                      </a:r>
                      <a:r>
                        <a:rPr lang="en" sz="1100">
                          <a:latin typeface="Trebuchet MS"/>
                          <a:ea typeface="Trebuchet MS"/>
                          <a:cs typeface="Trebuchet MS"/>
                          <a:sym typeface="Trebuchet MS"/>
                        </a:rPr>
                        <a:t>funding to expand eligibility for and strengthen the child care subsidy program, bolster ECMHC services, and strengthen improvement supports for child care</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6"/>
                  </a:ext>
                </a:extLst>
              </a:tr>
              <a:tr h="335075">
                <a:tc>
                  <a:txBody>
                    <a:bodyPr/>
                    <a:lstStyle/>
                    <a:p>
                      <a:pPr marL="0" lvl="0" indent="0" algn="l" rtl="0">
                        <a:spcBef>
                          <a:spcPts val="0"/>
                        </a:spcBef>
                        <a:spcAft>
                          <a:spcPts val="0"/>
                        </a:spcAft>
                        <a:buNone/>
                      </a:pPr>
                      <a:r>
                        <a:rPr lang="en" sz="1100">
                          <a:latin typeface="Trebuchet MS"/>
                          <a:ea typeface="Trebuchet MS"/>
                          <a:cs typeface="Trebuchet MS"/>
                          <a:sym typeface="Trebuchet MS"/>
                        </a:rPr>
                        <a:t>~$794 million*</a:t>
                      </a:r>
                      <a:endParaRPr sz="1100" i="1">
                        <a:latin typeface="Trebuchet MS"/>
                        <a:ea typeface="Trebuchet MS"/>
                        <a:cs typeface="Trebuchet MS"/>
                        <a:sym typeface="Trebuchet MS"/>
                      </a:endParaRPr>
                    </a:p>
                  </a:txBody>
                  <a:tcPr marL="91425" marR="91425" marT="91425" marB="91425">
                    <a:lnB w="9525" cap="flat" cmpd="sng">
                      <a:solidFill>
                        <a:schemeClr val="accent3"/>
                      </a:solidFill>
                      <a:prstDash val="solid"/>
                      <a:round/>
                      <a:headEnd type="none" w="sm" len="sm"/>
                      <a:tailEnd type="none" w="sm" len="sm"/>
                    </a:lnB>
                  </a:tcPr>
                </a:tc>
                <a:tc>
                  <a:txBody>
                    <a:bodyPr/>
                    <a:lstStyle/>
                    <a:p>
                      <a:pPr marL="0" lvl="0" indent="0" algn="l" rtl="0">
                        <a:spcBef>
                          <a:spcPts val="0"/>
                        </a:spcBef>
                        <a:spcAft>
                          <a:spcPts val="0"/>
                        </a:spcAft>
                        <a:buNone/>
                      </a:pPr>
                      <a:r>
                        <a:rPr lang="en" sz="1100" i="1">
                          <a:latin typeface="Trebuchet MS"/>
                          <a:ea typeface="Trebuchet MS"/>
                          <a:cs typeface="Trebuchet MS"/>
                          <a:sym typeface="Trebuchet MS"/>
                        </a:rPr>
                        <a:t>American Rescue Plan Act </a:t>
                      </a:r>
                      <a:r>
                        <a:rPr lang="en" sz="1100">
                          <a:latin typeface="Trebuchet MS"/>
                          <a:ea typeface="Trebuchet MS"/>
                          <a:cs typeface="Trebuchet MS"/>
                          <a:sym typeface="Trebuchet MS"/>
                        </a:rPr>
                        <a:t>funding including direct grants to providers and expanding access to child care</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7"/>
                  </a:ext>
                </a:extLst>
              </a:tr>
              <a:tr h="359450">
                <a:tc>
                  <a:txBody>
                    <a:bodyPr/>
                    <a:lstStyle/>
                    <a:p>
                      <a:pPr marL="0" lvl="0" indent="0" algn="l" rtl="0">
                        <a:spcBef>
                          <a:spcPts val="0"/>
                        </a:spcBef>
                        <a:spcAft>
                          <a:spcPts val="0"/>
                        </a:spcAft>
                        <a:buNone/>
                      </a:pPr>
                      <a:r>
                        <a:rPr lang="en" sz="1200" b="1">
                          <a:solidFill>
                            <a:schemeClr val="accent2"/>
                          </a:solidFill>
                          <a:latin typeface="Trebuchet MS"/>
                          <a:ea typeface="Trebuchet MS"/>
                          <a:cs typeface="Trebuchet MS"/>
                          <a:sym typeface="Trebuchet MS"/>
                        </a:rPr>
                        <a:t>~$1.3 billion</a:t>
                      </a:r>
                      <a:endParaRPr sz="1200" b="1">
                        <a:solidFill>
                          <a:schemeClr val="accent2"/>
                        </a:solidFill>
                        <a:latin typeface="Trebuchet MS"/>
                        <a:ea typeface="Trebuchet MS"/>
                        <a:cs typeface="Trebuchet MS"/>
                        <a:sym typeface="Trebuchet M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accent2"/>
                          </a:solidFill>
                          <a:latin typeface="Trebuchet MS"/>
                          <a:ea typeface="Trebuchet MS"/>
                          <a:cs typeface="Trebuchet MS"/>
                          <a:sym typeface="Trebuchet MS"/>
                        </a:rPr>
                        <a:t>TOTAL</a:t>
                      </a:r>
                      <a:endParaRPr sz="1200" b="1">
                        <a:solidFill>
                          <a:schemeClr val="accent2"/>
                        </a:solidFill>
                        <a:latin typeface="Trebuchet MS"/>
                        <a:ea typeface="Trebuchet MS"/>
                        <a:cs typeface="Trebuchet MS"/>
                        <a:sym typeface="Trebuchet MS"/>
                      </a:endParaRPr>
                    </a:p>
                  </a:txBody>
                  <a:tcPr marL="91425" marR="91425" marT="91425" marB="914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373" name="Google Shape;373;p49"/>
          <p:cNvSpPr txBox="1"/>
          <p:nvPr/>
        </p:nvSpPr>
        <p:spPr>
          <a:xfrm>
            <a:off x="402300" y="4843975"/>
            <a:ext cx="8520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i="1">
                <a:latin typeface="Trebuchet MS"/>
                <a:ea typeface="Trebuchet MS"/>
                <a:cs typeface="Trebuchet MS"/>
                <a:sym typeface="Trebuchet MS"/>
              </a:rPr>
              <a:t>Note</a:t>
            </a:r>
            <a:r>
              <a:rPr lang="en" sz="1100" i="1">
                <a:latin typeface="Trebuchet MS"/>
                <a:ea typeface="Trebuchet MS"/>
                <a:cs typeface="Trebuchet MS"/>
                <a:sym typeface="Trebuchet MS"/>
              </a:rPr>
              <a:t>: Some funding is multi-year and chart does not include federal-to-local funding to support Head Start programs.</a:t>
            </a:r>
            <a:endParaRPr sz="1100" i="1">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Appendix D: Public Feedback</a:t>
            </a:r>
            <a:endParaRPr sz="3000"/>
          </a:p>
        </p:txBody>
      </p:sp>
      <p:sp>
        <p:nvSpPr>
          <p:cNvPr id="379" name="Google Shape;379;p50"/>
          <p:cNvSpPr txBox="1">
            <a:spLocks noGrp="1"/>
          </p:cNvSpPr>
          <p:nvPr>
            <p:ph type="body" idx="1"/>
          </p:nvPr>
        </p:nvSpPr>
        <p:spPr>
          <a:xfrm>
            <a:off x="683151" y="1114883"/>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700" b="1"/>
              <a:t>VDOE has gathered feedback about the new unified measurement and improvement system proposal throughout the spring via an online survey, listening sessions and stakeholder presentations.  Here are the themes:</a:t>
            </a:r>
            <a:endParaRPr sz="1400" u="sng"/>
          </a:p>
          <a:p>
            <a:pPr marL="139700" lvl="0" indent="0" algn="l" rtl="0">
              <a:lnSpc>
                <a:spcPct val="100000"/>
              </a:lnSpc>
              <a:spcBef>
                <a:spcPts val="0"/>
              </a:spcBef>
              <a:spcAft>
                <a:spcPts val="0"/>
              </a:spcAft>
              <a:buSzPts val="1400"/>
              <a:buNone/>
            </a:pPr>
            <a:r>
              <a:rPr lang="en" sz="1400" u="sng"/>
              <a:t/>
            </a:r>
            <a:br>
              <a:rPr lang="en" sz="1400" u="sng"/>
            </a:br>
            <a:endParaRPr sz="1400"/>
          </a:p>
        </p:txBody>
      </p:sp>
      <p:graphicFrame>
        <p:nvGraphicFramePr>
          <p:cNvPr id="380" name="Google Shape;380;p50"/>
          <p:cNvGraphicFramePr/>
          <p:nvPr/>
        </p:nvGraphicFramePr>
        <p:xfrm>
          <a:off x="628650" y="2045172"/>
          <a:ext cx="3000000" cy="3000000"/>
        </p:xfrm>
        <a:graphic>
          <a:graphicData uri="http://schemas.openxmlformats.org/drawingml/2006/table">
            <a:tbl>
              <a:tblPr firstRow="1" bandRow="1">
                <a:noFill/>
                <a:tableStyleId>{C47A8759-80CF-4724-8093-E4D34CA64474}</a:tableStyleId>
              </a:tblPr>
              <a:tblGrid>
                <a:gridCol w="3115375">
                  <a:extLst>
                    <a:ext uri="{9D8B030D-6E8A-4147-A177-3AD203B41FA5}">
                      <a16:colId xmlns:a16="http://schemas.microsoft.com/office/drawing/2014/main" val="20000"/>
                    </a:ext>
                  </a:extLst>
                </a:gridCol>
                <a:gridCol w="5194075">
                  <a:extLst>
                    <a:ext uri="{9D8B030D-6E8A-4147-A177-3AD203B41FA5}">
                      <a16:colId xmlns:a16="http://schemas.microsoft.com/office/drawing/2014/main" val="20001"/>
                    </a:ext>
                  </a:extLst>
                </a:gridCol>
              </a:tblGrid>
              <a:tr h="150600">
                <a:tc>
                  <a:txBody>
                    <a:bodyPr/>
                    <a:lstStyle/>
                    <a:p>
                      <a:pPr marL="0" marR="0" lvl="0" indent="0" algn="l" rtl="0">
                        <a:lnSpc>
                          <a:spcPct val="100000"/>
                        </a:lnSpc>
                        <a:spcBef>
                          <a:spcPts val="0"/>
                        </a:spcBef>
                        <a:spcAft>
                          <a:spcPts val="0"/>
                        </a:spcAft>
                        <a:buNone/>
                      </a:pPr>
                      <a:r>
                        <a:rPr lang="en" sz="1300" b="1" u="none" strike="noStrike" cap="none">
                          <a:solidFill>
                            <a:schemeClr val="lt1"/>
                          </a:solidFill>
                          <a:latin typeface="Trebuchet MS"/>
                          <a:ea typeface="Trebuchet MS"/>
                          <a:cs typeface="Trebuchet MS"/>
                          <a:sym typeface="Trebuchet MS"/>
                        </a:rPr>
                        <a:t>Strengths</a:t>
                      </a:r>
                      <a:endParaRPr sz="1300" b="1" u="none" strike="noStrike" cap="none">
                        <a:solidFill>
                          <a:schemeClr val="lt1"/>
                        </a:solidFill>
                        <a:latin typeface="Trebuchet MS"/>
                        <a:ea typeface="Trebuchet MS"/>
                        <a:cs typeface="Trebuchet MS"/>
                        <a:sym typeface="Trebuchet MS"/>
                      </a:endParaRPr>
                    </a:p>
                  </a:txBody>
                  <a:tcPr marL="91450" marR="91450" marT="45725" marB="45725">
                    <a:solidFill>
                      <a:srgbClr val="C00000"/>
                    </a:solidFill>
                  </a:tcPr>
                </a:tc>
                <a:tc>
                  <a:txBody>
                    <a:bodyPr/>
                    <a:lstStyle/>
                    <a:p>
                      <a:pPr marL="0" marR="0" lvl="0" indent="0" algn="l" rtl="0">
                        <a:lnSpc>
                          <a:spcPct val="100000"/>
                        </a:lnSpc>
                        <a:spcBef>
                          <a:spcPts val="0"/>
                        </a:spcBef>
                        <a:spcAft>
                          <a:spcPts val="0"/>
                        </a:spcAft>
                        <a:buNone/>
                      </a:pPr>
                      <a:r>
                        <a:rPr lang="en" sz="1300" b="1" u="none" strike="noStrike" cap="none">
                          <a:solidFill>
                            <a:schemeClr val="lt1"/>
                          </a:solidFill>
                          <a:latin typeface="Trebuchet MS"/>
                          <a:ea typeface="Trebuchet MS"/>
                          <a:cs typeface="Trebuchet MS"/>
                          <a:sym typeface="Trebuchet MS"/>
                        </a:rPr>
                        <a:t>Questions and Concerns</a:t>
                      </a:r>
                      <a:endParaRPr sz="1300" b="1" u="none" strike="noStrike" cap="none">
                        <a:solidFill>
                          <a:schemeClr val="lt1"/>
                        </a:solidFill>
                        <a:latin typeface="Trebuchet MS"/>
                        <a:ea typeface="Trebuchet MS"/>
                        <a:cs typeface="Trebuchet MS"/>
                        <a:sym typeface="Trebuchet MS"/>
                      </a:endParaRPr>
                    </a:p>
                  </a:txBody>
                  <a:tcPr marL="91450" marR="91450" marT="45725" marB="45725">
                    <a:solidFill>
                      <a:srgbClr val="C00000"/>
                    </a:solidFill>
                  </a:tcPr>
                </a:tc>
                <a:extLst>
                  <a:ext uri="{0D108BD9-81ED-4DB2-BD59-A6C34878D82A}">
                    <a16:rowId xmlns:a16="http://schemas.microsoft.com/office/drawing/2014/main" val="10000"/>
                  </a:ext>
                </a:extLst>
              </a:tr>
              <a:tr h="370850">
                <a:tc>
                  <a:txBody>
                    <a:bodyPr/>
                    <a:lstStyle/>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Common and consistent expectations for all types of programs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Having time for practice before the full system launches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Focus on teacher-child interactions and use of the CLASS tool</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Removal of barriers from previous rating systems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Effort to ensure equity</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Focus on publicly funded programs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Clear and easy to understand</a:t>
                      </a:r>
                      <a:endParaRPr sz="1300" u="none" strike="noStrike" cap="none">
                        <a:latin typeface="Trebuchet MS"/>
                        <a:ea typeface="Trebuchet MS"/>
                        <a:cs typeface="Trebuchet MS"/>
                        <a:sym typeface="Trebuchet MS"/>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Continued questions around communications, curriculum approval process, supports for programs, incentives/consequences and how scoring process works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Importance of building on existing partnerships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Remember the importance of family day home providers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Flexibility is important because all programs are different and parents have different needs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Need to translate materials into other languages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Concerns about compensation and/or increase in minimum wage</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Concerns about cost of CLASS training and recertification</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Importance of parent education and/or awareness</a:t>
                      </a:r>
                      <a:endParaRPr sz="1300" u="none" strike="noStrike" cap="none">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565475" y="340650"/>
            <a:ext cx="8364300" cy="9945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Preparing </a:t>
            </a:r>
            <a:r>
              <a:rPr lang="en" sz="3000" i="1">
                <a:solidFill>
                  <a:srgbClr val="C22536"/>
                </a:solidFill>
              </a:rPr>
              <a:t>All</a:t>
            </a:r>
            <a:r>
              <a:rPr lang="en" sz="3000">
                <a:solidFill>
                  <a:srgbClr val="C22536"/>
                </a:solidFill>
              </a:rPr>
              <a:t> Virginia Children for Kindergarten</a:t>
            </a:r>
            <a:endParaRPr sz="3000">
              <a:solidFill>
                <a:srgbClr val="C22536"/>
              </a:solidFill>
            </a:endParaRPr>
          </a:p>
          <a:p>
            <a:pPr marL="0" lvl="0" indent="0" algn="l" rtl="0">
              <a:spcBef>
                <a:spcPts val="0"/>
              </a:spcBef>
              <a:spcAft>
                <a:spcPts val="0"/>
              </a:spcAft>
              <a:buNone/>
            </a:pPr>
            <a:endParaRPr sz="3000">
              <a:solidFill>
                <a:srgbClr val="CC0000"/>
              </a:solidFill>
            </a:endParaRPr>
          </a:p>
        </p:txBody>
      </p:sp>
      <p:sp>
        <p:nvSpPr>
          <p:cNvPr id="275" name="Google Shape;275;p38"/>
          <p:cNvSpPr txBox="1">
            <a:spLocks noGrp="1"/>
          </p:cNvSpPr>
          <p:nvPr>
            <p:ph type="body" idx="1"/>
          </p:nvPr>
        </p:nvSpPr>
        <p:spPr>
          <a:xfrm>
            <a:off x="628650" y="1025825"/>
            <a:ext cx="8088600" cy="3263400"/>
          </a:xfrm>
          <a:prstGeom prst="rect">
            <a:avLst/>
          </a:prstGeom>
        </p:spPr>
        <p:txBody>
          <a:bodyPr spcFirstLastPara="1" wrap="square" lIns="68575" tIns="34275" rIns="68575" bIns="34275" anchor="t" anchorCtr="0">
            <a:noAutofit/>
          </a:bodyPr>
          <a:lstStyle/>
          <a:p>
            <a:pPr marL="0" lvl="0" indent="0" algn="l" rtl="0">
              <a:lnSpc>
                <a:spcPct val="108000"/>
              </a:lnSpc>
              <a:spcBef>
                <a:spcPts val="0"/>
              </a:spcBef>
              <a:spcAft>
                <a:spcPts val="0"/>
              </a:spcAft>
              <a:buNone/>
            </a:pPr>
            <a:r>
              <a:rPr lang="en" sz="1700" b="1">
                <a:solidFill>
                  <a:schemeClr val="dk1"/>
                </a:solidFill>
                <a:latin typeface="Trebuchet MS"/>
                <a:ea typeface="Trebuchet MS"/>
                <a:cs typeface="Trebuchet MS"/>
                <a:sym typeface="Trebuchet MS"/>
              </a:rPr>
              <a:t>Virginia’s current system does not offer every child equitable opportunity. </a:t>
            </a:r>
            <a:endParaRPr sz="1700" b="1">
              <a:solidFill>
                <a:schemeClr val="dk1"/>
              </a:solidFill>
              <a:latin typeface="Trebuchet MS"/>
              <a:ea typeface="Trebuchet MS"/>
              <a:cs typeface="Trebuchet MS"/>
              <a:sym typeface="Trebuchet MS"/>
            </a:endParaRPr>
          </a:p>
          <a:p>
            <a:pPr marL="457200" lvl="0" indent="-317500" algn="l" rtl="0">
              <a:lnSpc>
                <a:spcPct val="108000"/>
              </a:lnSpc>
              <a:spcBef>
                <a:spcPts val="0"/>
              </a:spcBef>
              <a:spcAft>
                <a:spcPts val="0"/>
              </a:spcAft>
              <a:buSzPts val="1400"/>
              <a:buFont typeface="Trebuchet MS"/>
              <a:buChar char="●"/>
            </a:pPr>
            <a:r>
              <a:rPr lang="en" sz="1400">
                <a:solidFill>
                  <a:srgbClr val="222222"/>
                </a:solidFill>
                <a:latin typeface="Trebuchet MS"/>
                <a:ea typeface="Trebuchet MS"/>
                <a:cs typeface="Trebuchet MS"/>
                <a:sym typeface="Trebuchet MS"/>
              </a:rPr>
              <a:t>Quality early childhood experiences prepare children for success but families and children lack equitable access to these experiences. </a:t>
            </a:r>
            <a:endParaRPr sz="1400">
              <a:solidFill>
                <a:schemeClr val="dk1"/>
              </a:solidFill>
              <a:latin typeface="Trebuchet MS"/>
              <a:ea typeface="Trebuchet MS"/>
              <a:cs typeface="Trebuchet MS"/>
              <a:sym typeface="Trebuchet MS"/>
            </a:endParaRPr>
          </a:p>
          <a:p>
            <a:pPr marL="457200" lvl="0" indent="-317500" algn="l" rtl="0">
              <a:lnSpc>
                <a:spcPct val="108000"/>
              </a:lnSpc>
              <a:spcBef>
                <a:spcPts val="0"/>
              </a:spcBef>
              <a:spcAft>
                <a:spcPts val="0"/>
              </a:spcAft>
              <a:buSzPts val="1400"/>
              <a:buFont typeface="Trebuchet MS"/>
              <a:buChar char="●"/>
            </a:pPr>
            <a:r>
              <a:rPr lang="en" sz="1400">
                <a:solidFill>
                  <a:schemeClr val="dk1"/>
                </a:solidFill>
                <a:latin typeface="Trebuchet MS"/>
                <a:ea typeface="Trebuchet MS"/>
                <a:cs typeface="Trebuchet MS"/>
                <a:sym typeface="Trebuchet MS"/>
              </a:rPr>
              <a:t>Our system too often fails to </a:t>
            </a:r>
            <a:r>
              <a:rPr lang="en" sz="1400">
                <a:solidFill>
                  <a:srgbClr val="222222"/>
                </a:solidFill>
                <a:latin typeface="Trebuchet MS"/>
                <a:ea typeface="Trebuchet MS"/>
                <a:cs typeface="Trebuchet MS"/>
                <a:sym typeface="Trebuchet MS"/>
              </a:rPr>
              <a:t>prepare children who are Black, Hispanic, speak a language other than English at home, or have a diagnosed disability or developmental delay. </a:t>
            </a:r>
            <a:endParaRPr sz="1400">
              <a:solidFill>
                <a:srgbClr val="222222"/>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1600" b="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 sz="1700" b="1">
                <a:solidFill>
                  <a:schemeClr val="dk1"/>
                </a:solidFill>
                <a:latin typeface="Trebuchet MS"/>
                <a:ea typeface="Trebuchet MS"/>
                <a:cs typeface="Trebuchet MS"/>
                <a:sym typeface="Trebuchet MS"/>
              </a:rPr>
              <a:t>Virginia’s early childhood system must ensure that </a:t>
            </a:r>
            <a:r>
              <a:rPr lang="en" sz="1700" b="1" u="sng">
                <a:solidFill>
                  <a:schemeClr val="dk1"/>
                </a:solidFill>
                <a:latin typeface="Trebuchet MS"/>
                <a:ea typeface="Trebuchet MS"/>
                <a:cs typeface="Trebuchet MS"/>
                <a:sym typeface="Trebuchet MS"/>
              </a:rPr>
              <a:t>all</a:t>
            </a:r>
            <a:r>
              <a:rPr lang="en" sz="1700" b="1">
                <a:solidFill>
                  <a:schemeClr val="dk1"/>
                </a:solidFill>
                <a:latin typeface="Trebuchet MS"/>
                <a:ea typeface="Trebuchet MS"/>
                <a:cs typeface="Trebuchet MS"/>
                <a:sym typeface="Trebuchet MS"/>
              </a:rPr>
              <a:t> children have access to quality teaching and learning experiences that meet their unique needs. Together, we will:   </a:t>
            </a:r>
            <a:endParaRPr sz="1700" b="1">
              <a:solidFill>
                <a:schemeClr val="dk1"/>
              </a:solidFill>
              <a:latin typeface="Trebuchet MS"/>
              <a:ea typeface="Trebuchet MS"/>
              <a:cs typeface="Trebuchet MS"/>
              <a:sym typeface="Trebuchet MS"/>
            </a:endParaRPr>
          </a:p>
          <a:p>
            <a:pPr marL="0" lvl="0" indent="0" algn="l" rtl="0">
              <a:spcBef>
                <a:spcPts val="800"/>
              </a:spcBef>
              <a:spcAft>
                <a:spcPts val="0"/>
              </a:spcAft>
              <a:buNone/>
            </a:pPr>
            <a:endParaRPr sz="1600">
              <a:latin typeface="Trebuchet MS"/>
              <a:ea typeface="Trebuchet MS"/>
              <a:cs typeface="Trebuchet MS"/>
              <a:sym typeface="Trebuchet MS"/>
            </a:endParaRPr>
          </a:p>
        </p:txBody>
      </p:sp>
      <p:sp>
        <p:nvSpPr>
          <p:cNvPr id="276" name="Google Shape;276;p38"/>
          <p:cNvSpPr/>
          <p:nvPr/>
        </p:nvSpPr>
        <p:spPr>
          <a:xfrm>
            <a:off x="755125" y="3348675"/>
            <a:ext cx="2436000" cy="12117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800"/>
              </a:spcAft>
              <a:buNone/>
            </a:pPr>
            <a:r>
              <a:rPr lang="en" sz="1500" b="1">
                <a:solidFill>
                  <a:srgbClr val="980000"/>
                </a:solidFill>
                <a:highlight>
                  <a:srgbClr val="F4CCCC"/>
                </a:highlight>
                <a:latin typeface="Trebuchet MS"/>
                <a:ea typeface="Trebuchet MS"/>
                <a:cs typeface="Trebuchet MS"/>
                <a:sym typeface="Trebuchet MS"/>
              </a:rPr>
              <a:t>UNIFY </a:t>
            </a:r>
            <a:r>
              <a:rPr lang="en" sz="1500">
                <a:solidFill>
                  <a:schemeClr val="dk1"/>
                </a:solidFill>
                <a:highlight>
                  <a:srgbClr val="F4CCCC"/>
                </a:highlight>
                <a:latin typeface="Trebuchet MS"/>
                <a:ea typeface="Trebuchet MS"/>
                <a:cs typeface="Trebuchet MS"/>
                <a:sym typeface="Trebuchet MS"/>
              </a:rPr>
              <a:t>around shared and equitable expectations for quality.</a:t>
            </a:r>
            <a:endParaRPr sz="1500">
              <a:solidFill>
                <a:schemeClr val="dk1"/>
              </a:solidFill>
              <a:highlight>
                <a:srgbClr val="F4CCCC"/>
              </a:highlight>
              <a:latin typeface="Trebuchet MS"/>
              <a:ea typeface="Trebuchet MS"/>
              <a:cs typeface="Trebuchet MS"/>
              <a:sym typeface="Trebuchet MS"/>
            </a:endParaRPr>
          </a:p>
        </p:txBody>
      </p:sp>
      <p:sp>
        <p:nvSpPr>
          <p:cNvPr id="277" name="Google Shape;277;p38"/>
          <p:cNvSpPr/>
          <p:nvPr/>
        </p:nvSpPr>
        <p:spPr>
          <a:xfrm>
            <a:off x="3385625" y="3369822"/>
            <a:ext cx="2582400" cy="12117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 b="1">
              <a:solidFill>
                <a:srgbClr val="980000"/>
              </a:solidFill>
              <a:highlight>
                <a:srgbClr val="F4CCCC"/>
              </a:highlight>
              <a:latin typeface="Trebuchet MS"/>
              <a:ea typeface="Trebuchet MS"/>
              <a:cs typeface="Trebuchet MS"/>
              <a:sym typeface="Trebuchet MS"/>
            </a:endParaRPr>
          </a:p>
          <a:p>
            <a:pPr marL="0" lvl="0" indent="0" algn="ctr" rtl="0">
              <a:spcBef>
                <a:spcPts val="800"/>
              </a:spcBef>
              <a:spcAft>
                <a:spcPts val="800"/>
              </a:spcAft>
              <a:buNone/>
            </a:pPr>
            <a:r>
              <a:rPr lang="en" sz="1500" b="1">
                <a:solidFill>
                  <a:srgbClr val="980000"/>
                </a:solidFill>
                <a:highlight>
                  <a:srgbClr val="F4CCCC"/>
                </a:highlight>
                <a:latin typeface="Trebuchet MS"/>
                <a:ea typeface="Trebuchet MS"/>
                <a:cs typeface="Trebuchet MS"/>
                <a:sym typeface="Trebuchet MS"/>
              </a:rPr>
              <a:t>MEASURE</a:t>
            </a:r>
            <a:r>
              <a:rPr lang="en" sz="1500">
                <a:solidFill>
                  <a:schemeClr val="dk1"/>
                </a:solidFill>
                <a:highlight>
                  <a:srgbClr val="F4CCCC"/>
                </a:highlight>
                <a:latin typeface="Trebuchet MS"/>
                <a:ea typeface="Trebuchet MS"/>
                <a:cs typeface="Trebuchet MS"/>
                <a:sym typeface="Trebuchet MS"/>
              </a:rPr>
              <a:t> and strengthen teacher-child interactions and curriculum use in all publicly-funded birth-to-five programs.</a:t>
            </a:r>
            <a:endParaRPr sz="1500" b="1">
              <a:solidFill>
                <a:srgbClr val="980000"/>
              </a:solidFill>
              <a:highlight>
                <a:srgbClr val="F4CCCC"/>
              </a:highlight>
              <a:latin typeface="Trebuchet MS"/>
              <a:ea typeface="Trebuchet MS"/>
              <a:cs typeface="Trebuchet MS"/>
              <a:sym typeface="Trebuchet MS"/>
            </a:endParaRPr>
          </a:p>
        </p:txBody>
      </p:sp>
      <p:sp>
        <p:nvSpPr>
          <p:cNvPr id="278" name="Google Shape;278;p38"/>
          <p:cNvSpPr/>
          <p:nvPr/>
        </p:nvSpPr>
        <p:spPr>
          <a:xfrm>
            <a:off x="6168525" y="3369822"/>
            <a:ext cx="2436000" cy="12117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800"/>
              </a:spcAft>
              <a:buNone/>
            </a:pPr>
            <a:r>
              <a:rPr lang="en" sz="1500" b="1">
                <a:solidFill>
                  <a:srgbClr val="980000"/>
                </a:solidFill>
                <a:highlight>
                  <a:srgbClr val="F4CCCC"/>
                </a:highlight>
                <a:latin typeface="Trebuchet MS"/>
                <a:ea typeface="Trebuchet MS"/>
                <a:cs typeface="Trebuchet MS"/>
                <a:sym typeface="Trebuchet MS"/>
              </a:rPr>
              <a:t>IMPROVE </a:t>
            </a:r>
            <a:r>
              <a:rPr lang="en" sz="1500">
                <a:solidFill>
                  <a:schemeClr val="dk1"/>
                </a:solidFill>
                <a:highlight>
                  <a:srgbClr val="F4CCCC"/>
                </a:highlight>
                <a:latin typeface="Trebuchet MS"/>
                <a:ea typeface="Trebuchet MS"/>
                <a:cs typeface="Trebuchet MS"/>
                <a:sym typeface="Trebuchet MS"/>
              </a:rPr>
              <a:t>supports for educators, prioritizing those who need it most. </a:t>
            </a:r>
            <a:endParaRPr sz="1500">
              <a:solidFill>
                <a:schemeClr val="dk1"/>
              </a:solidFill>
              <a:highlight>
                <a:srgbClr val="F4CCCC"/>
              </a:highlight>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Virginia Law Now Requires a Unified System</a:t>
            </a:r>
            <a:endParaRPr sz="3000"/>
          </a:p>
        </p:txBody>
      </p:sp>
      <p:sp>
        <p:nvSpPr>
          <p:cNvPr id="284" name="Google Shape;284;p39"/>
          <p:cNvSpPr txBox="1">
            <a:spLocks noGrp="1"/>
          </p:cNvSpPr>
          <p:nvPr>
            <p:ph type="body" idx="1"/>
          </p:nvPr>
        </p:nvSpPr>
        <p:spPr>
          <a:xfrm>
            <a:off x="311700" y="1230925"/>
            <a:ext cx="8520600" cy="3416400"/>
          </a:xfrm>
          <a:prstGeom prst="rect">
            <a:avLst/>
          </a:prstGeom>
        </p:spPr>
        <p:txBody>
          <a:bodyPr spcFirstLastPara="1" wrap="square" lIns="68575" tIns="34275" rIns="68575" bIns="34275" anchor="t" anchorCtr="0">
            <a:noAutofit/>
          </a:bodyPr>
          <a:lstStyle/>
          <a:p>
            <a:pPr marL="0" marR="94371" lvl="0" indent="0" algn="l" rtl="0">
              <a:lnSpc>
                <a:spcPct val="85595"/>
              </a:lnSpc>
              <a:spcBef>
                <a:spcPts val="1323"/>
              </a:spcBef>
              <a:spcAft>
                <a:spcPts val="0"/>
              </a:spcAft>
              <a:buNone/>
            </a:pPr>
            <a:r>
              <a:rPr lang="en" sz="1700" b="1">
                <a:solidFill>
                  <a:srgbClr val="000000"/>
                </a:solidFill>
              </a:rPr>
              <a:t>In July 2020, Governor Northam signed a law to create a Unified Measurement and Improvement System. </a:t>
            </a:r>
            <a:endParaRPr sz="1700">
              <a:solidFill>
                <a:srgbClr val="000000"/>
              </a:solidFill>
            </a:endParaRPr>
          </a:p>
          <a:p>
            <a:pPr marL="457200" marR="94371" lvl="0" indent="-336550" algn="l" rtl="0">
              <a:lnSpc>
                <a:spcPct val="85595"/>
              </a:lnSpc>
              <a:spcBef>
                <a:spcPts val="1323"/>
              </a:spcBef>
              <a:spcAft>
                <a:spcPts val="0"/>
              </a:spcAft>
              <a:buClr>
                <a:srgbClr val="000000"/>
              </a:buClr>
              <a:buSzPts val="1700"/>
              <a:buChar char="•"/>
            </a:pPr>
            <a:r>
              <a:rPr lang="en" sz="1700">
                <a:solidFill>
                  <a:srgbClr val="000000"/>
                </a:solidFill>
              </a:rPr>
              <a:t>Law requires the Board to establish the new system by July 2021 and specifies that the first two years are practice-only so programs can learn the new system. </a:t>
            </a:r>
            <a:endParaRPr sz="1700">
              <a:solidFill>
                <a:srgbClr val="000000"/>
              </a:solidFill>
            </a:endParaRPr>
          </a:p>
          <a:p>
            <a:pPr marL="914400" marR="94371" lvl="1" indent="-336550" algn="l" rtl="0">
              <a:lnSpc>
                <a:spcPct val="85595"/>
              </a:lnSpc>
              <a:spcBef>
                <a:spcPts val="0"/>
              </a:spcBef>
              <a:spcAft>
                <a:spcPts val="0"/>
              </a:spcAft>
              <a:buClr>
                <a:srgbClr val="000000"/>
              </a:buClr>
              <a:buSzPts val="1700"/>
              <a:buChar char="•"/>
            </a:pPr>
            <a:r>
              <a:rPr lang="en" sz="1700" i="1">
                <a:solidFill>
                  <a:srgbClr val="000000"/>
                </a:solidFill>
              </a:rPr>
              <a:t>Preschool Development Grant (PDG)-funded efforts will help ensure broad participation in Practice Year 1. </a:t>
            </a:r>
            <a:endParaRPr sz="1700" i="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i="1">
                <a:solidFill>
                  <a:srgbClr val="000000"/>
                </a:solidFill>
              </a:rPr>
              <a:t>Practice Year 1 data will be used to evaluate and refine the system. </a:t>
            </a:r>
            <a:endParaRPr sz="1600" i="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i="1">
                <a:solidFill>
                  <a:srgbClr val="000000"/>
                </a:solidFill>
              </a:rPr>
              <a:t>Two practice years provides flexibility as programs recover from COVID-19.</a:t>
            </a:r>
            <a:endParaRPr sz="1700" i="1">
              <a:solidFill>
                <a:srgbClr val="000000"/>
              </a:solidFill>
            </a:endParaRPr>
          </a:p>
          <a:p>
            <a:pPr marL="457200" marR="94371" lvl="0" indent="-336550" algn="l" rtl="0">
              <a:lnSpc>
                <a:spcPct val="85595"/>
              </a:lnSpc>
              <a:spcBef>
                <a:spcPts val="0"/>
              </a:spcBef>
              <a:spcAft>
                <a:spcPts val="0"/>
              </a:spcAft>
              <a:buClr>
                <a:srgbClr val="000000"/>
              </a:buClr>
              <a:buSzPts val="1700"/>
              <a:buChar char="•"/>
            </a:pPr>
            <a:r>
              <a:rPr lang="en" sz="1700">
                <a:solidFill>
                  <a:srgbClr val="000000"/>
                </a:solidFill>
              </a:rPr>
              <a:t>By fall 2023, all publicly-funded programs will be required to participate with ratings shared publicly in fall 2024.  Programs who </a:t>
            </a:r>
            <a:r>
              <a:rPr lang="en" sz="1700" u="sng">
                <a:solidFill>
                  <a:srgbClr val="000000"/>
                </a:solidFill>
              </a:rPr>
              <a:t>do not</a:t>
            </a:r>
            <a:r>
              <a:rPr lang="en" sz="1700">
                <a:solidFill>
                  <a:srgbClr val="000000"/>
                </a:solidFill>
              </a:rPr>
              <a:t> receive public funds will have the option to participate. </a:t>
            </a:r>
            <a:endParaRPr sz="1700"/>
          </a:p>
        </p:txBody>
      </p:sp>
      <p:sp>
        <p:nvSpPr>
          <p:cNvPr id="285" name="Google Shape;285;p39"/>
          <p:cNvSpPr txBox="1"/>
          <p:nvPr/>
        </p:nvSpPr>
        <p:spPr>
          <a:xfrm>
            <a:off x="417450" y="4410850"/>
            <a:ext cx="8309100" cy="446400"/>
          </a:xfrm>
          <a:prstGeom prst="rect">
            <a:avLst/>
          </a:prstGeom>
          <a:solidFill>
            <a:srgbClr val="F4CCCC"/>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Trebuchet MS"/>
                <a:ea typeface="Trebuchet MS"/>
                <a:cs typeface="Trebuchet MS"/>
                <a:sym typeface="Trebuchet MS"/>
              </a:rPr>
              <a:t>Additional detail is available on </a:t>
            </a:r>
            <a:r>
              <a:rPr lang="en" sz="1700" u="sng">
                <a:solidFill>
                  <a:schemeClr val="hlink"/>
                </a:solidFill>
                <a:latin typeface="Trebuchet MS"/>
                <a:ea typeface="Trebuchet MS"/>
                <a:cs typeface="Trebuchet MS"/>
                <a:sym typeface="Trebuchet MS"/>
                <a:hlinkClick r:id="rId3"/>
              </a:rPr>
              <a:t>Building a Unified Early Childhood System website. </a:t>
            </a:r>
            <a:endParaRPr sz="17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Progress Update</a:t>
            </a:r>
            <a:endParaRPr sz="3000"/>
          </a:p>
          <a:p>
            <a:pPr marL="0" lvl="0" indent="0" algn="l" rtl="0">
              <a:spcBef>
                <a:spcPts val="0"/>
              </a:spcBef>
              <a:spcAft>
                <a:spcPts val="0"/>
              </a:spcAft>
              <a:buNone/>
            </a:pPr>
            <a:endParaRPr sz="3000"/>
          </a:p>
        </p:txBody>
      </p:sp>
      <p:sp>
        <p:nvSpPr>
          <p:cNvPr id="291" name="Google Shape;291;p40"/>
          <p:cNvSpPr txBox="1">
            <a:spLocks noGrp="1"/>
          </p:cNvSpPr>
          <p:nvPr>
            <p:ph type="body" idx="1"/>
          </p:nvPr>
        </p:nvSpPr>
        <p:spPr>
          <a:xfrm>
            <a:off x="628650" y="940050"/>
            <a:ext cx="81981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700" b="1">
                <a:solidFill>
                  <a:srgbClr val="000000"/>
                </a:solidFill>
              </a:rPr>
              <a:t>ECAC Endorsements:</a:t>
            </a:r>
            <a:endParaRPr sz="1700" b="1">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On March 24, 2021, the Early Childhood Advisory Committee (ECAC) endorsed the </a:t>
            </a:r>
            <a:r>
              <a:rPr lang="en" sz="1600" i="1" u="sng">
                <a:solidFill>
                  <a:schemeClr val="accen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Guidelines for Practice Year 1 of the Early Childhood Unified Measurement and Improvement System</a:t>
            </a:r>
            <a:r>
              <a:rPr lang="en" sz="1600">
                <a:solidFill>
                  <a:srgbClr val="000000"/>
                </a:solidFill>
              </a:rPr>
              <a:t> with three recommendations. All three recommendations were included as well as other changes (e.g., rating names). </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On May 19, 2021 ECAC again endorsed the Guidelines and VDOE’s approach towards implementation. </a:t>
            </a:r>
            <a:r>
              <a:rPr lang="en" sz="1700">
                <a:solidFill>
                  <a:srgbClr val="000000"/>
                </a:solidFill>
              </a:rPr>
              <a:t> </a:t>
            </a:r>
            <a:endParaRPr sz="1600" i="1">
              <a:solidFill>
                <a:srgbClr val="000000"/>
              </a:solidFill>
            </a:endParaRPr>
          </a:p>
          <a:p>
            <a:pPr marL="457200" lvl="0" indent="0" algn="l" rtl="0">
              <a:lnSpc>
                <a:spcPct val="100000"/>
              </a:lnSpc>
              <a:spcBef>
                <a:spcPts val="0"/>
              </a:spcBef>
              <a:spcAft>
                <a:spcPts val="0"/>
              </a:spcAft>
              <a:buNone/>
            </a:pPr>
            <a:endParaRPr sz="1600" i="1">
              <a:solidFill>
                <a:srgbClr val="000000"/>
              </a:solidFill>
            </a:endParaRPr>
          </a:p>
          <a:p>
            <a:pPr marL="0" lvl="0" indent="0" algn="l" rtl="0">
              <a:lnSpc>
                <a:spcPct val="100000"/>
              </a:lnSpc>
              <a:spcBef>
                <a:spcPts val="0"/>
              </a:spcBef>
              <a:spcAft>
                <a:spcPts val="0"/>
              </a:spcAft>
              <a:buNone/>
            </a:pPr>
            <a:r>
              <a:rPr lang="en" sz="1700" b="1">
                <a:solidFill>
                  <a:srgbClr val="000000"/>
                </a:solidFill>
              </a:rPr>
              <a:t>Stakeholder Engagement:</a:t>
            </a:r>
            <a:endParaRPr sz="1700" b="1">
              <a:solidFill>
                <a:srgbClr val="000000"/>
              </a:solidFill>
            </a:endParaRPr>
          </a:p>
          <a:p>
            <a:pPr marL="0" lvl="0" indent="0" algn="l" rtl="0">
              <a:lnSpc>
                <a:spcPct val="100000"/>
              </a:lnSpc>
              <a:spcBef>
                <a:spcPts val="0"/>
              </a:spcBef>
              <a:spcAft>
                <a:spcPts val="0"/>
              </a:spcAft>
              <a:buNone/>
            </a:pPr>
            <a:r>
              <a:rPr lang="en" sz="1600">
                <a:solidFill>
                  <a:srgbClr val="000000"/>
                </a:solidFill>
              </a:rPr>
              <a:t>Since April, VDOE has continued to engage stakeholders:</a:t>
            </a:r>
            <a:r>
              <a:rPr lang="en" sz="1600" b="1">
                <a:solidFill>
                  <a:srgbClr val="000000"/>
                </a:solidFill>
              </a:rPr>
              <a:t> </a:t>
            </a:r>
            <a:endParaRPr sz="1600" b="1">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Quality Matters Part 2 webinar and feedback survey- 342</a:t>
            </a:r>
            <a:r>
              <a:rPr lang="en" sz="1600">
                <a:solidFill>
                  <a:srgbClr val="FF0000"/>
                </a:solidFill>
              </a:rPr>
              <a:t> </a:t>
            </a:r>
            <a:r>
              <a:rPr lang="en" sz="1600">
                <a:solidFill>
                  <a:srgbClr val="000000"/>
                </a:solidFill>
              </a:rPr>
              <a:t>live attendees; </a:t>
            </a:r>
            <a:r>
              <a:rPr lang="en" sz="1600"/>
              <a:t>611 </a:t>
            </a:r>
            <a:r>
              <a:rPr lang="en" sz="1600">
                <a:solidFill>
                  <a:srgbClr val="000000"/>
                </a:solidFill>
              </a:rPr>
              <a:t>recording views; 80+ online feedback survey responses  </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18 presentations to stakeholder groups </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Ongoing consultations with data, content and equity experts</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Email updates and </a:t>
            </a:r>
            <a:r>
              <a:rPr lang="en" sz="1600" u="sng">
                <a:solidFill>
                  <a:schemeClr val="hlink"/>
                </a:solidFill>
                <a:hlinkClick r:id="rId4"/>
              </a:rPr>
              <a:t>Building a Unified Early Childhood System</a:t>
            </a:r>
            <a:r>
              <a:rPr lang="en" sz="1600">
                <a:solidFill>
                  <a:srgbClr val="000000"/>
                </a:solidFill>
              </a:rPr>
              <a:t> website.</a:t>
            </a:r>
            <a:endParaRPr sz="1600">
              <a:solidFill>
                <a:srgbClr val="000000"/>
              </a:solidFill>
            </a:endParaRPr>
          </a:p>
          <a:p>
            <a:pPr marL="0" lvl="0" indent="0" algn="l" rtl="0">
              <a:spcBef>
                <a:spcPts val="800"/>
              </a:spcBef>
              <a:spcAft>
                <a:spcPts val="0"/>
              </a:spcAft>
              <a:buNone/>
            </a:pP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628650" y="200018"/>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a:t>PDG Expansion and Coverage for Practice Year 1 </a:t>
            </a:r>
            <a:endParaRPr sz="2800"/>
          </a:p>
        </p:txBody>
      </p:sp>
      <p:sp>
        <p:nvSpPr>
          <p:cNvPr id="297" name="Google Shape;297;p41"/>
          <p:cNvSpPr txBox="1">
            <a:spLocks noGrp="1"/>
          </p:cNvSpPr>
          <p:nvPr>
            <p:ph type="body" idx="1"/>
          </p:nvPr>
        </p:nvSpPr>
        <p:spPr>
          <a:xfrm>
            <a:off x="480975" y="2153325"/>
            <a:ext cx="55239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endParaRPr sz="1700">
              <a:solidFill>
                <a:srgbClr val="000000"/>
              </a:solidFill>
              <a:latin typeface="Calibri"/>
              <a:ea typeface="Calibri"/>
              <a:cs typeface="Calibri"/>
              <a:sym typeface="Calibri"/>
            </a:endParaRPr>
          </a:p>
          <a:p>
            <a:pPr marL="457200" lvl="0" indent="-317500" algn="l" rtl="0">
              <a:lnSpc>
                <a:spcPct val="100000"/>
              </a:lnSpc>
              <a:spcBef>
                <a:spcPts val="1000"/>
              </a:spcBef>
              <a:spcAft>
                <a:spcPts val="0"/>
              </a:spcAft>
              <a:buClr>
                <a:srgbClr val="000000"/>
              </a:buClr>
              <a:buSzPts val="1400"/>
              <a:buFont typeface="Trebuchet MS"/>
              <a:buChar char="•"/>
            </a:pPr>
            <a:r>
              <a:rPr lang="en" sz="1600">
                <a:solidFill>
                  <a:srgbClr val="000000"/>
                </a:solidFill>
              </a:rPr>
              <a:t>All PDG B-5 communities will participate in Practice Year 1.  </a:t>
            </a:r>
            <a:endParaRPr sz="1400">
              <a:solidFill>
                <a:srgbClr val="000000"/>
              </a:solidFill>
            </a:endParaRPr>
          </a:p>
          <a:p>
            <a:pPr marL="457200" lvl="0" indent="-330200" algn="l" rtl="0">
              <a:lnSpc>
                <a:spcPct val="100000"/>
              </a:lnSpc>
              <a:spcBef>
                <a:spcPts val="0"/>
              </a:spcBef>
              <a:spcAft>
                <a:spcPts val="0"/>
              </a:spcAft>
              <a:buClr>
                <a:srgbClr val="000000"/>
              </a:buClr>
              <a:buSzPts val="1600"/>
              <a:buFont typeface="Trebuchet MS"/>
              <a:buChar char="•"/>
            </a:pPr>
            <a:r>
              <a:rPr lang="en" sz="1600">
                <a:solidFill>
                  <a:srgbClr val="000000"/>
                </a:solidFill>
              </a:rPr>
              <a:t>There are currently 2 cohorts of PDG B-5 Community Networks, several of which have recently expanded their coverage area. </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Cohort 3 will join this summer</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 sz="1600">
                <a:solidFill>
                  <a:srgbClr val="000000"/>
                </a:solidFill>
              </a:rPr>
              <a:t>PDG is anticipated to be available in approximately 82% of localities and to 83% of publicly-funded programs in the state next year.</a:t>
            </a:r>
            <a:endParaRPr sz="1600">
              <a:solidFill>
                <a:srgbClr val="000000"/>
              </a:solidFill>
            </a:endParaRPr>
          </a:p>
          <a:p>
            <a:pPr marL="0" lvl="0" indent="0" algn="l" rtl="0">
              <a:lnSpc>
                <a:spcPct val="100000"/>
              </a:lnSpc>
              <a:spcBef>
                <a:spcPts val="0"/>
              </a:spcBef>
              <a:spcAft>
                <a:spcPts val="0"/>
              </a:spcAft>
              <a:buNone/>
            </a:pPr>
            <a:endParaRPr sz="1800">
              <a:solidFill>
                <a:srgbClr val="000000"/>
              </a:solidFill>
            </a:endParaRPr>
          </a:p>
          <a:p>
            <a:pPr marL="457200" lvl="0" indent="0" algn="l" rtl="0">
              <a:lnSpc>
                <a:spcPct val="100000"/>
              </a:lnSpc>
              <a:spcBef>
                <a:spcPts val="0"/>
              </a:spcBef>
              <a:spcAft>
                <a:spcPts val="0"/>
              </a:spcAft>
              <a:buNone/>
            </a:pPr>
            <a:endParaRPr sz="1800">
              <a:solidFill>
                <a:srgbClr val="000000"/>
              </a:solidFill>
            </a:endParaRPr>
          </a:p>
          <a:p>
            <a:pPr marL="0" lvl="0" indent="0" algn="l" rtl="0">
              <a:spcBef>
                <a:spcPts val="800"/>
              </a:spcBef>
              <a:spcAft>
                <a:spcPts val="0"/>
              </a:spcAft>
              <a:buNone/>
            </a:pPr>
            <a:endParaRPr/>
          </a:p>
        </p:txBody>
      </p:sp>
      <p:sp>
        <p:nvSpPr>
          <p:cNvPr id="298" name="Google Shape;298;p41"/>
          <p:cNvSpPr txBox="1"/>
          <p:nvPr/>
        </p:nvSpPr>
        <p:spPr>
          <a:xfrm>
            <a:off x="628650" y="1120025"/>
            <a:ext cx="8280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800" b="1">
                <a:latin typeface="Trebuchet MS"/>
                <a:ea typeface="Trebuchet MS"/>
                <a:cs typeface="Trebuchet MS"/>
                <a:sym typeface="Trebuchet MS"/>
              </a:rPr>
              <a:t>Virginia has strategically used the Preschool Development Grant Birth-Five (PDG B-5) funding to unify the system from the ground up. </a:t>
            </a:r>
            <a:r>
              <a:rPr lang="en" sz="1800" b="1" u="sng">
                <a:solidFill>
                  <a:schemeClr val="hlink"/>
                </a:solidFill>
                <a:latin typeface="Trebuchet MS"/>
                <a:ea typeface="Trebuchet MS"/>
                <a:cs typeface="Trebuchet MS"/>
                <a:sym typeface="Trebuchet MS"/>
                <a:hlinkClick r:id="rId3"/>
              </a:rPr>
              <a:t>PDG B5 communities </a:t>
            </a:r>
            <a:r>
              <a:rPr lang="en" sz="1800" b="1">
                <a:latin typeface="Trebuchet MS"/>
                <a:ea typeface="Trebuchet MS"/>
                <a:cs typeface="Trebuchet MS"/>
                <a:sym typeface="Trebuchet MS"/>
              </a:rPr>
              <a:t>receive more than $5.5 million in funding and support to build the the unified measurement and improvement system in their region.</a:t>
            </a:r>
            <a:r>
              <a:rPr lang="en" sz="1700" b="1">
                <a:latin typeface="Trebuchet MS"/>
                <a:ea typeface="Trebuchet MS"/>
                <a:cs typeface="Trebuchet MS"/>
                <a:sym typeface="Trebuchet MS"/>
              </a:rPr>
              <a:t> </a:t>
            </a:r>
            <a:endParaRPr sz="1700" b="1">
              <a:latin typeface="Trebuchet MS"/>
              <a:ea typeface="Trebuchet MS"/>
              <a:cs typeface="Trebuchet MS"/>
              <a:sym typeface="Trebuchet MS"/>
            </a:endParaRPr>
          </a:p>
        </p:txBody>
      </p:sp>
      <p:sp>
        <p:nvSpPr>
          <p:cNvPr id="299" name="Google Shape;299;p41"/>
          <p:cNvSpPr txBox="1"/>
          <p:nvPr/>
        </p:nvSpPr>
        <p:spPr>
          <a:xfrm>
            <a:off x="5954725" y="3927300"/>
            <a:ext cx="3176400" cy="49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Trebuchet MS"/>
                <a:ea typeface="Trebuchet MS"/>
                <a:cs typeface="Trebuchet MS"/>
                <a:sym typeface="Trebuchet MS"/>
              </a:rPr>
              <a:t>Map of Cohort 1 and Cohort 2 PDG Communities. Cohort 3 will be added this summer. </a:t>
            </a:r>
            <a:endParaRPr sz="1000" i="1">
              <a:latin typeface="Trebuchet MS"/>
              <a:ea typeface="Trebuchet MS"/>
              <a:cs typeface="Trebuchet MS"/>
              <a:sym typeface="Trebuchet MS"/>
            </a:endParaRPr>
          </a:p>
        </p:txBody>
      </p:sp>
      <p:pic>
        <p:nvPicPr>
          <p:cNvPr id="300" name="Google Shape;300;p41"/>
          <p:cNvPicPr preferRelativeResize="0"/>
          <p:nvPr/>
        </p:nvPicPr>
        <p:blipFill>
          <a:blip r:embed="rId4">
            <a:alphaModFix/>
          </a:blip>
          <a:stretch>
            <a:fillRect/>
          </a:stretch>
        </p:blipFill>
        <p:spPr>
          <a:xfrm>
            <a:off x="5954725" y="2511922"/>
            <a:ext cx="3176400" cy="1415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solidFill>
                  <a:srgbClr val="C22536"/>
                </a:solidFill>
              </a:rPr>
              <a:t>What Will be Measured?</a:t>
            </a:r>
            <a:endParaRPr sz="3000">
              <a:solidFill>
                <a:srgbClr val="C22536"/>
              </a:solidFill>
            </a:endParaRPr>
          </a:p>
        </p:txBody>
      </p:sp>
      <p:sp>
        <p:nvSpPr>
          <p:cNvPr id="306" name="Google Shape;306;p42"/>
          <p:cNvSpPr txBox="1">
            <a:spLocks noGrp="1"/>
          </p:cNvSpPr>
          <p:nvPr>
            <p:ph type="body" idx="1"/>
          </p:nvPr>
        </p:nvSpPr>
        <p:spPr>
          <a:xfrm>
            <a:off x="628650" y="929794"/>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1200"/>
              </a:spcBef>
              <a:spcAft>
                <a:spcPts val="0"/>
              </a:spcAft>
              <a:buNone/>
            </a:pPr>
            <a:r>
              <a:rPr lang="en" sz="1600" b="1">
                <a:solidFill>
                  <a:schemeClr val="dk1"/>
                </a:solidFill>
                <a:latin typeface="Trebuchet MS"/>
                <a:ea typeface="Trebuchet MS"/>
                <a:cs typeface="Trebuchet MS"/>
                <a:sym typeface="Trebuchet MS"/>
              </a:rPr>
              <a:t>Virginia’s </a:t>
            </a:r>
            <a:r>
              <a:rPr lang="en" sz="1600" b="1"/>
              <a:t>n</a:t>
            </a:r>
            <a:r>
              <a:rPr lang="en" sz="1600" b="1">
                <a:solidFill>
                  <a:schemeClr val="dk1"/>
                </a:solidFill>
                <a:latin typeface="Trebuchet MS"/>
                <a:ea typeface="Trebuchet MS"/>
                <a:cs typeface="Trebuchet MS"/>
                <a:sym typeface="Trebuchet MS"/>
              </a:rPr>
              <a:t>ew Unified Measurement and Improvement System will measure the quality of infant, toddler and preschool teaching and learning based on two nationally-recognized quality indicators.</a:t>
            </a:r>
            <a:endParaRPr sz="1600" b="1">
              <a:solidFill>
                <a:schemeClr val="dk1"/>
              </a:solidFill>
              <a:latin typeface="Trebuchet MS"/>
              <a:ea typeface="Trebuchet MS"/>
              <a:cs typeface="Trebuchet MS"/>
              <a:sym typeface="Trebuchet MS"/>
            </a:endParaRPr>
          </a:p>
          <a:p>
            <a:pPr marL="0" lvl="0" indent="0" algn="l" rtl="0">
              <a:lnSpc>
                <a:spcPct val="100000"/>
              </a:lnSpc>
              <a:spcBef>
                <a:spcPts val="1200"/>
              </a:spcBef>
              <a:spcAft>
                <a:spcPts val="0"/>
              </a:spcAft>
              <a:buNone/>
            </a:pPr>
            <a:endParaRPr sz="1700">
              <a:solidFill>
                <a:schemeClr val="dk1"/>
              </a:solidFill>
              <a:latin typeface="Trebuchet MS"/>
              <a:ea typeface="Trebuchet MS"/>
              <a:cs typeface="Trebuchet MS"/>
              <a:sym typeface="Trebuchet MS"/>
            </a:endParaRPr>
          </a:p>
          <a:p>
            <a:pPr marL="0" lvl="0" indent="0" algn="l" rtl="0">
              <a:lnSpc>
                <a:spcPct val="100000"/>
              </a:lnSpc>
              <a:spcBef>
                <a:spcPts val="1200"/>
              </a:spcBef>
              <a:spcAft>
                <a:spcPts val="0"/>
              </a:spcAft>
              <a:buNone/>
            </a:pPr>
            <a:endParaRPr sz="1700">
              <a:solidFill>
                <a:schemeClr val="dk1"/>
              </a:solidFill>
              <a:latin typeface="Trebuchet MS"/>
              <a:ea typeface="Trebuchet MS"/>
              <a:cs typeface="Trebuchet MS"/>
              <a:sym typeface="Trebuchet MS"/>
            </a:endParaRPr>
          </a:p>
          <a:p>
            <a:pPr marL="0" lvl="0" indent="0" algn="l" rtl="0">
              <a:spcBef>
                <a:spcPts val="1200"/>
              </a:spcBef>
              <a:spcAft>
                <a:spcPts val="0"/>
              </a:spcAft>
              <a:buClr>
                <a:srgbClr val="000000"/>
              </a:buClr>
              <a:buSzPts val="1100"/>
              <a:buFont typeface="Arial"/>
              <a:buNone/>
            </a:pPr>
            <a:endParaRPr>
              <a:latin typeface="Trebuchet MS"/>
              <a:ea typeface="Trebuchet MS"/>
              <a:cs typeface="Trebuchet MS"/>
              <a:sym typeface="Trebuchet MS"/>
            </a:endParaRPr>
          </a:p>
        </p:txBody>
      </p:sp>
      <p:graphicFrame>
        <p:nvGraphicFramePr>
          <p:cNvPr id="307" name="Google Shape;307;p42"/>
          <p:cNvGraphicFramePr/>
          <p:nvPr/>
        </p:nvGraphicFramePr>
        <p:xfrm>
          <a:off x="719250" y="1949575"/>
          <a:ext cx="3000000" cy="3000000"/>
        </p:xfrm>
        <a:graphic>
          <a:graphicData uri="http://schemas.openxmlformats.org/drawingml/2006/table">
            <a:tbl>
              <a:tblPr>
                <a:noFill/>
                <a:tableStyleId>{979A23BB-CE40-4411-9F79-5EBC78F2CA8A}</a:tableStyleId>
              </a:tblPr>
              <a:tblGrid>
                <a:gridCol w="4087675">
                  <a:extLst>
                    <a:ext uri="{9D8B030D-6E8A-4147-A177-3AD203B41FA5}">
                      <a16:colId xmlns:a16="http://schemas.microsoft.com/office/drawing/2014/main" val="20000"/>
                    </a:ext>
                  </a:extLst>
                </a:gridCol>
                <a:gridCol w="4087675">
                  <a:extLst>
                    <a:ext uri="{9D8B030D-6E8A-4147-A177-3AD203B41FA5}">
                      <a16:colId xmlns:a16="http://schemas.microsoft.com/office/drawing/2014/main" val="20001"/>
                    </a:ext>
                  </a:extLst>
                </a:gridCol>
              </a:tblGrid>
              <a:tr h="406000">
                <a:tc>
                  <a:txBody>
                    <a:bodyPr/>
                    <a:lstStyle/>
                    <a:p>
                      <a:pPr marL="0" lvl="0" indent="0" algn="l" rtl="0">
                        <a:spcBef>
                          <a:spcPts val="0"/>
                        </a:spcBef>
                        <a:spcAft>
                          <a:spcPts val="0"/>
                        </a:spcAft>
                        <a:buNone/>
                      </a:pPr>
                      <a:r>
                        <a:rPr lang="en" sz="1700" b="1">
                          <a:solidFill>
                            <a:srgbClr val="FFFFFF"/>
                          </a:solidFill>
                          <a:latin typeface="Trebuchet MS"/>
                          <a:ea typeface="Trebuchet MS"/>
                          <a:cs typeface="Trebuchet MS"/>
                          <a:sym typeface="Trebuchet MS"/>
                        </a:rPr>
                        <a:t>Interactions</a:t>
                      </a:r>
                      <a:endParaRPr sz="1700" b="1">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a:txBody>
                    <a:bodyPr/>
                    <a:lstStyle/>
                    <a:p>
                      <a:pPr marL="0" lvl="0" indent="0" algn="l" rtl="0">
                        <a:spcBef>
                          <a:spcPts val="0"/>
                        </a:spcBef>
                        <a:spcAft>
                          <a:spcPts val="0"/>
                        </a:spcAft>
                        <a:buNone/>
                      </a:pPr>
                      <a:r>
                        <a:rPr lang="en" sz="1700" b="1">
                          <a:solidFill>
                            <a:srgbClr val="FFFFFF"/>
                          </a:solidFill>
                          <a:latin typeface="Trebuchet MS"/>
                          <a:ea typeface="Trebuchet MS"/>
                          <a:cs typeface="Trebuchet MS"/>
                          <a:sym typeface="Trebuchet MS"/>
                        </a:rPr>
                        <a:t>Curriculum</a:t>
                      </a:r>
                      <a:endParaRPr sz="1700" b="1">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1299200">
                <a:tc>
                  <a:txBody>
                    <a:bodyPr/>
                    <a:lstStyle/>
                    <a:p>
                      <a:pPr marL="0" lvl="0" indent="0" algn="l" rtl="0">
                        <a:lnSpc>
                          <a:spcPct val="115000"/>
                        </a:lnSpc>
                        <a:spcBef>
                          <a:spcPts val="1200"/>
                        </a:spcBef>
                        <a:spcAft>
                          <a:spcPts val="1200"/>
                        </a:spcAft>
                        <a:buClr>
                          <a:srgbClr val="000000"/>
                        </a:buClr>
                        <a:buSzPts val="1100"/>
                        <a:buFont typeface="Arial"/>
                        <a:buNone/>
                      </a:pPr>
                      <a:r>
                        <a:rPr lang="en" sz="1400">
                          <a:solidFill>
                            <a:schemeClr val="dk1"/>
                          </a:solidFill>
                          <a:latin typeface="Trebuchet MS"/>
                          <a:ea typeface="Trebuchet MS"/>
                          <a:cs typeface="Trebuchet MS"/>
                          <a:sym typeface="Trebuchet MS"/>
                        </a:rPr>
                        <a:t>Measure teacher-child interactions and instruction in a developmentally-appropriate way using the</a:t>
                      </a:r>
                      <a:r>
                        <a:rPr lang="en" sz="1400">
                          <a:solidFill>
                            <a:schemeClr val="dk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a:solidFill>
                            <a:schemeClr val="accent2"/>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Classroom Assessment Scoring System (CLASS)</a:t>
                      </a:r>
                      <a:r>
                        <a:rPr lang="en" sz="1400">
                          <a:solidFill>
                            <a:schemeClr val="accent2"/>
                          </a:solidFill>
                          <a:latin typeface="Trebuchet MS"/>
                          <a:ea typeface="Trebuchet MS"/>
                          <a:cs typeface="Trebuchet MS"/>
                          <a:sym typeface="Trebuchet MS"/>
                        </a:rPr>
                        <a:t> </a:t>
                      </a:r>
                      <a:r>
                        <a:rPr lang="en" sz="1400">
                          <a:solidFill>
                            <a:schemeClr val="dk1"/>
                          </a:solidFill>
                          <a:latin typeface="Trebuchet MS"/>
                          <a:ea typeface="Trebuchet MS"/>
                          <a:cs typeface="Trebuchet MS"/>
                          <a:sym typeface="Trebuchet MS"/>
                        </a:rPr>
                        <a:t> </a:t>
                      </a:r>
                      <a:endParaRPr sz="1400">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400">
                          <a:solidFill>
                            <a:schemeClr val="dk1"/>
                          </a:solidFill>
                          <a:latin typeface="Trebuchet MS"/>
                          <a:ea typeface="Trebuchet MS"/>
                          <a:cs typeface="Trebuchet MS"/>
                          <a:sym typeface="Trebuchet MS"/>
                        </a:rPr>
                        <a:t>Measure the use of approved curricula that are aligned with </a:t>
                      </a:r>
                      <a:r>
                        <a:rPr lang="en" sz="1400" u="sng">
                          <a:solidFill>
                            <a:schemeClr val="hlink"/>
                          </a:solidFill>
                          <a:latin typeface="Trebuchet MS"/>
                          <a:ea typeface="Trebuchet MS"/>
                          <a:cs typeface="Trebuchet MS"/>
                          <a:sym typeface="Trebuchet MS"/>
                          <a:hlinkClick r:id="rId4"/>
                        </a:rPr>
                        <a:t>Virginia’s </a:t>
                      </a:r>
                      <a:r>
                        <a:rPr lang="en" u="sng">
                          <a:solidFill>
                            <a:schemeClr val="hlink"/>
                          </a:solidFill>
                          <a:latin typeface="Trebuchet MS"/>
                          <a:ea typeface="Trebuchet MS"/>
                          <a:cs typeface="Trebuchet MS"/>
                          <a:sym typeface="Trebuchet MS"/>
                          <a:hlinkClick r:id="rId4"/>
                        </a:rPr>
                        <a:t>E</a:t>
                      </a:r>
                      <a:r>
                        <a:rPr lang="en" sz="1400" u="sng">
                          <a:solidFill>
                            <a:schemeClr val="hlink"/>
                          </a:solidFill>
                          <a:latin typeface="Trebuchet MS"/>
                          <a:ea typeface="Trebuchet MS"/>
                          <a:cs typeface="Trebuchet MS"/>
                          <a:sym typeface="Trebuchet MS"/>
                          <a:hlinkClick r:id="rId4"/>
                        </a:rPr>
                        <a:t>arly </a:t>
                      </a:r>
                      <a:r>
                        <a:rPr lang="en" u="sng">
                          <a:solidFill>
                            <a:schemeClr val="hlink"/>
                          </a:solidFill>
                          <a:latin typeface="Trebuchet MS"/>
                          <a:ea typeface="Trebuchet MS"/>
                          <a:cs typeface="Trebuchet MS"/>
                          <a:sym typeface="Trebuchet MS"/>
                          <a:hlinkClick r:id="rId4"/>
                        </a:rPr>
                        <a:t>L</a:t>
                      </a:r>
                      <a:r>
                        <a:rPr lang="en" sz="1400" u="sng">
                          <a:solidFill>
                            <a:schemeClr val="hlink"/>
                          </a:solidFill>
                          <a:latin typeface="Trebuchet MS"/>
                          <a:ea typeface="Trebuchet MS"/>
                          <a:cs typeface="Trebuchet MS"/>
                          <a:sym typeface="Trebuchet MS"/>
                          <a:hlinkClick r:id="rId4"/>
                        </a:rPr>
                        <a:t>earning and </a:t>
                      </a:r>
                      <a:r>
                        <a:rPr lang="en" u="sng">
                          <a:solidFill>
                            <a:schemeClr val="hlink"/>
                          </a:solidFill>
                          <a:latin typeface="Trebuchet MS"/>
                          <a:ea typeface="Trebuchet MS"/>
                          <a:cs typeface="Trebuchet MS"/>
                          <a:sym typeface="Trebuchet MS"/>
                          <a:hlinkClick r:id="rId4"/>
                        </a:rPr>
                        <a:t>Development S</a:t>
                      </a:r>
                      <a:r>
                        <a:rPr lang="en" sz="1400" u="sng">
                          <a:solidFill>
                            <a:schemeClr val="hlink"/>
                          </a:solidFill>
                          <a:latin typeface="Trebuchet MS"/>
                          <a:ea typeface="Trebuchet MS"/>
                          <a:cs typeface="Trebuchet MS"/>
                          <a:sym typeface="Trebuchet MS"/>
                          <a:hlinkClick r:id="rId4"/>
                        </a:rPr>
                        <a:t>tandards</a:t>
                      </a:r>
                      <a:r>
                        <a:rPr lang="en"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702175">
                <a:tc gridSpan="2">
                  <a:txBody>
                    <a:bodyPr/>
                    <a:lstStyle/>
                    <a:p>
                      <a:pPr marL="0" lvl="0" indent="0" algn="l" rtl="0">
                        <a:lnSpc>
                          <a:spcPct val="115000"/>
                        </a:lnSpc>
                        <a:spcBef>
                          <a:spcPts val="1000"/>
                        </a:spcBef>
                        <a:spcAft>
                          <a:spcPts val="0"/>
                        </a:spcAft>
                        <a:buClr>
                          <a:schemeClr val="dk1"/>
                        </a:buClr>
                        <a:buSzPts val="1100"/>
                        <a:buFont typeface="Arial"/>
                        <a:buNone/>
                      </a:pPr>
                      <a:r>
                        <a:rPr lang="en" sz="1400">
                          <a:solidFill>
                            <a:srgbClr val="FFFFFF"/>
                          </a:solidFill>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a:solidFill>
                            <a:srgbClr val="FFFFFF"/>
                          </a:solidFill>
                          <a:latin typeface="Trebuchet MS"/>
                          <a:ea typeface="Trebuchet MS"/>
                          <a:cs typeface="Trebuchet MS"/>
                          <a:sym typeface="Trebuchet MS"/>
                        </a:rPr>
                        <a:t> resulting in improved and more equitable school readiness. </a:t>
                      </a:r>
                      <a:endParaRPr sz="1500" b="1">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628675" y="170774"/>
            <a:ext cx="10515600" cy="13260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C22536"/>
                </a:solidFill>
              </a:rPr>
              <a:t>Program Level Results for Practice Year 1 </a:t>
            </a:r>
            <a:endParaRPr sz="3000">
              <a:solidFill>
                <a:srgbClr val="C22536"/>
              </a:solidFill>
            </a:endParaRPr>
          </a:p>
          <a:p>
            <a:pPr marL="0" lvl="0" indent="0" algn="l" rtl="0">
              <a:spcBef>
                <a:spcPts val="0"/>
              </a:spcBef>
              <a:spcAft>
                <a:spcPts val="0"/>
              </a:spcAft>
              <a:buNone/>
            </a:pPr>
            <a:endParaRPr sz="3000">
              <a:solidFill>
                <a:srgbClr val="CC0000"/>
              </a:solidFill>
            </a:endParaRPr>
          </a:p>
        </p:txBody>
      </p:sp>
      <p:sp>
        <p:nvSpPr>
          <p:cNvPr id="313" name="Google Shape;313;p43"/>
          <p:cNvSpPr txBox="1">
            <a:spLocks noGrp="1"/>
          </p:cNvSpPr>
          <p:nvPr>
            <p:ph type="body" idx="1"/>
          </p:nvPr>
        </p:nvSpPr>
        <p:spPr>
          <a:xfrm>
            <a:off x="628663" y="995125"/>
            <a:ext cx="84006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chemeClr val="dk1"/>
                </a:solidFill>
                <a:latin typeface="Trebuchet MS"/>
                <a:ea typeface="Trebuchet MS"/>
                <a:cs typeface="Trebuchet MS"/>
                <a:sym typeface="Trebuchet MS"/>
              </a:rPr>
              <a:t>Practice Year 1 results will be private and will </a:t>
            </a:r>
            <a:r>
              <a:rPr lang="en" sz="1800" b="1" u="sng">
                <a:solidFill>
                  <a:schemeClr val="dk1"/>
                </a:solidFill>
                <a:latin typeface="Trebuchet MS"/>
                <a:ea typeface="Trebuchet MS"/>
                <a:cs typeface="Trebuchet MS"/>
                <a:sym typeface="Trebuchet MS"/>
              </a:rPr>
              <a:t>not</a:t>
            </a:r>
            <a:r>
              <a:rPr lang="en" sz="1800" b="1">
                <a:solidFill>
                  <a:schemeClr val="dk1"/>
                </a:solidFill>
                <a:latin typeface="Trebuchet MS"/>
                <a:ea typeface="Trebuchet MS"/>
                <a:cs typeface="Trebuchet MS"/>
                <a:sym typeface="Trebuchet MS"/>
              </a:rPr>
              <a:t> have any consequences.</a:t>
            </a:r>
            <a:endParaRPr sz="1800" b="1">
              <a:solidFill>
                <a:schemeClr val="dk1"/>
              </a:solidFill>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t>R</a:t>
            </a:r>
            <a:r>
              <a:rPr lang="en" sz="1600">
                <a:solidFill>
                  <a:schemeClr val="dk1"/>
                </a:solidFill>
                <a:latin typeface="Trebuchet MS"/>
                <a:ea typeface="Trebuchet MS"/>
                <a:cs typeface="Trebuchet MS"/>
                <a:sym typeface="Trebuchet MS"/>
              </a:rPr>
              <a:t>esults will be shared with program leaders.</a:t>
            </a:r>
            <a:endParaRPr sz="1600">
              <a:solidFill>
                <a:schemeClr val="dk1"/>
              </a:solidFill>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State level results will be used to analyze equity impact and improve the system. </a:t>
            </a:r>
            <a:endParaRPr sz="1900"/>
          </a:p>
        </p:txBody>
      </p:sp>
      <p:graphicFrame>
        <p:nvGraphicFramePr>
          <p:cNvPr id="314" name="Google Shape;314;p43"/>
          <p:cNvGraphicFramePr/>
          <p:nvPr/>
        </p:nvGraphicFramePr>
        <p:xfrm>
          <a:off x="769200" y="1879088"/>
          <a:ext cx="3000000" cy="3000000"/>
        </p:xfrm>
        <a:graphic>
          <a:graphicData uri="http://schemas.openxmlformats.org/drawingml/2006/table">
            <a:tbl>
              <a:tblPr>
                <a:noFill/>
                <a:tableStyleId>{979A23BB-CE40-4411-9F79-5EBC78F2CA8A}</a:tableStyleId>
              </a:tblPr>
              <a:tblGrid>
                <a:gridCol w="1947475">
                  <a:extLst>
                    <a:ext uri="{9D8B030D-6E8A-4147-A177-3AD203B41FA5}">
                      <a16:colId xmlns:a16="http://schemas.microsoft.com/office/drawing/2014/main" val="20000"/>
                    </a:ext>
                  </a:extLst>
                </a:gridCol>
                <a:gridCol w="6045550">
                  <a:extLst>
                    <a:ext uri="{9D8B030D-6E8A-4147-A177-3AD203B41FA5}">
                      <a16:colId xmlns:a16="http://schemas.microsoft.com/office/drawing/2014/main" val="20001"/>
                    </a:ext>
                  </a:extLst>
                </a:gridCol>
              </a:tblGrid>
              <a:tr h="332375">
                <a:tc>
                  <a:txBody>
                    <a:bodyPr/>
                    <a:lstStyle/>
                    <a:p>
                      <a:pPr marL="0" lvl="0" indent="0" algn="l" rtl="0">
                        <a:spcBef>
                          <a:spcPts val="0"/>
                        </a:spcBef>
                        <a:spcAft>
                          <a:spcPts val="0"/>
                        </a:spcAft>
                        <a:buNone/>
                      </a:pPr>
                      <a:r>
                        <a:rPr lang="en" sz="1600" b="1">
                          <a:latin typeface="Trebuchet MS"/>
                          <a:ea typeface="Trebuchet MS"/>
                          <a:cs typeface="Trebuchet MS"/>
                          <a:sym typeface="Trebuchet MS"/>
                        </a:rPr>
                        <a:t>Interactions Points</a:t>
                      </a:r>
                      <a:endParaRPr sz="1600" b="1">
                        <a:latin typeface="Trebuchet MS"/>
                        <a:ea typeface="Trebuchet MS"/>
                        <a:cs typeface="Trebuchet MS"/>
                        <a:sym typeface="Trebuchet MS"/>
                      </a:endParaRPr>
                    </a:p>
                    <a:p>
                      <a:pPr marL="0" lvl="0" indent="0" algn="l" rtl="0">
                        <a:spcBef>
                          <a:spcPts val="0"/>
                        </a:spcBef>
                        <a:spcAft>
                          <a:spcPts val="0"/>
                        </a:spcAft>
                        <a:buNone/>
                      </a:pPr>
                      <a:r>
                        <a:rPr lang="en" sz="1200" b="1" i="1">
                          <a:latin typeface="Trebuchet MS"/>
                          <a:ea typeface="Trebuchet MS"/>
                          <a:cs typeface="Trebuchet MS"/>
                          <a:sym typeface="Trebuchet MS"/>
                        </a:rPr>
                        <a:t>(700 total points)</a:t>
                      </a:r>
                      <a:r>
                        <a:rPr lang="en" sz="1400" b="1" i="1">
                          <a:latin typeface="Trebuchet MS"/>
                          <a:ea typeface="Trebuchet MS"/>
                          <a:cs typeface="Trebuchet MS"/>
                          <a:sym typeface="Trebuchet MS"/>
                        </a:rPr>
                        <a:t> </a:t>
                      </a:r>
                      <a:endParaRPr sz="1400" b="1" i="1">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Average of all CLASS scores (</a:t>
                      </a:r>
                      <a:r>
                        <a:rPr lang="en" sz="1600" i="1">
                          <a:solidFill>
                            <a:schemeClr val="dk1"/>
                          </a:solidFill>
                          <a:latin typeface="Trebuchet MS"/>
                          <a:ea typeface="Trebuchet MS"/>
                          <a:cs typeface="Trebuchet MS"/>
                          <a:sym typeface="Trebuchet MS"/>
                        </a:rPr>
                        <a:t>all classrooms</a:t>
                      </a:r>
                      <a:r>
                        <a:rPr lang="en" sz="1600">
                          <a:solidFill>
                            <a:schemeClr val="dk1"/>
                          </a:solidFill>
                          <a:latin typeface="Trebuchet MS"/>
                          <a:ea typeface="Trebuchet MS"/>
                          <a:cs typeface="Trebuchet MS"/>
                          <a:sym typeface="Trebuchet MS"/>
                        </a:rPr>
                        <a:t> at a site) x 100 </a:t>
                      </a:r>
                      <a:endParaRPr sz="1600">
                        <a:latin typeface="Trebuchet MS"/>
                        <a:ea typeface="Trebuchet MS"/>
                        <a:cs typeface="Trebuchet MS"/>
                        <a:sym typeface="Trebuchet MS"/>
                      </a:endParaRPr>
                    </a:p>
                  </a:txBody>
                  <a:tcPr marL="91425" marR="91425" marT="91425" marB="9142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670525">
                <a:tc>
                  <a:txBody>
                    <a:bodyPr/>
                    <a:lstStyle/>
                    <a:p>
                      <a:pPr marL="0" lvl="0" indent="0" algn="l" rtl="0">
                        <a:spcBef>
                          <a:spcPts val="0"/>
                        </a:spcBef>
                        <a:spcAft>
                          <a:spcPts val="0"/>
                        </a:spcAft>
                        <a:buNone/>
                      </a:pPr>
                      <a:r>
                        <a:rPr lang="en" sz="1600" b="1">
                          <a:latin typeface="Trebuchet MS"/>
                          <a:ea typeface="Trebuchet MS"/>
                          <a:cs typeface="Trebuchet MS"/>
                          <a:sym typeface="Trebuchet MS"/>
                        </a:rPr>
                        <a:t>Curriculum Points</a:t>
                      </a:r>
                      <a:endParaRPr sz="1600" b="1">
                        <a:latin typeface="Trebuchet MS"/>
                        <a:ea typeface="Trebuchet MS"/>
                        <a:cs typeface="Trebuchet MS"/>
                        <a:sym typeface="Trebuchet MS"/>
                      </a:endParaRPr>
                    </a:p>
                    <a:p>
                      <a:pPr marL="0" lvl="0" indent="0" algn="l" rtl="0">
                        <a:spcBef>
                          <a:spcPts val="0"/>
                        </a:spcBef>
                        <a:spcAft>
                          <a:spcPts val="0"/>
                        </a:spcAft>
                        <a:buNone/>
                      </a:pPr>
                      <a:r>
                        <a:rPr lang="en" sz="1200" b="1" i="1">
                          <a:latin typeface="Trebuchet MS"/>
                          <a:ea typeface="Trebuchet MS"/>
                          <a:cs typeface="Trebuchet MS"/>
                          <a:sym typeface="Trebuchet MS"/>
                        </a:rPr>
                        <a:t>(100 total points)</a:t>
                      </a:r>
                      <a:r>
                        <a:rPr lang="en" sz="1400" b="1" i="1">
                          <a:latin typeface="Trebuchet MS"/>
                          <a:ea typeface="Trebuchet MS"/>
                          <a:cs typeface="Trebuchet MS"/>
                          <a:sym typeface="Trebuchet MS"/>
                        </a:rPr>
                        <a:t> </a:t>
                      </a:r>
                      <a:endParaRPr sz="1400" b="1" i="1">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lvl="0" indent="-330200" algn="l" rtl="0">
                        <a:lnSpc>
                          <a:spcPct val="100000"/>
                        </a:lnSpc>
                        <a:spcBef>
                          <a:spcPts val="0"/>
                        </a:spcBef>
                        <a:spcAft>
                          <a:spcPts val="0"/>
                        </a:spcAft>
                        <a:buSzPts val="1600"/>
                        <a:buFont typeface="Trebuchet MS"/>
                        <a:buChar char="●"/>
                      </a:pPr>
                      <a:r>
                        <a:rPr lang="en" sz="1600">
                          <a:solidFill>
                            <a:schemeClr val="dk1"/>
                          </a:solidFill>
                          <a:latin typeface="Trebuchet MS"/>
                          <a:ea typeface="Trebuchet MS"/>
                          <a:cs typeface="Trebuchet MS"/>
                          <a:sym typeface="Trebuchet MS"/>
                        </a:rPr>
                        <a:t>Programs using an approved curriculum in </a:t>
                      </a:r>
                      <a:r>
                        <a:rPr lang="en" sz="1600" i="1">
                          <a:solidFill>
                            <a:schemeClr val="dk1"/>
                          </a:solidFill>
                          <a:latin typeface="Trebuchet MS"/>
                          <a:ea typeface="Trebuchet MS"/>
                          <a:cs typeface="Trebuchet MS"/>
                          <a:sym typeface="Trebuchet MS"/>
                        </a:rPr>
                        <a:t>at least one classroom </a:t>
                      </a:r>
                      <a:r>
                        <a:rPr lang="en" sz="1600">
                          <a:solidFill>
                            <a:schemeClr val="dk1"/>
                          </a:solidFill>
                          <a:latin typeface="Trebuchet MS"/>
                          <a:ea typeface="Trebuchet MS"/>
                          <a:cs typeface="Trebuchet MS"/>
                          <a:sym typeface="Trebuchet MS"/>
                        </a:rPr>
                        <a:t>will receive</a:t>
                      </a:r>
                      <a:r>
                        <a:rPr lang="en" sz="1600">
                          <a:latin typeface="Trebuchet MS"/>
                          <a:ea typeface="Trebuchet MS"/>
                          <a:cs typeface="Trebuchet MS"/>
                          <a:sym typeface="Trebuchet MS"/>
                        </a:rPr>
                        <a:t> 100 points a</a:t>
                      </a:r>
                      <a:r>
                        <a:rPr lang="en" sz="1600">
                          <a:solidFill>
                            <a:schemeClr val="dk1"/>
                          </a:solidFill>
                          <a:latin typeface="Trebuchet MS"/>
                          <a:ea typeface="Trebuchet MS"/>
                          <a:cs typeface="Trebuchet MS"/>
                          <a:sym typeface="Trebuchet MS"/>
                        </a:rPr>
                        <a:t>dded to their score</a:t>
                      </a:r>
                      <a:endParaRPr sz="1600">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sz="1600" b="1">
                          <a:solidFill>
                            <a:schemeClr val="lt1"/>
                          </a:solidFill>
                          <a:latin typeface="Trebuchet MS"/>
                          <a:ea typeface="Trebuchet MS"/>
                          <a:cs typeface="Trebuchet MS"/>
                          <a:sym typeface="Trebuchet MS"/>
                        </a:rPr>
                        <a:t>Total Points</a:t>
                      </a:r>
                      <a:endParaRPr sz="1600" b="1">
                        <a:solidFill>
                          <a:schemeClr val="lt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D7E6B"/>
                    </a:solidFill>
                  </a:tcPr>
                </a:tc>
                <a:tc>
                  <a:txBody>
                    <a:bodyPr/>
                    <a:lstStyle/>
                    <a:p>
                      <a:pPr marL="457200" lvl="0" indent="-330200" algn="l" rtl="0">
                        <a:lnSpc>
                          <a:spcPct val="100000"/>
                        </a:lnSpc>
                        <a:spcBef>
                          <a:spcPts val="120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Interactions Points + Curriculum Points = Total Points</a:t>
                      </a:r>
                      <a:endParaRPr sz="1600">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914375">
                <a:tc>
                  <a:txBody>
                    <a:bodyPr/>
                    <a:lstStyle/>
                    <a:p>
                      <a:pPr marL="0" lvl="0" indent="0" algn="l" rtl="0">
                        <a:spcBef>
                          <a:spcPts val="0"/>
                        </a:spcBef>
                        <a:spcAft>
                          <a:spcPts val="0"/>
                        </a:spcAft>
                        <a:buNone/>
                      </a:pPr>
                      <a:r>
                        <a:rPr lang="en" sz="1600" b="1">
                          <a:solidFill>
                            <a:srgbClr val="FFFFFF"/>
                          </a:solidFill>
                          <a:latin typeface="Trebuchet MS"/>
                          <a:ea typeface="Trebuchet MS"/>
                          <a:cs typeface="Trebuchet MS"/>
                          <a:sym typeface="Trebuchet MS"/>
                        </a:rPr>
                        <a:t>Practice Year Rating</a:t>
                      </a:r>
                      <a:endParaRPr sz="1600" b="1">
                        <a:solidFill>
                          <a:srgbClr val="FFFFFF"/>
                        </a:solidFill>
                        <a:latin typeface="Trebuchet MS"/>
                        <a:ea typeface="Trebuchet MS"/>
                        <a:cs typeface="Trebuchet MS"/>
                        <a:sym typeface="Trebuchet MS"/>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C22536"/>
                    </a:solidFill>
                  </a:tcPr>
                </a:tc>
                <a:tc>
                  <a:txBody>
                    <a:bodyPr/>
                    <a:lstStyle/>
                    <a:p>
                      <a:pPr marL="457200" lvl="0" indent="-330200" algn="l" rtl="0">
                        <a:lnSpc>
                          <a:spcPct val="100000"/>
                        </a:lnSpc>
                        <a:spcBef>
                          <a:spcPts val="0"/>
                        </a:spcBef>
                        <a:spcAft>
                          <a:spcPts val="0"/>
                        </a:spcAft>
                        <a:buSzPts val="1600"/>
                        <a:buFont typeface="Trebuchet MS"/>
                        <a:buChar char="●"/>
                      </a:pPr>
                      <a:r>
                        <a:rPr lang="en" sz="1600">
                          <a:solidFill>
                            <a:schemeClr val="dk1"/>
                          </a:solidFill>
                          <a:latin typeface="Trebuchet MS"/>
                          <a:ea typeface="Trebuchet MS"/>
                          <a:cs typeface="Trebuchet MS"/>
                          <a:sym typeface="Trebuchet MS"/>
                        </a:rPr>
                        <a:t>Exceeds Practice Year Expectations = </a:t>
                      </a:r>
                      <a:r>
                        <a:rPr lang="en" sz="1600">
                          <a:latin typeface="Trebuchet MS"/>
                          <a:ea typeface="Trebuchet MS"/>
                          <a:cs typeface="Trebuchet MS"/>
                          <a:sym typeface="Trebuchet MS"/>
                        </a:rPr>
                        <a:t>700 - 800 points </a:t>
                      </a:r>
                      <a:endParaRPr sz="1600">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latin typeface="Trebuchet MS"/>
                          <a:ea typeface="Trebuchet MS"/>
                          <a:cs typeface="Trebuchet MS"/>
                          <a:sym typeface="Trebuchet MS"/>
                        </a:rPr>
                        <a:t>Meets Practice Year Expectations </a:t>
                      </a:r>
                      <a:r>
                        <a:rPr lang="en" sz="1600">
                          <a:solidFill>
                            <a:schemeClr val="dk1"/>
                          </a:solidFill>
                          <a:latin typeface="Trebuchet MS"/>
                          <a:ea typeface="Trebuchet MS"/>
                          <a:cs typeface="Trebuchet MS"/>
                          <a:sym typeface="Trebuchet MS"/>
                        </a:rPr>
                        <a:t>= 400 - 699 points</a:t>
                      </a:r>
                      <a:endParaRPr sz="1600">
                        <a:solidFill>
                          <a:schemeClr val="dk1"/>
                        </a:solidFill>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Needs Support = 100 - 399 points</a:t>
                      </a:r>
                      <a:endParaRPr sz="1600">
                        <a:latin typeface="Trebuchet MS"/>
                        <a:ea typeface="Trebuchet MS"/>
                        <a:cs typeface="Trebuchet MS"/>
                        <a:sym typeface="Trebuchet MS"/>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628650" y="273850"/>
            <a:ext cx="8354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Investment in Measurement and Improvement</a:t>
            </a:r>
            <a:endParaRPr sz="3000"/>
          </a:p>
        </p:txBody>
      </p:sp>
      <p:sp>
        <p:nvSpPr>
          <p:cNvPr id="320" name="Google Shape;320;p44"/>
          <p:cNvSpPr txBox="1">
            <a:spLocks noGrp="1"/>
          </p:cNvSpPr>
          <p:nvPr>
            <p:ph type="body" idx="1"/>
          </p:nvPr>
        </p:nvSpPr>
        <p:spPr>
          <a:xfrm>
            <a:off x="628650" y="1064425"/>
            <a:ext cx="85719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b="1"/>
              <a:t>Virginia will increase funding to build and ensure equity across the new system:</a:t>
            </a:r>
            <a:endParaRPr sz="1600" b="1"/>
          </a:p>
          <a:p>
            <a:pPr marL="457200" lvl="0" indent="-330200" algn="l" rtl="0">
              <a:spcBef>
                <a:spcPts val="800"/>
              </a:spcBef>
              <a:spcAft>
                <a:spcPts val="0"/>
              </a:spcAft>
              <a:buSzPts val="1600"/>
              <a:buChar char="•"/>
            </a:pPr>
            <a:r>
              <a:rPr lang="en" sz="1600"/>
              <a:t>Fund communities to build relationships, conduct CLASS observations and support educators in Practice Year 1 through PDG B-5.</a:t>
            </a:r>
            <a:endParaRPr sz="1600"/>
          </a:p>
          <a:p>
            <a:pPr marL="457200" lvl="0" indent="-330200" algn="l" rtl="0">
              <a:spcBef>
                <a:spcPts val="0"/>
              </a:spcBef>
              <a:spcAft>
                <a:spcPts val="0"/>
              </a:spcAft>
              <a:buSzPts val="1600"/>
              <a:buChar char="•"/>
            </a:pPr>
            <a:r>
              <a:rPr lang="en" sz="1600"/>
              <a:t>Fund programs to meet higher expectations: </a:t>
            </a:r>
            <a:endParaRPr sz="1600"/>
          </a:p>
          <a:p>
            <a:pPr marL="914400" lvl="1" indent="-330200" algn="l" rtl="0">
              <a:spcBef>
                <a:spcPts val="0"/>
              </a:spcBef>
              <a:spcAft>
                <a:spcPts val="0"/>
              </a:spcAft>
              <a:buSzPts val="1600"/>
              <a:buChar char="•"/>
            </a:pPr>
            <a:r>
              <a:rPr lang="en" sz="1600"/>
              <a:t>VPI rate has increased by 21% with additional funding for private providers.</a:t>
            </a:r>
            <a:endParaRPr sz="1600"/>
          </a:p>
          <a:p>
            <a:pPr marL="914400" lvl="1" indent="-330200" algn="l" rtl="0">
              <a:spcBef>
                <a:spcPts val="0"/>
              </a:spcBef>
              <a:spcAft>
                <a:spcPts val="0"/>
              </a:spcAft>
              <a:buSzPts val="1600"/>
              <a:buChar char="•"/>
            </a:pPr>
            <a:r>
              <a:rPr lang="en" sz="1600"/>
              <a:t>Mixed Delivery rate has increased. </a:t>
            </a:r>
            <a:endParaRPr sz="1600"/>
          </a:p>
          <a:p>
            <a:pPr marL="914400" lvl="1" indent="-330200" algn="l" rtl="0">
              <a:spcBef>
                <a:spcPts val="0"/>
              </a:spcBef>
              <a:spcAft>
                <a:spcPts val="0"/>
              </a:spcAft>
              <a:buSzPts val="1600"/>
              <a:buChar char="•"/>
            </a:pPr>
            <a:r>
              <a:rPr lang="en" sz="1600"/>
              <a:t>Child care funding has increased with additional flexibility and benefits.</a:t>
            </a:r>
            <a:endParaRPr sz="1600"/>
          </a:p>
          <a:p>
            <a:pPr marL="457200" lvl="0" indent="-330200" algn="l" rtl="0">
              <a:spcBef>
                <a:spcPts val="0"/>
              </a:spcBef>
              <a:spcAft>
                <a:spcPts val="0"/>
              </a:spcAft>
              <a:buSzPts val="1600"/>
              <a:buChar char="•"/>
            </a:pPr>
            <a:r>
              <a:rPr lang="en" sz="1600"/>
              <a:t>Integrate current improvement resources, increase their funding and make them more accessible to programs with fewer resources (i.e., child care, family day homes):</a:t>
            </a:r>
            <a:endParaRPr sz="1600"/>
          </a:p>
          <a:p>
            <a:pPr marL="914400" lvl="1" indent="-330200" algn="l" rtl="0">
              <a:spcBef>
                <a:spcPts val="0"/>
              </a:spcBef>
              <a:spcAft>
                <a:spcPts val="0"/>
              </a:spcAft>
              <a:buSzPts val="1600"/>
              <a:buChar char="•"/>
            </a:pPr>
            <a:r>
              <a:rPr lang="en" sz="1600"/>
              <a:t>Millions in federal and state funding will support instructional and social-emotional supports (e.g., curriculum, mental health, etc.)</a:t>
            </a:r>
            <a:endParaRPr sz="1600"/>
          </a:p>
          <a:p>
            <a:pPr marL="457200" lvl="0" indent="-330200" algn="l" rtl="0">
              <a:spcBef>
                <a:spcPts val="0"/>
              </a:spcBef>
              <a:spcAft>
                <a:spcPts val="0"/>
              </a:spcAft>
              <a:buSzPts val="1600"/>
              <a:buChar char="•"/>
            </a:pPr>
            <a:r>
              <a:rPr lang="en" sz="1600"/>
              <a:t>Incent more vulnerable educators directly: </a:t>
            </a:r>
            <a:endParaRPr sz="1600"/>
          </a:p>
          <a:p>
            <a:pPr marL="914400" lvl="1" indent="-330200" algn="l" rtl="0">
              <a:spcBef>
                <a:spcPts val="0"/>
              </a:spcBef>
              <a:spcAft>
                <a:spcPts val="0"/>
              </a:spcAft>
              <a:buSzPts val="1600"/>
              <a:buChar char="•"/>
            </a:pPr>
            <a:r>
              <a:rPr lang="en" sz="1600"/>
              <a:t>Child care and family day home educators will receive at least $2000 annually to encourage participation, reduce turnover and support improvement.*</a:t>
            </a:r>
            <a:endParaRPr sz="1600"/>
          </a:p>
          <a:p>
            <a:pPr marL="914400" lvl="1" indent="-330200" algn="l" rtl="0">
              <a:spcBef>
                <a:spcPts val="0"/>
              </a:spcBef>
              <a:spcAft>
                <a:spcPts val="0"/>
              </a:spcAft>
              <a:buSzPts val="1600"/>
              <a:buChar char="•"/>
            </a:pPr>
            <a:r>
              <a:rPr lang="en" sz="1600"/>
              <a:t>Study showed that the incentive reduced turnover by half (30% to 15%). </a:t>
            </a:r>
            <a:endParaRPr sz="1600"/>
          </a:p>
          <a:p>
            <a:pPr marL="0" lvl="0" indent="0" algn="l" rtl="0">
              <a:spcBef>
                <a:spcPts val="800"/>
              </a:spcBef>
              <a:spcAft>
                <a:spcPts val="0"/>
              </a:spcAft>
              <a:buNone/>
            </a:pPr>
            <a:endParaRPr sz="1500"/>
          </a:p>
          <a:p>
            <a:pPr marL="0" lvl="0" indent="0" algn="l" rtl="0">
              <a:spcBef>
                <a:spcPts val="800"/>
              </a:spcBef>
              <a:spcAft>
                <a:spcPts val="0"/>
              </a:spcAft>
              <a:buNone/>
            </a:pPr>
            <a:endParaRPr sz="1500" b="1"/>
          </a:p>
        </p:txBody>
      </p:sp>
      <p:sp>
        <p:nvSpPr>
          <p:cNvPr id="321" name="Google Shape;321;p44"/>
          <p:cNvSpPr txBox="1"/>
          <p:nvPr/>
        </p:nvSpPr>
        <p:spPr>
          <a:xfrm>
            <a:off x="773400" y="4788600"/>
            <a:ext cx="667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latin typeface="Trebuchet MS"/>
                <a:ea typeface="Trebuchet MS"/>
                <a:cs typeface="Trebuchet MS"/>
                <a:sym typeface="Trebuchet MS"/>
              </a:rPr>
              <a:t>*Eligibility is limited to child care, FDH and Head Start educators who work 30 or more hours/week with children in publicly-funded programs participating in PDG and are </a:t>
            </a:r>
            <a:r>
              <a:rPr lang="en" sz="700" i="1" u="sng">
                <a:latin typeface="Trebuchet MS"/>
                <a:ea typeface="Trebuchet MS"/>
                <a:cs typeface="Trebuchet MS"/>
                <a:sym typeface="Trebuchet MS"/>
              </a:rPr>
              <a:t>not</a:t>
            </a:r>
            <a:r>
              <a:rPr lang="en" sz="700" i="1">
                <a:latin typeface="Trebuchet MS"/>
                <a:ea typeface="Trebuchet MS"/>
                <a:cs typeface="Trebuchet MS"/>
                <a:sym typeface="Trebuchet MS"/>
              </a:rPr>
              <a:t> school system employees. Educators will receive an additional $500 in 2020-21.  Eligibility is subject to change.</a:t>
            </a:r>
            <a:endParaRPr sz="700" i="1">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cxnSp>
        <p:nvCxnSpPr>
          <p:cNvPr id="326" name="Google Shape;326;p45"/>
          <p:cNvCxnSpPr/>
          <p:nvPr/>
        </p:nvCxnSpPr>
        <p:spPr>
          <a:xfrm>
            <a:off x="662900" y="1942525"/>
            <a:ext cx="8286000" cy="0"/>
          </a:xfrm>
          <a:prstGeom prst="straightConnector1">
            <a:avLst/>
          </a:prstGeom>
          <a:noFill/>
          <a:ln w="38100" cap="flat" cmpd="sng">
            <a:solidFill>
              <a:schemeClr val="dk2"/>
            </a:solidFill>
            <a:prstDash val="solid"/>
            <a:round/>
            <a:headEnd type="none" w="med" len="med"/>
            <a:tailEnd type="triangle" w="med" len="med"/>
          </a:ln>
        </p:spPr>
      </p:cxnSp>
      <p:cxnSp>
        <p:nvCxnSpPr>
          <p:cNvPr id="327" name="Google Shape;327;p45"/>
          <p:cNvCxnSpPr/>
          <p:nvPr/>
        </p:nvCxnSpPr>
        <p:spPr>
          <a:xfrm>
            <a:off x="1158000" y="1961350"/>
            <a:ext cx="3000" cy="220500"/>
          </a:xfrm>
          <a:prstGeom prst="straightConnector1">
            <a:avLst/>
          </a:prstGeom>
          <a:noFill/>
          <a:ln w="9525" cap="flat" cmpd="sng">
            <a:solidFill>
              <a:schemeClr val="dk2"/>
            </a:solidFill>
            <a:prstDash val="solid"/>
            <a:round/>
            <a:headEnd type="none" w="med" len="med"/>
            <a:tailEnd type="none" w="med" len="med"/>
          </a:ln>
        </p:spPr>
      </p:cxnSp>
      <p:sp>
        <p:nvSpPr>
          <p:cNvPr id="328" name="Google Shape;328;p45"/>
          <p:cNvSpPr txBox="1"/>
          <p:nvPr/>
        </p:nvSpPr>
        <p:spPr>
          <a:xfrm>
            <a:off x="751375" y="2209350"/>
            <a:ext cx="957300" cy="1639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Trebuchet MS"/>
                <a:ea typeface="Trebuchet MS"/>
                <a:cs typeface="Trebuchet MS"/>
                <a:sym typeface="Trebuchet MS"/>
              </a:rPr>
              <a:t>July 2021 </a:t>
            </a:r>
            <a:endParaRPr sz="1500" b="1">
              <a:latin typeface="Trebuchet MS"/>
              <a:ea typeface="Trebuchet MS"/>
              <a:cs typeface="Trebuchet MS"/>
              <a:sym typeface="Trebuchet MS"/>
            </a:endParaRPr>
          </a:p>
          <a:p>
            <a:pPr marL="0" lvl="0" indent="0" algn="l" rtl="0">
              <a:spcBef>
                <a:spcPts val="0"/>
              </a:spcBef>
              <a:spcAft>
                <a:spcPts val="0"/>
              </a:spcAft>
              <a:buNone/>
            </a:pPr>
            <a:endParaRPr sz="1500">
              <a:latin typeface="Trebuchet MS"/>
              <a:ea typeface="Trebuchet MS"/>
              <a:cs typeface="Trebuchet MS"/>
              <a:sym typeface="Trebuchet MS"/>
            </a:endParaRPr>
          </a:p>
          <a:p>
            <a:pPr marL="0" lvl="0" indent="0" algn="l" rtl="0">
              <a:spcBef>
                <a:spcPts val="0"/>
              </a:spcBef>
              <a:spcAft>
                <a:spcPts val="0"/>
              </a:spcAft>
              <a:buNone/>
            </a:pPr>
            <a:r>
              <a:rPr lang="en" sz="1500">
                <a:latin typeface="Trebuchet MS"/>
                <a:ea typeface="Trebuchet MS"/>
                <a:cs typeface="Trebuchet MS"/>
                <a:sym typeface="Trebuchet MS"/>
              </a:rPr>
              <a:t>Practice Year 1 Begins </a:t>
            </a:r>
            <a:endParaRPr sz="1500">
              <a:latin typeface="Trebuchet MS"/>
              <a:ea typeface="Trebuchet MS"/>
              <a:cs typeface="Trebuchet MS"/>
              <a:sym typeface="Trebuchet MS"/>
            </a:endParaRPr>
          </a:p>
          <a:p>
            <a:pPr marL="0" lvl="0" indent="0" algn="l" rtl="0">
              <a:spcBef>
                <a:spcPts val="0"/>
              </a:spcBef>
              <a:spcAft>
                <a:spcPts val="0"/>
              </a:spcAft>
              <a:buNone/>
            </a:pPr>
            <a:endParaRPr sz="1500">
              <a:latin typeface="Trebuchet MS"/>
              <a:ea typeface="Trebuchet MS"/>
              <a:cs typeface="Trebuchet MS"/>
              <a:sym typeface="Trebuchet MS"/>
            </a:endParaRPr>
          </a:p>
        </p:txBody>
      </p:sp>
      <p:sp>
        <p:nvSpPr>
          <p:cNvPr id="329" name="Google Shape;329;p45"/>
          <p:cNvSpPr txBox="1"/>
          <p:nvPr/>
        </p:nvSpPr>
        <p:spPr>
          <a:xfrm>
            <a:off x="1825975" y="2201350"/>
            <a:ext cx="1769100" cy="177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Trebuchet MS"/>
                <a:ea typeface="Trebuchet MS"/>
                <a:cs typeface="Trebuchet MS"/>
                <a:sym typeface="Trebuchet MS"/>
              </a:rPr>
              <a:t>Fall 2021</a:t>
            </a:r>
            <a:endParaRPr sz="1500" b="1">
              <a:latin typeface="Trebuchet MS"/>
              <a:ea typeface="Trebuchet MS"/>
              <a:cs typeface="Trebuchet MS"/>
              <a:sym typeface="Trebuchet MS"/>
            </a:endParaRPr>
          </a:p>
          <a:p>
            <a:pPr marL="0" lvl="0" indent="0" algn="l" rtl="0">
              <a:spcBef>
                <a:spcPts val="0"/>
              </a:spcBef>
              <a:spcAft>
                <a:spcPts val="0"/>
              </a:spcAft>
              <a:buNone/>
            </a:pPr>
            <a:endParaRPr sz="1500">
              <a:latin typeface="Trebuchet MS"/>
              <a:ea typeface="Trebuchet MS"/>
              <a:cs typeface="Trebuchet MS"/>
              <a:sym typeface="Trebuchet MS"/>
            </a:endParaRPr>
          </a:p>
          <a:p>
            <a:pPr marL="0" lvl="0" indent="0" algn="l" rtl="0">
              <a:spcBef>
                <a:spcPts val="0"/>
              </a:spcBef>
              <a:spcAft>
                <a:spcPts val="0"/>
              </a:spcAft>
              <a:buNone/>
            </a:pPr>
            <a:r>
              <a:rPr lang="en" sz="1500">
                <a:latin typeface="Trebuchet MS"/>
                <a:ea typeface="Trebuchet MS"/>
                <a:cs typeface="Trebuchet MS"/>
                <a:sym typeface="Trebuchet MS"/>
              </a:rPr>
              <a:t>Local </a:t>
            </a:r>
            <a:r>
              <a:rPr lang="en" sz="1500" b="1">
                <a:latin typeface="Trebuchet MS"/>
                <a:ea typeface="Trebuchet MS"/>
                <a:cs typeface="Trebuchet MS"/>
                <a:sym typeface="Trebuchet MS"/>
              </a:rPr>
              <a:t>CLASS Observations</a:t>
            </a:r>
            <a:r>
              <a:rPr lang="en" sz="1500">
                <a:latin typeface="Trebuchet MS"/>
                <a:ea typeface="Trebuchet MS"/>
                <a:cs typeface="Trebuchet MS"/>
                <a:sym typeface="Trebuchet MS"/>
              </a:rPr>
              <a:t> and </a:t>
            </a:r>
            <a:r>
              <a:rPr lang="en" sz="1500" b="1">
                <a:latin typeface="Trebuchet MS"/>
                <a:ea typeface="Trebuchet MS"/>
                <a:cs typeface="Trebuchet MS"/>
                <a:sym typeface="Trebuchet MS"/>
              </a:rPr>
              <a:t>curriculum </a:t>
            </a:r>
            <a:r>
              <a:rPr lang="en" sz="1500">
                <a:latin typeface="Trebuchet MS"/>
                <a:ea typeface="Trebuchet MS"/>
                <a:cs typeface="Trebuchet MS"/>
                <a:sym typeface="Trebuchet MS"/>
              </a:rPr>
              <a:t>use entered in </a:t>
            </a:r>
            <a:r>
              <a:rPr lang="en" sz="1500" b="1">
                <a:latin typeface="Trebuchet MS"/>
                <a:ea typeface="Trebuchet MS"/>
                <a:cs typeface="Trebuchet MS"/>
                <a:sym typeface="Trebuchet MS"/>
              </a:rPr>
              <a:t>LinkB5</a:t>
            </a:r>
            <a:r>
              <a:rPr lang="en" sz="1500">
                <a:latin typeface="Trebuchet MS"/>
                <a:ea typeface="Trebuchet MS"/>
                <a:cs typeface="Trebuchet MS"/>
                <a:sym typeface="Trebuchet MS"/>
              </a:rPr>
              <a:t>  </a:t>
            </a:r>
            <a:endParaRPr sz="1500">
              <a:latin typeface="Trebuchet MS"/>
              <a:ea typeface="Trebuchet MS"/>
              <a:cs typeface="Trebuchet MS"/>
              <a:sym typeface="Trebuchet MS"/>
            </a:endParaRPr>
          </a:p>
        </p:txBody>
      </p:sp>
      <p:sp>
        <p:nvSpPr>
          <p:cNvPr id="330" name="Google Shape;330;p45"/>
          <p:cNvSpPr txBox="1"/>
          <p:nvPr/>
        </p:nvSpPr>
        <p:spPr>
          <a:xfrm>
            <a:off x="3751175" y="2209300"/>
            <a:ext cx="1769100" cy="177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Trebuchet MS"/>
                <a:ea typeface="Trebuchet MS"/>
                <a:cs typeface="Trebuchet MS"/>
                <a:sym typeface="Trebuchet MS"/>
              </a:rPr>
              <a:t>Spring 2022</a:t>
            </a:r>
            <a:endParaRPr sz="1500" b="1">
              <a:latin typeface="Trebuchet MS"/>
              <a:ea typeface="Trebuchet MS"/>
              <a:cs typeface="Trebuchet MS"/>
              <a:sym typeface="Trebuchet MS"/>
            </a:endParaRPr>
          </a:p>
          <a:p>
            <a:pPr marL="0" lvl="0" indent="0" algn="l" rtl="0">
              <a:spcBef>
                <a:spcPts val="0"/>
              </a:spcBef>
              <a:spcAft>
                <a:spcPts val="0"/>
              </a:spcAft>
              <a:buNone/>
            </a:pPr>
            <a:endParaRPr sz="1500">
              <a:latin typeface="Trebuchet MS"/>
              <a:ea typeface="Trebuchet MS"/>
              <a:cs typeface="Trebuchet MS"/>
              <a:sym typeface="Trebuchet MS"/>
            </a:endParaRPr>
          </a:p>
          <a:p>
            <a:pPr marL="0" lvl="0" indent="0" algn="l" rtl="0">
              <a:spcBef>
                <a:spcPts val="0"/>
              </a:spcBef>
              <a:spcAft>
                <a:spcPts val="0"/>
              </a:spcAft>
              <a:buNone/>
            </a:pPr>
            <a:r>
              <a:rPr lang="en" sz="1500">
                <a:solidFill>
                  <a:schemeClr val="dk1"/>
                </a:solidFill>
                <a:latin typeface="Trebuchet MS"/>
                <a:ea typeface="Trebuchet MS"/>
                <a:cs typeface="Trebuchet MS"/>
                <a:sym typeface="Trebuchet MS"/>
              </a:rPr>
              <a:t>Local </a:t>
            </a:r>
            <a:r>
              <a:rPr lang="en" sz="1500" b="1">
                <a:solidFill>
                  <a:schemeClr val="dk1"/>
                </a:solidFill>
                <a:latin typeface="Trebuchet MS"/>
                <a:ea typeface="Trebuchet MS"/>
                <a:cs typeface="Trebuchet MS"/>
                <a:sym typeface="Trebuchet MS"/>
              </a:rPr>
              <a:t>CLASS Observations</a:t>
            </a:r>
            <a:r>
              <a:rPr lang="en" sz="1500">
                <a:solidFill>
                  <a:schemeClr val="dk1"/>
                </a:solidFill>
                <a:latin typeface="Trebuchet MS"/>
                <a:ea typeface="Trebuchet MS"/>
                <a:cs typeface="Trebuchet MS"/>
                <a:sym typeface="Trebuchet MS"/>
              </a:rPr>
              <a:t> and updates to </a:t>
            </a:r>
            <a:r>
              <a:rPr lang="en" sz="1500" b="1">
                <a:solidFill>
                  <a:schemeClr val="dk1"/>
                </a:solidFill>
                <a:latin typeface="Trebuchet MS"/>
                <a:ea typeface="Trebuchet MS"/>
                <a:cs typeface="Trebuchet MS"/>
                <a:sym typeface="Trebuchet MS"/>
              </a:rPr>
              <a:t>curriculum </a:t>
            </a:r>
            <a:r>
              <a:rPr lang="en" sz="1500">
                <a:solidFill>
                  <a:schemeClr val="dk1"/>
                </a:solidFill>
                <a:latin typeface="Trebuchet MS"/>
                <a:ea typeface="Trebuchet MS"/>
                <a:cs typeface="Trebuchet MS"/>
                <a:sym typeface="Trebuchet MS"/>
              </a:rPr>
              <a:t>use entered in </a:t>
            </a:r>
            <a:r>
              <a:rPr lang="en" sz="1500" b="1">
                <a:solidFill>
                  <a:schemeClr val="dk1"/>
                </a:solidFill>
                <a:latin typeface="Trebuchet MS"/>
                <a:ea typeface="Trebuchet MS"/>
                <a:cs typeface="Trebuchet MS"/>
                <a:sym typeface="Trebuchet MS"/>
              </a:rPr>
              <a:t>LinkB5</a:t>
            </a:r>
            <a:r>
              <a:rPr lang="en" sz="1500">
                <a:solidFill>
                  <a:schemeClr val="dk1"/>
                </a:solidFill>
                <a:latin typeface="Trebuchet MS"/>
                <a:ea typeface="Trebuchet MS"/>
                <a:cs typeface="Trebuchet MS"/>
                <a:sym typeface="Trebuchet MS"/>
              </a:rPr>
              <a:t>   </a:t>
            </a:r>
            <a:endParaRPr sz="1500">
              <a:latin typeface="Trebuchet MS"/>
              <a:ea typeface="Trebuchet MS"/>
              <a:cs typeface="Trebuchet MS"/>
              <a:sym typeface="Trebuchet MS"/>
            </a:endParaRPr>
          </a:p>
        </p:txBody>
      </p:sp>
      <p:sp>
        <p:nvSpPr>
          <p:cNvPr id="331" name="Google Shape;331;p45"/>
          <p:cNvSpPr txBox="1"/>
          <p:nvPr/>
        </p:nvSpPr>
        <p:spPr>
          <a:xfrm>
            <a:off x="5659525" y="2209300"/>
            <a:ext cx="1696800" cy="174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Trebuchet MS"/>
                <a:ea typeface="Trebuchet MS"/>
                <a:cs typeface="Trebuchet MS"/>
                <a:sym typeface="Trebuchet MS"/>
              </a:rPr>
              <a:t>Summer 2022</a:t>
            </a:r>
            <a:endParaRPr sz="1500" b="1">
              <a:latin typeface="Trebuchet MS"/>
              <a:ea typeface="Trebuchet MS"/>
              <a:cs typeface="Trebuchet MS"/>
              <a:sym typeface="Trebuchet MS"/>
            </a:endParaRPr>
          </a:p>
          <a:p>
            <a:pPr marL="0" lvl="0" indent="0" algn="l" rtl="0">
              <a:spcBef>
                <a:spcPts val="0"/>
              </a:spcBef>
              <a:spcAft>
                <a:spcPts val="0"/>
              </a:spcAft>
              <a:buNone/>
            </a:pPr>
            <a:endParaRPr sz="1100">
              <a:latin typeface="Trebuchet MS"/>
              <a:ea typeface="Trebuchet MS"/>
              <a:cs typeface="Trebuchet MS"/>
              <a:sym typeface="Trebuchet MS"/>
            </a:endParaRPr>
          </a:p>
          <a:p>
            <a:pPr marL="0" lvl="0" indent="0" algn="l" rtl="0">
              <a:spcBef>
                <a:spcPts val="0"/>
              </a:spcBef>
              <a:spcAft>
                <a:spcPts val="0"/>
              </a:spcAft>
              <a:buNone/>
            </a:pPr>
            <a:r>
              <a:rPr lang="en" sz="1500">
                <a:latin typeface="Trebuchet MS"/>
                <a:ea typeface="Trebuchet MS"/>
                <a:cs typeface="Trebuchet MS"/>
                <a:sym typeface="Trebuchet MS"/>
              </a:rPr>
              <a:t>VDOE uses </a:t>
            </a:r>
            <a:r>
              <a:rPr lang="en" sz="1500" b="1">
                <a:latin typeface="Trebuchet MS"/>
                <a:ea typeface="Trebuchet MS"/>
                <a:cs typeface="Trebuchet MS"/>
                <a:sym typeface="Trebuchet MS"/>
              </a:rPr>
              <a:t>LinkB5 </a:t>
            </a:r>
            <a:r>
              <a:rPr lang="en" sz="1500">
                <a:latin typeface="Trebuchet MS"/>
                <a:ea typeface="Trebuchet MS"/>
                <a:cs typeface="Trebuchet MS"/>
                <a:sym typeface="Trebuchet MS"/>
              </a:rPr>
              <a:t>data from Practice Year 1 to calculate practice ratings</a:t>
            </a:r>
            <a:endParaRPr sz="1500">
              <a:latin typeface="Trebuchet MS"/>
              <a:ea typeface="Trebuchet MS"/>
              <a:cs typeface="Trebuchet MS"/>
              <a:sym typeface="Trebuchet MS"/>
            </a:endParaRPr>
          </a:p>
        </p:txBody>
      </p:sp>
      <p:sp>
        <p:nvSpPr>
          <p:cNvPr id="332" name="Google Shape;332;p45"/>
          <p:cNvSpPr txBox="1"/>
          <p:nvPr/>
        </p:nvSpPr>
        <p:spPr>
          <a:xfrm>
            <a:off x="7642200" y="2209350"/>
            <a:ext cx="1321800" cy="174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Trebuchet MS"/>
                <a:ea typeface="Trebuchet MS"/>
                <a:cs typeface="Trebuchet MS"/>
                <a:sym typeface="Trebuchet MS"/>
              </a:rPr>
              <a:t>Fall 2022</a:t>
            </a:r>
            <a:endParaRPr sz="1500" b="1">
              <a:latin typeface="Trebuchet MS"/>
              <a:ea typeface="Trebuchet MS"/>
              <a:cs typeface="Trebuchet MS"/>
              <a:sym typeface="Trebuchet MS"/>
            </a:endParaRPr>
          </a:p>
          <a:p>
            <a:pPr marL="0" lvl="0" indent="0" algn="l" rtl="0">
              <a:spcBef>
                <a:spcPts val="0"/>
              </a:spcBef>
              <a:spcAft>
                <a:spcPts val="0"/>
              </a:spcAft>
              <a:buNone/>
            </a:pPr>
            <a:endParaRPr sz="1500">
              <a:latin typeface="Trebuchet MS"/>
              <a:ea typeface="Trebuchet MS"/>
              <a:cs typeface="Trebuchet MS"/>
              <a:sym typeface="Trebuchet MS"/>
            </a:endParaRPr>
          </a:p>
          <a:p>
            <a:pPr marL="0" lvl="0" indent="0" algn="l" rtl="0">
              <a:spcBef>
                <a:spcPts val="0"/>
              </a:spcBef>
              <a:spcAft>
                <a:spcPts val="0"/>
              </a:spcAft>
              <a:buNone/>
            </a:pPr>
            <a:r>
              <a:rPr lang="en" sz="1500">
                <a:latin typeface="Trebuchet MS"/>
                <a:ea typeface="Trebuchet MS"/>
                <a:cs typeface="Trebuchet MS"/>
                <a:sym typeface="Trebuchet MS"/>
              </a:rPr>
              <a:t>Programs receive their practice rating results</a:t>
            </a:r>
            <a:endParaRPr sz="1500">
              <a:latin typeface="Trebuchet MS"/>
              <a:ea typeface="Trebuchet MS"/>
              <a:cs typeface="Trebuchet MS"/>
              <a:sym typeface="Trebuchet MS"/>
            </a:endParaRPr>
          </a:p>
        </p:txBody>
      </p:sp>
      <p:sp>
        <p:nvSpPr>
          <p:cNvPr id="333" name="Google Shape;333;p45"/>
          <p:cNvSpPr txBox="1"/>
          <p:nvPr/>
        </p:nvSpPr>
        <p:spPr>
          <a:xfrm>
            <a:off x="6497625" y="4016225"/>
            <a:ext cx="2188200" cy="58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Trebuchet MS"/>
                <a:ea typeface="Trebuchet MS"/>
                <a:cs typeface="Trebuchet MS"/>
                <a:sym typeface="Trebuchet MS"/>
              </a:rPr>
              <a:t>July 2022</a:t>
            </a:r>
            <a:endParaRPr sz="1500" b="1">
              <a:latin typeface="Trebuchet MS"/>
              <a:ea typeface="Trebuchet MS"/>
              <a:cs typeface="Trebuchet MS"/>
              <a:sym typeface="Trebuchet MS"/>
            </a:endParaRPr>
          </a:p>
          <a:p>
            <a:pPr marL="0" lvl="0" indent="0" algn="l" rtl="0">
              <a:spcBef>
                <a:spcPts val="0"/>
              </a:spcBef>
              <a:spcAft>
                <a:spcPts val="0"/>
              </a:spcAft>
              <a:buNone/>
            </a:pPr>
            <a:r>
              <a:rPr lang="en" sz="1500">
                <a:latin typeface="Trebuchet MS"/>
                <a:ea typeface="Trebuchet MS"/>
                <a:cs typeface="Trebuchet MS"/>
                <a:sym typeface="Trebuchet MS"/>
              </a:rPr>
              <a:t>Practice Year 2 Begins</a:t>
            </a:r>
            <a:endParaRPr sz="1500">
              <a:latin typeface="Trebuchet MS"/>
              <a:ea typeface="Trebuchet MS"/>
              <a:cs typeface="Trebuchet MS"/>
              <a:sym typeface="Trebuchet MS"/>
            </a:endParaRPr>
          </a:p>
        </p:txBody>
      </p:sp>
      <p:cxnSp>
        <p:nvCxnSpPr>
          <p:cNvPr id="334" name="Google Shape;334;p45"/>
          <p:cNvCxnSpPr/>
          <p:nvPr/>
        </p:nvCxnSpPr>
        <p:spPr>
          <a:xfrm rot="10800000">
            <a:off x="7494913" y="1913650"/>
            <a:ext cx="8700" cy="2086500"/>
          </a:xfrm>
          <a:prstGeom prst="straightConnector1">
            <a:avLst/>
          </a:prstGeom>
          <a:noFill/>
          <a:ln w="9525" cap="flat" cmpd="sng">
            <a:solidFill>
              <a:schemeClr val="dk2"/>
            </a:solidFill>
            <a:prstDash val="dashDot"/>
            <a:round/>
            <a:headEnd type="none" w="med" len="med"/>
            <a:tailEnd type="none" w="med" len="med"/>
          </a:ln>
        </p:spPr>
      </p:cxnSp>
      <p:sp>
        <p:nvSpPr>
          <p:cNvPr id="335" name="Google Shape;335;p45"/>
          <p:cNvSpPr txBox="1"/>
          <p:nvPr/>
        </p:nvSpPr>
        <p:spPr>
          <a:xfrm>
            <a:off x="662900" y="1262225"/>
            <a:ext cx="82860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800" b="1">
                <a:solidFill>
                  <a:schemeClr val="dk1"/>
                </a:solidFill>
                <a:latin typeface="Trebuchet MS"/>
                <a:ea typeface="Trebuchet MS"/>
                <a:cs typeface="Trebuchet MS"/>
                <a:sym typeface="Trebuchet MS"/>
              </a:rPr>
              <a:t>Here is the timeline for Practice Year 1 for PDG communities. </a:t>
            </a:r>
            <a:endParaRPr sz="1400">
              <a:latin typeface="Trebuchet MS"/>
              <a:ea typeface="Trebuchet MS"/>
              <a:cs typeface="Trebuchet MS"/>
              <a:sym typeface="Trebuchet MS"/>
            </a:endParaRPr>
          </a:p>
        </p:txBody>
      </p:sp>
      <p:sp>
        <p:nvSpPr>
          <p:cNvPr id="336" name="Google Shape;336;p45"/>
          <p:cNvSpPr txBox="1">
            <a:spLocks noGrp="1"/>
          </p:cNvSpPr>
          <p:nvPr>
            <p:ph type="title"/>
          </p:nvPr>
        </p:nvSpPr>
        <p:spPr>
          <a:xfrm>
            <a:off x="545244" y="-12939"/>
            <a:ext cx="10515600" cy="1326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solidFill>
                  <a:srgbClr val="C22536"/>
                </a:solidFill>
              </a:rPr>
              <a:t>Practice Year 1 Timeline </a:t>
            </a:r>
            <a:endParaRPr sz="3000">
              <a:solidFill>
                <a:srgbClr val="C22536"/>
              </a:solidFill>
            </a:endParaRPr>
          </a:p>
        </p:txBody>
      </p:sp>
      <p:cxnSp>
        <p:nvCxnSpPr>
          <p:cNvPr id="337" name="Google Shape;337;p45"/>
          <p:cNvCxnSpPr/>
          <p:nvPr/>
        </p:nvCxnSpPr>
        <p:spPr>
          <a:xfrm>
            <a:off x="2682000" y="1961350"/>
            <a:ext cx="3000" cy="220500"/>
          </a:xfrm>
          <a:prstGeom prst="straightConnector1">
            <a:avLst/>
          </a:prstGeom>
          <a:noFill/>
          <a:ln w="9525" cap="flat" cmpd="sng">
            <a:solidFill>
              <a:schemeClr val="dk2"/>
            </a:solidFill>
            <a:prstDash val="solid"/>
            <a:round/>
            <a:headEnd type="none" w="med" len="med"/>
            <a:tailEnd type="none" w="med" len="med"/>
          </a:ln>
        </p:spPr>
      </p:cxnSp>
      <p:cxnSp>
        <p:nvCxnSpPr>
          <p:cNvPr id="338" name="Google Shape;338;p45"/>
          <p:cNvCxnSpPr/>
          <p:nvPr/>
        </p:nvCxnSpPr>
        <p:spPr>
          <a:xfrm>
            <a:off x="4510800" y="1961350"/>
            <a:ext cx="3000" cy="220500"/>
          </a:xfrm>
          <a:prstGeom prst="straightConnector1">
            <a:avLst/>
          </a:prstGeom>
          <a:noFill/>
          <a:ln w="9525" cap="flat" cmpd="sng">
            <a:solidFill>
              <a:schemeClr val="dk2"/>
            </a:solidFill>
            <a:prstDash val="solid"/>
            <a:round/>
            <a:headEnd type="none" w="med" len="med"/>
            <a:tailEnd type="none" w="med" len="med"/>
          </a:ln>
        </p:spPr>
      </p:cxnSp>
      <p:cxnSp>
        <p:nvCxnSpPr>
          <p:cNvPr id="339" name="Google Shape;339;p45"/>
          <p:cNvCxnSpPr/>
          <p:nvPr/>
        </p:nvCxnSpPr>
        <p:spPr>
          <a:xfrm>
            <a:off x="6339600" y="1961350"/>
            <a:ext cx="3000" cy="220500"/>
          </a:xfrm>
          <a:prstGeom prst="straightConnector1">
            <a:avLst/>
          </a:prstGeom>
          <a:noFill/>
          <a:ln w="9525" cap="flat" cmpd="sng">
            <a:solidFill>
              <a:schemeClr val="dk2"/>
            </a:solidFill>
            <a:prstDash val="solid"/>
            <a:round/>
            <a:headEnd type="none" w="med" len="med"/>
            <a:tailEnd type="none" w="med" len="med"/>
          </a:ln>
        </p:spPr>
      </p:cxnSp>
      <p:cxnSp>
        <p:nvCxnSpPr>
          <p:cNvPr id="340" name="Google Shape;340;p45"/>
          <p:cNvCxnSpPr/>
          <p:nvPr/>
        </p:nvCxnSpPr>
        <p:spPr>
          <a:xfrm>
            <a:off x="8320800" y="1961350"/>
            <a:ext cx="3000" cy="220500"/>
          </a:xfrm>
          <a:prstGeom prst="straightConnector1">
            <a:avLst/>
          </a:prstGeom>
          <a:noFill/>
          <a:ln w="9525" cap="flat" cmpd="sng">
            <a:solidFill>
              <a:schemeClr val="dk2"/>
            </a:solidFill>
            <a:prstDash val="solid"/>
            <a:round/>
            <a:headEnd type="none" w="med" len="med"/>
            <a:tailEnd type="none" w="med" len="med"/>
          </a:ln>
        </p:spPr>
      </p:cxnSp>
      <p:sp>
        <p:nvSpPr>
          <p:cNvPr id="341" name="Google Shape;341;p45"/>
          <p:cNvSpPr txBox="1"/>
          <p:nvPr/>
        </p:nvSpPr>
        <p:spPr>
          <a:xfrm>
            <a:off x="1825975" y="4016225"/>
            <a:ext cx="3694200" cy="89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i="1">
                <a:latin typeface="Trebuchet MS"/>
                <a:ea typeface="Trebuchet MS"/>
                <a:cs typeface="Trebuchet MS"/>
                <a:sym typeface="Trebuchet MS"/>
              </a:rPr>
              <a:t>Fall 2021 - Spring 2022</a:t>
            </a:r>
            <a:endParaRPr sz="1500" b="1" i="1">
              <a:latin typeface="Trebuchet MS"/>
              <a:ea typeface="Trebuchet MS"/>
              <a:cs typeface="Trebuchet MS"/>
              <a:sym typeface="Trebuchet MS"/>
            </a:endParaRPr>
          </a:p>
          <a:p>
            <a:pPr marL="0" lvl="0" indent="0" algn="l" rtl="0">
              <a:spcBef>
                <a:spcPts val="0"/>
              </a:spcBef>
              <a:spcAft>
                <a:spcPts val="0"/>
              </a:spcAft>
              <a:buNone/>
            </a:pPr>
            <a:r>
              <a:rPr lang="en" sz="1500" b="1" i="1">
                <a:latin typeface="Trebuchet MS"/>
                <a:ea typeface="Trebuchet MS"/>
                <a:cs typeface="Trebuchet MS"/>
                <a:sym typeface="Trebuchet MS"/>
              </a:rPr>
              <a:t> </a:t>
            </a:r>
            <a:r>
              <a:rPr lang="en" sz="1500" i="1">
                <a:latin typeface="Trebuchet MS"/>
                <a:ea typeface="Trebuchet MS"/>
                <a:cs typeface="Trebuchet MS"/>
                <a:sym typeface="Trebuchet MS"/>
              </a:rPr>
              <a:t>External CLASS observations also occur for </a:t>
            </a:r>
            <a:r>
              <a:rPr lang="en" sz="1500" b="1" i="1">
                <a:latin typeface="Trebuchet MS"/>
                <a:ea typeface="Trebuchet MS"/>
                <a:cs typeface="Trebuchet MS"/>
                <a:sym typeface="Trebuchet MS"/>
              </a:rPr>
              <a:t>some </a:t>
            </a:r>
            <a:r>
              <a:rPr lang="en" sz="1500" i="1">
                <a:latin typeface="Trebuchet MS"/>
                <a:ea typeface="Trebuchet MS"/>
                <a:cs typeface="Trebuchet MS"/>
                <a:sym typeface="Trebuchet MS"/>
              </a:rPr>
              <a:t>sites</a:t>
            </a:r>
            <a:endParaRPr sz="1500" i="1">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2434</Words>
  <Application>Microsoft Office PowerPoint</Application>
  <PresentationFormat>On-screen Show (16:9)</PresentationFormat>
  <Paragraphs>213</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Trebuchet MS</vt:lpstr>
      <vt:lpstr>Office Theme</vt:lpstr>
      <vt:lpstr>Office Theme</vt:lpstr>
      <vt:lpstr>Guidelines for Practice Year 1 of the Early Childhood Unified Measurement and Improvement System</vt:lpstr>
      <vt:lpstr>Preparing All Virginia Children for Kindergarten </vt:lpstr>
      <vt:lpstr>Virginia Law Now Requires a Unified System</vt:lpstr>
      <vt:lpstr>Progress Update </vt:lpstr>
      <vt:lpstr>PDG Expansion and Coverage for Practice Year 1 </vt:lpstr>
      <vt:lpstr>What Will be Measured?</vt:lpstr>
      <vt:lpstr>Program Level Results for Practice Year 1  </vt:lpstr>
      <vt:lpstr>Investment in Measurement and Improvement</vt:lpstr>
      <vt:lpstr>Practice Year 1 Timeline </vt:lpstr>
      <vt:lpstr>Next Steps: Preparing for Practice Year 1 </vt:lpstr>
      <vt:lpstr>Appendix A: Guiding Principles for the Unified System</vt:lpstr>
      <vt:lpstr>Appendix B: Supporting Improvement in Every Classroom</vt:lpstr>
      <vt:lpstr>Appendix C: Detail on Current Investments </vt:lpstr>
      <vt:lpstr>Appendix D: Public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Practice Year 1 of the Early Childhood Unified Measurement and Improvement System</dc:title>
  <dc:creator>Broady, Sonya (DOE)</dc:creator>
  <cp:lastModifiedBy>Broady, Sonya (DOE)</cp:lastModifiedBy>
  <cp:revision>1</cp:revision>
  <dcterms:modified xsi:type="dcterms:W3CDTF">2021-06-14T15:59:35Z</dcterms:modified>
</cp:coreProperties>
</file>