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Josefi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TryEE4FYKOIWX5h/yPmlaPtG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8D039-BCBF-4679-B601-47062C6A1116}">
  <a:tblStyle styleId="{6FB8D039-BCBF-4679-B601-47062C6A11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db43f9a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cdb43f9a2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cdb43f9a2f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23fc40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d23fc402d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d23fc402d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d66ed14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d0d66ed1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e2234906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ee223490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c3109bd8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dc3109bd85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dc3109bd85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3109bd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dc3109b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c3109bd8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dc3109bd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23fc40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d23fc402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d23fc402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db43f9a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0" name="Google Shape;180;gcdb43f9a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23fc402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d23fc402d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d23fc402d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117483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cd1174833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cd1174833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23fc402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d23fc402d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d23fc402d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Pag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18" descr="VDO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5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1176"/>
            </a:schemeClr>
          </a:solidFill>
          <a:ln w="79375" cap="rnd" cmpd="sng">
            <a:solidFill>
              <a:srgbClr val="C00000">
                <a:alpha val="77254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113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31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32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3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4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0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3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374" y="6116638"/>
            <a:ext cx="2462625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0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rebuchet M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26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089650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body" idx="1"/>
          </p:nvPr>
        </p:nvSpPr>
        <p:spPr>
          <a:xfrm>
            <a:off x="609600" y="1726376"/>
            <a:ext cx="10972800" cy="480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7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29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8"/>
              </a:buClr>
              <a:buSzPts val="2400"/>
              <a:buNone/>
              <a:defRPr sz="2400">
                <a:solidFill>
                  <a:srgbClr val="8889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2000"/>
              <a:buNone/>
              <a:defRPr sz="2000">
                <a:solidFill>
                  <a:srgbClr val="888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800"/>
              <a:buNone/>
              <a:defRPr sz="1800">
                <a:solidFill>
                  <a:srgbClr val="888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19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22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374" y="6116638"/>
            <a:ext cx="2462625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113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2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941700" y="1290750"/>
            <a:ext cx="10308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sz="4500">
                <a:solidFill>
                  <a:srgbClr val="C00000"/>
                </a:solidFill>
                <a:highlight>
                  <a:srgbClr val="FFFFFF"/>
                </a:highlight>
              </a:rPr>
              <a:t>Status Update on the Implementation of the Culturally Competent Educators Legislation</a:t>
            </a:r>
            <a:r>
              <a:rPr lang="en-US" sz="4500">
                <a:solidFill>
                  <a:srgbClr val="C00000"/>
                </a:solidFill>
              </a:rPr>
              <a:t> </a:t>
            </a:r>
            <a:endParaRPr sz="4500">
              <a:solidFill>
                <a:srgbClr val="C00000"/>
              </a:solidFill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>
            <a:off x="1524000" y="3685250"/>
            <a:ext cx="9144000" cy="26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Presented on September 22, 2021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i="1"/>
              <a:t>Dr. Rosa Atkins, Chief Diversity, Equity and Inclusion Officer</a:t>
            </a: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i="1"/>
              <a:t>Holly Coy, Assistant Superintendent for Policy and Communications</a:t>
            </a: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db43f9a2f_0_13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Endorsement Updates</a:t>
            </a:r>
            <a:endParaRPr/>
          </a:p>
        </p:txBody>
      </p:sp>
      <p:sp>
        <p:nvSpPr>
          <p:cNvPr id="209" name="Google Shape;209;gcdb43f9a2f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>
                <a:solidFill>
                  <a:schemeClr val="dk1"/>
                </a:solidFill>
              </a:rPr>
              <a:t>Licensure Regulations for School Personnel </a:t>
            </a:r>
            <a:r>
              <a:rPr lang="en-US">
                <a:solidFill>
                  <a:schemeClr val="dk1"/>
                </a:solidFill>
              </a:rPr>
              <a:t>and</a:t>
            </a:r>
            <a:r>
              <a:rPr lang="en-US" i="1">
                <a:solidFill>
                  <a:schemeClr val="dk1"/>
                </a:solidFill>
              </a:rPr>
              <a:t> Regulations Governing Education Prep Programs </a:t>
            </a:r>
            <a:r>
              <a:rPr lang="en-US">
                <a:solidFill>
                  <a:schemeClr val="dk1"/>
                </a:solidFill>
              </a:rPr>
              <a:t>must be amended to reflect new History and Social Science Endorsement requirements in African American History.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BOE approved fast track action in July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Currently under review by the Governor’s Office </a:t>
            </a:r>
            <a:endParaRPr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endParaRPr sz="2800">
              <a:solidFill>
                <a:srgbClr val="222222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23fc402d4_0_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Training Guidance and Local Training Requirements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0d66ed141_0_1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Local Training and BOE Guidance Updates</a:t>
            </a:r>
            <a:endParaRPr/>
          </a:p>
        </p:txBody>
      </p:sp>
      <p:sp>
        <p:nvSpPr>
          <p:cNvPr id="221" name="Google Shape;221;gd0d66ed141_0_12"/>
          <p:cNvSpPr txBox="1">
            <a:spLocks noGrp="1"/>
          </p:cNvSpPr>
          <p:nvPr>
            <p:ph type="body" idx="1"/>
          </p:nvPr>
        </p:nvSpPr>
        <p:spPr>
          <a:xfrm>
            <a:off x="923925" y="1691000"/>
            <a:ext cx="103410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Local divisions must train staff by the start of the 2022-23 school year, and biannually after that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VBOE Guidance on such training is required by December 31, 2021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VDOE convened stakeholder working group this summer to provide input in creating the Guidance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Collaboration with the Governor’s Office of Diversity, Equity and Inclusion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Once draft is produced, additional stakeholders will be consulted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Draft guidance before the Board later this fall 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e2234906a_0_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Components of the BOE Guidance</a:t>
            </a:r>
            <a:endParaRPr/>
          </a:p>
        </p:txBody>
      </p:sp>
      <p:sp>
        <p:nvSpPr>
          <p:cNvPr id="227" name="Google Shape;227;gee2234906a_0_1"/>
          <p:cNvSpPr txBox="1">
            <a:spLocks noGrp="1"/>
          </p:cNvSpPr>
          <p:nvPr>
            <p:ph type="body" idx="1"/>
          </p:nvPr>
        </p:nvSpPr>
        <p:spPr>
          <a:xfrm>
            <a:off x="923925" y="1691000"/>
            <a:ext cx="103410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Minimum standards for cultural competency training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Aligned to Standard 6 of Teacher Evaluation Criteria 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Defining cultural competency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Four quadrants of cultural competency, with micro-competencies for each:</a:t>
            </a:r>
            <a:endParaRPr sz="3000"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Personal Self-reflection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Pedagogy and Practices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and Schools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Community Engagement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c3109bd85_0_1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Legislative and Implementation 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c3109bd85_0_0"/>
          <p:cNvSpPr txBox="1">
            <a:spLocks noGrp="1"/>
          </p:cNvSpPr>
          <p:nvPr>
            <p:ph type="title"/>
          </p:nvPr>
        </p:nvSpPr>
        <p:spPr>
          <a:xfrm>
            <a:off x="419100" y="182539"/>
            <a:ext cx="109347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sz="3800"/>
              <a:t>New Legislative Requirements (SB1196/HB1904)</a:t>
            </a:r>
            <a:endParaRPr sz="3800"/>
          </a:p>
        </p:txBody>
      </p:sp>
      <p:sp>
        <p:nvSpPr>
          <p:cNvPr id="165" name="Google Shape;165;gdc3109bd85_0_0"/>
          <p:cNvSpPr txBox="1">
            <a:spLocks noGrp="1"/>
          </p:cNvSpPr>
          <p:nvPr>
            <p:ph type="body" idx="1"/>
          </p:nvPr>
        </p:nvSpPr>
        <p:spPr>
          <a:xfrm>
            <a:off x="838200" y="15800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Teacher Evaluations 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shall include cultural proficiency efficacy;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Every person seeking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initial licensure or renewal of a license 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shall complete instruction or training in cultural competency; 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Every person seeking initial licensure or renewal of a license with an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endorsement in history and social science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shall complete instruction in African American history, as prescribed by the Virginia Board of Education; and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Each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school board shall adopt and implement policies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that require each teacher and any other school board employee holding a license issued by the Board to complete cultural competency training, in accordance with guidance issued by the Board, at least every two years. </a:t>
            </a:r>
            <a:endParaRPr sz="2300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	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c3109bd85_0_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Overview of Current Status </a:t>
            </a:r>
            <a:endParaRPr/>
          </a:p>
        </p:txBody>
      </p:sp>
      <p:graphicFrame>
        <p:nvGraphicFramePr>
          <p:cNvPr id="171" name="Google Shape;171;gdc3109bd85_0_5"/>
          <p:cNvGraphicFramePr/>
          <p:nvPr/>
        </p:nvGraphicFramePr>
        <p:xfrm>
          <a:off x="414150" y="807838"/>
          <a:ext cx="11663550" cy="6238615"/>
        </p:xfrm>
        <a:graphic>
          <a:graphicData uri="http://schemas.openxmlformats.org/drawingml/2006/table">
            <a:tbl>
              <a:tblPr>
                <a:noFill/>
                <a:tableStyleId>{6FB8D039-BCBF-4679-B601-47062C6A1116}</a:tableStyleId>
              </a:tblPr>
              <a:tblGrid>
                <a:gridCol w="266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Mechanism for Implementation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Status and Upcoming Actions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Teacher Evaluations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Board of Education </a:t>
                      </a:r>
                      <a:r>
                        <a:rPr lang="en-US" sz="1700" b="1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Guidelines for Uniform Performance Standards and Evaluation Criteria for Teachers, Principals and Superintendents</a:t>
                      </a:r>
                      <a:endParaRPr sz="17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-Teacher Performance Evaluation System Handbook now finalized 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-Principal and Superintendent practitioner workgroups convening this fall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-Principal and Superintendent proposals before the Board in January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requirements 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Regulations </a:t>
                      </a: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 full regulatory process to be utilized to make updates to requirements. Content aligned to local policies and training. </a:t>
                      </a:r>
                      <a:endParaRPr sz="17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-NOIRA pending in Governor’s Office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History-Social Studies endorsement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Regulations</a:t>
                      </a: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and </a:t>
                      </a:r>
                      <a:r>
                        <a:rPr lang="en-US" sz="17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Education Preparation Program Regulations - </a:t>
                      </a: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fast track process to be utilized to make updates</a:t>
                      </a:r>
                      <a:endParaRPr sz="17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-Fast Track action pending in Governor’s Office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Local school board policies and training for employed and licensed staff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New guidance</a:t>
                      </a: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to be developed and issued by the Board of Education to inform local policies and trainings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-Draft guidance in development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</a:t>
                      </a: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Draft guidance anticipated before the Board in fall 2021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23fc402d4_0_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Superintendent, Principal and Teacher Evaluation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b43f9a2f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Updates on Evaluation Criteria </a:t>
            </a:r>
            <a:endParaRPr/>
          </a:p>
        </p:txBody>
      </p:sp>
      <p:sp>
        <p:nvSpPr>
          <p:cNvPr id="183" name="Google Shape;183;gcdb43f9a2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>
                <a:solidFill>
                  <a:srgbClr val="222222"/>
                </a:solidFill>
              </a:rPr>
              <a:t>Guidelines for Uniform Performance Standards and Evaluation Criteria for Teachers</a:t>
            </a:r>
            <a:r>
              <a:rPr lang="en-US" sz="2400">
                <a:solidFill>
                  <a:srgbClr val="222222"/>
                </a:solidFill>
              </a:rPr>
              <a:t> updated with new Standard 6, finalized and approved for implementation in the 2022-2023 school year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Regional trainings on teacher standards will be held spring 2022 </a:t>
            </a:r>
            <a:endParaRPr sz="2400">
              <a:solidFill>
                <a:srgbClr val="222222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Principal and Superintendent Practitioner groups meeting this fall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Proposed revisions to </a:t>
            </a:r>
            <a:r>
              <a:rPr lang="en-US" sz="2400" i="1">
                <a:solidFill>
                  <a:srgbClr val="222222"/>
                </a:solidFill>
              </a:rPr>
              <a:t>Guidelines for Uniform Performance Standards and Evaluation Criteria for Principals</a:t>
            </a:r>
            <a:r>
              <a:rPr lang="en-US" sz="2400">
                <a:solidFill>
                  <a:srgbClr val="222222"/>
                </a:solidFill>
              </a:rPr>
              <a:t>, and </a:t>
            </a:r>
            <a:r>
              <a:rPr lang="en-US" sz="2400" i="1">
                <a:solidFill>
                  <a:srgbClr val="222222"/>
                </a:solidFill>
              </a:rPr>
              <a:t>Superintendents</a:t>
            </a:r>
            <a:r>
              <a:rPr lang="en-US" sz="2400">
                <a:solidFill>
                  <a:srgbClr val="222222"/>
                </a:solidFill>
              </a:rPr>
              <a:t> anticipated to come before the Board in January 2022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Anticipate implementation in the 2022-2023 school year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Trainings for the field will be held in the spring 2022 </a:t>
            </a:r>
            <a:endParaRPr sz="24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23fc402d4_0_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Licensure Requirements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d11748333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Licensure Updates</a:t>
            </a:r>
            <a:endParaRPr/>
          </a:p>
        </p:txBody>
      </p:sp>
      <p:sp>
        <p:nvSpPr>
          <p:cNvPr id="196" name="Google Shape;196;gcd1174833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917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Licensure Regulations for School Personnel </a:t>
            </a:r>
            <a:r>
              <a:rPr lang="en-US"/>
              <a:t>must be amended to reflect new requirements for cultural competency professional learning.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BOE approved a NOIRA </a:t>
            </a:r>
            <a:r>
              <a:rPr lang="en-US" sz="2800">
                <a:solidFill>
                  <a:srgbClr val="222222"/>
                </a:solidFill>
              </a:rPr>
              <a:t>to </a:t>
            </a:r>
            <a:r>
              <a:rPr lang="en-US">
                <a:solidFill>
                  <a:srgbClr val="222222"/>
                </a:solidFill>
              </a:rPr>
              <a:t>initiate the regulatory process in June. </a:t>
            </a:r>
            <a:endParaRPr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>
                <a:solidFill>
                  <a:srgbClr val="222222"/>
                </a:solidFill>
              </a:rPr>
              <a:t>Currently under review by the Governor’s Office </a:t>
            </a:r>
            <a:endParaRPr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>
                <a:solidFill>
                  <a:srgbClr val="222222"/>
                </a:solidFill>
              </a:rPr>
              <a:t>Proposed stage before the Board in late fall/ early winter </a:t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23fc402d4_0_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History and Social Science Endorsement Requirements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Trebuchet MS</vt:lpstr>
      <vt:lpstr>Arial</vt:lpstr>
      <vt:lpstr>Josefin Sans</vt:lpstr>
      <vt:lpstr>Calibri</vt:lpstr>
      <vt:lpstr>Office Theme</vt:lpstr>
      <vt:lpstr>Office Theme</vt:lpstr>
      <vt:lpstr>Status Update on the Implementation of the Culturally Competent Educators Legislation </vt:lpstr>
      <vt:lpstr>Legislative and Implementation Overview</vt:lpstr>
      <vt:lpstr>New Legislative Requirements (SB1196/HB1904)</vt:lpstr>
      <vt:lpstr>Overview of Current Status </vt:lpstr>
      <vt:lpstr>Superintendent, Principal and Teacher Evaluation </vt:lpstr>
      <vt:lpstr>Updates on Evaluation Criteria </vt:lpstr>
      <vt:lpstr>Licensure Requirements </vt:lpstr>
      <vt:lpstr>Licensure Updates</vt:lpstr>
      <vt:lpstr>History and Social Science Endorsement Requirements </vt:lpstr>
      <vt:lpstr>Endorsement Updates</vt:lpstr>
      <vt:lpstr>Training Guidance and Local Training Requirements </vt:lpstr>
      <vt:lpstr>Local Training and BOE Guidance Updates</vt:lpstr>
      <vt:lpstr>Components of the BOE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on the Implementation of the Culturally Competent Educators Legislation </dc:title>
  <dc:creator>Leslie Sale</dc:creator>
  <cp:lastModifiedBy>Webb, Emily (DOE)</cp:lastModifiedBy>
  <cp:revision>1</cp:revision>
  <dcterms:created xsi:type="dcterms:W3CDTF">2020-08-05T01:51:50Z</dcterms:created>
  <dcterms:modified xsi:type="dcterms:W3CDTF">2021-09-14T15:04:09Z</dcterms:modified>
</cp:coreProperties>
</file>