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8"/>
  </p:notesMasterIdLst>
  <p:handoutMasterIdLst>
    <p:handoutMasterId r:id="rId49"/>
  </p:handoutMasterIdLst>
  <p:sldIdLst>
    <p:sldId id="258" r:id="rId2"/>
    <p:sldId id="267" r:id="rId3"/>
    <p:sldId id="257" r:id="rId4"/>
    <p:sldId id="307" r:id="rId5"/>
    <p:sldId id="276" r:id="rId6"/>
    <p:sldId id="278" r:id="rId7"/>
    <p:sldId id="280" r:id="rId8"/>
    <p:sldId id="281" r:id="rId9"/>
    <p:sldId id="285" r:id="rId10"/>
    <p:sldId id="286" r:id="rId11"/>
    <p:sldId id="308" r:id="rId12"/>
    <p:sldId id="309" r:id="rId13"/>
    <p:sldId id="282" r:id="rId14"/>
    <p:sldId id="292" r:id="rId15"/>
    <p:sldId id="288" r:id="rId16"/>
    <p:sldId id="289" r:id="rId17"/>
    <p:sldId id="299" r:id="rId18"/>
    <p:sldId id="310" r:id="rId19"/>
    <p:sldId id="306" r:id="rId20"/>
    <p:sldId id="256" r:id="rId21"/>
    <p:sldId id="259" r:id="rId22"/>
    <p:sldId id="266" r:id="rId23"/>
    <p:sldId id="269" r:id="rId24"/>
    <p:sldId id="270" r:id="rId25"/>
    <p:sldId id="271" r:id="rId26"/>
    <p:sldId id="272" r:id="rId27"/>
    <p:sldId id="273" r:id="rId28"/>
    <p:sldId id="277" r:id="rId29"/>
    <p:sldId id="284" r:id="rId30"/>
    <p:sldId id="279" r:id="rId31"/>
    <p:sldId id="283" r:id="rId32"/>
    <p:sldId id="287" r:id="rId33"/>
    <p:sldId id="290" r:id="rId34"/>
    <p:sldId id="291"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key, Kent (DOE)" initials="DK(" lastIdx="8" clrIdx="0">
    <p:extLst>
      <p:ext uri="{19B8F6BF-5375-455C-9EA6-DF929625EA0E}">
        <p15:presenceInfo xmlns:p15="http://schemas.microsoft.com/office/powerpoint/2012/main" userId="S-1-5-21-3102109963-2641124013-111641105-71145" providerId="AD"/>
      </p:ext>
    </p:extLst>
  </p:cmAuthor>
  <p:cmAuthor id="2" name="Lanza, Edward (DOE)" initials="LE(" lastIdx="1" clrIdx="1">
    <p:extLst>
      <p:ext uri="{19B8F6BF-5375-455C-9EA6-DF929625EA0E}">
        <p15:presenceInfo xmlns:p15="http://schemas.microsoft.com/office/powerpoint/2012/main" userId="S-1-5-21-3102109963-2641124013-111641105-809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C22536"/>
    <a:srgbClr val="EFCBCD"/>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82353" autoAdjust="0"/>
  </p:normalViewPr>
  <p:slideViewPr>
    <p:cSldViewPr snapToGrid="0" snapToObjects="1">
      <p:cViewPr varScale="1">
        <p:scale>
          <a:sx n="56" d="100"/>
          <a:sy n="56" d="100"/>
        </p:scale>
        <p:origin x="1036" y="60"/>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25" b="1" i="0" u="none" strike="noStrike" baseline="0">
                <a:solidFill>
                  <a:srgbClr val="000000"/>
                </a:solidFill>
                <a:latin typeface="Arial"/>
                <a:ea typeface="Arial"/>
                <a:cs typeface="Arial"/>
              </a:defRPr>
            </a:pPr>
            <a:r>
              <a:rPr lang="en-US"/>
              <a:t>Annual Percentage Change in Average Daily Membership (FY 2014 to FY 2024)</a:t>
            </a:r>
          </a:p>
        </c:rich>
      </c:tx>
      <c:layout>
        <c:manualLayout>
          <c:xMode val="edge"/>
          <c:yMode val="edge"/>
          <c:x val="0.12695924764890282"/>
          <c:y val="2.9268292682926831E-2"/>
        </c:manualLayout>
      </c:layout>
      <c:overlay val="0"/>
      <c:spPr>
        <a:noFill/>
        <a:ln w="25400">
          <a:noFill/>
        </a:ln>
      </c:spPr>
    </c:title>
    <c:autoTitleDeleted val="0"/>
    <c:plotArea>
      <c:layout>
        <c:manualLayout>
          <c:layoutTarget val="inner"/>
          <c:xMode val="edge"/>
          <c:yMode val="edge"/>
          <c:x val="0.14681295715778475"/>
          <c:y val="0.18536585365853658"/>
          <c:w val="0.8369905956112853"/>
          <c:h val="0.65853658536585369"/>
        </c:manualLayout>
      </c:layout>
      <c:lineChart>
        <c:grouping val="standard"/>
        <c:varyColors val="0"/>
        <c:ser>
          <c:idx val="0"/>
          <c:order val="0"/>
          <c:spPr>
            <a:ln w="25400">
              <a:solidFill>
                <a:srgbClr val="000080"/>
              </a:solidFill>
              <a:prstDash val="solid"/>
            </a:ln>
          </c:spPr>
          <c:marker>
            <c:symbol val="diamond"/>
            <c:size val="6"/>
            <c:spPr>
              <a:solidFill>
                <a:srgbClr val="000080"/>
              </a:solidFill>
              <a:ln>
                <a:solidFill>
                  <a:srgbClr val="000080"/>
                </a:solidFill>
                <a:prstDash val="solid"/>
              </a:ln>
            </c:spPr>
          </c:marker>
          <c:dLbls>
            <c:dLbl>
              <c:idx val="0"/>
              <c:layout>
                <c:manualLayout>
                  <c:x val="-3.7669883741021419E-2"/>
                  <c:y val="3.6008450163241792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AB-46C7-8B8D-B1D595C3C3FE}"/>
                </c:ext>
              </c:extLst>
            </c:dLbl>
            <c:dLbl>
              <c:idx val="1"/>
              <c:layout>
                <c:manualLayout>
                  <c:x val="-5.2403426060770614E-2"/>
                  <c:y val="-4.085500288073747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B-46C7-8B8D-B1D595C3C3FE}"/>
                </c:ext>
              </c:extLst>
            </c:dLbl>
            <c:dLbl>
              <c:idx val="2"/>
              <c:layout>
                <c:manualLayout>
                  <c:x val="-3.9968734315734042E-2"/>
                  <c:y val="7.1002368606363164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AB-46C7-8B8D-B1D595C3C3FE}"/>
                </c:ext>
              </c:extLst>
            </c:dLbl>
            <c:dLbl>
              <c:idx val="3"/>
              <c:layout>
                <c:manualLayout>
                  <c:x val="-5.1045014357531331E-2"/>
                  <c:y val="-4.060457077011715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AB-46C7-8B8D-B1D595C3C3FE}"/>
                </c:ext>
              </c:extLst>
            </c:dLbl>
            <c:dLbl>
              <c:idx val="4"/>
              <c:layout>
                <c:manualLayout>
                  <c:x val="-5.224693308320786E-2"/>
                  <c:y val="6.5040650406504003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AB-46C7-8B8D-B1D595C3C3FE}"/>
                </c:ext>
              </c:extLst>
            </c:dLbl>
            <c:dLbl>
              <c:idx val="5"/>
              <c:layout>
                <c:manualLayout>
                  <c:x val="-5.2298932852829133E-2"/>
                  <c:y val="-5.742090775238464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AB-46C7-8B8D-B1D595C3C3FE}"/>
                </c:ext>
              </c:extLst>
            </c:dLbl>
            <c:dLbl>
              <c:idx val="6"/>
              <c:layout>
                <c:manualLayout>
                  <c:x val="-3.1347962382445062E-2"/>
                  <c:y val="-5.2032520325203252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AB-46C7-8B8D-B1D595C3C3FE}"/>
                </c:ext>
              </c:extLst>
            </c:dLbl>
            <c:dLbl>
              <c:idx val="7"/>
              <c:layout>
                <c:manualLayout>
                  <c:x val="-1.3062473773850368E-3"/>
                  <c:y val="5.7202483835861982E-3"/>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AB-46C7-8B8D-B1D595C3C3FE}"/>
                </c:ext>
              </c:extLst>
            </c:dLbl>
            <c:dLbl>
              <c:idx val="8"/>
              <c:layout>
                <c:manualLayout>
                  <c:x val="-6.0971869111972291E-2"/>
                  <c:y val="-3.110428269637027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AB-46C7-8B8D-B1D595C3C3FE}"/>
                </c:ext>
              </c:extLst>
            </c:dLbl>
            <c:dLbl>
              <c:idx val="9"/>
              <c:layout>
                <c:manualLayout>
                  <c:x val="-4.748171368861024E-2"/>
                  <c:y val="6.163933166890724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AB-46C7-8B8D-B1D595C3C3FE}"/>
                </c:ext>
              </c:extLst>
            </c:dLbl>
            <c:dLbl>
              <c:idx val="10"/>
              <c:layout>
                <c:manualLayout>
                  <c:x val="-2.7168234064785787E-2"/>
                  <c:y val="-4.227642276422764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AB-46C7-8B8D-B1D595C3C3FE}"/>
                </c:ext>
              </c:extLst>
            </c:dLbl>
            <c:dLbl>
              <c:idx val="11"/>
              <c:layout>
                <c:manualLayout>
                  <c:x val="-4.3887147335423198E-2"/>
                  <c:y val="7.1544715447154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AB-46C7-8B8D-B1D595C3C3FE}"/>
                </c:ext>
              </c:extLst>
            </c:dLbl>
            <c:dLbl>
              <c:idx val="12"/>
              <c:layout>
                <c:manualLayout>
                  <c:x val="-1.671891327063741E-2"/>
                  <c:y val="-4.878048780487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AB-46C7-8B8D-B1D595C3C3FE}"/>
                </c:ext>
              </c:extLst>
            </c:dLbl>
            <c:spPr>
              <a:noFill/>
              <a:ln w="25400">
                <a:noFill/>
              </a:ln>
            </c:spPr>
            <c:txPr>
              <a:bodyPr wrap="square" lIns="38100" tIns="19050" rIns="38100" bIns="19050" anchor="ctr">
                <a:spAutoFit/>
              </a:bodyPr>
              <a:lstStyle/>
              <a:p>
                <a:pPr>
                  <a:defRPr sz="10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'Actual ADM'!$B$9:$B$19</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'Actual ADM'!$D$9:$D$19</c:f>
              <c:numCache>
                <c:formatCode>0.00%</c:formatCode>
                <c:ptCount val="11"/>
                <c:pt idx="0">
                  <c:v>5.5452908910960108E-3</c:v>
                </c:pt>
                <c:pt idx="1">
                  <c:v>5.754848402206747E-3</c:v>
                </c:pt>
                <c:pt idx="2">
                  <c:v>2.7279091233023411E-3</c:v>
                </c:pt>
                <c:pt idx="3">
                  <c:v>3.1754148897076284E-3</c:v>
                </c:pt>
                <c:pt idx="4">
                  <c:v>2.5832863157122521E-3</c:v>
                </c:pt>
                <c:pt idx="5">
                  <c:v>-1.6095517715094543E-3</c:v>
                </c:pt>
                <c:pt idx="6">
                  <c:v>4.6990097387469287E-3</c:v>
                </c:pt>
                <c:pt idx="7">
                  <c:v>-3.2227918793093391E-2</c:v>
                </c:pt>
                <c:pt idx="8">
                  <c:v>6.4991437540149466E-3</c:v>
                </c:pt>
                <c:pt idx="9">
                  <c:v>2.4187596630651509E-3</c:v>
                </c:pt>
                <c:pt idx="10">
                  <c:v>3.6712364974427203E-3</c:v>
                </c:pt>
              </c:numCache>
            </c:numRef>
          </c:val>
          <c:smooth val="0"/>
          <c:extLst>
            <c:ext xmlns:c16="http://schemas.microsoft.com/office/drawing/2014/chart" uri="{C3380CC4-5D6E-409C-BE32-E72D297353CC}">
              <c16:uniqueId val="{0000000D-47AB-46C7-8B8D-B1D595C3C3FE}"/>
            </c:ext>
          </c:extLst>
        </c:ser>
        <c:dLbls>
          <c:showLegendKey val="0"/>
          <c:showVal val="0"/>
          <c:showCatName val="0"/>
          <c:showSerName val="0"/>
          <c:showPercent val="0"/>
          <c:showBubbleSize val="0"/>
        </c:dLbls>
        <c:marker val="1"/>
        <c:smooth val="0"/>
        <c:axId val="418152952"/>
        <c:axId val="1"/>
      </c:lineChart>
      <c:catAx>
        <c:axId val="418152952"/>
        <c:scaling>
          <c:orientation val="minMax"/>
        </c:scaling>
        <c:delete val="0"/>
        <c:axPos val="b"/>
        <c:title>
          <c:tx>
            <c:rich>
              <a:bodyPr/>
              <a:lstStyle/>
              <a:p>
                <a:pPr>
                  <a:defRPr sz="975" b="1" i="0" u="none" strike="noStrike" baseline="0">
                    <a:solidFill>
                      <a:srgbClr val="000000"/>
                    </a:solidFill>
                    <a:latin typeface="Arial"/>
                    <a:ea typeface="Arial"/>
                    <a:cs typeface="Arial"/>
                  </a:defRPr>
                </a:pPr>
                <a:r>
                  <a:rPr lang="en-US"/>
                  <a:t>Fiscal Year</a:t>
                </a:r>
              </a:p>
            </c:rich>
          </c:tx>
          <c:layout>
            <c:manualLayout>
              <c:xMode val="edge"/>
              <c:yMode val="edge"/>
              <c:x val="0.50313479623824453"/>
              <c:y val="0.93170731707317078"/>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in val="-3.5000000000000003E-2"/>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n-US"/>
                  <a:t>% Growth from Prior Year</a:t>
                </a:r>
              </a:p>
            </c:rich>
          </c:tx>
          <c:layout>
            <c:manualLayout>
              <c:xMode val="edge"/>
              <c:yMode val="edge"/>
              <c:x val="2.5078369905956112E-2"/>
              <c:y val="0.31463414634146342"/>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18152952"/>
        <c:crossesAt val="1"/>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Biennial Comparison of Base Year Statewide Average 3-year Free Lunch Rate</a:t>
            </a:r>
          </a:p>
        </c:rich>
      </c:tx>
      <c:overlay val="0"/>
    </c:title>
    <c:autoTitleDeleted val="0"/>
    <c:plotArea>
      <c:layout/>
      <c:lineChart>
        <c:grouping val="standard"/>
        <c:varyColors val="0"/>
        <c:ser>
          <c:idx val="0"/>
          <c:order val="0"/>
          <c:tx>
            <c:strRef>
              <c:f>Chart!$B$1</c:f>
              <c:strCache>
                <c:ptCount val="1"/>
                <c:pt idx="0">
                  <c:v>3-year FL %</c:v>
                </c:pt>
              </c:strCache>
            </c:strRef>
          </c:tx>
          <c:dLbls>
            <c:dLbl>
              <c:idx val="3"/>
              <c:layout>
                <c:manualLayout>
                  <c:x val="-4.7459340846795921E-2"/>
                  <c:y val="5.5386053842506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F-4E22-98D6-6D40EF16B0D9}"/>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Chart!$A$4:$A$7</c:f>
              <c:strCache>
                <c:ptCount val="4"/>
                <c:pt idx="0">
                  <c:v>2016-2018</c:v>
                </c:pt>
                <c:pt idx="1">
                  <c:v>2018-2020</c:v>
                </c:pt>
                <c:pt idx="2">
                  <c:v>2020-2022</c:v>
                </c:pt>
                <c:pt idx="3">
                  <c:v>2022-2024</c:v>
                </c:pt>
              </c:strCache>
            </c:strRef>
          </c:cat>
          <c:val>
            <c:numRef>
              <c:f>Chart!$B$4:$B$7</c:f>
              <c:numCache>
                <c:formatCode>0.00%</c:formatCode>
                <c:ptCount val="4"/>
                <c:pt idx="0">
                  <c:v>0.3253049746350673</c:v>
                </c:pt>
                <c:pt idx="1">
                  <c:v>0.32596119379618677</c:v>
                </c:pt>
                <c:pt idx="2">
                  <c:v>0.33671391090628855</c:v>
                </c:pt>
                <c:pt idx="3">
                  <c:v>0.35909999999999997</c:v>
                </c:pt>
              </c:numCache>
            </c:numRef>
          </c:val>
          <c:smooth val="0"/>
          <c:extLst>
            <c:ext xmlns:c16="http://schemas.microsoft.com/office/drawing/2014/chart" uri="{C3380CC4-5D6E-409C-BE32-E72D297353CC}">
              <c16:uniqueId val="{00000001-24FF-4E22-98D6-6D40EF16B0D9}"/>
            </c:ext>
          </c:extLst>
        </c:ser>
        <c:dLbls>
          <c:dLblPos val="b"/>
          <c:showLegendKey val="0"/>
          <c:showVal val="1"/>
          <c:showCatName val="0"/>
          <c:showSerName val="0"/>
          <c:showPercent val="0"/>
          <c:showBubbleSize val="0"/>
        </c:dLbls>
        <c:marker val="1"/>
        <c:smooth val="0"/>
        <c:axId val="50305280"/>
        <c:axId val="50307072"/>
      </c:lineChart>
      <c:catAx>
        <c:axId val="50305280"/>
        <c:scaling>
          <c:orientation val="minMax"/>
        </c:scaling>
        <c:delete val="0"/>
        <c:axPos val="b"/>
        <c:title>
          <c:tx>
            <c:rich>
              <a:bodyPr/>
              <a:lstStyle/>
              <a:p>
                <a:pPr>
                  <a:defRPr/>
                </a:pPr>
                <a:r>
                  <a:rPr lang="en-US"/>
                  <a:t>Biennium</a:t>
                </a:r>
              </a:p>
            </c:rich>
          </c:tx>
          <c:overlay val="0"/>
        </c:title>
        <c:numFmt formatCode="General" sourceLinked="0"/>
        <c:majorTickMark val="out"/>
        <c:minorTickMark val="none"/>
        <c:tickLblPos val="nextTo"/>
        <c:crossAx val="50307072"/>
        <c:crosses val="autoZero"/>
        <c:auto val="1"/>
        <c:lblAlgn val="ctr"/>
        <c:lblOffset val="100"/>
        <c:noMultiLvlLbl val="0"/>
      </c:catAx>
      <c:valAx>
        <c:axId val="50307072"/>
        <c:scaling>
          <c:orientation val="minMax"/>
        </c:scaling>
        <c:delete val="0"/>
        <c:axPos val="l"/>
        <c:majorGridlines/>
        <c:title>
          <c:tx>
            <c:rich>
              <a:bodyPr rot="-5400000" vert="horz"/>
              <a:lstStyle/>
              <a:p>
                <a:pPr>
                  <a:defRPr/>
                </a:pPr>
                <a:r>
                  <a:rPr lang="en-US"/>
                  <a:t>3-year</a:t>
                </a:r>
                <a:r>
                  <a:rPr lang="en-US" baseline="0"/>
                  <a:t> Free Lunch Rate</a:t>
                </a:r>
                <a:endParaRPr lang="en-US"/>
              </a:p>
            </c:rich>
          </c:tx>
          <c:overlay val="0"/>
        </c:title>
        <c:numFmt formatCode="0%" sourceLinked="0"/>
        <c:majorTickMark val="out"/>
        <c:minorTickMark val="none"/>
        <c:tickLblPos val="nextTo"/>
        <c:crossAx val="50305280"/>
        <c:crosses val="autoZero"/>
        <c:crossBetween val="between"/>
        <c:majorUnit val="1.0000000000000002E-2"/>
      </c:valAx>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62722852512157"/>
          <c:y val="0.23902439024390243"/>
          <c:w val="0.78930307941653155"/>
          <c:h val="0.53658536585365857"/>
        </c:manualLayout>
      </c:layout>
      <c:barChart>
        <c:barDir val="col"/>
        <c:grouping val="stacked"/>
        <c:varyColors val="0"/>
        <c:ser>
          <c:idx val="0"/>
          <c:order val="0"/>
          <c:tx>
            <c:v>Resource</c:v>
          </c:tx>
          <c:spPr>
            <a:solidFill>
              <a:schemeClr val="tx2">
                <a:lumMod val="60000"/>
                <a:lumOff val="40000"/>
              </a:schemeClr>
            </a:solidFill>
            <a:ln w="12700">
              <a:solidFill>
                <a:srgbClr val="000000"/>
              </a:solidFill>
              <a:prstDash val="solid"/>
            </a:ln>
          </c:spPr>
          <c:invertIfNegative val="0"/>
          <c:dLbls>
            <c:dLbl>
              <c:idx val="0"/>
              <c:layout>
                <c:manualLayout>
                  <c:x val="0.52512155591572118"/>
                  <c:y val="-2.9268292682926831E-2"/>
                </c:manualLayout>
              </c:layout>
              <c:tx>
                <c:rich>
                  <a:bodyPr/>
                  <a:lstStyle/>
                  <a:p>
                    <a:pPr>
                      <a:defRPr sz="1200" b="1" i="0" u="none" strike="noStrike" baseline="0">
                        <a:solidFill>
                          <a:srgbClr val="000000"/>
                        </a:solidFill>
                        <a:latin typeface="Arial"/>
                        <a:ea typeface="Arial"/>
                        <a:cs typeface="Arial"/>
                      </a:defRPr>
                    </a:pPr>
                    <a:r>
                      <a:rPr lang="en-US"/>
                      <a:t>181,401</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79-4359-8F8F-AC3118BA2707}"/>
                </c:ext>
              </c:extLst>
            </c:dLbl>
            <c:dLbl>
              <c:idx val="1"/>
              <c:layout>
                <c:manualLayout>
                  <c:x val="-0.26580226904376014"/>
                  <c:y val="-1.6260162601626136E-2"/>
                </c:manualLayout>
              </c:layout>
              <c:tx>
                <c:rich>
                  <a:bodyPr/>
                  <a:lstStyle/>
                  <a:p>
                    <a:pPr>
                      <a:defRPr sz="1200" b="1" i="0" u="none" strike="noStrike" baseline="0">
                        <a:solidFill>
                          <a:srgbClr val="000000"/>
                        </a:solidFill>
                        <a:latin typeface="Arial"/>
                        <a:ea typeface="Arial"/>
                        <a:cs typeface="Arial"/>
                      </a:defRPr>
                    </a:pPr>
                    <a:r>
                      <a:rPr lang="en-US"/>
                      <a:t>156,512</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79-4359-8F8F-AC3118BA2707}"/>
                </c:ext>
              </c:extLst>
            </c:dLbl>
            <c:dLbl>
              <c:idx val="2"/>
              <c:layout>
                <c:manualLayout>
                  <c:x val="-0.2658022690437602"/>
                  <c:y val="-3.2520325203251438E-3"/>
                </c:manualLayout>
              </c:layout>
              <c:tx>
                <c:rich>
                  <a:bodyPr/>
                  <a:lstStyle/>
                  <a:p>
                    <a:pPr>
                      <a:defRPr sz="1200" b="1" i="0" u="none" strike="noStrike" baseline="0">
                        <a:solidFill>
                          <a:srgbClr val="000000"/>
                        </a:solidFill>
                        <a:latin typeface="Arial"/>
                        <a:ea typeface="Arial"/>
                        <a:cs typeface="Arial"/>
                      </a:defRPr>
                    </a:pPr>
                    <a:r>
                      <a:rPr lang="en-US"/>
                      <a:t>171,279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79-4359-8F8F-AC3118BA2707}"/>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 - Total'!$M$9:$O$9</c:f>
              <c:numCache>
                <c:formatCode>0_);[Red]\(0\)</c:formatCode>
                <c:ptCount val="3"/>
                <c:pt idx="0">
                  <c:v>2016</c:v>
                </c:pt>
                <c:pt idx="1">
                  <c:v>2018</c:v>
                </c:pt>
                <c:pt idx="2">
                  <c:v>2020</c:v>
                </c:pt>
              </c:numCache>
            </c:numRef>
          </c:cat>
          <c:val>
            <c:numRef>
              <c:f>'Summary - Total'!$M$10:$O$10</c:f>
              <c:numCache>
                <c:formatCode>#,##0_);[Red]\(#,##0\)</c:formatCode>
                <c:ptCount val="3"/>
                <c:pt idx="0">
                  <c:v>156664</c:v>
                </c:pt>
                <c:pt idx="1">
                  <c:v>171279</c:v>
                </c:pt>
                <c:pt idx="2">
                  <c:v>181401</c:v>
                </c:pt>
              </c:numCache>
            </c:numRef>
          </c:val>
          <c:extLst>
            <c:ext xmlns:c16="http://schemas.microsoft.com/office/drawing/2014/chart" uri="{C3380CC4-5D6E-409C-BE32-E72D297353CC}">
              <c16:uniqueId val="{00000003-CA79-4359-8F8F-AC3118BA2707}"/>
            </c:ext>
          </c:extLst>
        </c:ser>
        <c:ser>
          <c:idx val="1"/>
          <c:order val="1"/>
          <c:tx>
            <c:v>Self-contained</c:v>
          </c:tx>
          <c:spPr>
            <a:solidFill>
              <a:srgbClr val="CCFFCC"/>
            </a:solidFill>
            <a:ln w="12700">
              <a:solidFill>
                <a:srgbClr val="000000"/>
              </a:solidFill>
              <a:prstDash val="solid"/>
            </a:ln>
          </c:spPr>
          <c:invertIfNegative val="0"/>
          <c:dLbls>
            <c:dLbl>
              <c:idx val="0"/>
              <c:layout>
                <c:manualLayout>
                  <c:x val="0.52237709346299299"/>
                  <c:y val="-6.662262339158824E-2"/>
                </c:manualLayout>
              </c:layout>
              <c:tx>
                <c:rich>
                  <a:bodyPr/>
                  <a:lstStyle/>
                  <a:p>
                    <a:pPr>
                      <a:defRPr sz="1200" b="0"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38,363</a:t>
                    </a:r>
                    <a:r>
                      <a:rPr lang="en-US" sz="1200" b="0" i="0" u="none" strike="noStrike" baseline="0">
                        <a:solidFill>
                          <a:srgbClr val="000000"/>
                        </a:solidFill>
                        <a:latin typeface="Arial"/>
                        <a:cs typeface="Arial"/>
                      </a:rPr>
                      <a:t>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79-4359-8F8F-AC3118BA2707}"/>
                </c:ext>
              </c:extLst>
            </c:dLbl>
            <c:dLbl>
              <c:idx val="1"/>
              <c:layout>
                <c:manualLayout>
                  <c:x val="-0.26530524041058889"/>
                  <c:y val="5.9407208245310799E-4"/>
                </c:manualLayout>
              </c:layout>
              <c:tx>
                <c:rich>
                  <a:bodyPr/>
                  <a:lstStyle/>
                  <a:p>
                    <a:pPr>
                      <a:defRPr sz="1200" b="1" i="0" u="none" strike="noStrike" baseline="0">
                        <a:solidFill>
                          <a:srgbClr val="000000"/>
                        </a:solidFill>
                        <a:latin typeface="Arial"/>
                        <a:ea typeface="Arial"/>
                        <a:cs typeface="Arial"/>
                      </a:defRPr>
                    </a:pPr>
                    <a:r>
                      <a:rPr lang="en-US"/>
                      <a:t>50,721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79-4359-8F8F-AC3118BA2707}"/>
                </c:ext>
              </c:extLst>
            </c:dLbl>
            <c:dLbl>
              <c:idx val="2"/>
              <c:layout>
                <c:manualLayout>
                  <c:x val="-0.26692598595353861"/>
                  <c:y val="-7.4725049612700848E-3"/>
                </c:manualLayout>
              </c:layout>
              <c:tx>
                <c:rich>
                  <a:bodyPr/>
                  <a:lstStyle/>
                  <a:p>
                    <a:pPr>
                      <a:defRPr sz="1200" b="0"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48,526</a:t>
                    </a:r>
                    <a:r>
                      <a:rPr lang="en-US" sz="1200" b="1" i="0" u="none" strike="noStrike" baseline="0">
                        <a:solidFill>
                          <a:srgbClr val="000000"/>
                        </a:solidFill>
                        <a:latin typeface="Arial"/>
                        <a:cs typeface="Arial"/>
                      </a:rPr>
                      <a:t>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79-4359-8F8F-AC3118BA2707}"/>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 - Total'!$M$9:$O$9</c:f>
              <c:numCache>
                <c:formatCode>0_);[Red]\(0\)</c:formatCode>
                <c:ptCount val="3"/>
                <c:pt idx="0">
                  <c:v>2016</c:v>
                </c:pt>
                <c:pt idx="1">
                  <c:v>2018</c:v>
                </c:pt>
                <c:pt idx="2">
                  <c:v>2020</c:v>
                </c:pt>
              </c:numCache>
            </c:numRef>
          </c:cat>
          <c:val>
            <c:numRef>
              <c:f>'Summary - Total'!$M$11:$O$11</c:f>
              <c:numCache>
                <c:formatCode>#,##0_);[Red]\(#,##0\)</c:formatCode>
                <c:ptCount val="3"/>
                <c:pt idx="0">
                  <c:v>50736</c:v>
                </c:pt>
                <c:pt idx="1">
                  <c:v>48526</c:v>
                </c:pt>
                <c:pt idx="2">
                  <c:v>38363</c:v>
                </c:pt>
              </c:numCache>
            </c:numRef>
          </c:val>
          <c:extLst>
            <c:ext xmlns:c16="http://schemas.microsoft.com/office/drawing/2014/chart" uri="{C3380CC4-5D6E-409C-BE32-E72D297353CC}">
              <c16:uniqueId val="{00000007-CA79-4359-8F8F-AC3118BA2707}"/>
            </c:ext>
          </c:extLst>
        </c:ser>
        <c:dLbls>
          <c:showLegendKey val="0"/>
          <c:showVal val="0"/>
          <c:showCatName val="0"/>
          <c:showSerName val="0"/>
          <c:showPercent val="0"/>
          <c:showBubbleSize val="0"/>
        </c:dLbls>
        <c:gapWidth val="50"/>
        <c:overlap val="100"/>
        <c:axId val="459124352"/>
        <c:axId val="1"/>
      </c:barChart>
      <c:catAx>
        <c:axId val="459124352"/>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a:t>Base Year</a:t>
                </a:r>
              </a:p>
            </c:rich>
          </c:tx>
          <c:layout>
            <c:manualLayout>
              <c:xMode val="edge"/>
              <c:yMode val="edge"/>
              <c:x val="0.51701782820097242"/>
              <c:y val="0.86341463414634145"/>
            </c:manualLayout>
          </c:layout>
          <c:overlay val="0"/>
          <c:spPr>
            <a:noFill/>
            <a:ln w="25400">
              <a:noFill/>
            </a:ln>
          </c:spPr>
        </c:title>
        <c:numFmt formatCode="0_);[Red]\(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2300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Child Count</a:t>
                </a:r>
              </a:p>
            </c:rich>
          </c:tx>
          <c:layout>
            <c:manualLayout>
              <c:xMode val="edge"/>
              <c:yMode val="edge"/>
              <c:x val="1.4586709886547812E-2"/>
              <c:y val="0.3902439024390244"/>
            </c:manualLayout>
          </c:layout>
          <c:overlay val="0"/>
          <c:spPr>
            <a:noFill/>
            <a:ln w="25400">
              <a:noFill/>
            </a:ln>
          </c:spPr>
        </c:title>
        <c:numFmt formatCode="#,##0_);[Red]\(#,##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59124352"/>
        <c:crosses val="autoZero"/>
        <c:crossBetween val="between"/>
        <c:majorUnit val="30000"/>
      </c:valAx>
      <c:spPr>
        <a:solidFill>
          <a:srgbClr val="FFFFFF"/>
        </a:solidFill>
        <a:ln w="12700">
          <a:solidFill>
            <a:srgbClr val="808080"/>
          </a:solidFill>
          <a:prstDash val="solid"/>
        </a:ln>
      </c:spPr>
    </c:plotArea>
    <c:legend>
      <c:legendPos val="b"/>
      <c:legendEntry>
        <c:idx val="0"/>
        <c:txPr>
          <a:bodyPr/>
          <a:lstStyle/>
          <a:p>
            <a:pPr>
              <a:defRPr sz="715" b="0" i="0" u="none" strike="noStrike" baseline="0">
                <a:solidFill>
                  <a:srgbClr val="000000"/>
                </a:solidFill>
                <a:latin typeface="Arial"/>
                <a:ea typeface="Arial"/>
                <a:cs typeface="Arial"/>
              </a:defRPr>
            </a:pPr>
            <a:endParaRPr lang="en-US"/>
          </a:p>
        </c:txPr>
      </c:legendEntry>
      <c:legendEntry>
        <c:idx val="1"/>
        <c:txPr>
          <a:bodyPr/>
          <a:lstStyle/>
          <a:p>
            <a:pPr>
              <a:defRPr sz="715" b="0" i="0" u="none" strike="noStrike" baseline="0">
                <a:solidFill>
                  <a:srgbClr val="000000"/>
                </a:solidFill>
                <a:latin typeface="Arial"/>
                <a:ea typeface="Arial"/>
                <a:cs typeface="Arial"/>
              </a:defRPr>
            </a:pPr>
            <a:endParaRPr lang="en-US"/>
          </a:p>
        </c:txPr>
      </c:legendEntry>
      <c:layout>
        <c:manualLayout>
          <c:xMode val="edge"/>
          <c:yMode val="edge"/>
          <c:x val="1.6531279733860271E-2"/>
          <c:y val="0.83441478445257111"/>
          <c:w val="0.37731031089299316"/>
          <c:h val="0.14607294191548326"/>
        </c:manualLayout>
      </c:layout>
      <c:overlay val="0"/>
      <c:spPr>
        <a:solidFill>
          <a:srgbClr val="FFFFFF"/>
        </a:solidFill>
        <a:ln w="3175">
          <a:solidFill>
            <a:srgbClr val="000000"/>
          </a:solidFill>
          <a:prstDash val="solid"/>
        </a:ln>
      </c:spPr>
      <c:txPr>
        <a:bodyPr/>
        <a:lstStyle/>
        <a:p>
          <a:pPr>
            <a:defRPr sz="59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Statewide Average SOL Failure Rates* Across Biennia 
2016-2018 to 2022-2024</a:t>
            </a:r>
          </a:p>
        </c:rich>
      </c:tx>
      <c:layout>
        <c:manualLayout>
          <c:xMode val="edge"/>
          <c:yMode val="edge"/>
          <c:x val="0.28505011779894557"/>
          <c:y val="3.9040456601278958E-2"/>
        </c:manualLayout>
      </c:layout>
      <c:overlay val="0"/>
      <c:spPr>
        <a:noFill/>
        <a:ln w="25400">
          <a:noFill/>
        </a:ln>
      </c:spPr>
    </c:title>
    <c:autoTitleDeleted val="0"/>
    <c:plotArea>
      <c:layout>
        <c:manualLayout>
          <c:layoutTarget val="inner"/>
          <c:xMode val="edge"/>
          <c:yMode val="edge"/>
          <c:x val="0.14858096828046743"/>
          <c:y val="0.21178379917198958"/>
          <c:w val="0.8514190489383"/>
          <c:h val="0.62787667519225143"/>
        </c:manualLayout>
      </c:layout>
      <c:barChart>
        <c:barDir val="col"/>
        <c:grouping val="clustered"/>
        <c:varyColors val="0"/>
        <c:ser>
          <c:idx val="0"/>
          <c:order val="0"/>
          <c:spPr>
            <a:solidFill>
              <a:srgbClr val="D50032"/>
            </a:solidFill>
            <a:ln w="12700">
              <a:solidFill>
                <a:srgbClr val="000000"/>
              </a:solidFill>
              <a:prstDash val="solid"/>
            </a:ln>
          </c:spPr>
          <c:invertIfNegative val="0"/>
          <c:dLbls>
            <c:dLbl>
              <c:idx val="0"/>
              <c:layout>
                <c:manualLayout>
                  <c:x val="1.8349766204318092E-6"/>
                  <c:y val="-3.657522859517872E-2"/>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8-4752-9B77-B42558247AF9}"/>
                </c:ext>
              </c:extLst>
            </c:dLbl>
            <c:dLbl>
              <c:idx val="1"/>
              <c:layout>
                <c:manualLayout>
                  <c:x val="-6.1034112517848658E-17"/>
                  <c:y val="-5.6525353283458049E-2"/>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8-4752-9B77-B42558247AF9}"/>
                </c:ext>
              </c:extLst>
            </c:dLbl>
            <c:dLbl>
              <c:idx val="2"/>
              <c:layout>
                <c:manualLayout>
                  <c:x val="0"/>
                  <c:y val="-1.3300083125519595E-2"/>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8-4752-9B77-B42558247AF9}"/>
                </c:ext>
              </c:extLst>
            </c:dLbl>
            <c:dLbl>
              <c:idx val="3"/>
              <c:layout>
                <c:manualLayout>
                  <c:x val="-1.6647170040073357E-3"/>
                  <c:y val="0"/>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8-4752-9B77-B42558247AF9}"/>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Comparison!$D$13:$G$13</c:f>
              <c:strCache>
                <c:ptCount val="4"/>
                <c:pt idx="0">
                  <c:v>2016-2018</c:v>
                </c:pt>
                <c:pt idx="1">
                  <c:v>2018-2020</c:v>
                </c:pt>
                <c:pt idx="2">
                  <c:v>2020-2022</c:v>
                </c:pt>
                <c:pt idx="3">
                  <c:v>2022-2024</c:v>
                </c:pt>
              </c:strCache>
            </c:strRef>
          </c:cat>
          <c:val>
            <c:numRef>
              <c:f>Comparison!$D$151:$G$151</c:f>
              <c:numCache>
                <c:formatCode>0.00%;[Red]\(0.00%\)</c:formatCode>
                <c:ptCount val="4"/>
                <c:pt idx="0">
                  <c:v>0.32237059587266192</c:v>
                </c:pt>
                <c:pt idx="1">
                  <c:v>0.3088097818276434</c:v>
                </c:pt>
                <c:pt idx="2">
                  <c:v>0.29292822006324376</c:v>
                </c:pt>
                <c:pt idx="3">
                  <c:v>0.29967459108487071</c:v>
                </c:pt>
              </c:numCache>
            </c:numRef>
          </c:val>
          <c:extLst>
            <c:ext xmlns:c16="http://schemas.microsoft.com/office/drawing/2014/chart" uri="{C3380CC4-5D6E-409C-BE32-E72D297353CC}">
              <c16:uniqueId val="{00000004-EEA8-4752-9B77-B42558247AF9}"/>
            </c:ext>
          </c:extLst>
        </c:ser>
        <c:dLbls>
          <c:showLegendKey val="0"/>
          <c:showVal val="0"/>
          <c:showCatName val="0"/>
          <c:showSerName val="0"/>
          <c:showPercent val="0"/>
          <c:showBubbleSize val="0"/>
        </c:dLbls>
        <c:gapWidth val="90"/>
        <c:axId val="727925112"/>
        <c:axId val="1"/>
      </c:barChart>
      <c:catAx>
        <c:axId val="727925112"/>
        <c:scaling>
          <c:orientation val="minMax"/>
        </c:scaling>
        <c:delete val="0"/>
        <c:axPos val="b"/>
        <c:title>
          <c:tx>
            <c:rich>
              <a:bodyPr/>
              <a:lstStyle/>
              <a:p>
                <a:pPr>
                  <a:defRPr sz="1050" b="1" i="0" u="none" strike="noStrike" baseline="0">
                    <a:solidFill>
                      <a:srgbClr val="000000"/>
                    </a:solidFill>
                    <a:latin typeface="Arial"/>
                    <a:ea typeface="Arial"/>
                    <a:cs typeface="Arial"/>
                  </a:defRPr>
                </a:pPr>
                <a:r>
                  <a:rPr lang="en-US"/>
                  <a:t>Biennium</a:t>
                </a:r>
              </a:p>
            </c:rich>
          </c:tx>
          <c:layout>
            <c:manualLayout>
              <c:xMode val="edge"/>
              <c:yMode val="edge"/>
              <c:x val="0.50250428434273431"/>
              <c:y val="0.9293571844666549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0.4"/>
        </c:scaling>
        <c:delete val="0"/>
        <c:axPos val="l"/>
        <c:majorGridlines>
          <c:spPr>
            <a:ln w="3175">
              <a:solidFill>
                <a:srgbClr val="000000"/>
              </a:solidFill>
              <a:prstDash val="solid"/>
            </a:ln>
          </c:spPr>
        </c:majorGridlines>
        <c:title>
          <c:tx>
            <c:rich>
              <a:bodyPr/>
              <a:lstStyle/>
              <a:p>
                <a:pPr>
                  <a:defRPr sz="1050" b="1" i="0" u="none" strike="noStrike" baseline="0">
                    <a:solidFill>
                      <a:srgbClr val="000000"/>
                    </a:solidFill>
                    <a:latin typeface="Arial"/>
                    <a:ea typeface="Arial"/>
                    <a:cs typeface="Arial"/>
                  </a:defRPr>
                </a:pPr>
                <a:r>
                  <a:rPr lang="en-US"/>
                  <a:t>SOL Failure Rate</a:t>
                </a:r>
              </a:p>
            </c:rich>
          </c:tx>
          <c:layout>
            <c:manualLayout>
              <c:xMode val="edge"/>
              <c:yMode val="edge"/>
              <c:x val="2.8380665899908578E-2"/>
              <c:y val="0.3762276722890935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27925112"/>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en-US"/>
              <a:t>Biennial Comparison of Base Year Statewide Average Free Lunch Percentage  </a:t>
            </a:r>
          </a:p>
        </c:rich>
      </c:tx>
      <c:layout>
        <c:manualLayout>
          <c:xMode val="edge"/>
          <c:yMode val="edge"/>
          <c:x val="0.13338607634426045"/>
          <c:y val="1.9559902200488997E-2"/>
        </c:manualLayout>
      </c:layout>
      <c:overlay val="0"/>
      <c:spPr>
        <a:noFill/>
        <a:ln w="25400">
          <a:noFill/>
        </a:ln>
      </c:spPr>
    </c:title>
    <c:autoTitleDeleted val="0"/>
    <c:plotArea>
      <c:layout>
        <c:manualLayout>
          <c:layoutTarget val="inner"/>
          <c:xMode val="edge"/>
          <c:yMode val="edge"/>
          <c:x val="0.13235883549421615"/>
          <c:y val="0.23373082032227632"/>
          <c:w val="0.83407963861886514"/>
          <c:h val="0.58990416677148239"/>
        </c:manualLayout>
      </c:layout>
      <c:lineChart>
        <c:grouping val="standard"/>
        <c:varyColors val="0"/>
        <c:ser>
          <c:idx val="0"/>
          <c:order val="0"/>
          <c:spPr>
            <a:ln w="19050">
              <a:solidFill>
                <a:srgbClr val="000099"/>
              </a:solidFill>
            </a:ln>
          </c:spPr>
          <c:marker>
            <c:symbol val="diamond"/>
            <c:size val="7"/>
            <c:spPr>
              <a:solidFill>
                <a:srgbClr val="000099"/>
              </a:solidFill>
            </c:spPr>
          </c:marker>
          <c:dLbls>
            <c:dLbl>
              <c:idx val="0"/>
              <c:layout>
                <c:manualLayout>
                  <c:x val="-5.303218238766113E-2"/>
                  <c:y val="4.6699394849482448E-2"/>
                </c:manualLayout>
              </c:layout>
              <c:spPr>
                <a:noFill/>
                <a:ln w="25400">
                  <a:noFill/>
                </a:ln>
              </c:spPr>
              <c:txPr>
                <a:bodyPr/>
                <a:lstStyle/>
                <a:p>
                  <a:pPr>
                    <a:defRPr sz="11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7C-42AC-AFA4-A275A1562336}"/>
                </c:ext>
              </c:extLst>
            </c:dLbl>
            <c:dLbl>
              <c:idx val="1"/>
              <c:layout>
                <c:manualLayout>
                  <c:x val="-5.0919134315817495E-2"/>
                  <c:y val="5.6479345949726943E-2"/>
                </c:manualLayout>
              </c:layout>
              <c:spPr>
                <a:noFill/>
                <a:ln w="25400">
                  <a:noFill/>
                </a:ln>
              </c:spPr>
              <c:txPr>
                <a:bodyPr/>
                <a:lstStyle/>
                <a:p>
                  <a:pPr>
                    <a:defRPr sz="11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7C-42AC-AFA4-A275A1562336}"/>
                </c:ext>
              </c:extLst>
            </c:dLbl>
            <c:dLbl>
              <c:idx val="2"/>
              <c:layout>
                <c:manualLayout>
                  <c:x val="-5.3032182387661053E-2"/>
                  <c:y val="9.4772465036073325E-2"/>
                </c:manualLayout>
              </c:layout>
              <c:spPr>
                <a:noFill/>
                <a:ln w="25400">
                  <a:noFill/>
                </a:ln>
              </c:spPr>
              <c:txPr>
                <a:bodyPr/>
                <a:lstStyle/>
                <a:p>
                  <a:pPr>
                    <a:defRPr sz="11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7C-42AC-AFA4-A275A1562336}"/>
                </c:ext>
              </c:extLst>
            </c:dLbl>
            <c:dLbl>
              <c:idx val="3"/>
              <c:layout>
                <c:manualLayout>
                  <c:x val="-4.4579990100286591E-2"/>
                  <c:y val="4.3715115320729775E-2"/>
                </c:manualLayout>
              </c:layout>
              <c:spPr>
                <a:noFill/>
                <a:ln w="25400">
                  <a:noFill/>
                </a:ln>
              </c:spPr>
              <c:txPr>
                <a:bodyPr/>
                <a:lstStyle/>
                <a:p>
                  <a:pPr>
                    <a:defRPr sz="11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7C-42AC-AFA4-A275A1562336}"/>
                </c:ext>
              </c:extLst>
            </c:dLbl>
            <c:spPr>
              <a:noFill/>
              <a:ln w="25400">
                <a:noFill/>
              </a:ln>
            </c:spPr>
            <c:txPr>
              <a:bodyPr wrap="square" lIns="38100" tIns="19050" rIns="38100" bIns="19050" anchor="ctr">
                <a:spAutoFit/>
              </a:bodyPr>
              <a:lstStyle/>
              <a:p>
                <a:pPr>
                  <a:defRPr sz="11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2016-2018</c:v>
                </c:pt>
                <c:pt idx="1">
                  <c:v>2018-2020</c:v>
                </c:pt>
                <c:pt idx="2">
                  <c:v>2020-2022</c:v>
                </c:pt>
                <c:pt idx="3">
                  <c:v>2022-2024</c:v>
                </c:pt>
              </c:strCache>
            </c:strRef>
          </c:cat>
          <c:val>
            <c:numRef>
              <c:f>Sheet1!$B$3:$B$6</c:f>
              <c:numCache>
                <c:formatCode>0.0%</c:formatCode>
                <c:ptCount val="4"/>
                <c:pt idx="0">
                  <c:v>0.33529630505133445</c:v>
                </c:pt>
                <c:pt idx="1">
                  <c:v>0.32272228949593124</c:v>
                </c:pt>
                <c:pt idx="2">
                  <c:v>0.34257742331732866</c:v>
                </c:pt>
                <c:pt idx="3">
                  <c:v>0.34497020304729548</c:v>
                </c:pt>
              </c:numCache>
            </c:numRef>
          </c:val>
          <c:smooth val="0"/>
          <c:extLst>
            <c:ext xmlns:c16="http://schemas.microsoft.com/office/drawing/2014/chart" uri="{C3380CC4-5D6E-409C-BE32-E72D297353CC}">
              <c16:uniqueId val="{00000004-FA7C-42AC-AFA4-A275A1562336}"/>
            </c:ext>
          </c:extLst>
        </c:ser>
        <c:dLbls>
          <c:showLegendKey val="0"/>
          <c:showVal val="0"/>
          <c:showCatName val="0"/>
          <c:showSerName val="0"/>
          <c:showPercent val="0"/>
          <c:showBubbleSize val="0"/>
        </c:dLbls>
        <c:marker val="1"/>
        <c:smooth val="0"/>
        <c:axId val="727946760"/>
        <c:axId val="1"/>
      </c:lineChart>
      <c:catAx>
        <c:axId val="727946760"/>
        <c:scaling>
          <c:orientation val="minMax"/>
        </c:scaling>
        <c:delete val="0"/>
        <c:axPos val="b"/>
        <c:title>
          <c:tx>
            <c:strRef>
              <c:f>Sheet1!$A$1</c:f>
              <c:strCache>
                <c:ptCount val="1"/>
                <c:pt idx="0">
                  <c:v>Biennium</c:v>
                </c:pt>
              </c:strCache>
            </c:strRef>
          </c:tx>
          <c:overlay val="0"/>
          <c:spPr>
            <a:noFill/>
            <a:ln w="25400">
              <a:noFill/>
            </a:ln>
          </c:spPr>
          <c:txPr>
            <a:bodyPr/>
            <a:lstStyle/>
            <a:p>
              <a:pPr>
                <a:defRPr sz="1100" b="1" i="0" u="none" strike="noStrike" baseline="0">
                  <a:solidFill>
                    <a:srgbClr val="000000"/>
                  </a:solidFill>
                  <a:latin typeface="Arial"/>
                  <a:ea typeface="Arial"/>
                  <a:cs typeface="Arial"/>
                </a:defRPr>
              </a:pPr>
              <a:endParaRPr lang="en-US"/>
            </a:p>
          </c:txPr>
        </c:title>
        <c:numFmt formatCode="General" sourceLinked="1"/>
        <c:majorTickMark val="out"/>
        <c:minorTickMark val="none"/>
        <c:tickLblPos val="nextTo"/>
        <c:spPr>
          <a:ln>
            <a:solidFill>
              <a:sysClr val="windowText" lastClr="000000"/>
            </a:solidFill>
          </a:ln>
        </c:spPr>
        <c:txPr>
          <a:bodyPr rot="0" vert="horz"/>
          <a:lstStyle/>
          <a:p>
            <a:pPr>
              <a:defRPr sz="1100"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0"/>
        <c:axPos val="l"/>
        <c:majorGridlines/>
        <c:title>
          <c:tx>
            <c:strRef>
              <c:f>Sheet1!$B$1</c:f>
              <c:strCache>
                <c:ptCount val="1"/>
                <c:pt idx="0">
                  <c:v>Free Lunch Percentage</c:v>
                </c:pt>
              </c:strCache>
            </c:strRef>
          </c:tx>
          <c:overlay val="0"/>
          <c:spPr>
            <a:noFill/>
            <a:ln w="25400">
              <a:noFill/>
            </a:ln>
          </c:spPr>
          <c:txPr>
            <a:bodyPr/>
            <a:lstStyle/>
            <a:p>
              <a:pPr>
                <a:defRPr sz="1100" b="1" i="0" u="none" strike="noStrike" baseline="0">
                  <a:solidFill>
                    <a:srgbClr val="000000"/>
                  </a:solidFill>
                  <a:latin typeface="Arial"/>
                  <a:ea typeface="Arial"/>
                  <a:cs typeface="Arial"/>
                </a:defRPr>
              </a:pPr>
              <a:endParaRPr lang="en-US"/>
            </a:p>
          </c:txPr>
        </c:title>
        <c:numFmt formatCode="0%" sourceLinked="0"/>
        <c:majorTickMark val="out"/>
        <c:minorTickMark val="none"/>
        <c:tickLblPos val="nextTo"/>
        <c:spPr>
          <a:ln>
            <a:solidFill>
              <a:sysClr val="windowText" lastClr="000000"/>
            </a:solidFill>
          </a:ln>
        </c:spPr>
        <c:txPr>
          <a:bodyPr rot="0" vert="horz"/>
          <a:lstStyle/>
          <a:p>
            <a:pPr>
              <a:defRPr sz="1050" b="0" i="0" u="none" strike="noStrike" baseline="0">
                <a:solidFill>
                  <a:srgbClr val="000000"/>
                </a:solidFill>
                <a:latin typeface="Arial"/>
                <a:ea typeface="Arial"/>
                <a:cs typeface="Arial"/>
              </a:defRPr>
            </a:pPr>
            <a:endParaRPr lang="en-US"/>
          </a:p>
        </c:txPr>
        <c:crossAx val="727946760"/>
        <c:crosses val="autoZero"/>
        <c:crossBetween val="between"/>
        <c:majorUnit val="1.0000000000000002E-2"/>
      </c:valAx>
      <c:spPr>
        <a:ln w="3175" cap="sq">
          <a:solidFill>
            <a:schemeClr val="tx1"/>
          </a:solidFill>
          <a:bevel/>
        </a:ln>
      </c:spPr>
    </c:plotArea>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t>Prevailing Statewide Average Federal Revenue Deduct Per Pupil Amount</a:t>
            </a:r>
            <a:endParaRPr lang="en-US"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2016-2018</c:v>
                </c:pt>
                <c:pt idx="1">
                  <c:v>2018-2020</c:v>
                </c:pt>
                <c:pt idx="2">
                  <c:v>2020-2022</c:v>
                </c:pt>
                <c:pt idx="3">
                  <c:v>2022-2024</c:v>
                </c:pt>
              </c:strCache>
            </c:strRef>
          </c:cat>
          <c:val>
            <c:numRef>
              <c:f>Sheet1!$B$2:$B$5</c:f>
              <c:numCache>
                <c:formatCode>General</c:formatCode>
                <c:ptCount val="4"/>
                <c:pt idx="0">
                  <c:v>151.15</c:v>
                </c:pt>
                <c:pt idx="1">
                  <c:v>154.51</c:v>
                </c:pt>
                <c:pt idx="2">
                  <c:v>167.09</c:v>
                </c:pt>
                <c:pt idx="3">
                  <c:v>161.32</c:v>
                </c:pt>
              </c:numCache>
            </c:numRef>
          </c:val>
          <c:extLst>
            <c:ext xmlns:c16="http://schemas.microsoft.com/office/drawing/2014/chart" uri="{C3380CC4-5D6E-409C-BE32-E72D297353CC}">
              <c16:uniqueId val="{00000000-B90E-487F-9CDA-B2B3832DB084}"/>
            </c:ext>
          </c:extLst>
        </c:ser>
        <c:dLbls>
          <c:dLblPos val="outEnd"/>
          <c:showLegendKey val="0"/>
          <c:showVal val="1"/>
          <c:showCatName val="0"/>
          <c:showSerName val="0"/>
          <c:showPercent val="0"/>
          <c:showBubbleSize val="0"/>
        </c:dLbls>
        <c:gapWidth val="219"/>
        <c:overlap val="-27"/>
        <c:axId val="433165888"/>
        <c:axId val="433159984"/>
      </c:barChart>
      <c:catAx>
        <c:axId val="433165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159984"/>
        <c:crosses val="autoZero"/>
        <c:auto val="1"/>
        <c:lblAlgn val="ctr"/>
        <c:lblOffset val="100"/>
        <c:noMultiLvlLbl val="0"/>
      </c:catAx>
      <c:valAx>
        <c:axId val="433159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 Pupil Amount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16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Change in Prevailing Health Care Premium 
(without inflation) </a:t>
            </a:r>
          </a:p>
        </c:rich>
      </c:tx>
      <c:layout>
        <c:manualLayout>
          <c:xMode val="edge"/>
          <c:yMode val="edge"/>
          <c:x val="0.24151266612977315"/>
          <c:y val="3.7418922930540326E-2"/>
        </c:manualLayout>
      </c:layout>
      <c:overlay val="0"/>
      <c:spPr>
        <a:noFill/>
        <a:ln w="25400">
          <a:noFill/>
        </a:ln>
      </c:spPr>
    </c:title>
    <c:autoTitleDeleted val="0"/>
    <c:plotArea>
      <c:layout>
        <c:manualLayout>
          <c:layoutTarget val="inner"/>
          <c:xMode val="edge"/>
          <c:yMode val="edge"/>
          <c:x val="0.1471861471861472"/>
          <c:y val="0.20123839009287925"/>
          <c:w val="0.83116883116883122"/>
          <c:h val="0.58204334365325072"/>
        </c:manualLayout>
      </c:layout>
      <c:lineChart>
        <c:grouping val="standard"/>
        <c:varyColors val="0"/>
        <c:ser>
          <c:idx val="0"/>
          <c:order val="0"/>
          <c:spPr>
            <a:ln w="25400">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3.7333643461680291E-2"/>
                  <c:y val="8.00677190322205E-2"/>
                </c:manualLayout>
              </c:layout>
              <c:tx>
                <c:rich>
                  <a:bodyPr/>
                  <a:lstStyle/>
                  <a:p>
                    <a:pPr>
                      <a:defRPr sz="1000" b="1" i="0" u="none" strike="noStrike" baseline="0">
                        <a:solidFill>
                          <a:srgbClr val="000000"/>
                        </a:solidFill>
                        <a:latin typeface="Arial"/>
                        <a:ea typeface="Arial"/>
                        <a:cs typeface="Arial"/>
                      </a:defRPr>
                    </a:pPr>
                    <a:r>
                      <a:rPr lang="en-US"/>
                      <a:t>8%</a:t>
                    </a:r>
                  </a:p>
                </c:rich>
              </c:tx>
              <c:numFmt formatCode="@" sourceLinked="0"/>
              <c:spPr>
                <a:no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4B-4407-ACFD-554BB735DA4F}"/>
                </c:ext>
              </c:extLst>
            </c:dLbl>
            <c:dLbl>
              <c:idx val="1"/>
              <c:layout>
                <c:manualLayout>
                  <c:x val="0.2538621345598519"/>
                  <c:y val="-7.5080947971116925E-3"/>
                </c:manualLayout>
              </c:layout>
              <c:tx>
                <c:rich>
                  <a:bodyPr/>
                  <a:lstStyle/>
                  <a:p>
                    <a:pPr>
                      <a:defRPr sz="1000" b="1" i="0" u="none" strike="noStrike" baseline="0">
                        <a:solidFill>
                          <a:srgbClr val="000000"/>
                        </a:solidFill>
                        <a:latin typeface="Arial"/>
                        <a:ea typeface="Arial"/>
                        <a:cs typeface="Arial"/>
                      </a:defRPr>
                    </a:pPr>
                    <a:r>
                      <a:rPr lang="en-US"/>
                      <a:t>12%</a:t>
                    </a:r>
                  </a:p>
                </c:rich>
              </c:tx>
              <c:numFmt formatCode="@" sourceLinked="0"/>
              <c:spPr>
                <a:no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4B-4407-ACFD-554BB735DA4F}"/>
                </c:ext>
              </c:extLst>
            </c:dLbl>
            <c:dLbl>
              <c:idx val="2"/>
              <c:layout>
                <c:manualLayout>
                  <c:x val="-0.31953915489161605"/>
                  <c:y val="0.1787078566735634"/>
                </c:manualLayout>
              </c:layout>
              <c:tx>
                <c:rich>
                  <a:bodyPr/>
                  <a:lstStyle/>
                  <a:p>
                    <a:pPr>
                      <a:defRPr sz="1000" b="1" i="0" u="none" strike="noStrike" baseline="0">
                        <a:solidFill>
                          <a:srgbClr val="000000"/>
                        </a:solidFill>
                        <a:latin typeface="Arial"/>
                        <a:ea typeface="Arial"/>
                        <a:cs typeface="Arial"/>
                      </a:defRPr>
                    </a:pPr>
                    <a:r>
                      <a:rPr lang="en-US"/>
                      <a:t>10%</a:t>
                    </a:r>
                  </a:p>
                </c:rich>
              </c:tx>
              <c:numFmt formatCode="@" sourceLinked="0"/>
              <c:spPr>
                <a:no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4B-4407-ACFD-554BB735DA4F}"/>
                </c:ext>
              </c:extLst>
            </c:dLbl>
            <c:numFmt formatCode="@" sourceLinked="0"/>
            <c:spPr>
              <a:noFill/>
              <a:ln w="25400">
                <a:noFill/>
              </a:ln>
            </c:spPr>
            <c:txPr>
              <a:bodyPr wrap="square" lIns="38100" tIns="19050" rIns="38100" bIns="19050" anchor="ctr">
                <a:spAutoFit/>
              </a:bodyPr>
              <a:lstStyle/>
              <a:p>
                <a:pPr>
                  <a:defRPr sz="10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2018-2020</c:v>
                </c:pt>
                <c:pt idx="1">
                  <c:v>2020-2022</c:v>
                </c:pt>
                <c:pt idx="2">
                  <c:v>2022-2024</c:v>
                </c:pt>
              </c:strCache>
            </c:strRef>
          </c:cat>
          <c:val>
            <c:numRef>
              <c:f>Sheet1!$B$7:$B$9</c:f>
              <c:numCache>
                <c:formatCode>_(* #,##0_);_(* \(#,##0\);_(* "-"??_);_(@_)</c:formatCode>
                <c:ptCount val="3"/>
                <c:pt idx="0" formatCode="#,##0_);[Red]\(#,##0\)">
                  <c:v>4950.9674129564182</c:v>
                </c:pt>
                <c:pt idx="1">
                  <c:v>5319.8911975974497</c:v>
                </c:pt>
                <c:pt idx="2">
                  <c:v>5930.111544232499</c:v>
                </c:pt>
              </c:numCache>
            </c:numRef>
          </c:val>
          <c:smooth val="0"/>
          <c:extLst>
            <c:ext xmlns:c16="http://schemas.microsoft.com/office/drawing/2014/chart" uri="{C3380CC4-5D6E-409C-BE32-E72D297353CC}">
              <c16:uniqueId val="{00000003-6E4B-4407-ACFD-554BB735DA4F}"/>
            </c:ext>
          </c:extLst>
        </c:ser>
        <c:dLbls>
          <c:showLegendKey val="0"/>
          <c:showVal val="0"/>
          <c:showCatName val="0"/>
          <c:showSerName val="0"/>
          <c:showPercent val="0"/>
          <c:showBubbleSize val="0"/>
        </c:dLbls>
        <c:marker val="1"/>
        <c:smooth val="0"/>
        <c:axId val="632182936"/>
        <c:axId val="1"/>
      </c:lineChart>
      <c:catAx>
        <c:axId val="63218293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Biennium</a:t>
                </a:r>
              </a:p>
            </c:rich>
          </c:tx>
          <c:layout>
            <c:manualLayout>
              <c:xMode val="edge"/>
              <c:yMode val="edge"/>
              <c:x val="0.49536178107606677"/>
              <c:y val="0.90092879256965941"/>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auto val="1"/>
        <c:lblAlgn val="ctr"/>
        <c:lblOffset val="100"/>
        <c:tickMarkSkip val="1"/>
        <c:noMultiLvlLbl val="0"/>
      </c:catAx>
      <c:valAx>
        <c:axId val="1"/>
        <c:scaling>
          <c:orientation val="minMax"/>
          <c:min val="30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Health Care Premium</a:t>
                </a:r>
              </a:p>
            </c:rich>
          </c:tx>
          <c:layout>
            <c:manualLayout>
              <c:xMode val="edge"/>
              <c:yMode val="edge"/>
              <c:x val="1.2987012987012988E-2"/>
              <c:y val="0.2714138286893704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32182936"/>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600" b="1" dirty="0" smtClean="0"/>
              <a:t>Prevailing Textbook Per Pupil Amounts Across Biennia</a:t>
            </a:r>
          </a:p>
          <a:p>
            <a:pPr>
              <a:defRPr b="1"/>
            </a:pPr>
            <a:r>
              <a:rPr lang="en-US" sz="1600" b="1" dirty="0" smtClean="0"/>
              <a:t>(without inflation)</a:t>
            </a:r>
            <a:endParaRPr lang="en-US" sz="1600"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2014-2016</c:v>
                </c:pt>
                <c:pt idx="1">
                  <c:v>2016-2018</c:v>
                </c:pt>
                <c:pt idx="2">
                  <c:v>2018-2020</c:v>
                </c:pt>
                <c:pt idx="3">
                  <c:v>2020-2022</c:v>
                </c:pt>
                <c:pt idx="4">
                  <c:v>2022-2024</c:v>
                </c:pt>
              </c:strCache>
            </c:strRef>
          </c:cat>
          <c:val>
            <c:numRef>
              <c:f>Sheet1!$B$2:$B$6</c:f>
              <c:numCache>
                <c:formatCode>General</c:formatCode>
                <c:ptCount val="5"/>
                <c:pt idx="0">
                  <c:v>96.22</c:v>
                </c:pt>
                <c:pt idx="1">
                  <c:v>107.22</c:v>
                </c:pt>
                <c:pt idx="2">
                  <c:v>96.95</c:v>
                </c:pt>
                <c:pt idx="3">
                  <c:v>102.97</c:v>
                </c:pt>
                <c:pt idx="4">
                  <c:v>125.54</c:v>
                </c:pt>
              </c:numCache>
            </c:numRef>
          </c:val>
          <c:extLst>
            <c:ext xmlns:c16="http://schemas.microsoft.com/office/drawing/2014/chart" uri="{C3380CC4-5D6E-409C-BE32-E72D297353CC}">
              <c16:uniqueId val="{00000000-90E9-4E15-8F1D-A49EAA4EF1A3}"/>
            </c:ext>
          </c:extLst>
        </c:ser>
        <c:dLbls>
          <c:dLblPos val="outEnd"/>
          <c:showLegendKey val="0"/>
          <c:showVal val="1"/>
          <c:showCatName val="0"/>
          <c:showSerName val="0"/>
          <c:showPercent val="0"/>
          <c:showBubbleSize val="0"/>
        </c:dLbls>
        <c:gapWidth val="219"/>
        <c:overlap val="-27"/>
        <c:axId val="433165888"/>
        <c:axId val="433159984"/>
      </c:barChart>
      <c:catAx>
        <c:axId val="433165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159984"/>
        <c:crosses val="autoZero"/>
        <c:auto val="1"/>
        <c:lblAlgn val="ctr"/>
        <c:lblOffset val="100"/>
        <c:noMultiLvlLbl val="0"/>
      </c:catAx>
      <c:valAx>
        <c:axId val="433159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 Pupil Amount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16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0-12T21:16:52.189" idx="1">
    <p:pos x="6418" y="1560"/>
    <p:text>Please proof date references in this section as a double-check.</p:text>
    <p:extLst>
      <p:ext uri="{C676402C-5697-4E1C-873F-D02D1690AC5C}">
        <p15:threadingInfo xmlns:p15="http://schemas.microsoft.com/office/powerpoint/2012/main" timeZoneBias="240"/>
      </p:ext>
    </p:extLst>
  </p:cm>
  <p:cm authorId="2" dt="2021-10-13T08:05:14.013" idx="1">
    <p:pos x="6418" y="1656"/>
    <p:text>The FY22 base dates for SOLs were off by a year.</p:text>
    <p:extLst>
      <p:ext uri="{C676402C-5697-4E1C-873F-D02D1690AC5C}">
        <p15:threadingInfo xmlns:p15="http://schemas.microsoft.com/office/powerpoint/2012/main" timeZoneBias="240">
          <p15:parentCm authorId="1" idx="1"/>
        </p15:threadingInfo>
      </p:ext>
    </p:extLst>
  </p:cm>
</p:cmLst>
</file>

<file path=ppt/drawings/drawing1.xml><?xml version="1.0" encoding="utf-8"?>
<c:userShapes xmlns:c="http://schemas.openxmlformats.org/drawingml/2006/chart">
  <cdr:relSizeAnchor xmlns:cdr="http://schemas.openxmlformats.org/drawingml/2006/chartDrawing">
    <cdr:from>
      <cdr:x>0.01422</cdr:x>
      <cdr:y>0.93295</cdr:y>
    </cdr:from>
    <cdr:to>
      <cdr:x>0.17073</cdr:x>
      <cdr:y>0.98198</cdr:y>
    </cdr:to>
    <cdr:sp macro="" textlink="">
      <cdr:nvSpPr>
        <cdr:cNvPr id="3073" name="Text Box 1"/>
        <cdr:cNvSpPr txBox="1">
          <a:spLocks xmlns:a="http://schemas.openxmlformats.org/drawingml/2006/main" noChangeArrowheads="1"/>
        </cdr:cNvSpPr>
      </cdr:nvSpPr>
      <cdr:spPr bwMode="auto">
        <a:xfrm xmlns:a="http://schemas.openxmlformats.org/drawingml/2006/main">
          <a:off x="89743" y="3655477"/>
          <a:ext cx="952605" cy="1919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1" u="none" strike="noStrike" baseline="0">
              <a:solidFill>
                <a:srgbClr val="000000"/>
              </a:solidFill>
              <a:latin typeface="Arial"/>
              <a:cs typeface="Arial"/>
            </a:rPr>
            <a:t>*Projected</a:t>
          </a:r>
        </a:p>
      </cdr:txBody>
    </cdr:sp>
  </cdr:relSizeAnchor>
</c:userShapes>
</file>

<file path=ppt/drawings/drawing2.xml><?xml version="1.0" encoding="utf-8"?>
<c:userShapes xmlns:c="http://schemas.openxmlformats.org/drawingml/2006/chart">
  <cdr:relSizeAnchor xmlns:cdr="http://schemas.openxmlformats.org/drawingml/2006/chartDrawing">
    <cdr:from>
      <cdr:x>0.78581</cdr:x>
      <cdr:y>0.35369</cdr:y>
    </cdr:from>
    <cdr:to>
      <cdr:x>0.9734</cdr:x>
      <cdr:y>0.43003</cdr:y>
    </cdr:to>
    <cdr:sp macro="" textlink="">
      <cdr:nvSpPr>
        <cdr:cNvPr id="2" name="TextBox 1"/>
        <cdr:cNvSpPr txBox="1"/>
      </cdr:nvSpPr>
      <cdr:spPr>
        <a:xfrm xmlns:a="http://schemas.openxmlformats.org/drawingml/2006/main">
          <a:off x="5067264" y="1323967"/>
          <a:ext cx="1209660" cy="2857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latin typeface="Arial" panose="020B0604020202020204" pitchFamily="34" charset="0"/>
              <a:cs typeface="Arial" panose="020B0604020202020204" pitchFamily="34" charset="0"/>
            </a:rPr>
            <a:t>(2.2%-pt.</a:t>
          </a:r>
          <a:r>
            <a:rPr lang="en-US" sz="800" b="1" baseline="0">
              <a:latin typeface="Arial" panose="020B0604020202020204" pitchFamily="34" charset="0"/>
              <a:cs typeface="Arial" panose="020B0604020202020204" pitchFamily="34" charset="0"/>
            </a:rPr>
            <a:t> increase)</a:t>
          </a:r>
          <a:endParaRPr lang="en-US" sz="8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0.36041</cdr:x>
      <cdr:y>0.65395</cdr:y>
    </cdr:from>
    <cdr:to>
      <cdr:x>0.55836</cdr:x>
      <cdr:y>0.73283</cdr:y>
    </cdr:to>
    <cdr:sp macro="" textlink="">
      <cdr:nvSpPr>
        <cdr:cNvPr id="3" name="TextBox 2"/>
        <cdr:cNvSpPr txBox="1"/>
      </cdr:nvSpPr>
      <cdr:spPr>
        <a:xfrm xmlns:a="http://schemas.openxmlformats.org/drawingml/2006/main">
          <a:off x="2324048" y="2447945"/>
          <a:ext cx="1276466" cy="2952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latin typeface="Arial" panose="020B0604020202020204" pitchFamily="34" charset="0"/>
              <a:cs typeface="Arial" panose="020B0604020202020204" pitchFamily="34" charset="0"/>
            </a:rPr>
            <a:t>(0.1%-pt. increase)</a:t>
          </a:r>
        </a:p>
      </cdr:txBody>
    </cdr:sp>
  </cdr:relSizeAnchor>
  <cdr:relSizeAnchor xmlns:cdr="http://schemas.openxmlformats.org/drawingml/2006/chartDrawing">
    <cdr:from>
      <cdr:x>0.57312</cdr:x>
      <cdr:y>0.54962</cdr:y>
    </cdr:from>
    <cdr:to>
      <cdr:x>0.75923</cdr:x>
      <cdr:y>0.61323</cdr:y>
    </cdr:to>
    <cdr:sp macro="" textlink="">
      <cdr:nvSpPr>
        <cdr:cNvPr id="4" name="TextBox 3"/>
        <cdr:cNvSpPr txBox="1"/>
      </cdr:nvSpPr>
      <cdr:spPr>
        <a:xfrm xmlns:a="http://schemas.openxmlformats.org/drawingml/2006/main">
          <a:off x="3695694" y="2057420"/>
          <a:ext cx="1200117" cy="238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latin typeface="Arial" panose="020B0604020202020204" pitchFamily="34" charset="0"/>
              <a:cs typeface="Arial" panose="020B0604020202020204" pitchFamily="34" charset="0"/>
            </a:rPr>
            <a:t>(1.1%-pt. increase)</a:t>
          </a:r>
        </a:p>
      </cdr:txBody>
    </cdr:sp>
  </cdr:relSizeAnchor>
</c:userShapes>
</file>

<file path=ppt/drawings/drawing3.xml><?xml version="1.0" encoding="utf-8"?>
<c:userShapes xmlns:c="http://schemas.openxmlformats.org/drawingml/2006/chart">
  <cdr:relSizeAnchor xmlns:cdr="http://schemas.openxmlformats.org/drawingml/2006/chartDrawing">
    <cdr:from>
      <cdr:x>0.45398</cdr:x>
      <cdr:y>0.94149</cdr:y>
    </cdr:from>
    <cdr:to>
      <cdr:x>1</cdr:x>
      <cdr:y>0.99076</cdr:y>
    </cdr:to>
    <cdr:sp macro="" textlink="">
      <cdr:nvSpPr>
        <cdr:cNvPr id="2049" name="Text Box 1"/>
        <cdr:cNvSpPr txBox="1">
          <a:spLocks xmlns:a="http://schemas.openxmlformats.org/drawingml/2006/main" noChangeArrowheads="1"/>
        </cdr:cNvSpPr>
      </cdr:nvSpPr>
      <cdr:spPr bwMode="auto">
        <a:xfrm xmlns:a="http://schemas.openxmlformats.org/drawingml/2006/main">
          <a:off x="2852827" y="3676746"/>
          <a:ext cx="3208918"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75" b="0" i="0" u="none" strike="noStrike" baseline="0">
              <a:solidFill>
                <a:srgbClr val="000000"/>
              </a:solidFill>
              <a:latin typeface="Arial"/>
              <a:cs typeface="Arial"/>
            </a:rPr>
            <a:t>* Includes Primary, Secondary, and Tertiary Disability</a:t>
          </a:r>
        </a:p>
      </cdr:txBody>
    </cdr:sp>
  </cdr:relSizeAnchor>
  <cdr:relSizeAnchor xmlns:cdr="http://schemas.openxmlformats.org/drawingml/2006/chartDrawing">
    <cdr:from>
      <cdr:x>0.81686</cdr:x>
      <cdr:y>0.29975</cdr:y>
    </cdr:from>
    <cdr:to>
      <cdr:x>0.87982</cdr:x>
      <cdr:y>0.34317</cdr:y>
    </cdr:to>
    <cdr:sp macro="" textlink="">
      <cdr:nvSpPr>
        <cdr:cNvPr id="2050" name="Text Box 2"/>
        <cdr:cNvSpPr txBox="1">
          <a:spLocks xmlns:a="http://schemas.openxmlformats.org/drawingml/2006/main" noChangeArrowheads="1"/>
        </cdr:cNvSpPr>
      </cdr:nvSpPr>
      <cdr:spPr bwMode="auto">
        <a:xfrm xmlns:a="http://schemas.openxmlformats.org/drawingml/2006/main">
          <a:off x="4800634" y="1170584"/>
          <a:ext cx="370011" cy="1695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17%</a:t>
          </a:r>
        </a:p>
      </cdr:txBody>
    </cdr:sp>
  </cdr:relSizeAnchor>
  <cdr:relSizeAnchor xmlns:cdr="http://schemas.openxmlformats.org/drawingml/2006/chartDrawing">
    <cdr:from>
      <cdr:x>0.822</cdr:x>
      <cdr:y>0.59416</cdr:y>
    </cdr:from>
    <cdr:to>
      <cdr:x>0.88496</cdr:x>
      <cdr:y>0.64343</cdr:y>
    </cdr:to>
    <cdr:sp macro="" textlink="">
      <cdr:nvSpPr>
        <cdr:cNvPr id="2051" name="Text Box 3"/>
        <cdr:cNvSpPr txBox="1">
          <a:spLocks xmlns:a="http://schemas.openxmlformats.org/drawingml/2006/main" noChangeArrowheads="1"/>
        </cdr:cNvSpPr>
      </cdr:nvSpPr>
      <cdr:spPr bwMode="auto">
        <a:xfrm xmlns:a="http://schemas.openxmlformats.org/drawingml/2006/main">
          <a:off x="4830805" y="2320340"/>
          <a:ext cx="370011"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83%</a:t>
          </a:r>
        </a:p>
      </cdr:txBody>
    </cdr:sp>
  </cdr:relSizeAnchor>
  <cdr:relSizeAnchor xmlns:cdr="http://schemas.openxmlformats.org/drawingml/2006/chartDrawing">
    <cdr:from>
      <cdr:x>0.29026</cdr:x>
      <cdr:y>0.59172</cdr:y>
    </cdr:from>
    <cdr:to>
      <cdr:x>0.35396</cdr:x>
      <cdr:y>0.64099</cdr:y>
    </cdr:to>
    <cdr:sp macro="" textlink="">
      <cdr:nvSpPr>
        <cdr:cNvPr id="2052" name="Text Box 4"/>
        <cdr:cNvSpPr txBox="1">
          <a:spLocks xmlns:a="http://schemas.openxmlformats.org/drawingml/2006/main" noChangeArrowheads="1"/>
        </cdr:cNvSpPr>
      </cdr:nvSpPr>
      <cdr:spPr bwMode="auto">
        <a:xfrm xmlns:a="http://schemas.openxmlformats.org/drawingml/2006/main">
          <a:off x="1705836" y="2310812"/>
          <a:ext cx="374360" cy="1924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76%</a:t>
          </a:r>
        </a:p>
      </cdr:txBody>
    </cdr:sp>
  </cdr:relSizeAnchor>
  <cdr:relSizeAnchor xmlns:cdr="http://schemas.openxmlformats.org/drawingml/2006/chartDrawing">
    <cdr:from>
      <cdr:x>0.29174</cdr:x>
      <cdr:y>0.34683</cdr:y>
    </cdr:from>
    <cdr:to>
      <cdr:x>0.35495</cdr:x>
      <cdr:y>0.39561</cdr:y>
    </cdr:to>
    <cdr:sp macro="" textlink="">
      <cdr:nvSpPr>
        <cdr:cNvPr id="2053" name="Text Box 5"/>
        <cdr:cNvSpPr txBox="1">
          <a:spLocks xmlns:a="http://schemas.openxmlformats.org/drawingml/2006/main" noChangeArrowheads="1"/>
        </cdr:cNvSpPr>
      </cdr:nvSpPr>
      <cdr:spPr bwMode="auto">
        <a:xfrm xmlns:a="http://schemas.openxmlformats.org/drawingml/2006/main">
          <a:off x="1714534" y="1354465"/>
          <a:ext cx="371480" cy="1904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24%</a:t>
          </a:r>
        </a:p>
      </cdr:txBody>
    </cdr:sp>
  </cdr:relSizeAnchor>
  <cdr:relSizeAnchor xmlns:cdr="http://schemas.openxmlformats.org/drawingml/2006/chartDrawing">
    <cdr:from>
      <cdr:x>0.55394</cdr:x>
      <cdr:y>0.59172</cdr:y>
    </cdr:from>
    <cdr:to>
      <cdr:x>0.61789</cdr:x>
      <cdr:y>0.64099</cdr:y>
    </cdr:to>
    <cdr:sp macro="" textlink="">
      <cdr:nvSpPr>
        <cdr:cNvPr id="2054" name="Text Box 6"/>
        <cdr:cNvSpPr txBox="1">
          <a:spLocks xmlns:a="http://schemas.openxmlformats.org/drawingml/2006/main" noChangeArrowheads="1"/>
        </cdr:cNvSpPr>
      </cdr:nvSpPr>
      <cdr:spPr bwMode="auto">
        <a:xfrm xmlns:a="http://schemas.openxmlformats.org/drawingml/2006/main">
          <a:off x="3255459" y="2310804"/>
          <a:ext cx="375830"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78%</a:t>
          </a:r>
        </a:p>
      </cdr:txBody>
    </cdr:sp>
  </cdr:relSizeAnchor>
  <cdr:relSizeAnchor xmlns:cdr="http://schemas.openxmlformats.org/drawingml/2006/chartDrawing">
    <cdr:from>
      <cdr:x>0.55432</cdr:x>
      <cdr:y>0.32585</cdr:y>
    </cdr:from>
    <cdr:to>
      <cdr:x>0.61655</cdr:x>
      <cdr:y>0.37439</cdr:y>
    </cdr:to>
    <cdr:sp macro="" textlink="">
      <cdr:nvSpPr>
        <cdr:cNvPr id="2055" name="Text Box 7"/>
        <cdr:cNvSpPr txBox="1">
          <a:spLocks xmlns:a="http://schemas.openxmlformats.org/drawingml/2006/main" noChangeArrowheads="1"/>
        </cdr:cNvSpPr>
      </cdr:nvSpPr>
      <cdr:spPr bwMode="auto">
        <a:xfrm xmlns:a="http://schemas.openxmlformats.org/drawingml/2006/main">
          <a:off x="3257679" y="1272518"/>
          <a:ext cx="365721" cy="1895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22%</a:t>
          </a:r>
        </a:p>
      </cdr:txBody>
    </cdr:sp>
  </cdr:relSizeAnchor>
  <cdr:relSizeAnchor xmlns:cdr="http://schemas.openxmlformats.org/drawingml/2006/chartDrawing">
    <cdr:from>
      <cdr:x>0.77814</cdr:x>
      <cdr:y>0.18731</cdr:y>
    </cdr:from>
    <cdr:to>
      <cdr:x>0.90431</cdr:x>
      <cdr:y>0.24048</cdr:y>
    </cdr:to>
    <cdr:sp macro="" textlink="">
      <cdr:nvSpPr>
        <cdr:cNvPr id="2056" name="Text Box 8"/>
        <cdr:cNvSpPr txBox="1">
          <a:spLocks xmlns:a="http://schemas.openxmlformats.org/drawingml/2006/main" noChangeArrowheads="1"/>
        </cdr:cNvSpPr>
      </cdr:nvSpPr>
      <cdr:spPr bwMode="auto">
        <a:xfrm xmlns:a="http://schemas.openxmlformats.org/drawingml/2006/main">
          <a:off x="4573058" y="731489"/>
          <a:ext cx="741491" cy="2076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219,764</a:t>
          </a:r>
        </a:p>
      </cdr:txBody>
    </cdr:sp>
  </cdr:relSizeAnchor>
  <cdr:relSizeAnchor xmlns:cdr="http://schemas.openxmlformats.org/drawingml/2006/chartDrawing">
    <cdr:from>
      <cdr:x>0.26003</cdr:x>
      <cdr:y>0.18511</cdr:y>
    </cdr:from>
    <cdr:to>
      <cdr:x>0.38448</cdr:x>
      <cdr:y>0.23535</cdr:y>
    </cdr:to>
    <cdr:sp macro="" textlink="">
      <cdr:nvSpPr>
        <cdr:cNvPr id="2057" name="Text Box 9"/>
        <cdr:cNvSpPr txBox="1">
          <a:spLocks xmlns:a="http://schemas.openxmlformats.org/drawingml/2006/main" noChangeArrowheads="1"/>
        </cdr:cNvSpPr>
      </cdr:nvSpPr>
      <cdr:spPr bwMode="auto">
        <a:xfrm xmlns:a="http://schemas.openxmlformats.org/drawingml/2006/main">
          <a:off x="1528172" y="722901"/>
          <a:ext cx="731384" cy="196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207,233</a:t>
          </a:r>
        </a:p>
      </cdr:txBody>
    </cdr:sp>
  </cdr:relSizeAnchor>
  <cdr:relSizeAnchor xmlns:cdr="http://schemas.openxmlformats.org/drawingml/2006/chartDrawing">
    <cdr:from>
      <cdr:x>0.5169</cdr:x>
      <cdr:y>0.18731</cdr:y>
    </cdr:from>
    <cdr:to>
      <cdr:x>0.64209</cdr:x>
      <cdr:y>0.23829</cdr:y>
    </cdr:to>
    <cdr:sp macro="" textlink="">
      <cdr:nvSpPr>
        <cdr:cNvPr id="2058" name="Text Box 10"/>
        <cdr:cNvSpPr txBox="1">
          <a:spLocks xmlns:a="http://schemas.openxmlformats.org/drawingml/2006/main" noChangeArrowheads="1"/>
        </cdr:cNvSpPr>
      </cdr:nvSpPr>
      <cdr:spPr bwMode="auto">
        <a:xfrm xmlns:a="http://schemas.openxmlformats.org/drawingml/2006/main">
          <a:off x="3037782" y="731489"/>
          <a:ext cx="735733" cy="1990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219,805</a:t>
          </a:r>
        </a:p>
      </cdr:txBody>
    </cdr:sp>
  </cdr:relSizeAnchor>
  <cdr:relSizeAnchor xmlns:cdr="http://schemas.openxmlformats.org/drawingml/2006/chartDrawing">
    <cdr:from>
      <cdr:x>0.12467</cdr:x>
      <cdr:y>0.02924</cdr:y>
    </cdr:from>
    <cdr:to>
      <cdr:x>0.95329</cdr:x>
      <cdr:y>0.15339</cdr:y>
    </cdr:to>
    <cdr:sp macro="" textlink="">
      <cdr:nvSpPr>
        <cdr:cNvPr id="16395" name="Text Box 11"/>
        <cdr:cNvSpPr txBox="1">
          <a:spLocks xmlns:a="http://schemas.openxmlformats.org/drawingml/2006/main" noChangeArrowheads="1"/>
        </cdr:cNvSpPr>
      </cdr:nvSpPr>
      <cdr:spPr bwMode="auto">
        <a:xfrm xmlns:a="http://schemas.openxmlformats.org/drawingml/2006/main">
          <a:off x="737057" y="117642"/>
          <a:ext cx="4877638" cy="4860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Base Year December 1 Special Education Child Count for Rebenchmarking (2016, 2018, 2020)</a:t>
          </a:r>
        </a:p>
      </cdr:txBody>
    </cdr:sp>
  </cdr:relSizeAnchor>
</c:userShapes>
</file>

<file path=ppt/drawings/drawing4.xml><?xml version="1.0" encoding="utf-8"?>
<c:userShapes xmlns:c="http://schemas.openxmlformats.org/drawingml/2006/chart">
  <cdr:relSizeAnchor xmlns:cdr="http://schemas.openxmlformats.org/drawingml/2006/chartDrawing">
    <cdr:from>
      <cdr:x>0.01153</cdr:x>
      <cdr:y>0.93141</cdr:y>
    </cdr:from>
    <cdr:to>
      <cdr:x>0.28023</cdr:x>
      <cdr:y>0.98597</cdr:y>
    </cdr:to>
    <cdr:sp macro="" textlink="">
      <cdr:nvSpPr>
        <cdr:cNvPr id="2049" name="Text Box 1"/>
        <cdr:cNvSpPr txBox="1">
          <a:spLocks xmlns:a="http://schemas.openxmlformats.org/drawingml/2006/main" noChangeArrowheads="1"/>
        </cdr:cNvSpPr>
      </cdr:nvSpPr>
      <cdr:spPr bwMode="auto">
        <a:xfrm xmlns:a="http://schemas.openxmlformats.org/drawingml/2006/main">
          <a:off x="87968" y="3557544"/>
          <a:ext cx="2050054" cy="2083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100" b="0" i="1" u="none" strike="noStrike" baseline="0" dirty="0">
              <a:solidFill>
                <a:srgbClr val="000000"/>
              </a:solidFill>
              <a:latin typeface="Arial"/>
              <a:cs typeface="Arial"/>
            </a:rPr>
            <a:t>* Math and English Only</a:t>
          </a:r>
        </a:p>
      </cdr:txBody>
    </cdr:sp>
  </cdr:relSizeAnchor>
</c:userShapes>
</file>

<file path=ppt/drawings/drawing5.xml><?xml version="1.0" encoding="utf-8"?>
<c:userShapes xmlns:c="http://schemas.openxmlformats.org/drawingml/2006/chart">
  <cdr:relSizeAnchor xmlns:cdr="http://schemas.openxmlformats.org/drawingml/2006/chartDrawing">
    <cdr:from>
      <cdr:x>0.56333</cdr:x>
      <cdr:y>0.45292</cdr:y>
    </cdr:from>
    <cdr:to>
      <cdr:x>0.77813</cdr:x>
      <cdr:y>0.50219</cdr:y>
    </cdr:to>
    <cdr:sp macro="" textlink="">
      <cdr:nvSpPr>
        <cdr:cNvPr id="6145" name="Text Box 1"/>
        <cdr:cNvSpPr txBox="1">
          <a:spLocks xmlns:a="http://schemas.openxmlformats.org/drawingml/2006/main" noChangeArrowheads="1"/>
        </cdr:cNvSpPr>
      </cdr:nvSpPr>
      <cdr:spPr bwMode="auto">
        <a:xfrm xmlns:a="http://schemas.openxmlformats.org/drawingml/2006/main">
          <a:off x="3385768" y="1786015"/>
          <a:ext cx="1291007" cy="1942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chemeClr val="tx2">
                  <a:lumMod val="75000"/>
                </a:schemeClr>
              </a:solidFill>
              <a:latin typeface="Arial"/>
              <a:cs typeface="Arial"/>
            </a:rPr>
            <a:t>(2.0 %-pt. increase)</a:t>
          </a:r>
        </a:p>
      </cdr:txBody>
    </cdr:sp>
  </cdr:relSizeAnchor>
  <cdr:relSizeAnchor xmlns:cdr="http://schemas.openxmlformats.org/drawingml/2006/chartDrawing">
    <cdr:from>
      <cdr:x>0.78204</cdr:x>
      <cdr:y>0.37229</cdr:y>
    </cdr:from>
    <cdr:to>
      <cdr:x>0.99683</cdr:x>
      <cdr:y>0.42083</cdr:y>
    </cdr:to>
    <cdr:sp macro="" textlink="">
      <cdr:nvSpPr>
        <cdr:cNvPr id="6146" name="Text Box 2"/>
        <cdr:cNvSpPr txBox="1">
          <a:spLocks xmlns:a="http://schemas.openxmlformats.org/drawingml/2006/main" noChangeArrowheads="1"/>
        </cdr:cNvSpPr>
      </cdr:nvSpPr>
      <cdr:spPr bwMode="auto">
        <a:xfrm xmlns:a="http://schemas.openxmlformats.org/drawingml/2006/main">
          <a:off x="4700278" y="1468076"/>
          <a:ext cx="1290947" cy="191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chemeClr val="tx2">
                  <a:lumMod val="75000"/>
                </a:schemeClr>
              </a:solidFill>
              <a:latin typeface="Arial"/>
              <a:cs typeface="Arial"/>
            </a:rPr>
            <a:t>(0.2 %-pt. increase)</a:t>
          </a:r>
        </a:p>
      </cdr:txBody>
    </cdr:sp>
  </cdr:relSizeAnchor>
  <cdr:relSizeAnchor xmlns:cdr="http://schemas.openxmlformats.org/drawingml/2006/chartDrawing">
    <cdr:from>
      <cdr:x>0.35816</cdr:x>
      <cdr:y>0.70283</cdr:y>
    </cdr:from>
    <cdr:to>
      <cdr:x>0.60063</cdr:x>
      <cdr:y>0.7664</cdr:y>
    </cdr:to>
    <cdr:sp macro="" textlink="">
      <cdr:nvSpPr>
        <cdr:cNvPr id="2" name="TextBox 1"/>
        <cdr:cNvSpPr txBox="1"/>
      </cdr:nvSpPr>
      <cdr:spPr>
        <a:xfrm xmlns:a="http://schemas.openxmlformats.org/drawingml/2006/main">
          <a:off x="2152627" y="2771488"/>
          <a:ext cx="1457311" cy="250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solidFill>
                <a:schemeClr val="tx2">
                  <a:lumMod val="75000"/>
                </a:schemeClr>
              </a:solidFill>
              <a:latin typeface="Arial" panose="020B0604020202020204" pitchFamily="34" charset="0"/>
              <a:cs typeface="Arial" panose="020B0604020202020204" pitchFamily="34" charset="0"/>
            </a:rPr>
            <a:t>(1.2 %-pt. decrease)</a:t>
          </a:r>
        </a:p>
      </cdr:txBody>
    </cdr:sp>
  </cdr:relSizeAnchor>
  <cdr:relSizeAnchor xmlns:cdr="http://schemas.openxmlformats.org/drawingml/2006/chartDrawing">
    <cdr:from>
      <cdr:x>0.71949</cdr:x>
      <cdr:y>0.45966</cdr:y>
    </cdr:from>
    <cdr:to>
      <cdr:x>0.94295</cdr:x>
      <cdr:y>0.52078</cdr:y>
    </cdr:to>
    <cdr:sp macro="" textlink="">
      <cdr:nvSpPr>
        <cdr:cNvPr id="3" name="TextBox 2"/>
        <cdr:cNvSpPr txBox="1"/>
      </cdr:nvSpPr>
      <cdr:spPr>
        <a:xfrm xmlns:a="http://schemas.openxmlformats.org/drawingml/2006/main">
          <a:off x="4324350" y="1790700"/>
          <a:ext cx="13430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0.22228</cdr:x>
      <cdr:y>0.47225</cdr:y>
    </cdr:from>
    <cdr:to>
      <cdr:x>0.3435</cdr:x>
      <cdr:y>0.52775</cdr:y>
    </cdr:to>
    <cdr:sp macro="" textlink="">
      <cdr:nvSpPr>
        <cdr:cNvPr id="41985" name="Text Box 1"/>
        <cdr:cNvSpPr txBox="1">
          <a:spLocks xmlns:a="http://schemas.openxmlformats.org/drawingml/2006/main" noChangeArrowheads="1"/>
        </cdr:cNvSpPr>
      </cdr:nvSpPr>
      <cdr:spPr bwMode="auto">
        <a:xfrm xmlns:a="http://schemas.openxmlformats.org/drawingml/2006/main">
          <a:off x="1372328" y="1783325"/>
          <a:ext cx="748387" cy="209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1" i="0" u="none" strike="noStrike" baseline="0" dirty="0">
              <a:solidFill>
                <a:srgbClr val="000000"/>
              </a:solidFill>
              <a:latin typeface="Arial"/>
              <a:cs typeface="Arial"/>
            </a:rPr>
            <a:t>$4,951</a:t>
          </a:r>
        </a:p>
      </cdr:txBody>
    </cdr:sp>
  </cdr:relSizeAnchor>
  <cdr:relSizeAnchor xmlns:cdr="http://schemas.openxmlformats.org/drawingml/2006/chartDrawing">
    <cdr:from>
      <cdr:x>0.50153</cdr:x>
      <cdr:y>0.40615</cdr:y>
    </cdr:from>
    <cdr:to>
      <cdr:x>0.61293</cdr:x>
      <cdr:y>0.45946</cdr:y>
    </cdr:to>
    <cdr:sp macro="" textlink="">
      <cdr:nvSpPr>
        <cdr:cNvPr id="41986" name="Text Box 2"/>
        <cdr:cNvSpPr txBox="1">
          <a:spLocks xmlns:a="http://schemas.openxmlformats.org/drawingml/2006/main" noChangeArrowheads="1"/>
        </cdr:cNvSpPr>
      </cdr:nvSpPr>
      <cdr:spPr bwMode="auto">
        <a:xfrm xmlns:a="http://schemas.openxmlformats.org/drawingml/2006/main">
          <a:off x="3096321" y="1533682"/>
          <a:ext cx="687760" cy="2013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1" i="0" u="none" strike="noStrike" baseline="0" dirty="0">
              <a:solidFill>
                <a:srgbClr val="000000"/>
              </a:solidFill>
              <a:latin typeface="Arial"/>
              <a:cs typeface="Arial"/>
            </a:rPr>
            <a:t>$5,320</a:t>
          </a:r>
        </a:p>
      </cdr:txBody>
    </cdr:sp>
  </cdr:relSizeAnchor>
  <cdr:relSizeAnchor xmlns:cdr="http://schemas.openxmlformats.org/drawingml/2006/chartDrawing">
    <cdr:from>
      <cdr:x>0.79455</cdr:x>
      <cdr:y>0.31841</cdr:y>
    </cdr:from>
    <cdr:to>
      <cdr:x>0.90221</cdr:x>
      <cdr:y>0.36572</cdr:y>
    </cdr:to>
    <cdr:sp macro="" textlink="">
      <cdr:nvSpPr>
        <cdr:cNvPr id="3075" name="Text Box 3"/>
        <cdr:cNvSpPr txBox="1">
          <a:spLocks xmlns:a="http://schemas.openxmlformats.org/drawingml/2006/main" noChangeArrowheads="1"/>
        </cdr:cNvSpPr>
      </cdr:nvSpPr>
      <cdr:spPr bwMode="auto">
        <a:xfrm xmlns:a="http://schemas.openxmlformats.org/drawingml/2006/main">
          <a:off x="4905396" y="1202386"/>
          <a:ext cx="664681" cy="17863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1" i="0" u="none" strike="noStrike" baseline="0" dirty="0">
              <a:solidFill>
                <a:srgbClr val="000000"/>
              </a:solidFill>
              <a:latin typeface="Arial"/>
              <a:cs typeface="Arial"/>
            </a:rPr>
            <a:t>$5,930</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143E934-413D-2241-80FF-C05625C2FD5A}" type="datetimeFigureOut">
              <a:rPr lang="en-US" smtClean="0">
                <a:latin typeface="Trebuchet MS" panose="020B0703020202090204" pitchFamily="34" charset="0"/>
              </a:rPr>
              <a:t>10/18/2021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4143587" y="9119474"/>
            <a:ext cx="1295479" cy="481726"/>
          </a:xfrm>
          <a:prstGeom prst="rect">
            <a:avLst/>
          </a:prstGeom>
        </p:spPr>
        <p:txBody>
          <a:bodyPr vert="horz" lIns="96661" tIns="48331" rIns="96661" bIns="48331" rtlCol="0" anchor="b"/>
          <a:lstStyle>
            <a:lvl1pPr algn="r">
              <a:defRPr sz="13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455231" y="4591908"/>
            <a:ext cx="7399823" cy="429931"/>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751498" y="9134754"/>
            <a:ext cx="1468119" cy="481726"/>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Trebuchet MS" panose="020B0703020202090204" pitchFamily="34" charset="0"/>
              </a:defRPr>
            </a:lvl1pPr>
          </a:lstStyle>
          <a:p>
            <a:fld id="{DECE677D-151F-BC40-B7BE-400103977BBA}" type="datetimeFigureOut">
              <a:rPr lang="en-US" smtClean="0"/>
              <a:pPr/>
              <a:t>10/18/2021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4143587" y="9119474"/>
            <a:ext cx="1607910" cy="481726"/>
          </a:xfrm>
          <a:prstGeom prst="rect">
            <a:avLst/>
          </a:prstGeom>
        </p:spPr>
        <p:txBody>
          <a:bodyPr vert="horz" lIns="96661" tIns="48331" rIns="96661" bIns="48331" rtlCol="0" anchor="b"/>
          <a:lstStyle>
            <a:lvl1pPr algn="r">
              <a:defRPr sz="13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455231" y="4591908"/>
            <a:ext cx="7399823" cy="429931"/>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751498" y="9134754"/>
            <a:ext cx="1468119" cy="481726"/>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53272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152163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105935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302346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209698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129839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a:p>
        </p:txBody>
      </p:sp>
    </p:spTree>
    <p:extLst>
      <p:ext uri="{BB962C8B-B14F-4D97-AF65-F5344CB8AC3E}">
        <p14:creationId xmlns:p14="http://schemas.microsoft.com/office/powerpoint/2010/main" val="230061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17</a:t>
            </a:fld>
            <a:endParaRPr lang="en-US"/>
          </a:p>
        </p:txBody>
      </p:sp>
    </p:spTree>
    <p:extLst>
      <p:ext uri="{BB962C8B-B14F-4D97-AF65-F5344CB8AC3E}">
        <p14:creationId xmlns:p14="http://schemas.microsoft.com/office/powerpoint/2010/main" val="51086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a:p>
        </p:txBody>
      </p:sp>
    </p:spTree>
    <p:extLst>
      <p:ext uri="{BB962C8B-B14F-4D97-AF65-F5344CB8AC3E}">
        <p14:creationId xmlns:p14="http://schemas.microsoft.com/office/powerpoint/2010/main" val="428092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111787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150742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69576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194291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280237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71372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363160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283205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10/18/2021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956264" y="1192192"/>
            <a:ext cx="8176953" cy="3430607"/>
          </a:xfrm>
        </p:spPr>
        <p:txBody>
          <a:bodyPr>
            <a:normAutofit/>
          </a:bodyPr>
          <a:lstStyle/>
          <a:p>
            <a:r>
              <a:rPr lang="en-US" sz="4000" b="1" i="1" dirty="0" err="1" smtClean="0">
                <a:solidFill>
                  <a:prstClr val="black"/>
                </a:solidFill>
                <a:latin typeface="Times New Roman" panose="02020603050405020304" pitchFamily="18" charset="0"/>
                <a:cs typeface="Times New Roman" panose="02020603050405020304" pitchFamily="18" charset="0"/>
              </a:rPr>
              <a:t>Rebenchmarking</a:t>
            </a:r>
            <a:r>
              <a:rPr lang="en-US" sz="4000" b="1" i="1" dirty="0" smtClean="0">
                <a:solidFill>
                  <a:prstClr val="black"/>
                </a:solidFill>
                <a:latin typeface="Times New Roman" panose="02020603050405020304" pitchFamily="18" charset="0"/>
                <a:cs typeface="Times New Roman" panose="02020603050405020304" pitchFamily="18" charset="0"/>
              </a:rPr>
              <a:t> the </a:t>
            </a:r>
            <a:r>
              <a:rPr lang="en-US" sz="4000" b="1" i="1" dirty="0">
                <a:solidFill>
                  <a:prstClr val="black"/>
                </a:solidFill>
                <a:latin typeface="Times New Roman" panose="02020603050405020304" pitchFamily="18" charset="0"/>
                <a:cs typeface="Times New Roman" panose="02020603050405020304" pitchFamily="18" charset="0"/>
              </a:rPr>
              <a:t>Direct Aid to Public Education Budget for the </a:t>
            </a:r>
            <a:r>
              <a:rPr lang="en-US" sz="4000" b="1" i="1" dirty="0" smtClean="0">
                <a:solidFill>
                  <a:prstClr val="black"/>
                </a:solidFill>
                <a:latin typeface="Times New Roman" panose="02020603050405020304" pitchFamily="18" charset="0"/>
                <a:cs typeface="Times New Roman" panose="02020603050405020304" pitchFamily="18" charset="0"/>
              </a:rPr>
              <a:t>2022-2024 </a:t>
            </a:r>
            <a:r>
              <a:rPr lang="en-US" sz="4000" b="1" i="1" dirty="0">
                <a:solidFill>
                  <a:prstClr val="black"/>
                </a:solidFill>
                <a:latin typeface="Times New Roman" panose="02020603050405020304" pitchFamily="18" charset="0"/>
                <a:cs typeface="Times New Roman" panose="02020603050405020304" pitchFamily="18" charset="0"/>
              </a:rPr>
              <a:t>Biennium</a:t>
            </a:r>
            <a:br>
              <a:rPr lang="en-US" sz="4000" b="1" i="1" dirty="0">
                <a:solidFill>
                  <a:prstClr val="black"/>
                </a:solidFill>
                <a:latin typeface="Times New Roman" panose="02020603050405020304" pitchFamily="18" charset="0"/>
                <a:cs typeface="Times New Roman" panose="02020603050405020304" pitchFamily="18" charset="0"/>
              </a:rPr>
            </a:br>
            <a:r>
              <a:rPr lang="en-US" sz="1300" b="1" dirty="0">
                <a:solidFill>
                  <a:prstClr val="black"/>
                </a:solidFill>
                <a:latin typeface="Times New Roman" panose="02020603050405020304" pitchFamily="18" charset="0"/>
                <a:cs typeface="Times New Roman" panose="02020603050405020304" pitchFamily="18" charset="0"/>
              </a:rPr>
              <a:t/>
            </a:r>
            <a:br>
              <a:rPr lang="en-US" sz="1300" b="1" dirty="0">
                <a:solidFill>
                  <a:prstClr val="black"/>
                </a:solidFill>
                <a:latin typeface="Times New Roman" panose="02020603050405020304" pitchFamily="18" charset="0"/>
                <a:cs typeface="Times New Roman" panose="02020603050405020304" pitchFamily="18" charset="0"/>
              </a:rPr>
            </a:br>
            <a:r>
              <a:rPr lang="en-US" sz="2900" b="1" dirty="0">
                <a:solidFill>
                  <a:prstClr val="black"/>
                </a:solidFill>
                <a:latin typeface="Times New Roman" panose="02020603050405020304" pitchFamily="18" charset="0"/>
                <a:cs typeface="Times New Roman" panose="02020603050405020304" pitchFamily="18" charset="0"/>
              </a:rPr>
              <a:t>Presented to the</a:t>
            </a:r>
            <a:br>
              <a:rPr lang="en-US" sz="2900" b="1" dirty="0">
                <a:solidFill>
                  <a:prstClr val="black"/>
                </a:solidFill>
                <a:latin typeface="Times New Roman" panose="02020603050405020304" pitchFamily="18" charset="0"/>
                <a:cs typeface="Times New Roman" panose="02020603050405020304" pitchFamily="18" charset="0"/>
              </a:rPr>
            </a:br>
            <a:r>
              <a:rPr lang="en-US" sz="2900" b="1" dirty="0">
                <a:solidFill>
                  <a:prstClr val="black"/>
                </a:solidFill>
                <a:latin typeface="Times New Roman" panose="02020603050405020304" pitchFamily="18" charset="0"/>
                <a:cs typeface="Times New Roman" panose="02020603050405020304" pitchFamily="18" charset="0"/>
              </a:rPr>
              <a:t>Board of Education</a:t>
            </a:r>
            <a:br>
              <a:rPr lang="en-US" sz="2900" b="1" dirty="0">
                <a:solidFill>
                  <a:prstClr val="black"/>
                </a:solidFill>
                <a:latin typeface="Times New Roman" panose="02020603050405020304" pitchFamily="18" charset="0"/>
                <a:cs typeface="Times New Roman" panose="02020603050405020304" pitchFamily="18" charset="0"/>
              </a:rPr>
            </a:br>
            <a:r>
              <a:rPr lang="en-US" sz="2200" b="1" dirty="0">
                <a:solidFill>
                  <a:prstClr val="black"/>
                </a:solidFill>
                <a:latin typeface="Times New Roman" panose="02020603050405020304" pitchFamily="18" charset="0"/>
                <a:cs typeface="Times New Roman" panose="02020603050405020304" pitchFamily="18" charset="0"/>
              </a:rPr>
              <a:t/>
            </a:r>
            <a:br>
              <a:rPr lang="en-US" sz="2200" b="1" dirty="0">
                <a:solidFill>
                  <a:prstClr val="black"/>
                </a:solidFill>
                <a:latin typeface="Times New Roman" panose="02020603050405020304" pitchFamily="18" charset="0"/>
                <a:cs typeface="Times New Roman" panose="02020603050405020304" pitchFamily="18" charset="0"/>
              </a:rPr>
            </a:br>
            <a:r>
              <a:rPr lang="en-US" sz="2200" b="1" dirty="0" smtClean="0">
                <a:solidFill>
                  <a:prstClr val="black"/>
                </a:solidFill>
                <a:latin typeface="Times New Roman" panose="02020603050405020304" pitchFamily="18" charset="0"/>
                <a:cs typeface="Times New Roman" panose="02020603050405020304" pitchFamily="18" charset="0"/>
              </a:rPr>
              <a:t>October 20, 2021</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normAutofit fontScale="92500" lnSpcReduction="20000"/>
          </a:bodyPr>
          <a:lstStyle/>
          <a:p>
            <a:pPr lvl="0">
              <a:lnSpc>
                <a:spcPct val="100000"/>
              </a:lnSpc>
              <a:spcBef>
                <a:spcPts val="0"/>
              </a:spcBef>
            </a:pPr>
            <a:r>
              <a:rPr lang="en-US" sz="1500" dirty="0" smtClean="0">
                <a:solidFill>
                  <a:prstClr val="black"/>
                </a:solidFill>
                <a:latin typeface="Trebuchet MS" panose="020B0603020202020204" pitchFamily="34" charset="0"/>
              </a:rPr>
              <a:t>Kent Dickey</a:t>
            </a:r>
            <a:endParaRPr lang="en-US" sz="1500" dirty="0">
              <a:solidFill>
                <a:prstClr val="black"/>
              </a:solidFill>
              <a:latin typeface="Trebuchet MS" panose="020B0603020202020204" pitchFamily="34" charset="0"/>
            </a:endParaRPr>
          </a:p>
          <a:p>
            <a:pPr lvl="0">
              <a:lnSpc>
                <a:spcPct val="100000"/>
              </a:lnSpc>
              <a:spcBef>
                <a:spcPts val="0"/>
              </a:spcBef>
            </a:pPr>
            <a:r>
              <a:rPr lang="en-US" sz="1500" dirty="0" smtClean="0">
                <a:solidFill>
                  <a:prstClr val="black"/>
                </a:solidFill>
                <a:latin typeface="Trebuchet MS" panose="020B0603020202020204" pitchFamily="34" charset="0"/>
              </a:rPr>
              <a:t>Deputy </a:t>
            </a:r>
            <a:r>
              <a:rPr lang="en-US" sz="1500" dirty="0">
                <a:solidFill>
                  <a:prstClr val="black"/>
                </a:solidFill>
                <a:latin typeface="Trebuchet MS" panose="020B0603020202020204" pitchFamily="34" charset="0"/>
              </a:rPr>
              <a:t>Superintendent of </a:t>
            </a:r>
            <a:r>
              <a:rPr lang="en-US" sz="1500" dirty="0" smtClean="0">
                <a:solidFill>
                  <a:prstClr val="black"/>
                </a:solidFill>
                <a:latin typeface="Trebuchet MS" panose="020B0603020202020204" pitchFamily="34" charset="0"/>
              </a:rPr>
              <a:t>Budget, Finance, and Operations</a:t>
            </a:r>
            <a:endParaRPr lang="en-US" sz="1500" dirty="0">
              <a:solidFill>
                <a:prstClr val="black"/>
              </a:solidFill>
              <a:latin typeface="Trebuchet MS" panose="020B0603020202020204" pitchFamily="34" charset="0"/>
            </a:endParaRPr>
          </a:p>
          <a:p>
            <a:pPr lvl="0">
              <a:lnSpc>
                <a:spcPct val="100000"/>
              </a:lnSpc>
              <a:spcBef>
                <a:spcPts val="0"/>
              </a:spcBef>
            </a:pPr>
            <a:endParaRPr lang="en-US" sz="1500" dirty="0">
              <a:solidFill>
                <a:prstClr val="black"/>
              </a:solidFill>
              <a:latin typeface="Trebuchet MS" panose="020B0603020202020204" pitchFamily="34" charset="0"/>
            </a:endParaRPr>
          </a:p>
          <a:p>
            <a:pPr lvl="0">
              <a:lnSpc>
                <a:spcPct val="100000"/>
              </a:lnSpc>
              <a:spcBef>
                <a:spcPts val="0"/>
              </a:spcBef>
            </a:pPr>
            <a:r>
              <a:rPr lang="en-US" sz="1500" dirty="0">
                <a:solidFill>
                  <a:prstClr val="black"/>
                </a:solidFill>
                <a:latin typeface="Trebuchet MS" panose="020B0603020202020204" pitchFamily="34" charset="0"/>
              </a:rPr>
              <a:t>Ed Lanza</a:t>
            </a:r>
          </a:p>
          <a:p>
            <a:pPr lvl="0">
              <a:lnSpc>
                <a:spcPct val="100000"/>
              </a:lnSpc>
              <a:spcBef>
                <a:spcPts val="0"/>
              </a:spcBef>
            </a:pPr>
            <a:r>
              <a:rPr lang="en-US" sz="1500" dirty="0">
                <a:solidFill>
                  <a:prstClr val="black"/>
                </a:solidFill>
                <a:latin typeface="Trebuchet MS" panose="020B0603020202020204" pitchFamily="34" charset="0"/>
              </a:rPr>
              <a:t>Director, Office of Budget</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456"/>
          </a:xfrm>
        </p:spPr>
        <p:txBody>
          <a:bodyPr>
            <a:normAutofit fontScale="90000"/>
          </a:bodyPr>
          <a:lstStyle/>
          <a:p>
            <a:pPr algn="ctr"/>
            <a:r>
              <a:rPr lang="en-US" dirty="0" smtClean="0"/>
              <a:t>State </a:t>
            </a:r>
            <a:r>
              <a:rPr lang="en-US" dirty="0"/>
              <a:t>Cost of Each </a:t>
            </a:r>
            <a:r>
              <a:rPr lang="en-US" dirty="0" err="1"/>
              <a:t>Rebenchmarking</a:t>
            </a:r>
            <a:r>
              <a:rPr lang="en-US" dirty="0"/>
              <a:t> </a:t>
            </a:r>
            <a:r>
              <a:rPr lang="en-US" dirty="0" smtClean="0"/>
              <a:t>Update</a:t>
            </a:r>
            <a:r>
              <a:rPr lang="en-US" dirty="0"/>
              <a:t/>
            </a:r>
            <a:br>
              <a:rPr lang="en-US" dirty="0"/>
            </a:br>
            <a:r>
              <a:rPr lang="en-US" sz="2800" i="1" dirty="0">
                <a:solidFill>
                  <a:schemeClr val="tx1"/>
                </a:solidFill>
              </a:rPr>
              <a:t>(incremental cost above </a:t>
            </a:r>
            <a:r>
              <a:rPr lang="en-US" sz="2800" i="1" dirty="0" smtClean="0">
                <a:solidFill>
                  <a:schemeClr val="tx1"/>
                </a:solidFill>
              </a:rPr>
              <a:t>FY22 </a:t>
            </a:r>
            <a:r>
              <a:rPr lang="en-US" sz="2800" i="1" dirty="0">
                <a:solidFill>
                  <a:schemeClr val="tx1"/>
                </a:solidFill>
              </a:rPr>
              <a:t>base)</a:t>
            </a:r>
            <a:endParaRPr lang="en-US" sz="2800" dirty="0"/>
          </a:p>
        </p:txBody>
      </p:sp>
      <p:graphicFrame>
        <p:nvGraphicFramePr>
          <p:cNvPr id="5" name="Content Placeholder 4" descr="This table indicates the state cost by year for rebenchmarking steps 21 through 25." title="State Cost of Rebenchmarking"/>
          <p:cNvGraphicFramePr>
            <a:graphicFrameLocks noGrp="1"/>
          </p:cNvGraphicFramePr>
          <p:nvPr>
            <p:ph idx="1"/>
            <p:extLst>
              <p:ext uri="{D42A27DB-BD31-4B8C-83A1-F6EECF244321}">
                <p14:modId xmlns:p14="http://schemas.microsoft.com/office/powerpoint/2010/main" val="1355056989"/>
              </p:ext>
            </p:extLst>
          </p:nvPr>
        </p:nvGraphicFramePr>
        <p:xfrm>
          <a:off x="1302589" y="1799738"/>
          <a:ext cx="9592573" cy="3383280"/>
        </p:xfrm>
        <a:graphic>
          <a:graphicData uri="http://schemas.openxmlformats.org/drawingml/2006/table">
            <a:tbl>
              <a:tblPr firstRow="1" bandRow="1">
                <a:tableStyleId>{5C22544A-7EE6-4342-B048-85BDC9FD1C3A}</a:tableStyleId>
              </a:tblPr>
              <a:tblGrid>
                <a:gridCol w="788962">
                  <a:extLst>
                    <a:ext uri="{9D8B030D-6E8A-4147-A177-3AD203B41FA5}">
                      <a16:colId xmlns:a16="http://schemas.microsoft.com/office/drawing/2014/main" val="1008030427"/>
                    </a:ext>
                  </a:extLst>
                </a:gridCol>
                <a:gridCol w="4024577">
                  <a:extLst>
                    <a:ext uri="{9D8B030D-6E8A-4147-A177-3AD203B41FA5}">
                      <a16:colId xmlns:a16="http://schemas.microsoft.com/office/drawing/2014/main" val="2401148805"/>
                    </a:ext>
                  </a:extLst>
                </a:gridCol>
                <a:gridCol w="1608662">
                  <a:extLst>
                    <a:ext uri="{9D8B030D-6E8A-4147-A177-3AD203B41FA5}">
                      <a16:colId xmlns:a16="http://schemas.microsoft.com/office/drawing/2014/main" val="1374167698"/>
                    </a:ext>
                  </a:extLst>
                </a:gridCol>
                <a:gridCol w="1584529">
                  <a:extLst>
                    <a:ext uri="{9D8B030D-6E8A-4147-A177-3AD203B41FA5}">
                      <a16:colId xmlns:a16="http://schemas.microsoft.com/office/drawing/2014/main" val="1077339625"/>
                    </a:ext>
                  </a:extLst>
                </a:gridCol>
                <a:gridCol w="1585843">
                  <a:extLst>
                    <a:ext uri="{9D8B030D-6E8A-4147-A177-3AD203B41FA5}">
                      <a16:colId xmlns:a16="http://schemas.microsoft.com/office/drawing/2014/main" val="2878031417"/>
                    </a:ext>
                  </a:extLst>
                </a:gridCol>
              </a:tblGrid>
              <a:tr h="64008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1" i="0" u="none" strike="noStrike" cap="none" normalizeH="0" baseline="0" dirty="0" smtClean="0">
                          <a:ln>
                            <a:noFill/>
                          </a:ln>
                          <a:solidFill>
                            <a:schemeClr val="bg1"/>
                          </a:solidFill>
                          <a:effectLst/>
                          <a:latin typeface="+mj-lt"/>
                          <a:ea typeface="MS Pゴシック" pitchFamily="-92" charset="-128"/>
                        </a:rPr>
                        <a:t>2022-2024 Total State Cost</a:t>
                      </a:r>
                    </a:p>
                  </a:txBody>
                  <a:tcPr marT="45705" marB="45705" anchor="ctr" anchorCtr="1" horzOverflow="overflow"/>
                </a:tc>
                <a:extLst>
                  <a:ext uri="{0D108BD9-81ED-4DB2-BD59-A6C34878D82A}">
                    <a16:rowId xmlns:a16="http://schemas.microsoft.com/office/drawing/2014/main" val="1371662039"/>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21</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English as a Second Language Enrollment Projections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269,090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3,060,945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3,330,035 </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243965178"/>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22</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Remedial Summer School Per Pupil Amount and Enrollment Projections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(1,187,703) </a:t>
                      </a:r>
                    </a:p>
                    <a:p>
                      <a:pPr algn="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(1,293,043) </a:t>
                      </a:r>
                    </a:p>
                    <a:p>
                      <a:pPr algn="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(2,480,746) </a:t>
                      </a:r>
                    </a:p>
                    <a:p>
                      <a:pPr algn="r" fontAlgn="ctr"/>
                      <a:r>
                        <a:rPr lang="en-US" sz="1100" b="1" i="0" u="none" strike="noStrike" dirty="0" smtClean="0">
                          <a:latin typeface="Arial" panose="020B0604020202020204" pitchFamily="34" charset="0"/>
                          <a:cs typeface="Arial" panose="020B0604020202020204" pitchFamily="34" charset="0"/>
                        </a:rPr>
                        <a:t> </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533546646"/>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23</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panose="020B0604020202020204" pitchFamily="34" charset="0"/>
                          <a:cs typeface="Arial" panose="020B0604020202020204" pitchFamily="34" charset="0"/>
                        </a:rPr>
                        <a:t>Update Incentive Accounts</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(3,373,675) </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(3,225,476) </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(6,599,151) </a:t>
                      </a:r>
                    </a:p>
                  </a:txBody>
                  <a:tcPr marT="0" marB="0" anchor="ctr"/>
                </a:tc>
                <a:extLst>
                  <a:ext uri="{0D108BD9-81ED-4DB2-BD59-A6C34878D82A}">
                    <a16:rowId xmlns:a16="http://schemas.microsoft.com/office/drawing/2014/main" val="1665649268"/>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24</a:t>
                      </a:r>
                      <a:endParaRPr lang="en-US" sz="1100" b="1" i="0" u="none" strike="noStrike" dirty="0">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panose="020B0604020202020204" pitchFamily="34" charset="0"/>
                          <a:cs typeface="Arial" panose="020B0604020202020204" pitchFamily="34" charset="0"/>
                        </a:rPr>
                        <a:t>Technical Update – Richmond City Enrollment Projection</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(3,179,309) </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(3,183,881) </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S Pゴシック"/>
                          <a:cs typeface="Arial" panose="020B0604020202020204" pitchFamily="34" charset="0"/>
                        </a:rPr>
                        <a:t>(6,363,190) </a:t>
                      </a:r>
                    </a:p>
                  </a:txBody>
                  <a:tcPr marT="0" marB="0" anchor="ctr"/>
                </a:tc>
                <a:extLst>
                  <a:ext uri="{0D108BD9-81ED-4DB2-BD59-A6C34878D82A}">
                    <a16:rowId xmlns:a16="http://schemas.microsoft.com/office/drawing/2014/main" val="1039995915"/>
                  </a:ext>
                </a:extLst>
              </a:tr>
              <a:tr h="64008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25</a:t>
                      </a:r>
                      <a:endParaRPr lang="en-US" sz="1100" b="1" i="0" u="none" strike="noStrike" dirty="0">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Arial" panose="020B0604020202020204" pitchFamily="34" charset="0"/>
                          <a:cs typeface="Arial" panose="020B0604020202020204" pitchFamily="34" charset="0"/>
                        </a:rPr>
                        <a:t>Technical Update – December 1, 2020 Special Education Child Counts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Arial" panose="020B0604020202020204" pitchFamily="34" charset="0"/>
                          <a:cs typeface="Arial" panose="020B0604020202020204" pitchFamily="34" charset="0"/>
                        </a:rPr>
                        <a:t>14,082,431</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Arial" panose="020B0604020202020204" pitchFamily="34" charset="0"/>
                          <a:cs typeface="Arial" panose="020B0604020202020204" pitchFamily="34" charset="0"/>
                        </a:rPr>
                        <a:t>14,128,544</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latin typeface="Arial" panose="020B0604020202020204" pitchFamily="34" charset="0"/>
                          <a:cs typeface="Arial" panose="020B0604020202020204" pitchFamily="34" charset="0"/>
                        </a:rPr>
                        <a:t>28,210,975</a:t>
                      </a:r>
                    </a:p>
                  </a:txBody>
                  <a:tcPr marT="0" marB="0" anchor="ctr"/>
                </a:tc>
                <a:extLst>
                  <a:ext uri="{0D108BD9-81ED-4DB2-BD59-A6C34878D82A}">
                    <a16:rowId xmlns:a16="http://schemas.microsoft.com/office/drawing/2014/main" val="3698902344"/>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280221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456"/>
          </a:xfrm>
        </p:spPr>
        <p:txBody>
          <a:bodyPr>
            <a:normAutofit fontScale="90000"/>
          </a:bodyPr>
          <a:lstStyle/>
          <a:p>
            <a:pPr algn="ctr"/>
            <a:r>
              <a:rPr lang="en-US" dirty="0" smtClean="0"/>
              <a:t>State </a:t>
            </a:r>
            <a:r>
              <a:rPr lang="en-US" dirty="0"/>
              <a:t>Cost of Each </a:t>
            </a:r>
            <a:r>
              <a:rPr lang="en-US" dirty="0" err="1"/>
              <a:t>Rebenchmarking</a:t>
            </a:r>
            <a:r>
              <a:rPr lang="en-US" dirty="0"/>
              <a:t> </a:t>
            </a:r>
            <a:r>
              <a:rPr lang="en-US" dirty="0" smtClean="0"/>
              <a:t>Update</a:t>
            </a:r>
            <a:r>
              <a:rPr lang="en-US" dirty="0"/>
              <a:t/>
            </a:r>
            <a:br>
              <a:rPr lang="en-US" dirty="0"/>
            </a:br>
            <a:r>
              <a:rPr lang="en-US" sz="2800" i="1" dirty="0">
                <a:solidFill>
                  <a:schemeClr val="tx1"/>
                </a:solidFill>
              </a:rPr>
              <a:t>(incremental cost above </a:t>
            </a:r>
            <a:r>
              <a:rPr lang="en-US" sz="2800" i="1" dirty="0" smtClean="0">
                <a:solidFill>
                  <a:schemeClr val="tx1"/>
                </a:solidFill>
              </a:rPr>
              <a:t>FY22 </a:t>
            </a:r>
            <a:r>
              <a:rPr lang="en-US" sz="2800" i="1" dirty="0">
                <a:solidFill>
                  <a:schemeClr val="tx1"/>
                </a:solidFill>
              </a:rPr>
              <a:t>base)</a:t>
            </a:r>
            <a:endParaRPr lang="en-US" sz="2800" dirty="0"/>
          </a:p>
        </p:txBody>
      </p:sp>
      <p:graphicFrame>
        <p:nvGraphicFramePr>
          <p:cNvPr id="5" name="Content Placeholder 4" descr="This table indicates the state cost by year for rebenchmarking steps 26 through 31." title="State Cost of Rebenchmarking"/>
          <p:cNvGraphicFramePr>
            <a:graphicFrameLocks noGrp="1"/>
          </p:cNvGraphicFramePr>
          <p:nvPr>
            <p:ph idx="1"/>
            <p:extLst>
              <p:ext uri="{D42A27DB-BD31-4B8C-83A1-F6EECF244321}">
                <p14:modId xmlns:p14="http://schemas.microsoft.com/office/powerpoint/2010/main" val="2211161294"/>
              </p:ext>
            </p:extLst>
          </p:nvPr>
        </p:nvGraphicFramePr>
        <p:xfrm>
          <a:off x="1302589" y="1799738"/>
          <a:ext cx="9592573" cy="4297680"/>
        </p:xfrm>
        <a:graphic>
          <a:graphicData uri="http://schemas.openxmlformats.org/drawingml/2006/table">
            <a:tbl>
              <a:tblPr firstRow="1" bandRow="1">
                <a:tableStyleId>{5C22544A-7EE6-4342-B048-85BDC9FD1C3A}</a:tableStyleId>
              </a:tblPr>
              <a:tblGrid>
                <a:gridCol w="788962">
                  <a:extLst>
                    <a:ext uri="{9D8B030D-6E8A-4147-A177-3AD203B41FA5}">
                      <a16:colId xmlns:a16="http://schemas.microsoft.com/office/drawing/2014/main" val="1008030427"/>
                    </a:ext>
                  </a:extLst>
                </a:gridCol>
                <a:gridCol w="4024577">
                  <a:extLst>
                    <a:ext uri="{9D8B030D-6E8A-4147-A177-3AD203B41FA5}">
                      <a16:colId xmlns:a16="http://schemas.microsoft.com/office/drawing/2014/main" val="2401148805"/>
                    </a:ext>
                  </a:extLst>
                </a:gridCol>
                <a:gridCol w="1608662">
                  <a:extLst>
                    <a:ext uri="{9D8B030D-6E8A-4147-A177-3AD203B41FA5}">
                      <a16:colId xmlns:a16="http://schemas.microsoft.com/office/drawing/2014/main" val="1374167698"/>
                    </a:ext>
                  </a:extLst>
                </a:gridCol>
                <a:gridCol w="1584529">
                  <a:extLst>
                    <a:ext uri="{9D8B030D-6E8A-4147-A177-3AD203B41FA5}">
                      <a16:colId xmlns:a16="http://schemas.microsoft.com/office/drawing/2014/main" val="1077339625"/>
                    </a:ext>
                  </a:extLst>
                </a:gridCol>
                <a:gridCol w="1585843">
                  <a:extLst>
                    <a:ext uri="{9D8B030D-6E8A-4147-A177-3AD203B41FA5}">
                      <a16:colId xmlns:a16="http://schemas.microsoft.com/office/drawing/2014/main" val="2878031417"/>
                    </a:ext>
                  </a:extLst>
                </a:gridCol>
              </a:tblGrid>
              <a:tr h="64008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1" i="0" u="none" strike="noStrike" cap="none" normalizeH="0" baseline="0" dirty="0" smtClean="0">
                          <a:ln>
                            <a:noFill/>
                          </a:ln>
                          <a:solidFill>
                            <a:schemeClr val="bg1"/>
                          </a:solidFill>
                          <a:effectLst/>
                          <a:latin typeface="+mj-lt"/>
                          <a:ea typeface="MS Pゴシック" pitchFamily="-92" charset="-128"/>
                        </a:rPr>
                        <a:t>2022-2024 Total State Cost</a:t>
                      </a:r>
                    </a:p>
                  </a:txBody>
                  <a:tcPr marT="45705" marB="45705" anchor="ctr" anchorCtr="1" horzOverflow="overflow"/>
                </a:tc>
                <a:extLst>
                  <a:ext uri="{0D108BD9-81ED-4DB2-BD59-A6C34878D82A}">
                    <a16:rowId xmlns:a16="http://schemas.microsoft.com/office/drawing/2014/main" val="1371662039"/>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26</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Update Categorical Accounts (Special Education - Homebound, Jails, and State Operated Programs)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129,332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543,129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672,460 </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243965178"/>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27</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Reintroduce</a:t>
                      </a:r>
                      <a:r>
                        <a:rPr lang="en-US" sz="1100" b="0" i="0" u="none" strike="noStrike" kern="1200" baseline="0" dirty="0" smtClean="0">
                          <a:solidFill>
                            <a:schemeClr val="tx1"/>
                          </a:solidFill>
                          <a:latin typeface="Arial" panose="020B0604020202020204" pitchFamily="34" charset="0"/>
                          <a:ea typeface="MS Pゴシック"/>
                          <a:cs typeface="Arial" panose="020B0604020202020204" pitchFamily="34" charset="0"/>
                        </a:rPr>
                        <a:t> FY 2022</a:t>
                      </a: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 No Loss Payments in 22-24 Base</a:t>
                      </a:r>
                      <a:r>
                        <a:rPr lang="en-US" sz="1100" b="0" i="0" u="none" strike="noStrike" kern="1200" baseline="0" dirty="0" smtClean="0">
                          <a:solidFill>
                            <a:schemeClr val="tx1"/>
                          </a:solidFill>
                          <a:latin typeface="Arial" panose="020B0604020202020204" pitchFamily="34" charset="0"/>
                          <a:ea typeface="MS Pゴシック"/>
                          <a:cs typeface="Arial" panose="020B0604020202020204" pitchFamily="34" charset="0"/>
                        </a:rPr>
                        <a:t> </a:t>
                      </a: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(not distributed)</a:t>
                      </a:r>
                      <a:endParaRPr lang="en-US" sz="1100" b="0" i="0" u="none" strike="noStrike" kern="1200" dirty="0">
                        <a:solidFill>
                          <a:schemeClr val="tx1"/>
                        </a:solidFill>
                        <a:latin typeface="Arial" panose="020B0604020202020204" pitchFamily="34" charset="0"/>
                        <a:ea typeface="MS Pゴシック"/>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164,335,526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164,335,526 </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328,671,052 </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533546646"/>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28</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Update Compensation</a:t>
                      </a:r>
                      <a:r>
                        <a:rPr lang="en-US" sz="1100" b="0" i="0" u="none" strike="noStrike" kern="1200" baseline="0" dirty="0" smtClean="0">
                          <a:solidFill>
                            <a:schemeClr val="tx1"/>
                          </a:solidFill>
                          <a:latin typeface="Arial" panose="020B0604020202020204" pitchFamily="34" charset="0"/>
                          <a:ea typeface="MS Pゴシック"/>
                          <a:cs typeface="Arial" panose="020B0604020202020204" pitchFamily="34" charset="0"/>
                        </a:rPr>
                        <a:t> Supplement (technical calculation update)</a:t>
                      </a:r>
                      <a:endPar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Arial" panose="020B0604020202020204" pitchFamily="34" charset="0"/>
                          <a:cs typeface="Arial" panose="020B0604020202020204" pitchFamily="34" charset="0"/>
                        </a:rPr>
                        <a:t>0</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Arial" panose="020B0604020202020204" pitchFamily="34" charset="0"/>
                          <a:cs typeface="Arial" panose="020B0604020202020204" pitchFamily="34" charset="0"/>
                        </a:rPr>
                        <a:t>0</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panose="020B0604020202020204" pitchFamily="34" charset="0"/>
                          <a:cs typeface="Arial" panose="020B0604020202020204" pitchFamily="34" charset="0"/>
                        </a:rPr>
                        <a:t>0</a:t>
                      </a:r>
                    </a:p>
                  </a:txBody>
                  <a:tcPr marT="0" marB="0" anchor="ctr"/>
                </a:tc>
                <a:extLst>
                  <a:ext uri="{0D108BD9-81ED-4DB2-BD59-A6C34878D82A}">
                    <a16:rowId xmlns:a16="http://schemas.microsoft.com/office/drawing/2014/main" val="1665649268"/>
                  </a:ext>
                </a:extLst>
              </a:tr>
              <a:tr h="457200">
                <a:tc>
                  <a:txBody>
                    <a:bodyPr/>
                    <a:lstStyle/>
                    <a:p>
                      <a:pPr algn="ctr" fontAlgn="ctr"/>
                      <a:r>
                        <a:rPr lang="en-US" sz="1100" b="1" i="0" u="none" strike="noStrike" dirty="0" smtClean="0">
                          <a:latin typeface="Arial" panose="020B0604020202020204" pitchFamily="34" charset="0"/>
                          <a:cs typeface="Arial" panose="020B0604020202020204" pitchFamily="34" charset="0"/>
                        </a:rPr>
                        <a:t>29</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dk1"/>
                          </a:solidFill>
                          <a:latin typeface="Arial" panose="020B0604020202020204" pitchFamily="34" charset="0"/>
                          <a:ea typeface="+mn-ea"/>
                          <a:cs typeface="Arial" panose="020B0604020202020204" pitchFamily="34" charset="0"/>
                        </a:rPr>
                        <a:t>Technical Update – Manassas City December 1, 2020 Special Education Child Counts</a:t>
                      </a:r>
                    </a:p>
                  </a:txBody>
                  <a:tcPr marT="0" marB="0" anchor="ctr"/>
                </a:tc>
                <a:tc>
                  <a:txBody>
                    <a:bodyPr/>
                    <a:lstStyle/>
                    <a:p>
                      <a:pPr algn="r" fontAlgn="ctr"/>
                      <a:r>
                        <a:rPr lang="en-US" sz="1100" b="0" i="0" u="none" strike="noStrike" dirty="0" smtClean="0">
                          <a:latin typeface="Arial" panose="020B0604020202020204" pitchFamily="34" charset="0"/>
                          <a:cs typeface="Arial" panose="020B0604020202020204" pitchFamily="34" charset="0"/>
                        </a:rPr>
                        <a:t>442,108</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p>
                      <a:pPr algn="r" fontAlgn="ctr"/>
                      <a:r>
                        <a:rPr lang="en-US" sz="1100" b="0" i="0" u="none" strike="noStrike" dirty="0" smtClean="0">
                          <a:latin typeface="Arial" panose="020B0604020202020204" pitchFamily="34" charset="0"/>
                          <a:cs typeface="Arial" panose="020B0604020202020204" pitchFamily="34" charset="0"/>
                        </a:rPr>
                        <a:t>448,573</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p>
                      <a:pPr algn="r" fontAlgn="ctr"/>
                      <a:r>
                        <a:rPr lang="en-US" sz="1100" b="1" i="0" u="none" strike="noStrike" dirty="0" smtClean="0">
                          <a:latin typeface="Arial" panose="020B0604020202020204" pitchFamily="34" charset="0"/>
                          <a:cs typeface="Arial" panose="020B0604020202020204" pitchFamily="34" charset="0"/>
                        </a:rPr>
                        <a:t>890,681</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2621312932"/>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30</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Update Head Start Data (for VPI formula)</a:t>
                      </a:r>
                      <a:endParaRPr lang="en-US" sz="1100" b="0" i="0" u="none" strike="noStrike" kern="1200" dirty="0">
                        <a:solidFill>
                          <a:schemeClr val="tx1"/>
                        </a:solidFill>
                        <a:latin typeface="Arial" panose="020B0604020202020204" pitchFamily="34" charset="0"/>
                        <a:ea typeface="MS Pゴシック"/>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6,510,883</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panose="020B0604020202020204" pitchFamily="34" charset="0"/>
                          <a:cs typeface="Arial" panose="020B0604020202020204" pitchFamily="34" charset="0"/>
                        </a:rPr>
                        <a:t>6,722,691</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13,233,574</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039995915"/>
                  </a:ext>
                </a:extLst>
              </a:tr>
              <a:tr h="64008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31</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ゴシック"/>
                          <a:cs typeface="Arial" panose="020B0604020202020204" pitchFamily="34" charset="0"/>
                        </a:rPr>
                        <a:t>Update Lottery Accounts (Foster Care, K-3 Class Size Reduction, School Breakfast)</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Arial" panose="020B0604020202020204" pitchFamily="34" charset="0"/>
                          <a:cs typeface="Arial" panose="020B0604020202020204" pitchFamily="34" charset="0"/>
                        </a:rPr>
                        <a:t>10,239,637</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Arial" panose="020B0604020202020204" pitchFamily="34" charset="0"/>
                          <a:cs typeface="Arial" panose="020B0604020202020204" pitchFamily="34" charset="0"/>
                        </a:rPr>
                        <a:t>10,935,290</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latin typeface="Arial" panose="020B0604020202020204" pitchFamily="34" charset="0"/>
                          <a:cs typeface="Arial" panose="020B0604020202020204" pitchFamily="34" charset="0"/>
                        </a:rPr>
                        <a:t>21,175,457</a:t>
                      </a:r>
                    </a:p>
                  </a:txBody>
                  <a:tcPr marT="0" marB="0" anchor="ctr"/>
                </a:tc>
                <a:extLst>
                  <a:ext uri="{0D108BD9-81ED-4DB2-BD59-A6C34878D82A}">
                    <a16:rowId xmlns:a16="http://schemas.microsoft.com/office/drawing/2014/main" val="3698902344"/>
                  </a:ext>
                </a:extLst>
              </a:tr>
              <a:tr h="457200">
                <a:tc gridSpan="2">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1" u="none" strike="noStrike" cap="none" normalizeH="0" baseline="0" dirty="0" smtClean="0">
                          <a:ln>
                            <a:noFill/>
                          </a:ln>
                          <a:solidFill>
                            <a:schemeClr val="tx1"/>
                          </a:solidFill>
                          <a:effectLst/>
                          <a:latin typeface="Arial" panose="020B0604020202020204" pitchFamily="34" charset="0"/>
                          <a:ea typeface="MS Pゴシック" pitchFamily="-92" charset="-128"/>
                          <a:cs typeface="Arial" panose="020B0604020202020204" pitchFamily="34" charset="0"/>
                        </a:rPr>
                        <a:t>Total State Rebenchmarking Cost for 2022-2024 </a:t>
                      </a: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1" u="none" strike="noStrike" cap="none" normalizeH="0" baseline="0" dirty="0" smtClean="0">
                          <a:ln>
                            <a:noFill/>
                          </a:ln>
                          <a:solidFill>
                            <a:schemeClr val="tx1"/>
                          </a:solidFill>
                          <a:effectLst/>
                          <a:latin typeface="Arial" panose="020B0604020202020204" pitchFamily="34" charset="0"/>
                          <a:ea typeface="MS Pゴシック" pitchFamily="-92" charset="-128"/>
                          <a:cs typeface="Arial" panose="020B0604020202020204" pitchFamily="34" charset="0"/>
                        </a:rPr>
                        <a:t>(above FY22 Base) =</a:t>
                      </a:r>
                    </a:p>
                  </a:txBody>
                  <a:tcPr marT="0"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100" b="1" i="1" u="none" strike="noStrike" cap="none" normalizeH="0" baseline="0" dirty="0" smtClean="0">
                        <a:ln>
                          <a:noFill/>
                        </a:ln>
                        <a:solidFill>
                          <a:schemeClr val="tx1"/>
                        </a:solidFill>
                        <a:effectLst/>
                        <a:latin typeface="Arial" charset="0"/>
                        <a:ea typeface="MS Pゴシック" pitchFamily="-92" charset="-128"/>
                        <a:cs typeface="Arial"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153,802,426 </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177,234,096 </a:t>
                      </a:r>
                      <a:endParaRPr lang="en-US" sz="1100" b="1"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panose="020B0604020202020204" pitchFamily="34" charset="0"/>
                          <a:cs typeface="Arial" panose="020B0604020202020204" pitchFamily="34" charset="0"/>
                        </a:rPr>
                        <a:t>331,036,521 </a:t>
                      </a:r>
                      <a:endParaRPr lang="en-US" sz="1100" b="1" i="0" u="none" strike="noStrike"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661635654"/>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409637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Enrollment-Based Steps – 20-22 vs. 22-24</a:t>
            </a:r>
            <a:endParaRPr lang="en-US" dirty="0"/>
          </a:p>
        </p:txBody>
      </p:sp>
      <p:graphicFrame>
        <p:nvGraphicFramePr>
          <p:cNvPr id="5" name="Content Placeholder 4" descr="This table compares enrollment-based steps 5 through 9 between the 2020-2022 update and the 2022-2024 update." title="Enrollment-based Steps in Rebenchmarking"/>
          <p:cNvGraphicFramePr>
            <a:graphicFrameLocks noGrp="1"/>
          </p:cNvGraphicFramePr>
          <p:nvPr>
            <p:ph idx="1"/>
            <p:extLst>
              <p:ext uri="{D42A27DB-BD31-4B8C-83A1-F6EECF244321}">
                <p14:modId xmlns:p14="http://schemas.microsoft.com/office/powerpoint/2010/main" val="1735395055"/>
              </p:ext>
            </p:extLst>
          </p:nvPr>
        </p:nvGraphicFramePr>
        <p:xfrm>
          <a:off x="838200" y="1825624"/>
          <a:ext cx="10515600" cy="3524141"/>
        </p:xfrm>
        <a:graphic>
          <a:graphicData uri="http://schemas.openxmlformats.org/drawingml/2006/table">
            <a:tbl>
              <a:tblPr firstRow="1" bandRow="1">
                <a:tableStyleId>{5C22544A-7EE6-4342-B048-85BDC9FD1C3A}</a:tableStyleId>
              </a:tblPr>
              <a:tblGrid>
                <a:gridCol w="552061">
                  <a:extLst>
                    <a:ext uri="{9D8B030D-6E8A-4147-A177-3AD203B41FA5}">
                      <a16:colId xmlns:a16="http://schemas.microsoft.com/office/drawing/2014/main" val="358277591"/>
                    </a:ext>
                  </a:extLst>
                </a:gridCol>
                <a:gridCol w="3676261">
                  <a:extLst>
                    <a:ext uri="{9D8B030D-6E8A-4147-A177-3AD203B41FA5}">
                      <a16:colId xmlns:a16="http://schemas.microsoft.com/office/drawing/2014/main" val="3580474610"/>
                    </a:ext>
                  </a:extLst>
                </a:gridCol>
                <a:gridCol w="1029478">
                  <a:extLst>
                    <a:ext uri="{9D8B030D-6E8A-4147-A177-3AD203B41FA5}">
                      <a16:colId xmlns:a16="http://schemas.microsoft.com/office/drawing/2014/main" val="2405071173"/>
                    </a:ext>
                  </a:extLst>
                </a:gridCol>
                <a:gridCol w="538065">
                  <a:extLst>
                    <a:ext uri="{9D8B030D-6E8A-4147-A177-3AD203B41FA5}">
                      <a16:colId xmlns:a16="http://schemas.microsoft.com/office/drawing/2014/main" val="601702328"/>
                    </a:ext>
                  </a:extLst>
                </a:gridCol>
                <a:gridCol w="3629608">
                  <a:extLst>
                    <a:ext uri="{9D8B030D-6E8A-4147-A177-3AD203B41FA5}">
                      <a16:colId xmlns:a16="http://schemas.microsoft.com/office/drawing/2014/main" val="2258676502"/>
                    </a:ext>
                  </a:extLst>
                </a:gridCol>
                <a:gridCol w="1090127">
                  <a:extLst>
                    <a:ext uri="{9D8B030D-6E8A-4147-A177-3AD203B41FA5}">
                      <a16:colId xmlns:a16="http://schemas.microsoft.com/office/drawing/2014/main" val="4001620442"/>
                    </a:ext>
                  </a:extLst>
                </a:gridCol>
              </a:tblGrid>
              <a:tr h="635093">
                <a:tc>
                  <a:txBody>
                    <a:bodyPr/>
                    <a:lstStyle/>
                    <a:p>
                      <a:r>
                        <a:rPr lang="en-US" sz="1400" dirty="0" smtClean="0"/>
                        <a:t>Step</a:t>
                      </a:r>
                      <a:endParaRPr lang="en-US" sz="1400" dirty="0"/>
                    </a:p>
                  </a:txBody>
                  <a:tcPr/>
                </a:tc>
                <a:tc>
                  <a:txBody>
                    <a:bodyPr/>
                    <a:lstStyle/>
                    <a:p>
                      <a:r>
                        <a:rPr lang="en-US" sz="1400" dirty="0" smtClean="0"/>
                        <a:t>Action</a:t>
                      </a:r>
                      <a:endParaRPr lang="en-US" sz="1400" dirty="0"/>
                    </a:p>
                  </a:txBody>
                  <a:tcPr/>
                </a:tc>
                <a:tc>
                  <a:txBody>
                    <a:bodyPr/>
                    <a:lstStyle/>
                    <a:p>
                      <a:r>
                        <a:rPr lang="en-US" sz="1400" dirty="0" smtClean="0"/>
                        <a:t>2020-2022 Cost</a:t>
                      </a:r>
                      <a:endParaRPr lang="en-US" sz="1400" dirty="0"/>
                    </a:p>
                  </a:txBody>
                  <a:tcPr/>
                </a:tc>
                <a:tc>
                  <a:txBody>
                    <a:bodyPr/>
                    <a:lstStyle/>
                    <a:p>
                      <a:r>
                        <a:rPr lang="en-US" sz="1400" dirty="0" smtClean="0"/>
                        <a:t>Step</a:t>
                      </a:r>
                      <a:endParaRPr lang="en-US" sz="1400" dirty="0"/>
                    </a:p>
                  </a:txBody>
                  <a:tcPr/>
                </a:tc>
                <a:tc>
                  <a:txBody>
                    <a:bodyPr/>
                    <a:lstStyle/>
                    <a:p>
                      <a:r>
                        <a:rPr lang="en-US" sz="1400" dirty="0" smtClean="0"/>
                        <a:t>Action</a:t>
                      </a:r>
                      <a:endParaRPr lang="en-US" sz="1400" dirty="0"/>
                    </a:p>
                  </a:txBody>
                  <a:tcPr/>
                </a:tc>
                <a:tc>
                  <a:txBody>
                    <a:bodyPr/>
                    <a:lstStyle/>
                    <a:p>
                      <a:r>
                        <a:rPr lang="en-US" sz="1400" dirty="0" smtClean="0"/>
                        <a:t>2022-2024</a:t>
                      </a:r>
                      <a:r>
                        <a:rPr lang="en-US" sz="1400" baseline="0" dirty="0" smtClean="0"/>
                        <a:t> Cost</a:t>
                      </a:r>
                      <a:endParaRPr lang="en-US" sz="1400" dirty="0"/>
                    </a:p>
                  </a:txBody>
                  <a:tcPr/>
                </a:tc>
                <a:extLst>
                  <a:ext uri="{0D108BD9-81ED-4DB2-BD59-A6C34878D82A}">
                    <a16:rowId xmlns:a16="http://schemas.microsoft.com/office/drawing/2014/main" val="1799094985"/>
                  </a:ext>
                </a:extLst>
              </a:tr>
              <a:tr h="454527">
                <a:tc>
                  <a:txBody>
                    <a:bodyPr/>
                    <a:lstStyle/>
                    <a:p>
                      <a:pPr algn="ctr"/>
                      <a:r>
                        <a:rPr lang="en-US" sz="1100" b="1" dirty="0" smtClean="0">
                          <a:latin typeface="Arial" panose="020B0604020202020204" pitchFamily="34" charset="0"/>
                          <a:cs typeface="Arial" panose="020B0604020202020204" pitchFamily="34" charset="0"/>
                        </a:rPr>
                        <a:t>5</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Fall Membership and Average Daily Membership Base Year and Projected Enrollment Counts</a:t>
                      </a: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38,579,155 </a:t>
                      </a:r>
                    </a:p>
                  </a:txBody>
                  <a:tcPr marL="0" marR="0" marT="0" marB="0" anchor="ctr"/>
                </a:tc>
                <a:tc>
                  <a:txBody>
                    <a:bodyPr/>
                    <a:lstStyle/>
                    <a:p>
                      <a:pPr algn="ctr"/>
                      <a:r>
                        <a:rPr lang="en-US" sz="1100" b="1" dirty="0" smtClean="0">
                          <a:latin typeface="Arial" panose="020B0604020202020204" pitchFamily="34" charset="0"/>
                          <a:cs typeface="Arial" panose="020B0604020202020204" pitchFamily="34" charset="0"/>
                        </a:rPr>
                        <a:t>5</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Fall Membership </a:t>
                      </a:r>
                      <a:r>
                        <a:rPr lang="en-US" sz="1100" b="0" i="0" u="none" strike="noStrike" dirty="0" smtClean="0">
                          <a:effectLst/>
                          <a:latin typeface="Arial" panose="020B0604020202020204" pitchFamily="34" charset="0"/>
                          <a:cs typeface="Arial" panose="020B0604020202020204" pitchFamily="34" charset="0"/>
                        </a:rPr>
                        <a:t>and </a:t>
                      </a:r>
                      <a:r>
                        <a:rPr lang="en-US" sz="1100" b="0" i="0" u="none" strike="noStrike" dirty="0">
                          <a:effectLst/>
                          <a:latin typeface="Arial" panose="020B0604020202020204" pitchFamily="34" charset="0"/>
                          <a:cs typeface="Arial" panose="020B0604020202020204" pitchFamily="34" charset="0"/>
                        </a:rPr>
                        <a:t>Average Daily Membership Base Year and Projected Enrollment Counts</a:t>
                      </a: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171,994,099 </a:t>
                      </a:r>
                    </a:p>
                  </a:txBody>
                  <a:tcPr marL="0" marR="0" marT="0" marB="0" anchor="ctr"/>
                </a:tc>
                <a:extLst>
                  <a:ext uri="{0D108BD9-81ED-4DB2-BD59-A6C34878D82A}">
                    <a16:rowId xmlns:a16="http://schemas.microsoft.com/office/drawing/2014/main" val="3250452854"/>
                  </a:ext>
                </a:extLst>
              </a:tr>
              <a:tr h="454527">
                <a:tc>
                  <a:txBody>
                    <a:bodyPr/>
                    <a:lstStyle/>
                    <a:p>
                      <a:pPr algn="ctr"/>
                      <a:r>
                        <a:rPr lang="en-US" sz="1100" b="1" dirty="0" smtClean="0">
                          <a:latin typeface="Arial" panose="020B0604020202020204" pitchFamily="34" charset="0"/>
                          <a:cs typeface="Arial" panose="020B0604020202020204" pitchFamily="34" charset="0"/>
                        </a:rPr>
                        <a:t>6</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Special Education Child Count to December 1, 2018</a:t>
                      </a: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20,406,005 </a:t>
                      </a:r>
                    </a:p>
                  </a:txBody>
                  <a:tcPr marL="0" marR="0" marT="0" marB="0" anchor="ctr"/>
                </a:tc>
                <a:tc>
                  <a:txBody>
                    <a:bodyPr/>
                    <a:lstStyle/>
                    <a:p>
                      <a:pPr algn="ctr"/>
                      <a:r>
                        <a:rPr lang="en-US" sz="1100" b="1" dirty="0" smtClean="0">
                          <a:latin typeface="Arial" panose="020B0604020202020204" pitchFamily="34" charset="0"/>
                          <a:cs typeface="Arial" panose="020B0604020202020204" pitchFamily="34" charset="0"/>
                        </a:rPr>
                        <a:t>6</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Special Education Child </a:t>
                      </a:r>
                      <a:r>
                        <a:rPr lang="en-US" sz="1100" b="0" i="0" u="none" strike="noStrike" dirty="0" smtClean="0">
                          <a:effectLst/>
                          <a:latin typeface="Arial" panose="020B0604020202020204" pitchFamily="34" charset="0"/>
                          <a:cs typeface="Arial" panose="020B0604020202020204" pitchFamily="34" charset="0"/>
                        </a:rPr>
                        <a:t>Count </a:t>
                      </a:r>
                      <a:r>
                        <a:rPr lang="en-US" sz="1100" b="0" i="0" u="none" strike="noStrike" dirty="0">
                          <a:effectLst/>
                          <a:latin typeface="Arial" panose="020B0604020202020204" pitchFamily="34" charset="0"/>
                          <a:cs typeface="Arial" panose="020B0604020202020204" pitchFamily="34" charset="0"/>
                        </a:rPr>
                        <a:t>to December 1, 2020</a:t>
                      </a:r>
                    </a:p>
                  </a:txBody>
                  <a:tcPr marL="0" marR="0" marT="0" marB="0" anchor="ctr"/>
                </a:tc>
                <a:tc>
                  <a:txBody>
                    <a:bodyPr/>
                    <a:lstStyle/>
                    <a:p>
                      <a:pPr algn="r" fontAlgn="ctr"/>
                      <a:r>
                        <a:rPr lang="en-US" sz="1100" b="1" i="0" u="none" strike="noStrike" dirty="0">
                          <a:solidFill>
                            <a:srgbClr val="FF0000"/>
                          </a:solidFill>
                          <a:effectLst/>
                          <a:latin typeface="Arial" panose="020B0604020202020204" pitchFamily="34" charset="0"/>
                          <a:cs typeface="Arial" panose="020B0604020202020204" pitchFamily="34" charset="0"/>
                        </a:rPr>
                        <a:t>(89,331,604)</a:t>
                      </a:r>
                    </a:p>
                  </a:txBody>
                  <a:tcPr marL="0" marR="0" marT="0" marB="0" anchor="ctr"/>
                </a:tc>
                <a:extLst>
                  <a:ext uri="{0D108BD9-81ED-4DB2-BD59-A6C34878D82A}">
                    <a16:rowId xmlns:a16="http://schemas.microsoft.com/office/drawing/2014/main" val="1331553977"/>
                  </a:ext>
                </a:extLst>
              </a:tr>
              <a:tr h="454527">
                <a:tc>
                  <a:txBody>
                    <a:bodyPr/>
                    <a:lstStyle/>
                    <a:p>
                      <a:pPr algn="ctr"/>
                      <a:r>
                        <a:rPr lang="en-US" sz="1100" b="1" dirty="0" smtClean="0">
                          <a:latin typeface="Arial" panose="020B0604020202020204" pitchFamily="34" charset="0"/>
                          <a:cs typeface="Arial" panose="020B0604020202020204" pitchFamily="34" charset="0"/>
                        </a:rPr>
                        <a:t>7</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Career &amp; Technical Education Enrollment to Beginning School Year 2018</a:t>
                      </a: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1,306,934 </a:t>
                      </a:r>
                    </a:p>
                  </a:txBody>
                  <a:tcPr marL="0" marR="0" marT="0" marB="0" anchor="ctr"/>
                </a:tc>
                <a:tc>
                  <a:txBody>
                    <a:bodyPr/>
                    <a:lstStyle/>
                    <a:p>
                      <a:pPr algn="ctr"/>
                      <a:r>
                        <a:rPr lang="en-US" sz="1100" b="1" dirty="0" smtClean="0">
                          <a:latin typeface="Arial" panose="020B0604020202020204" pitchFamily="34" charset="0"/>
                          <a:cs typeface="Arial" panose="020B0604020202020204" pitchFamily="34" charset="0"/>
                        </a:rPr>
                        <a:t>7</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Career &amp; Technical Education </a:t>
                      </a:r>
                      <a:r>
                        <a:rPr lang="en-US" sz="1100" b="0" i="0" u="none" strike="noStrike" dirty="0" smtClean="0">
                          <a:effectLst/>
                          <a:latin typeface="Arial" panose="020B0604020202020204" pitchFamily="34" charset="0"/>
                          <a:cs typeface="Arial" panose="020B0604020202020204" pitchFamily="34" charset="0"/>
                        </a:rPr>
                        <a:t>Enrollment to Beginning School</a:t>
                      </a:r>
                      <a:r>
                        <a:rPr lang="en-US" sz="1100" b="0" i="0" u="none" strike="noStrike" baseline="0" dirty="0" smtClean="0">
                          <a:effectLst/>
                          <a:latin typeface="Arial" panose="020B0604020202020204" pitchFamily="34" charset="0"/>
                          <a:cs typeface="Arial" panose="020B0604020202020204" pitchFamily="34" charset="0"/>
                        </a:rPr>
                        <a:t> Year 2020</a:t>
                      </a:r>
                      <a:endParaRPr lang="en-US" sz="11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4,032,321 </a:t>
                      </a:r>
                    </a:p>
                  </a:txBody>
                  <a:tcPr marL="0" marR="0" marT="0" marB="0" anchor="ctr"/>
                </a:tc>
                <a:extLst>
                  <a:ext uri="{0D108BD9-81ED-4DB2-BD59-A6C34878D82A}">
                    <a16:rowId xmlns:a16="http://schemas.microsoft.com/office/drawing/2014/main" val="3861123989"/>
                  </a:ext>
                </a:extLst>
              </a:tr>
              <a:tr h="616413">
                <a:tc>
                  <a:txBody>
                    <a:bodyPr/>
                    <a:lstStyle/>
                    <a:p>
                      <a:pPr algn="ctr"/>
                      <a:r>
                        <a:rPr lang="en-US" sz="1100" b="1" dirty="0" smtClean="0">
                          <a:latin typeface="Arial" panose="020B0604020202020204" pitchFamily="34" charset="0"/>
                          <a:cs typeface="Arial" panose="020B0604020202020204" pitchFamily="34" charset="0"/>
                        </a:rPr>
                        <a:t>8</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a:effectLst/>
                          <a:latin typeface="Arial" panose="020B0604020202020204" pitchFamily="34" charset="0"/>
                          <a:cs typeface="Arial" panose="020B0604020202020204" pitchFamily="34" charset="0"/>
                        </a:rPr>
                        <a:t>Update SOL Failure Rate Data to Beginning School Year 2017 and Free Lunch Percentages to Beginning School Year 2018 (Adjusted for CEP)</a:t>
                      </a:r>
                    </a:p>
                  </a:txBody>
                  <a:tcPr marL="0" marR="0" marT="0" marB="0" anchor="ctr"/>
                </a:tc>
                <a:tc>
                  <a:txBody>
                    <a:bodyPr/>
                    <a:lstStyle/>
                    <a:p>
                      <a:pPr algn="r" fontAlgn="ctr"/>
                      <a:r>
                        <a:rPr lang="en-US" sz="1100" b="1" i="0" u="none" strike="noStrike">
                          <a:effectLst/>
                          <a:latin typeface="Arial" panose="020B0604020202020204" pitchFamily="34" charset="0"/>
                          <a:cs typeface="Arial" panose="020B0604020202020204" pitchFamily="34" charset="0"/>
                        </a:rPr>
                        <a:t>7,135,738 </a:t>
                      </a:r>
                    </a:p>
                  </a:txBody>
                  <a:tcPr marL="0" marR="0" marT="0" marB="0" anchor="ctr"/>
                </a:tc>
                <a:tc>
                  <a:txBody>
                    <a:bodyPr/>
                    <a:lstStyle/>
                    <a:p>
                      <a:pPr algn="ctr"/>
                      <a:r>
                        <a:rPr lang="en-US" sz="1100" b="1" dirty="0" smtClean="0">
                          <a:latin typeface="Arial" panose="020B0604020202020204" pitchFamily="34" charset="0"/>
                          <a:cs typeface="Arial" panose="020B0604020202020204" pitchFamily="34" charset="0"/>
                        </a:rPr>
                        <a:t>8</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SOL Failure Rate Data to Beginning School Year 2018 and Free Lunch Percentages to Beginning School Year 2019 (due to COVID-19)</a:t>
                      </a:r>
                    </a:p>
                  </a:txBody>
                  <a:tcPr marL="0" marR="0" marT="0" marB="0" anchor="ctr"/>
                </a:tc>
                <a:tc>
                  <a:txBody>
                    <a:bodyPr/>
                    <a:lstStyle/>
                    <a:p>
                      <a:pPr algn="r" fontAlgn="ctr"/>
                      <a:r>
                        <a:rPr lang="en-US" sz="1100" b="1" i="0" u="none" strike="noStrike" dirty="0">
                          <a:effectLst/>
                          <a:latin typeface="Arial" panose="020B0604020202020204" pitchFamily="34" charset="0"/>
                          <a:cs typeface="Arial" panose="020B0604020202020204" pitchFamily="34" charset="0"/>
                        </a:rPr>
                        <a:t>1,276,693 </a:t>
                      </a:r>
                    </a:p>
                  </a:txBody>
                  <a:tcPr marL="0" marR="0" marT="0" marB="0" anchor="ctr"/>
                </a:tc>
                <a:extLst>
                  <a:ext uri="{0D108BD9-81ED-4DB2-BD59-A6C34878D82A}">
                    <a16:rowId xmlns:a16="http://schemas.microsoft.com/office/drawing/2014/main" val="2520152074"/>
                  </a:ext>
                </a:extLst>
              </a:tr>
              <a:tr h="454527">
                <a:tc>
                  <a:txBody>
                    <a:bodyPr/>
                    <a:lstStyle/>
                    <a:p>
                      <a:pPr algn="ctr"/>
                      <a:r>
                        <a:rPr lang="en-US" sz="1100" b="1" dirty="0" smtClean="0">
                          <a:latin typeface="Arial" panose="020B0604020202020204" pitchFamily="34" charset="0"/>
                          <a:cs typeface="Arial" panose="020B0604020202020204" pitchFamily="34" charset="0"/>
                        </a:rPr>
                        <a:t>9</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SOQ Gifted, Support Technology, and Instructional Technology Positions</a:t>
                      </a:r>
                    </a:p>
                  </a:txBody>
                  <a:tcPr marL="0" marR="0" marT="0" marB="0" anchor="ctr"/>
                </a:tc>
                <a:tc>
                  <a:txBody>
                    <a:bodyPr/>
                    <a:lstStyle/>
                    <a:p>
                      <a:pPr algn="r" fontAlgn="ctr"/>
                      <a:r>
                        <a:rPr lang="en-US" sz="1100" b="1" i="0" u="none" strike="noStrike" dirty="0">
                          <a:solidFill>
                            <a:srgbClr val="FF0000"/>
                          </a:solidFill>
                          <a:effectLst/>
                          <a:latin typeface="Arial" panose="020B0604020202020204" pitchFamily="34" charset="0"/>
                          <a:cs typeface="Arial" panose="020B0604020202020204" pitchFamily="34" charset="0"/>
                        </a:rPr>
                        <a:t>(1,221,845)</a:t>
                      </a:r>
                    </a:p>
                  </a:txBody>
                  <a:tcPr marL="0" marR="0" marT="0" marB="0" anchor="ctr"/>
                </a:tc>
                <a:tc>
                  <a:txBody>
                    <a:bodyPr/>
                    <a:lstStyle/>
                    <a:p>
                      <a:pPr algn="ctr"/>
                      <a:r>
                        <a:rPr lang="en-US" sz="1100" b="1" dirty="0" smtClean="0">
                          <a:latin typeface="Arial" panose="020B0604020202020204" pitchFamily="34" charset="0"/>
                          <a:cs typeface="Arial" panose="020B0604020202020204" pitchFamily="34" charset="0"/>
                        </a:rPr>
                        <a:t>9</a:t>
                      </a:r>
                      <a:endParaRPr lang="en-US" sz="1100" b="1" dirty="0">
                        <a:latin typeface="Arial" panose="020B0604020202020204" pitchFamily="34" charset="0"/>
                        <a:cs typeface="Arial" panose="020B0604020202020204" pitchFamily="34" charset="0"/>
                      </a:endParaRPr>
                    </a:p>
                  </a:txBody>
                  <a:tcPr/>
                </a:tc>
                <a:tc>
                  <a:txBody>
                    <a:bodyPr/>
                    <a:lstStyle/>
                    <a:p>
                      <a:pPr algn="l" fontAlgn="ctr"/>
                      <a:r>
                        <a:rPr lang="en-US" sz="1100" b="0" i="0" u="none" strike="noStrike" dirty="0">
                          <a:effectLst/>
                          <a:latin typeface="Arial" panose="020B0604020202020204" pitchFamily="34" charset="0"/>
                          <a:cs typeface="Arial" panose="020B0604020202020204" pitchFamily="34" charset="0"/>
                        </a:rPr>
                        <a:t>Update SOQ Gifted, Support Technology, and Instructional Technology Positions</a:t>
                      </a:r>
                    </a:p>
                  </a:txBody>
                  <a:tcPr marL="0" marR="0" marT="0" marB="0" anchor="ctr"/>
                </a:tc>
                <a:tc>
                  <a:txBody>
                    <a:bodyPr/>
                    <a:lstStyle/>
                    <a:p>
                      <a:pPr algn="r" fontAlgn="ctr"/>
                      <a:r>
                        <a:rPr lang="en-US" sz="1100" b="1" i="0" u="none" strike="noStrike" dirty="0">
                          <a:solidFill>
                            <a:srgbClr val="FF0000"/>
                          </a:solidFill>
                          <a:effectLst/>
                          <a:latin typeface="Arial" panose="020B0604020202020204" pitchFamily="34" charset="0"/>
                          <a:cs typeface="Arial" panose="020B0604020202020204" pitchFamily="34" charset="0"/>
                        </a:rPr>
                        <a:t>(20,636,861)</a:t>
                      </a:r>
                    </a:p>
                  </a:txBody>
                  <a:tcPr marL="0" marR="0" marT="0" marB="0" anchor="ctr"/>
                </a:tc>
                <a:extLst>
                  <a:ext uri="{0D108BD9-81ED-4DB2-BD59-A6C34878D82A}">
                    <a16:rowId xmlns:a16="http://schemas.microsoft.com/office/drawing/2014/main" val="1590685207"/>
                  </a:ext>
                </a:extLst>
              </a:tr>
              <a:tr h="454527">
                <a:tc>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Total</a:t>
                      </a:r>
                      <a:endParaRPr lang="en-US" sz="1100" dirty="0">
                        <a:latin typeface="Arial" panose="020B0604020202020204" pitchFamily="34" charset="0"/>
                        <a:cs typeface="Arial" panose="020B0604020202020204" pitchFamily="34" charset="0"/>
                      </a:endParaRPr>
                    </a:p>
                  </a:txBody>
                  <a:tcPr/>
                </a:tc>
                <a:tc>
                  <a:txBody>
                    <a:bodyPr/>
                    <a:lstStyle/>
                    <a:p>
                      <a:pPr algn="r"/>
                      <a:r>
                        <a:rPr lang="en-US" sz="1100" b="1" i="0" u="none" strike="noStrike" dirty="0" smtClean="0">
                          <a:effectLst/>
                          <a:latin typeface="Arial" panose="020B0604020202020204" pitchFamily="34" charset="0"/>
                          <a:cs typeface="Arial" panose="020B0604020202020204" pitchFamily="34" charset="0"/>
                        </a:rPr>
                        <a:t>66,205,987</a:t>
                      </a:r>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pPr algn="r"/>
                      <a:r>
                        <a:rPr lang="en-US" sz="1100" dirty="0" smtClean="0">
                          <a:latin typeface="Arial" panose="020B0604020202020204" pitchFamily="34" charset="0"/>
                          <a:cs typeface="Arial" panose="020B0604020202020204" pitchFamily="34" charset="0"/>
                        </a:rPr>
                        <a:t>Total</a:t>
                      </a:r>
                      <a:endParaRPr lang="en-US" sz="1100" dirty="0">
                        <a:latin typeface="Arial" panose="020B0604020202020204" pitchFamily="34" charset="0"/>
                        <a:cs typeface="Arial" panose="020B0604020202020204" pitchFamily="34" charset="0"/>
                      </a:endParaRPr>
                    </a:p>
                  </a:txBody>
                  <a:tcPr/>
                </a:tc>
                <a:tc>
                  <a:txBody>
                    <a:bodyPr/>
                    <a:lstStyle/>
                    <a:p>
                      <a:pPr algn="r"/>
                      <a:r>
                        <a:rPr lang="en-US" sz="1100" b="1" i="0" u="none" strike="noStrike" dirty="0" smtClean="0">
                          <a:effectLst/>
                          <a:latin typeface="Arial" panose="020B0604020202020204" pitchFamily="34" charset="0"/>
                          <a:cs typeface="Arial" panose="020B0604020202020204" pitchFamily="34" charset="0"/>
                        </a:rPr>
                        <a:t>67,334,648</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9700662"/>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213857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lstStyle/>
          <a:p>
            <a:pPr algn="ctr"/>
            <a:r>
              <a:rPr lang="en-US" dirty="0" smtClean="0"/>
              <a:t>Student </a:t>
            </a:r>
            <a:r>
              <a:rPr lang="en-US" dirty="0"/>
              <a:t>Enrollment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90953478"/>
              </p:ext>
            </p:extLst>
          </p:nvPr>
        </p:nvGraphicFramePr>
        <p:xfrm>
          <a:off x="1190444" y="1273540"/>
          <a:ext cx="9555480" cy="104244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979053432"/>
                    </a:ext>
                  </a:extLst>
                </a:gridCol>
                <a:gridCol w="3749040">
                  <a:extLst>
                    <a:ext uri="{9D8B030D-6E8A-4147-A177-3AD203B41FA5}">
                      <a16:colId xmlns:a16="http://schemas.microsoft.com/office/drawing/2014/main" val="3426370012"/>
                    </a:ext>
                  </a:extLst>
                </a:gridCol>
                <a:gridCol w="1645920">
                  <a:extLst>
                    <a:ext uri="{9D8B030D-6E8A-4147-A177-3AD203B41FA5}">
                      <a16:colId xmlns:a16="http://schemas.microsoft.com/office/drawing/2014/main" val="2600821624"/>
                    </a:ext>
                  </a:extLst>
                </a:gridCol>
                <a:gridCol w="1645920">
                  <a:extLst>
                    <a:ext uri="{9D8B030D-6E8A-4147-A177-3AD203B41FA5}">
                      <a16:colId xmlns:a16="http://schemas.microsoft.com/office/drawing/2014/main" val="3429544601"/>
                    </a:ext>
                  </a:extLst>
                </a:gridCol>
                <a:gridCol w="1645920">
                  <a:extLst>
                    <a:ext uri="{9D8B030D-6E8A-4147-A177-3AD203B41FA5}">
                      <a16:colId xmlns:a16="http://schemas.microsoft.com/office/drawing/2014/main" val="2003555360"/>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204833537"/>
                  </a:ext>
                </a:extLst>
              </a:tr>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mj-lt"/>
                        </a:rPr>
                        <a:t>5 &amp; 24</a:t>
                      </a:r>
                      <a:endParaRPr lang="en-US" sz="1200" b="0" i="0" u="none" strike="noStrike" dirty="0">
                        <a:latin typeface="+mj-lt"/>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200" b="0" i="0" u="none" strike="noStrike" dirty="0">
                          <a:latin typeface="+mj-lt"/>
                        </a:rPr>
                        <a:t>Update Fall Membership and Average Daily Membership Base Year and Projected Enrollment Counts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74,790,787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90,840,122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1" i="0" u="none" strike="noStrike" dirty="0" smtClean="0">
                          <a:latin typeface="+mj-lt"/>
                        </a:rPr>
                        <a:t>165,630,909 </a:t>
                      </a:r>
                      <a:endParaRPr lang="en-US" sz="1200" b="1" i="0" u="none" strike="noStrike" dirty="0">
                        <a:latin typeface="+mj-lt"/>
                      </a:endParaRPr>
                    </a:p>
                  </a:txBody>
                  <a:tcPr marT="0" marB="0" anchor="ctr"/>
                </a:tc>
                <a:extLst>
                  <a:ext uri="{0D108BD9-81ED-4DB2-BD59-A6C34878D82A}">
                    <a16:rowId xmlns:a16="http://schemas.microsoft.com/office/drawing/2014/main" val="4103518844"/>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graphicFrame>
        <p:nvGraphicFramePr>
          <p:cNvPr id="6" name="Chart 5" descr="This chart tracks annual growth rates in student enrollment since 2014, as well as projected growth rates into the next biennium.  This information explains the projected increase in state costs in FY 2023 and FY 2024." title="Student Enrollment"/>
          <p:cNvGraphicFramePr>
            <a:graphicFrameLocks/>
          </p:cNvGraphicFramePr>
          <p:nvPr>
            <p:extLst>
              <p:ext uri="{D42A27DB-BD31-4B8C-83A1-F6EECF244321}">
                <p14:modId xmlns:p14="http://schemas.microsoft.com/office/powerpoint/2010/main" val="3306451765"/>
              </p:ext>
            </p:extLst>
          </p:nvPr>
        </p:nvGraphicFramePr>
        <p:xfrm>
          <a:off x="1190444" y="2385862"/>
          <a:ext cx="6076950" cy="390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6570721"/>
              </p:ext>
            </p:extLst>
          </p:nvPr>
        </p:nvGraphicFramePr>
        <p:xfrm>
          <a:off x="8240305" y="2385862"/>
          <a:ext cx="2505619" cy="1854200"/>
        </p:xfrm>
        <a:graphic>
          <a:graphicData uri="http://schemas.openxmlformats.org/drawingml/2006/table">
            <a:tbl>
              <a:tblPr firstRow="1" bandRow="1">
                <a:tableStyleId>{5C22544A-7EE6-4342-B048-85BDC9FD1C3A}</a:tableStyleId>
              </a:tblPr>
              <a:tblGrid>
                <a:gridCol w="783115">
                  <a:extLst>
                    <a:ext uri="{9D8B030D-6E8A-4147-A177-3AD203B41FA5}">
                      <a16:colId xmlns:a16="http://schemas.microsoft.com/office/drawing/2014/main" val="1317331848"/>
                    </a:ext>
                  </a:extLst>
                </a:gridCol>
                <a:gridCol w="1722504">
                  <a:extLst>
                    <a:ext uri="{9D8B030D-6E8A-4147-A177-3AD203B41FA5}">
                      <a16:colId xmlns:a16="http://schemas.microsoft.com/office/drawing/2014/main" val="1935599137"/>
                    </a:ext>
                  </a:extLst>
                </a:gridCol>
              </a:tblGrid>
              <a:tr h="370840">
                <a:tc>
                  <a:txBody>
                    <a:bodyPr/>
                    <a:lstStyle/>
                    <a:p>
                      <a:r>
                        <a:rPr lang="en-US" sz="1200" dirty="0" smtClean="0">
                          <a:latin typeface="+mj-lt"/>
                        </a:rPr>
                        <a:t>Year</a:t>
                      </a:r>
                      <a:endParaRPr lang="en-US" sz="1200" dirty="0">
                        <a:latin typeface="+mj-lt"/>
                      </a:endParaRPr>
                    </a:p>
                  </a:txBody>
                  <a:tcPr/>
                </a:tc>
                <a:tc>
                  <a:txBody>
                    <a:bodyPr/>
                    <a:lstStyle/>
                    <a:p>
                      <a:r>
                        <a:rPr lang="en-US" sz="1200" dirty="0" smtClean="0">
                          <a:latin typeface="+mj-lt"/>
                        </a:rPr>
                        <a:t>Enrollment</a:t>
                      </a:r>
                      <a:endParaRPr lang="en-US" sz="1200" dirty="0">
                        <a:latin typeface="+mj-lt"/>
                      </a:endParaRPr>
                    </a:p>
                  </a:txBody>
                  <a:tcPr/>
                </a:tc>
                <a:extLst>
                  <a:ext uri="{0D108BD9-81ED-4DB2-BD59-A6C34878D82A}">
                    <a16:rowId xmlns:a16="http://schemas.microsoft.com/office/drawing/2014/main" val="1837216106"/>
                  </a:ext>
                </a:extLst>
              </a:tr>
              <a:tr h="370840">
                <a:tc>
                  <a:txBody>
                    <a:bodyPr/>
                    <a:lstStyle/>
                    <a:p>
                      <a:r>
                        <a:rPr lang="en-US" sz="1200" dirty="0" smtClean="0">
                          <a:latin typeface="+mj-lt"/>
                        </a:rPr>
                        <a:t>FY 2021</a:t>
                      </a:r>
                      <a:endParaRPr lang="en-US" sz="1200" dirty="0">
                        <a:latin typeface="+mj-lt"/>
                      </a:endParaRPr>
                    </a:p>
                  </a:txBody>
                  <a:tcPr/>
                </a:tc>
                <a:tc>
                  <a:txBody>
                    <a:bodyPr/>
                    <a:lstStyle/>
                    <a:p>
                      <a:r>
                        <a:rPr lang="en-US" sz="1200" dirty="0" smtClean="0">
                          <a:latin typeface="+mj-lt"/>
                        </a:rPr>
                        <a:t>1,210,464</a:t>
                      </a:r>
                      <a:endParaRPr lang="en-US" sz="1200" dirty="0">
                        <a:latin typeface="+mj-lt"/>
                      </a:endParaRPr>
                    </a:p>
                  </a:txBody>
                  <a:tcPr/>
                </a:tc>
                <a:extLst>
                  <a:ext uri="{0D108BD9-81ED-4DB2-BD59-A6C34878D82A}">
                    <a16:rowId xmlns:a16="http://schemas.microsoft.com/office/drawing/2014/main" val="731970402"/>
                  </a:ext>
                </a:extLst>
              </a:tr>
              <a:tr h="370840">
                <a:tc>
                  <a:txBody>
                    <a:bodyPr/>
                    <a:lstStyle/>
                    <a:p>
                      <a:r>
                        <a:rPr lang="en-US" sz="1200" dirty="0" smtClean="0">
                          <a:latin typeface="+mj-lt"/>
                        </a:rPr>
                        <a:t>FY 2022*</a:t>
                      </a:r>
                      <a:endParaRPr lang="en-US" sz="1200" dirty="0">
                        <a:latin typeface="+mj-lt"/>
                      </a:endParaRPr>
                    </a:p>
                  </a:txBody>
                  <a:tcPr/>
                </a:tc>
                <a:tc>
                  <a:txBody>
                    <a:bodyPr/>
                    <a:lstStyle/>
                    <a:p>
                      <a:r>
                        <a:rPr lang="en-US" sz="1200" dirty="0" smtClean="0">
                          <a:latin typeface="+mj-lt"/>
                        </a:rPr>
                        <a:t>1,218,331</a:t>
                      </a:r>
                      <a:endParaRPr lang="en-US" sz="1200" dirty="0">
                        <a:latin typeface="+mj-lt"/>
                      </a:endParaRPr>
                    </a:p>
                  </a:txBody>
                  <a:tcPr/>
                </a:tc>
                <a:extLst>
                  <a:ext uri="{0D108BD9-81ED-4DB2-BD59-A6C34878D82A}">
                    <a16:rowId xmlns:a16="http://schemas.microsoft.com/office/drawing/2014/main" val="91561043"/>
                  </a:ext>
                </a:extLst>
              </a:tr>
              <a:tr h="370840">
                <a:tc>
                  <a:txBody>
                    <a:bodyPr/>
                    <a:lstStyle/>
                    <a:p>
                      <a:r>
                        <a:rPr lang="en-US" sz="1200" dirty="0" smtClean="0">
                          <a:latin typeface="+mj-lt"/>
                        </a:rPr>
                        <a:t>FY 2023*</a:t>
                      </a:r>
                      <a:endParaRPr lang="en-US" sz="1200" dirty="0">
                        <a:latin typeface="+mj-lt"/>
                      </a:endParaRPr>
                    </a:p>
                  </a:txBody>
                  <a:tcPr/>
                </a:tc>
                <a:tc>
                  <a:txBody>
                    <a:bodyPr/>
                    <a:lstStyle/>
                    <a:p>
                      <a:r>
                        <a:rPr lang="en-US" sz="1200" dirty="0" smtClean="0">
                          <a:latin typeface="+mj-lt"/>
                        </a:rPr>
                        <a:t>1,221,278</a:t>
                      </a:r>
                      <a:endParaRPr lang="en-US" sz="1200" dirty="0">
                        <a:latin typeface="+mj-lt"/>
                      </a:endParaRPr>
                    </a:p>
                  </a:txBody>
                  <a:tcPr/>
                </a:tc>
                <a:extLst>
                  <a:ext uri="{0D108BD9-81ED-4DB2-BD59-A6C34878D82A}">
                    <a16:rowId xmlns:a16="http://schemas.microsoft.com/office/drawing/2014/main" val="2090878224"/>
                  </a:ext>
                </a:extLst>
              </a:tr>
              <a:tr h="370840">
                <a:tc>
                  <a:txBody>
                    <a:bodyPr/>
                    <a:lstStyle/>
                    <a:p>
                      <a:r>
                        <a:rPr lang="en-US" sz="1200" dirty="0" smtClean="0">
                          <a:latin typeface="+mj-lt"/>
                        </a:rPr>
                        <a:t>FY 2024*</a:t>
                      </a:r>
                      <a:endParaRPr lang="en-US" sz="1200" dirty="0">
                        <a:latin typeface="+mj-lt"/>
                      </a:endParaRPr>
                    </a:p>
                  </a:txBody>
                  <a:tcPr/>
                </a:tc>
                <a:tc>
                  <a:txBody>
                    <a:bodyPr/>
                    <a:lstStyle/>
                    <a:p>
                      <a:r>
                        <a:rPr lang="en-US" sz="1200" dirty="0" smtClean="0">
                          <a:latin typeface="+mj-lt"/>
                        </a:rPr>
                        <a:t>1,225,762</a:t>
                      </a:r>
                      <a:endParaRPr lang="en-US" sz="1200" dirty="0">
                        <a:latin typeface="+mj-lt"/>
                      </a:endParaRPr>
                    </a:p>
                  </a:txBody>
                  <a:tcPr/>
                </a:tc>
                <a:extLst>
                  <a:ext uri="{0D108BD9-81ED-4DB2-BD59-A6C34878D82A}">
                    <a16:rowId xmlns:a16="http://schemas.microsoft.com/office/drawing/2014/main" val="4110242135"/>
                  </a:ext>
                </a:extLst>
              </a:tr>
            </a:tbl>
          </a:graphicData>
        </a:graphic>
      </p:graphicFrame>
      <p:sp>
        <p:nvSpPr>
          <p:cNvPr id="3" name="TextBox 2"/>
          <p:cNvSpPr txBox="1"/>
          <p:nvPr/>
        </p:nvSpPr>
        <p:spPr>
          <a:xfrm>
            <a:off x="8240305" y="4252630"/>
            <a:ext cx="2505619" cy="276999"/>
          </a:xfrm>
          <a:prstGeom prst="rect">
            <a:avLst/>
          </a:prstGeom>
          <a:noFill/>
        </p:spPr>
        <p:txBody>
          <a:bodyPr wrap="square" rtlCol="0">
            <a:spAutoFit/>
          </a:bodyPr>
          <a:lstStyle/>
          <a:p>
            <a:r>
              <a:rPr lang="en-US" sz="1200" dirty="0" smtClean="0"/>
              <a:t>* Projection</a:t>
            </a:r>
            <a:endParaRPr lang="en-US" sz="1200" dirty="0"/>
          </a:p>
        </p:txBody>
      </p:sp>
    </p:spTree>
    <p:extLst>
      <p:ext uri="{BB962C8B-B14F-4D97-AF65-F5344CB8AC3E}">
        <p14:creationId xmlns:p14="http://schemas.microsoft.com/office/powerpoint/2010/main" val="43994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550"/>
          </a:xfrm>
        </p:spPr>
        <p:txBody>
          <a:bodyPr/>
          <a:lstStyle/>
          <a:p>
            <a:pPr algn="ctr"/>
            <a:r>
              <a:rPr lang="en-US" dirty="0" smtClean="0"/>
              <a:t>Three-Year </a:t>
            </a:r>
            <a:r>
              <a:rPr lang="en-US" dirty="0"/>
              <a:t>Average Free Lunch Rates</a:t>
            </a: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14</a:t>
            </a:fld>
            <a:endParaRPr lang="en-US">
              <a:latin typeface="Trebuchet MS" panose="020B0603020202020204"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4165147790"/>
              </p:ext>
            </p:extLst>
          </p:nvPr>
        </p:nvGraphicFramePr>
        <p:xfrm>
          <a:off x="1304027" y="1253708"/>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a:latin typeface="+mj-lt"/>
                        </a:rPr>
                        <a:t>8</a:t>
                      </a: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j-lt"/>
                          <a:ea typeface="MS Pゴシック"/>
                          <a:cs typeface="+mn-cs"/>
                        </a:rPr>
                        <a:t>Update SOL Tests Failure Rate Data to School Year 2018-2019 and Free Lunch Percentages to School Year 2019-2020</a:t>
                      </a:r>
                      <a:endParaRPr lang="en-US" sz="1200" b="0" i="0" u="none" strike="noStrike" dirty="0">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551,012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725,681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1" i="0" u="none" strike="noStrike" dirty="0" smtClean="0">
                          <a:latin typeface="+mj-lt"/>
                        </a:rPr>
                        <a:t>1,276,693 </a:t>
                      </a:r>
                      <a:endParaRPr lang="en-US" sz="14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graphicFrame>
        <p:nvGraphicFramePr>
          <p:cNvPr id="8" name="Chart 7" descr="This graph displays the statewide change in three-year average divisional free lunch rates used in the PIR program.  In the 2022-2024 biennium, three-year average free lunch rates are up 2.2% compared to the 2020-2022 biennium." title="3-Year Average Free Lunch Rates"/>
          <p:cNvGraphicFramePr>
            <a:graphicFrameLocks/>
          </p:cNvGraphicFramePr>
          <p:nvPr>
            <p:extLst>
              <p:ext uri="{D42A27DB-BD31-4B8C-83A1-F6EECF244321}">
                <p14:modId xmlns:p14="http://schemas.microsoft.com/office/powerpoint/2010/main" val="1718434067"/>
              </p:ext>
            </p:extLst>
          </p:nvPr>
        </p:nvGraphicFramePr>
        <p:xfrm>
          <a:off x="2633247" y="2204708"/>
          <a:ext cx="6934822" cy="4275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21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Non-personal (Non-Personnel) </a:t>
            </a:r>
            <a:r>
              <a:rPr lang="en-US" sz="4000" dirty="0"/>
              <a:t>Support Costs</a:t>
            </a:r>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
        <p:nvSpPr>
          <p:cNvPr id="6" name="Content Placeholder 5"/>
          <p:cNvSpPr>
            <a:spLocks noGrp="1"/>
          </p:cNvSpPr>
          <p:nvPr>
            <p:ph idx="1"/>
          </p:nvPr>
        </p:nvSpPr>
        <p:spPr>
          <a:xfrm>
            <a:off x="1515532" y="2460627"/>
            <a:ext cx="9144001" cy="595840"/>
          </a:xfrm>
          <a:noFill/>
        </p:spPr>
        <p:txBody>
          <a:bodyPr>
            <a:normAutofit fontScale="92500" lnSpcReduction="20000"/>
          </a:bodyPr>
          <a:lstStyle/>
          <a:p>
            <a:pPr marL="0" indent="0" algn="ctr">
              <a:lnSpc>
                <a:spcPct val="100000"/>
              </a:lnSpc>
              <a:spcBef>
                <a:spcPts val="0"/>
              </a:spcBef>
              <a:buNone/>
            </a:pPr>
            <a:r>
              <a:rPr lang="en-US" sz="2200" dirty="0" smtClean="0">
                <a:solidFill>
                  <a:schemeClr val="tx1"/>
                </a:solidFill>
              </a:rPr>
              <a:t>Comparison of </a:t>
            </a:r>
            <a:r>
              <a:rPr lang="en-US" sz="2200" b="1" i="1" dirty="0" smtClean="0">
                <a:solidFill>
                  <a:schemeClr val="tx1"/>
                </a:solidFill>
              </a:rPr>
              <a:t>Prevailing</a:t>
            </a:r>
            <a:r>
              <a:rPr lang="en-US" sz="2200" dirty="0" smtClean="0">
                <a:solidFill>
                  <a:schemeClr val="tx1"/>
                </a:solidFill>
              </a:rPr>
              <a:t> Non-personal Support (No Inflation) </a:t>
            </a:r>
          </a:p>
          <a:p>
            <a:pPr marL="0" indent="0" algn="ctr">
              <a:lnSpc>
                <a:spcPct val="100000"/>
              </a:lnSpc>
              <a:spcBef>
                <a:spcPts val="0"/>
              </a:spcBef>
              <a:buNone/>
            </a:pPr>
            <a:r>
              <a:rPr lang="en-US" sz="2200" dirty="0" smtClean="0">
                <a:solidFill>
                  <a:schemeClr val="tx1"/>
                </a:solidFill>
              </a:rPr>
              <a:t>Per Pupil Amounts Across Biennia: 2020-2022 to 2022-2024</a:t>
            </a:r>
          </a:p>
          <a:p>
            <a:pPr marL="0" indent="0">
              <a:buNone/>
            </a:pPr>
            <a:endParaRPr lang="en-US" sz="1600" dirty="0" smtClean="0">
              <a:solidFill>
                <a:schemeClr val="tx1"/>
              </a:solidFill>
            </a:endParaRPr>
          </a:p>
          <a:p>
            <a:pPr marL="0" indent="0">
              <a:buNone/>
            </a:pPr>
            <a:endParaRPr lang="en-US" sz="1600" dirty="0">
              <a:solidFill>
                <a:schemeClr val="tx1"/>
              </a:solidFill>
            </a:endParaRPr>
          </a:p>
        </p:txBody>
      </p:sp>
      <p:graphicFrame>
        <p:nvGraphicFramePr>
          <p:cNvPr id="7" name="Group 75" descr="Step 12 of rebenchmarking generates a $137.7 million state cost during the 2020-2022 biennium." title="Step 12 - Non-personal Support Costs"/>
          <p:cNvGraphicFramePr>
            <a:graphicFrameLocks/>
          </p:cNvGraphicFramePr>
          <p:nvPr>
            <p:extLst>
              <p:ext uri="{D42A27DB-BD31-4B8C-83A1-F6EECF244321}">
                <p14:modId xmlns:p14="http://schemas.microsoft.com/office/powerpoint/2010/main" val="404064993"/>
              </p:ext>
            </p:extLst>
          </p:nvPr>
        </p:nvGraphicFramePr>
        <p:xfrm>
          <a:off x="1515532" y="1371600"/>
          <a:ext cx="9144000" cy="996950"/>
        </p:xfrm>
        <a:graphic>
          <a:graphicData uri="http://schemas.openxmlformats.org/drawingml/2006/table">
            <a:tbl>
              <a:tblPr firstRow="1"/>
              <a:tblGrid>
                <a:gridCol w="962527">
                  <a:extLst>
                    <a:ext uri="{9D8B030D-6E8A-4147-A177-3AD203B41FA5}">
                      <a16:colId xmlns:a16="http://schemas.microsoft.com/office/drawing/2014/main" val="20000"/>
                    </a:ext>
                  </a:extLst>
                </a:gridCol>
                <a:gridCol w="3854885">
                  <a:extLst>
                    <a:ext uri="{9D8B030D-6E8A-4147-A177-3AD203B41FA5}">
                      <a16:colId xmlns:a16="http://schemas.microsoft.com/office/drawing/2014/main" val="20001"/>
                    </a:ext>
                  </a:extLst>
                </a:gridCol>
                <a:gridCol w="1442196">
                  <a:extLst>
                    <a:ext uri="{9D8B030D-6E8A-4147-A177-3AD203B41FA5}">
                      <a16:colId xmlns:a16="http://schemas.microsoft.com/office/drawing/2014/main" val="20002"/>
                    </a:ext>
                  </a:extLst>
                </a:gridCol>
                <a:gridCol w="1442196">
                  <a:extLst>
                    <a:ext uri="{9D8B030D-6E8A-4147-A177-3AD203B41FA5}">
                      <a16:colId xmlns:a16="http://schemas.microsoft.com/office/drawing/2014/main" val="20003"/>
                    </a:ext>
                  </a:extLst>
                </a:gridCol>
                <a:gridCol w="1442196">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Update #</a:t>
                      </a:r>
                    </a:p>
                  </a:txBody>
                  <a:tcPr marT="45732" marB="4573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Rebenchmarking Update</a:t>
                      </a:r>
                    </a:p>
                  </a:txBody>
                  <a:tcPr marT="45732" marB="4573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mj-lt"/>
                          <a:ea typeface="MS Pゴシック" pitchFamily="-92" charset="-128"/>
                        </a:rPr>
                        <a:t>Total</a:t>
                      </a:r>
                    </a:p>
                  </a:txBody>
                  <a:tcPr marT="45732" marB="4573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n>
                            <a:noFill/>
                          </a:ln>
                          <a:latin typeface="+mj-lt"/>
                        </a:rPr>
                        <a:t>12</a:t>
                      </a:r>
                      <a:endParaRPr lang="en-US" sz="1200" b="0" i="0" u="none" strike="noStrike" dirty="0">
                        <a:ln>
                          <a:noFill/>
                        </a:ln>
                        <a:latin typeface="+mj-lt"/>
                      </a:endParaRPr>
                    </a:p>
                  </a:txBody>
                  <a:tcPr marL="9525" marR="9525" marT="952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ln>
                            <a:noFill/>
                          </a:ln>
                          <a:solidFill>
                            <a:schemeClr val="tx1"/>
                          </a:solidFill>
                          <a:latin typeface="+mj-lt"/>
                          <a:ea typeface="MS Pゴシック"/>
                          <a:cs typeface="+mn-cs"/>
                        </a:rPr>
                        <a:t>Update Base-Year Expenditures from Annual School Report to FY20 for Non-personal Support Costs Per Pupil</a:t>
                      </a:r>
                      <a:endParaRPr lang="en-US" sz="1100" b="0" i="0" u="none" strike="noStrike" dirty="0">
                        <a:ln>
                          <a:noFill/>
                        </a:ln>
                        <a:latin typeface="+mj-lt"/>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rPr>
                        <a:t>(57,394,860)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rPr>
                        <a:t>(56,438,220)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a:ea typeface="MS Pゴシック"/>
                          <a:cs typeface="+mn-cs"/>
                        </a:rPr>
                        <a:t>(113,833,080)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 name="Table 12" descr="This table indicates the change in non-personal support costs per-pupil from the 2020-2022 biennium to the 2022-2024 biennium." title="Non-personal Support Costs"/>
          <p:cNvGraphicFramePr>
            <a:graphicFrameLocks noGrp="1"/>
          </p:cNvGraphicFramePr>
          <p:nvPr>
            <p:extLst>
              <p:ext uri="{D42A27DB-BD31-4B8C-83A1-F6EECF244321}">
                <p14:modId xmlns:p14="http://schemas.microsoft.com/office/powerpoint/2010/main" val="299900244"/>
              </p:ext>
            </p:extLst>
          </p:nvPr>
        </p:nvGraphicFramePr>
        <p:xfrm>
          <a:off x="1532463" y="3081866"/>
          <a:ext cx="4526280" cy="3209544"/>
        </p:xfrm>
        <a:graphic>
          <a:graphicData uri="http://schemas.openxmlformats.org/drawingml/2006/table">
            <a:tbl>
              <a:tblPr firstRow="1" bandRow="1">
                <a:tableStyleId>{5C22544A-7EE6-4342-B048-85BDC9FD1C3A}</a:tableStyleId>
              </a:tblPr>
              <a:tblGrid>
                <a:gridCol w="1716728">
                  <a:extLst>
                    <a:ext uri="{9D8B030D-6E8A-4147-A177-3AD203B41FA5}">
                      <a16:colId xmlns:a16="http://schemas.microsoft.com/office/drawing/2014/main" val="1474187602"/>
                    </a:ext>
                  </a:extLst>
                </a:gridCol>
                <a:gridCol w="1021453">
                  <a:extLst>
                    <a:ext uri="{9D8B030D-6E8A-4147-A177-3AD203B41FA5}">
                      <a16:colId xmlns:a16="http://schemas.microsoft.com/office/drawing/2014/main" val="3737604615"/>
                    </a:ext>
                  </a:extLst>
                </a:gridCol>
                <a:gridCol w="953769">
                  <a:extLst>
                    <a:ext uri="{9D8B030D-6E8A-4147-A177-3AD203B41FA5}">
                      <a16:colId xmlns:a16="http://schemas.microsoft.com/office/drawing/2014/main" val="695830735"/>
                    </a:ext>
                  </a:extLst>
                </a:gridCol>
                <a:gridCol w="834330">
                  <a:extLst>
                    <a:ext uri="{9D8B030D-6E8A-4147-A177-3AD203B41FA5}">
                      <a16:colId xmlns:a16="http://schemas.microsoft.com/office/drawing/2014/main" val="1289920919"/>
                    </a:ext>
                  </a:extLst>
                </a:gridCol>
              </a:tblGrid>
              <a:tr h="814604">
                <a:tc>
                  <a:txBody>
                    <a:bodyPr/>
                    <a:lstStyle/>
                    <a:p>
                      <a:pPr algn="ctr"/>
                      <a:r>
                        <a:rPr lang="en-US" sz="1100" dirty="0" smtClean="0">
                          <a:solidFill>
                            <a:schemeClr val="bg1"/>
                          </a:solidFill>
                          <a:latin typeface="+mj-lt"/>
                        </a:rPr>
                        <a:t>Non-Personal Support Category</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2020-2022 Per Pupil</a:t>
                      </a:r>
                      <a:r>
                        <a:rPr lang="en-US" sz="1100" baseline="0" dirty="0" smtClean="0">
                          <a:solidFill>
                            <a:schemeClr val="bg1"/>
                          </a:solidFill>
                          <a:latin typeface="+mj-lt"/>
                        </a:rPr>
                        <a:t> Amount</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2022-2024 Per Pupil Amount</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Percent Variance</a:t>
                      </a:r>
                      <a:endParaRPr lang="en-US" sz="1100" dirty="0">
                        <a:solidFill>
                          <a:schemeClr val="bg1"/>
                        </a:solidFill>
                        <a:latin typeface="+mj-lt"/>
                      </a:endParaRPr>
                    </a:p>
                  </a:txBody>
                  <a:tcPr anchor="ctr"/>
                </a:tc>
                <a:extLst>
                  <a:ext uri="{0D108BD9-81ED-4DB2-BD59-A6C34878D82A}">
                    <a16:rowId xmlns:a16="http://schemas.microsoft.com/office/drawing/2014/main" val="1209751184"/>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Instructional Classroom</a:t>
                      </a:r>
                    </a:p>
                  </a:txBody>
                  <a:tcPr anchor="b"/>
                </a:tc>
                <a:tc>
                  <a:txBody>
                    <a:bodyPr/>
                    <a:lstStyle/>
                    <a:p>
                      <a:pPr algn="ctr"/>
                      <a:r>
                        <a:rPr lang="en-US" sz="1100" dirty="0" smtClean="0">
                          <a:latin typeface="+mj-lt"/>
                        </a:rPr>
                        <a:t>$310.93</a:t>
                      </a:r>
                      <a:endParaRPr lang="en-US" sz="1100" dirty="0">
                        <a:latin typeface="+mj-lt"/>
                      </a:endParaRPr>
                    </a:p>
                  </a:txBody>
                  <a:tcPr anchor="ctr"/>
                </a:tc>
                <a:tc>
                  <a:txBody>
                    <a:bodyPr/>
                    <a:lstStyle/>
                    <a:p>
                      <a:pPr algn="ctr"/>
                      <a:r>
                        <a:rPr lang="en-US" sz="1100" dirty="0" smtClean="0">
                          <a:latin typeface="+mj-lt"/>
                        </a:rPr>
                        <a:t>$286.52</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(7.9%)</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1531893446"/>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Instructional Support</a:t>
                      </a:r>
                    </a:p>
                  </a:txBody>
                  <a:tcPr anchor="b"/>
                </a:tc>
                <a:tc>
                  <a:txBody>
                    <a:bodyPr/>
                    <a:lstStyle/>
                    <a:p>
                      <a:pPr algn="ctr"/>
                      <a:r>
                        <a:rPr lang="en-US" sz="1100" dirty="0" smtClean="0">
                          <a:latin typeface="+mj-lt"/>
                        </a:rPr>
                        <a:t>$15.66</a:t>
                      </a:r>
                      <a:endParaRPr lang="en-US" sz="1100" dirty="0">
                        <a:latin typeface="+mj-lt"/>
                      </a:endParaRPr>
                    </a:p>
                  </a:txBody>
                  <a:tcPr anchor="ctr"/>
                </a:tc>
                <a:tc>
                  <a:txBody>
                    <a:bodyPr/>
                    <a:lstStyle/>
                    <a:p>
                      <a:pPr algn="ctr"/>
                      <a:r>
                        <a:rPr lang="en-US" sz="1100" dirty="0" smtClean="0">
                          <a:latin typeface="+mj-lt"/>
                        </a:rPr>
                        <a:t>$12.83</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(18.1%)</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1357158803"/>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Principal’s Office</a:t>
                      </a:r>
                    </a:p>
                  </a:txBody>
                  <a:tcPr anchor="b"/>
                </a:tc>
                <a:tc>
                  <a:txBody>
                    <a:bodyPr/>
                    <a:lstStyle/>
                    <a:p>
                      <a:pPr algn="ctr"/>
                      <a:r>
                        <a:rPr lang="en-US" sz="1100" dirty="0" smtClean="0">
                          <a:latin typeface="+mj-lt"/>
                        </a:rPr>
                        <a:t>$8.27</a:t>
                      </a:r>
                      <a:endParaRPr lang="en-US" sz="1100" dirty="0">
                        <a:latin typeface="+mj-lt"/>
                      </a:endParaRPr>
                    </a:p>
                  </a:txBody>
                  <a:tcPr anchor="ctr"/>
                </a:tc>
                <a:tc>
                  <a:txBody>
                    <a:bodyPr/>
                    <a:lstStyle/>
                    <a:p>
                      <a:pPr algn="ctr"/>
                      <a:r>
                        <a:rPr lang="en-US" sz="1100" dirty="0" smtClean="0">
                          <a:latin typeface="+mj-lt"/>
                        </a:rPr>
                        <a:t>$6.92</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(16.4%)</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4194160716"/>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Administration</a:t>
                      </a:r>
                    </a:p>
                  </a:txBody>
                  <a:tcPr anchor="b"/>
                </a:tc>
                <a:tc>
                  <a:txBody>
                    <a:bodyPr/>
                    <a:lstStyle/>
                    <a:p>
                      <a:pPr algn="ctr"/>
                      <a:r>
                        <a:rPr lang="en-US" sz="1100" dirty="0" smtClean="0">
                          <a:latin typeface="+mj-lt"/>
                        </a:rPr>
                        <a:t>$49.67</a:t>
                      </a:r>
                      <a:endParaRPr lang="en-US" sz="1100" dirty="0">
                        <a:latin typeface="+mj-lt"/>
                      </a:endParaRPr>
                    </a:p>
                  </a:txBody>
                  <a:tcPr anchor="ctr"/>
                </a:tc>
                <a:tc>
                  <a:txBody>
                    <a:bodyPr/>
                    <a:lstStyle/>
                    <a:p>
                      <a:pPr algn="ctr"/>
                      <a:r>
                        <a:rPr lang="en-US" sz="1100" dirty="0" smtClean="0">
                          <a:latin typeface="+mj-lt"/>
                        </a:rPr>
                        <a:t>$56.58</a:t>
                      </a:r>
                      <a:endParaRPr lang="en-US" sz="1100" dirty="0">
                        <a:latin typeface="+mj-lt"/>
                      </a:endParaRPr>
                    </a:p>
                  </a:txBody>
                  <a:tcPr anchor="ctr"/>
                </a:tc>
                <a:tc>
                  <a:txBody>
                    <a:bodyPr/>
                    <a:lstStyle/>
                    <a:p>
                      <a:pPr algn="ctr"/>
                      <a:r>
                        <a:rPr lang="en-US" sz="1100" b="1" i="1" dirty="0" smtClean="0">
                          <a:latin typeface="+mj-lt"/>
                        </a:rPr>
                        <a:t>13.9%</a:t>
                      </a:r>
                      <a:endParaRPr lang="en-US" sz="1100" b="1" i="1" dirty="0">
                        <a:latin typeface="+mj-lt"/>
                      </a:endParaRPr>
                    </a:p>
                  </a:txBody>
                  <a:tcPr anchor="ctr"/>
                </a:tc>
                <a:extLst>
                  <a:ext uri="{0D108BD9-81ED-4DB2-BD59-A6C34878D82A}">
                    <a16:rowId xmlns:a16="http://schemas.microsoft.com/office/drawing/2014/main" val="2549302566"/>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Attendance</a:t>
                      </a:r>
                      <a:r>
                        <a:rPr lang="en-US" sz="1100" kern="1200" baseline="0" dirty="0" smtClean="0">
                          <a:solidFill>
                            <a:schemeClr val="dk1"/>
                          </a:solidFill>
                          <a:latin typeface="+mj-lt"/>
                          <a:ea typeface="+mn-ea"/>
                          <a:cs typeface="+mn-cs"/>
                        </a:rPr>
                        <a:t> &amp; Health </a:t>
                      </a:r>
                      <a:endParaRPr lang="en-US" sz="1100" dirty="0">
                        <a:latin typeface="+mj-lt"/>
                      </a:endParaRPr>
                    </a:p>
                  </a:txBody>
                  <a:tcPr anchor="b"/>
                </a:tc>
                <a:tc>
                  <a:txBody>
                    <a:bodyPr/>
                    <a:lstStyle/>
                    <a:p>
                      <a:pPr algn="ctr"/>
                      <a:r>
                        <a:rPr lang="en-US" sz="1100" dirty="0" smtClean="0">
                          <a:latin typeface="+mj-lt"/>
                        </a:rPr>
                        <a:t>$17.84</a:t>
                      </a:r>
                      <a:endParaRPr lang="en-US" sz="1100" dirty="0">
                        <a:latin typeface="+mj-lt"/>
                      </a:endParaRPr>
                    </a:p>
                  </a:txBody>
                  <a:tcPr anchor="ctr"/>
                </a:tc>
                <a:tc>
                  <a:txBody>
                    <a:bodyPr/>
                    <a:lstStyle/>
                    <a:p>
                      <a:pPr algn="ctr"/>
                      <a:r>
                        <a:rPr lang="en-US" sz="1100" dirty="0" smtClean="0">
                          <a:latin typeface="+mj-lt"/>
                        </a:rPr>
                        <a:t>$21.90</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smtClean="0">
                          <a:ln>
                            <a:noFill/>
                          </a:ln>
                          <a:solidFill>
                            <a:prstClr val="black"/>
                          </a:solidFill>
                          <a:effectLst/>
                          <a:uLnTx/>
                          <a:uFillTx/>
                          <a:latin typeface="Trebuchet MS"/>
                          <a:ea typeface="+mn-ea"/>
                          <a:cs typeface="+mn-cs"/>
                        </a:rPr>
                        <a:t>22.8%</a:t>
                      </a:r>
                      <a:endParaRPr kumimoji="0" lang="en-US" sz="1100" b="1" i="1" u="none" strike="noStrike" kern="1200" cap="none" spc="0" normalizeH="0" baseline="0" noProof="0" dirty="0">
                        <a:ln>
                          <a:noFill/>
                        </a:ln>
                        <a:solidFill>
                          <a:prstClr val="black"/>
                        </a:solidFill>
                        <a:effectLst/>
                        <a:uLnTx/>
                        <a:uFillTx/>
                        <a:latin typeface="Trebuchet MS"/>
                        <a:ea typeface="+mn-ea"/>
                        <a:cs typeface="+mn-cs"/>
                      </a:endParaRPr>
                    </a:p>
                  </a:txBody>
                  <a:tcPr anchor="ctr"/>
                </a:tc>
                <a:extLst>
                  <a:ext uri="{0D108BD9-81ED-4DB2-BD59-A6C34878D82A}">
                    <a16:rowId xmlns:a16="http://schemas.microsoft.com/office/drawing/2014/main" val="1413097264"/>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j-lt"/>
                          <a:ea typeface="+mn-ea"/>
                          <a:cs typeface="+mn-cs"/>
                        </a:rPr>
                        <a:t>Utilities</a:t>
                      </a:r>
                      <a:endParaRPr lang="en-US" sz="1100" dirty="0">
                        <a:latin typeface="+mj-lt"/>
                      </a:endParaRPr>
                    </a:p>
                  </a:txBody>
                  <a:tcPr anchor="b"/>
                </a:tc>
                <a:tc>
                  <a:txBody>
                    <a:bodyPr/>
                    <a:lstStyle/>
                    <a:p>
                      <a:pPr algn="ctr"/>
                      <a:r>
                        <a:rPr lang="en-US" sz="1100" dirty="0" smtClean="0">
                          <a:latin typeface="+mj-lt"/>
                        </a:rPr>
                        <a:t>$296.39</a:t>
                      </a:r>
                      <a:endParaRPr lang="en-US" sz="1100" dirty="0">
                        <a:latin typeface="+mj-lt"/>
                      </a:endParaRPr>
                    </a:p>
                  </a:txBody>
                  <a:tcPr anchor="ctr"/>
                </a:tc>
                <a:tc>
                  <a:txBody>
                    <a:bodyPr/>
                    <a:lstStyle/>
                    <a:p>
                      <a:pPr algn="ctr"/>
                      <a:r>
                        <a:rPr lang="en-US" sz="1100" dirty="0" smtClean="0">
                          <a:latin typeface="+mj-lt"/>
                        </a:rPr>
                        <a:t>$266.65</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(10.0%)</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1029402563"/>
                  </a:ext>
                </a:extLst>
              </a:tr>
              <a:tr h="2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j-lt"/>
                          <a:ea typeface="+mn-ea"/>
                          <a:cs typeface="+mn-cs"/>
                        </a:rPr>
                        <a:t>Communication</a:t>
                      </a:r>
                    </a:p>
                  </a:txBody>
                  <a:tcPr anchor="b"/>
                </a:tc>
                <a:tc>
                  <a:txBody>
                    <a:bodyPr/>
                    <a:lstStyle/>
                    <a:p>
                      <a:pPr algn="ctr"/>
                      <a:r>
                        <a:rPr lang="en-US" sz="1100" dirty="0" smtClean="0">
                          <a:latin typeface="+mj-lt"/>
                        </a:rPr>
                        <a:t>$30.55</a:t>
                      </a:r>
                      <a:endParaRPr lang="en-US" sz="1100" dirty="0">
                        <a:latin typeface="+mj-lt"/>
                      </a:endParaRPr>
                    </a:p>
                  </a:txBody>
                  <a:tcPr anchor="ctr"/>
                </a:tc>
                <a:tc>
                  <a:txBody>
                    <a:bodyPr/>
                    <a:lstStyle/>
                    <a:p>
                      <a:pPr algn="ctr"/>
                      <a:r>
                        <a:rPr lang="en-US" sz="1100" dirty="0" smtClean="0">
                          <a:latin typeface="+mj-lt"/>
                        </a:rPr>
                        <a:t>$31.30</a:t>
                      </a:r>
                      <a:endParaRPr lang="en-US" sz="1100" dirty="0">
                        <a:latin typeface="+mj-lt"/>
                      </a:endParaRPr>
                    </a:p>
                  </a:txBody>
                  <a:tcPr anchor="ctr"/>
                </a:tc>
                <a:tc>
                  <a:txBody>
                    <a:bodyPr/>
                    <a:lstStyle/>
                    <a:p>
                      <a:pPr algn="ctr"/>
                      <a:r>
                        <a:rPr lang="en-US" sz="1100" b="1" i="1" dirty="0" smtClean="0">
                          <a:latin typeface="+mj-lt"/>
                        </a:rPr>
                        <a:t>2.4%</a:t>
                      </a:r>
                      <a:endParaRPr lang="en-US" sz="1100" b="1" i="1" dirty="0">
                        <a:latin typeface="+mj-lt"/>
                      </a:endParaRPr>
                    </a:p>
                  </a:txBody>
                  <a:tcPr anchor="ctr"/>
                </a:tc>
                <a:extLst>
                  <a:ext uri="{0D108BD9-81ED-4DB2-BD59-A6C34878D82A}">
                    <a16:rowId xmlns:a16="http://schemas.microsoft.com/office/drawing/2014/main" val="1134366834"/>
                  </a:ext>
                </a:extLst>
              </a:tr>
              <a:tr h="456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j-lt"/>
                          <a:ea typeface="+mn-ea"/>
                          <a:cs typeface="+mn-cs"/>
                        </a:rPr>
                        <a:t>Other Operations &amp; Maintenance</a:t>
                      </a:r>
                      <a:endParaRPr lang="en-US" sz="1100" dirty="0">
                        <a:latin typeface="+mj-lt"/>
                      </a:endParaRPr>
                    </a:p>
                  </a:txBody>
                  <a:tcPr anchor="b"/>
                </a:tc>
                <a:tc>
                  <a:txBody>
                    <a:bodyPr/>
                    <a:lstStyle/>
                    <a:p>
                      <a:pPr algn="ctr"/>
                      <a:r>
                        <a:rPr lang="en-US" sz="1100" dirty="0" smtClean="0">
                          <a:latin typeface="+mj-lt"/>
                        </a:rPr>
                        <a:t>$285.32</a:t>
                      </a:r>
                      <a:endParaRPr lang="en-US" sz="1100" dirty="0">
                        <a:latin typeface="+mj-lt"/>
                      </a:endParaRPr>
                    </a:p>
                  </a:txBody>
                  <a:tcPr anchor="ctr"/>
                </a:tc>
                <a:tc>
                  <a:txBody>
                    <a:bodyPr/>
                    <a:lstStyle/>
                    <a:p>
                      <a:pPr algn="ctr"/>
                      <a:r>
                        <a:rPr lang="en-US" sz="1100" dirty="0" smtClean="0">
                          <a:latin typeface="+mj-lt"/>
                        </a:rPr>
                        <a:t>$293.52</a:t>
                      </a:r>
                      <a:endParaRPr lang="en-US" sz="1100" dirty="0">
                        <a:latin typeface="+mj-lt"/>
                      </a:endParaRPr>
                    </a:p>
                  </a:txBody>
                  <a:tcPr anchor="ctr"/>
                </a:tc>
                <a:tc>
                  <a:txBody>
                    <a:bodyPr/>
                    <a:lstStyle/>
                    <a:p>
                      <a:pPr algn="ctr"/>
                      <a:r>
                        <a:rPr lang="en-US" sz="1100" b="1" i="1" dirty="0" smtClean="0">
                          <a:latin typeface="+mj-lt"/>
                        </a:rPr>
                        <a:t>2.9%</a:t>
                      </a:r>
                      <a:endParaRPr lang="en-US" sz="1100" b="1" i="1" dirty="0">
                        <a:latin typeface="+mj-lt"/>
                      </a:endParaRPr>
                    </a:p>
                  </a:txBody>
                  <a:tcPr anchor="ctr"/>
                </a:tc>
                <a:extLst>
                  <a:ext uri="{0D108BD9-81ED-4DB2-BD59-A6C34878D82A}">
                    <a16:rowId xmlns:a16="http://schemas.microsoft.com/office/drawing/2014/main" val="2430551563"/>
                  </a:ext>
                </a:extLst>
              </a:tr>
            </a:tbl>
          </a:graphicData>
        </a:graphic>
      </p:graphicFrame>
      <p:graphicFrame>
        <p:nvGraphicFramePr>
          <p:cNvPr id="14" name="Table 13" descr="This table indicates the change in non-personal support costs per-pupil from the 2020-2022 biennium to the 2022-2024 biennium." title="Non-personal Support Costs"/>
          <p:cNvGraphicFramePr>
            <a:graphicFrameLocks noGrp="1"/>
          </p:cNvGraphicFramePr>
          <p:nvPr>
            <p:extLst>
              <p:ext uri="{D42A27DB-BD31-4B8C-83A1-F6EECF244321}">
                <p14:modId xmlns:p14="http://schemas.microsoft.com/office/powerpoint/2010/main" val="3959396786"/>
              </p:ext>
            </p:extLst>
          </p:nvPr>
        </p:nvGraphicFramePr>
        <p:xfrm>
          <a:off x="6129878" y="3070213"/>
          <a:ext cx="4529655" cy="3206109"/>
        </p:xfrm>
        <a:graphic>
          <a:graphicData uri="http://schemas.openxmlformats.org/drawingml/2006/table">
            <a:tbl>
              <a:tblPr firstRow="1" bandRow="1">
                <a:tableStyleId>{5C22544A-7EE6-4342-B048-85BDC9FD1C3A}</a:tableStyleId>
              </a:tblPr>
              <a:tblGrid>
                <a:gridCol w="1829668">
                  <a:extLst>
                    <a:ext uri="{9D8B030D-6E8A-4147-A177-3AD203B41FA5}">
                      <a16:colId xmlns:a16="http://schemas.microsoft.com/office/drawing/2014/main" val="1474187602"/>
                    </a:ext>
                  </a:extLst>
                </a:gridCol>
                <a:gridCol w="1030083">
                  <a:extLst>
                    <a:ext uri="{9D8B030D-6E8A-4147-A177-3AD203B41FA5}">
                      <a16:colId xmlns:a16="http://schemas.microsoft.com/office/drawing/2014/main" val="3737604615"/>
                    </a:ext>
                  </a:extLst>
                </a:gridCol>
                <a:gridCol w="899438">
                  <a:extLst>
                    <a:ext uri="{9D8B030D-6E8A-4147-A177-3AD203B41FA5}">
                      <a16:colId xmlns:a16="http://schemas.microsoft.com/office/drawing/2014/main" val="695830735"/>
                    </a:ext>
                  </a:extLst>
                </a:gridCol>
                <a:gridCol w="770466">
                  <a:extLst>
                    <a:ext uri="{9D8B030D-6E8A-4147-A177-3AD203B41FA5}">
                      <a16:colId xmlns:a16="http://schemas.microsoft.com/office/drawing/2014/main" val="1289920919"/>
                    </a:ext>
                  </a:extLst>
                </a:gridCol>
              </a:tblGrid>
              <a:tr h="790807">
                <a:tc>
                  <a:txBody>
                    <a:bodyPr/>
                    <a:lstStyle/>
                    <a:p>
                      <a:pPr algn="ctr"/>
                      <a:r>
                        <a:rPr lang="en-US" sz="1100" dirty="0" smtClean="0">
                          <a:solidFill>
                            <a:schemeClr val="bg1"/>
                          </a:solidFill>
                          <a:latin typeface="+mj-lt"/>
                        </a:rPr>
                        <a:t>Non-Personal Support Category</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2020-2022 Per Pupil</a:t>
                      </a:r>
                      <a:r>
                        <a:rPr lang="en-US" sz="1100" baseline="0" dirty="0" smtClean="0">
                          <a:solidFill>
                            <a:schemeClr val="bg1"/>
                          </a:solidFill>
                          <a:latin typeface="+mj-lt"/>
                        </a:rPr>
                        <a:t> Amount</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2022-2024 Per Pupil Amount</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Percent Variance</a:t>
                      </a:r>
                      <a:endParaRPr lang="en-US" sz="1100" dirty="0">
                        <a:solidFill>
                          <a:schemeClr val="bg1"/>
                        </a:solidFill>
                        <a:latin typeface="+mj-lt"/>
                      </a:endParaRPr>
                    </a:p>
                  </a:txBody>
                  <a:tcPr anchor="ctr"/>
                </a:tc>
                <a:extLst>
                  <a:ext uri="{0D108BD9-81ED-4DB2-BD59-A6C34878D82A}">
                    <a16:rowId xmlns:a16="http://schemas.microsoft.com/office/drawing/2014/main" val="1209751184"/>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Facilities</a:t>
                      </a:r>
                    </a:p>
                  </a:txBody>
                  <a:tcPr anchor="b"/>
                </a:tc>
                <a:tc>
                  <a:txBody>
                    <a:bodyPr/>
                    <a:lstStyle/>
                    <a:p>
                      <a:pPr algn="ctr"/>
                      <a:r>
                        <a:rPr lang="en-US" sz="1100" dirty="0" smtClean="0">
                          <a:latin typeface="+mj-lt"/>
                        </a:rPr>
                        <a:t>$1.10</a:t>
                      </a:r>
                      <a:endParaRPr lang="en-US" sz="1100" dirty="0">
                        <a:latin typeface="+mj-lt"/>
                      </a:endParaRPr>
                    </a:p>
                  </a:txBody>
                  <a:tcPr anchor="ctr"/>
                </a:tc>
                <a:tc>
                  <a:txBody>
                    <a:bodyPr/>
                    <a:lstStyle/>
                    <a:p>
                      <a:pPr algn="ctr"/>
                      <a:r>
                        <a:rPr lang="en-US" sz="1100" dirty="0" smtClean="0">
                          <a:latin typeface="+mj-lt"/>
                        </a:rPr>
                        <a:t>$1.20</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smtClean="0">
                          <a:ln>
                            <a:noFill/>
                          </a:ln>
                          <a:solidFill>
                            <a:prstClr val="black"/>
                          </a:solidFill>
                          <a:effectLst/>
                          <a:uLnTx/>
                          <a:uFillTx/>
                          <a:latin typeface="Trebuchet MS"/>
                          <a:ea typeface="+mn-ea"/>
                          <a:cs typeface="+mn-cs"/>
                        </a:rPr>
                        <a:t>9.7%</a:t>
                      </a:r>
                      <a:endParaRPr kumimoji="0" lang="en-US" sz="1100" b="1" i="1" u="none" strike="noStrike" kern="1200" cap="none" spc="0" normalizeH="0" baseline="0" noProof="0" dirty="0">
                        <a:ln>
                          <a:noFill/>
                        </a:ln>
                        <a:solidFill>
                          <a:prstClr val="black"/>
                        </a:solidFill>
                        <a:effectLst/>
                        <a:uLnTx/>
                        <a:uFillTx/>
                        <a:latin typeface="Trebuchet MS"/>
                        <a:ea typeface="+mn-ea"/>
                        <a:cs typeface="+mn-cs"/>
                      </a:endParaRPr>
                    </a:p>
                  </a:txBody>
                  <a:tcPr anchor="ctr"/>
                </a:tc>
                <a:extLst>
                  <a:ext uri="{0D108BD9-81ED-4DB2-BD59-A6C34878D82A}">
                    <a16:rowId xmlns:a16="http://schemas.microsoft.com/office/drawing/2014/main" val="1531893446"/>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Unemployment Insurance</a:t>
                      </a:r>
                    </a:p>
                  </a:txBody>
                  <a:tcPr anchor="b"/>
                </a:tc>
                <a:tc>
                  <a:txBody>
                    <a:bodyPr/>
                    <a:lstStyle/>
                    <a:p>
                      <a:pPr algn="ctr"/>
                      <a:r>
                        <a:rPr lang="en-US" sz="1100" dirty="0" smtClean="0">
                          <a:latin typeface="+mj-lt"/>
                        </a:rPr>
                        <a:t>$2.49</a:t>
                      </a:r>
                      <a:endParaRPr lang="en-US" sz="1100" dirty="0">
                        <a:latin typeface="+mj-lt"/>
                      </a:endParaRPr>
                    </a:p>
                  </a:txBody>
                  <a:tcPr anchor="ctr"/>
                </a:tc>
                <a:tc>
                  <a:txBody>
                    <a:bodyPr/>
                    <a:lstStyle/>
                    <a:p>
                      <a:pPr algn="ctr"/>
                      <a:r>
                        <a:rPr lang="en-US" sz="1100" dirty="0" smtClean="0">
                          <a:latin typeface="+mj-lt"/>
                        </a:rPr>
                        <a:t>$2.31</a:t>
                      </a:r>
                      <a:endParaRPr lang="en-US" sz="1100" dirty="0">
                        <a:latin typeface="+mj-lt"/>
                      </a:endParaRPr>
                    </a:p>
                  </a:txBody>
                  <a:tcPr anchor="ctr"/>
                </a:tc>
                <a:tc>
                  <a:txBody>
                    <a:bodyPr/>
                    <a:lstStyle/>
                    <a:p>
                      <a:pPr algn="ctr"/>
                      <a:r>
                        <a:rPr lang="en-US" sz="1100" dirty="0" smtClean="0">
                          <a:solidFill>
                            <a:srgbClr val="FF0000"/>
                          </a:solidFill>
                          <a:latin typeface="+mj-lt"/>
                        </a:rPr>
                        <a:t>(6.9%)</a:t>
                      </a:r>
                      <a:endParaRPr lang="en-US" sz="1100" dirty="0">
                        <a:solidFill>
                          <a:srgbClr val="FF0000"/>
                        </a:solidFill>
                        <a:latin typeface="+mj-lt"/>
                      </a:endParaRPr>
                    </a:p>
                  </a:txBody>
                  <a:tcPr anchor="ctr"/>
                </a:tc>
                <a:extLst>
                  <a:ext uri="{0D108BD9-81ED-4DB2-BD59-A6C34878D82A}">
                    <a16:rowId xmlns:a16="http://schemas.microsoft.com/office/drawing/2014/main" val="1357158803"/>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Worker’s Compensation</a:t>
                      </a:r>
                    </a:p>
                  </a:txBody>
                  <a:tcPr anchor="b"/>
                </a:tc>
                <a:tc>
                  <a:txBody>
                    <a:bodyPr/>
                    <a:lstStyle/>
                    <a:p>
                      <a:pPr algn="ctr"/>
                      <a:r>
                        <a:rPr lang="en-US" sz="1100" dirty="0" smtClean="0">
                          <a:latin typeface="+mj-lt"/>
                        </a:rPr>
                        <a:t>$28.48</a:t>
                      </a:r>
                      <a:endParaRPr lang="en-US" sz="1100" dirty="0">
                        <a:latin typeface="+mj-lt"/>
                      </a:endParaRPr>
                    </a:p>
                  </a:txBody>
                  <a:tcPr anchor="ctr"/>
                </a:tc>
                <a:tc>
                  <a:txBody>
                    <a:bodyPr/>
                    <a:lstStyle/>
                    <a:p>
                      <a:pPr algn="ctr"/>
                      <a:r>
                        <a:rPr lang="en-US" sz="1100" dirty="0" smtClean="0">
                          <a:latin typeface="+mj-lt"/>
                        </a:rPr>
                        <a:t>$27.70</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(2.7%)</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4194160716"/>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j-lt"/>
                          <a:ea typeface="+mn-ea"/>
                          <a:cs typeface="+mn-cs"/>
                        </a:rPr>
                        <a:t>Disability Insurance</a:t>
                      </a:r>
                    </a:p>
                  </a:txBody>
                  <a:tcPr anchor="b"/>
                </a:tc>
                <a:tc>
                  <a:txBody>
                    <a:bodyPr/>
                    <a:lstStyle/>
                    <a:p>
                      <a:pPr algn="ctr"/>
                      <a:r>
                        <a:rPr lang="en-US" sz="1100" dirty="0" smtClean="0">
                          <a:latin typeface="+mj-lt"/>
                        </a:rPr>
                        <a:t>$4.76</a:t>
                      </a:r>
                      <a:endParaRPr lang="en-US" sz="1100" dirty="0">
                        <a:latin typeface="+mj-lt"/>
                      </a:endParaRPr>
                    </a:p>
                  </a:txBody>
                  <a:tcPr anchor="ctr"/>
                </a:tc>
                <a:tc>
                  <a:txBody>
                    <a:bodyPr/>
                    <a:lstStyle/>
                    <a:p>
                      <a:pPr algn="ctr"/>
                      <a:r>
                        <a:rPr lang="en-US" sz="1100" dirty="0" smtClean="0">
                          <a:latin typeface="+mj-lt"/>
                        </a:rPr>
                        <a:t>$6.02</a:t>
                      </a:r>
                      <a:endParaRPr lang="en-US" sz="1100" dirty="0">
                        <a:latin typeface="+mj-lt"/>
                      </a:endParaRPr>
                    </a:p>
                  </a:txBody>
                  <a:tcPr anchor="ctr"/>
                </a:tc>
                <a:tc>
                  <a:txBody>
                    <a:bodyPr/>
                    <a:lstStyle/>
                    <a:p>
                      <a:pPr algn="ctr"/>
                      <a:r>
                        <a:rPr lang="en-US" sz="1100" b="1" i="1" dirty="0" smtClean="0">
                          <a:latin typeface="+mj-lt"/>
                        </a:rPr>
                        <a:t>26.4%</a:t>
                      </a:r>
                      <a:endParaRPr lang="en-US" sz="1100" b="1" i="1" dirty="0">
                        <a:latin typeface="+mj-lt"/>
                      </a:endParaRPr>
                    </a:p>
                  </a:txBody>
                  <a:tcPr anchor="ctr"/>
                </a:tc>
                <a:extLst>
                  <a:ext uri="{0D108BD9-81ED-4DB2-BD59-A6C34878D82A}">
                    <a16:rowId xmlns:a16="http://schemas.microsoft.com/office/drawing/2014/main" val="2549302566"/>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rPr>
                        <a:t>Substitute Teachers</a:t>
                      </a:r>
                      <a:endParaRPr lang="en-US" sz="1100" dirty="0">
                        <a:latin typeface="+mj-lt"/>
                      </a:endParaRPr>
                    </a:p>
                  </a:txBody>
                  <a:tcPr anchor="b"/>
                </a:tc>
                <a:tc>
                  <a:txBody>
                    <a:bodyPr/>
                    <a:lstStyle/>
                    <a:p>
                      <a:pPr algn="ctr"/>
                      <a:r>
                        <a:rPr lang="en-US" sz="1100" dirty="0" smtClean="0">
                          <a:latin typeface="+mj-lt"/>
                        </a:rPr>
                        <a:t>$1,204.55</a:t>
                      </a:r>
                      <a:endParaRPr lang="en-US" sz="1100" dirty="0">
                        <a:latin typeface="+mj-lt"/>
                      </a:endParaRPr>
                    </a:p>
                  </a:txBody>
                  <a:tcPr anchor="ctr"/>
                </a:tc>
                <a:tc>
                  <a:txBody>
                    <a:bodyPr/>
                    <a:lstStyle/>
                    <a:p>
                      <a:pPr algn="ctr"/>
                      <a:r>
                        <a:rPr lang="en-US" sz="1100" dirty="0" smtClean="0">
                          <a:latin typeface="+mj-lt"/>
                        </a:rPr>
                        <a:t>$967.28</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(19.7%)</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1413097264"/>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rPr>
                        <a:t>Improvement</a:t>
                      </a:r>
                    </a:p>
                  </a:txBody>
                  <a:tcPr anchor="b"/>
                </a:tc>
                <a:tc>
                  <a:txBody>
                    <a:bodyPr/>
                    <a:lstStyle/>
                    <a:p>
                      <a:pPr algn="ctr"/>
                      <a:r>
                        <a:rPr lang="en-US" sz="1100" dirty="0" smtClean="0">
                          <a:latin typeface="+mj-lt"/>
                        </a:rPr>
                        <a:t>$424.58</a:t>
                      </a:r>
                      <a:endParaRPr lang="en-US" sz="1100" dirty="0">
                        <a:latin typeface="+mj-lt"/>
                      </a:endParaRPr>
                    </a:p>
                  </a:txBody>
                  <a:tcPr anchor="ctr"/>
                </a:tc>
                <a:tc>
                  <a:txBody>
                    <a:bodyPr/>
                    <a:lstStyle/>
                    <a:p>
                      <a:pPr algn="ctr"/>
                      <a:r>
                        <a:rPr lang="en-US" sz="1100" dirty="0" smtClean="0">
                          <a:latin typeface="+mj-lt"/>
                        </a:rPr>
                        <a:t>$452.52</a:t>
                      </a:r>
                      <a:endParaRPr lang="en-US" sz="1100" dirty="0">
                        <a:latin typeface="+mj-lt"/>
                      </a:endParaRPr>
                    </a:p>
                  </a:txBody>
                  <a:tcPr anchor="ctr"/>
                </a:tc>
                <a:tc>
                  <a:txBody>
                    <a:bodyPr/>
                    <a:lstStyle/>
                    <a:p>
                      <a:pPr algn="ctr"/>
                      <a:r>
                        <a:rPr lang="en-US" sz="1100" b="1" i="1" dirty="0" smtClean="0">
                          <a:latin typeface="+mj-lt"/>
                        </a:rPr>
                        <a:t>6.6%</a:t>
                      </a:r>
                      <a:endParaRPr lang="en-US" sz="1100" b="1" i="1" dirty="0">
                        <a:latin typeface="+mj-lt"/>
                      </a:endParaRPr>
                    </a:p>
                  </a:txBody>
                  <a:tcPr anchor="ctr"/>
                </a:tc>
                <a:extLst>
                  <a:ext uri="{0D108BD9-81ED-4DB2-BD59-A6C34878D82A}">
                    <a16:rowId xmlns:a16="http://schemas.microsoft.com/office/drawing/2014/main" val="1029402563"/>
                  </a:ext>
                </a:extLst>
              </a:tr>
              <a:tr h="26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j-lt"/>
                          <a:ea typeface="+mn-ea"/>
                          <a:cs typeface="+mn-cs"/>
                        </a:rPr>
                        <a:t>Technology</a:t>
                      </a:r>
                    </a:p>
                  </a:txBody>
                  <a:tcPr anchor="b"/>
                </a:tc>
                <a:tc>
                  <a:txBody>
                    <a:bodyPr/>
                    <a:lstStyle/>
                    <a:p>
                      <a:pPr algn="ctr"/>
                      <a:r>
                        <a:rPr lang="en-US" sz="1100" dirty="0" smtClean="0">
                          <a:latin typeface="+mj-lt"/>
                        </a:rPr>
                        <a:t>$226.26</a:t>
                      </a:r>
                      <a:endParaRPr lang="en-US" sz="1100" dirty="0">
                        <a:latin typeface="+mj-lt"/>
                      </a:endParaRPr>
                    </a:p>
                  </a:txBody>
                  <a:tcPr anchor="ctr"/>
                </a:tc>
                <a:tc>
                  <a:txBody>
                    <a:bodyPr/>
                    <a:lstStyle/>
                    <a:p>
                      <a:pPr algn="ctr"/>
                      <a:r>
                        <a:rPr lang="en-US" sz="1100" dirty="0" smtClean="0">
                          <a:latin typeface="+mj-lt"/>
                        </a:rPr>
                        <a:t>$219.60</a:t>
                      </a:r>
                      <a:endParaRPr lang="en-US" sz="1100" dirty="0">
                        <a:latin typeface="+mj-lt"/>
                      </a:endParaRPr>
                    </a:p>
                  </a:txBody>
                  <a:tcPr anchor="ctr"/>
                </a:tc>
                <a:tc>
                  <a:txBody>
                    <a:bodyPr/>
                    <a:lstStyle/>
                    <a:p>
                      <a:pPr algn="ctr"/>
                      <a:r>
                        <a:rPr lang="en-US" sz="1100" dirty="0" smtClean="0">
                          <a:solidFill>
                            <a:srgbClr val="FF0000"/>
                          </a:solidFill>
                          <a:latin typeface="+mj-lt"/>
                        </a:rPr>
                        <a:t>(2.9%)</a:t>
                      </a:r>
                      <a:endParaRPr lang="en-US" sz="1100" dirty="0">
                        <a:solidFill>
                          <a:srgbClr val="FF0000"/>
                        </a:solidFill>
                        <a:latin typeface="+mj-lt"/>
                      </a:endParaRPr>
                    </a:p>
                  </a:txBody>
                  <a:tcPr anchor="ctr"/>
                </a:tc>
                <a:extLst>
                  <a:ext uri="{0D108BD9-81ED-4DB2-BD59-A6C34878D82A}">
                    <a16:rowId xmlns:a16="http://schemas.microsoft.com/office/drawing/2014/main" val="1134366834"/>
                  </a:ext>
                </a:extLst>
              </a:tr>
              <a:tr h="26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rPr>
                        <a:t>Insurance</a:t>
                      </a:r>
                      <a:endParaRPr lang="en-US" sz="1100" dirty="0">
                        <a:latin typeface="+mj-lt"/>
                      </a:endParaRPr>
                    </a:p>
                  </a:txBody>
                  <a:tcPr anchor="b"/>
                </a:tc>
                <a:tc>
                  <a:txBody>
                    <a:bodyPr/>
                    <a:lstStyle/>
                    <a:p>
                      <a:pPr algn="ctr"/>
                      <a:r>
                        <a:rPr lang="en-US" sz="1100" dirty="0" smtClean="0">
                          <a:latin typeface="+mj-lt"/>
                        </a:rPr>
                        <a:t>$32.14</a:t>
                      </a:r>
                      <a:endParaRPr lang="en-US" sz="1100" dirty="0">
                        <a:latin typeface="+mj-lt"/>
                      </a:endParaRPr>
                    </a:p>
                  </a:txBody>
                  <a:tcPr anchor="ctr"/>
                </a:tc>
                <a:tc>
                  <a:txBody>
                    <a:bodyPr/>
                    <a:lstStyle/>
                    <a:p>
                      <a:pPr algn="ctr"/>
                      <a:r>
                        <a:rPr lang="en-US" sz="1100" dirty="0" smtClean="0">
                          <a:latin typeface="+mj-lt"/>
                        </a:rPr>
                        <a:t>$32.58</a:t>
                      </a:r>
                      <a:endParaRPr lang="en-US" sz="1100" dirty="0">
                        <a:latin typeface="+mj-lt"/>
                      </a:endParaRPr>
                    </a:p>
                  </a:txBody>
                  <a:tcPr anchor="ctr"/>
                </a:tc>
                <a:tc>
                  <a:txBody>
                    <a:bodyPr/>
                    <a:lstStyle/>
                    <a:p>
                      <a:pPr algn="ctr"/>
                      <a:r>
                        <a:rPr lang="en-US" sz="1100" b="1" i="1" dirty="0" smtClean="0">
                          <a:latin typeface="+mj-lt"/>
                        </a:rPr>
                        <a:t>1.4%</a:t>
                      </a:r>
                      <a:endParaRPr lang="en-US" sz="1100" b="1" i="1" dirty="0">
                        <a:latin typeface="+mj-lt"/>
                      </a:endParaRPr>
                    </a:p>
                  </a:txBody>
                  <a:tcPr anchor="ctr"/>
                </a:tc>
                <a:extLst>
                  <a:ext uri="{0D108BD9-81ED-4DB2-BD59-A6C34878D82A}">
                    <a16:rowId xmlns:a16="http://schemas.microsoft.com/office/drawing/2014/main" val="2430551563"/>
                  </a:ext>
                </a:extLst>
              </a:tr>
              <a:tr h="26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rPr>
                        <a:t>Contingency Reserve</a:t>
                      </a:r>
                      <a:endParaRPr lang="en-US" sz="1100" dirty="0">
                        <a:latin typeface="+mj-lt"/>
                      </a:endParaRPr>
                    </a:p>
                  </a:txBody>
                  <a:tcPr anchor="b"/>
                </a:tc>
                <a:tc>
                  <a:txBody>
                    <a:bodyPr/>
                    <a:lstStyle/>
                    <a:p>
                      <a:pPr algn="ctr"/>
                      <a:r>
                        <a:rPr lang="en-US" sz="1100" dirty="0" smtClean="0">
                          <a:latin typeface="+mj-lt"/>
                        </a:rPr>
                        <a:t>$0.01</a:t>
                      </a:r>
                      <a:endParaRPr lang="en-US" sz="1100" dirty="0">
                        <a:latin typeface="+mj-lt"/>
                      </a:endParaRPr>
                    </a:p>
                  </a:txBody>
                  <a:tcPr anchor="ctr"/>
                </a:tc>
                <a:tc>
                  <a:txBody>
                    <a:bodyPr/>
                    <a:lstStyle/>
                    <a:p>
                      <a:pPr algn="ctr"/>
                      <a:r>
                        <a:rPr lang="en-US" sz="1100" dirty="0" smtClean="0">
                          <a:latin typeface="+mj-lt"/>
                        </a:rPr>
                        <a:t>$0.00</a:t>
                      </a:r>
                      <a:endParaRPr lang="en-US" sz="11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Trebuchet MS"/>
                          <a:ea typeface="+mn-ea"/>
                          <a:cs typeface="+mn-cs"/>
                        </a:rPr>
                        <a:t>(100.0%)</a:t>
                      </a:r>
                      <a:endParaRPr kumimoji="0" lang="en-US" sz="1100" b="0" i="0" u="none" strike="noStrike" kern="1200" cap="none" spc="0" normalizeH="0" baseline="0" noProof="0" dirty="0">
                        <a:ln>
                          <a:noFill/>
                        </a:ln>
                        <a:solidFill>
                          <a:srgbClr val="FF0000"/>
                        </a:solidFill>
                        <a:effectLst/>
                        <a:uLnTx/>
                        <a:uFillTx/>
                        <a:latin typeface="Trebuchet MS"/>
                        <a:ea typeface="+mn-ea"/>
                        <a:cs typeface="+mn-cs"/>
                      </a:endParaRPr>
                    </a:p>
                  </a:txBody>
                  <a:tcPr anchor="ctr"/>
                </a:tc>
                <a:extLst>
                  <a:ext uri="{0D108BD9-81ED-4DB2-BD59-A6C34878D82A}">
                    <a16:rowId xmlns:a16="http://schemas.microsoft.com/office/drawing/2014/main" val="3316693526"/>
                  </a:ext>
                </a:extLst>
              </a:tr>
            </a:tbl>
          </a:graphicData>
        </a:graphic>
      </p:graphicFrame>
    </p:spTree>
    <p:extLst>
      <p:ext uri="{BB962C8B-B14F-4D97-AF65-F5344CB8AC3E}">
        <p14:creationId xmlns:p14="http://schemas.microsoft.com/office/powerpoint/2010/main" val="116754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5541"/>
          </a:xfrm>
        </p:spPr>
        <p:txBody>
          <a:bodyPr/>
          <a:lstStyle/>
          <a:p>
            <a:pPr algn="ctr"/>
            <a:r>
              <a:rPr lang="en-US" dirty="0" smtClean="0"/>
              <a:t>Support </a:t>
            </a:r>
            <a:r>
              <a:rPr lang="en-US" dirty="0"/>
              <a:t>Positions Ratio Cap</a:t>
            </a:r>
          </a:p>
        </p:txBody>
      </p:sp>
      <p:graphicFrame>
        <p:nvGraphicFramePr>
          <p:cNvPr id="5" name="Content Placeholder 4" descr="This table shows the number of SOQ support positions funded in the base year (FY22) vs FY23 and FY24.  The support position cap decreased from 1 position per 4.3 funding instructional positions to 4.19 to 1." title="Support Positions Ratio Cap"/>
          <p:cNvGraphicFramePr>
            <a:graphicFrameLocks noGrp="1"/>
          </p:cNvGraphicFramePr>
          <p:nvPr>
            <p:ph idx="1"/>
            <p:extLst>
              <p:ext uri="{D42A27DB-BD31-4B8C-83A1-F6EECF244321}">
                <p14:modId xmlns:p14="http://schemas.microsoft.com/office/powerpoint/2010/main" val="1511390815"/>
              </p:ext>
            </p:extLst>
          </p:nvPr>
        </p:nvGraphicFramePr>
        <p:xfrm>
          <a:off x="1761068" y="2125700"/>
          <a:ext cx="8652933" cy="3840480"/>
        </p:xfrm>
        <a:graphic>
          <a:graphicData uri="http://schemas.openxmlformats.org/drawingml/2006/table">
            <a:tbl>
              <a:tblPr firstRow="1" bandRow="1">
                <a:tableStyleId>{5C22544A-7EE6-4342-B048-85BDC9FD1C3A}</a:tableStyleId>
              </a:tblPr>
              <a:tblGrid>
                <a:gridCol w="3166533">
                  <a:extLst>
                    <a:ext uri="{9D8B030D-6E8A-4147-A177-3AD203B41FA5}">
                      <a16:colId xmlns:a16="http://schemas.microsoft.com/office/drawing/2014/main" val="3881730789"/>
                    </a:ext>
                  </a:extLst>
                </a:gridCol>
                <a:gridCol w="1828800">
                  <a:extLst>
                    <a:ext uri="{9D8B030D-6E8A-4147-A177-3AD203B41FA5}">
                      <a16:colId xmlns:a16="http://schemas.microsoft.com/office/drawing/2014/main" val="511568599"/>
                    </a:ext>
                  </a:extLst>
                </a:gridCol>
                <a:gridCol w="1828800">
                  <a:extLst>
                    <a:ext uri="{9D8B030D-6E8A-4147-A177-3AD203B41FA5}">
                      <a16:colId xmlns:a16="http://schemas.microsoft.com/office/drawing/2014/main" val="217017608"/>
                    </a:ext>
                  </a:extLst>
                </a:gridCol>
                <a:gridCol w="1828800">
                  <a:extLst>
                    <a:ext uri="{9D8B030D-6E8A-4147-A177-3AD203B41FA5}">
                      <a16:colId xmlns:a16="http://schemas.microsoft.com/office/drawing/2014/main" val="3078171273"/>
                    </a:ext>
                  </a:extLst>
                </a:gridCol>
              </a:tblGrid>
              <a:tr h="420351">
                <a:tc>
                  <a:txBody>
                    <a:bodyPr/>
                    <a:lstStyle/>
                    <a:p>
                      <a:pPr algn="ctr"/>
                      <a:r>
                        <a:rPr lang="en-US" sz="1200" dirty="0" smtClean="0">
                          <a:solidFill>
                            <a:schemeClr val="tx1"/>
                          </a:solidFill>
                          <a:latin typeface="+mn-lt"/>
                        </a:rPr>
                        <a:t>Funded SOQ Support Position</a:t>
                      </a:r>
                      <a:endParaRPr lang="en-US" sz="120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mn-lt"/>
                        </a:rPr>
                        <a:t>Funded</a:t>
                      </a:r>
                      <a:r>
                        <a:rPr lang="en-US" sz="1100" baseline="0" dirty="0" smtClean="0">
                          <a:solidFill>
                            <a:schemeClr val="tx1"/>
                          </a:solidFill>
                          <a:latin typeface="+mn-lt"/>
                        </a:rPr>
                        <a:t> Support Positions FY 2022 @ 4.30 to 1</a:t>
                      </a:r>
                      <a:endParaRPr lang="en-US" sz="110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mn-lt"/>
                        </a:rPr>
                        <a:t>Funded</a:t>
                      </a:r>
                      <a:r>
                        <a:rPr lang="en-US" sz="1100" baseline="0" dirty="0" smtClean="0">
                          <a:solidFill>
                            <a:schemeClr val="tx1"/>
                          </a:solidFill>
                          <a:latin typeface="+mn-lt"/>
                        </a:rPr>
                        <a:t> Support Positions FY 2023 @ 4.19 to 1</a:t>
                      </a:r>
                      <a:endParaRPr lang="en-US" sz="110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mn-lt"/>
                        </a:rPr>
                        <a:t>Funded</a:t>
                      </a:r>
                      <a:r>
                        <a:rPr lang="en-US" sz="1100" baseline="0" dirty="0" smtClean="0">
                          <a:solidFill>
                            <a:schemeClr val="tx1"/>
                          </a:solidFill>
                          <a:latin typeface="+mn-lt"/>
                        </a:rPr>
                        <a:t> Support Positions FY 2024 @ 4.19 to 1</a:t>
                      </a:r>
                      <a:endParaRPr lang="en-US" sz="1100" dirty="0" smtClean="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311138"/>
                  </a:ext>
                </a:extLst>
              </a:tr>
              <a:tr h="182880">
                <a:tc>
                  <a:txBody>
                    <a:bodyPr/>
                    <a:lstStyle/>
                    <a:p>
                      <a:pPr algn="l"/>
                      <a:r>
                        <a:rPr lang="en-US" sz="1000" dirty="0" smtClean="0">
                          <a:solidFill>
                            <a:schemeClr val="tx1"/>
                          </a:solidFill>
                        </a:rPr>
                        <a:t>Assistant</a:t>
                      </a:r>
                      <a:r>
                        <a:rPr lang="en-US" sz="1000" baseline="0" dirty="0" smtClean="0">
                          <a:solidFill>
                            <a:schemeClr val="tx1"/>
                          </a:solidFill>
                        </a:rPr>
                        <a:t> Superintendent</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168</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222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223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450683"/>
                  </a:ext>
                </a:extLst>
              </a:tr>
              <a:tr h="182880">
                <a:tc>
                  <a:txBody>
                    <a:bodyPr/>
                    <a:lstStyle/>
                    <a:p>
                      <a:pPr algn="l"/>
                      <a:r>
                        <a:rPr lang="en-US" sz="1000" dirty="0" smtClean="0">
                          <a:solidFill>
                            <a:schemeClr val="tx1"/>
                          </a:solidFill>
                        </a:rPr>
                        <a:t>Instructional Professional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2,260</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2,134</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2,142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724611"/>
                  </a:ext>
                </a:extLst>
              </a:tr>
              <a:tr h="182880">
                <a:tc>
                  <a:txBody>
                    <a:bodyPr/>
                    <a:lstStyle/>
                    <a:p>
                      <a:pPr algn="l"/>
                      <a:r>
                        <a:rPr lang="en-US" sz="1000" dirty="0" smtClean="0">
                          <a:solidFill>
                            <a:schemeClr val="tx1"/>
                          </a:solidFill>
                        </a:rPr>
                        <a:t>Instructional Technical/Clerical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1,724</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1,729</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1,735</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813146"/>
                  </a:ext>
                </a:extLst>
              </a:tr>
              <a:tr h="182880">
                <a:tc>
                  <a:txBody>
                    <a:bodyPr/>
                    <a:lstStyle/>
                    <a:p>
                      <a:pPr algn="l"/>
                      <a:r>
                        <a:rPr lang="en-US" sz="1000" dirty="0" smtClean="0">
                          <a:solidFill>
                            <a:schemeClr val="tx1"/>
                          </a:solidFill>
                        </a:rPr>
                        <a:t>Attendance &amp; Health Administrative</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896</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171</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171</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527325"/>
                  </a:ext>
                </a:extLst>
              </a:tr>
              <a:tr h="182880">
                <a:tc>
                  <a:txBody>
                    <a:bodyPr/>
                    <a:lstStyle/>
                    <a:p>
                      <a:pPr algn="l"/>
                      <a:r>
                        <a:rPr lang="en-US" sz="1000" dirty="0" smtClean="0">
                          <a:solidFill>
                            <a:schemeClr val="tx1"/>
                          </a:solidFill>
                        </a:rPr>
                        <a:t>Attendance</a:t>
                      </a:r>
                      <a:r>
                        <a:rPr lang="en-US" sz="1000" baseline="0" dirty="0" smtClean="0">
                          <a:solidFill>
                            <a:schemeClr val="tx1"/>
                          </a:solidFill>
                        </a:rPr>
                        <a:t> &amp; Health Technical/Clerical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342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392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393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443829"/>
                  </a:ext>
                </a:extLst>
              </a:tr>
              <a:tr h="182880">
                <a:tc>
                  <a:txBody>
                    <a:bodyPr/>
                    <a:lstStyle/>
                    <a:p>
                      <a:pPr algn="l"/>
                      <a:r>
                        <a:rPr lang="en-US" sz="1000" dirty="0" smtClean="0">
                          <a:solidFill>
                            <a:schemeClr val="tx1"/>
                          </a:solidFill>
                        </a:rPr>
                        <a:t>Operation &amp; Maintenance Professional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272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311</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312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571996"/>
                  </a:ext>
                </a:extLst>
              </a:tr>
              <a:tr h="182880">
                <a:tc>
                  <a:txBody>
                    <a:bodyPr/>
                    <a:lstStyle/>
                    <a:p>
                      <a:pPr algn="l"/>
                      <a:r>
                        <a:rPr lang="en-US" sz="1000" dirty="0" smtClean="0">
                          <a:solidFill>
                            <a:schemeClr val="tx1"/>
                          </a:solidFill>
                        </a:rPr>
                        <a:t>Operation &amp; Maintenance</a:t>
                      </a:r>
                      <a:r>
                        <a:rPr lang="en-US" sz="1000" baseline="0" dirty="0" smtClean="0">
                          <a:solidFill>
                            <a:schemeClr val="tx1"/>
                          </a:solidFill>
                        </a:rPr>
                        <a:t> Technical/Clinical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8,046</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8,335</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8,366</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9820808"/>
                  </a:ext>
                </a:extLst>
              </a:tr>
              <a:tr h="182880">
                <a:tc>
                  <a:txBody>
                    <a:bodyPr/>
                    <a:lstStyle/>
                    <a:p>
                      <a:pPr algn="l"/>
                      <a:r>
                        <a:rPr lang="en-US" sz="1000" dirty="0" smtClean="0">
                          <a:solidFill>
                            <a:schemeClr val="tx1"/>
                          </a:solidFill>
                        </a:rPr>
                        <a:t>Administration</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747</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853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856</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6858665"/>
                  </a:ext>
                </a:extLst>
              </a:tr>
              <a:tr h="182880">
                <a:tc>
                  <a:txBody>
                    <a:bodyPr/>
                    <a:lstStyle/>
                    <a:p>
                      <a:pPr algn="l"/>
                      <a:r>
                        <a:rPr lang="en-US" sz="1000" dirty="0" smtClean="0">
                          <a:solidFill>
                            <a:schemeClr val="tx1"/>
                          </a:solidFill>
                        </a:rPr>
                        <a:t>Administration</a:t>
                      </a:r>
                      <a:r>
                        <a:rPr lang="en-US" sz="1000" baseline="0" dirty="0" smtClean="0">
                          <a:solidFill>
                            <a:schemeClr val="tx1"/>
                          </a:solidFill>
                        </a:rPr>
                        <a:t> Technical/Clerical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1,486</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1,528</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1,533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122483"/>
                  </a:ext>
                </a:extLst>
              </a:tr>
              <a:tr h="182880">
                <a:tc>
                  <a:txBody>
                    <a:bodyPr/>
                    <a:lstStyle/>
                    <a:p>
                      <a:pPr algn="l"/>
                      <a:r>
                        <a:rPr lang="en-US" sz="1000" dirty="0" smtClean="0">
                          <a:solidFill>
                            <a:schemeClr val="tx1"/>
                          </a:solidFill>
                        </a:rPr>
                        <a:t>Technology Professional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477</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500</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502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366391"/>
                  </a:ext>
                </a:extLst>
              </a:tr>
              <a:tr h="182880">
                <a:tc>
                  <a:txBody>
                    <a:bodyPr/>
                    <a:lstStyle/>
                    <a:p>
                      <a:pPr algn="l"/>
                      <a:r>
                        <a:rPr lang="en-US" sz="1000" dirty="0" smtClean="0">
                          <a:solidFill>
                            <a:schemeClr val="tx1"/>
                          </a:solidFill>
                        </a:rPr>
                        <a:t>Technology Technical/Clerical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155</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153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153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394105"/>
                  </a:ext>
                </a:extLst>
              </a:tr>
              <a:tr h="182880">
                <a:tc>
                  <a:txBody>
                    <a:bodyPr/>
                    <a:lstStyle/>
                    <a:p>
                      <a:pPr algn="l"/>
                      <a:r>
                        <a:rPr lang="en-US" sz="1000" dirty="0" smtClean="0">
                          <a:solidFill>
                            <a:schemeClr val="tx1"/>
                          </a:solidFill>
                        </a:rPr>
                        <a:t>Technology Support Standard</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1,245</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1,213</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1,217</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616773"/>
                  </a:ext>
                </a:extLst>
              </a:tr>
              <a:tr h="182880">
                <a:tc>
                  <a:txBody>
                    <a:bodyPr/>
                    <a:lstStyle/>
                    <a:p>
                      <a:pPr algn="l"/>
                      <a:r>
                        <a:rPr lang="en-US" sz="1000" dirty="0" smtClean="0">
                          <a:solidFill>
                            <a:schemeClr val="tx1"/>
                          </a:solidFill>
                        </a:rPr>
                        <a:t>School</a:t>
                      </a:r>
                      <a:r>
                        <a:rPr lang="en-US" sz="1000" baseline="0" dirty="0" smtClean="0">
                          <a:solidFill>
                            <a:schemeClr val="tx1"/>
                          </a:solidFill>
                        </a:rPr>
                        <a:t> Based Clerical</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3,781</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3,997</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rPr>
                        <a:t>4,012</a:t>
                      </a:r>
                      <a:endParaRPr lang="en-US" sz="1000"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269981"/>
                  </a:ext>
                </a:extLst>
              </a:tr>
              <a:tr h="182880">
                <a:tc>
                  <a:txBody>
                    <a:bodyPr/>
                    <a:lstStyle/>
                    <a:p>
                      <a:pPr algn="ctr"/>
                      <a:r>
                        <a:rPr lang="en-US" sz="1000" b="1" dirty="0" smtClean="0">
                          <a:solidFill>
                            <a:schemeClr val="tx1"/>
                          </a:solidFill>
                        </a:rPr>
                        <a:t>Total Funded SOQ Support Positions</a:t>
                      </a:r>
                      <a:endParaRPr lang="en-US" sz="1000" b="1"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000" b="1" dirty="0" smtClean="0">
                          <a:solidFill>
                            <a:schemeClr val="tx1"/>
                          </a:solidFill>
                        </a:rPr>
                        <a:t>21,598</a:t>
                      </a:r>
                      <a:endParaRPr lang="en-US" sz="1000" b="1"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000" b="1" dirty="0" smtClean="0">
                          <a:solidFill>
                            <a:schemeClr val="tx1"/>
                          </a:solidFill>
                        </a:rPr>
                        <a:t>21,538</a:t>
                      </a:r>
                      <a:endParaRPr lang="en-US" sz="1000" b="1"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000" b="1" dirty="0" smtClean="0">
                          <a:solidFill>
                            <a:schemeClr val="tx1"/>
                          </a:solidFill>
                        </a:rPr>
                        <a:t>21,617</a:t>
                      </a:r>
                      <a:endParaRPr lang="en-US" sz="1000" b="1" dirty="0">
                        <a:solidFill>
                          <a:schemeClr val="tx1"/>
                        </a:solidFill>
                      </a:endParaRP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11416952"/>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049892321"/>
              </p:ext>
            </p:extLst>
          </p:nvPr>
        </p:nvGraphicFramePr>
        <p:xfrm>
          <a:off x="1304026" y="1078663"/>
          <a:ext cx="9583946" cy="99672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mn-lt"/>
                        </a:rPr>
                        <a:t>14</a:t>
                      </a:r>
                      <a:endParaRPr lang="en-US" sz="1200" b="0" i="0" u="none" strike="noStrike" dirty="0">
                        <a:latin typeface="+mn-lt"/>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mn-lt"/>
                          <a:ea typeface="MS Pゴシック"/>
                          <a:cs typeface="+mn-cs"/>
                        </a:rPr>
                        <a:t>Update Support Positions Cap Based on Divisions' Ratios of</a:t>
                      </a:r>
                      <a:r>
                        <a:rPr lang="en-US" sz="1100" b="0" i="0" u="none" strike="noStrike" kern="1200" baseline="0" dirty="0" smtClean="0">
                          <a:solidFill>
                            <a:schemeClr val="tx1"/>
                          </a:solidFill>
                          <a:latin typeface="+mn-lt"/>
                          <a:ea typeface="MS Pゴシック"/>
                          <a:cs typeface="+mn-cs"/>
                        </a:rPr>
                        <a:t> </a:t>
                      </a:r>
                      <a:r>
                        <a:rPr lang="en-US" sz="1100" b="0" i="0" u="none" strike="noStrike" kern="1200" dirty="0" smtClean="0">
                          <a:solidFill>
                            <a:schemeClr val="tx1"/>
                          </a:solidFill>
                          <a:latin typeface="+mn-lt"/>
                          <a:ea typeface="MS Pゴシック"/>
                          <a:cs typeface="+mn-cs"/>
                        </a:rPr>
                        <a:t>Instructional to Support Positions from 4.30 to 1 to 4.19 to 1</a:t>
                      </a:r>
                      <a:endParaRPr lang="en-US" sz="1100" b="0" i="0" u="none" strike="noStrike" dirty="0">
                        <a:latin typeface="+mn-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mn-lt"/>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mn-lt"/>
                          <a:ea typeface="MS Pゴシック"/>
                          <a:cs typeface="+mn-cs"/>
                        </a:rPr>
                        <a:t>17,292,576</a:t>
                      </a:r>
                    </a:p>
                    <a:p>
                      <a:pPr algn="r" fontAlgn="ctr"/>
                      <a:r>
                        <a:rPr lang="en-US" sz="1100" b="0" i="0" u="none" strike="noStrike" dirty="0" smtClean="0">
                          <a:solidFill>
                            <a:schemeClr val="tx1"/>
                          </a:solidFill>
                          <a:latin typeface="+mn-lt"/>
                        </a:rPr>
                        <a:t> </a:t>
                      </a:r>
                      <a:endParaRPr lang="en-US" sz="1100" b="0" i="0" u="none" strike="noStrike" dirty="0">
                        <a:solidFill>
                          <a:schemeClr val="tx1"/>
                        </a:solidFill>
                        <a:latin typeface="+mn-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mn-lt"/>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mn-lt"/>
                          <a:ea typeface="MS Pゴシック"/>
                          <a:cs typeface="+mn-cs"/>
                        </a:rPr>
                        <a:t>17,380,698</a:t>
                      </a:r>
                    </a:p>
                    <a:p>
                      <a:pPr algn="r" fontAlgn="ctr"/>
                      <a:r>
                        <a:rPr lang="en-US" sz="1100" b="0" i="0" u="none" strike="noStrike" dirty="0" smtClean="0">
                          <a:solidFill>
                            <a:schemeClr val="tx1"/>
                          </a:solidFill>
                          <a:latin typeface="+mn-lt"/>
                        </a:rPr>
                        <a:t> </a:t>
                      </a:r>
                      <a:endParaRPr lang="en-US" sz="1100" b="0" i="0" u="none" strike="noStrike" dirty="0">
                        <a:solidFill>
                          <a:schemeClr val="tx1"/>
                        </a:solidFill>
                        <a:latin typeface="+mn-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mn-lt"/>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mn-lt"/>
                          <a:ea typeface="MS Pゴシック"/>
                          <a:cs typeface="+mn-cs"/>
                        </a:rPr>
                        <a:t>34,673,274</a:t>
                      </a:r>
                    </a:p>
                    <a:p>
                      <a:pPr algn="r" fontAlgn="ctr"/>
                      <a:r>
                        <a:rPr lang="en-US" sz="1100" b="1" i="0" u="none" strike="noStrike" dirty="0" smtClean="0">
                          <a:latin typeface="+mn-lt"/>
                        </a:rPr>
                        <a:t> </a:t>
                      </a:r>
                      <a:endParaRPr lang="en-US" sz="1100" b="1" i="0" u="none" strike="noStrike" dirty="0">
                        <a:latin typeface="+mn-lt"/>
                      </a:endParaRPr>
                    </a:p>
                  </a:txBody>
                  <a:tcPr marT="0" marB="0" anchor="ctr"/>
                </a:tc>
                <a:extLst>
                  <a:ext uri="{0D108BD9-81ED-4DB2-BD59-A6C34878D82A}">
                    <a16:rowId xmlns:a16="http://schemas.microsoft.com/office/drawing/2014/main" val="774524470"/>
                  </a:ext>
                </a:extLst>
              </a:tr>
            </a:tbl>
          </a:graphicData>
        </a:graphic>
      </p:graphicFrame>
      <p:sp>
        <p:nvSpPr>
          <p:cNvPr id="7" name="Rectangle 6"/>
          <p:cNvSpPr/>
          <p:nvPr/>
        </p:nvSpPr>
        <p:spPr>
          <a:xfrm>
            <a:off x="1524000" y="6010770"/>
            <a:ext cx="7086600" cy="584775"/>
          </a:xfrm>
          <a:prstGeom prst="rect">
            <a:avLst/>
          </a:prstGeom>
        </p:spPr>
        <p:txBody>
          <a:bodyPr wrap="square">
            <a:spAutoFit/>
          </a:bodyPr>
          <a:lstStyle/>
          <a:p>
            <a:r>
              <a:rPr lang="en-US" altLang="en-US" sz="800" u="sng" dirty="0">
                <a:ea typeface="ＭＳ Ｐゴシック" pitchFamily="34" charset="-128"/>
              </a:rPr>
              <a:t>Note</a:t>
            </a:r>
            <a:r>
              <a:rPr lang="en-US" altLang="en-US" sz="800" dirty="0">
                <a:ea typeface="ＭＳ Ｐゴシック" pitchFamily="34" charset="-128"/>
              </a:rPr>
              <a:t>: The instructional to support position ratio used for the support position funding cap was </a:t>
            </a:r>
            <a:r>
              <a:rPr lang="en-US" altLang="en-US" sz="800" dirty="0" err="1">
                <a:ea typeface="ＭＳ Ｐゴシック" pitchFamily="34" charset="-128"/>
              </a:rPr>
              <a:t>rebenchmarked</a:t>
            </a:r>
            <a:r>
              <a:rPr lang="en-US" altLang="en-US" sz="800" dirty="0">
                <a:ea typeface="ＭＳ Ｐゴシック" pitchFamily="34" charset="-128"/>
              </a:rPr>
              <a:t> for the </a:t>
            </a:r>
            <a:r>
              <a:rPr lang="en-US" altLang="en-US" sz="800" dirty="0" smtClean="0">
                <a:ea typeface="ＭＳ Ｐゴシック" pitchFamily="34" charset="-128"/>
              </a:rPr>
              <a:t>2022-2024 </a:t>
            </a:r>
            <a:r>
              <a:rPr lang="en-US" altLang="en-US" sz="800" dirty="0">
                <a:ea typeface="ＭＳ Ｐゴシック" pitchFamily="34" charset="-128"/>
              </a:rPr>
              <a:t>biennium.  The ratio changed from </a:t>
            </a:r>
            <a:r>
              <a:rPr lang="en-US" altLang="en-US" sz="800" dirty="0" smtClean="0">
                <a:ea typeface="ＭＳ Ｐゴシック" pitchFamily="34" charset="-128"/>
              </a:rPr>
              <a:t>4.30 </a:t>
            </a:r>
            <a:r>
              <a:rPr lang="en-US" altLang="en-US" sz="800" dirty="0">
                <a:ea typeface="ＭＳ Ｐゴシック" pitchFamily="34" charset="-128"/>
              </a:rPr>
              <a:t>to 1 for FY 2020 to </a:t>
            </a:r>
            <a:r>
              <a:rPr lang="en-US" altLang="en-US" sz="800" dirty="0" smtClean="0">
                <a:ea typeface="ＭＳ Ｐゴシック" pitchFamily="34" charset="-128"/>
              </a:rPr>
              <a:t>4.19 </a:t>
            </a:r>
            <a:r>
              <a:rPr lang="en-US" altLang="en-US" sz="800" dirty="0">
                <a:ea typeface="ＭＳ Ｐゴシック" pitchFamily="34" charset="-128"/>
              </a:rPr>
              <a:t>to 1 for the </a:t>
            </a:r>
            <a:r>
              <a:rPr lang="en-US" altLang="en-US" sz="800" dirty="0" smtClean="0">
                <a:ea typeface="ＭＳ Ｐゴシック" pitchFamily="34" charset="-128"/>
              </a:rPr>
              <a:t>2022-2024 </a:t>
            </a:r>
            <a:r>
              <a:rPr lang="en-US" altLang="en-US" sz="800" dirty="0">
                <a:ea typeface="ＭＳ Ｐゴシック" pitchFamily="34" charset="-128"/>
              </a:rPr>
              <a:t>biennium.  The ratio is calculated by taking a three-year average of divisions' ASR instructional positions divided by ASR support positions and then calculating a statewide linear weighted average (LWA) ratio from the division ratios.  The LWA ratio is then applied to the generated number of support positions to cap them at the instructional to support ratio.  This represents the </a:t>
            </a:r>
            <a:r>
              <a:rPr lang="en-US" altLang="en-US" sz="800" dirty="0" err="1">
                <a:ea typeface="ＭＳ Ｐゴシック" pitchFamily="34" charset="-128"/>
              </a:rPr>
              <a:t>rebenchmarked</a:t>
            </a:r>
            <a:r>
              <a:rPr lang="en-US" altLang="en-US" sz="800" dirty="0">
                <a:ea typeface="ＭＳ Ｐゴシック" pitchFamily="34" charset="-128"/>
              </a:rPr>
              <a:t> cost update and not a permanent change in policy.    </a:t>
            </a:r>
          </a:p>
        </p:txBody>
      </p:sp>
    </p:spTree>
    <p:extLst>
      <p:ext uri="{BB962C8B-B14F-4D97-AF65-F5344CB8AC3E}">
        <p14:creationId xmlns:p14="http://schemas.microsoft.com/office/powerpoint/2010/main" val="386822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709"/>
            <a:ext cx="10515600" cy="854075"/>
          </a:xfrm>
        </p:spPr>
        <p:txBody>
          <a:bodyPr/>
          <a:lstStyle/>
          <a:p>
            <a:pPr algn="ctr"/>
            <a:r>
              <a:rPr lang="en-US" dirty="0" smtClean="0"/>
              <a:t>Funded </a:t>
            </a:r>
            <a:r>
              <a:rPr lang="en-US" dirty="0"/>
              <a:t>Instructional Salaries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7631682"/>
              </p:ext>
            </p:extLst>
          </p:nvPr>
        </p:nvGraphicFramePr>
        <p:xfrm>
          <a:off x="2405380" y="2167120"/>
          <a:ext cx="7381240" cy="3818468"/>
        </p:xfrm>
        <a:graphic>
          <a:graphicData uri="http://schemas.openxmlformats.org/drawingml/2006/table">
            <a:tbl>
              <a:tblPr firstRow="1" bandRow="1">
                <a:tableStyleId>{5C22544A-7EE6-4342-B048-85BDC9FD1C3A}</a:tableStyleId>
              </a:tblPr>
              <a:tblGrid>
                <a:gridCol w="1894840">
                  <a:extLst>
                    <a:ext uri="{9D8B030D-6E8A-4147-A177-3AD203B41FA5}">
                      <a16:colId xmlns:a16="http://schemas.microsoft.com/office/drawing/2014/main" val="3770366673"/>
                    </a:ext>
                  </a:extLst>
                </a:gridCol>
                <a:gridCol w="914400">
                  <a:extLst>
                    <a:ext uri="{9D8B030D-6E8A-4147-A177-3AD203B41FA5}">
                      <a16:colId xmlns:a16="http://schemas.microsoft.com/office/drawing/2014/main" val="3204920688"/>
                    </a:ext>
                  </a:extLst>
                </a:gridCol>
                <a:gridCol w="914400">
                  <a:extLst>
                    <a:ext uri="{9D8B030D-6E8A-4147-A177-3AD203B41FA5}">
                      <a16:colId xmlns:a16="http://schemas.microsoft.com/office/drawing/2014/main" val="619049998"/>
                    </a:ext>
                  </a:extLst>
                </a:gridCol>
                <a:gridCol w="914400">
                  <a:extLst>
                    <a:ext uri="{9D8B030D-6E8A-4147-A177-3AD203B41FA5}">
                      <a16:colId xmlns:a16="http://schemas.microsoft.com/office/drawing/2014/main" val="737269871"/>
                    </a:ext>
                  </a:extLst>
                </a:gridCol>
                <a:gridCol w="914400">
                  <a:extLst>
                    <a:ext uri="{9D8B030D-6E8A-4147-A177-3AD203B41FA5}">
                      <a16:colId xmlns:a16="http://schemas.microsoft.com/office/drawing/2014/main" val="3336878935"/>
                    </a:ext>
                  </a:extLst>
                </a:gridCol>
                <a:gridCol w="914400">
                  <a:extLst>
                    <a:ext uri="{9D8B030D-6E8A-4147-A177-3AD203B41FA5}">
                      <a16:colId xmlns:a16="http://schemas.microsoft.com/office/drawing/2014/main" val="330284926"/>
                    </a:ext>
                  </a:extLst>
                </a:gridCol>
                <a:gridCol w="914400">
                  <a:extLst>
                    <a:ext uri="{9D8B030D-6E8A-4147-A177-3AD203B41FA5}">
                      <a16:colId xmlns:a16="http://schemas.microsoft.com/office/drawing/2014/main" val="1622885594"/>
                    </a:ext>
                  </a:extLst>
                </a:gridCol>
              </a:tblGrid>
              <a:tr h="618068">
                <a:tc gridSpan="7">
                  <a:txBody>
                    <a:bodyPr/>
                    <a:lstStyle/>
                    <a:p>
                      <a:pPr algn="ctr"/>
                      <a:r>
                        <a:rPr lang="en-US" sz="1400" b="1" i="1" dirty="0" smtClean="0">
                          <a:solidFill>
                            <a:schemeClr val="tx1"/>
                          </a:solidFill>
                          <a:latin typeface="+mj-lt"/>
                        </a:rPr>
                        <a:t>Comparison</a:t>
                      </a:r>
                      <a:r>
                        <a:rPr lang="en-US" sz="1400" b="1" i="1" baseline="0" dirty="0" smtClean="0">
                          <a:solidFill>
                            <a:schemeClr val="tx1"/>
                          </a:solidFill>
                          <a:latin typeface="+mj-lt"/>
                        </a:rPr>
                        <a:t> of </a:t>
                      </a:r>
                      <a:r>
                        <a:rPr lang="en-US" sz="1400" b="1" i="1" u="sng" baseline="0" dirty="0" smtClean="0">
                          <a:solidFill>
                            <a:schemeClr val="tx1"/>
                          </a:solidFill>
                          <a:latin typeface="+mj-lt"/>
                        </a:rPr>
                        <a:t>Funded</a:t>
                      </a:r>
                      <a:r>
                        <a:rPr lang="en-US" sz="1400" b="1" i="1" baseline="0" dirty="0" smtClean="0">
                          <a:solidFill>
                            <a:schemeClr val="tx1"/>
                          </a:solidFill>
                          <a:latin typeface="+mj-lt"/>
                        </a:rPr>
                        <a:t> SOQ Instruction Salaries Across Biennia</a:t>
                      </a:r>
                    </a:p>
                    <a:p>
                      <a:pPr algn="ctr"/>
                      <a:r>
                        <a:rPr lang="en-US" sz="1400" b="1" i="1" baseline="0" dirty="0" smtClean="0">
                          <a:solidFill>
                            <a:schemeClr val="tx1"/>
                          </a:solidFill>
                          <a:latin typeface="+mj-lt"/>
                        </a:rPr>
                        <a:t>2018-2020 to 2022-2024 (Adjusted for Applicable State Funded Increases)</a:t>
                      </a:r>
                      <a:endParaRPr lang="en-US" sz="1400" b="1" i="1" dirty="0">
                        <a:solidFill>
                          <a:schemeClr val="tx1"/>
                        </a:solidFill>
                        <a:latin typeface="+mj-lt"/>
                      </a:endParaRPr>
                    </a:p>
                  </a:txBody>
                  <a:tcPr anchor="c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15407161"/>
                  </a:ext>
                </a:extLst>
              </a:tr>
              <a:tr h="628919">
                <a:tc>
                  <a:txBody>
                    <a:bodyPr/>
                    <a:lstStyle/>
                    <a:p>
                      <a:pPr algn="ctr"/>
                      <a:r>
                        <a:rPr lang="en-US" sz="1200" b="1" dirty="0" smtClean="0">
                          <a:latin typeface="+mn-lt"/>
                        </a:rPr>
                        <a:t>Instructional Position</a:t>
                      </a:r>
                      <a:endParaRPr lang="en-US" sz="1200" b="1" dirty="0">
                        <a:latin typeface="+mn-lt"/>
                      </a:endParaRPr>
                    </a:p>
                  </a:txBody>
                  <a:tcPr anchor="ctr"/>
                </a:tc>
                <a:tc>
                  <a:txBody>
                    <a:bodyPr/>
                    <a:lstStyle/>
                    <a:p>
                      <a:pPr algn="ctr"/>
                      <a:r>
                        <a:rPr lang="en-US" sz="1200" b="1" dirty="0" smtClean="0">
                          <a:latin typeface="+mn-lt"/>
                        </a:rPr>
                        <a:t>2018-2020</a:t>
                      </a:r>
                    </a:p>
                    <a:p>
                      <a:pPr algn="ctr"/>
                      <a:r>
                        <a:rPr lang="en-US" sz="1200" b="1" dirty="0" smtClean="0">
                          <a:latin typeface="+mn-lt"/>
                        </a:rPr>
                        <a:t>Funded</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2020-2022</a:t>
                      </a:r>
                    </a:p>
                    <a:p>
                      <a:pPr algn="ctr"/>
                      <a:r>
                        <a:rPr lang="en-US" sz="1200" b="1" dirty="0" smtClean="0">
                          <a:latin typeface="+mn-lt"/>
                        </a:rPr>
                        <a:t>Funded</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Percent</a:t>
                      </a:r>
                    </a:p>
                    <a:p>
                      <a:pPr algn="ctr"/>
                      <a:r>
                        <a:rPr lang="en-US" sz="1200" b="1" dirty="0" smtClean="0">
                          <a:latin typeface="+mn-lt"/>
                        </a:rPr>
                        <a:t>Variance</a:t>
                      </a:r>
                      <a:endParaRPr lang="en-US" sz="1200" b="1" dirty="0">
                        <a:latin typeface="+mn-lt"/>
                      </a:endParaRPr>
                    </a:p>
                  </a:txBody>
                  <a:tcPr anchor="ctr"/>
                </a:tc>
                <a:tc>
                  <a:txBody>
                    <a:bodyPr/>
                    <a:lstStyle/>
                    <a:p>
                      <a:pPr algn="ctr"/>
                      <a:r>
                        <a:rPr lang="en-US" sz="1200" b="1" dirty="0" smtClean="0">
                          <a:latin typeface="+mn-lt"/>
                        </a:rPr>
                        <a:t>2020-2022</a:t>
                      </a:r>
                    </a:p>
                    <a:p>
                      <a:pPr algn="ctr"/>
                      <a:r>
                        <a:rPr lang="en-US" sz="1200" b="1" dirty="0" smtClean="0">
                          <a:latin typeface="+mn-lt"/>
                        </a:rPr>
                        <a:t>Funded</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2022-2024</a:t>
                      </a:r>
                    </a:p>
                    <a:p>
                      <a:pPr algn="ctr"/>
                      <a:r>
                        <a:rPr lang="en-US" sz="1200" b="1" dirty="0" smtClean="0">
                          <a:latin typeface="+mn-lt"/>
                        </a:rPr>
                        <a:t>Funded</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Percent</a:t>
                      </a:r>
                    </a:p>
                    <a:p>
                      <a:pPr algn="ctr"/>
                      <a:r>
                        <a:rPr lang="en-US" sz="1200" b="1" dirty="0" smtClean="0">
                          <a:latin typeface="+mn-lt"/>
                        </a:rPr>
                        <a:t>Variance</a:t>
                      </a:r>
                      <a:endParaRPr lang="en-US" sz="1200" b="1" dirty="0">
                        <a:latin typeface="+mn-lt"/>
                      </a:endParaRPr>
                    </a:p>
                  </a:txBody>
                  <a:tcPr anchor="ctr"/>
                </a:tc>
                <a:extLst>
                  <a:ext uri="{0D108BD9-81ED-4DB2-BD59-A6C34878D82A}">
                    <a16:rowId xmlns:a16="http://schemas.microsoft.com/office/drawing/2014/main" val="1776597268"/>
                  </a:ext>
                </a:extLst>
              </a:tr>
              <a:tr h="299485">
                <a:tc>
                  <a:txBody>
                    <a:bodyPr/>
                    <a:lstStyle/>
                    <a:p>
                      <a:r>
                        <a:rPr lang="en-US" sz="1400" dirty="0" smtClean="0">
                          <a:latin typeface="+mn-lt"/>
                        </a:rPr>
                        <a:t>Elementary Teachers</a:t>
                      </a:r>
                    </a:p>
                  </a:txBody>
                  <a:tcPr/>
                </a:tc>
                <a:tc>
                  <a:txBody>
                    <a:bodyPr/>
                    <a:lstStyle/>
                    <a:p>
                      <a:pPr algn="ctr"/>
                      <a:r>
                        <a:rPr lang="en-US" sz="1400" dirty="0" smtClean="0">
                          <a:latin typeface="+mn-lt"/>
                        </a:rPr>
                        <a:t>$48,298</a:t>
                      </a:r>
                      <a:endParaRPr lang="en-US" sz="1400" dirty="0">
                        <a:latin typeface="+mn-lt"/>
                      </a:endParaRPr>
                    </a:p>
                  </a:txBody>
                  <a:tcPr anchor="ctr"/>
                </a:tc>
                <a:tc>
                  <a:txBody>
                    <a:bodyPr/>
                    <a:lstStyle/>
                    <a:p>
                      <a:pPr algn="ctr"/>
                      <a:r>
                        <a:rPr lang="en-US" sz="1400" dirty="0" smtClean="0">
                          <a:latin typeface="+mn-lt"/>
                        </a:rPr>
                        <a:t>$51,371</a:t>
                      </a:r>
                      <a:endParaRPr lang="en-US" sz="1400" dirty="0">
                        <a:latin typeface="+mn-lt"/>
                      </a:endParaRPr>
                    </a:p>
                  </a:txBody>
                  <a:tcPr anchor="ctr"/>
                </a:tc>
                <a:tc>
                  <a:txBody>
                    <a:bodyPr/>
                    <a:lstStyle/>
                    <a:p>
                      <a:pPr algn="ctr"/>
                      <a:r>
                        <a:rPr lang="en-US" sz="1400" dirty="0" smtClean="0">
                          <a:latin typeface="+mn-lt"/>
                        </a:rPr>
                        <a:t>6.4%</a:t>
                      </a:r>
                      <a:endParaRPr lang="en-US" sz="1400" dirty="0">
                        <a:latin typeface="+mn-lt"/>
                      </a:endParaRPr>
                    </a:p>
                  </a:txBody>
                  <a:tcPr anchor="ctr"/>
                </a:tc>
                <a:tc>
                  <a:txBody>
                    <a:bodyPr/>
                    <a:lstStyle/>
                    <a:p>
                      <a:pPr algn="ctr"/>
                      <a:r>
                        <a:rPr lang="en-US" sz="1400" dirty="0" smtClean="0">
                          <a:latin typeface="+mn-lt"/>
                        </a:rPr>
                        <a:t>$51,371</a:t>
                      </a:r>
                      <a:endParaRPr lang="en-US" sz="1400" dirty="0">
                        <a:latin typeface="+mn-lt"/>
                      </a:endParaRPr>
                    </a:p>
                  </a:txBody>
                  <a:tcPr anchor="ctr"/>
                </a:tc>
                <a:tc>
                  <a:txBody>
                    <a:bodyPr/>
                    <a:lstStyle/>
                    <a:p>
                      <a:pPr algn="ctr"/>
                      <a:r>
                        <a:rPr lang="en-US" sz="1400" dirty="0" smtClean="0">
                          <a:latin typeface="+mn-lt"/>
                        </a:rPr>
                        <a:t>$53,996</a:t>
                      </a:r>
                      <a:endParaRPr lang="en-US" sz="1400" dirty="0">
                        <a:latin typeface="+mn-lt"/>
                      </a:endParaRPr>
                    </a:p>
                  </a:txBody>
                  <a:tcPr anchor="ctr"/>
                </a:tc>
                <a:tc>
                  <a:txBody>
                    <a:bodyPr/>
                    <a:lstStyle/>
                    <a:p>
                      <a:pPr algn="ctr"/>
                      <a:r>
                        <a:rPr lang="en-US" sz="1400" dirty="0" smtClean="0">
                          <a:latin typeface="+mn-lt"/>
                        </a:rPr>
                        <a:t>5.1%</a:t>
                      </a:r>
                      <a:endParaRPr lang="en-US" sz="1400" dirty="0">
                        <a:latin typeface="+mn-lt"/>
                      </a:endParaRPr>
                    </a:p>
                  </a:txBody>
                  <a:tcPr anchor="ctr"/>
                </a:tc>
                <a:extLst>
                  <a:ext uri="{0D108BD9-81ED-4DB2-BD59-A6C34878D82A}">
                    <a16:rowId xmlns:a16="http://schemas.microsoft.com/office/drawing/2014/main" val="4075503379"/>
                  </a:ext>
                </a:extLst>
              </a:tr>
              <a:tr h="509125">
                <a:tc>
                  <a:txBody>
                    <a:bodyPr/>
                    <a:lstStyle/>
                    <a:p>
                      <a:r>
                        <a:rPr lang="en-US" sz="1400" dirty="0" smtClean="0">
                          <a:latin typeface="+mn-lt"/>
                        </a:rPr>
                        <a:t>Elementary</a:t>
                      </a:r>
                      <a:r>
                        <a:rPr lang="en-US" sz="1400" baseline="0" dirty="0" smtClean="0">
                          <a:latin typeface="+mn-lt"/>
                        </a:rPr>
                        <a:t> Asst. Principals</a:t>
                      </a:r>
                    </a:p>
                  </a:txBody>
                  <a:tcPr/>
                </a:tc>
                <a:tc>
                  <a:txBody>
                    <a:bodyPr/>
                    <a:lstStyle/>
                    <a:p>
                      <a:pPr algn="ctr"/>
                      <a:r>
                        <a:rPr lang="en-US" sz="1400" dirty="0" smtClean="0">
                          <a:latin typeface="+mn-lt"/>
                        </a:rPr>
                        <a:t>$68,545</a:t>
                      </a:r>
                      <a:endParaRPr lang="en-US" sz="1400" dirty="0">
                        <a:latin typeface="+mn-lt"/>
                      </a:endParaRPr>
                    </a:p>
                  </a:txBody>
                  <a:tcPr anchor="ctr"/>
                </a:tc>
                <a:tc>
                  <a:txBody>
                    <a:bodyPr/>
                    <a:lstStyle/>
                    <a:p>
                      <a:pPr algn="ctr"/>
                      <a:r>
                        <a:rPr lang="en-US" sz="1400" dirty="0" smtClean="0">
                          <a:latin typeface="+mn-lt"/>
                        </a:rPr>
                        <a:t>$71,532</a:t>
                      </a:r>
                      <a:endParaRPr lang="en-US" sz="1400" dirty="0">
                        <a:latin typeface="+mn-lt"/>
                      </a:endParaRPr>
                    </a:p>
                  </a:txBody>
                  <a:tcPr anchor="ctr"/>
                </a:tc>
                <a:tc>
                  <a:txBody>
                    <a:bodyPr/>
                    <a:lstStyle/>
                    <a:p>
                      <a:pPr algn="ctr"/>
                      <a:r>
                        <a:rPr lang="en-US" sz="1400" dirty="0" smtClean="0">
                          <a:latin typeface="+mn-lt"/>
                        </a:rPr>
                        <a:t>4.4</a:t>
                      </a:r>
                      <a:endParaRPr lang="en-US" sz="1400" dirty="0">
                        <a:latin typeface="+mn-lt"/>
                      </a:endParaRPr>
                    </a:p>
                  </a:txBody>
                  <a:tcPr anchor="ctr"/>
                </a:tc>
                <a:tc>
                  <a:txBody>
                    <a:bodyPr/>
                    <a:lstStyle/>
                    <a:p>
                      <a:pPr algn="ctr"/>
                      <a:r>
                        <a:rPr lang="en-US" sz="1400" dirty="0" smtClean="0">
                          <a:latin typeface="+mn-lt"/>
                        </a:rPr>
                        <a:t>$71,532</a:t>
                      </a:r>
                      <a:endParaRPr lang="en-US" sz="1400" dirty="0">
                        <a:latin typeface="+mn-lt"/>
                      </a:endParaRPr>
                    </a:p>
                  </a:txBody>
                  <a:tcPr anchor="ctr"/>
                </a:tc>
                <a:tc>
                  <a:txBody>
                    <a:bodyPr/>
                    <a:lstStyle/>
                    <a:p>
                      <a:pPr algn="ctr"/>
                      <a:r>
                        <a:rPr lang="en-US" sz="1400" dirty="0" smtClean="0">
                          <a:latin typeface="+mn-lt"/>
                        </a:rPr>
                        <a:t>$75,435</a:t>
                      </a:r>
                      <a:endParaRPr lang="en-US" sz="1400" dirty="0">
                        <a:latin typeface="+mn-lt"/>
                      </a:endParaRPr>
                    </a:p>
                  </a:txBody>
                  <a:tcPr anchor="ctr"/>
                </a:tc>
                <a:tc>
                  <a:txBody>
                    <a:bodyPr/>
                    <a:lstStyle/>
                    <a:p>
                      <a:pPr algn="ctr"/>
                      <a:r>
                        <a:rPr lang="en-US" sz="1400" dirty="0" smtClean="0">
                          <a:latin typeface="+mn-lt"/>
                        </a:rPr>
                        <a:t>5.5</a:t>
                      </a:r>
                      <a:endParaRPr lang="en-US" sz="1400" dirty="0">
                        <a:latin typeface="+mn-lt"/>
                      </a:endParaRPr>
                    </a:p>
                  </a:txBody>
                  <a:tcPr anchor="ctr"/>
                </a:tc>
                <a:extLst>
                  <a:ext uri="{0D108BD9-81ED-4DB2-BD59-A6C34878D82A}">
                    <a16:rowId xmlns:a16="http://schemas.microsoft.com/office/drawing/2014/main" val="4225012073"/>
                  </a:ext>
                </a:extLst>
              </a:tr>
              <a:tr h="299485">
                <a:tc>
                  <a:txBody>
                    <a:bodyPr/>
                    <a:lstStyle/>
                    <a:p>
                      <a:r>
                        <a:rPr lang="en-US" sz="1400" dirty="0" smtClean="0">
                          <a:latin typeface="+mn-lt"/>
                        </a:rPr>
                        <a:t>Elementary Principals</a:t>
                      </a:r>
                      <a:endParaRPr lang="en-US" sz="1400" dirty="0">
                        <a:latin typeface="+mn-lt"/>
                      </a:endParaRPr>
                    </a:p>
                  </a:txBody>
                  <a:tcPr/>
                </a:tc>
                <a:tc>
                  <a:txBody>
                    <a:bodyPr/>
                    <a:lstStyle/>
                    <a:p>
                      <a:pPr algn="ctr"/>
                      <a:r>
                        <a:rPr lang="en-US" sz="1400" dirty="0" smtClean="0">
                          <a:latin typeface="+mn-lt"/>
                        </a:rPr>
                        <a:t>$86,115</a:t>
                      </a:r>
                      <a:endParaRPr lang="en-US" sz="1400" dirty="0">
                        <a:latin typeface="+mn-lt"/>
                      </a:endParaRPr>
                    </a:p>
                  </a:txBody>
                  <a:tcPr anchor="ctr"/>
                </a:tc>
                <a:tc>
                  <a:txBody>
                    <a:bodyPr/>
                    <a:lstStyle/>
                    <a:p>
                      <a:pPr algn="ctr"/>
                      <a:r>
                        <a:rPr lang="en-US" sz="1400" dirty="0" smtClean="0">
                          <a:latin typeface="+mn-lt"/>
                        </a:rPr>
                        <a:t>$89,378</a:t>
                      </a:r>
                      <a:endParaRPr lang="en-US" sz="1400" dirty="0">
                        <a:latin typeface="+mn-lt"/>
                      </a:endParaRPr>
                    </a:p>
                  </a:txBody>
                  <a:tcPr anchor="ctr"/>
                </a:tc>
                <a:tc>
                  <a:txBody>
                    <a:bodyPr/>
                    <a:lstStyle/>
                    <a:p>
                      <a:pPr algn="ctr"/>
                      <a:r>
                        <a:rPr lang="en-US" sz="1400" dirty="0" smtClean="0">
                          <a:latin typeface="+mn-lt"/>
                        </a:rPr>
                        <a:t>5.0</a:t>
                      </a:r>
                      <a:endParaRPr lang="en-US" sz="1400" dirty="0">
                        <a:latin typeface="+mn-lt"/>
                      </a:endParaRPr>
                    </a:p>
                  </a:txBody>
                  <a:tcPr anchor="ctr"/>
                </a:tc>
                <a:tc>
                  <a:txBody>
                    <a:bodyPr/>
                    <a:lstStyle/>
                    <a:p>
                      <a:pPr algn="ctr"/>
                      <a:r>
                        <a:rPr lang="en-US" sz="1400" dirty="0" smtClean="0">
                          <a:latin typeface="+mn-lt"/>
                        </a:rPr>
                        <a:t>$89,378</a:t>
                      </a:r>
                      <a:endParaRPr lang="en-US" sz="1400" dirty="0">
                        <a:latin typeface="+mn-lt"/>
                      </a:endParaRPr>
                    </a:p>
                  </a:txBody>
                  <a:tcPr anchor="ctr"/>
                </a:tc>
                <a:tc>
                  <a:txBody>
                    <a:bodyPr/>
                    <a:lstStyle/>
                    <a:p>
                      <a:pPr algn="ctr"/>
                      <a:r>
                        <a:rPr lang="en-US" sz="1400" dirty="0" smtClean="0">
                          <a:latin typeface="+mn-lt"/>
                        </a:rPr>
                        <a:t>$93,869</a:t>
                      </a:r>
                      <a:endParaRPr lang="en-US" sz="1400" dirty="0">
                        <a:latin typeface="+mn-lt"/>
                      </a:endParaRPr>
                    </a:p>
                  </a:txBody>
                  <a:tcPr anchor="ctr"/>
                </a:tc>
                <a:tc>
                  <a:txBody>
                    <a:bodyPr/>
                    <a:lstStyle/>
                    <a:p>
                      <a:pPr algn="ctr"/>
                      <a:r>
                        <a:rPr lang="en-US" sz="1400" dirty="0" smtClean="0">
                          <a:latin typeface="+mn-lt"/>
                        </a:rPr>
                        <a:t>5.0</a:t>
                      </a:r>
                      <a:endParaRPr lang="en-US" sz="1400" dirty="0">
                        <a:latin typeface="+mn-lt"/>
                      </a:endParaRPr>
                    </a:p>
                  </a:txBody>
                  <a:tcPr anchor="ctr"/>
                </a:tc>
                <a:extLst>
                  <a:ext uri="{0D108BD9-81ED-4DB2-BD59-A6C34878D82A}">
                    <a16:rowId xmlns:a16="http://schemas.microsoft.com/office/drawing/2014/main" val="327982723"/>
                  </a:ext>
                </a:extLst>
              </a:tr>
              <a:tr h="299485">
                <a:tc>
                  <a:txBody>
                    <a:bodyPr/>
                    <a:lstStyle/>
                    <a:p>
                      <a:r>
                        <a:rPr lang="en-US" sz="1400" dirty="0" smtClean="0">
                          <a:latin typeface="+mn-lt"/>
                        </a:rPr>
                        <a:t>Secondary</a:t>
                      </a:r>
                      <a:r>
                        <a:rPr lang="en-US" sz="1400" baseline="0" dirty="0" smtClean="0">
                          <a:latin typeface="+mn-lt"/>
                        </a:rPr>
                        <a:t> Teachers</a:t>
                      </a:r>
                      <a:endParaRPr lang="en-US" sz="1400" dirty="0">
                        <a:latin typeface="+mn-lt"/>
                      </a:endParaRPr>
                    </a:p>
                  </a:txBody>
                  <a:tcPr/>
                </a:tc>
                <a:tc>
                  <a:txBody>
                    <a:bodyPr/>
                    <a:lstStyle/>
                    <a:p>
                      <a:pPr algn="ctr"/>
                      <a:r>
                        <a:rPr lang="en-US" sz="1400" dirty="0" smtClean="0">
                          <a:latin typeface="+mn-lt"/>
                        </a:rPr>
                        <a:t>$51,167</a:t>
                      </a:r>
                      <a:endParaRPr lang="en-US" sz="1400" dirty="0">
                        <a:latin typeface="+mn-lt"/>
                      </a:endParaRPr>
                    </a:p>
                  </a:txBody>
                  <a:tcPr anchor="ctr"/>
                </a:tc>
                <a:tc>
                  <a:txBody>
                    <a:bodyPr/>
                    <a:lstStyle/>
                    <a:p>
                      <a:pPr algn="ctr"/>
                      <a:r>
                        <a:rPr lang="en-US" sz="1400" dirty="0" smtClean="0">
                          <a:latin typeface="+mn-lt"/>
                        </a:rPr>
                        <a:t>$53,777</a:t>
                      </a:r>
                      <a:endParaRPr lang="en-US" sz="1400" dirty="0">
                        <a:latin typeface="+mn-lt"/>
                      </a:endParaRPr>
                    </a:p>
                  </a:txBody>
                  <a:tcPr anchor="ctr"/>
                </a:tc>
                <a:tc>
                  <a:txBody>
                    <a:bodyPr/>
                    <a:lstStyle/>
                    <a:p>
                      <a:pPr algn="ctr"/>
                      <a:r>
                        <a:rPr lang="en-US" sz="1400" dirty="0" smtClean="0">
                          <a:latin typeface="+mn-lt"/>
                        </a:rPr>
                        <a:t>5.1</a:t>
                      </a:r>
                      <a:endParaRPr lang="en-US" sz="1400" dirty="0">
                        <a:latin typeface="+mn-lt"/>
                      </a:endParaRPr>
                    </a:p>
                  </a:txBody>
                  <a:tcPr anchor="ctr"/>
                </a:tc>
                <a:tc>
                  <a:txBody>
                    <a:bodyPr/>
                    <a:lstStyle/>
                    <a:p>
                      <a:pPr algn="ctr"/>
                      <a:r>
                        <a:rPr lang="en-US" sz="1400" dirty="0" smtClean="0">
                          <a:latin typeface="+mn-lt"/>
                        </a:rPr>
                        <a:t>$53,777</a:t>
                      </a:r>
                      <a:endParaRPr lang="en-US" sz="1400" dirty="0">
                        <a:latin typeface="+mn-lt"/>
                      </a:endParaRPr>
                    </a:p>
                  </a:txBody>
                  <a:tcPr anchor="ctr"/>
                </a:tc>
                <a:tc>
                  <a:txBody>
                    <a:bodyPr/>
                    <a:lstStyle/>
                    <a:p>
                      <a:pPr algn="ctr"/>
                      <a:r>
                        <a:rPr lang="en-US" sz="1400" dirty="0" smtClean="0">
                          <a:latin typeface="+mn-lt"/>
                        </a:rPr>
                        <a:t>$56,977</a:t>
                      </a:r>
                      <a:endParaRPr lang="en-US" sz="1400" dirty="0">
                        <a:latin typeface="+mn-lt"/>
                      </a:endParaRPr>
                    </a:p>
                  </a:txBody>
                  <a:tcPr anchor="ctr"/>
                </a:tc>
                <a:tc>
                  <a:txBody>
                    <a:bodyPr/>
                    <a:lstStyle/>
                    <a:p>
                      <a:pPr algn="ctr"/>
                      <a:r>
                        <a:rPr lang="en-US" sz="1400" dirty="0" smtClean="0">
                          <a:latin typeface="+mn-lt"/>
                        </a:rPr>
                        <a:t>6.0</a:t>
                      </a:r>
                      <a:endParaRPr lang="en-US" sz="1400" dirty="0">
                        <a:latin typeface="+mn-lt"/>
                      </a:endParaRPr>
                    </a:p>
                  </a:txBody>
                  <a:tcPr anchor="ctr"/>
                </a:tc>
                <a:extLst>
                  <a:ext uri="{0D108BD9-81ED-4DB2-BD59-A6C34878D82A}">
                    <a16:rowId xmlns:a16="http://schemas.microsoft.com/office/drawing/2014/main" val="3429339762"/>
                  </a:ext>
                </a:extLst>
              </a:tr>
              <a:tr h="509125">
                <a:tc>
                  <a:txBody>
                    <a:bodyPr/>
                    <a:lstStyle/>
                    <a:p>
                      <a:r>
                        <a:rPr lang="en-US" sz="1400" dirty="0" smtClean="0">
                          <a:latin typeface="+mn-lt"/>
                        </a:rPr>
                        <a:t>Secondary Asst. Principals</a:t>
                      </a:r>
                      <a:endParaRPr lang="en-US" sz="1400" dirty="0">
                        <a:latin typeface="+mn-lt"/>
                      </a:endParaRPr>
                    </a:p>
                  </a:txBody>
                  <a:tcPr/>
                </a:tc>
                <a:tc>
                  <a:txBody>
                    <a:bodyPr/>
                    <a:lstStyle/>
                    <a:p>
                      <a:pPr algn="ctr"/>
                      <a:r>
                        <a:rPr lang="en-US" sz="1400" dirty="0" smtClean="0">
                          <a:latin typeface="+mn-lt"/>
                        </a:rPr>
                        <a:t>$74,535</a:t>
                      </a:r>
                      <a:endParaRPr lang="en-US" sz="1400" dirty="0">
                        <a:latin typeface="+mn-lt"/>
                      </a:endParaRPr>
                    </a:p>
                  </a:txBody>
                  <a:tcPr anchor="ctr"/>
                </a:tc>
                <a:tc>
                  <a:txBody>
                    <a:bodyPr/>
                    <a:lstStyle/>
                    <a:p>
                      <a:pPr algn="ctr"/>
                      <a:r>
                        <a:rPr lang="en-US" sz="1400" dirty="0" smtClean="0">
                          <a:latin typeface="+mn-lt"/>
                        </a:rPr>
                        <a:t>$77,181</a:t>
                      </a:r>
                      <a:endParaRPr lang="en-US" sz="1400" dirty="0">
                        <a:latin typeface="+mn-lt"/>
                      </a:endParaRPr>
                    </a:p>
                  </a:txBody>
                  <a:tcPr anchor="ctr"/>
                </a:tc>
                <a:tc>
                  <a:txBody>
                    <a:bodyPr/>
                    <a:lstStyle/>
                    <a:p>
                      <a:pPr algn="ctr"/>
                      <a:r>
                        <a:rPr lang="en-US" sz="1400" dirty="0" smtClean="0">
                          <a:latin typeface="+mn-lt"/>
                        </a:rPr>
                        <a:t>3.6</a:t>
                      </a:r>
                      <a:endParaRPr lang="en-US" sz="1400" dirty="0">
                        <a:latin typeface="+mn-lt"/>
                      </a:endParaRPr>
                    </a:p>
                  </a:txBody>
                  <a:tcPr anchor="ctr"/>
                </a:tc>
                <a:tc>
                  <a:txBody>
                    <a:bodyPr/>
                    <a:lstStyle/>
                    <a:p>
                      <a:pPr algn="ctr"/>
                      <a:r>
                        <a:rPr lang="en-US" sz="1400" dirty="0" smtClean="0">
                          <a:latin typeface="+mn-lt"/>
                        </a:rPr>
                        <a:t>$77,181</a:t>
                      </a:r>
                      <a:endParaRPr lang="en-US" sz="1400" dirty="0">
                        <a:latin typeface="+mn-lt"/>
                      </a:endParaRPr>
                    </a:p>
                  </a:txBody>
                  <a:tcPr anchor="ctr"/>
                </a:tc>
                <a:tc>
                  <a:txBody>
                    <a:bodyPr/>
                    <a:lstStyle/>
                    <a:p>
                      <a:pPr algn="ctr"/>
                      <a:r>
                        <a:rPr lang="en-US" sz="1400" dirty="0" smtClean="0">
                          <a:latin typeface="+mn-lt"/>
                        </a:rPr>
                        <a:t>$81,093</a:t>
                      </a:r>
                      <a:endParaRPr lang="en-US" sz="1400" dirty="0">
                        <a:latin typeface="+mn-lt"/>
                      </a:endParaRPr>
                    </a:p>
                  </a:txBody>
                  <a:tcPr anchor="ctr"/>
                </a:tc>
                <a:tc>
                  <a:txBody>
                    <a:bodyPr/>
                    <a:lstStyle/>
                    <a:p>
                      <a:pPr algn="ctr"/>
                      <a:r>
                        <a:rPr lang="en-US" sz="1400" dirty="0" smtClean="0">
                          <a:latin typeface="+mn-lt"/>
                        </a:rPr>
                        <a:t>5.1</a:t>
                      </a:r>
                      <a:endParaRPr lang="en-US" sz="1400" dirty="0">
                        <a:latin typeface="+mn-lt"/>
                      </a:endParaRPr>
                    </a:p>
                  </a:txBody>
                  <a:tcPr anchor="ctr"/>
                </a:tc>
                <a:extLst>
                  <a:ext uri="{0D108BD9-81ED-4DB2-BD59-A6C34878D82A}">
                    <a16:rowId xmlns:a16="http://schemas.microsoft.com/office/drawing/2014/main" val="1420873464"/>
                  </a:ext>
                </a:extLst>
              </a:tr>
              <a:tr h="299485">
                <a:tc>
                  <a:txBody>
                    <a:bodyPr/>
                    <a:lstStyle/>
                    <a:p>
                      <a:r>
                        <a:rPr lang="en-US" sz="1400" dirty="0" smtClean="0">
                          <a:latin typeface="+mn-lt"/>
                        </a:rPr>
                        <a:t>Secondary Principals</a:t>
                      </a:r>
                      <a:endParaRPr lang="en-US" sz="1400" dirty="0">
                        <a:latin typeface="+mn-lt"/>
                      </a:endParaRPr>
                    </a:p>
                  </a:txBody>
                  <a:tcPr/>
                </a:tc>
                <a:tc>
                  <a:txBody>
                    <a:bodyPr/>
                    <a:lstStyle/>
                    <a:p>
                      <a:pPr algn="ctr"/>
                      <a:r>
                        <a:rPr lang="en-US" sz="1400" dirty="0" smtClean="0">
                          <a:latin typeface="+mn-lt"/>
                        </a:rPr>
                        <a:t>$93,695</a:t>
                      </a:r>
                      <a:endParaRPr lang="en-US" sz="1400" dirty="0">
                        <a:latin typeface="+mn-lt"/>
                      </a:endParaRPr>
                    </a:p>
                  </a:txBody>
                  <a:tcPr anchor="ctr"/>
                </a:tc>
                <a:tc>
                  <a:txBody>
                    <a:bodyPr/>
                    <a:lstStyle/>
                    <a:p>
                      <a:pPr algn="ctr"/>
                      <a:r>
                        <a:rPr lang="en-US" sz="1400" dirty="0" smtClean="0">
                          <a:latin typeface="+mn-lt"/>
                        </a:rPr>
                        <a:t>$99,215</a:t>
                      </a:r>
                      <a:endParaRPr lang="en-US" sz="1400" dirty="0">
                        <a:latin typeface="+mn-lt"/>
                      </a:endParaRPr>
                    </a:p>
                  </a:txBody>
                  <a:tcPr anchor="ctr"/>
                </a:tc>
                <a:tc>
                  <a:txBody>
                    <a:bodyPr/>
                    <a:lstStyle/>
                    <a:p>
                      <a:pPr algn="ctr"/>
                      <a:r>
                        <a:rPr lang="en-US" sz="1400" dirty="0" smtClean="0">
                          <a:latin typeface="+mn-lt"/>
                        </a:rPr>
                        <a:t>5.9</a:t>
                      </a:r>
                      <a:endParaRPr lang="en-US" sz="1400" dirty="0">
                        <a:latin typeface="+mn-lt"/>
                      </a:endParaRPr>
                    </a:p>
                  </a:txBody>
                  <a:tcPr anchor="ctr"/>
                </a:tc>
                <a:tc>
                  <a:txBody>
                    <a:bodyPr/>
                    <a:lstStyle/>
                    <a:p>
                      <a:pPr algn="ctr"/>
                      <a:r>
                        <a:rPr lang="en-US" sz="1400" dirty="0" smtClean="0">
                          <a:latin typeface="+mn-lt"/>
                        </a:rPr>
                        <a:t>$99,215</a:t>
                      </a:r>
                      <a:endParaRPr lang="en-US" sz="1400" dirty="0">
                        <a:latin typeface="+mn-lt"/>
                      </a:endParaRPr>
                    </a:p>
                  </a:txBody>
                  <a:tcPr anchor="ctr"/>
                </a:tc>
                <a:tc>
                  <a:txBody>
                    <a:bodyPr/>
                    <a:lstStyle/>
                    <a:p>
                      <a:pPr algn="ctr"/>
                      <a:r>
                        <a:rPr lang="en-US" sz="1400" dirty="0" smtClean="0">
                          <a:latin typeface="+mn-lt"/>
                        </a:rPr>
                        <a:t>$102,844</a:t>
                      </a:r>
                      <a:endParaRPr lang="en-US" sz="1400" dirty="0">
                        <a:latin typeface="+mn-lt"/>
                      </a:endParaRPr>
                    </a:p>
                  </a:txBody>
                  <a:tcPr anchor="ctr"/>
                </a:tc>
                <a:tc>
                  <a:txBody>
                    <a:bodyPr/>
                    <a:lstStyle/>
                    <a:p>
                      <a:pPr algn="ctr"/>
                      <a:r>
                        <a:rPr lang="en-US" sz="1400" dirty="0" smtClean="0">
                          <a:latin typeface="+mn-lt"/>
                        </a:rPr>
                        <a:t>3.7</a:t>
                      </a:r>
                      <a:endParaRPr lang="en-US" sz="1400" dirty="0">
                        <a:latin typeface="+mn-lt"/>
                      </a:endParaRPr>
                    </a:p>
                  </a:txBody>
                  <a:tcPr anchor="ctr"/>
                </a:tc>
                <a:extLst>
                  <a:ext uri="{0D108BD9-81ED-4DB2-BD59-A6C34878D82A}">
                    <a16:rowId xmlns:a16="http://schemas.microsoft.com/office/drawing/2014/main" val="820784276"/>
                  </a:ext>
                </a:extLst>
              </a:tr>
              <a:tr h="299485">
                <a:tc>
                  <a:txBody>
                    <a:bodyPr/>
                    <a:lstStyle/>
                    <a:p>
                      <a:r>
                        <a:rPr lang="en-US" sz="1400" dirty="0" smtClean="0">
                          <a:latin typeface="+mn-lt"/>
                        </a:rPr>
                        <a:t>Instructional Aides</a:t>
                      </a:r>
                      <a:endParaRPr lang="en-US" sz="1400" dirty="0">
                        <a:latin typeface="+mn-lt"/>
                      </a:endParaRPr>
                    </a:p>
                  </a:txBody>
                  <a:tcPr/>
                </a:tc>
                <a:tc>
                  <a:txBody>
                    <a:bodyPr/>
                    <a:lstStyle/>
                    <a:p>
                      <a:pPr algn="ctr"/>
                      <a:r>
                        <a:rPr lang="en-US" sz="1400" dirty="0" smtClean="0">
                          <a:latin typeface="+mn-lt"/>
                        </a:rPr>
                        <a:t>$17,738</a:t>
                      </a:r>
                      <a:endParaRPr lang="en-US" sz="1400" dirty="0">
                        <a:latin typeface="+mn-lt"/>
                      </a:endParaRPr>
                    </a:p>
                  </a:txBody>
                  <a:tcPr anchor="ctr"/>
                </a:tc>
                <a:tc>
                  <a:txBody>
                    <a:bodyPr/>
                    <a:lstStyle/>
                    <a:p>
                      <a:pPr algn="ctr"/>
                      <a:r>
                        <a:rPr lang="en-US" sz="1400" dirty="0" smtClean="0">
                          <a:latin typeface="+mn-lt"/>
                        </a:rPr>
                        <a:t>$18,995</a:t>
                      </a:r>
                      <a:endParaRPr lang="en-US" sz="1400" dirty="0">
                        <a:latin typeface="+mn-lt"/>
                      </a:endParaRPr>
                    </a:p>
                  </a:txBody>
                  <a:tcPr anchor="ctr"/>
                </a:tc>
                <a:tc>
                  <a:txBody>
                    <a:bodyPr/>
                    <a:lstStyle/>
                    <a:p>
                      <a:pPr algn="ctr"/>
                      <a:r>
                        <a:rPr lang="en-US" sz="1400" dirty="0" smtClean="0">
                          <a:latin typeface="+mn-lt"/>
                        </a:rPr>
                        <a:t>7.1</a:t>
                      </a:r>
                      <a:endParaRPr lang="en-US" sz="1400" dirty="0">
                        <a:latin typeface="+mn-lt"/>
                      </a:endParaRPr>
                    </a:p>
                  </a:txBody>
                  <a:tcPr anchor="ctr"/>
                </a:tc>
                <a:tc>
                  <a:txBody>
                    <a:bodyPr/>
                    <a:lstStyle/>
                    <a:p>
                      <a:pPr algn="ctr"/>
                      <a:r>
                        <a:rPr lang="en-US" sz="1400" dirty="0" smtClean="0">
                          <a:latin typeface="+mn-lt"/>
                        </a:rPr>
                        <a:t>$18,995</a:t>
                      </a:r>
                      <a:endParaRPr lang="en-US" sz="1400" dirty="0">
                        <a:latin typeface="+mn-lt"/>
                      </a:endParaRPr>
                    </a:p>
                  </a:txBody>
                  <a:tcPr anchor="ctr"/>
                </a:tc>
                <a:tc>
                  <a:txBody>
                    <a:bodyPr/>
                    <a:lstStyle/>
                    <a:p>
                      <a:pPr algn="ctr"/>
                      <a:r>
                        <a:rPr lang="en-US" sz="1400" dirty="0" smtClean="0">
                          <a:latin typeface="+mn-lt"/>
                        </a:rPr>
                        <a:t>$21,304</a:t>
                      </a:r>
                      <a:endParaRPr lang="en-US" sz="1400" dirty="0">
                        <a:latin typeface="+mn-lt"/>
                      </a:endParaRPr>
                    </a:p>
                  </a:txBody>
                  <a:tcPr anchor="ctr"/>
                </a:tc>
                <a:tc>
                  <a:txBody>
                    <a:bodyPr/>
                    <a:lstStyle/>
                    <a:p>
                      <a:pPr algn="ctr"/>
                      <a:r>
                        <a:rPr lang="en-US" sz="1400" dirty="0" smtClean="0">
                          <a:latin typeface="+mn-lt"/>
                        </a:rPr>
                        <a:t>12.2</a:t>
                      </a:r>
                      <a:endParaRPr lang="en-US" sz="1400" dirty="0">
                        <a:latin typeface="+mn-lt"/>
                      </a:endParaRPr>
                    </a:p>
                  </a:txBody>
                  <a:tcPr anchor="ctr"/>
                </a:tc>
                <a:extLst>
                  <a:ext uri="{0D108BD9-81ED-4DB2-BD59-A6C34878D82A}">
                    <a16:rowId xmlns:a16="http://schemas.microsoft.com/office/drawing/2014/main" val="961420955"/>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graphicFrame>
        <p:nvGraphicFramePr>
          <p:cNvPr id="7" name="Group 75" descr="Step 19 of rebenchmarking generates a $132.7 million state cost during the 2020-2022 biennium." title="Step 19 - Non-personal Inflation Factors"/>
          <p:cNvGraphicFramePr>
            <a:graphicFrameLocks/>
          </p:cNvGraphicFramePr>
          <p:nvPr>
            <p:extLst>
              <p:ext uri="{D42A27DB-BD31-4B8C-83A1-F6EECF244321}">
                <p14:modId xmlns:p14="http://schemas.microsoft.com/office/powerpoint/2010/main" val="1170342784"/>
              </p:ext>
            </p:extLst>
          </p:nvPr>
        </p:nvGraphicFramePr>
        <p:xfrm>
          <a:off x="1490139" y="1028356"/>
          <a:ext cx="9186332" cy="1021104"/>
        </p:xfrm>
        <a:graphic>
          <a:graphicData uri="http://schemas.openxmlformats.org/drawingml/2006/table">
            <a:tbl>
              <a:tblPr firstRow="1"/>
              <a:tblGrid>
                <a:gridCol w="966982">
                  <a:extLst>
                    <a:ext uri="{9D8B030D-6E8A-4147-A177-3AD203B41FA5}">
                      <a16:colId xmlns:a16="http://schemas.microsoft.com/office/drawing/2014/main" val="20000"/>
                    </a:ext>
                  </a:extLst>
                </a:gridCol>
                <a:gridCol w="3850549">
                  <a:extLst>
                    <a:ext uri="{9D8B030D-6E8A-4147-A177-3AD203B41FA5}">
                      <a16:colId xmlns:a16="http://schemas.microsoft.com/office/drawing/2014/main" val="20001"/>
                    </a:ext>
                  </a:extLst>
                </a:gridCol>
                <a:gridCol w="1371155">
                  <a:extLst>
                    <a:ext uri="{9D8B030D-6E8A-4147-A177-3AD203B41FA5}">
                      <a16:colId xmlns:a16="http://schemas.microsoft.com/office/drawing/2014/main" val="20002"/>
                    </a:ext>
                  </a:extLst>
                </a:gridCol>
                <a:gridCol w="1547172">
                  <a:extLst>
                    <a:ext uri="{9D8B030D-6E8A-4147-A177-3AD203B41FA5}">
                      <a16:colId xmlns:a16="http://schemas.microsoft.com/office/drawing/2014/main" val="20003"/>
                    </a:ext>
                  </a:extLst>
                </a:gridCol>
                <a:gridCol w="1450474">
                  <a:extLst>
                    <a:ext uri="{9D8B030D-6E8A-4147-A177-3AD203B41FA5}">
                      <a16:colId xmlns:a16="http://schemas.microsoft.com/office/drawing/2014/main" val="20004"/>
                    </a:ext>
                  </a:extLst>
                </a:gridCol>
              </a:tblGrid>
              <a:tr h="51360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2023</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2024</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2022-2024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43656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20</a:t>
                      </a:r>
                      <a:endParaRPr lang="en-US" sz="1400" b="0" i="0" u="none" strike="noStrike" dirty="0">
                        <a:latin typeface="+mj-lt"/>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a:ea typeface="+mn-ea"/>
                          <a:cs typeface="+mn-cs"/>
                        </a:rPr>
                        <a:t>Update Salary Inflation Factors (Instructional and Support) - recognize continuation cost of FY22 5.0% Compensation Supplement into 22-24 biennium</a:t>
                      </a:r>
                      <a:endParaRPr kumimoji="0" lang="en-US" sz="1100" b="0" i="0" u="none" strike="noStrike" kern="1200" cap="none" spc="0" normalizeH="0" baseline="0" noProof="0" dirty="0">
                        <a:ln>
                          <a:noFill/>
                        </a:ln>
                        <a:solidFill>
                          <a:prstClr val="black"/>
                        </a:solidFill>
                        <a:effectLst/>
                        <a:uLnTx/>
                        <a:uFillTx/>
                        <a:latin typeface="Trebuchet MS"/>
                        <a:ea typeface="+mn-ea"/>
                        <a:cs typeface="+mn-cs"/>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233,886,756 </a:t>
                      </a:r>
                      <a:endParaRPr lang="en-US" sz="1200" b="0" i="0" u="none" strike="noStrike" dirty="0">
                        <a:solidFill>
                          <a:schemeClr val="tx1"/>
                        </a:solidFill>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234,622,364 </a:t>
                      </a:r>
                      <a:endParaRPr lang="en-US" sz="1200" b="0" i="0" u="none" strike="noStrike" dirty="0">
                        <a:solidFill>
                          <a:schemeClr val="tx1"/>
                        </a:solidFill>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1" i="0" u="none" strike="noStrike" dirty="0" smtClean="0">
                          <a:latin typeface="+mj-lt"/>
                        </a:rPr>
                        <a:t>468,509,120 </a:t>
                      </a:r>
                      <a:endParaRPr lang="en-US" sz="12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827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126"/>
            <a:ext cx="10515600" cy="700000"/>
          </a:xfrm>
        </p:spPr>
        <p:txBody>
          <a:bodyPr>
            <a:normAutofit/>
          </a:bodyPr>
          <a:lstStyle/>
          <a:p>
            <a:pPr algn="ctr"/>
            <a:r>
              <a:rPr lang="en-US" sz="3600" b="1" dirty="0" smtClean="0"/>
              <a:t>2022-2024 </a:t>
            </a:r>
            <a:r>
              <a:rPr lang="en-US" sz="3600" b="1" dirty="0" err="1" smtClean="0"/>
              <a:t>Rebenchmarking</a:t>
            </a:r>
            <a:r>
              <a:rPr lang="en-US" sz="3600" b="1" dirty="0" smtClean="0"/>
              <a:t> Summary</a:t>
            </a:r>
            <a:endParaRPr lang="en-US" sz="3600" b="1" dirty="0"/>
          </a:p>
        </p:txBody>
      </p:sp>
      <p:sp>
        <p:nvSpPr>
          <p:cNvPr id="6" name="Content Placeholder 5"/>
          <p:cNvSpPr>
            <a:spLocks noGrp="1"/>
          </p:cNvSpPr>
          <p:nvPr>
            <p:ph idx="1"/>
          </p:nvPr>
        </p:nvSpPr>
        <p:spPr>
          <a:xfrm>
            <a:off x="838200" y="810741"/>
            <a:ext cx="10515600" cy="5379043"/>
          </a:xfrm>
        </p:spPr>
        <p:txBody>
          <a:bodyPr>
            <a:normAutofit fontScale="85000" lnSpcReduction="20000"/>
          </a:bodyPr>
          <a:lstStyle/>
          <a:p>
            <a:pPr marL="0" indent="0">
              <a:buNone/>
            </a:pPr>
            <a:r>
              <a:rPr lang="en-US" sz="2400" b="1" dirty="0" smtClean="0">
                <a:solidFill>
                  <a:schemeClr val="tx1"/>
                </a:solidFill>
              </a:rPr>
              <a:t>Estimated state cost* of 2022-2024 biennial Direct Aid </a:t>
            </a:r>
            <a:r>
              <a:rPr lang="en-US" sz="2400" b="1" dirty="0" err="1" smtClean="0">
                <a:solidFill>
                  <a:schemeClr val="tx1"/>
                </a:solidFill>
              </a:rPr>
              <a:t>rebenchmarking</a:t>
            </a:r>
            <a:r>
              <a:rPr lang="en-US" sz="2400" b="1" dirty="0" smtClean="0">
                <a:solidFill>
                  <a:schemeClr val="tx1"/>
                </a:solidFill>
              </a:rPr>
              <a:t> is $331.0 million.</a:t>
            </a:r>
          </a:p>
          <a:p>
            <a:pPr marL="0" indent="0">
              <a:buNone/>
            </a:pPr>
            <a:endParaRPr lang="en-US" sz="2400" dirty="0" smtClean="0">
              <a:solidFill>
                <a:schemeClr val="tx1"/>
              </a:solidFill>
            </a:endParaRPr>
          </a:p>
          <a:p>
            <a:pPr marL="0" indent="0">
              <a:buNone/>
            </a:pPr>
            <a:r>
              <a:rPr lang="en-US" sz="2400" dirty="0" smtClean="0">
                <a:solidFill>
                  <a:schemeClr val="tx1"/>
                </a:solidFill>
              </a:rPr>
              <a:t>Inputs increasing costs:</a:t>
            </a:r>
          </a:p>
          <a:p>
            <a:r>
              <a:rPr lang="en-US" sz="2400" dirty="0" smtClean="0">
                <a:solidFill>
                  <a:schemeClr val="tx1"/>
                </a:solidFill>
              </a:rPr>
              <a:t>Prevailing salaries</a:t>
            </a:r>
          </a:p>
          <a:p>
            <a:r>
              <a:rPr lang="en-US" sz="2400" dirty="0" smtClean="0">
                <a:solidFill>
                  <a:schemeClr val="tx1"/>
                </a:solidFill>
              </a:rPr>
              <a:t>Support Positions</a:t>
            </a:r>
          </a:p>
          <a:p>
            <a:r>
              <a:rPr lang="en-US" sz="2400" dirty="0" smtClean="0">
                <a:solidFill>
                  <a:schemeClr val="tx1"/>
                </a:solidFill>
              </a:rPr>
              <a:t>Health Care</a:t>
            </a:r>
          </a:p>
          <a:p>
            <a:r>
              <a:rPr lang="en-US" sz="2400" dirty="0" smtClean="0">
                <a:solidFill>
                  <a:schemeClr val="tx1"/>
                </a:solidFill>
              </a:rPr>
              <a:t>Inflation</a:t>
            </a:r>
          </a:p>
          <a:p>
            <a:pPr marL="0" indent="0">
              <a:buNone/>
            </a:pPr>
            <a:r>
              <a:rPr lang="en-US" sz="2400" dirty="0" smtClean="0">
                <a:solidFill>
                  <a:schemeClr val="tx1"/>
                </a:solidFill>
              </a:rPr>
              <a:t>Inputs decreasing costs:</a:t>
            </a:r>
          </a:p>
          <a:p>
            <a:r>
              <a:rPr lang="en-US" sz="2400" dirty="0" smtClean="0">
                <a:solidFill>
                  <a:schemeClr val="tx1"/>
                </a:solidFill>
              </a:rPr>
              <a:t>Non-personal support</a:t>
            </a:r>
          </a:p>
          <a:p>
            <a:r>
              <a:rPr lang="en-US" sz="2400" dirty="0" smtClean="0">
                <a:solidFill>
                  <a:schemeClr val="tx1"/>
                </a:solidFill>
              </a:rPr>
              <a:t>Pupil transportation</a:t>
            </a:r>
          </a:p>
          <a:p>
            <a:endParaRPr lang="en-US" sz="2400" dirty="0">
              <a:solidFill>
                <a:schemeClr val="tx1"/>
              </a:solidFill>
            </a:endParaRPr>
          </a:p>
          <a:p>
            <a:pPr marL="0" indent="0">
              <a:buNone/>
            </a:pPr>
            <a:r>
              <a:rPr lang="en-US" sz="2400" dirty="0" smtClean="0">
                <a:solidFill>
                  <a:schemeClr val="tx1"/>
                </a:solidFill>
              </a:rPr>
              <a:t>Remaining updates include sales tax estimates, Lottery proceeds estimates, enrollment updates, fringe benefits, and the local composite index.</a:t>
            </a:r>
          </a:p>
          <a:p>
            <a:pPr marL="0" indent="0">
              <a:buNone/>
            </a:pPr>
            <a:endParaRPr lang="en-US" sz="2400" dirty="0">
              <a:solidFill>
                <a:schemeClr val="tx1"/>
              </a:solidFill>
            </a:endParaRPr>
          </a:p>
          <a:p>
            <a:pPr marL="0" indent="0">
              <a:buNone/>
            </a:pPr>
            <a:r>
              <a:rPr lang="en-US" sz="2400" dirty="0" smtClean="0">
                <a:solidFill>
                  <a:schemeClr val="tx1"/>
                </a:solidFill>
              </a:rPr>
              <a:t>*Includes the retention of FY22 No Loss funding as a placeholder in the base that will be readjusted after Fall enrollment data is finalized per discussions with DPB.</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a:p>
        </p:txBody>
      </p:sp>
    </p:spTree>
    <p:extLst>
      <p:ext uri="{BB962C8B-B14F-4D97-AF65-F5344CB8AC3E}">
        <p14:creationId xmlns:p14="http://schemas.microsoft.com/office/powerpoint/2010/main" val="44806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E842EE-07A5-BF42-B259-F0753968FB43}" type="slidenum">
              <a:rPr lang="en-US" smtClean="0"/>
              <a:t>19</a:t>
            </a:fld>
            <a:endParaRPr lang="en-US"/>
          </a:p>
        </p:txBody>
      </p:sp>
      <p:sp>
        <p:nvSpPr>
          <p:cNvPr id="3" name="TextBox 2"/>
          <p:cNvSpPr txBox="1"/>
          <p:nvPr/>
        </p:nvSpPr>
        <p:spPr>
          <a:xfrm>
            <a:off x="4459853" y="2855345"/>
            <a:ext cx="2603598" cy="707886"/>
          </a:xfrm>
          <a:prstGeom prst="rect">
            <a:avLst/>
          </a:prstGeom>
          <a:noFill/>
        </p:spPr>
        <p:txBody>
          <a:bodyPr wrap="none" rtlCol="0">
            <a:spAutoFit/>
          </a:bodyPr>
          <a:lstStyle/>
          <a:p>
            <a:r>
              <a:rPr lang="en-US" sz="4000" dirty="0" smtClean="0">
                <a:latin typeface="+mj-lt"/>
              </a:rPr>
              <a:t>Questions?</a:t>
            </a:r>
            <a:endParaRPr lang="en-US" dirty="0">
              <a:latin typeface="+mj-lt"/>
            </a:endParaRPr>
          </a:p>
        </p:txBody>
      </p:sp>
    </p:spTree>
    <p:extLst>
      <p:ext uri="{BB962C8B-B14F-4D97-AF65-F5344CB8AC3E}">
        <p14:creationId xmlns:p14="http://schemas.microsoft.com/office/powerpoint/2010/main" val="34931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EA8-7951-F043-ACD1-DA2D5F8A52C1}"/>
              </a:ext>
            </a:extLst>
          </p:cNvPr>
          <p:cNvSpPr>
            <a:spLocks noGrp="1"/>
          </p:cNvSpPr>
          <p:nvPr>
            <p:ph type="title"/>
          </p:nvPr>
        </p:nvSpPr>
        <p:spPr>
          <a:xfrm>
            <a:off x="831850" y="688659"/>
            <a:ext cx="10515600" cy="736282"/>
          </a:xfrm>
        </p:spPr>
        <p:txBody>
          <a:bodyPr>
            <a:noAutofit/>
          </a:bodyPr>
          <a:lstStyle/>
          <a:p>
            <a:pPr algn="ctr"/>
            <a:r>
              <a:rPr lang="en-US" sz="4000" dirty="0" err="1" smtClean="0"/>
              <a:t>Rebenchmarking</a:t>
            </a:r>
            <a:r>
              <a:rPr lang="en-US" sz="4000" dirty="0" smtClean="0"/>
              <a:t> </a:t>
            </a:r>
            <a:r>
              <a:rPr lang="en-US" sz="4000" dirty="0"/>
              <a:t>Process</a:t>
            </a:r>
          </a:p>
        </p:txBody>
      </p:sp>
      <p:sp>
        <p:nvSpPr>
          <p:cNvPr id="3" name="Text Placeholder 2">
            <a:extLst>
              <a:ext uri="{FF2B5EF4-FFF2-40B4-BE49-F238E27FC236}">
                <a16:creationId xmlns:a16="http://schemas.microsoft.com/office/drawing/2014/main" id="{5A035216-6E05-0C4D-8A2F-F4F83D57F9C1}"/>
              </a:ext>
            </a:extLst>
          </p:cNvPr>
          <p:cNvSpPr>
            <a:spLocks noGrp="1"/>
          </p:cNvSpPr>
          <p:nvPr>
            <p:ph type="body" idx="1"/>
          </p:nvPr>
        </p:nvSpPr>
        <p:spPr>
          <a:xfrm>
            <a:off x="831850" y="1869123"/>
            <a:ext cx="10515600" cy="4295457"/>
          </a:xfrm>
        </p:spPr>
        <p:txBody>
          <a:bodyPr>
            <a:normAutofit lnSpcReduction="10000"/>
          </a:bodyPr>
          <a:lstStyle/>
          <a:p>
            <a:pPr marL="228600" indent="-228600">
              <a:buFont typeface="Wingdings" pitchFamily="2" charset="2"/>
              <a:buChar char="§"/>
              <a:tabLst>
                <a:tab pos="228600" algn="l"/>
              </a:tabLst>
              <a:defRPr/>
            </a:pPr>
            <a:r>
              <a:rPr lang="en-US" dirty="0" err="1">
                <a:solidFill>
                  <a:schemeClr val="tx1"/>
                </a:solidFill>
              </a:rPr>
              <a:t>Rebenchmarking</a:t>
            </a:r>
            <a:r>
              <a:rPr lang="en-US" dirty="0">
                <a:solidFill>
                  <a:schemeClr val="tx1"/>
                </a:solidFill>
              </a:rPr>
              <a:t> is </a:t>
            </a:r>
            <a:r>
              <a:rPr lang="en-US" u="sng" dirty="0">
                <a:solidFill>
                  <a:schemeClr val="tx1"/>
                </a:solidFill>
              </a:rPr>
              <a:t>technical</a:t>
            </a:r>
            <a:r>
              <a:rPr lang="en-US" dirty="0">
                <a:solidFill>
                  <a:schemeClr val="tx1"/>
                </a:solidFill>
              </a:rPr>
              <a:t> in nature and does not involve changes in funding policy or methodology or funding for new programs, other than those already approved and directed by the General Assembly.</a:t>
            </a:r>
          </a:p>
          <a:p>
            <a:pPr>
              <a:buFont typeface="Wingdings" pitchFamily="2" charset="2"/>
              <a:buChar char="§"/>
              <a:tabLst>
                <a:tab pos="228600" algn="l"/>
              </a:tabLst>
              <a:defRPr/>
            </a:pPr>
            <a:endParaRPr lang="en-US" dirty="0" smtClean="0">
              <a:solidFill>
                <a:schemeClr val="tx1"/>
              </a:solidFill>
            </a:endParaRPr>
          </a:p>
          <a:p>
            <a:pPr marL="228600" indent="-228600">
              <a:buFont typeface="Wingdings" pitchFamily="2" charset="2"/>
              <a:buChar char="§"/>
              <a:tabLst>
                <a:tab pos="228600" algn="l"/>
              </a:tabLst>
              <a:defRPr/>
            </a:pPr>
            <a:r>
              <a:rPr lang="en-US" dirty="0" smtClean="0">
                <a:solidFill>
                  <a:schemeClr val="tx1"/>
                </a:solidFill>
              </a:rPr>
              <a:t>Costs </a:t>
            </a:r>
            <a:r>
              <a:rPr lang="en-US" dirty="0">
                <a:solidFill>
                  <a:schemeClr val="tx1"/>
                </a:solidFill>
              </a:rPr>
              <a:t>are projected forward for changes in enrollment, salaries, support costs, inflation, and other factors – costs can increase or decrease depending on the direction of each data update</a:t>
            </a:r>
            <a:r>
              <a:rPr lang="en-US" dirty="0" smtClean="0">
                <a:solidFill>
                  <a:schemeClr val="tx1"/>
                </a:solidFill>
              </a:rPr>
              <a:t>.</a:t>
            </a:r>
          </a:p>
          <a:p>
            <a:pPr marL="228600" indent="-228600">
              <a:buFont typeface="Wingdings" pitchFamily="2" charset="2"/>
              <a:buChar char="§"/>
              <a:tabLst>
                <a:tab pos="228600" algn="l"/>
              </a:tabLst>
              <a:defRPr/>
            </a:pPr>
            <a:endParaRPr lang="en-US" dirty="0">
              <a:solidFill>
                <a:schemeClr val="tx1"/>
              </a:solidFill>
            </a:endParaRPr>
          </a:p>
          <a:p>
            <a:pPr marL="228600" indent="-228600">
              <a:buFont typeface="Wingdings" pitchFamily="2" charset="2"/>
              <a:buChar char="§"/>
              <a:tabLst>
                <a:tab pos="228600" algn="l"/>
              </a:tabLst>
              <a:defRPr/>
            </a:pPr>
            <a:r>
              <a:rPr lang="en-US" dirty="0">
                <a:solidFill>
                  <a:schemeClr val="tx1"/>
                </a:solidFill>
              </a:rPr>
              <a:t>Because </a:t>
            </a:r>
            <a:r>
              <a:rPr lang="en-US" dirty="0" err="1">
                <a:solidFill>
                  <a:schemeClr val="tx1"/>
                </a:solidFill>
              </a:rPr>
              <a:t>rebenchmarking</a:t>
            </a:r>
            <a:r>
              <a:rPr lang="en-US" dirty="0">
                <a:solidFill>
                  <a:schemeClr val="tx1"/>
                </a:solidFill>
              </a:rPr>
              <a:t> impacts the total cost of the Direct Aid formulas, it impacts both </a:t>
            </a:r>
            <a:r>
              <a:rPr lang="en-US" u="sng" dirty="0">
                <a:solidFill>
                  <a:schemeClr val="tx1"/>
                </a:solidFill>
              </a:rPr>
              <a:t>state cost</a:t>
            </a:r>
            <a:r>
              <a:rPr lang="en-US" dirty="0">
                <a:solidFill>
                  <a:schemeClr val="tx1"/>
                </a:solidFill>
              </a:rPr>
              <a:t> and the </a:t>
            </a:r>
            <a:r>
              <a:rPr lang="en-US" u="sng" dirty="0">
                <a:solidFill>
                  <a:schemeClr val="tx1"/>
                </a:solidFill>
              </a:rPr>
              <a:t>required local share</a:t>
            </a:r>
            <a:r>
              <a:rPr lang="en-US" dirty="0">
                <a:solidFill>
                  <a:schemeClr val="tx1"/>
                </a:solidFill>
              </a:rPr>
              <a:t> that localities must fund for the SOQ and other Direct Aid programs with a local match.</a:t>
            </a:r>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181721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524000" y="706580"/>
            <a:ext cx="9144000" cy="856831"/>
          </a:xfrm>
        </p:spPr>
        <p:txBody>
          <a:bodyPr>
            <a:normAutofit fontScale="90000"/>
          </a:bodyPr>
          <a:lstStyle/>
          <a:p>
            <a:r>
              <a:rPr lang="en-US" b="1" dirty="0" smtClean="0"/>
              <a:t>Presentation </a:t>
            </a:r>
            <a:r>
              <a:rPr lang="en-US" b="1" dirty="0"/>
              <a:t>Topics</a:t>
            </a:r>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524000" y="1970117"/>
            <a:ext cx="9144000" cy="4210764"/>
          </a:xfrm>
        </p:spPr>
        <p:txBody>
          <a:bodyPr>
            <a:noAutofit/>
          </a:bodyPr>
          <a:lstStyle/>
          <a:p>
            <a:pPr marL="342900" indent="-342900" algn="l">
              <a:buFont typeface="Arial" panose="020B0604020202020204" pitchFamily="34" charset="0"/>
              <a:buChar char="•"/>
            </a:pPr>
            <a:r>
              <a:rPr lang="en-US" sz="3200" b="1" dirty="0">
                <a:solidFill>
                  <a:schemeClr val="tx1"/>
                </a:solidFill>
              </a:rPr>
              <a:t>Overview of </a:t>
            </a:r>
            <a:r>
              <a:rPr lang="en-US" sz="3200" b="1" dirty="0" smtClean="0">
                <a:solidFill>
                  <a:schemeClr val="tx1"/>
                </a:solidFill>
              </a:rPr>
              <a:t>2022-2024 </a:t>
            </a:r>
            <a:r>
              <a:rPr lang="en-US" sz="3200" b="1" dirty="0" err="1">
                <a:solidFill>
                  <a:schemeClr val="tx1"/>
                </a:solidFill>
              </a:rPr>
              <a:t>Rebenchmarking</a:t>
            </a:r>
            <a:r>
              <a:rPr lang="en-US" sz="3200" b="1" dirty="0">
                <a:solidFill>
                  <a:schemeClr val="tx1"/>
                </a:solidFill>
              </a:rPr>
              <a:t> Process</a:t>
            </a:r>
          </a:p>
          <a:p>
            <a:pPr marL="342900" indent="-342900" algn="l">
              <a:buFont typeface="Arial" panose="020B0604020202020204" pitchFamily="34" charset="0"/>
              <a:buChar char="•"/>
            </a:pPr>
            <a:r>
              <a:rPr lang="en-US" sz="3200" b="1" dirty="0" smtClean="0">
                <a:solidFill>
                  <a:schemeClr val="tx1"/>
                </a:solidFill>
              </a:rPr>
              <a:t>2022-2024 </a:t>
            </a:r>
            <a:r>
              <a:rPr lang="en-US" sz="3200" b="1" dirty="0" err="1">
                <a:solidFill>
                  <a:schemeClr val="tx1"/>
                </a:solidFill>
              </a:rPr>
              <a:t>Rebenchmarking</a:t>
            </a:r>
            <a:r>
              <a:rPr lang="en-US" sz="3200" b="1" dirty="0">
                <a:solidFill>
                  <a:schemeClr val="tx1"/>
                </a:solidFill>
              </a:rPr>
              <a:t> Incremental Cost Detail</a:t>
            </a:r>
          </a:p>
          <a:p>
            <a:pPr marL="342900" indent="-342900" algn="l">
              <a:buFont typeface="Arial" panose="020B0604020202020204" pitchFamily="34" charset="0"/>
              <a:buChar char="•"/>
            </a:pPr>
            <a:r>
              <a:rPr lang="en-US" sz="3200" b="1" dirty="0">
                <a:solidFill>
                  <a:schemeClr val="tx1"/>
                </a:solidFill>
              </a:rPr>
              <a:t>Graphs/Tables of Key Data Inputs Impacting </a:t>
            </a:r>
            <a:r>
              <a:rPr lang="en-US" sz="3200" b="1" dirty="0" smtClean="0">
                <a:solidFill>
                  <a:schemeClr val="tx1"/>
                </a:solidFill>
              </a:rPr>
              <a:t>2022-2024 </a:t>
            </a:r>
            <a:r>
              <a:rPr lang="en-US" sz="3200" b="1" dirty="0" err="1">
                <a:solidFill>
                  <a:schemeClr val="tx1"/>
                </a:solidFill>
              </a:rPr>
              <a:t>Rebenchmarking</a:t>
            </a:r>
            <a:r>
              <a:rPr lang="en-US" sz="3200" b="1" dirty="0">
                <a:solidFill>
                  <a:schemeClr val="tx1"/>
                </a:solidFill>
              </a:rPr>
              <a:t> Cost</a:t>
            </a:r>
          </a:p>
          <a:p>
            <a:pPr marL="342900" indent="-342900" algn="l">
              <a:buFont typeface="Arial" panose="020B0604020202020204" pitchFamily="34" charset="0"/>
              <a:buChar char="•"/>
            </a:pPr>
            <a:r>
              <a:rPr lang="en-US" sz="3200" b="1" dirty="0">
                <a:solidFill>
                  <a:schemeClr val="tx1"/>
                </a:solidFill>
              </a:rPr>
              <a:t>Appendix A: State Cost of </a:t>
            </a:r>
            <a:r>
              <a:rPr lang="en-US" sz="3200" b="1" dirty="0" smtClean="0">
                <a:solidFill>
                  <a:schemeClr val="tx1"/>
                </a:solidFill>
              </a:rPr>
              <a:t>2022-2024 </a:t>
            </a:r>
            <a:r>
              <a:rPr lang="en-US" sz="3200" b="1" dirty="0" err="1">
                <a:solidFill>
                  <a:schemeClr val="tx1"/>
                </a:solidFill>
              </a:rPr>
              <a:t>Rebenchmarking</a:t>
            </a:r>
            <a:r>
              <a:rPr lang="en-US" sz="3200" b="1" dirty="0">
                <a:solidFill>
                  <a:schemeClr val="tx1"/>
                </a:solidFill>
              </a:rPr>
              <a:t> by Direct Aid Account</a:t>
            </a:r>
          </a:p>
          <a:p>
            <a:pPr algn="l"/>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20</a:t>
            </a:fld>
            <a:endParaRPr lang="en-US"/>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a:xfrm>
            <a:off x="831850" y="496080"/>
            <a:ext cx="10515600" cy="742516"/>
          </a:xfrm>
        </p:spPr>
        <p:txBody>
          <a:bodyPr>
            <a:normAutofit/>
          </a:bodyPr>
          <a:lstStyle/>
          <a:p>
            <a:pPr algn="ctr"/>
            <a:r>
              <a:rPr lang="en-US" sz="4000" dirty="0" err="1" smtClean="0"/>
              <a:t>Rebenchmarking</a:t>
            </a:r>
            <a:r>
              <a:rPr lang="en-US" sz="4000" dirty="0" smtClean="0"/>
              <a:t> </a:t>
            </a:r>
            <a:r>
              <a:rPr lang="en-US" sz="4000" dirty="0"/>
              <a:t>Process</a:t>
            </a:r>
          </a:p>
        </p:txBody>
      </p:sp>
      <p:sp>
        <p:nvSpPr>
          <p:cNvPr id="3" name="Text Placeholder 2">
            <a:extLst>
              <a:ext uri="{FF2B5EF4-FFF2-40B4-BE49-F238E27FC236}">
                <a16:creationId xmlns:a16="http://schemas.microsoft.com/office/drawing/2014/main" id="{F940E93F-E1B0-A044-B7EF-705D6396C41A}"/>
              </a:ext>
            </a:extLst>
          </p:cNvPr>
          <p:cNvSpPr>
            <a:spLocks noGrp="1"/>
          </p:cNvSpPr>
          <p:nvPr>
            <p:ph type="body" idx="1"/>
          </p:nvPr>
        </p:nvSpPr>
        <p:spPr>
          <a:xfrm>
            <a:off x="831850" y="1388225"/>
            <a:ext cx="10515600" cy="4701425"/>
          </a:xfrm>
        </p:spPr>
        <p:txBody>
          <a:bodyPr>
            <a:normAutofit fontScale="92500"/>
          </a:bodyPr>
          <a:lstStyle/>
          <a:p>
            <a:pPr marL="341313" indent="-341313">
              <a:buFont typeface="Wingdings" pitchFamily="2" charset="2"/>
              <a:buChar char="§"/>
              <a:defRPr/>
            </a:pPr>
            <a:r>
              <a:rPr lang="en-US" sz="2000" dirty="0">
                <a:solidFill>
                  <a:schemeClr val="tx1"/>
                </a:solidFill>
              </a:rPr>
              <a:t>State and federal funding to school divisions for public education is provided through the Direct Aid to Public Education budget. </a:t>
            </a:r>
            <a:r>
              <a:rPr lang="en-US" sz="2000" dirty="0" smtClean="0">
                <a:solidFill>
                  <a:schemeClr val="tx1"/>
                </a:solidFill>
              </a:rPr>
              <a:t>The </a:t>
            </a:r>
            <a:r>
              <a:rPr lang="en-US" sz="2000" dirty="0">
                <a:solidFill>
                  <a:schemeClr val="tx1"/>
                </a:solidFill>
              </a:rPr>
              <a:t>General Assembly appropriates the funding.</a:t>
            </a:r>
          </a:p>
          <a:p>
            <a:pPr>
              <a:defRPr/>
            </a:pPr>
            <a:endParaRPr lang="en-US" sz="2000" dirty="0">
              <a:solidFill>
                <a:schemeClr val="tx1"/>
              </a:solidFill>
            </a:endParaRPr>
          </a:p>
          <a:p>
            <a:pPr marL="341313" indent="-341313">
              <a:buFont typeface="Wingdings" pitchFamily="2" charset="2"/>
              <a:buChar char="§"/>
              <a:defRPr/>
            </a:pPr>
            <a:r>
              <a:rPr lang="en-US" sz="2000" dirty="0">
                <a:solidFill>
                  <a:schemeClr val="tx1"/>
                </a:solidFill>
              </a:rPr>
              <a:t>Direct Aid funding is appropriated in six budgetary categories:</a:t>
            </a:r>
          </a:p>
          <a:p>
            <a:pPr marL="742950" lvl="2" indent="-280988">
              <a:buFontTx/>
              <a:buAutoNum type="arabicPeriod"/>
              <a:defRPr/>
            </a:pPr>
            <a:r>
              <a:rPr lang="en-US" sz="2000" dirty="0">
                <a:solidFill>
                  <a:schemeClr val="tx1"/>
                </a:solidFill>
              </a:rPr>
              <a:t>Standards of Quality (SOQ)</a:t>
            </a:r>
          </a:p>
          <a:p>
            <a:pPr marL="742950" lvl="2" indent="-280988">
              <a:buFontTx/>
              <a:buAutoNum type="arabicPeriod"/>
              <a:defRPr/>
            </a:pPr>
            <a:r>
              <a:rPr lang="en-US" sz="2000" dirty="0">
                <a:solidFill>
                  <a:schemeClr val="tx1"/>
                </a:solidFill>
              </a:rPr>
              <a:t>Incentive Programs</a:t>
            </a:r>
          </a:p>
          <a:p>
            <a:pPr marL="742950" lvl="2" indent="-280988">
              <a:buFontTx/>
              <a:buAutoNum type="arabicPeriod"/>
              <a:defRPr/>
            </a:pPr>
            <a:r>
              <a:rPr lang="en-US" sz="2000" dirty="0">
                <a:solidFill>
                  <a:schemeClr val="tx1"/>
                </a:solidFill>
              </a:rPr>
              <a:t>Categorical Programs</a:t>
            </a:r>
          </a:p>
          <a:p>
            <a:pPr marL="742950" lvl="2" indent="-280988">
              <a:buFontTx/>
              <a:buAutoNum type="arabicPeriod"/>
              <a:defRPr/>
            </a:pPr>
            <a:r>
              <a:rPr lang="en-US" sz="2000" dirty="0">
                <a:solidFill>
                  <a:schemeClr val="tx1"/>
                </a:solidFill>
              </a:rPr>
              <a:t>Lottery Proceeds Fund Programs</a:t>
            </a:r>
          </a:p>
          <a:p>
            <a:pPr marL="742950" lvl="2" indent="-280988">
              <a:buFontTx/>
              <a:buAutoNum type="arabicPeriod"/>
              <a:defRPr/>
            </a:pPr>
            <a:r>
              <a:rPr lang="en-US" sz="2000" dirty="0">
                <a:solidFill>
                  <a:schemeClr val="tx1"/>
                </a:solidFill>
              </a:rPr>
              <a:t>Supplemental Education Programs</a:t>
            </a:r>
          </a:p>
          <a:p>
            <a:pPr marL="742950" lvl="2" indent="-280988">
              <a:buFontTx/>
              <a:buAutoNum type="arabicPeriod"/>
              <a:defRPr/>
            </a:pPr>
            <a:r>
              <a:rPr lang="en-US" sz="2000" dirty="0">
                <a:solidFill>
                  <a:schemeClr val="tx1"/>
                </a:solidFill>
              </a:rPr>
              <a:t>Federal </a:t>
            </a:r>
            <a:r>
              <a:rPr lang="en-US" sz="2000" dirty="0" smtClean="0">
                <a:solidFill>
                  <a:schemeClr val="tx1"/>
                </a:solidFill>
              </a:rPr>
              <a:t>Funds</a:t>
            </a:r>
          </a:p>
          <a:p>
            <a:pPr>
              <a:buFont typeface="Wingdings" pitchFamily="2" charset="2"/>
              <a:buChar char="§"/>
              <a:defRPr/>
            </a:pPr>
            <a:endParaRPr lang="en-US" sz="2000" dirty="0" smtClean="0">
              <a:solidFill>
                <a:schemeClr val="tx1"/>
              </a:solidFill>
            </a:endParaRPr>
          </a:p>
          <a:p>
            <a:pPr marL="342900" indent="-342900">
              <a:buFont typeface="Wingdings" pitchFamily="2" charset="2"/>
              <a:buChar char="§"/>
              <a:defRPr/>
            </a:pPr>
            <a:r>
              <a:rPr lang="en-US" sz="2000" dirty="0">
                <a:solidFill>
                  <a:schemeClr val="tx1"/>
                </a:solidFill>
              </a:rPr>
              <a:t>In each odd-numbered year, the state cost of the Direct Aid budget is “</a:t>
            </a:r>
            <a:r>
              <a:rPr lang="en-US" sz="2000" dirty="0" err="1">
                <a:solidFill>
                  <a:schemeClr val="tx1"/>
                </a:solidFill>
              </a:rPr>
              <a:t>rebenchmarked</a:t>
            </a:r>
            <a:r>
              <a:rPr lang="en-US" sz="2000" dirty="0">
                <a:solidFill>
                  <a:schemeClr val="tx1"/>
                </a:solidFill>
              </a:rPr>
              <a:t>” for the next biennium, beginning the biennial budget development process. </a:t>
            </a:r>
            <a:r>
              <a:rPr lang="en-US" sz="2000" dirty="0" smtClean="0">
                <a:solidFill>
                  <a:schemeClr val="tx1"/>
                </a:solidFill>
              </a:rPr>
              <a:t>The </a:t>
            </a:r>
            <a:r>
              <a:rPr lang="en-US" sz="2000" dirty="0">
                <a:solidFill>
                  <a:schemeClr val="tx1"/>
                </a:solidFill>
              </a:rPr>
              <a:t>process impacts </a:t>
            </a:r>
            <a:r>
              <a:rPr lang="en-US" sz="2000" dirty="0" smtClean="0">
                <a:solidFill>
                  <a:schemeClr val="tx1"/>
                </a:solidFill>
              </a:rPr>
              <a:t>30 </a:t>
            </a:r>
            <a:r>
              <a:rPr lang="en-US" sz="2000" dirty="0">
                <a:solidFill>
                  <a:schemeClr val="tx1"/>
                </a:solidFill>
              </a:rPr>
              <a:t>or more state Direct Aid programs in categories </a:t>
            </a:r>
            <a:r>
              <a:rPr lang="en-US" sz="2000" u="sng" dirty="0">
                <a:solidFill>
                  <a:schemeClr val="tx1"/>
                </a:solidFill>
              </a:rPr>
              <a:t>1-4</a:t>
            </a:r>
            <a:r>
              <a:rPr lang="en-US" sz="2000" dirty="0">
                <a:solidFill>
                  <a:schemeClr val="tx1"/>
                </a:solidFill>
              </a:rPr>
              <a:t> above.</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21</a:t>
            </a:fld>
            <a:endParaRPr lang="en-US"/>
          </a:p>
        </p:txBody>
      </p:sp>
    </p:spTree>
    <p:extLst>
      <p:ext uri="{BB962C8B-B14F-4D97-AF65-F5344CB8AC3E}">
        <p14:creationId xmlns:p14="http://schemas.microsoft.com/office/powerpoint/2010/main" val="3203357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831850" y="673419"/>
            <a:ext cx="10515600" cy="782002"/>
          </a:xfrm>
        </p:spPr>
        <p:txBody>
          <a:bodyPr>
            <a:noAutofit/>
          </a:bodyPr>
          <a:lstStyle/>
          <a:p>
            <a:pPr algn="ctr"/>
            <a:r>
              <a:rPr lang="en-US" sz="4000" dirty="0" err="1" smtClean="0"/>
              <a:t>Rebenchmarking</a:t>
            </a:r>
            <a:r>
              <a:rPr lang="en-US" sz="4000" dirty="0" smtClean="0"/>
              <a:t> </a:t>
            </a:r>
            <a:r>
              <a:rPr lang="en-US" sz="4000" dirty="0"/>
              <a:t>Process</a:t>
            </a:r>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838200" y="1861503"/>
            <a:ext cx="10515600" cy="4356417"/>
          </a:xfrm>
        </p:spPr>
        <p:txBody>
          <a:bodyPr/>
          <a:lstStyle/>
          <a:p>
            <a:pPr>
              <a:lnSpc>
                <a:spcPct val="80000"/>
              </a:lnSpc>
              <a:buFont typeface="Wingdings" pitchFamily="2" charset="2"/>
              <a:buChar char="§"/>
            </a:pPr>
            <a:r>
              <a:rPr lang="en-US" altLang="en-US" sz="2000" dirty="0">
                <a:solidFill>
                  <a:schemeClr val="tx1"/>
                </a:solidFill>
              </a:rPr>
              <a:t>The </a:t>
            </a:r>
            <a:r>
              <a:rPr lang="en-US" altLang="en-US" sz="2000" dirty="0" err="1">
                <a:solidFill>
                  <a:schemeClr val="tx1"/>
                </a:solidFill>
              </a:rPr>
              <a:t>rebenchmarked</a:t>
            </a:r>
            <a:r>
              <a:rPr lang="en-US" altLang="en-US" sz="2000" dirty="0">
                <a:solidFill>
                  <a:schemeClr val="tx1"/>
                </a:solidFill>
              </a:rPr>
              <a:t> budget represents the state cost of continuing the current Direct Aid programs into the next biennium, with updates to the input data used in the funding formulas that determine the cost of the programs. </a:t>
            </a:r>
            <a:endParaRPr lang="en-US" altLang="en-US" sz="2000" dirty="0" smtClean="0">
              <a:solidFill>
                <a:schemeClr val="tx1"/>
              </a:solidFill>
            </a:endParaRPr>
          </a:p>
          <a:p>
            <a:pPr>
              <a:lnSpc>
                <a:spcPct val="80000"/>
              </a:lnSpc>
            </a:pPr>
            <a:endParaRPr lang="en-US" altLang="en-US" sz="1000" dirty="0">
              <a:solidFill>
                <a:schemeClr val="tx1"/>
              </a:solidFill>
            </a:endParaRPr>
          </a:p>
          <a:p>
            <a:pPr lvl="1" indent="-227013">
              <a:buFont typeface="Wingdings" panose="05000000000000000000" pitchFamily="2" charset="2"/>
              <a:buChar char="Ø"/>
            </a:pPr>
            <a:r>
              <a:rPr lang="en-US" altLang="en-US" sz="1600" b="1" dirty="0">
                <a:solidFill>
                  <a:schemeClr val="tx1"/>
                </a:solidFill>
              </a:rPr>
              <a:t>Input data used in the </a:t>
            </a:r>
            <a:r>
              <a:rPr lang="en-US" altLang="en-US" sz="1600" b="1" dirty="0" smtClean="0">
                <a:solidFill>
                  <a:schemeClr val="tx1"/>
                </a:solidFill>
              </a:rPr>
              <a:t>formulas </a:t>
            </a:r>
            <a:r>
              <a:rPr lang="en-US" altLang="en-US" sz="1600" b="1" dirty="0">
                <a:solidFill>
                  <a:schemeClr val="tx1"/>
                </a:solidFill>
              </a:rPr>
              <a:t>are updated every two years to recognize changes in costs that have occurred over the preceding biennium.</a:t>
            </a:r>
          </a:p>
          <a:p>
            <a:pPr lvl="1" indent="-227013">
              <a:buFont typeface="Wingdings" panose="05000000000000000000" pitchFamily="2" charset="2"/>
              <a:buChar char="Ø"/>
            </a:pPr>
            <a:r>
              <a:rPr lang="en-US" altLang="en-US" sz="1600" b="1" dirty="0">
                <a:solidFill>
                  <a:schemeClr val="tx1"/>
                </a:solidFill>
              </a:rPr>
              <a:t>The state cost of SOQ and other Direct Aid accounts are recalculated step-by-step using the latest input data available, isolating the cost of each data update in incremental fashion.  About </a:t>
            </a:r>
            <a:r>
              <a:rPr lang="en-US" altLang="en-US" sz="1600" b="1" dirty="0" smtClean="0">
                <a:solidFill>
                  <a:schemeClr val="tx1"/>
                </a:solidFill>
              </a:rPr>
              <a:t>30 </a:t>
            </a:r>
            <a:r>
              <a:rPr lang="en-US" altLang="en-US" sz="1600" b="1" dirty="0">
                <a:solidFill>
                  <a:schemeClr val="tx1"/>
                </a:solidFill>
              </a:rPr>
              <a:t>separate steps are involved, each of which can increase or decrease state cost</a:t>
            </a:r>
            <a:r>
              <a:rPr lang="en-US" altLang="en-US" sz="1600" b="1" dirty="0" smtClean="0">
                <a:solidFill>
                  <a:schemeClr val="tx1"/>
                </a:solidFill>
              </a:rPr>
              <a:t>.  The 2022-2024 </a:t>
            </a:r>
            <a:r>
              <a:rPr lang="en-US" altLang="en-US" sz="1600" b="1" dirty="0" err="1" smtClean="0">
                <a:solidFill>
                  <a:schemeClr val="tx1"/>
                </a:solidFill>
              </a:rPr>
              <a:t>rebenchmarking</a:t>
            </a:r>
            <a:r>
              <a:rPr lang="en-US" altLang="en-US" sz="1600" b="1" dirty="0" smtClean="0">
                <a:solidFill>
                  <a:schemeClr val="tx1"/>
                </a:solidFill>
              </a:rPr>
              <a:t> process includes three additional steps for technical corrections.</a:t>
            </a:r>
          </a:p>
          <a:p>
            <a:pPr marL="230187" lvl="1"/>
            <a:endParaRPr lang="en-US" altLang="en-US" sz="1600" b="1" dirty="0">
              <a:solidFill>
                <a:schemeClr val="tx1"/>
              </a:solidFill>
            </a:endParaRPr>
          </a:p>
          <a:p>
            <a:pPr>
              <a:lnSpc>
                <a:spcPct val="80000"/>
              </a:lnSpc>
              <a:buFont typeface="Wingdings" pitchFamily="2" charset="2"/>
              <a:buChar char="§"/>
            </a:pPr>
            <a:r>
              <a:rPr lang="en-US" altLang="en-US" sz="2000" dirty="0">
                <a:solidFill>
                  <a:schemeClr val="tx1"/>
                </a:solidFill>
              </a:rPr>
              <a:t>The </a:t>
            </a:r>
            <a:r>
              <a:rPr lang="en-US" altLang="en-US" sz="2000" dirty="0" err="1">
                <a:solidFill>
                  <a:schemeClr val="tx1"/>
                </a:solidFill>
              </a:rPr>
              <a:t>rebenchmarked</a:t>
            </a:r>
            <a:r>
              <a:rPr lang="en-US" altLang="en-US" sz="2000" dirty="0">
                <a:solidFill>
                  <a:schemeClr val="tx1"/>
                </a:solidFill>
              </a:rPr>
              <a:t> budget is built off of the base Direct Aid budget from the previous biennium; the current </a:t>
            </a:r>
            <a:r>
              <a:rPr lang="en-US" altLang="en-US" sz="2000" dirty="0" smtClean="0">
                <a:solidFill>
                  <a:schemeClr val="tx1"/>
                </a:solidFill>
              </a:rPr>
              <a:t>FY22 </a:t>
            </a:r>
            <a:r>
              <a:rPr lang="en-US" altLang="en-US" sz="2000" dirty="0">
                <a:solidFill>
                  <a:schemeClr val="tx1"/>
                </a:solidFill>
              </a:rPr>
              <a:t>Direct Aid budget (Chapter </a:t>
            </a:r>
            <a:r>
              <a:rPr lang="en-US" altLang="en-US" sz="2000" dirty="0" smtClean="0">
                <a:solidFill>
                  <a:schemeClr val="tx1"/>
                </a:solidFill>
              </a:rPr>
              <a:t>552) </a:t>
            </a:r>
            <a:r>
              <a:rPr lang="en-US" altLang="en-US" sz="2000" dirty="0">
                <a:solidFill>
                  <a:schemeClr val="tx1"/>
                </a:solidFill>
              </a:rPr>
              <a:t>is the starting point against which the </a:t>
            </a:r>
            <a:r>
              <a:rPr lang="en-US" altLang="en-US" sz="2000" dirty="0" err="1">
                <a:solidFill>
                  <a:schemeClr val="tx1"/>
                </a:solidFill>
              </a:rPr>
              <a:t>rebenchmarking</a:t>
            </a:r>
            <a:r>
              <a:rPr lang="en-US" altLang="en-US" sz="2000" dirty="0">
                <a:solidFill>
                  <a:schemeClr val="tx1"/>
                </a:solidFill>
              </a:rPr>
              <a:t> cost for each year of the </a:t>
            </a:r>
            <a:r>
              <a:rPr lang="en-US" altLang="en-US" sz="2000" dirty="0" smtClean="0">
                <a:solidFill>
                  <a:schemeClr val="tx1"/>
                </a:solidFill>
              </a:rPr>
              <a:t>2022-2024 </a:t>
            </a:r>
            <a:r>
              <a:rPr lang="en-US" altLang="en-US" sz="2000" dirty="0">
                <a:solidFill>
                  <a:schemeClr val="tx1"/>
                </a:solidFill>
              </a:rPr>
              <a:t>biennium (</a:t>
            </a:r>
            <a:r>
              <a:rPr lang="en-US" altLang="en-US" sz="2000" dirty="0" smtClean="0">
                <a:solidFill>
                  <a:schemeClr val="tx1"/>
                </a:solidFill>
              </a:rPr>
              <a:t>FY23 </a:t>
            </a:r>
            <a:r>
              <a:rPr lang="en-US" altLang="en-US" sz="2000" dirty="0">
                <a:solidFill>
                  <a:schemeClr val="tx1"/>
                </a:solidFill>
              </a:rPr>
              <a:t>&amp; </a:t>
            </a:r>
            <a:r>
              <a:rPr lang="en-US" altLang="en-US" sz="2000" dirty="0" smtClean="0">
                <a:solidFill>
                  <a:schemeClr val="tx1"/>
                </a:solidFill>
              </a:rPr>
              <a:t>FY24) </a:t>
            </a:r>
            <a:r>
              <a:rPr lang="en-US" altLang="en-US" sz="2000" dirty="0">
                <a:solidFill>
                  <a:schemeClr val="tx1"/>
                </a:solidFill>
              </a:rPr>
              <a:t>is calculated. </a:t>
            </a:r>
            <a:r>
              <a:rPr lang="en-US" altLang="en-US" sz="2000" dirty="0" smtClean="0">
                <a:solidFill>
                  <a:schemeClr val="tx1"/>
                </a:solidFill>
              </a:rPr>
              <a:t>The FY22 </a:t>
            </a:r>
            <a:r>
              <a:rPr lang="en-US" altLang="en-US" sz="2000" dirty="0">
                <a:solidFill>
                  <a:schemeClr val="tx1"/>
                </a:solidFill>
              </a:rPr>
              <a:t>base budget totals </a:t>
            </a:r>
            <a:r>
              <a:rPr lang="en-US" altLang="en-US" sz="2000" dirty="0" smtClean="0">
                <a:solidFill>
                  <a:schemeClr val="tx1"/>
                </a:solidFill>
              </a:rPr>
              <a:t>$8.13 </a:t>
            </a:r>
            <a:r>
              <a:rPr lang="en-US" altLang="en-US" sz="2000" dirty="0">
                <a:solidFill>
                  <a:schemeClr val="tx1"/>
                </a:solidFill>
              </a:rPr>
              <a:t>billion - all state funds).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22</a:t>
            </a:fld>
            <a:endParaRPr lang="en-US"/>
          </a:p>
        </p:txBody>
      </p:sp>
    </p:spTree>
    <p:extLst>
      <p:ext uri="{BB962C8B-B14F-4D97-AF65-F5344CB8AC3E}">
        <p14:creationId xmlns:p14="http://schemas.microsoft.com/office/powerpoint/2010/main" val="2902499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EA8-7951-F043-ACD1-DA2D5F8A52C1}"/>
              </a:ext>
            </a:extLst>
          </p:cNvPr>
          <p:cNvSpPr>
            <a:spLocks noGrp="1"/>
          </p:cNvSpPr>
          <p:nvPr>
            <p:ph type="title"/>
          </p:nvPr>
        </p:nvSpPr>
        <p:spPr>
          <a:xfrm>
            <a:off x="831850" y="688659"/>
            <a:ext cx="10515600" cy="736282"/>
          </a:xfrm>
        </p:spPr>
        <p:txBody>
          <a:bodyPr>
            <a:noAutofit/>
          </a:bodyPr>
          <a:lstStyle/>
          <a:p>
            <a:pPr algn="ctr"/>
            <a:r>
              <a:rPr lang="en-US" sz="4000" dirty="0" err="1" smtClean="0"/>
              <a:t>Rebenchmarking</a:t>
            </a:r>
            <a:r>
              <a:rPr lang="en-US" sz="4000" dirty="0" smtClean="0"/>
              <a:t> </a:t>
            </a:r>
            <a:r>
              <a:rPr lang="en-US" sz="4000" dirty="0"/>
              <a:t>Process - SOQ</a:t>
            </a:r>
          </a:p>
        </p:txBody>
      </p:sp>
      <p:sp>
        <p:nvSpPr>
          <p:cNvPr id="3" name="Text Placeholder 2">
            <a:extLst>
              <a:ext uri="{FF2B5EF4-FFF2-40B4-BE49-F238E27FC236}">
                <a16:creationId xmlns:a16="http://schemas.microsoft.com/office/drawing/2014/main" id="{5A035216-6E05-0C4D-8A2F-F4F83D57F9C1}"/>
              </a:ext>
            </a:extLst>
          </p:cNvPr>
          <p:cNvSpPr>
            <a:spLocks noGrp="1"/>
          </p:cNvSpPr>
          <p:nvPr>
            <p:ph type="body" idx="1"/>
          </p:nvPr>
        </p:nvSpPr>
        <p:spPr>
          <a:xfrm>
            <a:off x="831850" y="1869123"/>
            <a:ext cx="10515600" cy="4295457"/>
          </a:xfrm>
        </p:spPr>
        <p:txBody>
          <a:bodyPr>
            <a:normAutofit fontScale="92500"/>
          </a:bodyPr>
          <a:lstStyle/>
          <a:p>
            <a:pPr marL="463550" indent="-463550">
              <a:buFont typeface="Wingdings" pitchFamily="2" charset="2"/>
              <a:buChar char="§"/>
            </a:pPr>
            <a:r>
              <a:rPr lang="en-US" altLang="en-US" dirty="0">
                <a:solidFill>
                  <a:schemeClr val="tx1"/>
                </a:solidFill>
              </a:rPr>
              <a:t>SOQ funding is driven primarily by the instructional staffing standards in the </a:t>
            </a:r>
            <a:r>
              <a:rPr lang="en-US" altLang="en-US" i="1" dirty="0">
                <a:solidFill>
                  <a:schemeClr val="tx1"/>
                </a:solidFill>
              </a:rPr>
              <a:t>Code</a:t>
            </a:r>
            <a:r>
              <a:rPr lang="en-US" altLang="en-US" dirty="0">
                <a:solidFill>
                  <a:schemeClr val="tx1"/>
                </a:solidFill>
              </a:rPr>
              <a:t> and the salary/benefits costs for the required instructional positions.  It also includes funding for support costs based on “prevailing costs.”</a:t>
            </a:r>
          </a:p>
          <a:p>
            <a:pPr>
              <a:buFont typeface="Wingdings" pitchFamily="2" charset="2"/>
              <a:buChar char="§"/>
            </a:pPr>
            <a:endParaRPr lang="en-US" altLang="en-US" dirty="0">
              <a:solidFill>
                <a:schemeClr val="tx1"/>
              </a:solidFill>
            </a:endParaRPr>
          </a:p>
          <a:p>
            <a:pPr marL="463550" indent="-463550">
              <a:buFont typeface="Wingdings" pitchFamily="2" charset="2"/>
              <a:buChar char="§"/>
            </a:pPr>
            <a:r>
              <a:rPr lang="en-US" altLang="en-US" dirty="0">
                <a:solidFill>
                  <a:schemeClr val="tx1"/>
                </a:solidFill>
              </a:rPr>
              <a:t>Some components of the SOQ funding process are policy-driven (e.g., standards) but others are technical and must be updated through </a:t>
            </a:r>
            <a:r>
              <a:rPr lang="en-US" altLang="en-US" dirty="0" err="1">
                <a:solidFill>
                  <a:schemeClr val="tx1"/>
                </a:solidFill>
              </a:rPr>
              <a:t>rebenchmarking</a:t>
            </a:r>
            <a:r>
              <a:rPr lang="en-US" altLang="en-US" dirty="0">
                <a:solidFill>
                  <a:schemeClr val="tx1"/>
                </a:solidFill>
              </a:rPr>
              <a:t>.</a:t>
            </a:r>
          </a:p>
          <a:p>
            <a:pPr>
              <a:buFont typeface="Wingdings" pitchFamily="2" charset="2"/>
              <a:buChar char="§"/>
            </a:pPr>
            <a:endParaRPr lang="en-US" altLang="en-US" dirty="0">
              <a:solidFill>
                <a:schemeClr val="tx1"/>
              </a:solidFill>
            </a:endParaRPr>
          </a:p>
          <a:p>
            <a:pPr marL="463550" indent="-463550">
              <a:buFont typeface="Wingdings" pitchFamily="2" charset="2"/>
              <a:buChar char="§"/>
            </a:pPr>
            <a:r>
              <a:rPr lang="en-US" altLang="en-US" dirty="0">
                <a:solidFill>
                  <a:schemeClr val="tx1"/>
                </a:solidFill>
              </a:rPr>
              <a:t>Since 90% of state Direct Aid funding is for SOQ programs, SOQ funding is most impacted by the </a:t>
            </a:r>
            <a:r>
              <a:rPr lang="en-US" altLang="en-US" dirty="0" err="1">
                <a:solidFill>
                  <a:schemeClr val="tx1"/>
                </a:solidFill>
              </a:rPr>
              <a:t>rebenchmarking</a:t>
            </a:r>
            <a:r>
              <a:rPr lang="en-US" altLang="en-US" dirty="0">
                <a:solidFill>
                  <a:schemeClr val="tx1"/>
                </a:solidFill>
              </a:rPr>
              <a:t> process; however, state Lottery, incentive, and categorical funding in Direct Aid is also impacted.</a:t>
            </a:r>
          </a:p>
          <a:p>
            <a:pPr>
              <a:buFont typeface="Wingdings" pitchFamily="2" charset="2"/>
              <a:buChar char="§"/>
            </a:pPr>
            <a:endParaRPr lang="en-US" altLang="en-US"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23</a:t>
            </a:fld>
            <a:endParaRPr lang="en-US"/>
          </a:p>
        </p:txBody>
      </p:sp>
    </p:spTree>
    <p:extLst>
      <p:ext uri="{BB962C8B-B14F-4D97-AF65-F5344CB8AC3E}">
        <p14:creationId xmlns:p14="http://schemas.microsoft.com/office/powerpoint/2010/main" val="2366661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EA8-7951-F043-ACD1-DA2D5F8A52C1}"/>
              </a:ext>
            </a:extLst>
          </p:cNvPr>
          <p:cNvSpPr>
            <a:spLocks noGrp="1"/>
          </p:cNvSpPr>
          <p:nvPr>
            <p:ph type="title"/>
          </p:nvPr>
        </p:nvSpPr>
        <p:spPr>
          <a:xfrm>
            <a:off x="831850" y="688659"/>
            <a:ext cx="10515600" cy="736282"/>
          </a:xfrm>
        </p:spPr>
        <p:txBody>
          <a:bodyPr>
            <a:noAutofit/>
          </a:bodyPr>
          <a:lstStyle/>
          <a:p>
            <a:pPr algn="ctr"/>
            <a:r>
              <a:rPr lang="en-US" sz="4000" dirty="0" err="1" smtClean="0"/>
              <a:t>Rebenchmarking</a:t>
            </a:r>
            <a:r>
              <a:rPr lang="en-US" sz="4000" dirty="0" smtClean="0"/>
              <a:t> </a:t>
            </a:r>
            <a:r>
              <a:rPr lang="en-US" sz="4000" dirty="0"/>
              <a:t>Process - SOQ</a:t>
            </a:r>
          </a:p>
        </p:txBody>
      </p:sp>
      <p:sp>
        <p:nvSpPr>
          <p:cNvPr id="3" name="Text Placeholder 2">
            <a:extLst>
              <a:ext uri="{FF2B5EF4-FFF2-40B4-BE49-F238E27FC236}">
                <a16:creationId xmlns:a16="http://schemas.microsoft.com/office/drawing/2014/main" id="{5A035216-6E05-0C4D-8A2F-F4F83D57F9C1}"/>
              </a:ext>
            </a:extLst>
          </p:cNvPr>
          <p:cNvSpPr>
            <a:spLocks noGrp="1"/>
          </p:cNvSpPr>
          <p:nvPr>
            <p:ph type="body" idx="1"/>
          </p:nvPr>
        </p:nvSpPr>
        <p:spPr>
          <a:xfrm>
            <a:off x="831850" y="1869123"/>
            <a:ext cx="10515600" cy="4295457"/>
          </a:xfrm>
        </p:spPr>
        <p:txBody>
          <a:bodyPr>
            <a:normAutofit/>
          </a:bodyPr>
          <a:lstStyle/>
          <a:p>
            <a:pPr marL="342900" indent="-342900">
              <a:buFont typeface="Wingdings" pitchFamily="2" charset="2"/>
              <a:buChar char="§"/>
            </a:pPr>
            <a:r>
              <a:rPr lang="en-US" altLang="en-US" sz="2000" dirty="0">
                <a:solidFill>
                  <a:schemeClr val="tx1"/>
                </a:solidFill>
              </a:rPr>
              <a:t>Key components of the SOQ funding formula include:</a:t>
            </a:r>
          </a:p>
          <a:p>
            <a:pPr marL="800100" lvl="1" indent="-342900">
              <a:lnSpc>
                <a:spcPct val="100000"/>
              </a:lnSpc>
              <a:buFont typeface="Wingdings" pitchFamily="2" charset="2"/>
              <a:buAutoNum type="arabicParenR"/>
            </a:pPr>
            <a:r>
              <a:rPr lang="en-US" altLang="en-US" dirty="0">
                <a:solidFill>
                  <a:schemeClr val="tx1"/>
                </a:solidFill>
              </a:rPr>
              <a:t>Student enrollment;</a:t>
            </a:r>
          </a:p>
          <a:p>
            <a:pPr marL="800100" lvl="1" indent="-342900">
              <a:lnSpc>
                <a:spcPct val="100000"/>
              </a:lnSpc>
              <a:buFont typeface="Wingdings" pitchFamily="2" charset="2"/>
              <a:buAutoNum type="arabicParenR"/>
            </a:pPr>
            <a:r>
              <a:rPr lang="en-US" altLang="en-US" dirty="0">
                <a:solidFill>
                  <a:schemeClr val="tx1"/>
                </a:solidFill>
              </a:rPr>
              <a:t>Staffing standards for instructional positions;</a:t>
            </a:r>
          </a:p>
          <a:p>
            <a:pPr marL="800100" lvl="1" indent="-342900">
              <a:lnSpc>
                <a:spcPct val="100000"/>
              </a:lnSpc>
              <a:buFont typeface="Wingdings" pitchFamily="2" charset="2"/>
              <a:buAutoNum type="arabicParenR"/>
            </a:pPr>
            <a:r>
              <a:rPr lang="en-US" altLang="en-US" dirty="0">
                <a:solidFill>
                  <a:schemeClr val="tx1"/>
                </a:solidFill>
              </a:rPr>
              <a:t>Salaries of instructional positions;</a:t>
            </a:r>
          </a:p>
          <a:p>
            <a:pPr marL="800100" lvl="1" indent="-342900">
              <a:lnSpc>
                <a:spcPct val="100000"/>
              </a:lnSpc>
              <a:buFont typeface="Wingdings" pitchFamily="2" charset="2"/>
              <a:buAutoNum type="arabicParenR" startAt="4"/>
            </a:pPr>
            <a:r>
              <a:rPr lang="en-US" altLang="en-US" dirty="0">
                <a:solidFill>
                  <a:schemeClr val="tx1"/>
                </a:solidFill>
              </a:rPr>
              <a:t>Fringe benefit rates;</a:t>
            </a:r>
          </a:p>
          <a:p>
            <a:pPr marL="800100" lvl="1" indent="-342900">
              <a:lnSpc>
                <a:spcPct val="100000"/>
              </a:lnSpc>
              <a:buFont typeface="Wingdings" pitchFamily="2" charset="2"/>
              <a:buAutoNum type="arabicParenR" startAt="4"/>
            </a:pPr>
            <a:r>
              <a:rPr lang="en-US" altLang="en-US" dirty="0">
                <a:solidFill>
                  <a:schemeClr val="tx1"/>
                </a:solidFill>
              </a:rPr>
              <a:t>Support costs (salary and non-salary);</a:t>
            </a:r>
          </a:p>
          <a:p>
            <a:pPr marL="800100" lvl="1" indent="-342900">
              <a:lnSpc>
                <a:spcPct val="100000"/>
              </a:lnSpc>
              <a:buFont typeface="Wingdings" pitchFamily="2" charset="2"/>
              <a:buAutoNum type="arabicParenR" startAt="4"/>
            </a:pPr>
            <a:r>
              <a:rPr lang="en-US" altLang="en-US" dirty="0">
                <a:solidFill>
                  <a:schemeClr val="tx1"/>
                </a:solidFill>
              </a:rPr>
              <a:t>Inflation factors;</a:t>
            </a:r>
          </a:p>
          <a:p>
            <a:pPr marL="800100" lvl="1" indent="-342900">
              <a:lnSpc>
                <a:spcPct val="100000"/>
              </a:lnSpc>
              <a:buFont typeface="Wingdings" pitchFamily="2" charset="2"/>
              <a:buAutoNum type="arabicParenR" startAt="7"/>
            </a:pPr>
            <a:r>
              <a:rPr lang="en-US" altLang="en-US" dirty="0">
                <a:solidFill>
                  <a:schemeClr val="tx1"/>
                </a:solidFill>
              </a:rPr>
              <a:t>Support costs adjusted for deducted federal revenues; and</a:t>
            </a:r>
          </a:p>
          <a:p>
            <a:pPr marL="800100" lvl="1" indent="-342900">
              <a:lnSpc>
                <a:spcPct val="100000"/>
              </a:lnSpc>
              <a:buFont typeface="Wingdings" pitchFamily="2" charset="2"/>
              <a:buAutoNum type="arabicParenR" startAt="7"/>
            </a:pPr>
            <a:r>
              <a:rPr lang="en-US" altLang="en-US" dirty="0">
                <a:solidFill>
                  <a:schemeClr val="tx1"/>
                </a:solidFill>
              </a:rPr>
              <a:t>Sales tax funding and division composite indices.</a:t>
            </a:r>
          </a:p>
          <a:p>
            <a:endParaRPr lang="en-US" altLang="en-US" sz="1800"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a:p>
        </p:txBody>
      </p:sp>
    </p:spTree>
    <p:extLst>
      <p:ext uri="{BB962C8B-B14F-4D97-AF65-F5344CB8AC3E}">
        <p14:creationId xmlns:p14="http://schemas.microsoft.com/office/powerpoint/2010/main" val="2259916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685165"/>
            <a:ext cx="10515600" cy="892175"/>
          </a:xfrm>
        </p:spPr>
        <p:txBody>
          <a:bodyPr>
            <a:normAutofit/>
          </a:bodyPr>
          <a:lstStyle/>
          <a:p>
            <a:pPr algn="ctr"/>
            <a:r>
              <a:rPr lang="en-US" sz="4000" dirty="0" smtClean="0"/>
              <a:t>SOQ </a:t>
            </a:r>
            <a:r>
              <a:rPr lang="en-US" sz="4000" dirty="0"/>
              <a:t>Funding Process</a:t>
            </a:r>
            <a:endParaRPr lang="en-US" sz="4000" b="1" dirty="0"/>
          </a:p>
        </p:txBody>
      </p:sp>
      <p:sp>
        <p:nvSpPr>
          <p:cNvPr id="4" name="Slide Number Placeholder 3"/>
          <p:cNvSpPr>
            <a:spLocks noGrp="1"/>
          </p:cNvSpPr>
          <p:nvPr>
            <p:ph type="sldNum" sz="quarter" idx="12"/>
          </p:nvPr>
        </p:nvSpPr>
        <p:spPr/>
        <p:txBody>
          <a:bodyPr/>
          <a:lstStyle/>
          <a:p>
            <a:fld id="{25E842EE-07A5-BF42-B259-F0753968FB43}" type="slidenum">
              <a:rPr lang="en-US" smtClean="0"/>
              <a:t>25</a:t>
            </a:fld>
            <a:endParaRPr lang="en-US"/>
          </a:p>
        </p:txBody>
      </p:sp>
      <p:pic>
        <p:nvPicPr>
          <p:cNvPr id="5" name="Content Placeholder 8" descr="This graph illustrates the SOQ funding process.  A number of variables are considered, such as staffing standards, funded salaries, enrollment counts, and prevailing support costs.  These variables are used to compute per-pupil costs for each SOQ account per school division.  When multiplied by projected enrollment, we can calculate a total cost projection.  The composite index is used to determine state and local shares of costs, while estimated sales tax distributions are also considered in the Basic Aid computation." title="SOQ Funding Process"/>
          <p:cNvPicPr>
            <a:picLocks noGrp="1" noChangeAspect="1"/>
          </p:cNvPicPr>
          <p:nvPr>
            <p:ph idx="1"/>
          </p:nvPr>
        </p:nvPicPr>
        <p:blipFill>
          <a:blip r:embed="rId2"/>
          <a:stretch>
            <a:fillRect/>
          </a:stretch>
        </p:blipFill>
        <p:spPr>
          <a:xfrm>
            <a:off x="3217582" y="1939925"/>
            <a:ext cx="5652060" cy="4351338"/>
          </a:xfrm>
          <a:prstGeom prst="rect">
            <a:avLst/>
          </a:prstGeom>
        </p:spPr>
      </p:pic>
    </p:spTree>
    <p:extLst>
      <p:ext uri="{BB962C8B-B14F-4D97-AF65-F5344CB8AC3E}">
        <p14:creationId xmlns:p14="http://schemas.microsoft.com/office/powerpoint/2010/main" val="2915957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EA8-7951-F043-ACD1-DA2D5F8A52C1}"/>
              </a:ext>
            </a:extLst>
          </p:cNvPr>
          <p:cNvSpPr>
            <a:spLocks noGrp="1"/>
          </p:cNvSpPr>
          <p:nvPr>
            <p:ph type="title"/>
          </p:nvPr>
        </p:nvSpPr>
        <p:spPr>
          <a:xfrm>
            <a:off x="831850" y="688659"/>
            <a:ext cx="10515600" cy="736282"/>
          </a:xfrm>
        </p:spPr>
        <p:txBody>
          <a:bodyPr>
            <a:noAutofit/>
          </a:bodyPr>
          <a:lstStyle/>
          <a:p>
            <a:pPr algn="ctr"/>
            <a:r>
              <a:rPr lang="en-US" sz="4000" dirty="0" err="1" smtClean="0"/>
              <a:t>Rebenchmarking</a:t>
            </a:r>
            <a:r>
              <a:rPr lang="en-US" sz="4000" dirty="0" smtClean="0"/>
              <a:t> </a:t>
            </a:r>
            <a:r>
              <a:rPr lang="en-US" sz="4000" dirty="0"/>
              <a:t>Data Inputs</a:t>
            </a:r>
            <a:endParaRPr lang="en-US" sz="4000" b="1" dirty="0"/>
          </a:p>
        </p:txBody>
      </p:sp>
      <p:sp>
        <p:nvSpPr>
          <p:cNvPr id="3" name="Text Placeholder 2">
            <a:extLst>
              <a:ext uri="{FF2B5EF4-FFF2-40B4-BE49-F238E27FC236}">
                <a16:creationId xmlns:a16="http://schemas.microsoft.com/office/drawing/2014/main" id="{5A035216-6E05-0C4D-8A2F-F4F83D57F9C1}"/>
              </a:ext>
            </a:extLst>
          </p:cNvPr>
          <p:cNvSpPr>
            <a:spLocks noGrp="1"/>
          </p:cNvSpPr>
          <p:nvPr>
            <p:ph type="body" idx="1"/>
          </p:nvPr>
        </p:nvSpPr>
        <p:spPr>
          <a:xfrm>
            <a:off x="831850" y="1869123"/>
            <a:ext cx="10515600" cy="4295457"/>
          </a:xfrm>
        </p:spPr>
        <p:txBody>
          <a:bodyPr>
            <a:normAutofit/>
          </a:bodyPr>
          <a:lstStyle/>
          <a:p>
            <a:pPr>
              <a:lnSpc>
                <a:spcPct val="100000"/>
              </a:lnSpc>
              <a:spcBef>
                <a:spcPts val="0"/>
              </a:spcBef>
              <a:spcAft>
                <a:spcPts val="600"/>
              </a:spcAft>
              <a:buFont typeface="Wingdings" pitchFamily="2" charset="2"/>
              <a:buChar char="§"/>
            </a:pPr>
            <a:r>
              <a:rPr lang="en-US" altLang="en-US" sz="2000" dirty="0">
                <a:solidFill>
                  <a:schemeClr val="tx1"/>
                </a:solidFill>
              </a:rPr>
              <a:t>Key data inputs used in </a:t>
            </a:r>
            <a:r>
              <a:rPr lang="en-US" altLang="en-US" sz="2000" dirty="0" smtClean="0">
                <a:solidFill>
                  <a:schemeClr val="tx1"/>
                </a:solidFill>
              </a:rPr>
              <a:t>2022-2024 </a:t>
            </a:r>
            <a:r>
              <a:rPr lang="en-US" altLang="en-US" sz="2000" dirty="0" err="1">
                <a:solidFill>
                  <a:schemeClr val="tx1"/>
                </a:solidFill>
              </a:rPr>
              <a:t>rebenchmarking</a:t>
            </a:r>
            <a:r>
              <a:rPr lang="en-US" altLang="en-US" sz="2000" dirty="0">
                <a:solidFill>
                  <a:schemeClr val="tx1"/>
                </a:solidFill>
              </a:rPr>
              <a:t> calculations (most are specific to SOQ formulas; data is from </a:t>
            </a:r>
            <a:r>
              <a:rPr lang="en-US" altLang="en-US" sz="2000" dirty="0" smtClean="0">
                <a:solidFill>
                  <a:schemeClr val="tx1"/>
                </a:solidFill>
              </a:rPr>
              <a:t>FY20 </a:t>
            </a:r>
            <a:r>
              <a:rPr lang="en-US" altLang="en-US" sz="2000" dirty="0">
                <a:solidFill>
                  <a:schemeClr val="tx1"/>
                </a:solidFill>
              </a:rPr>
              <a:t>&amp; </a:t>
            </a:r>
            <a:r>
              <a:rPr lang="en-US" altLang="en-US" sz="2000" dirty="0" smtClean="0">
                <a:solidFill>
                  <a:schemeClr val="tx1"/>
                </a:solidFill>
              </a:rPr>
              <a:t>FY21):</a:t>
            </a:r>
            <a:endParaRPr lang="en-US" altLang="en-US" sz="2000" dirty="0">
              <a:solidFill>
                <a:schemeClr val="tx1"/>
              </a:solidFill>
            </a:endParaRPr>
          </a:p>
          <a:p>
            <a:pPr lvl="1">
              <a:lnSpc>
                <a:spcPct val="100000"/>
              </a:lnSpc>
              <a:spcBef>
                <a:spcPts val="0"/>
              </a:spcBef>
              <a:spcAft>
                <a:spcPts val="600"/>
              </a:spcAft>
              <a:buFont typeface="Wingdings" panose="05000000000000000000" pitchFamily="2" charset="2"/>
              <a:buChar char="Ø"/>
            </a:pPr>
            <a:r>
              <a:rPr lang="en-US" altLang="en-US" dirty="0">
                <a:solidFill>
                  <a:schemeClr val="tx1"/>
                </a:solidFill>
              </a:rPr>
              <a:t>Funded instructional and support salaries</a:t>
            </a:r>
          </a:p>
          <a:p>
            <a:pPr lvl="1">
              <a:lnSpc>
                <a:spcPct val="100000"/>
              </a:lnSpc>
              <a:spcBef>
                <a:spcPts val="0"/>
              </a:spcBef>
              <a:spcAft>
                <a:spcPts val="600"/>
              </a:spcAft>
              <a:buFont typeface="Wingdings" panose="05000000000000000000" pitchFamily="2" charset="2"/>
              <a:buChar char="Ø"/>
            </a:pPr>
            <a:r>
              <a:rPr lang="en-US" altLang="en-US" dirty="0">
                <a:solidFill>
                  <a:schemeClr val="tx1"/>
                </a:solidFill>
              </a:rPr>
              <a:t>Fall Membership and Average Daily membership projections</a:t>
            </a:r>
          </a:p>
          <a:p>
            <a:pPr lvl="1">
              <a:lnSpc>
                <a:spcPct val="100000"/>
              </a:lnSpc>
              <a:spcBef>
                <a:spcPts val="0"/>
              </a:spcBef>
              <a:spcAft>
                <a:spcPts val="600"/>
              </a:spcAft>
              <a:buFont typeface="Wingdings" panose="05000000000000000000" pitchFamily="2" charset="2"/>
              <a:buChar char="Ø"/>
            </a:pPr>
            <a:r>
              <a:rPr lang="en-US" altLang="en-US" dirty="0">
                <a:solidFill>
                  <a:schemeClr val="tx1"/>
                </a:solidFill>
              </a:rPr>
              <a:t>Special education child count</a:t>
            </a:r>
          </a:p>
          <a:p>
            <a:pPr lvl="1">
              <a:lnSpc>
                <a:spcPct val="100000"/>
              </a:lnSpc>
              <a:spcBef>
                <a:spcPts val="0"/>
              </a:spcBef>
              <a:spcAft>
                <a:spcPts val="600"/>
              </a:spcAft>
              <a:buFont typeface="Wingdings" panose="05000000000000000000" pitchFamily="2" charset="2"/>
              <a:buChar char="Ø"/>
            </a:pPr>
            <a:r>
              <a:rPr lang="en-US" altLang="en-US" dirty="0">
                <a:solidFill>
                  <a:schemeClr val="tx1"/>
                </a:solidFill>
              </a:rPr>
              <a:t>Career &amp; technical education course enrollment</a:t>
            </a:r>
          </a:p>
          <a:p>
            <a:pPr marL="690563" lvl="1" indent="-233363">
              <a:lnSpc>
                <a:spcPct val="100000"/>
              </a:lnSpc>
              <a:spcBef>
                <a:spcPts val="0"/>
              </a:spcBef>
              <a:spcAft>
                <a:spcPts val="600"/>
              </a:spcAft>
              <a:buFont typeface="Wingdings" panose="05000000000000000000" pitchFamily="2" charset="2"/>
              <a:buChar char="Ø"/>
            </a:pPr>
            <a:r>
              <a:rPr lang="en-US" altLang="en-US" dirty="0">
                <a:solidFill>
                  <a:schemeClr val="tx1"/>
                </a:solidFill>
              </a:rPr>
              <a:t>SOL failure rates and free lunch eligibility rates for SOQ remedial education and other at-risk accounts</a:t>
            </a:r>
          </a:p>
          <a:p>
            <a:pPr marL="690563" lvl="1" indent="-233363">
              <a:lnSpc>
                <a:spcPct val="100000"/>
              </a:lnSpc>
              <a:spcBef>
                <a:spcPts val="0"/>
              </a:spcBef>
              <a:spcAft>
                <a:spcPts val="600"/>
              </a:spcAft>
              <a:buFont typeface="Wingdings" panose="05000000000000000000" pitchFamily="2" charset="2"/>
              <a:buChar char="Ø"/>
            </a:pPr>
            <a:r>
              <a:rPr lang="en-US" altLang="en-US" dirty="0">
                <a:solidFill>
                  <a:schemeClr val="tx1"/>
                </a:solidFill>
              </a:rPr>
              <a:t>Base-year expenditure data from </a:t>
            </a:r>
            <a:r>
              <a:rPr lang="en-US" altLang="en-US" dirty="0" smtClean="0">
                <a:solidFill>
                  <a:schemeClr val="tx1"/>
                </a:solidFill>
              </a:rPr>
              <a:t>2019-2020 </a:t>
            </a:r>
            <a:r>
              <a:rPr lang="en-US" altLang="en-US" dirty="0">
                <a:solidFill>
                  <a:schemeClr val="tx1"/>
                </a:solidFill>
              </a:rPr>
              <a:t>Annual School Report (for salaries &amp; support costs)</a:t>
            </a:r>
          </a:p>
          <a:p>
            <a:pPr lvl="1">
              <a:lnSpc>
                <a:spcPct val="100000"/>
              </a:lnSpc>
              <a:spcBef>
                <a:spcPts val="0"/>
              </a:spcBef>
              <a:spcAft>
                <a:spcPts val="600"/>
              </a:spcAft>
              <a:buFont typeface="Wingdings" panose="05000000000000000000" pitchFamily="2" charset="2"/>
              <a:buChar char="Ø"/>
            </a:pPr>
            <a:r>
              <a:rPr lang="en-US" altLang="en-US" dirty="0">
                <a:solidFill>
                  <a:schemeClr val="tx1"/>
                </a:solidFill>
              </a:rPr>
              <a:t>Health care premium expenditures</a:t>
            </a:r>
          </a:p>
          <a:p>
            <a:pPr marL="344488" lvl="1"/>
            <a:endParaRPr lang="en-US" altLang="en-US" b="1" dirty="0">
              <a:solidFill>
                <a:schemeClr val="tx1"/>
              </a:solidFill>
            </a:endParaRPr>
          </a:p>
          <a:p>
            <a:endParaRPr lang="en-US" altLang="en-US" sz="1800" b="1"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26</a:t>
            </a:fld>
            <a:endParaRPr lang="en-US"/>
          </a:p>
        </p:txBody>
      </p:sp>
    </p:spTree>
    <p:extLst>
      <p:ext uri="{BB962C8B-B14F-4D97-AF65-F5344CB8AC3E}">
        <p14:creationId xmlns:p14="http://schemas.microsoft.com/office/powerpoint/2010/main" val="755016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EA8-7951-F043-ACD1-DA2D5F8A52C1}"/>
              </a:ext>
            </a:extLst>
          </p:cNvPr>
          <p:cNvSpPr>
            <a:spLocks noGrp="1"/>
          </p:cNvSpPr>
          <p:nvPr>
            <p:ph type="title"/>
          </p:nvPr>
        </p:nvSpPr>
        <p:spPr>
          <a:xfrm>
            <a:off x="831850" y="688659"/>
            <a:ext cx="10515600" cy="736282"/>
          </a:xfrm>
        </p:spPr>
        <p:txBody>
          <a:bodyPr>
            <a:noAutofit/>
          </a:bodyPr>
          <a:lstStyle/>
          <a:p>
            <a:pPr algn="ctr"/>
            <a:r>
              <a:rPr lang="en-US" sz="4000" dirty="0" err="1" smtClean="0"/>
              <a:t>Rebenchmarking</a:t>
            </a:r>
            <a:r>
              <a:rPr lang="en-US" sz="4000" dirty="0" smtClean="0"/>
              <a:t> </a:t>
            </a:r>
            <a:r>
              <a:rPr lang="en-US" sz="4000" dirty="0"/>
              <a:t>Data Inputs</a:t>
            </a:r>
            <a:endParaRPr lang="en-US" sz="4000" b="1" dirty="0"/>
          </a:p>
        </p:txBody>
      </p:sp>
      <p:sp>
        <p:nvSpPr>
          <p:cNvPr id="3" name="Text Placeholder 2">
            <a:extLst>
              <a:ext uri="{FF2B5EF4-FFF2-40B4-BE49-F238E27FC236}">
                <a16:creationId xmlns:a16="http://schemas.microsoft.com/office/drawing/2014/main" id="{5A035216-6E05-0C4D-8A2F-F4F83D57F9C1}"/>
              </a:ext>
            </a:extLst>
          </p:cNvPr>
          <p:cNvSpPr>
            <a:spLocks noGrp="1"/>
          </p:cNvSpPr>
          <p:nvPr>
            <p:ph type="body" idx="1"/>
          </p:nvPr>
        </p:nvSpPr>
        <p:spPr>
          <a:xfrm>
            <a:off x="831850" y="1869123"/>
            <a:ext cx="10515600" cy="4295457"/>
          </a:xfrm>
        </p:spPr>
        <p:txBody>
          <a:bodyPr>
            <a:normAutofit/>
          </a:bodyPr>
          <a:lstStyle/>
          <a:p>
            <a:pPr>
              <a:lnSpc>
                <a:spcPct val="100000"/>
              </a:lnSpc>
              <a:spcAft>
                <a:spcPts val="600"/>
              </a:spcAft>
              <a:buFont typeface="Wingdings" pitchFamily="2" charset="2"/>
              <a:buChar char="§"/>
            </a:pPr>
            <a:r>
              <a:rPr lang="en-US" altLang="en-US" sz="2000" dirty="0">
                <a:solidFill>
                  <a:schemeClr val="tx1"/>
                </a:solidFill>
              </a:rPr>
              <a:t>Key data inputs used in </a:t>
            </a:r>
            <a:r>
              <a:rPr lang="en-US" altLang="en-US" sz="2000" dirty="0" smtClean="0">
                <a:solidFill>
                  <a:schemeClr val="tx1"/>
                </a:solidFill>
              </a:rPr>
              <a:t>2022-2024 </a:t>
            </a:r>
            <a:r>
              <a:rPr lang="en-US" altLang="en-US" sz="2000" dirty="0" err="1">
                <a:solidFill>
                  <a:schemeClr val="tx1"/>
                </a:solidFill>
              </a:rPr>
              <a:t>rebenchmarking</a:t>
            </a:r>
            <a:r>
              <a:rPr lang="en-US" altLang="en-US" sz="2000" dirty="0">
                <a:solidFill>
                  <a:schemeClr val="tx1"/>
                </a:solidFill>
              </a:rPr>
              <a:t> calculations, continued:</a:t>
            </a:r>
          </a:p>
          <a:p>
            <a:pPr lvl="1">
              <a:lnSpc>
                <a:spcPct val="100000"/>
              </a:lnSpc>
              <a:spcAft>
                <a:spcPts val="600"/>
              </a:spcAft>
              <a:buFont typeface="Wingdings" panose="05000000000000000000" pitchFamily="2" charset="2"/>
              <a:buChar char="Ø"/>
            </a:pPr>
            <a:r>
              <a:rPr lang="en-US" altLang="en-US" dirty="0">
                <a:solidFill>
                  <a:schemeClr val="tx1"/>
                </a:solidFill>
              </a:rPr>
              <a:t>Non-personal cost inflation factors</a:t>
            </a:r>
          </a:p>
          <a:p>
            <a:pPr lvl="1">
              <a:lnSpc>
                <a:spcPct val="100000"/>
              </a:lnSpc>
              <a:spcAft>
                <a:spcPts val="600"/>
              </a:spcAft>
              <a:buFont typeface="Wingdings" panose="05000000000000000000" pitchFamily="2" charset="2"/>
              <a:buChar char="Ø"/>
            </a:pPr>
            <a:r>
              <a:rPr lang="en-US" altLang="en-US" dirty="0">
                <a:solidFill>
                  <a:schemeClr val="tx1"/>
                </a:solidFill>
              </a:rPr>
              <a:t>Federal programs revenue (for the revenue deduction from funded support costs)</a:t>
            </a:r>
          </a:p>
          <a:p>
            <a:pPr lvl="1">
              <a:lnSpc>
                <a:spcPct val="100000"/>
              </a:lnSpc>
              <a:spcAft>
                <a:spcPts val="600"/>
              </a:spcAft>
              <a:buFont typeface="Wingdings" panose="05000000000000000000" pitchFamily="2" charset="2"/>
              <a:buChar char="Ø"/>
            </a:pPr>
            <a:r>
              <a:rPr lang="en-US" altLang="en-US" dirty="0">
                <a:solidFill>
                  <a:schemeClr val="tx1"/>
                </a:solidFill>
              </a:rPr>
              <a:t>Prevailing textbooks costs used for funded Textbooks per-pupil amount</a:t>
            </a:r>
          </a:p>
          <a:p>
            <a:pPr marL="690563" lvl="1" indent="-233363">
              <a:lnSpc>
                <a:spcPct val="100000"/>
              </a:lnSpc>
              <a:spcAft>
                <a:spcPts val="600"/>
              </a:spcAft>
              <a:buFont typeface="Wingdings" panose="05000000000000000000" pitchFamily="2" charset="2"/>
              <a:buChar char="Ø"/>
            </a:pPr>
            <a:r>
              <a:rPr lang="en-US" altLang="en-US" dirty="0">
                <a:solidFill>
                  <a:schemeClr val="tx1"/>
                </a:solidFill>
              </a:rPr>
              <a:t>Enrollment projections for remedial summer school and English as a Second Language programs</a:t>
            </a:r>
          </a:p>
          <a:p>
            <a:pPr marL="690563" lvl="1" indent="-233363">
              <a:lnSpc>
                <a:spcPct val="100000"/>
              </a:lnSpc>
              <a:spcAft>
                <a:spcPts val="600"/>
              </a:spcAft>
              <a:buFont typeface="Wingdings" panose="05000000000000000000" pitchFamily="2" charset="2"/>
              <a:buChar char="Ø"/>
            </a:pPr>
            <a:r>
              <a:rPr lang="en-US" altLang="en-US" dirty="0">
                <a:solidFill>
                  <a:schemeClr val="tx1"/>
                </a:solidFill>
              </a:rPr>
              <a:t>Updates to support costs, including division superintendent, school board, nurses, and pupil transportation</a:t>
            </a:r>
          </a:p>
          <a:p>
            <a:pPr lvl="1">
              <a:lnSpc>
                <a:spcPct val="100000"/>
              </a:lnSpc>
              <a:spcAft>
                <a:spcPts val="600"/>
              </a:spcAft>
              <a:buFont typeface="Wingdings" panose="05000000000000000000" pitchFamily="2" charset="2"/>
              <a:buChar char="Ø"/>
            </a:pPr>
            <a:r>
              <a:rPr lang="en-US" altLang="en-US" dirty="0">
                <a:solidFill>
                  <a:schemeClr val="tx1"/>
                </a:solidFill>
              </a:rPr>
              <a:t>Support positions ratio cap</a:t>
            </a:r>
          </a:p>
          <a:p>
            <a:pPr marL="344488" lvl="1">
              <a:lnSpc>
                <a:spcPct val="100000"/>
              </a:lnSpc>
              <a:spcAft>
                <a:spcPts val="600"/>
              </a:spcAft>
            </a:pPr>
            <a:endParaRPr lang="en-US" altLang="en-US" b="1"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27</a:t>
            </a:fld>
            <a:endParaRPr lang="en-US"/>
          </a:p>
        </p:txBody>
      </p:sp>
    </p:spTree>
    <p:extLst>
      <p:ext uri="{BB962C8B-B14F-4D97-AF65-F5344CB8AC3E}">
        <p14:creationId xmlns:p14="http://schemas.microsoft.com/office/powerpoint/2010/main" val="1667845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614"/>
            <a:ext cx="10515600" cy="532016"/>
          </a:xfrm>
        </p:spPr>
        <p:txBody>
          <a:bodyPr>
            <a:normAutofit fontScale="90000"/>
          </a:bodyPr>
          <a:lstStyle/>
          <a:p>
            <a:pPr algn="ctr"/>
            <a:r>
              <a:rPr lang="en-US" sz="3600" dirty="0" err="1" smtClean="0"/>
              <a:t>Rebenchmarking</a:t>
            </a:r>
            <a:r>
              <a:rPr lang="en-US" sz="3600" dirty="0" smtClean="0"/>
              <a:t> </a:t>
            </a:r>
            <a:r>
              <a:rPr lang="en-US" sz="3600" dirty="0"/>
              <a:t>Data Inputs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6865031"/>
              </p:ext>
            </p:extLst>
          </p:nvPr>
        </p:nvGraphicFramePr>
        <p:xfrm>
          <a:off x="1207701" y="678327"/>
          <a:ext cx="9144000" cy="583692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1320040224"/>
                    </a:ext>
                  </a:extLst>
                </a:gridCol>
                <a:gridCol w="2103120">
                  <a:extLst>
                    <a:ext uri="{9D8B030D-6E8A-4147-A177-3AD203B41FA5}">
                      <a16:colId xmlns:a16="http://schemas.microsoft.com/office/drawing/2014/main" val="1141835839"/>
                    </a:ext>
                  </a:extLst>
                </a:gridCol>
                <a:gridCol w="2103120">
                  <a:extLst>
                    <a:ext uri="{9D8B030D-6E8A-4147-A177-3AD203B41FA5}">
                      <a16:colId xmlns:a16="http://schemas.microsoft.com/office/drawing/2014/main" val="2253648682"/>
                    </a:ext>
                  </a:extLst>
                </a:gridCol>
              </a:tblGrid>
              <a:tr h="0">
                <a:tc gridSpan="3">
                  <a:txBody>
                    <a:bodyPr/>
                    <a:lstStyle/>
                    <a:p>
                      <a:pPr algn="ctr"/>
                      <a:r>
                        <a:rPr lang="en-US" sz="1200" dirty="0" smtClean="0">
                          <a:solidFill>
                            <a:schemeClr val="tx1"/>
                          </a:solidFill>
                        </a:rPr>
                        <a:t>2022-2024</a:t>
                      </a:r>
                      <a:r>
                        <a:rPr lang="en-US" sz="1200" baseline="0" dirty="0" smtClean="0">
                          <a:solidFill>
                            <a:schemeClr val="tx1"/>
                          </a:solidFill>
                        </a:rPr>
                        <a:t> Direct Aid to Public Education Budget Summary</a:t>
                      </a:r>
                    </a:p>
                    <a:p>
                      <a:pPr algn="ctr"/>
                      <a:r>
                        <a:rPr lang="en-US" sz="1200" baseline="0" dirty="0" smtClean="0">
                          <a:solidFill>
                            <a:schemeClr val="tx1"/>
                          </a:solidFill>
                        </a:rPr>
                        <a:t>Summary of Major Data Elements Used in 2022-2024 </a:t>
                      </a:r>
                      <a:r>
                        <a:rPr lang="en-US" sz="1200" baseline="0" dirty="0" err="1" smtClean="0">
                          <a:solidFill>
                            <a:schemeClr val="tx1"/>
                          </a:solidFill>
                        </a:rPr>
                        <a:t>Rebenchmarking</a:t>
                      </a:r>
                      <a:r>
                        <a:rPr lang="en-US" sz="1200" baseline="0" dirty="0" smtClean="0">
                          <a:solidFill>
                            <a:schemeClr val="tx1"/>
                          </a:solidFill>
                        </a:rPr>
                        <a:t> Calculations</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71596908"/>
                  </a:ext>
                </a:extLst>
              </a:tr>
              <a:tr h="0">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smtClean="0"/>
                        <a:t>FY 2022 Base</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smtClean="0"/>
                        <a:t>FY 2023 &amp; FY 2024</a:t>
                      </a:r>
                    </a:p>
                    <a:p>
                      <a:pPr algn="ctr"/>
                      <a:r>
                        <a:rPr lang="en-US" sz="1100" b="1" dirty="0" err="1" smtClean="0"/>
                        <a:t>Rebenchmarking</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336781"/>
                  </a:ext>
                </a:extLst>
              </a:tr>
              <a:tr h="0">
                <a:tc>
                  <a:txBody>
                    <a:bodyPr/>
                    <a:lstStyle/>
                    <a:p>
                      <a:pPr marL="228600" indent="-228600">
                        <a:spcAft>
                          <a:spcPts val="400"/>
                        </a:spcAft>
                        <a:buAutoNum type="alphaUcPeriod"/>
                      </a:pPr>
                      <a:r>
                        <a:rPr lang="en-US" sz="1100" b="1" dirty="0" smtClean="0"/>
                        <a:t>Student Enrollment</a:t>
                      </a:r>
                      <a:r>
                        <a:rPr lang="en-US" sz="1100" b="1" baseline="0" dirty="0" smtClean="0"/>
                        <a:t> Data</a:t>
                      </a:r>
                    </a:p>
                    <a:p>
                      <a:pPr marL="457200" indent="-457200">
                        <a:spcAft>
                          <a:spcPts val="400"/>
                        </a:spcAft>
                        <a:buNone/>
                      </a:pPr>
                      <a:r>
                        <a:rPr lang="en-US" sz="1100" baseline="0" dirty="0" smtClean="0"/>
                        <a:t>         Fall Membership</a:t>
                      </a:r>
                    </a:p>
                    <a:p>
                      <a:pPr marL="457200" indent="-457200">
                        <a:spcAft>
                          <a:spcPts val="400"/>
                        </a:spcAft>
                        <a:buNone/>
                      </a:pPr>
                      <a:r>
                        <a:rPr lang="en-US" sz="1100" baseline="0" dirty="0" smtClean="0"/>
                        <a:t>         Special Education Child Count</a:t>
                      </a:r>
                    </a:p>
                    <a:p>
                      <a:pPr marL="457200" indent="-457200">
                        <a:spcAft>
                          <a:spcPts val="400"/>
                        </a:spcAft>
                        <a:buNone/>
                      </a:pPr>
                      <a:r>
                        <a:rPr lang="en-US" sz="1100" baseline="0" dirty="0" smtClean="0"/>
                        <a:t>         Career &amp; Technical Education Course Enrollment</a:t>
                      </a:r>
                    </a:p>
                    <a:p>
                      <a:pPr marL="457200" indent="-457200">
                        <a:spcAft>
                          <a:spcPts val="400"/>
                        </a:spcAft>
                        <a:buNone/>
                      </a:pPr>
                      <a:r>
                        <a:rPr lang="en-US" sz="1100" baseline="0" dirty="0" smtClean="0"/>
                        <a:t>         SOL English &amp; Math Tests % Score Failures</a:t>
                      </a:r>
                    </a:p>
                    <a:p>
                      <a:pPr marL="457200" indent="-457200">
                        <a:spcAft>
                          <a:spcPts val="400"/>
                        </a:spcAft>
                        <a:buNone/>
                      </a:pPr>
                      <a:r>
                        <a:rPr lang="en-US" sz="1100" baseline="0" dirty="0" smtClean="0"/>
                        <a:t>           (for SOQ Prevention, Intervention and Remediation)</a:t>
                      </a:r>
                    </a:p>
                    <a:p>
                      <a:pPr marL="344488" indent="0">
                        <a:spcAft>
                          <a:spcPts val="400"/>
                        </a:spcAft>
                        <a:buNone/>
                      </a:pPr>
                      <a:r>
                        <a:rPr lang="en-US" sz="1100" baseline="0" dirty="0" smtClean="0"/>
                        <a:t>Free Lunch Eligibility Data</a:t>
                      </a:r>
                    </a:p>
                    <a:p>
                      <a:pPr marL="457200" indent="-60325">
                        <a:spcAft>
                          <a:spcPts val="400"/>
                        </a:spcAft>
                        <a:buNone/>
                      </a:pPr>
                      <a:r>
                        <a:rPr lang="en-US" sz="1100" baseline="0" dirty="0" smtClean="0"/>
                        <a:t> (for SOQ Prevention, Intervention and Remediation, &amp; Other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400"/>
                        </a:spcAft>
                      </a:pPr>
                      <a:endParaRPr lang="en-US" sz="1100" dirty="0" smtClean="0"/>
                    </a:p>
                    <a:p>
                      <a:pPr algn="ctr">
                        <a:spcAft>
                          <a:spcPts val="400"/>
                        </a:spcAft>
                      </a:pPr>
                      <a:r>
                        <a:rPr lang="en-US" sz="1100" dirty="0" smtClean="0"/>
                        <a:t>2018-2019</a:t>
                      </a:r>
                    </a:p>
                    <a:p>
                      <a:pPr algn="ctr">
                        <a:spcAft>
                          <a:spcPts val="400"/>
                        </a:spcAft>
                      </a:pPr>
                      <a:r>
                        <a:rPr lang="en-US" sz="1100" dirty="0" smtClean="0"/>
                        <a:t>December</a:t>
                      </a:r>
                      <a:r>
                        <a:rPr lang="en-US" sz="1100" baseline="0" dirty="0" smtClean="0"/>
                        <a:t> 1, 2018</a:t>
                      </a:r>
                    </a:p>
                    <a:p>
                      <a:pPr algn="ctr">
                        <a:spcAft>
                          <a:spcPts val="400"/>
                        </a:spcAft>
                      </a:pPr>
                      <a:r>
                        <a:rPr lang="en-US" sz="1100" baseline="0" dirty="0" smtClean="0"/>
                        <a:t>2018-2019</a:t>
                      </a:r>
                    </a:p>
                    <a:p>
                      <a:pPr algn="ctr">
                        <a:spcAft>
                          <a:spcPts val="400"/>
                        </a:spcAft>
                      </a:pPr>
                      <a:r>
                        <a:rPr lang="en-US" sz="1100" baseline="0" dirty="0" smtClean="0"/>
                        <a:t>Three-year average</a:t>
                      </a:r>
                    </a:p>
                    <a:p>
                      <a:pPr algn="ctr">
                        <a:spcAft>
                          <a:spcPts val="400"/>
                        </a:spcAft>
                      </a:pPr>
                      <a:r>
                        <a:rPr lang="en-US" sz="1100" baseline="0" dirty="0" smtClean="0"/>
                        <a:t>(2015-16; 2016-17; 2017-18*)</a:t>
                      </a:r>
                    </a:p>
                    <a:p>
                      <a:pPr algn="ctr">
                        <a:spcAft>
                          <a:spcPts val="400"/>
                        </a:spcAft>
                      </a:pPr>
                      <a:r>
                        <a:rPr lang="en-US" sz="1100" baseline="0" dirty="0" smtClean="0">
                          <a:solidFill>
                            <a:srgbClr val="FF0000"/>
                          </a:solidFill>
                        </a:rPr>
                        <a:t>*Oct. 2018 available Fall 2019</a:t>
                      </a:r>
                    </a:p>
                    <a:p>
                      <a:pPr algn="ctr">
                        <a:spcAft>
                          <a:spcPts val="400"/>
                        </a:spcAft>
                      </a:pPr>
                      <a:r>
                        <a:rPr lang="en-US" sz="1100" baseline="0" dirty="0" smtClean="0"/>
                        <a:t>Three-year average</a:t>
                      </a:r>
                    </a:p>
                    <a:p>
                      <a:pPr algn="ctr">
                        <a:spcAft>
                          <a:spcPts val="400"/>
                        </a:spcAft>
                      </a:pPr>
                      <a:r>
                        <a:rPr lang="en-US" sz="1100" baseline="0" dirty="0" smtClean="0"/>
                        <a:t>(October 2016, 2017, 2018*)</a:t>
                      </a:r>
                    </a:p>
                    <a:p>
                      <a:pPr algn="ctr">
                        <a:spcAft>
                          <a:spcPts val="400"/>
                        </a:spcAft>
                      </a:pPr>
                      <a:r>
                        <a:rPr lang="en-US" sz="1100" baseline="0" dirty="0" smtClean="0">
                          <a:solidFill>
                            <a:srgbClr val="FF0000"/>
                          </a:solidFill>
                        </a:rPr>
                        <a:t>*Oct. 2018 for other accounts</a:t>
                      </a:r>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400"/>
                        </a:spcAft>
                      </a:pPr>
                      <a:endParaRPr lang="en-US" sz="1100" dirty="0" smtClean="0"/>
                    </a:p>
                    <a:p>
                      <a:pPr algn="ctr">
                        <a:spcAft>
                          <a:spcPts val="400"/>
                        </a:spcAft>
                      </a:pPr>
                      <a:r>
                        <a:rPr lang="en-US" sz="1100" dirty="0" smtClean="0"/>
                        <a:t>2020-2021</a:t>
                      </a:r>
                    </a:p>
                    <a:p>
                      <a:pPr algn="ctr">
                        <a:spcAft>
                          <a:spcPts val="400"/>
                        </a:spcAft>
                      </a:pPr>
                      <a:r>
                        <a:rPr lang="en-US" sz="1100" dirty="0" smtClean="0"/>
                        <a:t>December</a:t>
                      </a:r>
                      <a:r>
                        <a:rPr lang="en-US" sz="1100" baseline="0" dirty="0" smtClean="0"/>
                        <a:t> 1, 2020</a:t>
                      </a:r>
                    </a:p>
                    <a:p>
                      <a:pPr algn="ctr">
                        <a:spcAft>
                          <a:spcPts val="400"/>
                        </a:spcAft>
                      </a:pPr>
                      <a:r>
                        <a:rPr lang="en-US" sz="1100" baseline="0" dirty="0" smtClean="0"/>
                        <a:t>2020-2021</a:t>
                      </a:r>
                    </a:p>
                    <a:p>
                      <a:pPr algn="ctr">
                        <a:spcAft>
                          <a:spcPts val="400"/>
                        </a:spcAft>
                      </a:pPr>
                      <a:r>
                        <a:rPr lang="en-US" sz="1100" baseline="0" dirty="0" smtClean="0"/>
                        <a:t>Three-year average</a:t>
                      </a:r>
                    </a:p>
                    <a:p>
                      <a:pPr algn="ctr">
                        <a:spcAft>
                          <a:spcPts val="400"/>
                        </a:spcAft>
                      </a:pPr>
                      <a:r>
                        <a:rPr lang="en-US" sz="1100" b="0" baseline="0" dirty="0" smtClean="0"/>
                        <a:t>(2016-17; 2017-18; 2018-19*)</a:t>
                      </a:r>
                    </a:p>
                    <a:p>
                      <a:pPr algn="ctr">
                        <a:spcAft>
                          <a:spcPts val="400"/>
                        </a:spcAft>
                      </a:pPr>
                      <a:r>
                        <a:rPr lang="en-US" sz="1100" b="0" baseline="0" dirty="0" smtClean="0">
                          <a:solidFill>
                            <a:srgbClr val="FF0000"/>
                          </a:solidFill>
                        </a:rPr>
                        <a:t>*Oct. 2019 available Fall 2020</a:t>
                      </a:r>
                    </a:p>
                    <a:p>
                      <a:pPr algn="ctr">
                        <a:spcAft>
                          <a:spcPts val="400"/>
                        </a:spcAft>
                      </a:pPr>
                      <a:r>
                        <a:rPr lang="en-US" sz="1100" baseline="0" dirty="0" smtClean="0">
                          <a:solidFill>
                            <a:schemeClr val="tx1"/>
                          </a:solidFill>
                        </a:rPr>
                        <a:t>Three-year average</a:t>
                      </a:r>
                    </a:p>
                    <a:p>
                      <a:pPr algn="ctr">
                        <a:spcAft>
                          <a:spcPts val="400"/>
                        </a:spcAft>
                      </a:pPr>
                      <a:r>
                        <a:rPr lang="en-US" sz="1100" baseline="0" dirty="0" smtClean="0">
                          <a:solidFill>
                            <a:schemeClr val="tx1"/>
                          </a:solidFill>
                        </a:rPr>
                        <a:t>(October 2017, 2018, 2019*)</a:t>
                      </a:r>
                    </a:p>
                    <a:p>
                      <a:pPr algn="ctr">
                        <a:spcAft>
                          <a:spcPts val="400"/>
                        </a:spcAft>
                      </a:pPr>
                      <a:r>
                        <a:rPr lang="en-US" sz="1100" baseline="0" dirty="0" smtClean="0">
                          <a:solidFill>
                            <a:srgbClr val="FF0000"/>
                          </a:solidFill>
                        </a:rPr>
                        <a:t>*Oct. 2019 for other accounts</a:t>
                      </a:r>
                      <a:endParaRPr lang="en-US" sz="11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165201"/>
                  </a:ext>
                </a:extLst>
              </a:tr>
              <a:tr h="0">
                <a:tc>
                  <a:txBody>
                    <a:bodyPr/>
                    <a:lstStyle/>
                    <a:p>
                      <a:pPr marL="173038" indent="-173038"/>
                      <a:r>
                        <a:rPr lang="en-US" sz="1100" b="1" dirty="0" smtClean="0"/>
                        <a:t>B.</a:t>
                      </a:r>
                      <a:r>
                        <a:rPr lang="en-US" sz="1100" b="1" baseline="0" dirty="0" smtClean="0"/>
                        <a:t> Base-year Expenditure &amp; Revenue Data</a:t>
                      </a:r>
                      <a:r>
                        <a:rPr lang="en-US" sz="1100" baseline="0" dirty="0" smtClean="0"/>
                        <a:t> (funded salaries, support costs, federal revenues for support deduct)</a:t>
                      </a:r>
                      <a:endParaRPr lang="en-US" sz="11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2017-2018</a:t>
                      </a:r>
                    </a:p>
                    <a:p>
                      <a:pPr algn="ctr"/>
                      <a:r>
                        <a:rPr lang="en-US" sz="1100" dirty="0" smtClean="0"/>
                        <a:t>Annual</a:t>
                      </a:r>
                      <a:r>
                        <a:rPr lang="en-US" sz="1100" baseline="0" dirty="0" smtClean="0"/>
                        <a:t> School Report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2019-2020</a:t>
                      </a:r>
                    </a:p>
                    <a:p>
                      <a:pPr algn="ctr"/>
                      <a:r>
                        <a:rPr lang="en-US" sz="1100" dirty="0" smtClean="0"/>
                        <a:t>Annual School Report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9646575"/>
                  </a:ext>
                </a:extLst>
              </a:tr>
              <a:tr h="0">
                <a:tc>
                  <a:txBody>
                    <a:bodyPr/>
                    <a:lstStyle/>
                    <a:p>
                      <a:pPr algn="l"/>
                      <a:r>
                        <a:rPr lang="en-US" sz="1100" b="1" dirty="0" smtClean="0"/>
                        <a:t>C. Fringe Benefit Rates</a:t>
                      </a:r>
                    </a:p>
                    <a:p>
                      <a:pPr marL="344488" indent="0" algn="l"/>
                      <a:r>
                        <a:rPr lang="en-US" sz="1100" b="0" dirty="0" smtClean="0"/>
                        <a:t>Instructional</a:t>
                      </a:r>
                      <a:r>
                        <a:rPr lang="en-US" sz="1100" b="0" baseline="0" dirty="0" smtClean="0"/>
                        <a:t> VRS Retirement (Including Retiree Health Care Credit)</a:t>
                      </a:r>
                    </a:p>
                    <a:p>
                      <a:pPr marL="344488" indent="0" algn="l"/>
                      <a:r>
                        <a:rPr lang="en-US" sz="1100" b="0" baseline="0" dirty="0" smtClean="0"/>
                        <a:t>Non-instructional VRS Retirement</a:t>
                      </a:r>
                    </a:p>
                    <a:p>
                      <a:pPr marL="344488" indent="0" algn="l"/>
                      <a:r>
                        <a:rPr lang="en-US" sz="1100" b="0" baseline="0" dirty="0" smtClean="0"/>
                        <a:t>Social Security/Medicare</a:t>
                      </a:r>
                    </a:p>
                    <a:p>
                      <a:pPr marL="344488" indent="0" algn="l"/>
                      <a:r>
                        <a:rPr lang="en-US" sz="1100" b="0" baseline="0" dirty="0" smtClean="0"/>
                        <a:t>Group Life Insurance</a:t>
                      </a:r>
                    </a:p>
                    <a:p>
                      <a:pPr marL="344488" indent="0" algn="l"/>
                      <a:r>
                        <a:rPr lang="en-US" sz="1100" b="0" baseline="0" dirty="0" smtClean="0"/>
                        <a:t>Health Care Premium </a:t>
                      </a:r>
                      <a:r>
                        <a:rPr lang="en-US" sz="1100" b="0" i="1" baseline="0" dirty="0" smtClean="0"/>
                        <a:t>(Funded per </a:t>
                      </a:r>
                      <a:r>
                        <a:rPr lang="en-US" sz="1100" b="0" i="1" u="sng" baseline="0" dirty="0" smtClean="0"/>
                        <a:t>position</a:t>
                      </a:r>
                      <a:r>
                        <a:rPr lang="en-US" sz="1100" b="0" i="1" baseline="0" dirty="0" smtClean="0"/>
                        <a:t> amount with Inflation)</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smtClean="0"/>
                    </a:p>
                    <a:p>
                      <a:pPr algn="ctr"/>
                      <a:r>
                        <a:rPr lang="en-US" sz="1100" dirty="0" smtClean="0"/>
                        <a:t>17.83%</a:t>
                      </a:r>
                    </a:p>
                    <a:p>
                      <a:pPr algn="ctr"/>
                      <a:r>
                        <a:rPr lang="en-US" sz="1100" dirty="0" smtClean="0"/>
                        <a:t>7.10%</a:t>
                      </a:r>
                    </a:p>
                    <a:p>
                      <a:pPr algn="ctr"/>
                      <a:r>
                        <a:rPr lang="en-US" sz="1100" dirty="0" smtClean="0"/>
                        <a:t>7.65%</a:t>
                      </a:r>
                    </a:p>
                    <a:p>
                      <a:pPr algn="ctr"/>
                      <a:r>
                        <a:rPr lang="en-US" sz="1100" dirty="0" smtClean="0"/>
                        <a:t>0.54%</a:t>
                      </a:r>
                    </a:p>
                    <a:p>
                      <a:pPr algn="ctr"/>
                      <a:r>
                        <a:rPr lang="en-US" sz="1100" dirty="0" smtClean="0"/>
                        <a:t>$5,504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smtClean="0"/>
                    </a:p>
                    <a:p>
                      <a:pPr algn="ctr"/>
                      <a:r>
                        <a:rPr lang="en-US" sz="1100" dirty="0" smtClean="0"/>
                        <a:t>17.83%</a:t>
                      </a:r>
                    </a:p>
                    <a:p>
                      <a:pPr algn="ctr"/>
                      <a:r>
                        <a:rPr lang="en-US" sz="1100" dirty="0" smtClean="0"/>
                        <a:t>7.10%</a:t>
                      </a:r>
                    </a:p>
                    <a:p>
                      <a:pPr algn="ctr"/>
                      <a:r>
                        <a:rPr lang="en-US" sz="1100" dirty="0" smtClean="0"/>
                        <a:t>7.65%</a:t>
                      </a:r>
                    </a:p>
                    <a:p>
                      <a:pPr algn="ctr"/>
                      <a:r>
                        <a:rPr lang="en-US" sz="1100" dirty="0" smtClean="0"/>
                        <a:t>0.54%</a:t>
                      </a:r>
                    </a:p>
                    <a:p>
                      <a:pPr algn="ctr"/>
                      <a:r>
                        <a:rPr lang="en-US" sz="1100" dirty="0" smtClean="0"/>
                        <a:t>$6,126</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242600"/>
                  </a:ext>
                </a:extLst>
              </a:tr>
              <a:tr h="0">
                <a:tc>
                  <a:txBody>
                    <a:bodyPr/>
                    <a:lstStyle/>
                    <a:p>
                      <a:r>
                        <a:rPr lang="en-US" sz="1100" b="1" dirty="0" smtClean="0"/>
                        <a:t>D.  Composite</a:t>
                      </a:r>
                      <a:r>
                        <a:rPr lang="en-US" sz="1100" b="1" baseline="0" dirty="0" smtClean="0"/>
                        <a:t> Index </a:t>
                      </a:r>
                      <a:r>
                        <a:rPr lang="en-US" sz="1100" i="1" baseline="0" dirty="0" smtClean="0"/>
                        <a:t>(Base-Year Data)</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2017</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2019</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639401"/>
                  </a:ext>
                </a:extLst>
              </a:tr>
              <a:tr h="0">
                <a:tc>
                  <a:txBody>
                    <a:bodyPr/>
                    <a:lstStyle/>
                    <a:p>
                      <a:r>
                        <a:rPr lang="en-US" sz="1100" b="1" dirty="0" smtClean="0"/>
                        <a:t>E.   Funded Non-Personal</a:t>
                      </a:r>
                      <a:r>
                        <a:rPr lang="en-US" sz="1100" b="1" baseline="0" dirty="0" smtClean="0"/>
                        <a:t> Support Inflation Factors </a:t>
                      </a:r>
                      <a:r>
                        <a:rPr lang="en-US" sz="1100" i="1" baseline="0" dirty="0" smtClean="0"/>
                        <a:t>(Unweighted average)</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4.44%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smtClean="0"/>
                        <a:t>4.12%</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638388"/>
                  </a:ext>
                </a:extLst>
              </a:tr>
              <a:tr h="0">
                <a:tc>
                  <a:txBody>
                    <a:bodyPr/>
                    <a:lstStyle/>
                    <a:p>
                      <a:r>
                        <a:rPr lang="en-US" sz="1100" b="1" dirty="0" smtClean="0"/>
                        <a:t>F.   Textbooks </a:t>
                      </a:r>
                      <a:r>
                        <a:rPr lang="en-US" sz="1100" i="1" dirty="0" smtClean="0"/>
                        <a:t>(Funded Per Pupil Amount with Inflation)</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$107.47</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$130.85</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255253"/>
                  </a:ext>
                </a:extLst>
              </a:tr>
              <a:tr h="0">
                <a:tc>
                  <a:txBody>
                    <a:bodyPr/>
                    <a:lstStyle/>
                    <a:p>
                      <a:r>
                        <a:rPr lang="en-US" sz="1100" b="1" dirty="0" smtClean="0"/>
                        <a:t>G.  Average</a:t>
                      </a:r>
                      <a:r>
                        <a:rPr lang="en-US" sz="1100" b="1" baseline="0" dirty="0" smtClean="0"/>
                        <a:t> Daily Membership Projections</a:t>
                      </a:r>
                      <a:r>
                        <a:rPr lang="en-US" sz="1100" baseline="0" dirty="0" smtClean="0"/>
                        <a:t> </a:t>
                      </a:r>
                      <a:r>
                        <a:rPr lang="en-US" sz="1100" i="1" baseline="0" dirty="0" smtClean="0"/>
                        <a:t>(Initial Projections)</a:t>
                      </a:r>
                      <a:endParaRPr lang="en-US"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1,218,331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1,221,278 (FY23)</a:t>
                      </a:r>
                    </a:p>
                    <a:p>
                      <a:pPr algn="ctr"/>
                      <a:r>
                        <a:rPr lang="en-US" sz="1100" dirty="0" smtClean="0"/>
                        <a:t>1,225,762 (FY24)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634340"/>
                  </a:ext>
                </a:extLst>
              </a:tr>
            </a:tbl>
          </a:graphicData>
        </a:graphic>
      </p:graphicFrame>
    </p:spTree>
    <p:extLst>
      <p:ext uri="{BB962C8B-B14F-4D97-AF65-F5344CB8AC3E}">
        <p14:creationId xmlns:p14="http://schemas.microsoft.com/office/powerpoint/2010/main" val="177120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t>
            </a:r>
            <a:r>
              <a:rPr lang="en-US" dirty="0"/>
              <a:t>Cost to Date</a:t>
            </a:r>
          </a:p>
        </p:txBody>
      </p:sp>
      <p:sp>
        <p:nvSpPr>
          <p:cNvPr id="3" name="Content Placeholder 2"/>
          <p:cNvSpPr>
            <a:spLocks noGrp="1"/>
          </p:cNvSpPr>
          <p:nvPr>
            <p:ph idx="1"/>
          </p:nvPr>
        </p:nvSpPr>
        <p:spPr/>
        <p:txBody>
          <a:bodyPr/>
          <a:lstStyle/>
          <a:p>
            <a:pPr marL="342900" lvl="1" indent="-342900">
              <a:buFont typeface="Wingdings" panose="05000000000000000000" pitchFamily="2" charset="2"/>
              <a:buChar char="§"/>
              <a:defRPr/>
            </a:pPr>
            <a:r>
              <a:rPr lang="en-US" b="1" dirty="0"/>
              <a:t>The final amount of state funding for Direct Aid each biennium reflects 1) the final </a:t>
            </a:r>
            <a:r>
              <a:rPr lang="en-US" b="1" dirty="0" err="1"/>
              <a:t>rebenchmarking</a:t>
            </a:r>
            <a:r>
              <a:rPr lang="en-US" b="1" dirty="0"/>
              <a:t> costs funded and 2) any funding policy changes/new programs adopted by the General Assembly and the Governor.</a:t>
            </a:r>
          </a:p>
          <a:p>
            <a:pPr marL="342900" lvl="1" indent="-342900">
              <a:buFont typeface="Wingdings" panose="05000000000000000000" pitchFamily="2" charset="2"/>
              <a:buChar char="§"/>
              <a:defRPr/>
            </a:pPr>
            <a:endParaRPr lang="en-US" b="1" dirty="0"/>
          </a:p>
          <a:p>
            <a:pPr marL="342900" lvl="1" indent="-342900">
              <a:buFont typeface="Wingdings" panose="05000000000000000000" pitchFamily="2" charset="2"/>
              <a:buChar char="§"/>
              <a:defRPr/>
            </a:pPr>
            <a:r>
              <a:rPr lang="en-US" b="1" dirty="0" smtClean="0"/>
              <a:t>The state </a:t>
            </a:r>
            <a:r>
              <a:rPr lang="en-US" b="1" dirty="0"/>
              <a:t>cost (above the </a:t>
            </a:r>
            <a:r>
              <a:rPr lang="en-US" b="1" dirty="0" smtClean="0"/>
              <a:t>FY22 </a:t>
            </a:r>
            <a:r>
              <a:rPr lang="en-US" b="1" dirty="0"/>
              <a:t>base) of the </a:t>
            </a:r>
            <a:r>
              <a:rPr lang="en-US" b="1" dirty="0" err="1"/>
              <a:t>rebenchmarking</a:t>
            </a:r>
            <a:r>
              <a:rPr lang="en-US" b="1" dirty="0"/>
              <a:t> updates completed to date is </a:t>
            </a:r>
            <a:r>
              <a:rPr lang="en-US" b="1" dirty="0" smtClean="0"/>
              <a:t>$153.8 </a:t>
            </a:r>
            <a:r>
              <a:rPr lang="en-US" b="1" dirty="0"/>
              <a:t>million in </a:t>
            </a:r>
            <a:r>
              <a:rPr lang="en-US" b="1" dirty="0" smtClean="0"/>
              <a:t>FY23 </a:t>
            </a:r>
            <a:r>
              <a:rPr lang="en-US" b="1" dirty="0"/>
              <a:t>and </a:t>
            </a:r>
            <a:r>
              <a:rPr lang="en-US" b="1" dirty="0" smtClean="0"/>
              <a:t>$177.2 </a:t>
            </a:r>
            <a:r>
              <a:rPr lang="en-US" b="1" dirty="0"/>
              <a:t>million in </a:t>
            </a:r>
            <a:r>
              <a:rPr lang="en-US" b="1" dirty="0" smtClean="0"/>
              <a:t>FY23, </a:t>
            </a:r>
            <a:r>
              <a:rPr lang="en-US" b="1" dirty="0"/>
              <a:t>for a </a:t>
            </a:r>
            <a:r>
              <a:rPr lang="en-US" b="1" dirty="0" smtClean="0"/>
              <a:t>2022-2024 </a:t>
            </a:r>
            <a:r>
              <a:rPr lang="en-US" b="1" u="sng" dirty="0"/>
              <a:t>biennial total of </a:t>
            </a:r>
            <a:r>
              <a:rPr lang="en-US" b="1" u="sng" dirty="0" smtClean="0"/>
              <a:t>$331.0 </a:t>
            </a:r>
            <a:r>
              <a:rPr lang="en-US" b="1" u="sng" dirty="0"/>
              <a:t>million</a:t>
            </a:r>
            <a:r>
              <a:rPr lang="en-US" b="1" dirty="0"/>
              <a:t>.  (The state cost of the </a:t>
            </a:r>
            <a:r>
              <a:rPr lang="en-US" b="1" dirty="0" smtClean="0"/>
              <a:t>2020-2022 </a:t>
            </a:r>
            <a:r>
              <a:rPr lang="en-US" b="1" dirty="0" err="1"/>
              <a:t>rebenchmarking</a:t>
            </a:r>
            <a:r>
              <a:rPr lang="en-US" b="1" dirty="0"/>
              <a:t> at this stage was </a:t>
            </a:r>
            <a:r>
              <a:rPr lang="en-US" b="1" dirty="0" smtClean="0"/>
              <a:t>$595.7 </a:t>
            </a:r>
            <a:r>
              <a:rPr lang="en-US" b="1" dirty="0"/>
              <a:t>million.)</a:t>
            </a:r>
          </a:p>
          <a:p>
            <a:pPr marL="0" lvl="1" indent="0">
              <a:buNone/>
              <a:defRPr/>
            </a:pPr>
            <a:endParaRPr lang="en-US" b="1" dirty="0"/>
          </a:p>
        </p:txBody>
      </p:sp>
      <p:sp>
        <p:nvSpPr>
          <p:cNvPr id="4" name="Slide Number Placeholder 3"/>
          <p:cNvSpPr>
            <a:spLocks noGrp="1"/>
          </p:cNvSpPr>
          <p:nvPr>
            <p:ph type="sldNum" sz="quarter" idx="12"/>
          </p:nvPr>
        </p:nvSpPr>
        <p:spPr/>
        <p:txBody>
          <a:bodyPr/>
          <a:lstStyle/>
          <a:p>
            <a:fld id="{25E842EE-07A5-BF42-B259-F0753968FB43}" type="slidenum">
              <a:rPr lang="en-US" smtClean="0"/>
              <a:t>29</a:t>
            </a:fld>
            <a:endParaRPr lang="en-US"/>
          </a:p>
        </p:txBody>
      </p:sp>
    </p:spTree>
    <p:extLst>
      <p:ext uri="{BB962C8B-B14F-4D97-AF65-F5344CB8AC3E}">
        <p14:creationId xmlns:p14="http://schemas.microsoft.com/office/powerpoint/2010/main" val="412772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685165"/>
            <a:ext cx="10515600" cy="892175"/>
          </a:xfrm>
        </p:spPr>
        <p:txBody>
          <a:bodyPr>
            <a:normAutofit/>
          </a:bodyPr>
          <a:lstStyle/>
          <a:p>
            <a:pPr algn="ctr"/>
            <a:r>
              <a:rPr lang="en-US" sz="4000" b="1" dirty="0" smtClean="0"/>
              <a:t>2022-2024 </a:t>
            </a:r>
            <a:r>
              <a:rPr lang="en-US" sz="4000" b="1" dirty="0" err="1"/>
              <a:t>Rebenchmarking</a:t>
            </a:r>
            <a:r>
              <a:rPr lang="en-US" sz="4000" b="1" dirty="0"/>
              <a:t> – State Cost</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1463040" y="1939925"/>
            <a:ext cx="9160626" cy="4351338"/>
          </a:xfrm>
        </p:spPr>
        <p:txBody>
          <a:bodyPr/>
          <a:lstStyle/>
          <a:p>
            <a:pPr marL="0" indent="0">
              <a:buNone/>
            </a:pPr>
            <a:r>
              <a:rPr lang="en-US" sz="3600" b="1" dirty="0">
                <a:solidFill>
                  <a:schemeClr val="tx1"/>
                </a:solidFill>
              </a:rPr>
              <a:t>The state cost of </a:t>
            </a:r>
            <a:r>
              <a:rPr lang="en-US" sz="3600" b="1" dirty="0" err="1">
                <a:solidFill>
                  <a:schemeClr val="tx1"/>
                </a:solidFill>
              </a:rPr>
              <a:t>rebenchmarking</a:t>
            </a:r>
            <a:r>
              <a:rPr lang="en-US" sz="3600" b="1" dirty="0">
                <a:solidFill>
                  <a:schemeClr val="tx1"/>
                </a:solidFill>
              </a:rPr>
              <a:t> for the </a:t>
            </a:r>
            <a:r>
              <a:rPr lang="en-US" sz="3600" b="1" dirty="0" smtClean="0">
                <a:solidFill>
                  <a:schemeClr val="tx1"/>
                </a:solidFill>
              </a:rPr>
              <a:t>2022-2024 </a:t>
            </a:r>
            <a:r>
              <a:rPr lang="en-US" sz="3600" b="1" dirty="0">
                <a:solidFill>
                  <a:schemeClr val="tx1"/>
                </a:solidFill>
              </a:rPr>
              <a:t>biennium is </a:t>
            </a:r>
            <a:r>
              <a:rPr lang="en-US" sz="3600" b="1" dirty="0" smtClean="0">
                <a:solidFill>
                  <a:schemeClr val="tx1"/>
                </a:solidFill>
              </a:rPr>
              <a:t>$331.0 </a:t>
            </a:r>
            <a:r>
              <a:rPr lang="en-US" sz="3600" b="1" dirty="0">
                <a:solidFill>
                  <a:schemeClr val="tx1"/>
                </a:solidFill>
              </a:rPr>
              <a:t>million</a:t>
            </a:r>
            <a:r>
              <a:rPr lang="en-US" sz="3600" b="1" dirty="0" smtClean="0">
                <a:solidFill>
                  <a:schemeClr val="tx1"/>
                </a:solidFill>
              </a:rPr>
              <a:t>.</a:t>
            </a:r>
          </a:p>
          <a:p>
            <a:pPr marL="0" indent="0">
              <a:buNone/>
            </a:pPr>
            <a:endParaRPr lang="en-US" b="1" dirty="0"/>
          </a:p>
          <a:p>
            <a:pPr lvl="1"/>
            <a:r>
              <a:rPr lang="en-US" sz="3600" b="1" dirty="0" smtClean="0"/>
              <a:t>FY23 </a:t>
            </a:r>
            <a:r>
              <a:rPr lang="en-US" sz="3600" b="1" dirty="0"/>
              <a:t>- </a:t>
            </a:r>
            <a:r>
              <a:rPr lang="en-US" sz="3600" b="1" dirty="0" smtClean="0"/>
              <a:t>$153.8 </a:t>
            </a:r>
            <a:r>
              <a:rPr lang="en-US" sz="3600" b="1" dirty="0"/>
              <a:t>million</a:t>
            </a:r>
          </a:p>
          <a:p>
            <a:pPr lvl="1"/>
            <a:r>
              <a:rPr lang="en-US" sz="3600" b="1" dirty="0" smtClean="0"/>
              <a:t>FY24 </a:t>
            </a:r>
            <a:r>
              <a:rPr lang="en-US" sz="3600" b="1" dirty="0"/>
              <a:t>- </a:t>
            </a:r>
            <a:r>
              <a:rPr lang="en-US" sz="3600" b="1" dirty="0" smtClean="0"/>
              <a:t>$177.2 </a:t>
            </a:r>
            <a:r>
              <a:rPr lang="en-US" sz="3600" b="1" dirty="0"/>
              <a:t>million</a:t>
            </a:r>
          </a:p>
          <a:p>
            <a:pPr marL="0" indent="0">
              <a:buNone/>
            </a:pPr>
            <a:endParaRPr lang="en-US" b="1"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693525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t>
            </a:r>
            <a:r>
              <a:rPr lang="en-US" dirty="0"/>
              <a:t>Cost to Date</a:t>
            </a:r>
          </a:p>
        </p:txBody>
      </p:sp>
      <p:sp>
        <p:nvSpPr>
          <p:cNvPr id="3" name="Content Placeholder 2"/>
          <p:cNvSpPr>
            <a:spLocks noGrp="1"/>
          </p:cNvSpPr>
          <p:nvPr>
            <p:ph idx="1"/>
          </p:nvPr>
        </p:nvSpPr>
        <p:spPr>
          <a:xfrm>
            <a:off x="1561381" y="1825625"/>
            <a:ext cx="9100867" cy="4351338"/>
          </a:xfrm>
        </p:spPr>
        <p:txBody>
          <a:bodyPr/>
          <a:lstStyle/>
          <a:p>
            <a:pPr marL="0" lvl="1" indent="0">
              <a:buNone/>
              <a:defRPr/>
            </a:pPr>
            <a:endParaRPr lang="en-US" sz="2800" b="1" dirty="0" smtClean="0"/>
          </a:p>
          <a:p>
            <a:pPr marL="0" lvl="1" indent="0">
              <a:buNone/>
              <a:defRPr/>
            </a:pPr>
            <a:r>
              <a:rPr lang="en-US" sz="2800" b="1" dirty="0" smtClean="0"/>
              <a:t>The </a:t>
            </a:r>
            <a:r>
              <a:rPr lang="en-US" sz="2800" b="1" dirty="0"/>
              <a:t>following </a:t>
            </a:r>
            <a:r>
              <a:rPr lang="en-US" sz="2800" b="1" dirty="0" smtClean="0"/>
              <a:t>five </a:t>
            </a:r>
            <a:r>
              <a:rPr lang="en-US" sz="2800" b="1" dirty="0"/>
              <a:t>slides show the incremental state cost starting from the </a:t>
            </a:r>
            <a:r>
              <a:rPr lang="en-US" sz="2800" b="1" dirty="0" smtClean="0"/>
              <a:t>FY22 </a:t>
            </a:r>
            <a:r>
              <a:rPr lang="en-US" sz="2800" b="1" dirty="0"/>
              <a:t>base budget of the </a:t>
            </a:r>
            <a:r>
              <a:rPr lang="en-US" sz="2800" b="1" dirty="0" smtClean="0"/>
              <a:t>31 </a:t>
            </a:r>
            <a:r>
              <a:rPr lang="en-US" sz="2800" b="1" dirty="0" err="1"/>
              <a:t>rebenchmarking</a:t>
            </a:r>
            <a:r>
              <a:rPr lang="en-US" sz="2800" b="1" dirty="0"/>
              <a:t> steps completed to date. </a:t>
            </a:r>
          </a:p>
          <a:p>
            <a:pPr marL="0" lvl="1" indent="0">
              <a:buNone/>
              <a:defRPr/>
            </a:pPr>
            <a:endParaRPr lang="en-US" b="1" dirty="0"/>
          </a:p>
        </p:txBody>
      </p:sp>
      <p:sp>
        <p:nvSpPr>
          <p:cNvPr id="4" name="Slide Number Placeholder 3"/>
          <p:cNvSpPr>
            <a:spLocks noGrp="1"/>
          </p:cNvSpPr>
          <p:nvPr>
            <p:ph type="sldNum" sz="quarter" idx="12"/>
          </p:nvPr>
        </p:nvSpPr>
        <p:spPr/>
        <p:txBody>
          <a:bodyPr/>
          <a:lstStyle/>
          <a:p>
            <a:fld id="{25E842EE-07A5-BF42-B259-F0753968FB43}" type="slidenum">
              <a:rPr lang="en-US" smtClean="0"/>
              <a:t>30</a:t>
            </a:fld>
            <a:endParaRPr lang="en-US"/>
          </a:p>
        </p:txBody>
      </p:sp>
    </p:spTree>
    <p:extLst>
      <p:ext uri="{BB962C8B-B14F-4D97-AF65-F5344CB8AC3E}">
        <p14:creationId xmlns:p14="http://schemas.microsoft.com/office/powerpoint/2010/main" val="43361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803"/>
          </a:xfrm>
        </p:spPr>
        <p:txBody>
          <a:bodyPr/>
          <a:lstStyle/>
          <a:p>
            <a:pPr algn="ctr"/>
            <a:r>
              <a:rPr lang="en-US" dirty="0" smtClean="0"/>
              <a:t>Special </a:t>
            </a:r>
            <a:r>
              <a:rPr lang="en-US" dirty="0"/>
              <a:t>Education Child Count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6093106"/>
              </p:ext>
            </p:extLst>
          </p:nvPr>
        </p:nvGraphicFramePr>
        <p:xfrm>
          <a:off x="1304026" y="1224684"/>
          <a:ext cx="9583946" cy="101196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6,</a:t>
                      </a:r>
                      <a:r>
                        <a:rPr lang="en-US" sz="1400" b="0" i="0" u="none" strike="noStrike" baseline="0" dirty="0" smtClean="0">
                          <a:latin typeface="+mj-lt"/>
                        </a:rPr>
                        <a:t> </a:t>
                      </a:r>
                      <a:r>
                        <a:rPr lang="en-US" sz="1400" b="0" i="0" u="none" strike="noStrike" dirty="0" smtClean="0">
                          <a:latin typeface="+mj-lt"/>
                        </a:rPr>
                        <a:t>25, &amp; 29</a:t>
                      </a:r>
                      <a:endParaRPr lang="en-US" sz="1400" b="0" i="0" u="none" strike="noStrike" dirty="0">
                        <a:latin typeface="+mj-lt"/>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200" b="0" i="0" u="none" strike="noStrike" dirty="0" smtClean="0">
                          <a:latin typeface="+mj-lt"/>
                        </a:rPr>
                        <a:t>Update Special Education Child Count to December 1, 2020</a:t>
                      </a:r>
                      <a:endParaRPr lang="en-US" sz="1200" b="0" i="0" u="none" strike="noStrike" dirty="0">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rPr>
                        <a:t>(30,181,709)</a:t>
                      </a:r>
                    </a:p>
                    <a:p>
                      <a:pPr algn="r" fontAlgn="ctr"/>
                      <a:r>
                        <a:rPr lang="en-US" sz="1200" b="0" i="0" u="none" strike="noStrike" dirty="0" smtClean="0">
                          <a:solidFill>
                            <a:schemeClr val="tx1"/>
                          </a:solidFill>
                          <a:latin typeface="+mj-lt"/>
                        </a:rPr>
                        <a:t>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rPr>
                        <a:t>(30,048,239)</a:t>
                      </a:r>
                    </a:p>
                    <a:p>
                      <a:pPr algn="r" fontAlgn="ctr"/>
                      <a:r>
                        <a:rPr lang="en-US" sz="1200" b="0" i="0" u="none" strike="noStrike" dirty="0" smtClean="0">
                          <a:solidFill>
                            <a:schemeClr val="tx1"/>
                          </a:solidFill>
                          <a:latin typeface="+mj-lt"/>
                        </a:rPr>
                        <a:t>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FF0000"/>
                        </a:solidFill>
                        <a:effectLst/>
                        <a:uLnTx/>
                        <a:uFillTx/>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a:ea typeface="MS Pゴシック"/>
                          <a:cs typeface="+mn-cs"/>
                        </a:rPr>
                        <a:t>(60,229,948)</a:t>
                      </a:r>
                    </a:p>
                    <a:p>
                      <a:pPr algn="r" fontAlgn="ctr"/>
                      <a:r>
                        <a:rPr lang="en-US" sz="1200" b="1" i="0" u="none" strike="noStrike" dirty="0" smtClean="0">
                          <a:latin typeface="+mj-lt"/>
                        </a:rPr>
                        <a:t> </a:t>
                      </a:r>
                      <a:endParaRPr lang="en-US" sz="12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mj-lt"/>
              </a:rPr>
              <a:t>31</a:t>
            </a:fld>
            <a:endParaRPr lang="en-US">
              <a:latin typeface="+mj-lt"/>
            </a:endParaRPr>
          </a:p>
        </p:txBody>
      </p:sp>
      <p:graphicFrame>
        <p:nvGraphicFramePr>
          <p:cNvPr id="6" name="Chart 5" descr="This table shows an increase in the number of kids represented in the December 1 special education child count from 2016 through 2020, which helps to explain the increase to state costs in the rebenchmarked budget." title="Special Education Child Count"/>
          <p:cNvGraphicFramePr>
            <a:graphicFrameLocks/>
          </p:cNvGraphicFramePr>
          <p:nvPr>
            <p:extLst>
              <p:ext uri="{D42A27DB-BD31-4B8C-83A1-F6EECF244321}">
                <p14:modId xmlns:p14="http://schemas.microsoft.com/office/powerpoint/2010/main" val="1173765505"/>
              </p:ext>
            </p:extLst>
          </p:nvPr>
        </p:nvGraphicFramePr>
        <p:xfrm>
          <a:off x="2826231" y="2278661"/>
          <a:ext cx="6529803" cy="4225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23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559"/>
          </a:xfrm>
        </p:spPr>
        <p:txBody>
          <a:bodyPr/>
          <a:lstStyle/>
          <a:p>
            <a:pPr algn="ctr"/>
            <a:r>
              <a:rPr lang="en-US" dirty="0" smtClean="0"/>
              <a:t>CTE </a:t>
            </a:r>
            <a:r>
              <a:rPr lang="en-US" dirty="0"/>
              <a:t>Course Enrollment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452917"/>
              </p:ext>
            </p:extLst>
          </p:nvPr>
        </p:nvGraphicFramePr>
        <p:xfrm>
          <a:off x="1304026" y="1569735"/>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7</a:t>
                      </a: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Career &amp; Technical Education Enrollment to 2020-2021</a:t>
                      </a:r>
                      <a:endParaRPr lang="en-US" sz="1100" b="0" i="0" u="none" strike="noStrike" dirty="0">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2,032,440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1,999,881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4,032,321 </a:t>
                      </a:r>
                      <a:endParaRPr lang="en-US" sz="1100" b="1" i="0" u="none" strike="noStrike" dirty="0">
                        <a:latin typeface="Arial"/>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mj-lt"/>
              </a:rPr>
              <a:t>32</a:t>
            </a:fld>
            <a:endParaRPr lang="en-US">
              <a:latin typeface="+mj-lt"/>
            </a:endParaRPr>
          </a:p>
        </p:txBody>
      </p:sp>
      <p:graphicFrame>
        <p:nvGraphicFramePr>
          <p:cNvPr id="3" name="Table 2" descr="This table shows the change in enrollment and course offerings for vocational education from base year 2018 to base year 2020." title="Vocational Education Enrollment"/>
          <p:cNvGraphicFramePr>
            <a:graphicFrameLocks noGrp="1"/>
          </p:cNvGraphicFramePr>
          <p:nvPr>
            <p:extLst>
              <p:ext uri="{D42A27DB-BD31-4B8C-83A1-F6EECF244321}">
                <p14:modId xmlns:p14="http://schemas.microsoft.com/office/powerpoint/2010/main" val="1913589386"/>
              </p:ext>
            </p:extLst>
          </p:nvPr>
        </p:nvGraphicFramePr>
        <p:xfrm>
          <a:off x="2032000" y="2738242"/>
          <a:ext cx="8198929" cy="2816974"/>
        </p:xfrm>
        <a:graphic>
          <a:graphicData uri="http://schemas.openxmlformats.org/drawingml/2006/table">
            <a:tbl>
              <a:tblPr firstRow="1" bandRow="1">
                <a:tableStyleId>{5C22544A-7EE6-4342-B048-85BDC9FD1C3A}</a:tableStyleId>
              </a:tblPr>
              <a:tblGrid>
                <a:gridCol w="3523411">
                  <a:extLst>
                    <a:ext uri="{9D8B030D-6E8A-4147-A177-3AD203B41FA5}">
                      <a16:colId xmlns:a16="http://schemas.microsoft.com/office/drawing/2014/main" val="1079747238"/>
                    </a:ext>
                  </a:extLst>
                </a:gridCol>
                <a:gridCol w="1656272">
                  <a:extLst>
                    <a:ext uri="{9D8B030D-6E8A-4147-A177-3AD203B41FA5}">
                      <a16:colId xmlns:a16="http://schemas.microsoft.com/office/drawing/2014/main" val="2166659380"/>
                    </a:ext>
                  </a:extLst>
                </a:gridCol>
                <a:gridCol w="1500996">
                  <a:extLst>
                    <a:ext uri="{9D8B030D-6E8A-4147-A177-3AD203B41FA5}">
                      <a16:colId xmlns:a16="http://schemas.microsoft.com/office/drawing/2014/main" val="3386683558"/>
                    </a:ext>
                  </a:extLst>
                </a:gridCol>
                <a:gridCol w="1518250">
                  <a:extLst>
                    <a:ext uri="{9D8B030D-6E8A-4147-A177-3AD203B41FA5}">
                      <a16:colId xmlns:a16="http://schemas.microsoft.com/office/drawing/2014/main" val="3255167572"/>
                    </a:ext>
                  </a:extLst>
                </a:gridCol>
              </a:tblGrid>
              <a:tr h="1109136">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u="none" strike="noStrike" dirty="0" smtClean="0">
                          <a:solidFill>
                            <a:srgbClr val="000000"/>
                          </a:solidFill>
                          <a:effectLst/>
                          <a:latin typeface="Arial" panose="020B0604020202020204" pitchFamily="34" charset="0"/>
                        </a:rPr>
                        <a:t>Comparison of Career and Technical Education</a:t>
                      </a:r>
                      <a:br>
                        <a:rPr lang="en-US" sz="1800" b="1" i="1" u="none" strike="noStrike" dirty="0" smtClean="0">
                          <a:solidFill>
                            <a:srgbClr val="000000"/>
                          </a:solidFill>
                          <a:effectLst/>
                          <a:latin typeface="Arial" panose="020B0604020202020204" pitchFamily="34" charset="0"/>
                        </a:rPr>
                      </a:br>
                      <a:r>
                        <a:rPr lang="en-US" sz="1800" b="1" i="1" u="none" strike="noStrike" dirty="0" smtClean="0">
                          <a:solidFill>
                            <a:srgbClr val="000000"/>
                          </a:solidFill>
                          <a:effectLst/>
                          <a:latin typeface="Arial" panose="020B0604020202020204" pitchFamily="34" charset="0"/>
                        </a:rPr>
                        <a:t>Enrollment, Number of Courses, and Total Sections</a:t>
                      </a:r>
                      <a:br>
                        <a:rPr lang="en-US" sz="1800" b="1" i="1" u="none" strike="noStrike" dirty="0" smtClean="0">
                          <a:solidFill>
                            <a:srgbClr val="000000"/>
                          </a:solidFill>
                          <a:effectLst/>
                          <a:latin typeface="Arial" panose="020B0604020202020204" pitchFamily="34" charset="0"/>
                        </a:rPr>
                      </a:br>
                      <a:r>
                        <a:rPr lang="en-US" sz="1800" b="1" i="1" u="none" strike="noStrike" dirty="0" smtClean="0">
                          <a:solidFill>
                            <a:srgbClr val="000000"/>
                          </a:solidFill>
                          <a:effectLst/>
                          <a:latin typeface="Arial" panose="020B0604020202020204" pitchFamily="34" charset="0"/>
                        </a:rPr>
                        <a:t>Across Base Years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76335111"/>
                  </a:ext>
                </a:extLst>
              </a:tr>
              <a:tr h="457200">
                <a:tc>
                  <a:txBody>
                    <a:bodyPr/>
                    <a:lstStyle/>
                    <a:p>
                      <a:pPr algn="ctr" fontAlgn="ctr"/>
                      <a:r>
                        <a:rPr lang="en-US" sz="1100" b="1"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US" sz="1100" b="1" i="1" u="none" strike="noStrike" dirty="0">
                          <a:solidFill>
                            <a:srgbClr val="000000"/>
                          </a:solidFill>
                          <a:effectLst/>
                          <a:latin typeface="Arial" panose="020B0604020202020204" pitchFamily="34" charset="0"/>
                        </a:rPr>
                        <a:t>Base Year </a:t>
                      </a:r>
                      <a:r>
                        <a:rPr lang="en-US" sz="1100" b="1" i="1" u="none" strike="noStrike" dirty="0" smtClean="0">
                          <a:solidFill>
                            <a:srgbClr val="000000"/>
                          </a:solidFill>
                          <a:effectLst/>
                          <a:latin typeface="Arial" panose="020B0604020202020204" pitchFamily="34" charset="0"/>
                        </a:rPr>
                        <a:t>2018</a:t>
                      </a:r>
                      <a:r>
                        <a:rPr lang="en-US" sz="1100" b="1" i="1" u="none" strike="noStrike" dirty="0">
                          <a:solidFill>
                            <a:srgbClr val="000000"/>
                          </a:solidFill>
                          <a:effectLst/>
                          <a:latin typeface="Arial" panose="020B0604020202020204" pitchFamily="34" charset="0"/>
                        </a:rPr>
                        <a:t/>
                      </a:r>
                      <a:br>
                        <a:rPr lang="en-US" sz="1100" b="1" i="1" u="none" strike="noStrike" dirty="0">
                          <a:solidFill>
                            <a:srgbClr val="000000"/>
                          </a:solidFill>
                          <a:effectLst/>
                          <a:latin typeface="Arial" panose="020B0604020202020204" pitchFamily="34" charset="0"/>
                        </a:rPr>
                      </a:br>
                      <a:r>
                        <a:rPr lang="en-US" sz="1100" b="1" i="1" u="none" strike="noStrike" dirty="0">
                          <a:solidFill>
                            <a:srgbClr val="000000"/>
                          </a:solidFill>
                          <a:effectLst/>
                          <a:latin typeface="Arial" panose="020B0604020202020204" pitchFamily="34" charset="0"/>
                        </a:rPr>
                        <a:t>(</a:t>
                      </a:r>
                      <a:r>
                        <a:rPr lang="en-US" sz="1100" b="1" i="1" u="none" strike="noStrike" dirty="0" smtClean="0">
                          <a:solidFill>
                            <a:srgbClr val="000000"/>
                          </a:solidFill>
                          <a:effectLst/>
                          <a:latin typeface="Arial" panose="020B0604020202020204" pitchFamily="34" charset="0"/>
                        </a:rPr>
                        <a:t>2020-2022 </a:t>
                      </a:r>
                      <a:r>
                        <a:rPr lang="en-US" sz="1100" b="1" i="1" u="none" strike="noStrike" dirty="0">
                          <a:solidFill>
                            <a:srgbClr val="000000"/>
                          </a:solidFill>
                          <a:effectLst/>
                          <a:latin typeface="Arial" panose="020B0604020202020204" pitchFamily="34" charset="0"/>
                        </a:rPr>
                        <a:t>Biennium)</a:t>
                      </a:r>
                    </a:p>
                  </a:txBody>
                  <a:tcPr marL="9525" marR="9525" marT="9525" marB="0" anchor="ctr"/>
                </a:tc>
                <a:tc>
                  <a:txBody>
                    <a:bodyPr/>
                    <a:lstStyle/>
                    <a:p>
                      <a:pPr algn="ctr" fontAlgn="ctr"/>
                      <a:r>
                        <a:rPr lang="en-US" sz="1100" b="1" i="1" u="none" strike="noStrike" dirty="0">
                          <a:solidFill>
                            <a:srgbClr val="000000"/>
                          </a:solidFill>
                          <a:effectLst/>
                          <a:latin typeface="Arial" panose="020B0604020202020204" pitchFamily="34" charset="0"/>
                        </a:rPr>
                        <a:t>Base Year </a:t>
                      </a:r>
                      <a:r>
                        <a:rPr lang="en-US" sz="1100" b="1" i="1" u="none" strike="noStrike" dirty="0" smtClean="0">
                          <a:solidFill>
                            <a:srgbClr val="000000"/>
                          </a:solidFill>
                          <a:effectLst/>
                          <a:latin typeface="Arial" panose="020B0604020202020204" pitchFamily="34" charset="0"/>
                        </a:rPr>
                        <a:t>2020</a:t>
                      </a:r>
                      <a:r>
                        <a:rPr lang="en-US" sz="1100" b="1" i="1" u="none" strike="noStrike" dirty="0">
                          <a:solidFill>
                            <a:srgbClr val="000000"/>
                          </a:solidFill>
                          <a:effectLst/>
                          <a:latin typeface="Arial" panose="020B0604020202020204" pitchFamily="34" charset="0"/>
                        </a:rPr>
                        <a:t/>
                      </a:r>
                      <a:br>
                        <a:rPr lang="en-US" sz="1100" b="1" i="1" u="none" strike="noStrike" dirty="0">
                          <a:solidFill>
                            <a:srgbClr val="000000"/>
                          </a:solidFill>
                          <a:effectLst/>
                          <a:latin typeface="Arial" panose="020B0604020202020204" pitchFamily="34" charset="0"/>
                        </a:rPr>
                      </a:br>
                      <a:r>
                        <a:rPr lang="en-US" sz="1100" b="1" i="1" u="none" strike="noStrike" dirty="0">
                          <a:solidFill>
                            <a:srgbClr val="000000"/>
                          </a:solidFill>
                          <a:effectLst/>
                          <a:latin typeface="Arial" panose="020B0604020202020204" pitchFamily="34" charset="0"/>
                        </a:rPr>
                        <a:t>(</a:t>
                      </a:r>
                      <a:r>
                        <a:rPr lang="en-US" sz="1100" b="1" i="1" u="none" strike="noStrike" dirty="0" smtClean="0">
                          <a:solidFill>
                            <a:srgbClr val="000000"/>
                          </a:solidFill>
                          <a:effectLst/>
                          <a:latin typeface="Arial" panose="020B0604020202020204" pitchFamily="34" charset="0"/>
                        </a:rPr>
                        <a:t>2022-2024 </a:t>
                      </a:r>
                      <a:r>
                        <a:rPr lang="en-US" sz="1100" b="1" i="1" u="none" strike="noStrike" dirty="0">
                          <a:solidFill>
                            <a:srgbClr val="000000"/>
                          </a:solidFill>
                          <a:effectLst/>
                          <a:latin typeface="Arial" panose="020B0604020202020204" pitchFamily="34" charset="0"/>
                        </a:rPr>
                        <a:t>Biennium)</a:t>
                      </a:r>
                    </a:p>
                  </a:txBody>
                  <a:tcPr marL="9525" marR="9525" marT="9525" marB="0" anchor="ctr"/>
                </a:tc>
                <a:tc>
                  <a:txBody>
                    <a:bodyPr/>
                    <a:lstStyle/>
                    <a:p>
                      <a:pPr algn="ctr" fontAlgn="ctr"/>
                      <a:r>
                        <a:rPr lang="en-US" sz="1100" b="1" i="1" u="none" strike="noStrike" dirty="0">
                          <a:solidFill>
                            <a:srgbClr val="000000"/>
                          </a:solidFill>
                          <a:effectLst/>
                          <a:latin typeface="Arial" panose="020B0604020202020204" pitchFamily="34" charset="0"/>
                        </a:rPr>
                        <a:t>Percent Variance</a:t>
                      </a:r>
                    </a:p>
                  </a:txBody>
                  <a:tcPr marL="9525" marR="9525" marT="9525" marB="0" anchor="ctr"/>
                </a:tc>
                <a:extLst>
                  <a:ext uri="{0D108BD9-81ED-4DB2-BD59-A6C34878D82A}">
                    <a16:rowId xmlns:a16="http://schemas.microsoft.com/office/drawing/2014/main" val="1150829528"/>
                  </a:ext>
                </a:extLst>
              </a:tr>
              <a:tr h="508958">
                <a:tc>
                  <a:txBody>
                    <a:bodyPr/>
                    <a:lstStyle/>
                    <a:p>
                      <a:pPr algn="l" fontAlgn="ctr"/>
                      <a:r>
                        <a:rPr lang="en-US" sz="1100" b="1" i="0" u="none" strike="noStrike" dirty="0">
                          <a:solidFill>
                            <a:srgbClr val="000000"/>
                          </a:solidFill>
                          <a:effectLst/>
                          <a:latin typeface="Arial" panose="020B0604020202020204" pitchFamily="34" charset="0"/>
                        </a:rPr>
                        <a:t>Career and Technical Education Enrollment (Duplicated Enrollment)</a:t>
                      </a: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659,533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652,562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FF0000"/>
                          </a:solidFill>
                          <a:effectLst/>
                          <a:latin typeface="Arial" panose="020B0604020202020204" pitchFamily="34" charset="0"/>
                        </a:rPr>
                        <a:t>(1.1%)</a:t>
                      </a:r>
                      <a:endParaRPr lang="en-US" sz="11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04928317"/>
                  </a:ext>
                </a:extLst>
              </a:tr>
              <a:tr h="370840">
                <a:tc>
                  <a:txBody>
                    <a:bodyPr/>
                    <a:lstStyle/>
                    <a:p>
                      <a:pPr algn="l" fontAlgn="ctr"/>
                      <a:r>
                        <a:rPr lang="en-US" sz="1100" b="1" i="0" u="none" strike="noStrike" dirty="0">
                          <a:solidFill>
                            <a:srgbClr val="000000"/>
                          </a:solidFill>
                          <a:effectLst/>
                          <a:latin typeface="Arial" panose="020B0604020202020204" pitchFamily="34" charset="0"/>
                        </a:rPr>
                        <a:t>Number of Distinct Courses</a:t>
                      </a: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6,331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6,270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FF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1002186403"/>
                  </a:ext>
                </a:extLst>
              </a:tr>
              <a:tr h="370840">
                <a:tc>
                  <a:txBody>
                    <a:bodyPr/>
                    <a:lstStyle/>
                    <a:p>
                      <a:pPr algn="l" fontAlgn="ctr"/>
                      <a:r>
                        <a:rPr lang="en-US" sz="1100" b="1" i="0" u="none" strike="noStrike">
                          <a:solidFill>
                            <a:srgbClr val="000000"/>
                          </a:solidFill>
                          <a:effectLst/>
                          <a:latin typeface="Arial" panose="020B0604020202020204" pitchFamily="34" charset="0"/>
                        </a:rPr>
                        <a:t>Total Course Sections</a:t>
                      </a: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37,137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37,429 </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rPr>
                        <a:t>0.8%</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08912896"/>
                  </a:ext>
                </a:extLst>
              </a:tr>
            </a:tbl>
          </a:graphicData>
        </a:graphic>
      </p:graphicFrame>
    </p:spTree>
    <p:extLst>
      <p:ext uri="{BB962C8B-B14F-4D97-AF65-F5344CB8AC3E}">
        <p14:creationId xmlns:p14="http://schemas.microsoft.com/office/powerpoint/2010/main" val="66759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559"/>
          </a:xfrm>
        </p:spPr>
        <p:txBody>
          <a:bodyPr/>
          <a:lstStyle/>
          <a:p>
            <a:pPr algn="ctr"/>
            <a:r>
              <a:rPr lang="en-US" dirty="0" smtClean="0">
                <a:latin typeface="Trebuchet MS" panose="020B0603020202020204" pitchFamily="34" charset="0"/>
              </a:rPr>
              <a:t>SOL </a:t>
            </a:r>
            <a:r>
              <a:rPr lang="en-US" dirty="0">
                <a:latin typeface="Trebuchet MS" panose="020B0603020202020204" pitchFamily="34" charset="0"/>
              </a:rPr>
              <a:t>Test Failure 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6163818"/>
              </p:ext>
            </p:extLst>
          </p:nvPr>
        </p:nvGraphicFramePr>
        <p:xfrm>
          <a:off x="1304026" y="1569735"/>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a:latin typeface="+mj-lt"/>
                        </a:rPr>
                        <a:t>8</a:t>
                      </a: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j-lt"/>
                          <a:ea typeface="MS Pゴシック"/>
                          <a:cs typeface="+mn-cs"/>
                        </a:rPr>
                        <a:t>Update SOL Tests Failure Rate Data to School Year 2018-2019 and Free Lunch Percentages to School Year 2019-2020</a:t>
                      </a:r>
                      <a:endParaRPr lang="en-US" sz="1200" b="0" i="0" u="none" strike="noStrike" dirty="0">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551,012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725,681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1" i="0" u="none" strike="noStrike" dirty="0" smtClean="0">
                          <a:latin typeface="+mj-lt"/>
                        </a:rPr>
                        <a:t>1,276,693 </a:t>
                      </a:r>
                      <a:endParaRPr lang="en-US" sz="14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33</a:t>
            </a:fld>
            <a:endParaRPr lang="en-US">
              <a:latin typeface="Trebuchet MS" panose="020B0603020202020204" pitchFamily="34" charset="0"/>
            </a:endParaRPr>
          </a:p>
        </p:txBody>
      </p:sp>
      <p:graphicFrame>
        <p:nvGraphicFramePr>
          <p:cNvPr id="7" name="Chart 6" descr="The chart shows failure rates used in per pupil computations from the 2016-2018 biennium to the 2022-2024 biennium.  The most recent data shows a slight increase compared to the 2020-2022 biennium." title="SOL Test Failure Rates"/>
          <p:cNvGraphicFramePr>
            <a:graphicFrameLocks/>
          </p:cNvGraphicFramePr>
          <p:nvPr>
            <p:extLst>
              <p:ext uri="{D42A27DB-BD31-4B8C-83A1-F6EECF244321}">
                <p14:modId xmlns:p14="http://schemas.microsoft.com/office/powerpoint/2010/main" val="1477035774"/>
              </p:ext>
            </p:extLst>
          </p:nvPr>
        </p:nvGraphicFramePr>
        <p:xfrm>
          <a:off x="2281237" y="2541470"/>
          <a:ext cx="7629525" cy="3819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332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550"/>
          </a:xfrm>
        </p:spPr>
        <p:txBody>
          <a:bodyPr/>
          <a:lstStyle/>
          <a:p>
            <a:pPr algn="ctr"/>
            <a:r>
              <a:rPr lang="en-US" dirty="0" smtClean="0"/>
              <a:t>Free </a:t>
            </a:r>
            <a:r>
              <a:rPr lang="en-US" dirty="0"/>
              <a:t>Lunch Eligibility</a:t>
            </a:r>
            <a:endParaRPr lang="en-US" dirty="0">
              <a:latin typeface="Trebuchet MS" panose="020B06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9598153"/>
              </p:ext>
            </p:extLst>
          </p:nvPr>
        </p:nvGraphicFramePr>
        <p:xfrm>
          <a:off x="1304026" y="1198813"/>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a:latin typeface="+mj-lt"/>
                        </a:rPr>
                        <a:t>8</a:t>
                      </a: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j-lt"/>
                          <a:ea typeface="MS Pゴシック"/>
                          <a:cs typeface="+mn-cs"/>
                        </a:rPr>
                        <a:t>Update SOL Tests Failure Rate Data to School Year 2018-2019 and Free Lunch Percentages to School Year 2019-2020</a:t>
                      </a:r>
                      <a:endParaRPr lang="en-US" sz="1200" b="0" i="0" u="none" strike="noStrike" dirty="0">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551,012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solidFill>
                            <a:schemeClr val="tx1"/>
                          </a:solidFill>
                          <a:latin typeface="+mj-lt"/>
                        </a:rPr>
                        <a:t>725,681 </a:t>
                      </a:r>
                      <a:endParaRPr lang="en-US" sz="14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1" i="0" u="none" strike="noStrike" dirty="0" smtClean="0">
                          <a:latin typeface="+mj-lt"/>
                        </a:rPr>
                        <a:t>1,276,693 </a:t>
                      </a:r>
                      <a:endParaRPr lang="en-US" sz="14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34</a:t>
            </a:fld>
            <a:endParaRPr lang="en-US">
              <a:latin typeface="Trebuchet MS" panose="020B0603020202020204" pitchFamily="34" charset="0"/>
            </a:endParaRPr>
          </a:p>
        </p:txBody>
      </p:sp>
      <p:graphicFrame>
        <p:nvGraphicFramePr>
          <p:cNvPr id="6" name="Chart 5" descr="This graph displays the changes in one-year divisional free lunch rates used in at-risk programs.  The one-year average divisional free lunch rate used in the 2022-2024 biennium is 0.2% higher than the rate used in the 2020-2022 biennium." title="Free Lunch Eligibility"/>
          <p:cNvGraphicFramePr>
            <a:graphicFrameLocks/>
          </p:cNvGraphicFramePr>
          <p:nvPr>
            <p:extLst>
              <p:ext uri="{D42A27DB-BD31-4B8C-83A1-F6EECF244321}">
                <p14:modId xmlns:p14="http://schemas.microsoft.com/office/powerpoint/2010/main" val="410752701"/>
              </p:ext>
            </p:extLst>
          </p:nvPr>
        </p:nvGraphicFramePr>
        <p:xfrm>
          <a:off x="2791134" y="2133130"/>
          <a:ext cx="6609730" cy="4410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719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550"/>
          </a:xfrm>
        </p:spPr>
        <p:txBody>
          <a:bodyPr/>
          <a:lstStyle/>
          <a:p>
            <a:pPr algn="ctr"/>
            <a:r>
              <a:rPr lang="en-US" dirty="0" smtClean="0"/>
              <a:t>Base-Year </a:t>
            </a:r>
            <a:r>
              <a:rPr lang="en-US" dirty="0"/>
              <a:t>Instructional Salaries</a:t>
            </a:r>
            <a:endParaRPr lang="en-US" dirty="0">
              <a:latin typeface="Trebuchet MS" panose="020B06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475942"/>
              </p:ext>
            </p:extLst>
          </p:nvPr>
        </p:nvGraphicFramePr>
        <p:xfrm>
          <a:off x="1304026" y="1198813"/>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10</a:t>
                      </a:r>
                      <a:endParaRPr lang="en-US" sz="1400" b="0" i="0" u="none" strike="noStrike" dirty="0">
                        <a:latin typeface="+mj-lt"/>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200" b="0" i="0" u="none" strike="noStrike" dirty="0" smtClean="0">
                          <a:latin typeface="+mj-lt"/>
                        </a:rPr>
                        <a:t>Update Base Year Prevailing SOQ Instructional Salaries to FY20</a:t>
                      </a:r>
                      <a:endParaRPr lang="en-US" sz="1200" b="0" i="0" u="none" strike="noStrike" dirty="0">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solidFill>
                            <a:schemeClr val="tx1"/>
                          </a:solidFill>
                          <a:latin typeface="+mj-lt"/>
                        </a:rPr>
                        <a:t>17,857,674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solidFill>
                            <a:schemeClr val="tx1"/>
                          </a:solidFill>
                          <a:latin typeface="+mj-lt"/>
                        </a:rPr>
                        <a:t>18,000,584 </a:t>
                      </a:r>
                      <a:endParaRPr lang="en-US" sz="12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1" i="0" u="none" strike="noStrike" dirty="0" smtClean="0">
                          <a:latin typeface="+mj-lt"/>
                        </a:rPr>
                        <a:t>35,858,258 </a:t>
                      </a:r>
                      <a:endParaRPr lang="en-US" sz="12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35</a:t>
            </a:fld>
            <a:endParaRPr lang="en-US">
              <a:latin typeface="Trebuchet MS" panose="020B0603020202020204" pitchFamily="34" charset="0"/>
            </a:endParaRPr>
          </a:p>
        </p:txBody>
      </p:sp>
      <p:graphicFrame>
        <p:nvGraphicFramePr>
          <p:cNvPr id="6" name="Content Placeholder 4" descr="This table indicates the change in prevailing salaries for SOQ instructional positions from the 2018-2020 biennium to the 2022-2024 biennium." title="Base-Year Instructional Salaries"/>
          <p:cNvGraphicFramePr>
            <a:graphicFrameLocks/>
          </p:cNvGraphicFramePr>
          <p:nvPr>
            <p:extLst>
              <p:ext uri="{D42A27DB-BD31-4B8C-83A1-F6EECF244321}">
                <p14:modId xmlns:p14="http://schemas.microsoft.com/office/powerpoint/2010/main" val="1601963629"/>
              </p:ext>
            </p:extLst>
          </p:nvPr>
        </p:nvGraphicFramePr>
        <p:xfrm>
          <a:off x="2405380" y="2167120"/>
          <a:ext cx="7381240" cy="3818468"/>
        </p:xfrm>
        <a:graphic>
          <a:graphicData uri="http://schemas.openxmlformats.org/drawingml/2006/table">
            <a:tbl>
              <a:tblPr firstRow="1" bandRow="1">
                <a:tableStyleId>{5C22544A-7EE6-4342-B048-85BDC9FD1C3A}</a:tableStyleId>
              </a:tblPr>
              <a:tblGrid>
                <a:gridCol w="1894840">
                  <a:extLst>
                    <a:ext uri="{9D8B030D-6E8A-4147-A177-3AD203B41FA5}">
                      <a16:colId xmlns:a16="http://schemas.microsoft.com/office/drawing/2014/main" val="3770366673"/>
                    </a:ext>
                  </a:extLst>
                </a:gridCol>
                <a:gridCol w="914400">
                  <a:extLst>
                    <a:ext uri="{9D8B030D-6E8A-4147-A177-3AD203B41FA5}">
                      <a16:colId xmlns:a16="http://schemas.microsoft.com/office/drawing/2014/main" val="3204920688"/>
                    </a:ext>
                  </a:extLst>
                </a:gridCol>
                <a:gridCol w="914400">
                  <a:extLst>
                    <a:ext uri="{9D8B030D-6E8A-4147-A177-3AD203B41FA5}">
                      <a16:colId xmlns:a16="http://schemas.microsoft.com/office/drawing/2014/main" val="619049998"/>
                    </a:ext>
                  </a:extLst>
                </a:gridCol>
                <a:gridCol w="914400">
                  <a:extLst>
                    <a:ext uri="{9D8B030D-6E8A-4147-A177-3AD203B41FA5}">
                      <a16:colId xmlns:a16="http://schemas.microsoft.com/office/drawing/2014/main" val="737269871"/>
                    </a:ext>
                  </a:extLst>
                </a:gridCol>
                <a:gridCol w="914400">
                  <a:extLst>
                    <a:ext uri="{9D8B030D-6E8A-4147-A177-3AD203B41FA5}">
                      <a16:colId xmlns:a16="http://schemas.microsoft.com/office/drawing/2014/main" val="3336878935"/>
                    </a:ext>
                  </a:extLst>
                </a:gridCol>
                <a:gridCol w="914400">
                  <a:extLst>
                    <a:ext uri="{9D8B030D-6E8A-4147-A177-3AD203B41FA5}">
                      <a16:colId xmlns:a16="http://schemas.microsoft.com/office/drawing/2014/main" val="330284926"/>
                    </a:ext>
                  </a:extLst>
                </a:gridCol>
                <a:gridCol w="914400">
                  <a:extLst>
                    <a:ext uri="{9D8B030D-6E8A-4147-A177-3AD203B41FA5}">
                      <a16:colId xmlns:a16="http://schemas.microsoft.com/office/drawing/2014/main" val="1622885594"/>
                    </a:ext>
                  </a:extLst>
                </a:gridCol>
              </a:tblGrid>
              <a:tr h="618068">
                <a:tc gridSpan="7">
                  <a:txBody>
                    <a:bodyPr/>
                    <a:lstStyle/>
                    <a:p>
                      <a:pPr algn="ctr"/>
                      <a:r>
                        <a:rPr lang="en-US" sz="1400" b="1" i="1" dirty="0" smtClean="0">
                          <a:solidFill>
                            <a:schemeClr val="tx1"/>
                          </a:solidFill>
                          <a:latin typeface="+mj-lt"/>
                        </a:rPr>
                        <a:t>Comparison</a:t>
                      </a:r>
                      <a:r>
                        <a:rPr lang="en-US" sz="1400" b="1" i="1" baseline="0" dirty="0" smtClean="0">
                          <a:solidFill>
                            <a:schemeClr val="tx1"/>
                          </a:solidFill>
                          <a:latin typeface="+mj-lt"/>
                        </a:rPr>
                        <a:t> of </a:t>
                      </a:r>
                      <a:r>
                        <a:rPr lang="en-US" sz="1400" b="1" i="1" u="sng" baseline="0" dirty="0" smtClean="0">
                          <a:solidFill>
                            <a:schemeClr val="tx1"/>
                          </a:solidFill>
                          <a:latin typeface="+mj-lt"/>
                        </a:rPr>
                        <a:t>Prevailing</a:t>
                      </a:r>
                      <a:r>
                        <a:rPr lang="en-US" sz="1400" b="1" i="1" baseline="0" dirty="0" smtClean="0">
                          <a:solidFill>
                            <a:schemeClr val="tx1"/>
                          </a:solidFill>
                          <a:latin typeface="+mj-lt"/>
                        </a:rPr>
                        <a:t> SOQ Instruction Salaries Across Biennia</a:t>
                      </a:r>
                    </a:p>
                    <a:p>
                      <a:pPr algn="ctr"/>
                      <a:r>
                        <a:rPr lang="en-US" sz="1400" b="1" i="1" baseline="0" dirty="0" smtClean="0">
                          <a:solidFill>
                            <a:schemeClr val="tx1"/>
                          </a:solidFill>
                          <a:latin typeface="+mj-lt"/>
                        </a:rPr>
                        <a:t>2018-2020 to 2022-2024 (Not Adjusted for Applicable State Funded Increases)</a:t>
                      </a:r>
                      <a:endParaRPr lang="en-US" sz="1400" b="1" i="1" dirty="0">
                        <a:solidFill>
                          <a:schemeClr val="tx1"/>
                        </a:solidFill>
                        <a:latin typeface="+mj-lt"/>
                      </a:endParaRPr>
                    </a:p>
                  </a:txBody>
                  <a:tcPr anchor="c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15407161"/>
                  </a:ext>
                </a:extLst>
              </a:tr>
              <a:tr h="628919">
                <a:tc>
                  <a:txBody>
                    <a:bodyPr/>
                    <a:lstStyle/>
                    <a:p>
                      <a:pPr algn="ctr"/>
                      <a:r>
                        <a:rPr lang="en-US" sz="1200" b="1" dirty="0" smtClean="0">
                          <a:latin typeface="+mn-lt"/>
                        </a:rPr>
                        <a:t>Instructional Position</a:t>
                      </a:r>
                      <a:endParaRPr lang="en-US" sz="1200" b="1" dirty="0">
                        <a:latin typeface="+mn-lt"/>
                      </a:endParaRPr>
                    </a:p>
                  </a:txBody>
                  <a:tcPr anchor="ctr"/>
                </a:tc>
                <a:tc>
                  <a:txBody>
                    <a:bodyPr/>
                    <a:lstStyle/>
                    <a:p>
                      <a:pPr algn="ctr"/>
                      <a:r>
                        <a:rPr lang="en-US" sz="1200" b="1" dirty="0" smtClean="0">
                          <a:latin typeface="+mn-lt"/>
                        </a:rPr>
                        <a:t>2018-2020</a:t>
                      </a:r>
                    </a:p>
                    <a:p>
                      <a:pPr algn="ctr"/>
                      <a:r>
                        <a:rPr lang="en-US" sz="1200" b="1" dirty="0" smtClean="0">
                          <a:latin typeface="+mn-lt"/>
                        </a:rPr>
                        <a:t>Prevailing</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2020-2022</a:t>
                      </a:r>
                    </a:p>
                    <a:p>
                      <a:pPr algn="ctr"/>
                      <a:r>
                        <a:rPr lang="en-US" sz="1200" b="1" dirty="0" smtClean="0">
                          <a:latin typeface="+mn-lt"/>
                        </a:rPr>
                        <a:t>Prevailing</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Percent</a:t>
                      </a:r>
                    </a:p>
                    <a:p>
                      <a:pPr algn="ctr"/>
                      <a:r>
                        <a:rPr lang="en-US" sz="1200" b="1" dirty="0" smtClean="0">
                          <a:latin typeface="+mn-lt"/>
                        </a:rPr>
                        <a:t>Variance</a:t>
                      </a:r>
                      <a:endParaRPr lang="en-US" sz="1200" b="1" dirty="0">
                        <a:latin typeface="+mn-lt"/>
                      </a:endParaRPr>
                    </a:p>
                  </a:txBody>
                  <a:tcPr anchor="ctr"/>
                </a:tc>
                <a:tc>
                  <a:txBody>
                    <a:bodyPr/>
                    <a:lstStyle/>
                    <a:p>
                      <a:pPr algn="ctr"/>
                      <a:r>
                        <a:rPr lang="en-US" sz="1200" b="1" dirty="0" smtClean="0">
                          <a:latin typeface="+mn-lt"/>
                        </a:rPr>
                        <a:t>2020-2022</a:t>
                      </a:r>
                    </a:p>
                    <a:p>
                      <a:pPr algn="ctr"/>
                      <a:r>
                        <a:rPr lang="en-US" sz="1200" b="1" dirty="0" smtClean="0">
                          <a:latin typeface="+mn-lt"/>
                        </a:rPr>
                        <a:t>Prevailing</a:t>
                      </a: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2022-2024</a:t>
                      </a:r>
                      <a:r>
                        <a:rPr lang="en-US" sz="1200" b="1" baseline="0" dirty="0" smtClean="0">
                          <a:latin typeface="+mn-lt"/>
                        </a:rPr>
                        <a:t> Prevailing</a:t>
                      </a:r>
                      <a:endParaRPr lang="en-US" sz="1200" b="1" dirty="0" smtClean="0">
                        <a:latin typeface="+mn-lt"/>
                      </a:endParaRPr>
                    </a:p>
                    <a:p>
                      <a:pPr algn="ctr"/>
                      <a:r>
                        <a:rPr lang="en-US" sz="1200" b="1" dirty="0" smtClean="0">
                          <a:latin typeface="+mn-lt"/>
                        </a:rPr>
                        <a:t>Salary</a:t>
                      </a:r>
                      <a:endParaRPr lang="en-US" sz="1200" b="1" dirty="0">
                        <a:latin typeface="+mn-lt"/>
                      </a:endParaRPr>
                    </a:p>
                  </a:txBody>
                  <a:tcPr anchor="ctr"/>
                </a:tc>
                <a:tc>
                  <a:txBody>
                    <a:bodyPr/>
                    <a:lstStyle/>
                    <a:p>
                      <a:pPr algn="ctr"/>
                      <a:r>
                        <a:rPr lang="en-US" sz="1200" b="1" dirty="0" smtClean="0">
                          <a:latin typeface="+mn-lt"/>
                        </a:rPr>
                        <a:t>Percent</a:t>
                      </a:r>
                    </a:p>
                    <a:p>
                      <a:pPr algn="ctr"/>
                      <a:r>
                        <a:rPr lang="en-US" sz="1200" b="1" dirty="0" smtClean="0">
                          <a:latin typeface="+mn-lt"/>
                        </a:rPr>
                        <a:t>Variance</a:t>
                      </a:r>
                      <a:endParaRPr lang="en-US" sz="1200" b="1" dirty="0">
                        <a:latin typeface="+mn-lt"/>
                      </a:endParaRPr>
                    </a:p>
                  </a:txBody>
                  <a:tcPr anchor="ctr"/>
                </a:tc>
                <a:extLst>
                  <a:ext uri="{0D108BD9-81ED-4DB2-BD59-A6C34878D82A}">
                    <a16:rowId xmlns:a16="http://schemas.microsoft.com/office/drawing/2014/main" val="1776597268"/>
                  </a:ext>
                </a:extLst>
              </a:tr>
              <a:tr h="299485">
                <a:tc>
                  <a:txBody>
                    <a:bodyPr/>
                    <a:lstStyle/>
                    <a:p>
                      <a:r>
                        <a:rPr lang="en-US" sz="1400" dirty="0" smtClean="0">
                          <a:latin typeface="+mn-lt"/>
                        </a:rPr>
                        <a:t>Elementary Teachers</a:t>
                      </a:r>
                    </a:p>
                  </a:txBody>
                  <a:tcPr/>
                </a:tc>
                <a:tc>
                  <a:txBody>
                    <a:bodyPr/>
                    <a:lstStyle/>
                    <a:p>
                      <a:pPr algn="ctr"/>
                      <a:r>
                        <a:rPr lang="en-US" sz="1400" dirty="0" smtClean="0">
                          <a:latin typeface="+mn-lt"/>
                        </a:rPr>
                        <a:t>$47,351</a:t>
                      </a:r>
                      <a:endParaRPr lang="en-US" sz="1400" dirty="0">
                        <a:latin typeface="+mn-lt"/>
                      </a:endParaRPr>
                    </a:p>
                  </a:txBody>
                  <a:tcPr anchor="ctr"/>
                </a:tc>
                <a:tc>
                  <a:txBody>
                    <a:bodyPr/>
                    <a:lstStyle/>
                    <a:p>
                      <a:pPr algn="ctr"/>
                      <a:r>
                        <a:rPr lang="en-US" sz="1400" dirty="0" smtClean="0">
                          <a:latin typeface="+mn-lt"/>
                        </a:rPr>
                        <a:t>$48,925</a:t>
                      </a:r>
                      <a:endParaRPr lang="en-US" sz="1400" dirty="0">
                        <a:latin typeface="+mn-lt"/>
                      </a:endParaRPr>
                    </a:p>
                  </a:txBody>
                  <a:tcPr anchor="ctr"/>
                </a:tc>
                <a:tc>
                  <a:txBody>
                    <a:bodyPr/>
                    <a:lstStyle/>
                    <a:p>
                      <a:pPr algn="ctr"/>
                      <a:r>
                        <a:rPr lang="en-US" sz="1400" dirty="0" smtClean="0">
                          <a:latin typeface="+mn-lt"/>
                        </a:rPr>
                        <a:t>3.3%</a:t>
                      </a:r>
                      <a:endParaRPr lang="en-US" sz="1400" dirty="0">
                        <a:latin typeface="+mn-lt"/>
                      </a:endParaRPr>
                    </a:p>
                  </a:txBody>
                  <a:tcPr anchor="ctr"/>
                </a:tc>
                <a:tc>
                  <a:txBody>
                    <a:bodyPr/>
                    <a:lstStyle/>
                    <a:p>
                      <a:pPr algn="ctr"/>
                      <a:r>
                        <a:rPr lang="en-US" sz="1400" dirty="0" smtClean="0">
                          <a:latin typeface="+mn-lt"/>
                        </a:rPr>
                        <a:t>$48,925</a:t>
                      </a:r>
                      <a:endParaRPr lang="en-US" sz="1400" dirty="0">
                        <a:latin typeface="+mn-lt"/>
                      </a:endParaRPr>
                    </a:p>
                  </a:txBody>
                  <a:tcPr anchor="ctr"/>
                </a:tc>
                <a:tc>
                  <a:txBody>
                    <a:bodyPr/>
                    <a:lstStyle/>
                    <a:p>
                      <a:pPr algn="ctr"/>
                      <a:r>
                        <a:rPr lang="en-US" sz="1400" dirty="0" smtClean="0">
                          <a:latin typeface="+mn-lt"/>
                        </a:rPr>
                        <a:t>$51,425</a:t>
                      </a:r>
                      <a:endParaRPr lang="en-US" sz="1400" dirty="0">
                        <a:latin typeface="+mn-lt"/>
                      </a:endParaRPr>
                    </a:p>
                  </a:txBody>
                  <a:tcPr anchor="ctr"/>
                </a:tc>
                <a:tc>
                  <a:txBody>
                    <a:bodyPr/>
                    <a:lstStyle/>
                    <a:p>
                      <a:pPr algn="ctr"/>
                      <a:r>
                        <a:rPr lang="en-US" sz="1400" dirty="0" smtClean="0">
                          <a:latin typeface="+mn-lt"/>
                        </a:rPr>
                        <a:t>5.1%</a:t>
                      </a:r>
                      <a:endParaRPr lang="en-US" sz="1400" dirty="0">
                        <a:latin typeface="+mn-lt"/>
                      </a:endParaRPr>
                    </a:p>
                  </a:txBody>
                  <a:tcPr anchor="ctr"/>
                </a:tc>
                <a:extLst>
                  <a:ext uri="{0D108BD9-81ED-4DB2-BD59-A6C34878D82A}">
                    <a16:rowId xmlns:a16="http://schemas.microsoft.com/office/drawing/2014/main" val="4075503379"/>
                  </a:ext>
                </a:extLst>
              </a:tr>
              <a:tr h="509125">
                <a:tc>
                  <a:txBody>
                    <a:bodyPr/>
                    <a:lstStyle/>
                    <a:p>
                      <a:r>
                        <a:rPr lang="en-US" sz="1400" dirty="0" smtClean="0">
                          <a:latin typeface="+mn-lt"/>
                        </a:rPr>
                        <a:t>Elementary</a:t>
                      </a:r>
                      <a:r>
                        <a:rPr lang="en-US" sz="1400" baseline="0" dirty="0" smtClean="0">
                          <a:latin typeface="+mn-lt"/>
                        </a:rPr>
                        <a:t> Asst. Principals</a:t>
                      </a:r>
                    </a:p>
                  </a:txBody>
                  <a:tcPr/>
                </a:tc>
                <a:tc>
                  <a:txBody>
                    <a:bodyPr/>
                    <a:lstStyle/>
                    <a:p>
                      <a:pPr algn="ctr"/>
                      <a:r>
                        <a:rPr lang="en-US" sz="1400" dirty="0" smtClean="0">
                          <a:latin typeface="+mn-lt"/>
                        </a:rPr>
                        <a:t>$67,201</a:t>
                      </a:r>
                      <a:endParaRPr lang="en-US" sz="1400" dirty="0">
                        <a:latin typeface="+mn-lt"/>
                      </a:endParaRPr>
                    </a:p>
                  </a:txBody>
                  <a:tcPr anchor="ctr"/>
                </a:tc>
                <a:tc>
                  <a:txBody>
                    <a:bodyPr/>
                    <a:lstStyle/>
                    <a:p>
                      <a:pPr algn="ctr"/>
                      <a:r>
                        <a:rPr lang="en-US" sz="1400" dirty="0" smtClean="0">
                          <a:latin typeface="+mn-lt"/>
                        </a:rPr>
                        <a:t>$68,125</a:t>
                      </a:r>
                      <a:endParaRPr lang="en-US" sz="1400" dirty="0">
                        <a:latin typeface="+mn-lt"/>
                      </a:endParaRPr>
                    </a:p>
                  </a:txBody>
                  <a:tcPr anchor="ctr"/>
                </a:tc>
                <a:tc>
                  <a:txBody>
                    <a:bodyPr/>
                    <a:lstStyle/>
                    <a:p>
                      <a:pPr algn="ctr"/>
                      <a:r>
                        <a:rPr lang="en-US" sz="1400" dirty="0" smtClean="0">
                          <a:latin typeface="+mn-lt"/>
                        </a:rPr>
                        <a:t>1.4</a:t>
                      </a:r>
                      <a:endParaRPr lang="en-US" sz="1400" dirty="0">
                        <a:latin typeface="+mn-lt"/>
                      </a:endParaRPr>
                    </a:p>
                  </a:txBody>
                  <a:tcPr anchor="ctr"/>
                </a:tc>
                <a:tc>
                  <a:txBody>
                    <a:bodyPr/>
                    <a:lstStyle/>
                    <a:p>
                      <a:pPr algn="ctr"/>
                      <a:r>
                        <a:rPr lang="en-US" sz="1400" dirty="0" smtClean="0">
                          <a:latin typeface="+mn-lt"/>
                        </a:rPr>
                        <a:t>$68,125</a:t>
                      </a:r>
                      <a:endParaRPr lang="en-US" sz="1400" dirty="0">
                        <a:latin typeface="+mn-lt"/>
                      </a:endParaRPr>
                    </a:p>
                  </a:txBody>
                  <a:tcPr anchor="ctr"/>
                </a:tc>
                <a:tc>
                  <a:txBody>
                    <a:bodyPr/>
                    <a:lstStyle/>
                    <a:p>
                      <a:pPr algn="ctr"/>
                      <a:r>
                        <a:rPr lang="en-US" sz="1400" dirty="0" smtClean="0">
                          <a:latin typeface="+mn-lt"/>
                        </a:rPr>
                        <a:t>$71,843</a:t>
                      </a:r>
                      <a:endParaRPr lang="en-US" sz="1400" dirty="0">
                        <a:latin typeface="+mn-lt"/>
                      </a:endParaRPr>
                    </a:p>
                  </a:txBody>
                  <a:tcPr anchor="ctr"/>
                </a:tc>
                <a:tc>
                  <a:txBody>
                    <a:bodyPr/>
                    <a:lstStyle/>
                    <a:p>
                      <a:pPr algn="ctr"/>
                      <a:r>
                        <a:rPr lang="en-US" sz="1400" dirty="0" smtClean="0">
                          <a:latin typeface="+mn-lt"/>
                        </a:rPr>
                        <a:t>5.5</a:t>
                      </a:r>
                      <a:endParaRPr lang="en-US" sz="1400" dirty="0">
                        <a:latin typeface="+mn-lt"/>
                      </a:endParaRPr>
                    </a:p>
                  </a:txBody>
                  <a:tcPr anchor="ctr"/>
                </a:tc>
                <a:extLst>
                  <a:ext uri="{0D108BD9-81ED-4DB2-BD59-A6C34878D82A}">
                    <a16:rowId xmlns:a16="http://schemas.microsoft.com/office/drawing/2014/main" val="4225012073"/>
                  </a:ext>
                </a:extLst>
              </a:tr>
              <a:tr h="299485">
                <a:tc>
                  <a:txBody>
                    <a:bodyPr/>
                    <a:lstStyle/>
                    <a:p>
                      <a:r>
                        <a:rPr lang="en-US" sz="1400" dirty="0" smtClean="0">
                          <a:latin typeface="+mn-lt"/>
                        </a:rPr>
                        <a:t>Elementary Principals</a:t>
                      </a:r>
                      <a:endParaRPr lang="en-US" sz="1400" dirty="0">
                        <a:latin typeface="+mn-lt"/>
                      </a:endParaRPr>
                    </a:p>
                  </a:txBody>
                  <a:tcPr/>
                </a:tc>
                <a:tc>
                  <a:txBody>
                    <a:bodyPr/>
                    <a:lstStyle/>
                    <a:p>
                      <a:pPr algn="ctr"/>
                      <a:r>
                        <a:rPr lang="en-US" sz="1400" dirty="0" smtClean="0">
                          <a:latin typeface="+mn-lt"/>
                        </a:rPr>
                        <a:t>$83,446</a:t>
                      </a:r>
                      <a:endParaRPr lang="en-US" sz="1400" dirty="0">
                        <a:latin typeface="+mn-lt"/>
                      </a:endParaRPr>
                    </a:p>
                  </a:txBody>
                  <a:tcPr anchor="ctr"/>
                </a:tc>
                <a:tc>
                  <a:txBody>
                    <a:bodyPr/>
                    <a:lstStyle/>
                    <a:p>
                      <a:pPr algn="ctr"/>
                      <a:r>
                        <a:rPr lang="en-US" sz="1400" dirty="0" smtClean="0">
                          <a:latin typeface="+mn-lt"/>
                        </a:rPr>
                        <a:t>$85,122</a:t>
                      </a:r>
                      <a:endParaRPr lang="en-US" sz="1400" dirty="0">
                        <a:latin typeface="+mn-lt"/>
                      </a:endParaRPr>
                    </a:p>
                  </a:txBody>
                  <a:tcPr anchor="ctr"/>
                </a:tc>
                <a:tc>
                  <a:txBody>
                    <a:bodyPr/>
                    <a:lstStyle/>
                    <a:p>
                      <a:pPr algn="ctr"/>
                      <a:r>
                        <a:rPr lang="en-US" sz="1400" dirty="0" smtClean="0">
                          <a:latin typeface="+mn-lt"/>
                        </a:rPr>
                        <a:t>2.0</a:t>
                      </a:r>
                      <a:endParaRPr lang="en-US" sz="1400" dirty="0">
                        <a:latin typeface="+mn-lt"/>
                      </a:endParaRPr>
                    </a:p>
                  </a:txBody>
                  <a:tcPr anchor="ctr"/>
                </a:tc>
                <a:tc>
                  <a:txBody>
                    <a:bodyPr/>
                    <a:lstStyle/>
                    <a:p>
                      <a:pPr algn="ctr"/>
                      <a:r>
                        <a:rPr lang="en-US" sz="1400" dirty="0" smtClean="0">
                          <a:latin typeface="+mn-lt"/>
                        </a:rPr>
                        <a:t>$85,122</a:t>
                      </a:r>
                      <a:endParaRPr lang="en-US" sz="1400" dirty="0">
                        <a:latin typeface="+mn-lt"/>
                      </a:endParaRPr>
                    </a:p>
                  </a:txBody>
                  <a:tcPr anchor="ctr"/>
                </a:tc>
                <a:tc>
                  <a:txBody>
                    <a:bodyPr/>
                    <a:lstStyle/>
                    <a:p>
                      <a:pPr algn="ctr"/>
                      <a:r>
                        <a:rPr lang="en-US" sz="1400" dirty="0" smtClean="0">
                          <a:latin typeface="+mn-lt"/>
                        </a:rPr>
                        <a:t>$89,399</a:t>
                      </a:r>
                      <a:endParaRPr lang="en-US" sz="1400" dirty="0">
                        <a:latin typeface="+mn-lt"/>
                      </a:endParaRPr>
                    </a:p>
                  </a:txBody>
                  <a:tcPr anchor="ctr"/>
                </a:tc>
                <a:tc>
                  <a:txBody>
                    <a:bodyPr/>
                    <a:lstStyle/>
                    <a:p>
                      <a:pPr algn="ctr"/>
                      <a:r>
                        <a:rPr lang="en-US" sz="1400" dirty="0" smtClean="0">
                          <a:latin typeface="+mn-lt"/>
                        </a:rPr>
                        <a:t>5.0</a:t>
                      </a:r>
                      <a:endParaRPr lang="en-US" sz="1400" dirty="0">
                        <a:latin typeface="+mn-lt"/>
                      </a:endParaRPr>
                    </a:p>
                  </a:txBody>
                  <a:tcPr anchor="ctr"/>
                </a:tc>
                <a:extLst>
                  <a:ext uri="{0D108BD9-81ED-4DB2-BD59-A6C34878D82A}">
                    <a16:rowId xmlns:a16="http://schemas.microsoft.com/office/drawing/2014/main" val="327982723"/>
                  </a:ext>
                </a:extLst>
              </a:tr>
              <a:tr h="299485">
                <a:tc>
                  <a:txBody>
                    <a:bodyPr/>
                    <a:lstStyle/>
                    <a:p>
                      <a:r>
                        <a:rPr lang="en-US" sz="1400" dirty="0" smtClean="0">
                          <a:latin typeface="+mn-lt"/>
                        </a:rPr>
                        <a:t>Secondary</a:t>
                      </a:r>
                      <a:r>
                        <a:rPr lang="en-US" sz="1400" baseline="0" dirty="0" smtClean="0">
                          <a:latin typeface="+mn-lt"/>
                        </a:rPr>
                        <a:t> Teachers</a:t>
                      </a:r>
                      <a:endParaRPr lang="en-US" sz="1400" dirty="0">
                        <a:latin typeface="+mn-lt"/>
                      </a:endParaRPr>
                    </a:p>
                  </a:txBody>
                  <a:tcPr/>
                </a:tc>
                <a:tc>
                  <a:txBody>
                    <a:bodyPr/>
                    <a:lstStyle/>
                    <a:p>
                      <a:pPr algn="ctr"/>
                      <a:r>
                        <a:rPr lang="en-US" sz="1400" dirty="0" smtClean="0">
                          <a:latin typeface="+mn-lt"/>
                        </a:rPr>
                        <a:t>$50,164</a:t>
                      </a:r>
                      <a:endParaRPr lang="en-US" sz="1400" dirty="0">
                        <a:latin typeface="+mn-lt"/>
                      </a:endParaRPr>
                    </a:p>
                  </a:txBody>
                  <a:tcPr anchor="ctr"/>
                </a:tc>
                <a:tc>
                  <a:txBody>
                    <a:bodyPr/>
                    <a:lstStyle/>
                    <a:p>
                      <a:pPr algn="ctr"/>
                      <a:r>
                        <a:rPr lang="en-US" sz="1400" dirty="0" smtClean="0">
                          <a:latin typeface="+mn-lt"/>
                        </a:rPr>
                        <a:t>$51,216</a:t>
                      </a:r>
                      <a:endParaRPr lang="en-US" sz="1400" dirty="0">
                        <a:latin typeface="+mn-lt"/>
                      </a:endParaRPr>
                    </a:p>
                  </a:txBody>
                  <a:tcPr anchor="ctr"/>
                </a:tc>
                <a:tc>
                  <a:txBody>
                    <a:bodyPr/>
                    <a:lstStyle/>
                    <a:p>
                      <a:pPr algn="ctr"/>
                      <a:r>
                        <a:rPr lang="en-US" sz="1400" dirty="0" smtClean="0">
                          <a:latin typeface="+mn-lt"/>
                        </a:rPr>
                        <a:t>2.1</a:t>
                      </a:r>
                      <a:endParaRPr lang="en-US" sz="1400" dirty="0">
                        <a:latin typeface="+mn-lt"/>
                      </a:endParaRPr>
                    </a:p>
                  </a:txBody>
                  <a:tcPr anchor="ctr"/>
                </a:tc>
                <a:tc>
                  <a:txBody>
                    <a:bodyPr/>
                    <a:lstStyle/>
                    <a:p>
                      <a:pPr algn="ctr"/>
                      <a:r>
                        <a:rPr lang="en-US" sz="1400" dirty="0" smtClean="0">
                          <a:latin typeface="+mn-lt"/>
                        </a:rPr>
                        <a:t>$51,216</a:t>
                      </a:r>
                      <a:endParaRPr lang="en-US" sz="1400" dirty="0">
                        <a:latin typeface="+mn-lt"/>
                      </a:endParaRPr>
                    </a:p>
                  </a:txBody>
                  <a:tcPr anchor="ctr"/>
                </a:tc>
                <a:tc>
                  <a:txBody>
                    <a:bodyPr/>
                    <a:lstStyle/>
                    <a:p>
                      <a:pPr algn="ctr"/>
                      <a:r>
                        <a:rPr lang="en-US" sz="1400" dirty="0" smtClean="0">
                          <a:latin typeface="+mn-lt"/>
                        </a:rPr>
                        <a:t>$54,264</a:t>
                      </a:r>
                      <a:endParaRPr lang="en-US" sz="1400" dirty="0">
                        <a:latin typeface="+mn-lt"/>
                      </a:endParaRPr>
                    </a:p>
                  </a:txBody>
                  <a:tcPr anchor="ctr"/>
                </a:tc>
                <a:tc>
                  <a:txBody>
                    <a:bodyPr/>
                    <a:lstStyle/>
                    <a:p>
                      <a:pPr algn="ctr"/>
                      <a:r>
                        <a:rPr lang="en-US" sz="1400" dirty="0" smtClean="0">
                          <a:latin typeface="+mn-lt"/>
                        </a:rPr>
                        <a:t>6.0</a:t>
                      </a:r>
                      <a:endParaRPr lang="en-US" sz="1400" dirty="0">
                        <a:latin typeface="+mn-lt"/>
                      </a:endParaRPr>
                    </a:p>
                  </a:txBody>
                  <a:tcPr anchor="ctr"/>
                </a:tc>
                <a:extLst>
                  <a:ext uri="{0D108BD9-81ED-4DB2-BD59-A6C34878D82A}">
                    <a16:rowId xmlns:a16="http://schemas.microsoft.com/office/drawing/2014/main" val="3429339762"/>
                  </a:ext>
                </a:extLst>
              </a:tr>
              <a:tr h="509125">
                <a:tc>
                  <a:txBody>
                    <a:bodyPr/>
                    <a:lstStyle/>
                    <a:p>
                      <a:r>
                        <a:rPr lang="en-US" sz="1400" dirty="0" smtClean="0">
                          <a:latin typeface="+mn-lt"/>
                        </a:rPr>
                        <a:t>Secondary Asst. Principals</a:t>
                      </a:r>
                      <a:endParaRPr lang="en-US" sz="1400" dirty="0">
                        <a:latin typeface="+mn-lt"/>
                      </a:endParaRPr>
                    </a:p>
                  </a:txBody>
                  <a:tcPr/>
                </a:tc>
                <a:tc>
                  <a:txBody>
                    <a:bodyPr/>
                    <a:lstStyle/>
                    <a:p>
                      <a:pPr algn="ctr"/>
                      <a:r>
                        <a:rPr lang="en-US" sz="1400" dirty="0" smtClean="0">
                          <a:latin typeface="+mn-lt"/>
                        </a:rPr>
                        <a:t>$73,074</a:t>
                      </a:r>
                      <a:endParaRPr lang="en-US" sz="1400" dirty="0">
                        <a:latin typeface="+mn-lt"/>
                      </a:endParaRPr>
                    </a:p>
                  </a:txBody>
                  <a:tcPr anchor="ctr"/>
                </a:tc>
                <a:tc>
                  <a:txBody>
                    <a:bodyPr/>
                    <a:lstStyle/>
                    <a:p>
                      <a:pPr algn="ctr"/>
                      <a:r>
                        <a:rPr lang="en-US" sz="1400" dirty="0" smtClean="0">
                          <a:latin typeface="+mn-lt"/>
                        </a:rPr>
                        <a:t>$73,506</a:t>
                      </a:r>
                      <a:endParaRPr lang="en-US" sz="1400" dirty="0">
                        <a:latin typeface="+mn-lt"/>
                      </a:endParaRPr>
                    </a:p>
                  </a:txBody>
                  <a:tcPr anchor="ctr"/>
                </a:tc>
                <a:tc>
                  <a:txBody>
                    <a:bodyPr/>
                    <a:lstStyle/>
                    <a:p>
                      <a:pPr algn="ctr"/>
                      <a:r>
                        <a:rPr lang="en-US" sz="1400" dirty="0" smtClean="0">
                          <a:latin typeface="+mn-lt"/>
                        </a:rPr>
                        <a:t>0.6</a:t>
                      </a:r>
                      <a:endParaRPr lang="en-US" sz="1400" dirty="0">
                        <a:latin typeface="+mn-lt"/>
                      </a:endParaRPr>
                    </a:p>
                  </a:txBody>
                  <a:tcPr anchor="ctr"/>
                </a:tc>
                <a:tc>
                  <a:txBody>
                    <a:bodyPr/>
                    <a:lstStyle/>
                    <a:p>
                      <a:pPr algn="ctr"/>
                      <a:r>
                        <a:rPr lang="en-US" sz="1400" dirty="0" smtClean="0">
                          <a:latin typeface="+mn-lt"/>
                        </a:rPr>
                        <a:t>$73,506</a:t>
                      </a:r>
                      <a:endParaRPr lang="en-US" sz="1400" dirty="0">
                        <a:latin typeface="+mn-lt"/>
                      </a:endParaRPr>
                    </a:p>
                  </a:txBody>
                  <a:tcPr anchor="ctr"/>
                </a:tc>
                <a:tc>
                  <a:txBody>
                    <a:bodyPr/>
                    <a:lstStyle/>
                    <a:p>
                      <a:pPr algn="ctr"/>
                      <a:r>
                        <a:rPr lang="en-US" sz="1400" dirty="0" smtClean="0">
                          <a:latin typeface="+mn-lt"/>
                        </a:rPr>
                        <a:t>$77,231</a:t>
                      </a:r>
                      <a:endParaRPr lang="en-US" sz="1400" dirty="0">
                        <a:latin typeface="+mn-lt"/>
                      </a:endParaRPr>
                    </a:p>
                  </a:txBody>
                  <a:tcPr anchor="ctr"/>
                </a:tc>
                <a:tc>
                  <a:txBody>
                    <a:bodyPr/>
                    <a:lstStyle/>
                    <a:p>
                      <a:pPr algn="ctr"/>
                      <a:r>
                        <a:rPr lang="en-US" sz="1400" dirty="0" smtClean="0">
                          <a:latin typeface="+mn-lt"/>
                        </a:rPr>
                        <a:t>5.1</a:t>
                      </a:r>
                      <a:endParaRPr lang="en-US" sz="1400" dirty="0">
                        <a:latin typeface="+mn-lt"/>
                      </a:endParaRPr>
                    </a:p>
                  </a:txBody>
                  <a:tcPr anchor="ctr"/>
                </a:tc>
                <a:extLst>
                  <a:ext uri="{0D108BD9-81ED-4DB2-BD59-A6C34878D82A}">
                    <a16:rowId xmlns:a16="http://schemas.microsoft.com/office/drawing/2014/main" val="1420873464"/>
                  </a:ext>
                </a:extLst>
              </a:tr>
              <a:tr h="299485">
                <a:tc>
                  <a:txBody>
                    <a:bodyPr/>
                    <a:lstStyle/>
                    <a:p>
                      <a:r>
                        <a:rPr lang="en-US" sz="1400" dirty="0" smtClean="0">
                          <a:latin typeface="+mn-lt"/>
                        </a:rPr>
                        <a:t>Secondary Principals</a:t>
                      </a:r>
                      <a:endParaRPr lang="en-US" sz="1400" dirty="0">
                        <a:latin typeface="+mn-lt"/>
                      </a:endParaRPr>
                    </a:p>
                  </a:txBody>
                  <a:tcPr/>
                </a:tc>
                <a:tc>
                  <a:txBody>
                    <a:bodyPr/>
                    <a:lstStyle/>
                    <a:p>
                      <a:pPr algn="ctr"/>
                      <a:r>
                        <a:rPr lang="en-US" sz="1400" dirty="0" smtClean="0">
                          <a:latin typeface="+mn-lt"/>
                        </a:rPr>
                        <a:t>$91,858</a:t>
                      </a:r>
                      <a:endParaRPr lang="en-US" sz="1400" dirty="0">
                        <a:latin typeface="+mn-lt"/>
                      </a:endParaRPr>
                    </a:p>
                  </a:txBody>
                  <a:tcPr anchor="ctr"/>
                </a:tc>
                <a:tc>
                  <a:txBody>
                    <a:bodyPr/>
                    <a:lstStyle/>
                    <a:p>
                      <a:pPr algn="ctr"/>
                      <a:r>
                        <a:rPr lang="en-US" sz="1400" dirty="0" smtClean="0">
                          <a:latin typeface="+mn-lt"/>
                        </a:rPr>
                        <a:t>$94,490</a:t>
                      </a:r>
                      <a:endParaRPr lang="en-US" sz="1400" dirty="0">
                        <a:latin typeface="+mn-lt"/>
                      </a:endParaRPr>
                    </a:p>
                  </a:txBody>
                  <a:tcPr anchor="ctr"/>
                </a:tc>
                <a:tc>
                  <a:txBody>
                    <a:bodyPr/>
                    <a:lstStyle/>
                    <a:p>
                      <a:pPr algn="ctr"/>
                      <a:r>
                        <a:rPr lang="en-US" sz="1400" dirty="0" smtClean="0">
                          <a:latin typeface="+mn-lt"/>
                        </a:rPr>
                        <a:t>2.9</a:t>
                      </a:r>
                      <a:endParaRPr lang="en-US" sz="1400" dirty="0">
                        <a:latin typeface="+mn-lt"/>
                      </a:endParaRPr>
                    </a:p>
                  </a:txBody>
                  <a:tcPr anchor="ctr"/>
                </a:tc>
                <a:tc>
                  <a:txBody>
                    <a:bodyPr/>
                    <a:lstStyle/>
                    <a:p>
                      <a:pPr algn="ctr"/>
                      <a:r>
                        <a:rPr lang="en-US" sz="1400" dirty="0" smtClean="0">
                          <a:latin typeface="+mn-lt"/>
                        </a:rPr>
                        <a:t>$94,490</a:t>
                      </a:r>
                      <a:endParaRPr lang="en-US" sz="1400" dirty="0">
                        <a:latin typeface="+mn-lt"/>
                      </a:endParaRPr>
                    </a:p>
                  </a:txBody>
                  <a:tcPr anchor="ctr"/>
                </a:tc>
                <a:tc>
                  <a:txBody>
                    <a:bodyPr/>
                    <a:lstStyle/>
                    <a:p>
                      <a:pPr algn="ctr"/>
                      <a:r>
                        <a:rPr lang="en-US" sz="1400" dirty="0" smtClean="0">
                          <a:latin typeface="+mn-lt"/>
                        </a:rPr>
                        <a:t>$97,947</a:t>
                      </a:r>
                      <a:endParaRPr lang="en-US" sz="1400" dirty="0">
                        <a:latin typeface="+mn-lt"/>
                      </a:endParaRPr>
                    </a:p>
                  </a:txBody>
                  <a:tcPr anchor="ctr"/>
                </a:tc>
                <a:tc>
                  <a:txBody>
                    <a:bodyPr/>
                    <a:lstStyle/>
                    <a:p>
                      <a:pPr algn="ctr"/>
                      <a:r>
                        <a:rPr lang="en-US" sz="1400" dirty="0" smtClean="0">
                          <a:latin typeface="+mn-lt"/>
                        </a:rPr>
                        <a:t>3.7</a:t>
                      </a:r>
                      <a:endParaRPr lang="en-US" sz="1400" dirty="0">
                        <a:latin typeface="+mn-lt"/>
                      </a:endParaRPr>
                    </a:p>
                  </a:txBody>
                  <a:tcPr anchor="ctr"/>
                </a:tc>
                <a:extLst>
                  <a:ext uri="{0D108BD9-81ED-4DB2-BD59-A6C34878D82A}">
                    <a16:rowId xmlns:a16="http://schemas.microsoft.com/office/drawing/2014/main" val="820784276"/>
                  </a:ext>
                </a:extLst>
              </a:tr>
              <a:tr h="299485">
                <a:tc>
                  <a:txBody>
                    <a:bodyPr/>
                    <a:lstStyle/>
                    <a:p>
                      <a:r>
                        <a:rPr lang="en-US" sz="1400" dirty="0" smtClean="0">
                          <a:latin typeface="+mn-lt"/>
                        </a:rPr>
                        <a:t>Instructional Aides</a:t>
                      </a:r>
                      <a:endParaRPr lang="en-US" sz="1400" dirty="0">
                        <a:latin typeface="+mn-lt"/>
                      </a:endParaRPr>
                    </a:p>
                  </a:txBody>
                  <a:tcPr/>
                </a:tc>
                <a:tc>
                  <a:txBody>
                    <a:bodyPr/>
                    <a:lstStyle/>
                    <a:p>
                      <a:pPr algn="ctr"/>
                      <a:r>
                        <a:rPr lang="en-US" sz="1400" dirty="0" smtClean="0">
                          <a:latin typeface="+mn-lt"/>
                        </a:rPr>
                        <a:t>$17,390</a:t>
                      </a:r>
                      <a:endParaRPr lang="en-US" sz="1400" dirty="0">
                        <a:latin typeface="+mn-lt"/>
                      </a:endParaRPr>
                    </a:p>
                  </a:txBody>
                  <a:tcPr anchor="ctr"/>
                </a:tc>
                <a:tc>
                  <a:txBody>
                    <a:bodyPr/>
                    <a:lstStyle/>
                    <a:p>
                      <a:pPr algn="ctr"/>
                      <a:r>
                        <a:rPr lang="en-US" sz="1400" dirty="0" smtClean="0">
                          <a:latin typeface="+mn-lt"/>
                        </a:rPr>
                        <a:t>$18,090</a:t>
                      </a:r>
                      <a:endParaRPr lang="en-US" sz="1400" dirty="0">
                        <a:latin typeface="+mn-lt"/>
                      </a:endParaRPr>
                    </a:p>
                  </a:txBody>
                  <a:tcPr anchor="ctr"/>
                </a:tc>
                <a:tc>
                  <a:txBody>
                    <a:bodyPr/>
                    <a:lstStyle/>
                    <a:p>
                      <a:pPr algn="ctr"/>
                      <a:r>
                        <a:rPr lang="en-US" sz="1400" dirty="0" smtClean="0">
                          <a:latin typeface="+mn-lt"/>
                        </a:rPr>
                        <a:t>4.0</a:t>
                      </a:r>
                      <a:endParaRPr lang="en-US" sz="1400" dirty="0">
                        <a:latin typeface="+mn-lt"/>
                      </a:endParaRPr>
                    </a:p>
                  </a:txBody>
                  <a:tcPr anchor="ctr"/>
                </a:tc>
                <a:tc>
                  <a:txBody>
                    <a:bodyPr/>
                    <a:lstStyle/>
                    <a:p>
                      <a:pPr algn="ctr"/>
                      <a:r>
                        <a:rPr lang="en-US" sz="1400" dirty="0" smtClean="0">
                          <a:latin typeface="+mn-lt"/>
                        </a:rPr>
                        <a:t>$18,090</a:t>
                      </a:r>
                      <a:endParaRPr lang="en-US" sz="1400" dirty="0">
                        <a:latin typeface="+mn-lt"/>
                      </a:endParaRPr>
                    </a:p>
                  </a:txBody>
                  <a:tcPr anchor="ctr"/>
                </a:tc>
                <a:tc>
                  <a:txBody>
                    <a:bodyPr/>
                    <a:lstStyle/>
                    <a:p>
                      <a:pPr algn="ctr"/>
                      <a:r>
                        <a:rPr lang="en-US" sz="1400" dirty="0" smtClean="0">
                          <a:latin typeface="+mn-lt"/>
                        </a:rPr>
                        <a:t>$20,290</a:t>
                      </a:r>
                      <a:endParaRPr lang="en-US" sz="1400" dirty="0">
                        <a:latin typeface="+mn-lt"/>
                      </a:endParaRPr>
                    </a:p>
                  </a:txBody>
                  <a:tcPr anchor="ctr"/>
                </a:tc>
                <a:tc>
                  <a:txBody>
                    <a:bodyPr/>
                    <a:lstStyle/>
                    <a:p>
                      <a:pPr algn="ctr"/>
                      <a:r>
                        <a:rPr lang="en-US" sz="1400" dirty="0" smtClean="0">
                          <a:latin typeface="+mn-lt"/>
                        </a:rPr>
                        <a:t>12.2</a:t>
                      </a:r>
                      <a:endParaRPr lang="en-US" sz="1400" dirty="0">
                        <a:latin typeface="+mn-lt"/>
                      </a:endParaRPr>
                    </a:p>
                  </a:txBody>
                  <a:tcPr anchor="ctr"/>
                </a:tc>
                <a:extLst>
                  <a:ext uri="{0D108BD9-81ED-4DB2-BD59-A6C34878D82A}">
                    <a16:rowId xmlns:a16="http://schemas.microsoft.com/office/drawing/2014/main" val="961420955"/>
                  </a:ext>
                </a:extLst>
              </a:tr>
            </a:tbl>
          </a:graphicData>
        </a:graphic>
      </p:graphicFrame>
    </p:spTree>
    <p:extLst>
      <p:ext uri="{BB962C8B-B14F-4D97-AF65-F5344CB8AC3E}">
        <p14:creationId xmlns:p14="http://schemas.microsoft.com/office/powerpoint/2010/main" val="287976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388"/>
            <a:ext cx="10515600" cy="684742"/>
          </a:xfrm>
        </p:spPr>
        <p:txBody>
          <a:bodyPr>
            <a:normAutofit fontScale="90000"/>
          </a:bodyPr>
          <a:lstStyle/>
          <a:p>
            <a:pPr algn="ctr"/>
            <a:r>
              <a:rPr lang="en-US" dirty="0" smtClean="0"/>
              <a:t>Base-Year </a:t>
            </a:r>
            <a:r>
              <a:rPr lang="en-US" dirty="0"/>
              <a:t>Support Salaries and Positions</a:t>
            </a:r>
            <a:endParaRPr lang="en-US" dirty="0">
              <a:latin typeface="Trebuchet MS" panose="020B06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8463588"/>
              </p:ext>
            </p:extLst>
          </p:nvPr>
        </p:nvGraphicFramePr>
        <p:xfrm>
          <a:off x="838200" y="808130"/>
          <a:ext cx="10032999" cy="795552"/>
        </p:xfrm>
        <a:graphic>
          <a:graphicData uri="http://schemas.openxmlformats.org/drawingml/2006/table">
            <a:tbl>
              <a:tblPr firstRow="1" bandRow="1">
                <a:tableStyleId>{5C22544A-7EE6-4342-B048-85BDC9FD1C3A}</a:tableStyleId>
              </a:tblPr>
              <a:tblGrid>
                <a:gridCol w="846667">
                  <a:extLst>
                    <a:ext uri="{9D8B030D-6E8A-4147-A177-3AD203B41FA5}">
                      <a16:colId xmlns:a16="http://schemas.microsoft.com/office/drawing/2014/main" val="1159892457"/>
                    </a:ext>
                  </a:extLst>
                </a:gridCol>
                <a:gridCol w="4794362">
                  <a:extLst>
                    <a:ext uri="{9D8B030D-6E8A-4147-A177-3AD203B41FA5}">
                      <a16:colId xmlns:a16="http://schemas.microsoft.com/office/drawing/2014/main" val="966848814"/>
                    </a:ext>
                  </a:extLst>
                </a:gridCol>
                <a:gridCol w="1463990">
                  <a:extLst>
                    <a:ext uri="{9D8B030D-6E8A-4147-A177-3AD203B41FA5}">
                      <a16:colId xmlns:a16="http://schemas.microsoft.com/office/drawing/2014/main" val="1751403269"/>
                    </a:ext>
                  </a:extLst>
                </a:gridCol>
                <a:gridCol w="1463990">
                  <a:extLst>
                    <a:ext uri="{9D8B030D-6E8A-4147-A177-3AD203B41FA5}">
                      <a16:colId xmlns:a16="http://schemas.microsoft.com/office/drawing/2014/main" val="3089712703"/>
                    </a:ext>
                  </a:extLst>
                </a:gridCol>
                <a:gridCol w="1463990">
                  <a:extLst>
                    <a:ext uri="{9D8B030D-6E8A-4147-A177-3AD203B41FA5}">
                      <a16:colId xmlns:a16="http://schemas.microsoft.com/office/drawing/2014/main" val="2088142642"/>
                    </a:ext>
                  </a:extLst>
                </a:gridCol>
              </a:tblGrid>
              <a:tr h="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mj-lt"/>
                        </a:rPr>
                        <a:t>11</a:t>
                      </a:r>
                      <a:endParaRPr lang="en-US" sz="1200" b="0" i="0" u="none" strike="noStrike" dirty="0">
                        <a:latin typeface="+mj-lt"/>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mj-lt"/>
                          <a:ea typeface="MS Pゴシック"/>
                          <a:cs typeface="+mn-cs"/>
                        </a:rPr>
                        <a:t>Update Base-Year Expenditures from Annual School Report to FY20 for Personal Support Costs (both Base-Year Prevailing Positions and Salaries)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mj-lt"/>
                        </a:rPr>
                        <a:t>73,350,870 </a:t>
                      </a:r>
                      <a:endParaRPr lang="en-US" sz="11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mj-lt"/>
                        </a:rPr>
                        <a:t>73,688,799 </a:t>
                      </a:r>
                      <a:endParaRPr lang="en-US" sz="1100" b="0" i="0" u="none" strike="noStrike" dirty="0">
                        <a:solidFill>
                          <a:schemeClr val="tx1"/>
                        </a:solidFill>
                        <a:latin typeface="+mj-lt"/>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mj-lt"/>
                        </a:rPr>
                        <a:t>147,039,669 </a:t>
                      </a:r>
                      <a:endParaRPr lang="en-US" sz="1100" b="1" i="0" u="none" strike="noStrike" dirty="0">
                        <a:latin typeface="+mj-lt"/>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36</a:t>
            </a:fld>
            <a:endParaRPr lang="en-US">
              <a:latin typeface="Trebuchet MS" panose="020B0603020202020204" pitchFamily="34" charset="0"/>
            </a:endParaRPr>
          </a:p>
        </p:txBody>
      </p:sp>
      <p:graphicFrame>
        <p:nvGraphicFramePr>
          <p:cNvPr id="9" name="Table 8" descr="This table indicates the change in prevailing salaries for support positions from the 2018-2020 biennium to the 2022-2024 biennium." title="Base-Year Support Salaries"/>
          <p:cNvGraphicFramePr>
            <a:graphicFrameLocks noGrp="1"/>
          </p:cNvGraphicFramePr>
          <p:nvPr>
            <p:extLst>
              <p:ext uri="{D42A27DB-BD31-4B8C-83A1-F6EECF244321}">
                <p14:modId xmlns:p14="http://schemas.microsoft.com/office/powerpoint/2010/main" val="1586014320"/>
              </p:ext>
            </p:extLst>
          </p:nvPr>
        </p:nvGraphicFramePr>
        <p:xfrm>
          <a:off x="1054098" y="1603682"/>
          <a:ext cx="9601201" cy="4884420"/>
        </p:xfrm>
        <a:graphic>
          <a:graphicData uri="http://schemas.openxmlformats.org/drawingml/2006/table">
            <a:tbl>
              <a:tblPr firstRow="1" bandRow="1">
                <a:tableStyleId>{5C22544A-7EE6-4342-B048-85BDC9FD1C3A}</a:tableStyleId>
              </a:tblPr>
              <a:tblGrid>
                <a:gridCol w="2823883">
                  <a:extLst>
                    <a:ext uri="{9D8B030D-6E8A-4147-A177-3AD203B41FA5}">
                      <a16:colId xmlns:a16="http://schemas.microsoft.com/office/drawing/2014/main" val="3705660742"/>
                    </a:ext>
                  </a:extLst>
                </a:gridCol>
                <a:gridCol w="1129553">
                  <a:extLst>
                    <a:ext uri="{9D8B030D-6E8A-4147-A177-3AD203B41FA5}">
                      <a16:colId xmlns:a16="http://schemas.microsoft.com/office/drawing/2014/main" val="1195555343"/>
                    </a:ext>
                  </a:extLst>
                </a:gridCol>
                <a:gridCol w="1129553">
                  <a:extLst>
                    <a:ext uri="{9D8B030D-6E8A-4147-A177-3AD203B41FA5}">
                      <a16:colId xmlns:a16="http://schemas.microsoft.com/office/drawing/2014/main" val="815847575"/>
                    </a:ext>
                  </a:extLst>
                </a:gridCol>
                <a:gridCol w="1129553">
                  <a:extLst>
                    <a:ext uri="{9D8B030D-6E8A-4147-A177-3AD203B41FA5}">
                      <a16:colId xmlns:a16="http://schemas.microsoft.com/office/drawing/2014/main" val="244524122"/>
                    </a:ext>
                  </a:extLst>
                </a:gridCol>
                <a:gridCol w="1129553">
                  <a:extLst>
                    <a:ext uri="{9D8B030D-6E8A-4147-A177-3AD203B41FA5}">
                      <a16:colId xmlns:a16="http://schemas.microsoft.com/office/drawing/2014/main" val="3864618902"/>
                    </a:ext>
                  </a:extLst>
                </a:gridCol>
                <a:gridCol w="1129553">
                  <a:extLst>
                    <a:ext uri="{9D8B030D-6E8A-4147-A177-3AD203B41FA5}">
                      <a16:colId xmlns:a16="http://schemas.microsoft.com/office/drawing/2014/main" val="873177801"/>
                    </a:ext>
                  </a:extLst>
                </a:gridCol>
                <a:gridCol w="1129553">
                  <a:extLst>
                    <a:ext uri="{9D8B030D-6E8A-4147-A177-3AD203B41FA5}">
                      <a16:colId xmlns:a16="http://schemas.microsoft.com/office/drawing/2014/main" val="709445383"/>
                    </a:ext>
                  </a:extLst>
                </a:gridCol>
              </a:tblGrid>
              <a:tr h="419038">
                <a:tc gridSpan="7">
                  <a:txBody>
                    <a:bodyPr/>
                    <a:lstStyle/>
                    <a:p>
                      <a:pPr algn="ctr"/>
                      <a:r>
                        <a:rPr lang="en-US" sz="1100" dirty="0" smtClean="0">
                          <a:latin typeface="+mj-lt"/>
                        </a:rPr>
                        <a:t>Comparison of Base Year Prevailing SOQ Support</a:t>
                      </a:r>
                      <a:r>
                        <a:rPr lang="en-US" sz="1100" baseline="0" dirty="0" smtClean="0">
                          <a:latin typeface="+mj-lt"/>
                        </a:rPr>
                        <a:t> Salaries Across Biennia 2018-2020 to 2022-2024 </a:t>
                      </a:r>
                    </a:p>
                    <a:p>
                      <a:pPr algn="ctr"/>
                      <a:r>
                        <a:rPr lang="en-US" sz="1100" baseline="0" dirty="0" smtClean="0">
                          <a:latin typeface="+mj-lt"/>
                        </a:rPr>
                        <a:t>(No Adjustment for State Funded Increases)</a:t>
                      </a:r>
                      <a:endParaRPr lang="en-US" sz="11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40468822"/>
                  </a:ext>
                </a:extLst>
              </a:tr>
              <a:tr h="547247">
                <a:tc>
                  <a:txBody>
                    <a:bodyPr/>
                    <a:lstStyle/>
                    <a:p>
                      <a:pPr algn="ctr"/>
                      <a:r>
                        <a:rPr lang="en-US" sz="1050" dirty="0" smtClean="0">
                          <a:latin typeface="+mj-lt"/>
                        </a:rPr>
                        <a:t>Support Position</a:t>
                      </a:r>
                      <a:endParaRPr lang="en-US" sz="1050" dirty="0">
                        <a:latin typeface="+mj-lt"/>
                      </a:endParaRPr>
                    </a:p>
                  </a:txBody>
                  <a:tcPr anchor="ctr"/>
                </a:tc>
                <a:tc>
                  <a:txBody>
                    <a:bodyPr/>
                    <a:lstStyle/>
                    <a:p>
                      <a:pPr algn="ctr"/>
                      <a:r>
                        <a:rPr lang="en-US" sz="1050" dirty="0" smtClean="0">
                          <a:latin typeface="+mj-lt"/>
                        </a:rPr>
                        <a:t>2018-2020 Prevailing Salary</a:t>
                      </a:r>
                      <a:endParaRPr lang="en-US" sz="1050" dirty="0">
                        <a:latin typeface="+mj-lt"/>
                      </a:endParaRPr>
                    </a:p>
                  </a:txBody>
                  <a:tcPr anchor="ctr"/>
                </a:tc>
                <a:tc>
                  <a:txBody>
                    <a:bodyPr/>
                    <a:lstStyle/>
                    <a:p>
                      <a:pPr algn="ctr"/>
                      <a:r>
                        <a:rPr lang="en-US" sz="1050" dirty="0" smtClean="0">
                          <a:latin typeface="+mj-lt"/>
                        </a:rPr>
                        <a:t>2020-2022 Prevailing Salary</a:t>
                      </a:r>
                      <a:endParaRPr lang="en-US" sz="1050" dirty="0">
                        <a:latin typeface="+mj-lt"/>
                      </a:endParaRPr>
                    </a:p>
                  </a:txBody>
                  <a:tcPr anchor="ctr"/>
                </a:tc>
                <a:tc>
                  <a:txBody>
                    <a:bodyPr/>
                    <a:lstStyle/>
                    <a:p>
                      <a:pPr algn="ctr"/>
                      <a:r>
                        <a:rPr lang="en-US" sz="1050" dirty="0" smtClean="0">
                          <a:latin typeface="+mj-lt"/>
                        </a:rPr>
                        <a:t>Percent Increase</a:t>
                      </a:r>
                    </a:p>
                  </a:txBody>
                  <a:tcPr anchor="ctr"/>
                </a:tc>
                <a:tc>
                  <a:txBody>
                    <a:bodyPr/>
                    <a:lstStyle/>
                    <a:p>
                      <a:pPr algn="ctr"/>
                      <a:r>
                        <a:rPr lang="en-US" sz="1050" dirty="0" smtClean="0">
                          <a:latin typeface="+mj-lt"/>
                        </a:rPr>
                        <a:t>2020-2022 Prevailing Salary</a:t>
                      </a:r>
                      <a:endParaRPr lang="en-US" sz="1050" dirty="0">
                        <a:latin typeface="+mj-lt"/>
                      </a:endParaRPr>
                    </a:p>
                  </a:txBody>
                  <a:tcPr anchor="ctr"/>
                </a:tc>
                <a:tc>
                  <a:txBody>
                    <a:bodyPr/>
                    <a:lstStyle/>
                    <a:p>
                      <a:pPr algn="ctr"/>
                      <a:r>
                        <a:rPr lang="en-US" sz="1050" dirty="0" smtClean="0">
                          <a:latin typeface="+mj-lt"/>
                        </a:rPr>
                        <a:t>2022-2024 Prevailing Salary</a:t>
                      </a:r>
                      <a:endParaRPr lang="en-US" sz="1050" dirty="0">
                        <a:latin typeface="+mj-lt"/>
                      </a:endParaRPr>
                    </a:p>
                  </a:txBody>
                  <a:tcPr anchor="ctr"/>
                </a:tc>
                <a:tc>
                  <a:txBody>
                    <a:bodyPr/>
                    <a:lstStyle/>
                    <a:p>
                      <a:pPr algn="ctr"/>
                      <a:r>
                        <a:rPr lang="en-US" sz="1050" dirty="0" smtClean="0">
                          <a:latin typeface="+mj-lt"/>
                        </a:rPr>
                        <a:t>Percent Increase</a:t>
                      </a:r>
                    </a:p>
                  </a:txBody>
                  <a:tcPr anchor="ctr"/>
                </a:tc>
                <a:extLst>
                  <a:ext uri="{0D108BD9-81ED-4DB2-BD59-A6C34878D82A}">
                    <a16:rowId xmlns:a16="http://schemas.microsoft.com/office/drawing/2014/main" val="905540804"/>
                  </a:ext>
                </a:extLst>
              </a:tr>
              <a:tr h="224484">
                <a:tc>
                  <a:txBody>
                    <a:bodyPr/>
                    <a:lstStyle/>
                    <a:p>
                      <a:r>
                        <a:rPr lang="en-US" sz="900" dirty="0" smtClean="0">
                          <a:latin typeface="+mj-lt"/>
                        </a:rPr>
                        <a:t>Superintendent</a:t>
                      </a:r>
                    </a:p>
                  </a:txBody>
                  <a:tcPr anchor="b"/>
                </a:tc>
                <a:tc>
                  <a:txBody>
                    <a:bodyPr/>
                    <a:lstStyle/>
                    <a:p>
                      <a:pPr algn="ctr" fontAlgn="b"/>
                      <a:r>
                        <a:rPr lang="en-US" sz="1050" b="0" i="0" u="none" strike="noStrike" dirty="0">
                          <a:solidFill>
                            <a:srgbClr val="000000"/>
                          </a:solidFill>
                          <a:effectLst/>
                          <a:latin typeface="+mj-lt"/>
                        </a:rPr>
                        <a:t>$149,710</a:t>
                      </a:r>
                    </a:p>
                  </a:txBody>
                  <a:tcPr marL="7620" marR="7620" marT="7620" marB="0" anchor="b"/>
                </a:tc>
                <a:tc>
                  <a:txBody>
                    <a:bodyPr/>
                    <a:lstStyle/>
                    <a:p>
                      <a:pPr algn="ctr" fontAlgn="b"/>
                      <a:r>
                        <a:rPr lang="en-US" sz="1050" b="0" i="0" u="none" strike="noStrike">
                          <a:solidFill>
                            <a:srgbClr val="000000"/>
                          </a:solidFill>
                          <a:effectLst/>
                          <a:latin typeface="+mj-lt"/>
                        </a:rPr>
                        <a:t>$154,287</a:t>
                      </a:r>
                    </a:p>
                  </a:txBody>
                  <a:tcPr marL="7620" marR="7620" marT="7620" marB="0" anchor="b"/>
                </a:tc>
                <a:tc>
                  <a:txBody>
                    <a:bodyPr/>
                    <a:lstStyle/>
                    <a:p>
                      <a:pPr algn="ctr" fontAlgn="b"/>
                      <a:r>
                        <a:rPr lang="en-US" sz="1050" b="0" i="0" u="none" strike="noStrike" dirty="0">
                          <a:solidFill>
                            <a:srgbClr val="000000"/>
                          </a:solidFill>
                          <a:effectLst/>
                          <a:latin typeface="+mj-lt"/>
                        </a:rPr>
                        <a:t>3.06%</a:t>
                      </a:r>
                    </a:p>
                  </a:txBody>
                  <a:tcPr marL="7620" marR="7620" marT="7620" marB="0" anchor="b"/>
                </a:tc>
                <a:tc>
                  <a:txBody>
                    <a:bodyPr/>
                    <a:lstStyle/>
                    <a:p>
                      <a:pPr algn="ctr" fontAlgn="b"/>
                      <a:r>
                        <a:rPr lang="en-US" sz="1050" b="0" i="0" u="none" strike="noStrike" dirty="0">
                          <a:solidFill>
                            <a:srgbClr val="000000"/>
                          </a:solidFill>
                          <a:effectLst/>
                          <a:latin typeface="+mj-lt"/>
                        </a:rPr>
                        <a:t>$154,287</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164,865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6.86</a:t>
                      </a:r>
                      <a:r>
                        <a:rPr lang="en-US" sz="1050" b="0" i="0" u="none" strike="noStrike" dirty="0">
                          <a:solidFill>
                            <a:srgbClr val="000000"/>
                          </a:solidFill>
                          <a:effectLst/>
                          <a:latin typeface="+mj-lt"/>
                        </a:rPr>
                        <a:t>%</a:t>
                      </a:r>
                    </a:p>
                  </a:txBody>
                  <a:tcPr marL="7620" marR="7620" marT="7620" marB="0" anchor="b"/>
                </a:tc>
                <a:extLst>
                  <a:ext uri="{0D108BD9-81ED-4DB2-BD59-A6C34878D82A}">
                    <a16:rowId xmlns:a16="http://schemas.microsoft.com/office/drawing/2014/main" val="892861402"/>
                  </a:ext>
                </a:extLst>
              </a:tr>
              <a:tr h="224484">
                <a:tc>
                  <a:txBody>
                    <a:bodyPr/>
                    <a:lstStyle/>
                    <a:p>
                      <a:r>
                        <a:rPr lang="en-US" sz="900" dirty="0" smtClean="0">
                          <a:latin typeface="+mj-lt"/>
                        </a:rPr>
                        <a:t>Assistant Superintendent</a:t>
                      </a:r>
                    </a:p>
                  </a:txBody>
                  <a:tcPr anchor="b"/>
                </a:tc>
                <a:tc>
                  <a:txBody>
                    <a:bodyPr/>
                    <a:lstStyle/>
                    <a:p>
                      <a:pPr algn="ctr" fontAlgn="b"/>
                      <a:r>
                        <a:rPr lang="en-US" sz="1050" b="0" i="0" u="none" strike="noStrike" dirty="0">
                          <a:solidFill>
                            <a:srgbClr val="000000"/>
                          </a:solidFill>
                          <a:effectLst/>
                          <a:latin typeface="+mj-lt"/>
                        </a:rPr>
                        <a:t>$118,375</a:t>
                      </a:r>
                    </a:p>
                  </a:txBody>
                  <a:tcPr marL="7620" marR="7620" marT="7620" marB="0" anchor="b"/>
                </a:tc>
                <a:tc>
                  <a:txBody>
                    <a:bodyPr/>
                    <a:lstStyle/>
                    <a:p>
                      <a:pPr algn="ctr" fontAlgn="b"/>
                      <a:r>
                        <a:rPr lang="en-US" sz="1050" b="0" i="0" u="none" strike="noStrike" dirty="0">
                          <a:solidFill>
                            <a:srgbClr val="000000"/>
                          </a:solidFill>
                          <a:effectLst/>
                          <a:latin typeface="+mj-lt"/>
                        </a:rPr>
                        <a:t>$122,862</a:t>
                      </a:r>
                    </a:p>
                  </a:txBody>
                  <a:tcPr marL="7620" marR="7620" marT="7620" marB="0" anchor="b"/>
                </a:tc>
                <a:tc>
                  <a:txBody>
                    <a:bodyPr/>
                    <a:lstStyle/>
                    <a:p>
                      <a:pPr algn="ctr" fontAlgn="b"/>
                      <a:r>
                        <a:rPr lang="en-US" sz="1050" b="0" i="0" u="none" strike="noStrike" dirty="0">
                          <a:solidFill>
                            <a:srgbClr val="000000"/>
                          </a:solidFill>
                          <a:effectLst/>
                          <a:latin typeface="+mj-lt"/>
                        </a:rPr>
                        <a:t>3.79%</a:t>
                      </a:r>
                    </a:p>
                  </a:txBody>
                  <a:tcPr marL="7620" marR="7620" marT="7620" marB="0" anchor="b"/>
                </a:tc>
                <a:tc>
                  <a:txBody>
                    <a:bodyPr/>
                    <a:lstStyle/>
                    <a:p>
                      <a:pPr algn="ctr" fontAlgn="b"/>
                      <a:r>
                        <a:rPr lang="en-US" sz="1050" b="0" i="0" u="none" strike="noStrike" dirty="0">
                          <a:solidFill>
                            <a:srgbClr val="000000"/>
                          </a:solidFill>
                          <a:effectLst/>
                          <a:latin typeface="+mj-lt"/>
                        </a:rPr>
                        <a:t>$122,862</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127,757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3.98%</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195053344"/>
                  </a:ext>
                </a:extLst>
              </a:tr>
              <a:tr h="224484">
                <a:tc>
                  <a:txBody>
                    <a:bodyPr/>
                    <a:lstStyle/>
                    <a:p>
                      <a:r>
                        <a:rPr lang="en-US" sz="900" dirty="0" smtClean="0">
                          <a:latin typeface="+mj-lt"/>
                        </a:rPr>
                        <a:t>School Nurse</a:t>
                      </a:r>
                    </a:p>
                  </a:txBody>
                  <a:tcPr anchor="b"/>
                </a:tc>
                <a:tc>
                  <a:txBody>
                    <a:bodyPr/>
                    <a:lstStyle/>
                    <a:p>
                      <a:pPr algn="ctr" fontAlgn="b"/>
                      <a:r>
                        <a:rPr lang="en-US" sz="1050" b="0" i="0" u="none" strike="noStrike" dirty="0">
                          <a:solidFill>
                            <a:srgbClr val="000000"/>
                          </a:solidFill>
                          <a:effectLst/>
                          <a:latin typeface="+mj-lt"/>
                        </a:rPr>
                        <a:t>$36,508</a:t>
                      </a:r>
                    </a:p>
                  </a:txBody>
                  <a:tcPr marL="7620" marR="7620" marT="7620" marB="0" anchor="b"/>
                </a:tc>
                <a:tc>
                  <a:txBody>
                    <a:bodyPr/>
                    <a:lstStyle/>
                    <a:p>
                      <a:pPr algn="ctr" fontAlgn="b"/>
                      <a:r>
                        <a:rPr lang="en-US" sz="1050" b="0" i="0" u="none" strike="noStrike">
                          <a:solidFill>
                            <a:srgbClr val="000000"/>
                          </a:solidFill>
                          <a:effectLst/>
                          <a:latin typeface="+mj-lt"/>
                        </a:rPr>
                        <a:t>$37,581</a:t>
                      </a:r>
                    </a:p>
                  </a:txBody>
                  <a:tcPr marL="7620" marR="7620" marT="7620" marB="0" anchor="b"/>
                </a:tc>
                <a:tc>
                  <a:txBody>
                    <a:bodyPr/>
                    <a:lstStyle/>
                    <a:p>
                      <a:pPr algn="ctr" fontAlgn="b"/>
                      <a:r>
                        <a:rPr lang="en-US" sz="1050" b="0" i="0" u="none" strike="noStrike" dirty="0">
                          <a:solidFill>
                            <a:srgbClr val="000000"/>
                          </a:solidFill>
                          <a:effectLst/>
                          <a:latin typeface="+mj-lt"/>
                        </a:rPr>
                        <a:t>2.94%</a:t>
                      </a:r>
                    </a:p>
                  </a:txBody>
                  <a:tcPr marL="7620" marR="7620" marT="7620" marB="0" anchor="b"/>
                </a:tc>
                <a:tc>
                  <a:txBody>
                    <a:bodyPr/>
                    <a:lstStyle/>
                    <a:p>
                      <a:pPr algn="ctr" fontAlgn="b"/>
                      <a:r>
                        <a:rPr lang="en-US" sz="1050" b="0" i="0" u="none" strike="noStrike" dirty="0">
                          <a:solidFill>
                            <a:srgbClr val="000000"/>
                          </a:solidFill>
                          <a:effectLst/>
                          <a:latin typeface="+mj-lt"/>
                        </a:rPr>
                        <a:t>$37,581</a:t>
                      </a: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133832523"/>
                  </a:ext>
                </a:extLst>
              </a:tr>
              <a:tr h="224484">
                <a:tc>
                  <a:txBody>
                    <a:bodyPr/>
                    <a:lstStyle/>
                    <a:p>
                      <a:r>
                        <a:rPr lang="en-US" sz="900" dirty="0" smtClean="0">
                          <a:latin typeface="+mj-lt"/>
                        </a:rPr>
                        <a:t>Specialized Student Support</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$48,869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8.49%</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776133512"/>
                  </a:ext>
                </a:extLst>
              </a:tr>
              <a:tr h="224484">
                <a:tc>
                  <a:txBody>
                    <a:bodyPr/>
                    <a:lstStyle/>
                    <a:p>
                      <a:r>
                        <a:rPr lang="en-US" sz="900" dirty="0" smtClean="0">
                          <a:latin typeface="+mj-lt"/>
                        </a:rPr>
                        <a:t>Instructional Professional</a:t>
                      </a:r>
                      <a:endParaRPr lang="en-US" sz="900" dirty="0">
                        <a:latin typeface="+mj-lt"/>
                      </a:endParaRPr>
                    </a:p>
                  </a:txBody>
                  <a:tcPr anchor="b"/>
                </a:tc>
                <a:tc>
                  <a:txBody>
                    <a:bodyPr/>
                    <a:lstStyle/>
                    <a:p>
                      <a:pPr algn="ctr" fontAlgn="b"/>
                      <a:r>
                        <a:rPr lang="en-US" sz="1050" b="0" i="0" u="none" strike="noStrike" dirty="0">
                          <a:solidFill>
                            <a:srgbClr val="000000"/>
                          </a:solidFill>
                          <a:effectLst/>
                          <a:latin typeface="+mj-lt"/>
                        </a:rPr>
                        <a:t>$70,569</a:t>
                      </a:r>
                    </a:p>
                  </a:txBody>
                  <a:tcPr marL="7620" marR="7620" marT="7620" marB="0" anchor="b"/>
                </a:tc>
                <a:tc>
                  <a:txBody>
                    <a:bodyPr/>
                    <a:lstStyle/>
                    <a:p>
                      <a:pPr algn="ctr" fontAlgn="b"/>
                      <a:r>
                        <a:rPr lang="en-US" sz="1050" b="0" i="0" u="none" strike="noStrike" dirty="0">
                          <a:solidFill>
                            <a:srgbClr val="000000"/>
                          </a:solidFill>
                          <a:effectLst/>
                          <a:latin typeface="+mj-lt"/>
                        </a:rPr>
                        <a:t>$71,492</a:t>
                      </a:r>
                    </a:p>
                  </a:txBody>
                  <a:tcPr marL="7620" marR="7620" marT="7620" marB="0" anchor="b"/>
                </a:tc>
                <a:tc>
                  <a:txBody>
                    <a:bodyPr/>
                    <a:lstStyle/>
                    <a:p>
                      <a:pPr algn="ctr" fontAlgn="b"/>
                      <a:r>
                        <a:rPr lang="en-US" sz="1050" b="0" i="0" u="none" strike="noStrike" dirty="0">
                          <a:solidFill>
                            <a:srgbClr val="000000"/>
                          </a:solidFill>
                          <a:effectLst/>
                          <a:latin typeface="+mj-lt"/>
                        </a:rPr>
                        <a:t>1.31%</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73,821*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$87,671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18.76%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303544999"/>
                  </a:ext>
                </a:extLst>
              </a:tr>
              <a:tr h="224484">
                <a:tc>
                  <a:txBody>
                    <a:bodyPr/>
                    <a:lstStyle/>
                    <a:p>
                      <a:r>
                        <a:rPr lang="en-US" sz="900" dirty="0" smtClean="0">
                          <a:latin typeface="+mj-lt"/>
                        </a:rPr>
                        <a:t>Instructional Technical/Clerical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$31,428</a:t>
                      </a:r>
                    </a:p>
                  </a:txBody>
                  <a:tcPr marL="7620" marR="7620" marT="7620" marB="0" anchor="b"/>
                </a:tc>
                <a:tc>
                  <a:txBody>
                    <a:bodyPr/>
                    <a:lstStyle/>
                    <a:p>
                      <a:pPr algn="ctr" fontAlgn="b"/>
                      <a:r>
                        <a:rPr lang="en-US" sz="1050" b="0" i="0" u="none" strike="noStrike" dirty="0">
                          <a:solidFill>
                            <a:srgbClr val="000000"/>
                          </a:solidFill>
                          <a:effectLst/>
                          <a:latin typeface="+mj-lt"/>
                        </a:rPr>
                        <a:t>$32,701</a:t>
                      </a:r>
                    </a:p>
                  </a:txBody>
                  <a:tcPr marL="7620" marR="7620" marT="7620" marB="0" anchor="b"/>
                </a:tc>
                <a:tc>
                  <a:txBody>
                    <a:bodyPr/>
                    <a:lstStyle/>
                    <a:p>
                      <a:pPr algn="ctr" fontAlgn="b"/>
                      <a:r>
                        <a:rPr lang="en-US" sz="1050" b="0" i="0" u="none" strike="noStrike" dirty="0">
                          <a:solidFill>
                            <a:srgbClr val="000000"/>
                          </a:solidFill>
                          <a:effectLst/>
                          <a:latin typeface="+mj-lt"/>
                        </a:rPr>
                        <a:t>4.05%</a:t>
                      </a:r>
                    </a:p>
                  </a:txBody>
                  <a:tcPr marL="7620" marR="7620" marT="7620" marB="0" anchor="b"/>
                </a:tc>
                <a:tc>
                  <a:txBody>
                    <a:bodyPr/>
                    <a:lstStyle/>
                    <a:p>
                      <a:pPr algn="ctr" fontAlgn="b"/>
                      <a:r>
                        <a:rPr lang="en-US" sz="1050" b="0" i="0" u="none" strike="noStrike" dirty="0">
                          <a:solidFill>
                            <a:srgbClr val="000000"/>
                          </a:solidFill>
                          <a:effectLst/>
                          <a:latin typeface="+mj-lt"/>
                        </a:rPr>
                        <a:t>$32,701</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36,187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10.66%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960141878"/>
                  </a:ext>
                </a:extLst>
              </a:tr>
              <a:tr h="224484">
                <a:tc>
                  <a:txBody>
                    <a:bodyPr/>
                    <a:lstStyle/>
                    <a:p>
                      <a:r>
                        <a:rPr lang="en-US" sz="900" dirty="0" smtClean="0">
                          <a:latin typeface="+mj-lt"/>
                        </a:rPr>
                        <a:t>Attendance &amp; Health</a:t>
                      </a:r>
                      <a:r>
                        <a:rPr lang="en-US" sz="900" baseline="0" dirty="0" smtClean="0">
                          <a:latin typeface="+mj-lt"/>
                        </a:rPr>
                        <a:t> Administrative</a:t>
                      </a:r>
                    </a:p>
                  </a:txBody>
                  <a:tcPr anchor="b"/>
                </a:tc>
                <a:tc>
                  <a:txBody>
                    <a:bodyPr/>
                    <a:lstStyle/>
                    <a:p>
                      <a:pPr algn="ctr" fontAlgn="b"/>
                      <a:r>
                        <a:rPr lang="en-US" sz="1050" b="0" i="0" u="none" strike="noStrike">
                          <a:solidFill>
                            <a:srgbClr val="000000"/>
                          </a:solidFill>
                          <a:effectLst/>
                          <a:latin typeface="+mj-lt"/>
                        </a:rPr>
                        <a:t>$60,093</a:t>
                      </a:r>
                    </a:p>
                  </a:txBody>
                  <a:tcPr marL="7620" marR="7620" marT="7620" marB="0" anchor="b"/>
                </a:tc>
                <a:tc>
                  <a:txBody>
                    <a:bodyPr/>
                    <a:lstStyle/>
                    <a:p>
                      <a:pPr algn="ctr" fontAlgn="b"/>
                      <a:r>
                        <a:rPr lang="en-US" sz="1050" b="0" i="0" u="none" strike="noStrike" dirty="0">
                          <a:solidFill>
                            <a:srgbClr val="000000"/>
                          </a:solidFill>
                          <a:effectLst/>
                          <a:latin typeface="+mj-lt"/>
                        </a:rPr>
                        <a:t>$62,061</a:t>
                      </a:r>
                    </a:p>
                  </a:txBody>
                  <a:tcPr marL="7620" marR="7620" marT="7620" marB="0" anchor="b"/>
                </a:tc>
                <a:tc>
                  <a:txBody>
                    <a:bodyPr/>
                    <a:lstStyle/>
                    <a:p>
                      <a:pPr algn="ctr" fontAlgn="b"/>
                      <a:r>
                        <a:rPr lang="en-US" sz="1050" b="0" i="0" u="none" strike="noStrike" dirty="0">
                          <a:solidFill>
                            <a:srgbClr val="000000"/>
                          </a:solidFill>
                          <a:effectLst/>
                          <a:latin typeface="+mj-lt"/>
                        </a:rPr>
                        <a:t>3.28%</a:t>
                      </a:r>
                    </a:p>
                  </a:txBody>
                  <a:tcPr marL="7620" marR="7620" marT="7620" marB="0" anchor="b"/>
                </a:tc>
                <a:tc>
                  <a:txBody>
                    <a:bodyPr/>
                    <a:lstStyle/>
                    <a:p>
                      <a:pPr algn="ctr" fontAlgn="b"/>
                      <a:r>
                        <a:rPr lang="en-US" sz="1050" b="0" i="0" u="none" strike="noStrike" dirty="0" smtClean="0">
                          <a:solidFill>
                            <a:srgbClr val="000000"/>
                          </a:solidFill>
                          <a:effectLst/>
                          <a:latin typeface="+mj-lt"/>
                        </a:rPr>
                        <a:t>$80,919*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$87,237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7.81%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532921747"/>
                  </a:ext>
                </a:extLst>
              </a:tr>
              <a:tr h="224484">
                <a:tc>
                  <a:txBody>
                    <a:bodyPr/>
                    <a:lstStyle/>
                    <a:p>
                      <a:r>
                        <a:rPr lang="en-US" sz="900" dirty="0" smtClean="0">
                          <a:latin typeface="+mj-lt"/>
                        </a:rPr>
                        <a:t>Attendance</a:t>
                      </a:r>
                      <a:r>
                        <a:rPr lang="en-US" sz="900" baseline="0" dirty="0" smtClean="0">
                          <a:latin typeface="+mj-lt"/>
                        </a:rPr>
                        <a:t> &amp; Health Technical/Clerical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$29,499</a:t>
                      </a:r>
                    </a:p>
                  </a:txBody>
                  <a:tcPr marL="7620" marR="7620" marT="7620" marB="0" anchor="b"/>
                </a:tc>
                <a:tc>
                  <a:txBody>
                    <a:bodyPr/>
                    <a:lstStyle/>
                    <a:p>
                      <a:pPr algn="ctr" fontAlgn="b"/>
                      <a:r>
                        <a:rPr lang="en-US" sz="1050" b="0" i="0" u="none" strike="noStrike" dirty="0">
                          <a:solidFill>
                            <a:srgbClr val="000000"/>
                          </a:solidFill>
                          <a:effectLst/>
                          <a:latin typeface="+mj-lt"/>
                        </a:rPr>
                        <a:t>$31,043</a:t>
                      </a:r>
                    </a:p>
                  </a:txBody>
                  <a:tcPr marL="7620" marR="7620" marT="7620" marB="0" anchor="b"/>
                </a:tc>
                <a:tc>
                  <a:txBody>
                    <a:bodyPr/>
                    <a:lstStyle/>
                    <a:p>
                      <a:pPr algn="ctr" fontAlgn="b"/>
                      <a:r>
                        <a:rPr lang="en-US" sz="1050" b="0" i="0" u="none" strike="noStrike" dirty="0">
                          <a:solidFill>
                            <a:srgbClr val="000000"/>
                          </a:solidFill>
                          <a:effectLst/>
                          <a:latin typeface="+mj-lt"/>
                        </a:rPr>
                        <a:t>5.24%</a:t>
                      </a:r>
                    </a:p>
                  </a:txBody>
                  <a:tcPr marL="7620" marR="7620" marT="7620" marB="0" anchor="b"/>
                </a:tc>
                <a:tc>
                  <a:txBody>
                    <a:bodyPr/>
                    <a:lstStyle/>
                    <a:p>
                      <a:pPr algn="ctr" fontAlgn="b"/>
                      <a:r>
                        <a:rPr lang="en-US" sz="1050" b="0" i="0" u="none" strike="noStrike" dirty="0">
                          <a:solidFill>
                            <a:srgbClr val="000000"/>
                          </a:solidFill>
                          <a:effectLst/>
                          <a:latin typeface="+mj-lt"/>
                        </a:rPr>
                        <a:t>$31,043</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34,541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11.27%</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15049622"/>
                  </a:ext>
                </a:extLst>
              </a:tr>
              <a:tr h="224484">
                <a:tc>
                  <a:txBody>
                    <a:bodyPr/>
                    <a:lstStyle/>
                    <a:p>
                      <a:r>
                        <a:rPr lang="en-US" sz="900" dirty="0" smtClean="0">
                          <a:latin typeface="+mj-lt"/>
                        </a:rPr>
                        <a:t>Operations &amp; Maintenance Professional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$77,097</a:t>
                      </a:r>
                    </a:p>
                  </a:txBody>
                  <a:tcPr marL="7620" marR="7620" marT="7620" marB="0" anchor="b"/>
                </a:tc>
                <a:tc>
                  <a:txBody>
                    <a:bodyPr/>
                    <a:lstStyle/>
                    <a:p>
                      <a:pPr algn="ctr" fontAlgn="b"/>
                      <a:r>
                        <a:rPr lang="en-US" sz="1050" b="0" i="0" u="none" strike="noStrike" dirty="0">
                          <a:solidFill>
                            <a:srgbClr val="000000"/>
                          </a:solidFill>
                          <a:effectLst/>
                          <a:latin typeface="+mj-lt"/>
                        </a:rPr>
                        <a:t>$77,590</a:t>
                      </a:r>
                    </a:p>
                  </a:txBody>
                  <a:tcPr marL="7620" marR="7620" marT="7620" marB="0" anchor="b"/>
                </a:tc>
                <a:tc>
                  <a:txBody>
                    <a:bodyPr/>
                    <a:lstStyle/>
                    <a:p>
                      <a:pPr algn="ctr" fontAlgn="b"/>
                      <a:r>
                        <a:rPr lang="en-US" sz="1050" b="0" i="0" u="none" strike="noStrike" dirty="0">
                          <a:solidFill>
                            <a:srgbClr val="000000"/>
                          </a:solidFill>
                          <a:effectLst/>
                          <a:latin typeface="+mj-lt"/>
                        </a:rPr>
                        <a:t>0.64%</a:t>
                      </a:r>
                    </a:p>
                  </a:txBody>
                  <a:tcPr marL="7620" marR="7620" marT="7620" marB="0" anchor="b"/>
                </a:tc>
                <a:tc>
                  <a:txBody>
                    <a:bodyPr/>
                    <a:lstStyle/>
                    <a:p>
                      <a:pPr algn="ctr" fontAlgn="b"/>
                      <a:r>
                        <a:rPr lang="en-US" sz="1050" b="0" i="0" u="none" strike="noStrike" dirty="0">
                          <a:solidFill>
                            <a:srgbClr val="000000"/>
                          </a:solidFill>
                          <a:effectLst/>
                          <a:latin typeface="+mj-lt"/>
                        </a:rPr>
                        <a:t>$77,590</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79,771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2.81%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263306886"/>
                  </a:ext>
                </a:extLst>
              </a:tr>
              <a:tr h="224484">
                <a:tc>
                  <a:txBody>
                    <a:bodyPr/>
                    <a:lstStyle/>
                    <a:p>
                      <a:r>
                        <a:rPr lang="en-US" sz="900" dirty="0" smtClean="0">
                          <a:latin typeface="+mj-lt"/>
                        </a:rPr>
                        <a:t>Operations</a:t>
                      </a:r>
                      <a:r>
                        <a:rPr lang="en-US" sz="900" baseline="0" dirty="0" smtClean="0">
                          <a:latin typeface="+mj-lt"/>
                        </a:rPr>
                        <a:t> &amp; Maintenance Technical/Clerical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$29,920</a:t>
                      </a:r>
                    </a:p>
                  </a:txBody>
                  <a:tcPr marL="7620" marR="7620" marT="7620" marB="0" anchor="b"/>
                </a:tc>
                <a:tc>
                  <a:txBody>
                    <a:bodyPr/>
                    <a:lstStyle/>
                    <a:p>
                      <a:pPr algn="ctr" fontAlgn="b"/>
                      <a:r>
                        <a:rPr lang="en-US" sz="1050" b="0" i="0" u="none" strike="noStrike" dirty="0">
                          <a:solidFill>
                            <a:srgbClr val="000000"/>
                          </a:solidFill>
                          <a:effectLst/>
                          <a:latin typeface="+mj-lt"/>
                        </a:rPr>
                        <a:t>$30,942</a:t>
                      </a:r>
                    </a:p>
                  </a:txBody>
                  <a:tcPr marL="7620" marR="7620" marT="7620" marB="0" anchor="b"/>
                </a:tc>
                <a:tc>
                  <a:txBody>
                    <a:bodyPr/>
                    <a:lstStyle/>
                    <a:p>
                      <a:pPr algn="ctr" fontAlgn="b"/>
                      <a:r>
                        <a:rPr lang="en-US" sz="1050" b="0" i="0" u="none" strike="noStrike" dirty="0">
                          <a:solidFill>
                            <a:srgbClr val="000000"/>
                          </a:solidFill>
                          <a:effectLst/>
                          <a:latin typeface="+mj-lt"/>
                        </a:rPr>
                        <a:t>3.42%</a:t>
                      </a:r>
                    </a:p>
                  </a:txBody>
                  <a:tcPr marL="7620" marR="7620" marT="7620" marB="0" anchor="b"/>
                </a:tc>
                <a:tc>
                  <a:txBody>
                    <a:bodyPr/>
                    <a:lstStyle/>
                    <a:p>
                      <a:pPr algn="ctr" fontAlgn="b"/>
                      <a:r>
                        <a:rPr lang="en-US" sz="1050" b="0" i="0" u="none" strike="noStrike" dirty="0">
                          <a:solidFill>
                            <a:srgbClr val="000000"/>
                          </a:solidFill>
                          <a:effectLst/>
                          <a:latin typeface="+mj-lt"/>
                        </a:rPr>
                        <a:t>$30,942</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32,921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6.40%</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569648446"/>
                  </a:ext>
                </a:extLst>
              </a:tr>
              <a:tr h="224484">
                <a:tc>
                  <a:txBody>
                    <a:bodyPr/>
                    <a:lstStyle/>
                    <a:p>
                      <a:r>
                        <a:rPr lang="en-US" sz="900" dirty="0" smtClean="0">
                          <a:latin typeface="+mj-lt"/>
                        </a:rPr>
                        <a:t>School Board Member</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$5,235</a:t>
                      </a:r>
                    </a:p>
                  </a:txBody>
                  <a:tcPr marL="7620" marR="7620" marT="7620" marB="0" anchor="b"/>
                </a:tc>
                <a:tc>
                  <a:txBody>
                    <a:bodyPr/>
                    <a:lstStyle/>
                    <a:p>
                      <a:pPr algn="ctr" fontAlgn="b"/>
                      <a:r>
                        <a:rPr lang="en-US" sz="1050" b="0" i="0" u="none" strike="noStrike" dirty="0">
                          <a:solidFill>
                            <a:srgbClr val="000000"/>
                          </a:solidFill>
                          <a:effectLst/>
                          <a:latin typeface="+mj-lt"/>
                        </a:rPr>
                        <a:t>$5,405</a:t>
                      </a:r>
                    </a:p>
                  </a:txBody>
                  <a:tcPr marL="7620" marR="7620" marT="7620" marB="0" anchor="b"/>
                </a:tc>
                <a:tc>
                  <a:txBody>
                    <a:bodyPr/>
                    <a:lstStyle/>
                    <a:p>
                      <a:pPr algn="ctr" fontAlgn="b"/>
                      <a:r>
                        <a:rPr lang="en-US" sz="1050" b="0" i="0" u="none" strike="noStrike" dirty="0">
                          <a:solidFill>
                            <a:srgbClr val="000000"/>
                          </a:solidFill>
                          <a:effectLst/>
                          <a:latin typeface="+mj-lt"/>
                        </a:rPr>
                        <a:t>3.25%</a:t>
                      </a:r>
                    </a:p>
                  </a:txBody>
                  <a:tcPr marL="7620" marR="7620" marT="7620" marB="0" anchor="b"/>
                </a:tc>
                <a:tc>
                  <a:txBody>
                    <a:bodyPr/>
                    <a:lstStyle/>
                    <a:p>
                      <a:pPr algn="ctr" fontAlgn="b"/>
                      <a:r>
                        <a:rPr lang="en-US" sz="1050" b="0" i="0" u="none" strike="noStrike" dirty="0">
                          <a:solidFill>
                            <a:srgbClr val="000000"/>
                          </a:solidFill>
                          <a:effectLst/>
                          <a:latin typeface="+mj-lt"/>
                        </a:rPr>
                        <a:t>$5,405</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5,672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4.93%</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771054194"/>
                  </a:ext>
                </a:extLst>
              </a:tr>
              <a:tr h="224484">
                <a:tc>
                  <a:txBody>
                    <a:bodyPr/>
                    <a:lstStyle/>
                    <a:p>
                      <a:r>
                        <a:rPr lang="en-US" sz="900" dirty="0" smtClean="0">
                          <a:latin typeface="+mj-lt"/>
                        </a:rPr>
                        <a:t>Administration Administrative</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$79,136</a:t>
                      </a:r>
                    </a:p>
                  </a:txBody>
                  <a:tcPr marL="7620" marR="7620" marT="7620" marB="0" anchor="b"/>
                </a:tc>
                <a:tc>
                  <a:txBody>
                    <a:bodyPr/>
                    <a:lstStyle/>
                    <a:p>
                      <a:pPr algn="ctr" fontAlgn="b"/>
                      <a:r>
                        <a:rPr lang="en-US" sz="1050" b="0" i="0" u="none" strike="noStrike" dirty="0">
                          <a:solidFill>
                            <a:srgbClr val="000000"/>
                          </a:solidFill>
                          <a:effectLst/>
                          <a:latin typeface="+mj-lt"/>
                        </a:rPr>
                        <a:t>$81,176</a:t>
                      </a:r>
                    </a:p>
                  </a:txBody>
                  <a:tcPr marL="7620" marR="7620" marT="7620" marB="0" anchor="b"/>
                </a:tc>
                <a:tc>
                  <a:txBody>
                    <a:bodyPr/>
                    <a:lstStyle/>
                    <a:p>
                      <a:pPr algn="ctr" fontAlgn="b"/>
                      <a:r>
                        <a:rPr lang="en-US" sz="1050" b="0" i="0" u="none" strike="noStrike" dirty="0">
                          <a:solidFill>
                            <a:srgbClr val="000000"/>
                          </a:solidFill>
                          <a:effectLst/>
                          <a:latin typeface="+mj-lt"/>
                        </a:rPr>
                        <a:t>2.58%</a:t>
                      </a:r>
                    </a:p>
                  </a:txBody>
                  <a:tcPr marL="7620" marR="7620" marT="7620" marB="0" anchor="b"/>
                </a:tc>
                <a:tc>
                  <a:txBody>
                    <a:bodyPr/>
                    <a:lstStyle/>
                    <a:p>
                      <a:pPr algn="ctr" fontAlgn="b"/>
                      <a:r>
                        <a:rPr lang="en-US" sz="1050" b="0" i="0" u="none" strike="noStrike" dirty="0">
                          <a:solidFill>
                            <a:srgbClr val="000000"/>
                          </a:solidFill>
                          <a:effectLst/>
                          <a:latin typeface="+mj-lt"/>
                        </a:rPr>
                        <a:t>$81,176</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83,985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3.46%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16867957"/>
                  </a:ext>
                </a:extLst>
              </a:tr>
              <a:tr h="224484">
                <a:tc>
                  <a:txBody>
                    <a:bodyPr/>
                    <a:lstStyle/>
                    <a:p>
                      <a:r>
                        <a:rPr lang="en-US" sz="900" dirty="0" smtClean="0">
                          <a:latin typeface="+mj-lt"/>
                        </a:rPr>
                        <a:t>Administration Technical/Clerical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$41,875</a:t>
                      </a:r>
                    </a:p>
                  </a:txBody>
                  <a:tcPr marL="7620" marR="7620" marT="7620" marB="0" anchor="b"/>
                </a:tc>
                <a:tc>
                  <a:txBody>
                    <a:bodyPr/>
                    <a:lstStyle/>
                    <a:p>
                      <a:pPr algn="ctr" fontAlgn="b"/>
                      <a:r>
                        <a:rPr lang="en-US" sz="1050" b="0" i="0" u="none" strike="noStrike" dirty="0">
                          <a:solidFill>
                            <a:srgbClr val="000000"/>
                          </a:solidFill>
                          <a:effectLst/>
                          <a:latin typeface="+mj-lt"/>
                        </a:rPr>
                        <a:t>$43,740</a:t>
                      </a:r>
                    </a:p>
                  </a:txBody>
                  <a:tcPr marL="7620" marR="7620" marT="7620" marB="0" anchor="b"/>
                </a:tc>
                <a:tc>
                  <a:txBody>
                    <a:bodyPr/>
                    <a:lstStyle/>
                    <a:p>
                      <a:pPr algn="ctr" fontAlgn="b"/>
                      <a:r>
                        <a:rPr lang="en-US" sz="1050" b="0" i="0" u="none" strike="noStrike" dirty="0">
                          <a:solidFill>
                            <a:srgbClr val="000000"/>
                          </a:solidFill>
                          <a:effectLst/>
                          <a:latin typeface="+mj-lt"/>
                        </a:rPr>
                        <a:t>4.45%</a:t>
                      </a:r>
                    </a:p>
                  </a:txBody>
                  <a:tcPr marL="7620" marR="7620" marT="7620" marB="0" anchor="b"/>
                </a:tc>
                <a:tc>
                  <a:txBody>
                    <a:bodyPr/>
                    <a:lstStyle/>
                    <a:p>
                      <a:pPr algn="ctr" fontAlgn="b"/>
                      <a:r>
                        <a:rPr lang="en-US" sz="1050" b="0" i="0" u="none" strike="noStrike" dirty="0">
                          <a:solidFill>
                            <a:srgbClr val="000000"/>
                          </a:solidFill>
                          <a:effectLst/>
                          <a:latin typeface="+mj-lt"/>
                        </a:rPr>
                        <a:t>$43,740</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46,522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6.36%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724197061"/>
                  </a:ext>
                </a:extLst>
              </a:tr>
              <a:tr h="224484">
                <a:tc>
                  <a:txBody>
                    <a:bodyPr/>
                    <a:lstStyle/>
                    <a:p>
                      <a:r>
                        <a:rPr lang="en-US" sz="900" dirty="0" smtClean="0">
                          <a:latin typeface="+mj-lt"/>
                        </a:rPr>
                        <a:t>Technology Professional</a:t>
                      </a:r>
                      <a:endParaRPr lang="en-US" sz="900" dirty="0">
                        <a:latin typeface="+mj-lt"/>
                      </a:endParaRPr>
                    </a:p>
                  </a:txBody>
                  <a:tcPr anchor="b"/>
                </a:tc>
                <a:tc>
                  <a:txBody>
                    <a:bodyPr/>
                    <a:lstStyle/>
                    <a:p>
                      <a:pPr algn="ctr" fontAlgn="b"/>
                      <a:r>
                        <a:rPr lang="en-US" sz="1050" b="0" i="0" u="none" strike="noStrike" dirty="0">
                          <a:solidFill>
                            <a:srgbClr val="000000"/>
                          </a:solidFill>
                          <a:effectLst/>
                          <a:latin typeface="+mj-lt"/>
                        </a:rPr>
                        <a:t>$77,688</a:t>
                      </a:r>
                    </a:p>
                  </a:txBody>
                  <a:tcPr marL="7620" marR="7620" marT="7620" marB="0" anchor="b"/>
                </a:tc>
                <a:tc>
                  <a:txBody>
                    <a:bodyPr/>
                    <a:lstStyle/>
                    <a:p>
                      <a:pPr algn="ctr" fontAlgn="b"/>
                      <a:r>
                        <a:rPr lang="en-US" sz="1050" b="0" i="0" u="none" strike="noStrike" dirty="0">
                          <a:solidFill>
                            <a:srgbClr val="000000"/>
                          </a:solidFill>
                          <a:effectLst/>
                          <a:latin typeface="+mj-lt"/>
                        </a:rPr>
                        <a:t>$78,624</a:t>
                      </a:r>
                    </a:p>
                  </a:txBody>
                  <a:tcPr marL="7620" marR="7620" marT="7620" marB="0" anchor="b"/>
                </a:tc>
                <a:tc>
                  <a:txBody>
                    <a:bodyPr/>
                    <a:lstStyle/>
                    <a:p>
                      <a:pPr algn="ctr" fontAlgn="b"/>
                      <a:r>
                        <a:rPr lang="en-US" sz="1050" b="0" i="0" u="none" strike="noStrike" dirty="0">
                          <a:solidFill>
                            <a:srgbClr val="000000"/>
                          </a:solidFill>
                          <a:effectLst/>
                          <a:latin typeface="+mj-lt"/>
                        </a:rPr>
                        <a:t>1.20%</a:t>
                      </a:r>
                    </a:p>
                  </a:txBody>
                  <a:tcPr marL="7620" marR="7620" marT="7620" marB="0" anchor="b"/>
                </a:tc>
                <a:tc>
                  <a:txBody>
                    <a:bodyPr/>
                    <a:lstStyle/>
                    <a:p>
                      <a:pPr algn="ctr" fontAlgn="b"/>
                      <a:r>
                        <a:rPr lang="en-US" sz="1050" b="0" i="0" u="none" strike="noStrike" dirty="0">
                          <a:solidFill>
                            <a:srgbClr val="000000"/>
                          </a:solidFill>
                          <a:effectLst/>
                          <a:latin typeface="+mj-lt"/>
                        </a:rPr>
                        <a:t>$78,624</a:t>
                      </a:r>
                    </a:p>
                  </a:txBody>
                  <a:tcPr marL="7620" marR="7620" marT="7620" marB="0" anchor="b"/>
                </a:tc>
                <a:tc>
                  <a:txBody>
                    <a:bodyPr/>
                    <a:lstStyle/>
                    <a:p>
                      <a:pPr algn="ctr" fontAlgn="b"/>
                      <a:r>
                        <a:rPr lang="en-US" sz="1050" b="0" i="0" u="none" strike="noStrike" dirty="0" smtClean="0">
                          <a:solidFill>
                            <a:srgbClr val="000000"/>
                          </a:solidFill>
                          <a:effectLst/>
                          <a:latin typeface="+mj-lt"/>
                        </a:rPr>
                        <a:t>$81,458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3.60</a:t>
                      </a:r>
                      <a:r>
                        <a:rPr lang="en-US" sz="1050" b="0" i="0" u="none" strike="noStrike" dirty="0">
                          <a:solidFill>
                            <a:srgbClr val="000000"/>
                          </a:solidFill>
                          <a:effectLst/>
                          <a:latin typeface="+mj-lt"/>
                        </a:rPr>
                        <a:t>%</a:t>
                      </a:r>
                    </a:p>
                  </a:txBody>
                  <a:tcPr marL="7620" marR="7620" marT="7620" marB="0" anchor="b"/>
                </a:tc>
                <a:extLst>
                  <a:ext uri="{0D108BD9-81ED-4DB2-BD59-A6C34878D82A}">
                    <a16:rowId xmlns:a16="http://schemas.microsoft.com/office/drawing/2014/main" val="1441135113"/>
                  </a:ext>
                </a:extLst>
              </a:tr>
              <a:tr h="224484">
                <a:tc>
                  <a:txBody>
                    <a:bodyPr/>
                    <a:lstStyle/>
                    <a:p>
                      <a:r>
                        <a:rPr lang="en-US" sz="900" dirty="0" smtClean="0">
                          <a:latin typeface="+mj-lt"/>
                        </a:rPr>
                        <a:t>Technology Technical/Clerical</a:t>
                      </a:r>
                      <a:endParaRPr lang="en-US" sz="900" dirty="0">
                        <a:latin typeface="+mj-lt"/>
                      </a:endParaRPr>
                    </a:p>
                  </a:txBody>
                  <a:tcPr anchor="b"/>
                </a:tc>
                <a:tc>
                  <a:txBody>
                    <a:bodyPr/>
                    <a:lstStyle/>
                    <a:p>
                      <a:pPr algn="ctr" fontAlgn="b"/>
                      <a:r>
                        <a:rPr lang="en-US" sz="1050" b="0" i="0" u="none" strike="noStrike" dirty="0">
                          <a:solidFill>
                            <a:srgbClr val="000000"/>
                          </a:solidFill>
                          <a:effectLst/>
                          <a:latin typeface="+mj-lt"/>
                        </a:rPr>
                        <a:t>$36,699</a:t>
                      </a:r>
                    </a:p>
                  </a:txBody>
                  <a:tcPr marL="7620" marR="7620" marT="7620" marB="0" anchor="b"/>
                </a:tc>
                <a:tc>
                  <a:txBody>
                    <a:bodyPr/>
                    <a:lstStyle/>
                    <a:p>
                      <a:pPr algn="ctr" fontAlgn="b"/>
                      <a:r>
                        <a:rPr lang="en-US" sz="1050" b="0" i="0" u="none" strike="noStrike" dirty="0">
                          <a:solidFill>
                            <a:srgbClr val="000000"/>
                          </a:solidFill>
                          <a:effectLst/>
                          <a:latin typeface="+mj-lt"/>
                        </a:rPr>
                        <a:t>$37,375</a:t>
                      </a:r>
                    </a:p>
                  </a:txBody>
                  <a:tcPr marL="7620" marR="7620" marT="7620" marB="0" anchor="b"/>
                </a:tc>
                <a:tc>
                  <a:txBody>
                    <a:bodyPr/>
                    <a:lstStyle/>
                    <a:p>
                      <a:pPr algn="ctr" fontAlgn="b"/>
                      <a:r>
                        <a:rPr lang="en-US" sz="1050" b="0" i="0" u="none" strike="noStrike" dirty="0">
                          <a:solidFill>
                            <a:srgbClr val="000000"/>
                          </a:solidFill>
                          <a:effectLst/>
                          <a:latin typeface="+mj-lt"/>
                        </a:rPr>
                        <a:t>1.84%</a:t>
                      </a:r>
                    </a:p>
                  </a:txBody>
                  <a:tcPr marL="7620" marR="7620" marT="7620" marB="0" anchor="b"/>
                </a:tc>
                <a:tc>
                  <a:txBody>
                    <a:bodyPr/>
                    <a:lstStyle/>
                    <a:p>
                      <a:pPr algn="ctr" fontAlgn="b"/>
                      <a:r>
                        <a:rPr lang="en-US" sz="1050" b="0" i="0" u="none" strike="noStrike" dirty="0">
                          <a:solidFill>
                            <a:srgbClr val="000000"/>
                          </a:solidFill>
                          <a:effectLst/>
                          <a:latin typeface="+mj-lt"/>
                        </a:rPr>
                        <a:t>$37,375</a:t>
                      </a:r>
                    </a:p>
                  </a:txBody>
                  <a:tcPr marL="7620" marR="7620" marT="7620" marB="0" anchor="b"/>
                </a:tc>
                <a:tc>
                  <a:txBody>
                    <a:bodyPr/>
                    <a:lstStyle/>
                    <a:p>
                      <a:pPr algn="ctr" fontAlgn="b"/>
                      <a:r>
                        <a:rPr lang="en-US" sz="1050" b="0" i="0" u="none" strike="noStrike" dirty="0" smtClean="0">
                          <a:solidFill>
                            <a:srgbClr val="000000"/>
                          </a:solidFill>
                          <a:effectLst/>
                          <a:latin typeface="+mj-lt"/>
                        </a:rPr>
                        <a:t>$43,133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15.41%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817072801"/>
                  </a:ext>
                </a:extLst>
              </a:tr>
              <a:tr h="224484">
                <a:tc>
                  <a:txBody>
                    <a:bodyPr/>
                    <a:lstStyle/>
                    <a:p>
                      <a:r>
                        <a:rPr lang="en-US" sz="900" dirty="0" smtClean="0">
                          <a:latin typeface="+mj-lt"/>
                        </a:rPr>
                        <a:t>Technology Support Standard</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$47,360</a:t>
                      </a:r>
                    </a:p>
                  </a:txBody>
                  <a:tcPr marL="7620" marR="7620" marT="7620" marB="0" anchor="b"/>
                </a:tc>
                <a:tc>
                  <a:txBody>
                    <a:bodyPr/>
                    <a:lstStyle/>
                    <a:p>
                      <a:pPr algn="ctr" fontAlgn="b"/>
                      <a:r>
                        <a:rPr lang="en-US" sz="1050" b="0" i="0" u="none" strike="noStrike" dirty="0">
                          <a:solidFill>
                            <a:srgbClr val="000000"/>
                          </a:solidFill>
                          <a:effectLst/>
                          <a:latin typeface="+mj-lt"/>
                        </a:rPr>
                        <a:t>$49,145</a:t>
                      </a:r>
                    </a:p>
                  </a:txBody>
                  <a:tcPr marL="7620" marR="7620" marT="7620" marB="0" anchor="b"/>
                </a:tc>
                <a:tc>
                  <a:txBody>
                    <a:bodyPr/>
                    <a:lstStyle/>
                    <a:p>
                      <a:pPr algn="ctr" fontAlgn="b"/>
                      <a:r>
                        <a:rPr lang="en-US" sz="1050" b="0" i="0" u="none" strike="noStrike" dirty="0">
                          <a:solidFill>
                            <a:srgbClr val="000000"/>
                          </a:solidFill>
                          <a:effectLst/>
                          <a:latin typeface="+mj-lt"/>
                        </a:rPr>
                        <a:t>3.77%</a:t>
                      </a:r>
                    </a:p>
                  </a:txBody>
                  <a:tcPr marL="7620" marR="7620" marT="7620" marB="0" anchor="b"/>
                </a:tc>
                <a:tc>
                  <a:txBody>
                    <a:bodyPr/>
                    <a:lstStyle/>
                    <a:p>
                      <a:pPr algn="ctr" fontAlgn="b"/>
                      <a:r>
                        <a:rPr lang="en-US" sz="1050" b="0" i="0" u="none" strike="noStrike" dirty="0">
                          <a:solidFill>
                            <a:srgbClr val="000000"/>
                          </a:solidFill>
                          <a:effectLst/>
                          <a:latin typeface="+mj-lt"/>
                        </a:rPr>
                        <a:t>$49,145</a:t>
                      </a:r>
                    </a:p>
                  </a:txBody>
                  <a:tcPr marL="7620" marR="7620" marT="7620" marB="0" anchor="b"/>
                </a:tc>
                <a:tc>
                  <a:txBody>
                    <a:bodyPr/>
                    <a:lstStyle/>
                    <a:p>
                      <a:pPr algn="ctr" fontAlgn="b"/>
                      <a:r>
                        <a:rPr lang="en-US" sz="1050" b="0" i="0" u="none" strike="noStrike" dirty="0" smtClean="0">
                          <a:solidFill>
                            <a:srgbClr val="000000"/>
                          </a:solidFill>
                          <a:effectLst/>
                          <a:latin typeface="+mj-lt"/>
                        </a:rPr>
                        <a:t>$53,205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8.26%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943095726"/>
                  </a:ext>
                </a:extLst>
              </a:tr>
              <a:tr h="224484">
                <a:tc>
                  <a:txBody>
                    <a:bodyPr/>
                    <a:lstStyle/>
                    <a:p>
                      <a:r>
                        <a:rPr lang="en-US" sz="900" dirty="0" smtClean="0">
                          <a:latin typeface="+mj-lt"/>
                        </a:rPr>
                        <a:t>School Based Clerical</a:t>
                      </a:r>
                      <a:endParaRPr lang="en-US" sz="900" dirty="0">
                        <a:latin typeface="+mj-lt"/>
                      </a:endParaRPr>
                    </a:p>
                  </a:txBody>
                  <a:tcPr anchor="b"/>
                </a:tc>
                <a:tc>
                  <a:txBody>
                    <a:bodyPr/>
                    <a:lstStyle/>
                    <a:p>
                      <a:pPr algn="ctr" fontAlgn="b"/>
                      <a:r>
                        <a:rPr lang="en-US" sz="1050" b="0" i="0" u="none" strike="noStrike">
                          <a:solidFill>
                            <a:srgbClr val="000000"/>
                          </a:solidFill>
                          <a:effectLst/>
                          <a:latin typeface="+mj-lt"/>
                        </a:rPr>
                        <a:t>$30,016</a:t>
                      </a:r>
                    </a:p>
                  </a:txBody>
                  <a:tcPr marL="7620" marR="7620" marT="7620" marB="0" anchor="b"/>
                </a:tc>
                <a:tc>
                  <a:txBody>
                    <a:bodyPr/>
                    <a:lstStyle/>
                    <a:p>
                      <a:pPr algn="ctr" fontAlgn="b"/>
                      <a:r>
                        <a:rPr lang="en-US" sz="1050" b="0" i="0" u="none" strike="noStrike" dirty="0">
                          <a:solidFill>
                            <a:srgbClr val="000000"/>
                          </a:solidFill>
                          <a:effectLst/>
                          <a:latin typeface="+mj-lt"/>
                        </a:rPr>
                        <a:t>$30,723</a:t>
                      </a:r>
                    </a:p>
                  </a:txBody>
                  <a:tcPr marL="7620" marR="7620" marT="7620" marB="0" anchor="b"/>
                </a:tc>
                <a:tc>
                  <a:txBody>
                    <a:bodyPr/>
                    <a:lstStyle/>
                    <a:p>
                      <a:pPr algn="ctr" fontAlgn="b"/>
                      <a:r>
                        <a:rPr lang="en-US" sz="1050" b="0" i="0" u="none" strike="noStrike" dirty="0">
                          <a:solidFill>
                            <a:srgbClr val="000000"/>
                          </a:solidFill>
                          <a:effectLst/>
                          <a:latin typeface="+mj-lt"/>
                        </a:rPr>
                        <a:t>2.36%</a:t>
                      </a:r>
                    </a:p>
                  </a:txBody>
                  <a:tcPr marL="7620" marR="7620" marT="7620" marB="0" anchor="b"/>
                </a:tc>
                <a:tc>
                  <a:txBody>
                    <a:bodyPr/>
                    <a:lstStyle/>
                    <a:p>
                      <a:pPr algn="ctr" fontAlgn="b"/>
                      <a:r>
                        <a:rPr lang="en-US" sz="1050" b="0" i="0" u="none" strike="noStrike" dirty="0">
                          <a:solidFill>
                            <a:srgbClr val="000000"/>
                          </a:solidFill>
                          <a:effectLst/>
                          <a:latin typeface="+mj-lt"/>
                        </a:rPr>
                        <a:t>$30,723</a:t>
                      </a: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32,538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5.91%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548035789"/>
                  </a:ext>
                </a:extLst>
              </a:tr>
            </a:tbl>
          </a:graphicData>
        </a:graphic>
      </p:graphicFrame>
      <p:sp>
        <p:nvSpPr>
          <p:cNvPr id="3" name="TextBox 2"/>
          <p:cNvSpPr txBox="1"/>
          <p:nvPr/>
        </p:nvSpPr>
        <p:spPr>
          <a:xfrm>
            <a:off x="1187669" y="6543557"/>
            <a:ext cx="8429297" cy="215444"/>
          </a:xfrm>
          <a:prstGeom prst="rect">
            <a:avLst/>
          </a:prstGeom>
          <a:noFill/>
        </p:spPr>
        <p:txBody>
          <a:bodyPr wrap="square" rtlCol="0">
            <a:spAutoFit/>
          </a:bodyPr>
          <a:lstStyle/>
          <a:p>
            <a:r>
              <a:rPr lang="en-US" sz="800" dirty="0" smtClean="0"/>
              <a:t>* Calculation affected by the Specialized Student Support standard, introduced in FY 2022</a:t>
            </a:r>
            <a:endParaRPr lang="en-US" sz="800" dirty="0"/>
          </a:p>
        </p:txBody>
      </p:sp>
    </p:spTree>
    <p:extLst>
      <p:ext uri="{BB962C8B-B14F-4D97-AF65-F5344CB8AC3E}">
        <p14:creationId xmlns:p14="http://schemas.microsoft.com/office/powerpoint/2010/main" val="1953942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559"/>
          </a:xfrm>
        </p:spPr>
        <p:txBody>
          <a:bodyPr/>
          <a:lstStyle/>
          <a:p>
            <a:pPr algn="ctr"/>
            <a:r>
              <a:rPr lang="en-US" dirty="0" smtClean="0"/>
              <a:t>Federal </a:t>
            </a:r>
            <a:r>
              <a:rPr lang="en-US" dirty="0"/>
              <a:t>Revenue Deduct</a:t>
            </a:r>
            <a:endParaRPr lang="en-US" dirty="0">
              <a:latin typeface="Trebuchet MS" panose="020B06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6788705"/>
              </p:ext>
            </p:extLst>
          </p:nvPr>
        </p:nvGraphicFramePr>
        <p:xfrm>
          <a:off x="1304026" y="1290331"/>
          <a:ext cx="9583946" cy="99672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13</a:t>
                      </a:r>
                      <a:endParaRPr lang="en-US" sz="1200" b="0" i="0" u="none" strike="noStrike" dirty="0">
                        <a:latin typeface="Arial"/>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Federal Revenue Deduct Per Pupil – deducted from Support Costs (from FY20</a:t>
                      </a:r>
                      <a:r>
                        <a:rPr lang="en-US" sz="1100" b="0" i="0" u="none" strike="noStrike" baseline="0" dirty="0" smtClean="0">
                          <a:latin typeface="Arial"/>
                        </a:rPr>
                        <a:t> revenues)</a:t>
                      </a:r>
                      <a:endParaRPr lang="en-US" sz="1100" b="0" i="0" u="none" strike="noStrike" dirty="0" smtClean="0">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141,627</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102,160</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a:ea typeface="MS Pゴシック"/>
                          <a:cs typeface="+mn-cs"/>
                        </a:rPr>
                        <a:t>243,787</a:t>
                      </a:r>
                    </a:p>
                    <a:p>
                      <a:pPr algn="r" fontAlgn="ctr"/>
                      <a:r>
                        <a:rPr lang="en-US" sz="1100" b="1" i="0" u="none" strike="noStrike" dirty="0" smtClean="0">
                          <a:latin typeface="Arial"/>
                        </a:rPr>
                        <a:t> </a:t>
                      </a:r>
                      <a:endParaRPr lang="en-US" sz="1100" b="1" i="0" u="none" strike="noStrike" dirty="0">
                        <a:latin typeface="Arial"/>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37</a:t>
            </a:fld>
            <a:endParaRPr lang="en-US">
              <a:latin typeface="Trebuchet MS" panose="020B0603020202020204" pitchFamily="34" charset="0"/>
            </a:endParaRPr>
          </a:p>
        </p:txBody>
      </p:sp>
      <p:sp>
        <p:nvSpPr>
          <p:cNvPr id="3" name="Rectangle 2"/>
          <p:cNvSpPr/>
          <p:nvPr/>
        </p:nvSpPr>
        <p:spPr>
          <a:xfrm>
            <a:off x="1117599" y="6132687"/>
            <a:ext cx="8466667" cy="276999"/>
          </a:xfrm>
          <a:prstGeom prst="rect">
            <a:avLst/>
          </a:prstGeom>
        </p:spPr>
        <p:txBody>
          <a:bodyPr wrap="square">
            <a:spAutoFit/>
          </a:bodyPr>
          <a:lstStyle/>
          <a:p>
            <a:r>
              <a:rPr lang="en-US" sz="1200" dirty="0"/>
              <a:t>NOTE: Federal revenues include Title I, Part A, Title II, Part A, IDEA, IDEA Part B, and Perkins grants.</a:t>
            </a:r>
          </a:p>
        </p:txBody>
      </p:sp>
      <p:graphicFrame>
        <p:nvGraphicFramePr>
          <p:cNvPr id="8" name="Chart 7" descr="This table illustrates the change in the amounts deducted from Basic Aid based on certain federal revenues." title="Federal Revenue Deduct"/>
          <p:cNvGraphicFramePr/>
          <p:nvPr>
            <p:extLst>
              <p:ext uri="{D42A27DB-BD31-4B8C-83A1-F6EECF244321}">
                <p14:modId xmlns:p14="http://schemas.microsoft.com/office/powerpoint/2010/main" val="2761272035"/>
              </p:ext>
            </p:extLst>
          </p:nvPr>
        </p:nvGraphicFramePr>
        <p:xfrm>
          <a:off x="2032000" y="2531533"/>
          <a:ext cx="8128000" cy="360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78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5"/>
            <a:ext cx="9135533" cy="777875"/>
          </a:xfrm>
        </p:spPr>
        <p:txBody>
          <a:bodyPr/>
          <a:lstStyle/>
          <a:p>
            <a:pPr algn="ctr"/>
            <a:r>
              <a:rPr lang="en-US" dirty="0" smtClean="0"/>
              <a:t>Health </a:t>
            </a:r>
            <a:r>
              <a:rPr lang="en-US" dirty="0"/>
              <a:t>Care Premium</a:t>
            </a:r>
          </a:p>
        </p:txBody>
      </p:sp>
      <p:sp>
        <p:nvSpPr>
          <p:cNvPr id="4" name="Slide Number Placeholder 3"/>
          <p:cNvSpPr>
            <a:spLocks noGrp="1"/>
          </p:cNvSpPr>
          <p:nvPr>
            <p:ph type="sldNum" sz="quarter" idx="12"/>
          </p:nvPr>
        </p:nvSpPr>
        <p:spPr/>
        <p:txBody>
          <a:bodyPr/>
          <a:lstStyle/>
          <a:p>
            <a:fld id="{25E842EE-07A5-BF42-B259-F0753968FB43}" type="slidenum">
              <a:rPr lang="en-US" smtClean="0"/>
              <a:t>38</a:t>
            </a:fld>
            <a:endParaRPr lang="en-US"/>
          </a:p>
        </p:txBody>
      </p:sp>
      <p:graphicFrame>
        <p:nvGraphicFramePr>
          <p:cNvPr id="9" name="Group 75" descr="Step 16 of rebenchmarking generates a $49.7 million state cost during the 2020-2022 biennium." title="Step 16 - Health Care Premium"/>
          <p:cNvGraphicFramePr>
            <a:graphicFrameLocks/>
          </p:cNvGraphicFramePr>
          <p:nvPr>
            <p:extLst>
              <p:ext uri="{D42A27DB-BD31-4B8C-83A1-F6EECF244321}">
                <p14:modId xmlns:p14="http://schemas.microsoft.com/office/powerpoint/2010/main" val="1530895347"/>
              </p:ext>
            </p:extLst>
          </p:nvPr>
        </p:nvGraphicFramePr>
        <p:xfrm>
          <a:off x="2057399" y="1049867"/>
          <a:ext cx="7840135" cy="1021232"/>
        </p:xfrm>
        <a:graphic>
          <a:graphicData uri="http://schemas.openxmlformats.org/drawingml/2006/table">
            <a:tbl>
              <a:tblPr firstRow="1"/>
              <a:tblGrid>
                <a:gridCol w="825278">
                  <a:extLst>
                    <a:ext uri="{9D8B030D-6E8A-4147-A177-3AD203B41FA5}">
                      <a16:colId xmlns:a16="http://schemas.microsoft.com/office/drawing/2014/main" val="20000"/>
                    </a:ext>
                  </a:extLst>
                </a:gridCol>
                <a:gridCol w="3136053">
                  <a:extLst>
                    <a:ext uri="{9D8B030D-6E8A-4147-A177-3AD203B41FA5}">
                      <a16:colId xmlns:a16="http://schemas.microsoft.com/office/drawing/2014/main" val="20001"/>
                    </a:ext>
                  </a:extLst>
                </a:gridCol>
                <a:gridCol w="1320444">
                  <a:extLst>
                    <a:ext uri="{9D8B030D-6E8A-4147-A177-3AD203B41FA5}">
                      <a16:colId xmlns:a16="http://schemas.microsoft.com/office/drawing/2014/main" val="20002"/>
                    </a:ext>
                  </a:extLst>
                </a:gridCol>
                <a:gridCol w="1320444">
                  <a:extLst>
                    <a:ext uri="{9D8B030D-6E8A-4147-A177-3AD203B41FA5}">
                      <a16:colId xmlns:a16="http://schemas.microsoft.com/office/drawing/2014/main" val="20003"/>
                    </a:ext>
                  </a:extLst>
                </a:gridCol>
                <a:gridCol w="1237916">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2023</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2024</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2022-2024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16</a:t>
                      </a:r>
                      <a:endParaRPr lang="en-US" sz="1400" b="0" i="0" u="none" strike="noStrike" dirty="0">
                        <a:latin typeface="+mj-lt"/>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200" b="0" i="0" u="none" strike="noStrike" dirty="0" smtClean="0">
                          <a:latin typeface="+mj-lt"/>
                        </a:rPr>
                        <a:t>Update Prevailing Health Care Premium Per Position (without inflation)</a:t>
                      </a:r>
                      <a:endParaRPr lang="en-US" sz="12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solidFill>
                            <a:schemeClr val="tx1"/>
                          </a:solidFill>
                          <a:latin typeface="+mj-lt"/>
                        </a:rPr>
                        <a:t>41,272,978 </a:t>
                      </a:r>
                      <a:endParaRPr lang="en-US" sz="1200" b="0" i="0" u="none" strike="noStrike" dirty="0">
                        <a:solidFill>
                          <a:schemeClr val="tx1"/>
                        </a:solidFill>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solidFill>
                            <a:schemeClr val="tx1"/>
                          </a:solidFill>
                          <a:latin typeface="+mj-lt"/>
                        </a:rPr>
                        <a:t>41,278,850 </a:t>
                      </a:r>
                      <a:endParaRPr lang="en-US" sz="1200" b="0" i="0" u="none" strike="noStrike" dirty="0">
                        <a:solidFill>
                          <a:schemeClr val="tx1"/>
                        </a:solidFill>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1" i="0" u="none" strike="noStrike" dirty="0" smtClean="0">
                          <a:latin typeface="+mj-lt"/>
                        </a:rPr>
                        <a:t>82,551,828 </a:t>
                      </a:r>
                      <a:endParaRPr lang="en-US" sz="12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Rectangle 13"/>
          <p:cNvSpPr/>
          <p:nvPr/>
        </p:nvSpPr>
        <p:spPr>
          <a:xfrm>
            <a:off x="1786466" y="5989901"/>
            <a:ext cx="7797800" cy="507831"/>
          </a:xfrm>
          <a:prstGeom prst="rect">
            <a:avLst/>
          </a:prstGeom>
        </p:spPr>
        <p:txBody>
          <a:bodyPr wrap="square">
            <a:spAutoFit/>
          </a:bodyPr>
          <a:lstStyle/>
          <a:p>
            <a:pPr>
              <a:spcBef>
                <a:spcPct val="0"/>
              </a:spcBef>
              <a:buFontTx/>
              <a:buNone/>
            </a:pPr>
            <a:r>
              <a:rPr lang="en-US" altLang="en-US" sz="900" u="sng" dirty="0">
                <a:ea typeface="ＭＳ Ｐゴシック" pitchFamily="34" charset="-128"/>
              </a:rPr>
              <a:t>Note</a:t>
            </a:r>
            <a:r>
              <a:rPr lang="en-US" altLang="en-US" sz="900" dirty="0">
                <a:ea typeface="ＭＳ Ｐゴシック" pitchFamily="34" charset="-128"/>
              </a:rPr>
              <a:t>: The 2009 General Assembly changed the methodology for calculating the funded health care premium, beginning with the 2010-2012 biennium, by weighting each division’s annual employer-share health care premium used in the prevailing cost calculation according to the actual percentage of employees participating in each of the three general plan categories (employee, employee plus one, and family) and for actual overall employee participation.</a:t>
            </a:r>
          </a:p>
        </p:txBody>
      </p:sp>
      <p:graphicFrame>
        <p:nvGraphicFramePr>
          <p:cNvPr id="7" name="Chart 6"/>
          <p:cNvGraphicFramePr>
            <a:graphicFrameLocks/>
          </p:cNvGraphicFramePr>
          <p:nvPr>
            <p:extLst>
              <p:ext uri="{D42A27DB-BD31-4B8C-83A1-F6EECF244321}">
                <p14:modId xmlns:p14="http://schemas.microsoft.com/office/powerpoint/2010/main" val="208860868"/>
              </p:ext>
            </p:extLst>
          </p:nvPr>
        </p:nvGraphicFramePr>
        <p:xfrm>
          <a:off x="2890572" y="2213710"/>
          <a:ext cx="6173788" cy="3776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40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559"/>
          </a:xfrm>
        </p:spPr>
        <p:txBody>
          <a:bodyPr/>
          <a:lstStyle/>
          <a:p>
            <a:pPr algn="ctr"/>
            <a:r>
              <a:rPr lang="en-US" dirty="0" smtClean="0"/>
              <a:t>Textbooks Per Pupil Amount</a:t>
            </a:r>
            <a:endParaRPr lang="en-US" dirty="0">
              <a:latin typeface="Trebuchet MS" panose="020B06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9513093"/>
              </p:ext>
            </p:extLst>
          </p:nvPr>
        </p:nvGraphicFramePr>
        <p:xfrm>
          <a:off x="1304026" y="1290331"/>
          <a:ext cx="9583946" cy="951000"/>
        </p:xfrm>
        <a:graphic>
          <a:graphicData uri="http://schemas.openxmlformats.org/drawingml/2006/table">
            <a:tbl>
              <a:tblPr firstRow="1" bandRow="1">
                <a:tableStyleId>{5C22544A-7EE6-4342-B048-85BDC9FD1C3A}</a:tableStyleId>
              </a:tblPr>
              <a:tblGrid>
                <a:gridCol w="1000695">
                  <a:extLst>
                    <a:ext uri="{9D8B030D-6E8A-4147-A177-3AD203B41FA5}">
                      <a16:colId xmlns:a16="http://schemas.microsoft.com/office/drawing/2014/main" val="1159892457"/>
                    </a:ext>
                  </a:extLst>
                </a:gridCol>
                <a:gridCol w="4284338">
                  <a:extLst>
                    <a:ext uri="{9D8B030D-6E8A-4147-A177-3AD203B41FA5}">
                      <a16:colId xmlns:a16="http://schemas.microsoft.com/office/drawing/2014/main" val="966848814"/>
                    </a:ext>
                  </a:extLst>
                </a:gridCol>
                <a:gridCol w="1432971">
                  <a:extLst>
                    <a:ext uri="{9D8B030D-6E8A-4147-A177-3AD203B41FA5}">
                      <a16:colId xmlns:a16="http://schemas.microsoft.com/office/drawing/2014/main" val="1751403269"/>
                    </a:ext>
                  </a:extLst>
                </a:gridCol>
                <a:gridCol w="1432971">
                  <a:extLst>
                    <a:ext uri="{9D8B030D-6E8A-4147-A177-3AD203B41FA5}">
                      <a16:colId xmlns:a16="http://schemas.microsoft.com/office/drawing/2014/main" val="3089712703"/>
                    </a:ext>
                  </a:extLst>
                </a:gridCol>
                <a:gridCol w="1432971">
                  <a:extLst>
                    <a:ext uri="{9D8B030D-6E8A-4147-A177-3AD203B41FA5}">
                      <a16:colId xmlns:a16="http://schemas.microsoft.com/office/drawing/2014/main" val="2088142642"/>
                    </a:ext>
                  </a:extLst>
                </a:gridCol>
              </a:tblGrid>
              <a:tr h="3708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Update #</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Rebenchmarking Update</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State Cost</a:t>
                      </a:r>
                    </a:p>
                  </a:txBody>
                  <a:tcPr marT="45732" marB="45732"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mj-lt"/>
                          <a:ea typeface="MS Pゴシック" pitchFamily="-92" charset="-128"/>
                        </a:rPr>
                        <a:t>Total</a:t>
                      </a:r>
                    </a:p>
                  </a:txBody>
                  <a:tcPr marT="45732" marB="45732" anchor="ctr" anchorCtr="1" horzOverflow="overflow"/>
                </a:tc>
                <a:extLst>
                  <a:ext uri="{0D108BD9-81ED-4DB2-BD59-A6C34878D82A}">
                    <a16:rowId xmlns:a16="http://schemas.microsoft.com/office/drawing/2014/main" val="1285677403"/>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17</a:t>
                      </a:r>
                      <a:endParaRPr lang="en-US" sz="1200" b="0" i="0" u="none" strike="noStrike" dirty="0">
                        <a:latin typeface="Arial"/>
                      </a:endParaRPr>
                    </a:p>
                  </a:txBody>
                  <a:tcPr marL="9525" marR="9525" marT="9527"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a:t>
                      </a:r>
                      <a:r>
                        <a:rPr lang="en-US" sz="1100" b="0" i="0" u="none" strike="noStrike" baseline="0" dirty="0" smtClean="0">
                          <a:latin typeface="Arial"/>
                        </a:rPr>
                        <a:t>Prevailing </a:t>
                      </a:r>
                      <a:r>
                        <a:rPr lang="en-US" sz="1100" b="0" i="0" u="none" strike="noStrike" dirty="0" smtClean="0">
                          <a:latin typeface="Arial"/>
                        </a:rPr>
                        <a:t>Textbook Per Pupil Amount (without inflation)</a:t>
                      </a:r>
                      <a:endParaRPr lang="en-US" sz="1100" b="0" i="0" u="none" strike="noStrike" dirty="0">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a:rPr>
                        <a:t>15,389,999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a:rPr>
                        <a:t>15,438,283 </a:t>
                      </a:r>
                      <a:endParaRPr lang="en-US" sz="1100" b="0" i="0" u="none" strike="noStrike" dirty="0">
                        <a:solidFill>
                          <a:schemeClr val="tx1"/>
                        </a:solidFill>
                        <a:latin typeface="Arial"/>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30,828,282 </a:t>
                      </a:r>
                      <a:endParaRPr lang="en-US" sz="1100" b="1" i="0" u="none" strike="noStrike" dirty="0">
                        <a:latin typeface="Arial"/>
                      </a:endParaRPr>
                    </a:p>
                  </a:txBody>
                  <a:tcPr marT="0" marB="0" anchor="ctr"/>
                </a:tc>
                <a:extLst>
                  <a:ext uri="{0D108BD9-81ED-4DB2-BD59-A6C34878D82A}">
                    <a16:rowId xmlns:a16="http://schemas.microsoft.com/office/drawing/2014/main" val="774524470"/>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latin typeface="Trebuchet MS" panose="020B0603020202020204" pitchFamily="34" charset="0"/>
              </a:rPr>
              <a:t>39</a:t>
            </a:fld>
            <a:endParaRPr lang="en-US">
              <a:latin typeface="Trebuchet MS" panose="020B0603020202020204" pitchFamily="34" charset="0"/>
            </a:endParaRPr>
          </a:p>
        </p:txBody>
      </p:sp>
      <p:graphicFrame>
        <p:nvGraphicFramePr>
          <p:cNvPr id="9" name="Chart 8"/>
          <p:cNvGraphicFramePr/>
          <p:nvPr>
            <p:extLst>
              <p:ext uri="{D42A27DB-BD31-4B8C-83A1-F6EECF244321}">
                <p14:modId xmlns:p14="http://schemas.microsoft.com/office/powerpoint/2010/main" val="4220513084"/>
              </p:ext>
            </p:extLst>
          </p:nvPr>
        </p:nvGraphicFramePr>
        <p:xfrm>
          <a:off x="2032000" y="2531533"/>
          <a:ext cx="8128000" cy="360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944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smtClean="0"/>
              <a:t>2022-2024 </a:t>
            </a:r>
            <a:r>
              <a:rPr lang="en-US" sz="4000" b="1" dirty="0" err="1" smtClean="0"/>
              <a:t>Rebenchmarking</a:t>
            </a:r>
            <a:r>
              <a:rPr lang="en-US" sz="4000" b="1" dirty="0" smtClean="0"/>
              <a:t> Exceptions</a:t>
            </a:r>
            <a:endParaRPr lang="en-US" sz="4000" b="1" dirty="0"/>
          </a:p>
        </p:txBody>
      </p:sp>
      <p:sp>
        <p:nvSpPr>
          <p:cNvPr id="6" name="Content Placeholder 5"/>
          <p:cNvSpPr>
            <a:spLocks noGrp="1"/>
          </p:cNvSpPr>
          <p:nvPr>
            <p:ph idx="1"/>
          </p:nvPr>
        </p:nvSpPr>
        <p:spPr/>
        <p:txBody>
          <a:bodyPr>
            <a:normAutofit fontScale="92500" lnSpcReduction="10000"/>
          </a:bodyPr>
          <a:lstStyle/>
          <a:p>
            <a:r>
              <a:rPr lang="en-US" dirty="0" smtClean="0">
                <a:solidFill>
                  <a:schemeClr val="tx1"/>
                </a:solidFill>
              </a:rPr>
              <a:t>Consolidation of Alleghany and Covington school divisions</a:t>
            </a:r>
          </a:p>
          <a:p>
            <a:r>
              <a:rPr lang="en-US" dirty="0" smtClean="0">
                <a:solidFill>
                  <a:schemeClr val="tx1"/>
                </a:solidFill>
              </a:rPr>
              <a:t>Spring 2020 SOL testing was waived</a:t>
            </a:r>
          </a:p>
          <a:p>
            <a:pPr lvl="1"/>
            <a:r>
              <a:rPr lang="en-US" dirty="0" smtClean="0"/>
              <a:t>Three-year testing data used in 2022-2024 formulas are Spring 2017, 2018, and 2019</a:t>
            </a:r>
            <a:endParaRPr lang="en-US" dirty="0" smtClean="0">
              <a:solidFill>
                <a:schemeClr val="tx1"/>
              </a:solidFill>
            </a:endParaRPr>
          </a:p>
          <a:p>
            <a:r>
              <a:rPr lang="en-US" dirty="0" smtClean="0">
                <a:solidFill>
                  <a:schemeClr val="tx1"/>
                </a:solidFill>
              </a:rPr>
              <a:t>October 2020 Free Lunch data was not calculated</a:t>
            </a:r>
          </a:p>
          <a:p>
            <a:pPr lvl="1"/>
            <a:r>
              <a:rPr lang="en-US" dirty="0" smtClean="0"/>
              <a:t>Three-year Free Lunch data used in 2022-2024 formulas are October 2017, 2018, and 2019</a:t>
            </a:r>
          </a:p>
          <a:p>
            <a:pPr lvl="1"/>
            <a:r>
              <a:rPr lang="en-US" dirty="0" smtClean="0">
                <a:solidFill>
                  <a:schemeClr val="tx1"/>
                </a:solidFill>
              </a:rPr>
              <a:t>One-year rates are based on October 2019</a:t>
            </a:r>
          </a:p>
          <a:p>
            <a:r>
              <a:rPr lang="en-US" dirty="0" smtClean="0">
                <a:solidFill>
                  <a:schemeClr val="tx1"/>
                </a:solidFill>
              </a:rPr>
              <a:t>FY 2022 No Loss funding maintained in the 2022-2024 base</a:t>
            </a:r>
          </a:p>
          <a:p>
            <a:pPr lvl="1"/>
            <a:r>
              <a:rPr lang="en-US" dirty="0" smtClean="0"/>
              <a:t>Not distributed to school divisions (pending fall 2021 enrollment/policy decisions)</a:t>
            </a:r>
            <a:endParaRPr lang="en-US" dirty="0" smtClean="0">
              <a:solidFill>
                <a:schemeClr val="tx1"/>
              </a:solidFill>
            </a:endParaRPr>
          </a:p>
          <a:p>
            <a:r>
              <a:rPr lang="en-US" dirty="0" smtClean="0">
                <a:solidFill>
                  <a:schemeClr val="tx1"/>
                </a:solidFill>
              </a:rPr>
              <a:t>FY 2021 enrollment data omitted from projected growth rates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818276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50875"/>
          </a:xfrm>
        </p:spPr>
        <p:txBody>
          <a:bodyPr>
            <a:normAutofit fontScale="90000"/>
          </a:bodyPr>
          <a:lstStyle/>
          <a:p>
            <a:pPr algn="ctr"/>
            <a:r>
              <a:rPr lang="en-US" dirty="0" smtClean="0"/>
              <a:t>Non-personal </a:t>
            </a:r>
            <a:r>
              <a:rPr lang="en-US" dirty="0"/>
              <a:t>Inflation Factors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802469727"/>
              </p:ext>
            </p:extLst>
          </p:nvPr>
        </p:nvGraphicFramePr>
        <p:xfrm>
          <a:off x="1092200" y="2632615"/>
          <a:ext cx="5043093" cy="3619268"/>
        </p:xfrm>
        <a:graphic>
          <a:graphicData uri="http://schemas.openxmlformats.org/drawingml/2006/table">
            <a:tbl>
              <a:tblPr firstRow="1" bandRow="1">
                <a:tableStyleId>{5C22544A-7EE6-4342-B048-85BDC9FD1C3A}</a:tableStyleId>
              </a:tblPr>
              <a:tblGrid>
                <a:gridCol w="2064888">
                  <a:extLst>
                    <a:ext uri="{9D8B030D-6E8A-4147-A177-3AD203B41FA5}">
                      <a16:colId xmlns:a16="http://schemas.microsoft.com/office/drawing/2014/main" val="377263775"/>
                    </a:ext>
                  </a:extLst>
                </a:gridCol>
                <a:gridCol w="992735">
                  <a:extLst>
                    <a:ext uri="{9D8B030D-6E8A-4147-A177-3AD203B41FA5}">
                      <a16:colId xmlns:a16="http://schemas.microsoft.com/office/drawing/2014/main" val="2676813188"/>
                    </a:ext>
                  </a:extLst>
                </a:gridCol>
                <a:gridCol w="992735">
                  <a:extLst>
                    <a:ext uri="{9D8B030D-6E8A-4147-A177-3AD203B41FA5}">
                      <a16:colId xmlns:a16="http://schemas.microsoft.com/office/drawing/2014/main" val="531652364"/>
                    </a:ext>
                  </a:extLst>
                </a:gridCol>
                <a:gridCol w="992735">
                  <a:extLst>
                    <a:ext uri="{9D8B030D-6E8A-4147-A177-3AD203B41FA5}">
                      <a16:colId xmlns:a16="http://schemas.microsoft.com/office/drawing/2014/main" val="482575145"/>
                    </a:ext>
                  </a:extLst>
                </a:gridCol>
              </a:tblGrid>
              <a:tr h="758551">
                <a:tc>
                  <a:txBody>
                    <a:bodyPr/>
                    <a:lstStyle/>
                    <a:p>
                      <a:pPr algn="ctr"/>
                      <a:r>
                        <a:rPr lang="en-US" sz="1200" dirty="0" smtClean="0">
                          <a:solidFill>
                            <a:schemeClr val="bg1"/>
                          </a:solidFill>
                          <a:latin typeface="+mj-lt"/>
                        </a:rPr>
                        <a:t>Inflation factor</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2020-2022</a:t>
                      </a:r>
                    </a:p>
                    <a:p>
                      <a:pPr algn="ctr"/>
                      <a:r>
                        <a:rPr lang="en-US" sz="1200" dirty="0" smtClean="0">
                          <a:solidFill>
                            <a:schemeClr val="bg1"/>
                          </a:solidFill>
                          <a:latin typeface="+mj-lt"/>
                        </a:rPr>
                        <a:t>Rates</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2022-2024</a:t>
                      </a:r>
                    </a:p>
                    <a:p>
                      <a:pPr algn="ctr"/>
                      <a:r>
                        <a:rPr lang="en-US" sz="1200" dirty="0" smtClean="0">
                          <a:solidFill>
                            <a:schemeClr val="bg1"/>
                          </a:solidFill>
                          <a:latin typeface="+mj-lt"/>
                        </a:rPr>
                        <a:t>Rates</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Percentage</a:t>
                      </a:r>
                    </a:p>
                    <a:p>
                      <a:pPr algn="ctr"/>
                      <a:r>
                        <a:rPr lang="en-US" sz="1200" dirty="0" smtClean="0">
                          <a:solidFill>
                            <a:schemeClr val="bg1"/>
                          </a:solidFill>
                          <a:latin typeface="+mj-lt"/>
                        </a:rPr>
                        <a:t>Point</a:t>
                      </a:r>
                    </a:p>
                    <a:p>
                      <a:pPr algn="ctr"/>
                      <a:r>
                        <a:rPr lang="en-US" sz="1200" dirty="0" smtClean="0">
                          <a:solidFill>
                            <a:schemeClr val="bg1"/>
                          </a:solidFill>
                          <a:latin typeface="+mj-lt"/>
                        </a:rPr>
                        <a:t>Variance</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extLst>
                  <a:ext uri="{0D108BD9-81ED-4DB2-BD59-A6C34878D82A}">
                    <a16:rowId xmlns:a16="http://schemas.microsoft.com/office/drawing/2014/main" val="3354861124"/>
                  </a:ext>
                </a:extLst>
              </a:tr>
              <a:tr h="1181084">
                <a:tc>
                  <a:txBody>
                    <a:bodyPr/>
                    <a:lstStyle/>
                    <a:p>
                      <a:r>
                        <a:rPr lang="en-US" sz="1200" dirty="0" smtClean="0">
                          <a:solidFill>
                            <a:schemeClr val="tx1"/>
                          </a:solidFill>
                          <a:latin typeface="+mj-lt"/>
                        </a:rPr>
                        <a:t>Instructional:</a:t>
                      </a:r>
                    </a:p>
                    <a:p>
                      <a:r>
                        <a:rPr lang="en-US" sz="1200" dirty="0" smtClean="0">
                          <a:solidFill>
                            <a:schemeClr val="tx1"/>
                          </a:solidFill>
                          <a:latin typeface="+mj-lt"/>
                        </a:rPr>
                        <a:t>      Classroom</a:t>
                      </a:r>
                      <a:r>
                        <a:rPr lang="en-US" sz="1200" baseline="0" dirty="0" smtClean="0">
                          <a:solidFill>
                            <a:schemeClr val="tx1"/>
                          </a:solidFill>
                          <a:latin typeface="+mj-lt"/>
                        </a:rPr>
                        <a:t> Instruction</a:t>
                      </a:r>
                    </a:p>
                    <a:p>
                      <a:r>
                        <a:rPr lang="en-US" sz="1200" dirty="0" smtClean="0">
                          <a:solidFill>
                            <a:schemeClr val="tx1"/>
                          </a:solidFill>
                          <a:latin typeface="+mj-lt"/>
                        </a:rPr>
                        <a:t>      Instructional Support</a:t>
                      </a:r>
                    </a:p>
                    <a:p>
                      <a:r>
                        <a:rPr lang="en-US" sz="1200" dirty="0" smtClean="0">
                          <a:solidFill>
                            <a:schemeClr val="tx1"/>
                          </a:solidFill>
                          <a:latin typeface="+mj-lt"/>
                        </a:rPr>
                        <a:t>      Improvement</a:t>
                      </a:r>
                    </a:p>
                    <a:p>
                      <a:r>
                        <a:rPr lang="en-US" sz="1200" dirty="0" smtClean="0">
                          <a:solidFill>
                            <a:schemeClr val="tx1"/>
                          </a:solidFill>
                          <a:latin typeface="+mj-lt"/>
                        </a:rPr>
                        <a:t>      Principal’s Office</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chemeClr val="tx1"/>
                          </a:solidFill>
                          <a:latin typeface="+mj-lt"/>
                        </a:rPr>
                        <a:t>4.31%</a:t>
                      </a:r>
                    </a:p>
                    <a:p>
                      <a:pPr algn="ctr"/>
                      <a:r>
                        <a:rPr lang="en-US" sz="1200" dirty="0" smtClean="0">
                          <a:solidFill>
                            <a:schemeClr val="tx1"/>
                          </a:solidFill>
                          <a:latin typeface="+mj-lt"/>
                        </a:rPr>
                        <a:t>4.25%</a:t>
                      </a:r>
                    </a:p>
                    <a:p>
                      <a:pPr algn="ctr"/>
                      <a:r>
                        <a:rPr lang="en-US" sz="1200" dirty="0" smtClean="0">
                          <a:solidFill>
                            <a:schemeClr val="tx1"/>
                          </a:solidFill>
                          <a:latin typeface="+mj-lt"/>
                        </a:rPr>
                        <a:t>4.13%</a:t>
                      </a:r>
                    </a:p>
                    <a:p>
                      <a:pPr algn="ctr"/>
                      <a:r>
                        <a:rPr lang="en-US" sz="1200" dirty="0" smtClean="0">
                          <a:solidFill>
                            <a:schemeClr val="tx1"/>
                          </a:solidFill>
                          <a:latin typeface="+mj-lt"/>
                        </a:rPr>
                        <a:t>4.24%</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chemeClr val="tx1"/>
                          </a:solidFill>
                          <a:latin typeface="+mj-lt"/>
                        </a:rPr>
                        <a:t>4.16%</a:t>
                      </a:r>
                    </a:p>
                    <a:p>
                      <a:pPr algn="ctr"/>
                      <a:r>
                        <a:rPr lang="en-US" sz="1200" dirty="0" smtClean="0">
                          <a:solidFill>
                            <a:schemeClr val="tx1"/>
                          </a:solidFill>
                          <a:latin typeface="+mj-lt"/>
                        </a:rPr>
                        <a:t>4.09%</a:t>
                      </a:r>
                    </a:p>
                    <a:p>
                      <a:pPr algn="ctr"/>
                      <a:r>
                        <a:rPr lang="en-US" sz="1200" dirty="0" smtClean="0">
                          <a:solidFill>
                            <a:schemeClr val="tx1"/>
                          </a:solidFill>
                          <a:latin typeface="+mj-lt"/>
                        </a:rPr>
                        <a:t>4.03%</a:t>
                      </a:r>
                    </a:p>
                    <a:p>
                      <a:pPr algn="ctr"/>
                      <a:r>
                        <a:rPr lang="en-US" sz="1200" dirty="0" smtClean="0">
                          <a:solidFill>
                            <a:schemeClr val="tx1"/>
                          </a:solidFill>
                          <a:latin typeface="+mj-lt"/>
                        </a:rPr>
                        <a:t>4.11%</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rgbClr val="FF0000"/>
                          </a:solidFill>
                          <a:latin typeface="+mj-lt"/>
                        </a:rPr>
                        <a:t>(0.15%)</a:t>
                      </a:r>
                    </a:p>
                    <a:p>
                      <a:pPr algn="ctr"/>
                      <a:r>
                        <a:rPr lang="en-US" sz="1200" dirty="0" smtClean="0">
                          <a:solidFill>
                            <a:srgbClr val="FF0000"/>
                          </a:solidFill>
                          <a:latin typeface="+mj-lt"/>
                        </a:rPr>
                        <a:t>(0.16%)</a:t>
                      </a:r>
                    </a:p>
                    <a:p>
                      <a:pPr algn="ctr"/>
                      <a:r>
                        <a:rPr lang="en-US" sz="1200" dirty="0" smtClean="0">
                          <a:solidFill>
                            <a:srgbClr val="FF0000"/>
                          </a:solidFill>
                          <a:latin typeface="+mj-lt"/>
                        </a:rPr>
                        <a:t>(0.10%)</a:t>
                      </a:r>
                    </a:p>
                    <a:p>
                      <a:pPr algn="ctr"/>
                      <a:r>
                        <a:rPr lang="en-US" sz="1200" dirty="0" smtClean="0">
                          <a:solidFill>
                            <a:srgbClr val="FF0000"/>
                          </a:solidFill>
                          <a:latin typeface="+mj-lt"/>
                        </a:rPr>
                        <a:t>(0.13%)</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452822"/>
                  </a:ext>
                </a:extLst>
              </a:tr>
              <a:tr h="989215">
                <a:tc>
                  <a:txBody>
                    <a:bodyPr/>
                    <a:lstStyle/>
                    <a:p>
                      <a:r>
                        <a:rPr lang="en-US" sz="1200" dirty="0" smtClean="0">
                          <a:solidFill>
                            <a:schemeClr val="tx1"/>
                          </a:solidFill>
                          <a:latin typeface="+mj-lt"/>
                        </a:rPr>
                        <a:t>Miscellaneous:</a:t>
                      </a:r>
                    </a:p>
                    <a:p>
                      <a:r>
                        <a:rPr lang="en-US" sz="1200" dirty="0" smtClean="0">
                          <a:solidFill>
                            <a:schemeClr val="tx1"/>
                          </a:solidFill>
                          <a:latin typeface="+mj-lt"/>
                        </a:rPr>
                        <a:t>      Administration</a:t>
                      </a:r>
                    </a:p>
                    <a:p>
                      <a:r>
                        <a:rPr lang="en-US" sz="1200" baseline="0" dirty="0" smtClean="0">
                          <a:solidFill>
                            <a:schemeClr val="tx1"/>
                          </a:solidFill>
                          <a:latin typeface="+mj-lt"/>
                        </a:rPr>
                        <a:t>      Attendance &amp; Health</a:t>
                      </a:r>
                    </a:p>
                    <a:p>
                      <a:r>
                        <a:rPr lang="en-US" sz="1200" baseline="0" dirty="0" smtClean="0">
                          <a:solidFill>
                            <a:schemeClr val="tx1"/>
                          </a:solidFill>
                          <a:latin typeface="+mj-lt"/>
                        </a:rPr>
                        <a:t>      Facilities</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chemeClr val="tx1"/>
                          </a:solidFill>
                          <a:latin typeface="+mj-lt"/>
                        </a:rPr>
                        <a:t>4.22%</a:t>
                      </a:r>
                    </a:p>
                    <a:p>
                      <a:pPr algn="ctr"/>
                      <a:r>
                        <a:rPr lang="en-US" sz="1200" dirty="0" smtClean="0">
                          <a:solidFill>
                            <a:schemeClr val="tx1"/>
                          </a:solidFill>
                          <a:latin typeface="+mj-lt"/>
                        </a:rPr>
                        <a:t>4.28%</a:t>
                      </a:r>
                    </a:p>
                    <a:p>
                      <a:pPr algn="ctr"/>
                      <a:r>
                        <a:rPr lang="en-US" sz="1200" dirty="0" smtClean="0">
                          <a:solidFill>
                            <a:schemeClr val="tx1"/>
                          </a:solidFill>
                          <a:latin typeface="+mj-lt"/>
                        </a:rPr>
                        <a:t>4.54%</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chemeClr val="tx1"/>
                          </a:solidFill>
                          <a:latin typeface="+mj-lt"/>
                        </a:rPr>
                        <a:t>4.09%</a:t>
                      </a:r>
                    </a:p>
                    <a:p>
                      <a:pPr algn="ctr"/>
                      <a:r>
                        <a:rPr lang="en-US" sz="1200" dirty="0" smtClean="0">
                          <a:solidFill>
                            <a:schemeClr val="tx1"/>
                          </a:solidFill>
                          <a:latin typeface="+mj-lt"/>
                        </a:rPr>
                        <a:t>4.15%</a:t>
                      </a:r>
                    </a:p>
                    <a:p>
                      <a:pPr algn="ctr"/>
                      <a:r>
                        <a:rPr lang="en-US" sz="1200" dirty="0" smtClean="0">
                          <a:solidFill>
                            <a:schemeClr val="tx1"/>
                          </a:solidFill>
                          <a:latin typeface="+mj-lt"/>
                        </a:rPr>
                        <a:t>4.12%</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solidFill>
                          <a:schemeClr val="tx1"/>
                        </a:solidFill>
                        <a:latin typeface="+mj-lt"/>
                      </a:endParaRPr>
                    </a:p>
                    <a:p>
                      <a:pPr algn="ctr"/>
                      <a:r>
                        <a:rPr lang="en-US" sz="1200" dirty="0" smtClean="0">
                          <a:solidFill>
                            <a:srgbClr val="FF0000"/>
                          </a:solidFill>
                          <a:latin typeface="+mj-lt"/>
                        </a:rPr>
                        <a:t>(0.13%)</a:t>
                      </a:r>
                    </a:p>
                    <a:p>
                      <a:pPr algn="ctr"/>
                      <a:r>
                        <a:rPr lang="en-US" sz="1200" dirty="0" smtClean="0">
                          <a:solidFill>
                            <a:srgbClr val="FF0000"/>
                          </a:solidFill>
                          <a:latin typeface="+mj-lt"/>
                        </a:rPr>
                        <a:t>(0.13%)</a:t>
                      </a:r>
                    </a:p>
                    <a:p>
                      <a:pPr algn="ctr"/>
                      <a:r>
                        <a:rPr lang="en-US" sz="1200" dirty="0" smtClean="0">
                          <a:solidFill>
                            <a:srgbClr val="FF0000"/>
                          </a:solidFill>
                          <a:latin typeface="+mj-lt"/>
                        </a:rPr>
                        <a:t>(0.42%)</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489416"/>
                  </a:ext>
                </a:extLst>
              </a:tr>
              <a:tr h="309651">
                <a:tc>
                  <a:txBody>
                    <a:bodyPr/>
                    <a:lstStyle/>
                    <a:p>
                      <a:r>
                        <a:rPr lang="en-US" sz="1200" dirty="0" smtClean="0">
                          <a:solidFill>
                            <a:schemeClr val="tx1"/>
                          </a:solidFill>
                          <a:latin typeface="+mj-lt"/>
                        </a:rPr>
                        <a:t>Textbooks</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mj-lt"/>
                        </a:rPr>
                        <a:t>4.37%</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mj-lt"/>
                        </a:rPr>
                        <a:t>4.23%</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latin typeface="+mj-lt"/>
                        </a:rPr>
                        <a:t>(0.14%)</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63754"/>
                  </a:ext>
                </a:extLst>
              </a:tr>
              <a:tr h="380767">
                <a:tc>
                  <a:txBody>
                    <a:bodyPr/>
                    <a:lstStyle/>
                    <a:p>
                      <a:r>
                        <a:rPr lang="en-US" sz="1200" dirty="0" smtClean="0">
                          <a:solidFill>
                            <a:schemeClr val="tx1"/>
                          </a:solidFill>
                          <a:latin typeface="+mj-lt"/>
                        </a:rPr>
                        <a:t>Pupil Transportation</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mj-lt"/>
                        </a:rPr>
                        <a:t>4.11%</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mj-lt"/>
                        </a:rPr>
                        <a:t>3.97%</a:t>
                      </a:r>
                      <a:endParaRPr lang="en-US" sz="12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latin typeface="+mj-lt"/>
                        </a:rPr>
                        <a:t>(0.14%)</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879334"/>
                  </a:ext>
                </a:extLst>
              </a:tr>
            </a:tbl>
          </a:graphicData>
        </a:graphic>
      </p:graphicFrame>
      <p:sp>
        <p:nvSpPr>
          <p:cNvPr id="7" name="Slide Number Placeholder 6"/>
          <p:cNvSpPr>
            <a:spLocks noGrp="1"/>
          </p:cNvSpPr>
          <p:nvPr>
            <p:ph type="sldNum" sz="quarter" idx="12"/>
          </p:nvPr>
        </p:nvSpPr>
        <p:spPr/>
        <p:txBody>
          <a:bodyPr/>
          <a:lstStyle/>
          <a:p>
            <a:fld id="{25E842EE-07A5-BF42-B259-F0753968FB43}" type="slidenum">
              <a:rPr lang="en-US" smtClean="0"/>
              <a:t>40</a:t>
            </a:fld>
            <a:endParaRPr lang="en-US"/>
          </a:p>
        </p:txBody>
      </p:sp>
      <p:graphicFrame>
        <p:nvGraphicFramePr>
          <p:cNvPr id="9" name="Group 75" descr="Step 19 of rebenchmarking generates a $132.7 million state cost during the 2020-2022 biennium." title="Step 19 - Non-personal Inflation Factors"/>
          <p:cNvGraphicFramePr>
            <a:graphicFrameLocks/>
          </p:cNvGraphicFramePr>
          <p:nvPr>
            <p:extLst>
              <p:ext uri="{D42A27DB-BD31-4B8C-83A1-F6EECF244321}">
                <p14:modId xmlns:p14="http://schemas.microsoft.com/office/powerpoint/2010/main" val="3569916305"/>
              </p:ext>
            </p:extLst>
          </p:nvPr>
        </p:nvGraphicFramePr>
        <p:xfrm>
          <a:off x="1490139" y="1028356"/>
          <a:ext cx="9186332" cy="954753"/>
        </p:xfrm>
        <a:graphic>
          <a:graphicData uri="http://schemas.openxmlformats.org/drawingml/2006/table">
            <a:tbl>
              <a:tblPr firstRow="1"/>
              <a:tblGrid>
                <a:gridCol w="966982">
                  <a:extLst>
                    <a:ext uri="{9D8B030D-6E8A-4147-A177-3AD203B41FA5}">
                      <a16:colId xmlns:a16="http://schemas.microsoft.com/office/drawing/2014/main" val="20000"/>
                    </a:ext>
                  </a:extLst>
                </a:gridCol>
                <a:gridCol w="3850549">
                  <a:extLst>
                    <a:ext uri="{9D8B030D-6E8A-4147-A177-3AD203B41FA5}">
                      <a16:colId xmlns:a16="http://schemas.microsoft.com/office/drawing/2014/main" val="20001"/>
                    </a:ext>
                  </a:extLst>
                </a:gridCol>
                <a:gridCol w="1371155">
                  <a:extLst>
                    <a:ext uri="{9D8B030D-6E8A-4147-A177-3AD203B41FA5}">
                      <a16:colId xmlns:a16="http://schemas.microsoft.com/office/drawing/2014/main" val="20002"/>
                    </a:ext>
                  </a:extLst>
                </a:gridCol>
                <a:gridCol w="1547172">
                  <a:extLst>
                    <a:ext uri="{9D8B030D-6E8A-4147-A177-3AD203B41FA5}">
                      <a16:colId xmlns:a16="http://schemas.microsoft.com/office/drawing/2014/main" val="20003"/>
                    </a:ext>
                  </a:extLst>
                </a:gridCol>
                <a:gridCol w="1450474">
                  <a:extLst>
                    <a:ext uri="{9D8B030D-6E8A-4147-A177-3AD203B41FA5}">
                      <a16:colId xmlns:a16="http://schemas.microsoft.com/office/drawing/2014/main" val="20004"/>
                    </a:ext>
                  </a:extLst>
                </a:gridCol>
              </a:tblGrid>
              <a:tr h="51360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2023</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2024</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2022-2024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43656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19</a:t>
                      </a:r>
                      <a:endParaRPr lang="en-US" sz="1400" b="0" i="0" u="none" strike="noStrike" dirty="0">
                        <a:latin typeface="+mj-lt"/>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200" b="0" i="0" u="none" strike="noStrike" dirty="0" smtClean="0">
                          <a:latin typeface="+mj-lt"/>
                        </a:rPr>
                        <a:t>Update Non-personal Support Cost Inflation Factors </a:t>
                      </a:r>
                      <a:endParaRPr lang="en-US" sz="12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65,861,846 </a:t>
                      </a:r>
                      <a:endParaRPr lang="en-US" sz="1200" b="0" i="0" u="none" strike="noStrike" dirty="0">
                        <a:solidFill>
                          <a:schemeClr val="tx1"/>
                        </a:solidFill>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66,092,335 </a:t>
                      </a:r>
                      <a:endParaRPr lang="en-US" sz="1200" b="0" i="0" u="none" strike="noStrike" dirty="0">
                        <a:solidFill>
                          <a:schemeClr val="tx1"/>
                        </a:solidFill>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1" i="0" u="none" strike="noStrike" dirty="0" smtClean="0">
                          <a:latin typeface="+mj-lt"/>
                        </a:rPr>
                        <a:t>131,954,181 </a:t>
                      </a:r>
                      <a:endParaRPr lang="en-US" sz="12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2825221" y="2041124"/>
            <a:ext cx="6524479" cy="523220"/>
          </a:xfrm>
          <a:prstGeom prst="rect">
            <a:avLst/>
          </a:prstGeom>
          <a:noFill/>
        </p:spPr>
        <p:txBody>
          <a:bodyPr wrap="none" rtlCol="0">
            <a:spAutoFit/>
          </a:bodyPr>
          <a:lstStyle/>
          <a:p>
            <a:pPr algn="ctr"/>
            <a:r>
              <a:rPr lang="en-US" sz="1400" b="1" dirty="0" smtClean="0"/>
              <a:t>2022-2024 Inflation Factors</a:t>
            </a:r>
          </a:p>
          <a:p>
            <a:pPr algn="ctr"/>
            <a:r>
              <a:rPr lang="en-US" sz="1400" b="1" dirty="0" smtClean="0"/>
              <a:t>Applied to Non-personal Support Costs in SOQ Model for the 2022-2024 Biennium</a:t>
            </a:r>
            <a:endParaRPr lang="en-US" sz="1400" b="1" dirty="0"/>
          </a:p>
        </p:txBody>
      </p:sp>
      <p:graphicFrame>
        <p:nvGraphicFramePr>
          <p:cNvPr id="11" name="Content Placeholder 7"/>
          <p:cNvGraphicFramePr>
            <a:graphicFrameLocks/>
          </p:cNvGraphicFramePr>
          <p:nvPr>
            <p:extLst>
              <p:ext uri="{D42A27DB-BD31-4B8C-83A1-F6EECF244321}">
                <p14:modId xmlns:p14="http://schemas.microsoft.com/office/powerpoint/2010/main" val="458537281"/>
              </p:ext>
            </p:extLst>
          </p:nvPr>
        </p:nvGraphicFramePr>
        <p:xfrm>
          <a:off x="6214532" y="2632614"/>
          <a:ext cx="5037668" cy="3619270"/>
        </p:xfrm>
        <a:graphic>
          <a:graphicData uri="http://schemas.openxmlformats.org/drawingml/2006/table">
            <a:tbl>
              <a:tblPr firstRow="1" bandRow="1">
                <a:tableStyleId>{5C22544A-7EE6-4342-B048-85BDC9FD1C3A}</a:tableStyleId>
              </a:tblPr>
              <a:tblGrid>
                <a:gridCol w="2064620">
                  <a:extLst>
                    <a:ext uri="{9D8B030D-6E8A-4147-A177-3AD203B41FA5}">
                      <a16:colId xmlns:a16="http://schemas.microsoft.com/office/drawing/2014/main" val="377263775"/>
                    </a:ext>
                  </a:extLst>
                </a:gridCol>
                <a:gridCol w="991016">
                  <a:extLst>
                    <a:ext uri="{9D8B030D-6E8A-4147-A177-3AD203B41FA5}">
                      <a16:colId xmlns:a16="http://schemas.microsoft.com/office/drawing/2014/main" val="2676813188"/>
                    </a:ext>
                  </a:extLst>
                </a:gridCol>
                <a:gridCol w="991016">
                  <a:extLst>
                    <a:ext uri="{9D8B030D-6E8A-4147-A177-3AD203B41FA5}">
                      <a16:colId xmlns:a16="http://schemas.microsoft.com/office/drawing/2014/main" val="531652364"/>
                    </a:ext>
                  </a:extLst>
                </a:gridCol>
                <a:gridCol w="991016">
                  <a:extLst>
                    <a:ext uri="{9D8B030D-6E8A-4147-A177-3AD203B41FA5}">
                      <a16:colId xmlns:a16="http://schemas.microsoft.com/office/drawing/2014/main" val="482575145"/>
                    </a:ext>
                  </a:extLst>
                </a:gridCol>
              </a:tblGrid>
              <a:tr h="738198">
                <a:tc>
                  <a:txBody>
                    <a:bodyPr/>
                    <a:lstStyle/>
                    <a:p>
                      <a:pPr algn="ctr"/>
                      <a:r>
                        <a:rPr lang="en-US" sz="1200" dirty="0" smtClean="0">
                          <a:solidFill>
                            <a:schemeClr val="bg1"/>
                          </a:solidFill>
                          <a:latin typeface="+mj-lt"/>
                        </a:rPr>
                        <a:t>Inflation factor</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2020-2022</a:t>
                      </a:r>
                    </a:p>
                    <a:p>
                      <a:pPr algn="ctr"/>
                      <a:r>
                        <a:rPr lang="en-US" sz="1200" dirty="0" smtClean="0">
                          <a:solidFill>
                            <a:schemeClr val="bg1"/>
                          </a:solidFill>
                          <a:latin typeface="+mj-lt"/>
                        </a:rPr>
                        <a:t>Rates</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2022-2024</a:t>
                      </a:r>
                    </a:p>
                    <a:p>
                      <a:pPr algn="ctr"/>
                      <a:r>
                        <a:rPr lang="en-US" sz="1200" dirty="0" smtClean="0">
                          <a:solidFill>
                            <a:schemeClr val="bg1"/>
                          </a:solidFill>
                          <a:latin typeface="+mj-lt"/>
                        </a:rPr>
                        <a:t>Rates</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tc>
                  <a:txBody>
                    <a:bodyPr/>
                    <a:lstStyle/>
                    <a:p>
                      <a:pPr algn="ctr"/>
                      <a:r>
                        <a:rPr lang="en-US" sz="1200" dirty="0" smtClean="0">
                          <a:solidFill>
                            <a:schemeClr val="bg1"/>
                          </a:solidFill>
                          <a:latin typeface="+mj-lt"/>
                        </a:rPr>
                        <a:t>Percentage</a:t>
                      </a:r>
                    </a:p>
                    <a:p>
                      <a:pPr algn="ctr"/>
                      <a:r>
                        <a:rPr lang="en-US" sz="1200" dirty="0" smtClean="0">
                          <a:solidFill>
                            <a:schemeClr val="bg1"/>
                          </a:solidFill>
                          <a:latin typeface="+mj-lt"/>
                        </a:rPr>
                        <a:t>Point</a:t>
                      </a:r>
                    </a:p>
                    <a:p>
                      <a:pPr algn="ctr"/>
                      <a:r>
                        <a:rPr lang="en-US" sz="1200" dirty="0" smtClean="0">
                          <a:solidFill>
                            <a:schemeClr val="bg1"/>
                          </a:solidFill>
                          <a:latin typeface="+mj-lt"/>
                        </a:rPr>
                        <a:t>Variance</a:t>
                      </a:r>
                      <a:endParaRPr lang="en-US" sz="1200" dirty="0">
                        <a:solidFill>
                          <a:schemeClr val="bg1"/>
                        </a:solidFill>
                        <a:latin typeface="+mj-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50032"/>
                    </a:solidFill>
                  </a:tcPr>
                </a:tc>
                <a:extLst>
                  <a:ext uri="{0D108BD9-81ED-4DB2-BD59-A6C34878D82A}">
                    <a16:rowId xmlns:a16="http://schemas.microsoft.com/office/drawing/2014/main" val="3354861124"/>
                  </a:ext>
                </a:extLst>
              </a:tr>
              <a:tr h="1082124">
                <a:tc>
                  <a:txBody>
                    <a:bodyPr/>
                    <a:lstStyle/>
                    <a:p>
                      <a:r>
                        <a:rPr lang="en-US" sz="1200" dirty="0" smtClean="0">
                          <a:latin typeface="+mj-lt"/>
                        </a:rPr>
                        <a:t>Operation &amp; Maintenance:</a:t>
                      </a:r>
                    </a:p>
                    <a:p>
                      <a:r>
                        <a:rPr lang="en-US" sz="1200" dirty="0" smtClean="0">
                          <a:latin typeface="+mj-lt"/>
                        </a:rPr>
                        <a:t>      Utilities</a:t>
                      </a:r>
                    </a:p>
                    <a:p>
                      <a:r>
                        <a:rPr lang="en-US" sz="1200" dirty="0" smtClean="0">
                          <a:latin typeface="+mj-lt"/>
                        </a:rPr>
                        <a:t>      Communications</a:t>
                      </a:r>
                    </a:p>
                    <a:p>
                      <a:r>
                        <a:rPr lang="en-US" sz="1200" baseline="0" dirty="0" smtClean="0">
                          <a:latin typeface="+mj-lt"/>
                        </a:rPr>
                        <a:t>      Insurance</a:t>
                      </a:r>
                    </a:p>
                    <a:p>
                      <a:r>
                        <a:rPr lang="en-US" sz="1200" baseline="0" dirty="0" smtClean="0">
                          <a:latin typeface="+mj-lt"/>
                        </a:rPr>
                        <a:t>      Other</a:t>
                      </a:r>
                      <a:endParaRPr lang="en-US" sz="1200" dirty="0" smtClean="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000" dirty="0" smtClean="0">
                        <a:latin typeface="+mj-lt"/>
                      </a:endParaRPr>
                    </a:p>
                    <a:p>
                      <a:pPr algn="ctr"/>
                      <a:r>
                        <a:rPr lang="en-US" sz="1200" dirty="0" smtClean="0">
                          <a:solidFill>
                            <a:srgbClr val="FF0000"/>
                          </a:solidFill>
                          <a:latin typeface="+mj-lt"/>
                        </a:rPr>
                        <a:t>(0.28%)</a:t>
                      </a:r>
                    </a:p>
                    <a:p>
                      <a:pPr algn="ctr"/>
                      <a:r>
                        <a:rPr lang="en-US" sz="1200" dirty="0" smtClean="0">
                          <a:latin typeface="+mj-lt"/>
                        </a:rPr>
                        <a:t>4.35%</a:t>
                      </a:r>
                    </a:p>
                    <a:p>
                      <a:pPr algn="ctr"/>
                      <a:r>
                        <a:rPr lang="en-US" sz="1200" dirty="0" smtClean="0">
                          <a:latin typeface="+mj-lt"/>
                        </a:rPr>
                        <a:t>4.37%</a:t>
                      </a:r>
                    </a:p>
                    <a:p>
                      <a:pPr algn="ctr"/>
                      <a:r>
                        <a:rPr lang="en-US" sz="1200" dirty="0" smtClean="0">
                          <a:latin typeface="+mj-lt"/>
                        </a:rPr>
                        <a:t>4.37%</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000" dirty="0" smtClean="0">
                        <a:latin typeface="+mj-lt"/>
                      </a:endParaRPr>
                    </a:p>
                    <a:p>
                      <a:pPr algn="ctr"/>
                      <a:r>
                        <a:rPr lang="en-US" sz="1200" dirty="0" smtClean="0">
                          <a:latin typeface="+mj-lt"/>
                        </a:rPr>
                        <a:t>4.32%</a:t>
                      </a:r>
                    </a:p>
                    <a:p>
                      <a:pPr algn="ctr"/>
                      <a:r>
                        <a:rPr lang="en-US" sz="1200" dirty="0" smtClean="0">
                          <a:latin typeface="+mj-lt"/>
                        </a:rPr>
                        <a:t>3.90%</a:t>
                      </a:r>
                    </a:p>
                    <a:p>
                      <a:pPr algn="ctr"/>
                      <a:r>
                        <a:rPr lang="en-US" sz="1200" dirty="0" smtClean="0">
                          <a:latin typeface="+mj-lt"/>
                        </a:rPr>
                        <a:t>4.23%</a:t>
                      </a:r>
                    </a:p>
                    <a:p>
                      <a:pPr algn="ctr"/>
                      <a:r>
                        <a:rPr lang="en-US" sz="1200" dirty="0" smtClean="0">
                          <a:latin typeface="+mj-lt"/>
                        </a:rPr>
                        <a:t>4.23%</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000" dirty="0" smtClean="0">
                        <a:latin typeface="+mj-lt"/>
                      </a:endParaRPr>
                    </a:p>
                    <a:p>
                      <a:pPr algn="ctr"/>
                      <a:r>
                        <a:rPr lang="en-US" sz="1200" dirty="0" smtClean="0">
                          <a:solidFill>
                            <a:schemeClr val="tx1"/>
                          </a:solidFill>
                          <a:latin typeface="+mj-lt"/>
                        </a:rPr>
                        <a:t>4.60%</a:t>
                      </a:r>
                    </a:p>
                    <a:p>
                      <a:pPr algn="ctr"/>
                      <a:r>
                        <a:rPr lang="en-US" sz="1200" dirty="0" smtClean="0">
                          <a:solidFill>
                            <a:srgbClr val="FF0000"/>
                          </a:solidFill>
                          <a:latin typeface="+mj-lt"/>
                        </a:rPr>
                        <a:t>(0.45%)</a:t>
                      </a:r>
                    </a:p>
                    <a:p>
                      <a:pPr algn="ctr"/>
                      <a:r>
                        <a:rPr lang="en-US" sz="1200" dirty="0" smtClean="0">
                          <a:solidFill>
                            <a:srgbClr val="FF0000"/>
                          </a:solidFill>
                          <a:latin typeface="+mj-lt"/>
                        </a:rPr>
                        <a:t>(0.14%)</a:t>
                      </a:r>
                    </a:p>
                    <a:p>
                      <a:pPr algn="ctr"/>
                      <a:r>
                        <a:rPr lang="en-US" sz="1200" dirty="0" smtClean="0">
                          <a:solidFill>
                            <a:srgbClr val="FF0000"/>
                          </a:solidFill>
                          <a:latin typeface="+mj-lt"/>
                        </a:rPr>
                        <a:t>(0.14%)</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452822"/>
                  </a:ext>
                </a:extLst>
              </a:tr>
              <a:tr h="1083356">
                <a:tc>
                  <a:txBody>
                    <a:bodyPr/>
                    <a:lstStyle/>
                    <a:p>
                      <a:r>
                        <a:rPr lang="en-US" sz="1200" dirty="0" smtClean="0">
                          <a:latin typeface="+mj-lt"/>
                        </a:rPr>
                        <a:t>Fixed Charges:</a:t>
                      </a:r>
                    </a:p>
                    <a:p>
                      <a:r>
                        <a:rPr lang="en-US" sz="1200" dirty="0" smtClean="0">
                          <a:latin typeface="+mj-lt"/>
                        </a:rPr>
                        <a:t>      Unemployment</a:t>
                      </a:r>
                    </a:p>
                    <a:p>
                      <a:r>
                        <a:rPr lang="en-US" sz="1200" dirty="0" smtClean="0">
                          <a:latin typeface="+mj-lt"/>
                        </a:rPr>
                        <a:t>      Workers Comp</a:t>
                      </a:r>
                    </a:p>
                    <a:p>
                      <a:r>
                        <a:rPr lang="en-US" sz="1200" dirty="0" smtClean="0">
                          <a:latin typeface="+mj-lt"/>
                        </a:rPr>
                        <a:t>      Disability Insurance</a:t>
                      </a:r>
                    </a:p>
                    <a:p>
                      <a:r>
                        <a:rPr lang="en-US" sz="1200" dirty="0" smtClean="0">
                          <a:latin typeface="+mj-lt"/>
                        </a:rPr>
                        <a:t>      Other Benefits</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latin typeface="+mj-lt"/>
                      </a:endParaRPr>
                    </a:p>
                    <a:p>
                      <a:pPr algn="ctr"/>
                      <a:r>
                        <a:rPr lang="en-US" sz="1200" dirty="0" smtClean="0">
                          <a:latin typeface="+mj-lt"/>
                        </a:rPr>
                        <a:t>4.37%</a:t>
                      </a:r>
                    </a:p>
                    <a:p>
                      <a:pPr algn="ctr"/>
                      <a:r>
                        <a:rPr lang="en-US" sz="1200" dirty="0" smtClean="0">
                          <a:latin typeface="+mj-lt"/>
                        </a:rPr>
                        <a:t>4.37%</a:t>
                      </a:r>
                    </a:p>
                    <a:p>
                      <a:pPr algn="ctr"/>
                      <a:r>
                        <a:rPr lang="en-US" sz="1200" dirty="0" smtClean="0">
                          <a:latin typeface="+mj-lt"/>
                        </a:rPr>
                        <a:t>4.37%</a:t>
                      </a:r>
                    </a:p>
                    <a:p>
                      <a:pPr algn="ctr"/>
                      <a:r>
                        <a:rPr lang="en-US" sz="1200" dirty="0" smtClean="0">
                          <a:latin typeface="+mj-lt"/>
                        </a:rPr>
                        <a:t>4.37%</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latin typeface="+mj-lt"/>
                      </a:endParaRPr>
                    </a:p>
                    <a:p>
                      <a:pPr algn="ctr"/>
                      <a:r>
                        <a:rPr lang="en-US" sz="1200" dirty="0" smtClean="0">
                          <a:latin typeface="+mj-lt"/>
                        </a:rPr>
                        <a:t>4.23%</a:t>
                      </a:r>
                    </a:p>
                    <a:p>
                      <a:pPr algn="ctr"/>
                      <a:r>
                        <a:rPr lang="en-US" sz="1200" dirty="0" smtClean="0">
                          <a:latin typeface="+mj-lt"/>
                        </a:rPr>
                        <a:t>4.23%</a:t>
                      </a:r>
                    </a:p>
                    <a:p>
                      <a:pPr algn="ctr"/>
                      <a:r>
                        <a:rPr lang="en-US" sz="1200" dirty="0" smtClean="0">
                          <a:latin typeface="+mj-lt"/>
                        </a:rPr>
                        <a:t>4.23%</a:t>
                      </a:r>
                    </a:p>
                    <a:p>
                      <a:pPr algn="ctr"/>
                      <a:r>
                        <a:rPr lang="en-US" sz="1200" dirty="0" smtClean="0">
                          <a:latin typeface="+mj-lt"/>
                        </a:rPr>
                        <a:t>4.23%</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dirty="0" smtClean="0">
                        <a:latin typeface="+mj-lt"/>
                      </a:endParaRPr>
                    </a:p>
                    <a:p>
                      <a:pPr algn="ctr"/>
                      <a:r>
                        <a:rPr lang="en-US" sz="1200" dirty="0" smtClean="0">
                          <a:solidFill>
                            <a:srgbClr val="FF0000"/>
                          </a:solidFill>
                          <a:latin typeface="+mj-lt"/>
                        </a:rPr>
                        <a:t>(0.14%)</a:t>
                      </a:r>
                    </a:p>
                    <a:p>
                      <a:pPr algn="ctr"/>
                      <a:r>
                        <a:rPr lang="en-US" sz="1200" dirty="0" smtClean="0">
                          <a:solidFill>
                            <a:srgbClr val="FF0000"/>
                          </a:solidFill>
                          <a:latin typeface="+mj-lt"/>
                        </a:rPr>
                        <a:t>(0.14%)</a:t>
                      </a:r>
                    </a:p>
                    <a:p>
                      <a:pPr algn="ctr"/>
                      <a:r>
                        <a:rPr lang="en-US" sz="1200" dirty="0" smtClean="0">
                          <a:solidFill>
                            <a:srgbClr val="FF0000"/>
                          </a:solidFill>
                          <a:latin typeface="+mj-lt"/>
                        </a:rPr>
                        <a:t>(0.14%)</a:t>
                      </a:r>
                    </a:p>
                    <a:p>
                      <a:pPr algn="ctr"/>
                      <a:r>
                        <a:rPr lang="en-US" sz="1200" dirty="0" smtClean="0">
                          <a:solidFill>
                            <a:srgbClr val="FF0000"/>
                          </a:solidFill>
                          <a:latin typeface="+mj-lt"/>
                        </a:rPr>
                        <a:t>(0.14%)</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489416"/>
                  </a:ext>
                </a:extLst>
              </a:tr>
              <a:tr h="357796">
                <a:tc>
                  <a:txBody>
                    <a:bodyPr/>
                    <a:lstStyle/>
                    <a:p>
                      <a:r>
                        <a:rPr lang="en-US" sz="1200" dirty="0" smtClean="0">
                          <a:latin typeface="+mj-lt"/>
                        </a:rPr>
                        <a:t>Health Care Premium</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3.47%</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3.31%</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latin typeface="+mj-lt"/>
                        </a:rPr>
                        <a:t>(0.16%)</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63754"/>
                  </a:ext>
                </a:extLst>
              </a:tr>
              <a:tr h="357796">
                <a:tc>
                  <a:txBody>
                    <a:bodyPr/>
                    <a:lstStyle/>
                    <a:p>
                      <a:r>
                        <a:rPr lang="en-US" sz="1200" dirty="0" smtClean="0">
                          <a:latin typeface="+mj-lt"/>
                        </a:rPr>
                        <a:t>Contingency Reserve</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4.37%</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4.23%</a:t>
                      </a:r>
                      <a:endParaRPr lang="en-US" sz="12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latin typeface="+mj-lt"/>
                        </a:rPr>
                        <a:t>(0.14%)</a:t>
                      </a:r>
                      <a:endParaRPr lang="en-US" sz="1200" dirty="0">
                        <a:solidFill>
                          <a:srgbClr val="FF0000"/>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879334"/>
                  </a:ext>
                </a:extLst>
              </a:tr>
            </a:tbl>
          </a:graphicData>
        </a:graphic>
      </p:graphicFrame>
    </p:spTree>
    <p:extLst>
      <p:ext uri="{BB962C8B-B14F-4D97-AF65-F5344CB8AC3E}">
        <p14:creationId xmlns:p14="http://schemas.microsoft.com/office/powerpoint/2010/main" val="309741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78"/>
            <a:ext cx="10515600" cy="550333"/>
          </a:xfrm>
        </p:spPr>
        <p:txBody>
          <a:bodyPr>
            <a:noAutofit/>
          </a:bodyPr>
          <a:lstStyle/>
          <a:p>
            <a:pPr algn="ctr"/>
            <a:r>
              <a:rPr lang="en-US" dirty="0" smtClean="0"/>
              <a:t>Funded </a:t>
            </a:r>
            <a:r>
              <a:rPr lang="en-US" dirty="0"/>
              <a:t>Support Salaries</a:t>
            </a:r>
          </a:p>
        </p:txBody>
      </p:sp>
      <p:sp>
        <p:nvSpPr>
          <p:cNvPr id="4" name="Slide Number Placeholder 3"/>
          <p:cNvSpPr>
            <a:spLocks noGrp="1"/>
          </p:cNvSpPr>
          <p:nvPr>
            <p:ph type="sldNum" sz="quarter" idx="12"/>
          </p:nvPr>
        </p:nvSpPr>
        <p:spPr/>
        <p:txBody>
          <a:bodyPr/>
          <a:lstStyle/>
          <a:p>
            <a:fld id="{25E842EE-07A5-BF42-B259-F0753968FB43}" type="slidenum">
              <a:rPr lang="en-US" smtClean="0"/>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42618320"/>
              </p:ext>
            </p:extLst>
          </p:nvPr>
        </p:nvGraphicFramePr>
        <p:xfrm>
          <a:off x="1075270" y="1714786"/>
          <a:ext cx="9692639" cy="4724400"/>
        </p:xfrm>
        <a:graphic>
          <a:graphicData uri="http://schemas.openxmlformats.org/drawingml/2006/table">
            <a:tbl>
              <a:tblPr firstRow="1" bandRow="1">
                <a:tableStyleId>{5C22544A-7EE6-4342-B048-85BDC9FD1C3A}</a:tableStyleId>
              </a:tblPr>
              <a:tblGrid>
                <a:gridCol w="2850779">
                  <a:extLst>
                    <a:ext uri="{9D8B030D-6E8A-4147-A177-3AD203B41FA5}">
                      <a16:colId xmlns:a16="http://schemas.microsoft.com/office/drawing/2014/main" val="1677856207"/>
                    </a:ext>
                  </a:extLst>
                </a:gridCol>
                <a:gridCol w="1140310">
                  <a:extLst>
                    <a:ext uri="{9D8B030D-6E8A-4147-A177-3AD203B41FA5}">
                      <a16:colId xmlns:a16="http://schemas.microsoft.com/office/drawing/2014/main" val="2741084390"/>
                    </a:ext>
                  </a:extLst>
                </a:gridCol>
                <a:gridCol w="1140310">
                  <a:extLst>
                    <a:ext uri="{9D8B030D-6E8A-4147-A177-3AD203B41FA5}">
                      <a16:colId xmlns:a16="http://schemas.microsoft.com/office/drawing/2014/main" val="1874878982"/>
                    </a:ext>
                  </a:extLst>
                </a:gridCol>
                <a:gridCol w="1140310">
                  <a:extLst>
                    <a:ext uri="{9D8B030D-6E8A-4147-A177-3AD203B41FA5}">
                      <a16:colId xmlns:a16="http://schemas.microsoft.com/office/drawing/2014/main" val="3808465827"/>
                    </a:ext>
                  </a:extLst>
                </a:gridCol>
                <a:gridCol w="1140310">
                  <a:extLst>
                    <a:ext uri="{9D8B030D-6E8A-4147-A177-3AD203B41FA5}">
                      <a16:colId xmlns:a16="http://schemas.microsoft.com/office/drawing/2014/main" val="2865419665"/>
                    </a:ext>
                  </a:extLst>
                </a:gridCol>
                <a:gridCol w="1140310">
                  <a:extLst>
                    <a:ext uri="{9D8B030D-6E8A-4147-A177-3AD203B41FA5}">
                      <a16:colId xmlns:a16="http://schemas.microsoft.com/office/drawing/2014/main" val="580892863"/>
                    </a:ext>
                  </a:extLst>
                </a:gridCol>
                <a:gridCol w="1140310">
                  <a:extLst>
                    <a:ext uri="{9D8B030D-6E8A-4147-A177-3AD203B41FA5}">
                      <a16:colId xmlns:a16="http://schemas.microsoft.com/office/drawing/2014/main" val="2050610235"/>
                    </a:ext>
                  </a:extLst>
                </a:gridCol>
              </a:tblGrid>
              <a:tr h="416594">
                <a:tc gridSpan="7">
                  <a:txBody>
                    <a:bodyPr/>
                    <a:lstStyle/>
                    <a:p>
                      <a:pPr algn="ctr"/>
                      <a:r>
                        <a:rPr lang="en-US" sz="1100" dirty="0" smtClean="0">
                          <a:latin typeface="+mj-lt"/>
                        </a:rPr>
                        <a:t>Comparison of Base Year Funded SOQ Support</a:t>
                      </a:r>
                      <a:r>
                        <a:rPr lang="en-US" sz="1100" baseline="0" dirty="0" smtClean="0">
                          <a:latin typeface="+mj-lt"/>
                        </a:rPr>
                        <a:t> Salaries Across Biennia 2018-2020 to 2022-2024 </a:t>
                      </a:r>
                    </a:p>
                    <a:p>
                      <a:pPr algn="ctr"/>
                      <a:r>
                        <a:rPr lang="en-US" sz="1100" baseline="0" dirty="0" smtClean="0">
                          <a:latin typeface="+mj-lt"/>
                        </a:rPr>
                        <a:t>(No Adjustment for State Funded Increases)</a:t>
                      </a:r>
                      <a:endParaRPr lang="en-US" sz="11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92313987"/>
                  </a:ext>
                </a:extLst>
              </a:tr>
              <a:tr h="401716">
                <a:tc>
                  <a:txBody>
                    <a:bodyPr/>
                    <a:lstStyle/>
                    <a:p>
                      <a:pPr algn="ctr"/>
                      <a:r>
                        <a:rPr lang="en-US" sz="1050" dirty="0" smtClean="0">
                          <a:latin typeface="+mj-lt"/>
                        </a:rPr>
                        <a:t>Support Position</a:t>
                      </a:r>
                      <a:endParaRPr lang="en-US" sz="1050" dirty="0">
                        <a:latin typeface="+mj-lt"/>
                      </a:endParaRPr>
                    </a:p>
                  </a:txBody>
                  <a:tcPr anchor="ctr"/>
                </a:tc>
                <a:tc>
                  <a:txBody>
                    <a:bodyPr/>
                    <a:lstStyle/>
                    <a:p>
                      <a:pPr algn="ctr"/>
                      <a:r>
                        <a:rPr lang="en-US" sz="1050" dirty="0" smtClean="0">
                          <a:latin typeface="+mj-lt"/>
                        </a:rPr>
                        <a:t>2018-2020 Funded Salary</a:t>
                      </a:r>
                      <a:endParaRPr lang="en-US" sz="1050" dirty="0">
                        <a:latin typeface="+mj-lt"/>
                      </a:endParaRPr>
                    </a:p>
                  </a:txBody>
                  <a:tcPr anchor="ctr"/>
                </a:tc>
                <a:tc>
                  <a:txBody>
                    <a:bodyPr/>
                    <a:lstStyle/>
                    <a:p>
                      <a:pPr algn="ctr"/>
                      <a:r>
                        <a:rPr lang="en-US" sz="1050" dirty="0" smtClean="0">
                          <a:latin typeface="+mj-lt"/>
                        </a:rPr>
                        <a:t>2020-2022 Funded Salary</a:t>
                      </a:r>
                      <a:endParaRPr lang="en-US" sz="1050" dirty="0">
                        <a:latin typeface="+mj-lt"/>
                      </a:endParaRPr>
                    </a:p>
                  </a:txBody>
                  <a:tcPr anchor="ctr"/>
                </a:tc>
                <a:tc>
                  <a:txBody>
                    <a:bodyPr/>
                    <a:lstStyle/>
                    <a:p>
                      <a:pPr algn="ctr"/>
                      <a:r>
                        <a:rPr lang="en-US" sz="1050" dirty="0" smtClean="0">
                          <a:latin typeface="+mj-lt"/>
                        </a:rPr>
                        <a:t>Percent</a:t>
                      </a:r>
                      <a:r>
                        <a:rPr lang="en-US" sz="1050" baseline="0" dirty="0" smtClean="0">
                          <a:latin typeface="+mj-lt"/>
                        </a:rPr>
                        <a:t> Variance</a:t>
                      </a:r>
                      <a:endParaRPr lang="en-US" sz="1050" dirty="0" smtClean="0">
                        <a:latin typeface="+mj-lt"/>
                      </a:endParaRPr>
                    </a:p>
                  </a:txBody>
                  <a:tcPr anchor="ctr"/>
                </a:tc>
                <a:tc>
                  <a:txBody>
                    <a:bodyPr/>
                    <a:lstStyle/>
                    <a:p>
                      <a:pPr algn="ctr"/>
                      <a:r>
                        <a:rPr lang="en-US" sz="1050" dirty="0" smtClean="0">
                          <a:latin typeface="+mj-lt"/>
                        </a:rPr>
                        <a:t>2020-2022 Funded Salary</a:t>
                      </a:r>
                      <a:endParaRPr lang="en-US" sz="1050" dirty="0">
                        <a:latin typeface="+mj-lt"/>
                      </a:endParaRPr>
                    </a:p>
                  </a:txBody>
                  <a:tcPr anchor="ctr"/>
                </a:tc>
                <a:tc>
                  <a:txBody>
                    <a:bodyPr/>
                    <a:lstStyle/>
                    <a:p>
                      <a:pPr algn="ctr"/>
                      <a:r>
                        <a:rPr lang="en-US" sz="1050" dirty="0" smtClean="0">
                          <a:latin typeface="+mj-lt"/>
                        </a:rPr>
                        <a:t>2022-2024 Funded Salary</a:t>
                      </a:r>
                      <a:endParaRPr lang="en-US" sz="1050" dirty="0">
                        <a:latin typeface="+mj-lt"/>
                      </a:endParaRPr>
                    </a:p>
                  </a:txBody>
                  <a:tcPr anchor="ctr"/>
                </a:tc>
                <a:tc>
                  <a:txBody>
                    <a:bodyPr/>
                    <a:lstStyle/>
                    <a:p>
                      <a:pPr algn="ctr"/>
                      <a:r>
                        <a:rPr lang="en-US" sz="1050" dirty="0" smtClean="0">
                          <a:latin typeface="+mj-lt"/>
                        </a:rPr>
                        <a:t>Percent</a:t>
                      </a:r>
                      <a:r>
                        <a:rPr lang="en-US" sz="1050" baseline="0" dirty="0" smtClean="0">
                          <a:latin typeface="+mj-lt"/>
                        </a:rPr>
                        <a:t> Variance</a:t>
                      </a:r>
                      <a:endParaRPr lang="en-US" sz="1050" dirty="0" smtClean="0">
                        <a:latin typeface="+mj-lt"/>
                      </a:endParaRPr>
                    </a:p>
                  </a:txBody>
                  <a:tcPr anchor="ctr"/>
                </a:tc>
                <a:extLst>
                  <a:ext uri="{0D108BD9-81ED-4DB2-BD59-A6C34878D82A}">
                    <a16:rowId xmlns:a16="http://schemas.microsoft.com/office/drawing/2014/main" val="2579013372"/>
                  </a:ext>
                </a:extLst>
              </a:tr>
              <a:tr h="223176">
                <a:tc>
                  <a:txBody>
                    <a:bodyPr/>
                    <a:lstStyle/>
                    <a:p>
                      <a:r>
                        <a:rPr lang="en-US" sz="900" dirty="0" smtClean="0">
                          <a:latin typeface="+mj-lt"/>
                        </a:rPr>
                        <a:t>Superintendent</a:t>
                      </a:r>
                    </a:p>
                  </a:txBody>
                  <a:tcPr anchor="b"/>
                </a:tc>
                <a:tc>
                  <a:txBody>
                    <a:bodyPr/>
                    <a:lstStyle/>
                    <a:p>
                      <a:pPr marL="0" indent="0" algn="ctr" fontAlgn="b"/>
                      <a:r>
                        <a:rPr lang="en-US" sz="1050" b="0" i="0" u="none" strike="noStrike" dirty="0" smtClean="0">
                          <a:solidFill>
                            <a:srgbClr val="000000"/>
                          </a:solidFill>
                          <a:effectLst/>
                          <a:latin typeface="+mj-lt"/>
                        </a:rPr>
                        <a:t>$151,671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$161,492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6.48%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$161,492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$173,108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7.19%</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748074903"/>
                  </a:ext>
                </a:extLst>
              </a:tr>
              <a:tr h="223176">
                <a:tc>
                  <a:txBody>
                    <a:bodyPr/>
                    <a:lstStyle/>
                    <a:p>
                      <a:r>
                        <a:rPr lang="en-US" sz="900" dirty="0" smtClean="0">
                          <a:latin typeface="+mj-lt"/>
                        </a:rPr>
                        <a:t>Assistant Superintendent</a:t>
                      </a:r>
                    </a:p>
                  </a:txBody>
                  <a:tcPr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119,925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$128,599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7.23%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$128,599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$134,145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4.31%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365741783"/>
                  </a:ext>
                </a:extLst>
              </a:tr>
              <a:tr h="223176">
                <a:tc>
                  <a:txBody>
                    <a:bodyPr/>
                    <a:lstStyle/>
                    <a:p>
                      <a:r>
                        <a:rPr lang="en-US" sz="900" dirty="0" smtClean="0">
                          <a:latin typeface="+mj-lt"/>
                        </a:rPr>
                        <a:t>School Nurse</a:t>
                      </a:r>
                    </a:p>
                  </a:txBody>
                  <a:tcPr anchor="b"/>
                </a:tc>
                <a:tc>
                  <a:txBody>
                    <a:bodyPr/>
                    <a:lstStyle/>
                    <a:p>
                      <a:pPr algn="ctr" fontAlgn="b"/>
                      <a:r>
                        <a:rPr lang="en-US" sz="1050" b="0" i="0" u="none" strike="noStrike" dirty="0" smtClean="0">
                          <a:solidFill>
                            <a:srgbClr val="000000"/>
                          </a:solidFill>
                          <a:effectLst/>
                          <a:latin typeface="+mj-lt"/>
                        </a:rPr>
                        <a:t>$36,986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39,336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6.35%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39,336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686345999"/>
                  </a:ext>
                </a:extLst>
              </a:tr>
              <a:tr h="223176">
                <a:tc>
                  <a:txBody>
                    <a:bodyPr/>
                    <a:lstStyle/>
                    <a:p>
                      <a:r>
                        <a:rPr lang="en-US" sz="900" dirty="0" smtClean="0">
                          <a:latin typeface="+mj-lt"/>
                        </a:rPr>
                        <a:t>Specialized Student Support</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$45,046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N/A</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$45,046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$51,313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13.91%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954190691"/>
                  </a:ext>
                </a:extLst>
              </a:tr>
              <a:tr h="223176">
                <a:tc>
                  <a:txBody>
                    <a:bodyPr/>
                    <a:lstStyle/>
                    <a:p>
                      <a:r>
                        <a:rPr lang="en-US" sz="900" dirty="0" smtClean="0">
                          <a:latin typeface="+mj-lt"/>
                        </a:rPr>
                        <a:t>Instructional Professional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$71,494</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$74,831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4.67%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$77,512*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$92,055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18.76%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212894568"/>
                  </a:ext>
                </a:extLst>
              </a:tr>
              <a:tr h="223176">
                <a:tc>
                  <a:txBody>
                    <a:bodyPr/>
                    <a:lstStyle/>
                    <a:p>
                      <a:r>
                        <a:rPr lang="en-US" sz="900" dirty="0" smtClean="0">
                          <a:latin typeface="+mj-lt"/>
                        </a:rPr>
                        <a:t>Instructional Technical/Clerical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$31,840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$34,229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7.50%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$34,229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$37,996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11.01%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744242640"/>
                  </a:ext>
                </a:extLst>
              </a:tr>
              <a:tr h="223176">
                <a:tc>
                  <a:txBody>
                    <a:bodyPr/>
                    <a:lstStyle/>
                    <a:p>
                      <a:r>
                        <a:rPr lang="en-US" sz="900" dirty="0" smtClean="0">
                          <a:latin typeface="+mj-lt"/>
                        </a:rPr>
                        <a:t>Attendance &amp; Health</a:t>
                      </a:r>
                      <a:r>
                        <a:rPr lang="en-US" sz="900" baseline="0" dirty="0" smtClean="0">
                          <a:latin typeface="+mj-lt"/>
                        </a:rPr>
                        <a:t> Administrative</a:t>
                      </a:r>
                    </a:p>
                  </a:txBody>
                  <a:tcPr anchor="b"/>
                </a:tc>
                <a:tc>
                  <a:txBody>
                    <a:bodyPr/>
                    <a:lstStyle/>
                    <a:p>
                      <a:pPr algn="ctr" fontAlgn="b"/>
                      <a:r>
                        <a:rPr lang="en-US" sz="1050" b="0" i="0" u="none" strike="noStrike" dirty="0" smtClean="0">
                          <a:solidFill>
                            <a:srgbClr val="000000"/>
                          </a:solidFill>
                          <a:effectLst/>
                          <a:latin typeface="+mj-lt"/>
                        </a:rPr>
                        <a:t>$60,880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$64,960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6.70%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$84,965*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$91,599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7.81%</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600767655"/>
                  </a:ext>
                </a:extLst>
              </a:tr>
              <a:tr h="223176">
                <a:tc>
                  <a:txBody>
                    <a:bodyPr/>
                    <a:lstStyle/>
                    <a:p>
                      <a:r>
                        <a:rPr lang="en-US" sz="900" dirty="0" smtClean="0">
                          <a:latin typeface="+mj-lt"/>
                        </a:rPr>
                        <a:t>Attendance</a:t>
                      </a:r>
                      <a:r>
                        <a:rPr lang="en-US" sz="900" baseline="0" dirty="0" smtClean="0">
                          <a:latin typeface="+mj-lt"/>
                        </a:rPr>
                        <a:t> &amp; Health Technical/Clerical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$29,885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$32,493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8.73%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$32,493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$36,268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11.62%</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375352121"/>
                  </a:ext>
                </a:extLst>
              </a:tr>
              <a:tr h="223176">
                <a:tc>
                  <a:txBody>
                    <a:bodyPr/>
                    <a:lstStyle/>
                    <a:p>
                      <a:r>
                        <a:rPr lang="en-US" sz="900" dirty="0" smtClean="0">
                          <a:latin typeface="+mj-lt"/>
                        </a:rPr>
                        <a:t>Operations &amp; Maintenance Professional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$78,107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$81,213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3.96%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$81,213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$83,759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3.13%</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242032882"/>
                  </a:ext>
                </a:extLst>
              </a:tr>
              <a:tr h="223176">
                <a:tc>
                  <a:txBody>
                    <a:bodyPr/>
                    <a:lstStyle/>
                    <a:p>
                      <a:r>
                        <a:rPr lang="en-US" sz="900" dirty="0" smtClean="0">
                          <a:latin typeface="+mj-lt"/>
                        </a:rPr>
                        <a:t>Operations</a:t>
                      </a:r>
                      <a:r>
                        <a:rPr lang="en-US" sz="900" baseline="0" dirty="0" smtClean="0">
                          <a:latin typeface="+mj-lt"/>
                        </a:rPr>
                        <a:t> &amp; Maintenance Technical/Clerical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$30,311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$32,387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6.85%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$32,387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$34,567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6.73%</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980795703"/>
                  </a:ext>
                </a:extLst>
              </a:tr>
              <a:tr h="223176">
                <a:tc>
                  <a:txBody>
                    <a:bodyPr/>
                    <a:lstStyle/>
                    <a:p>
                      <a:r>
                        <a:rPr lang="en-US" sz="900" dirty="0" smtClean="0">
                          <a:latin typeface="+mj-lt"/>
                        </a:rPr>
                        <a:t>School Board Member</a:t>
                      </a:r>
                      <a:endParaRPr lang="en-US" sz="900" dirty="0">
                        <a:latin typeface="+mj-lt"/>
                      </a:endParaRPr>
                    </a:p>
                  </a:txBody>
                  <a:tcPr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5,304</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$5,658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6.68%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$5,658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$5,956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5.26%</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913425416"/>
                  </a:ext>
                </a:extLst>
              </a:tr>
              <a:tr h="223176">
                <a:tc>
                  <a:txBody>
                    <a:bodyPr/>
                    <a:lstStyle/>
                    <a:p>
                      <a:r>
                        <a:rPr lang="en-US" sz="900" dirty="0" smtClean="0">
                          <a:latin typeface="+mj-lt"/>
                        </a:rPr>
                        <a:t>Administration Administrative</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$80,173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$84,967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5.96%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$84,967</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$88,185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3.79%</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67991036"/>
                  </a:ext>
                </a:extLst>
              </a:tr>
              <a:tr h="223176">
                <a:tc>
                  <a:txBody>
                    <a:bodyPr/>
                    <a:lstStyle/>
                    <a:p>
                      <a:r>
                        <a:rPr lang="en-US" sz="900" dirty="0" smtClean="0">
                          <a:latin typeface="+mj-lt"/>
                        </a:rPr>
                        <a:t>Administration Technical/Clerical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$42,423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$45,783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7.92%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$45,783</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$48,849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6.70%</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991068876"/>
                  </a:ext>
                </a:extLst>
              </a:tr>
              <a:tr h="223176">
                <a:tc>
                  <a:txBody>
                    <a:bodyPr/>
                    <a:lstStyle/>
                    <a:p>
                      <a:r>
                        <a:rPr lang="en-US" sz="900" dirty="0" smtClean="0">
                          <a:latin typeface="+mj-lt"/>
                        </a:rPr>
                        <a:t>Technology Professional</a:t>
                      </a:r>
                      <a:endParaRPr lang="en-US" sz="900" dirty="0">
                        <a:latin typeface="+mj-lt"/>
                      </a:endParaRPr>
                    </a:p>
                  </a:txBody>
                  <a:tcPr anchor="b"/>
                </a:tc>
                <a:tc>
                  <a:txBody>
                    <a:bodyPr/>
                    <a:lstStyle/>
                    <a:p>
                      <a:pPr algn="ctr" fontAlgn="b"/>
                      <a:r>
                        <a:rPr lang="en-US" sz="1050" b="0" i="0" u="none" strike="noStrike" dirty="0">
                          <a:solidFill>
                            <a:srgbClr val="000000"/>
                          </a:solidFill>
                          <a:effectLst/>
                          <a:latin typeface="+mj-lt"/>
                        </a:rPr>
                        <a:t>$</a:t>
                      </a:r>
                      <a:r>
                        <a:rPr lang="en-US" sz="1050" b="0" i="0" u="none" strike="noStrike" dirty="0" smtClean="0">
                          <a:solidFill>
                            <a:srgbClr val="000000"/>
                          </a:solidFill>
                          <a:effectLst/>
                          <a:latin typeface="+mj-lt"/>
                        </a:rPr>
                        <a:t>78,706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$82,295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4.56%</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$82,295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$85,530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3.93%</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284118020"/>
                  </a:ext>
                </a:extLst>
              </a:tr>
              <a:tr h="223176">
                <a:tc>
                  <a:txBody>
                    <a:bodyPr/>
                    <a:lstStyle/>
                    <a:p>
                      <a:r>
                        <a:rPr lang="en-US" sz="900" dirty="0" smtClean="0">
                          <a:latin typeface="+mj-lt"/>
                        </a:rPr>
                        <a:t>Technology Technical/Clerical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$37,180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$39,120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5.22%</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$39,120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$45,290</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smtClean="0">
                          <a:solidFill>
                            <a:srgbClr val="000000"/>
                          </a:solidFill>
                          <a:effectLst/>
                          <a:latin typeface="+mj-lt"/>
                        </a:rPr>
                        <a:t>15.77%</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168278153"/>
                  </a:ext>
                </a:extLst>
              </a:tr>
              <a:tr h="223176">
                <a:tc>
                  <a:txBody>
                    <a:bodyPr/>
                    <a:lstStyle/>
                    <a:p>
                      <a:r>
                        <a:rPr lang="en-US" sz="900" dirty="0" smtClean="0">
                          <a:latin typeface="+mj-lt"/>
                        </a:rPr>
                        <a:t>Technology Support Standard</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$47,981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$51,441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7.21%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$51,441</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$55,865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8.60%</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73258719"/>
                  </a:ext>
                </a:extLst>
              </a:tr>
              <a:tr h="223176">
                <a:tc>
                  <a:txBody>
                    <a:bodyPr/>
                    <a:lstStyle/>
                    <a:p>
                      <a:r>
                        <a:rPr lang="en-US" sz="900" dirty="0" smtClean="0">
                          <a:latin typeface="+mj-lt"/>
                        </a:rPr>
                        <a:t>School Based Clerical</a:t>
                      </a:r>
                      <a:endParaRPr lang="en-US" sz="900" dirty="0">
                        <a:latin typeface="+mj-lt"/>
                      </a:endParaRPr>
                    </a:p>
                  </a:txBody>
                  <a:tcPr anchor="b"/>
                </a:tc>
                <a:tc>
                  <a:txBody>
                    <a:bodyPr/>
                    <a:lstStyle/>
                    <a:p>
                      <a:pPr algn="ctr" fontAlgn="b"/>
                      <a:r>
                        <a:rPr lang="en-US" sz="1050" b="0" i="0" u="none" strike="noStrike" dirty="0" smtClean="0">
                          <a:solidFill>
                            <a:srgbClr val="000000"/>
                          </a:solidFill>
                          <a:effectLst/>
                          <a:latin typeface="+mj-lt"/>
                        </a:rPr>
                        <a:t>$30,409</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$32,158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5.75%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$32,158</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smtClean="0">
                          <a:solidFill>
                            <a:srgbClr val="000000"/>
                          </a:solidFill>
                          <a:effectLst/>
                          <a:latin typeface="+mj-lt"/>
                        </a:rPr>
                        <a:t>$34,165</a:t>
                      </a:r>
                      <a:endParaRPr lang="en-US" sz="1050" b="0" i="0" u="none" strike="noStrike" dirty="0">
                        <a:solidFill>
                          <a:srgbClr val="000000"/>
                        </a:solidFill>
                        <a:effectLst/>
                        <a:latin typeface="+mj-lt"/>
                      </a:endParaRPr>
                    </a:p>
                  </a:txBody>
                  <a:tcPr marL="7620" marR="7620" marT="7620" marB="0" anchor="b"/>
                </a:tc>
                <a:tc>
                  <a:txBody>
                    <a:bodyPr/>
                    <a:lstStyle/>
                    <a:p>
                      <a:pPr algn="ctr" fontAlgn="b"/>
                      <a:r>
                        <a:rPr lang="en-US" sz="1050" b="0" i="0" u="none" strike="noStrike" dirty="0" smtClean="0">
                          <a:solidFill>
                            <a:srgbClr val="000000"/>
                          </a:solidFill>
                          <a:effectLst/>
                          <a:latin typeface="+mj-lt"/>
                        </a:rPr>
                        <a:t>6.24%</a:t>
                      </a:r>
                      <a:endParaRPr lang="en-US" sz="105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468913940"/>
                  </a:ext>
                </a:extLst>
              </a:tr>
            </a:tbl>
          </a:graphicData>
        </a:graphic>
      </p:graphicFrame>
      <p:graphicFrame>
        <p:nvGraphicFramePr>
          <p:cNvPr id="8" name="Group 75" descr="Step 19 of rebenchmarking generates a $132.7 million state cost during the 2020-2022 biennium." title="Step 19 - Non-personal Inflation Factors"/>
          <p:cNvGraphicFramePr>
            <a:graphicFrameLocks/>
          </p:cNvGraphicFramePr>
          <p:nvPr>
            <p:extLst>
              <p:ext uri="{D42A27DB-BD31-4B8C-83A1-F6EECF244321}">
                <p14:modId xmlns:p14="http://schemas.microsoft.com/office/powerpoint/2010/main" val="555406012"/>
              </p:ext>
            </p:extLst>
          </p:nvPr>
        </p:nvGraphicFramePr>
        <p:xfrm>
          <a:off x="1328423" y="693682"/>
          <a:ext cx="9186332" cy="1021104"/>
        </p:xfrm>
        <a:graphic>
          <a:graphicData uri="http://schemas.openxmlformats.org/drawingml/2006/table">
            <a:tbl>
              <a:tblPr firstRow="1"/>
              <a:tblGrid>
                <a:gridCol w="966982">
                  <a:extLst>
                    <a:ext uri="{9D8B030D-6E8A-4147-A177-3AD203B41FA5}">
                      <a16:colId xmlns:a16="http://schemas.microsoft.com/office/drawing/2014/main" val="20000"/>
                    </a:ext>
                  </a:extLst>
                </a:gridCol>
                <a:gridCol w="3850549">
                  <a:extLst>
                    <a:ext uri="{9D8B030D-6E8A-4147-A177-3AD203B41FA5}">
                      <a16:colId xmlns:a16="http://schemas.microsoft.com/office/drawing/2014/main" val="20001"/>
                    </a:ext>
                  </a:extLst>
                </a:gridCol>
                <a:gridCol w="1371155">
                  <a:extLst>
                    <a:ext uri="{9D8B030D-6E8A-4147-A177-3AD203B41FA5}">
                      <a16:colId xmlns:a16="http://schemas.microsoft.com/office/drawing/2014/main" val="20002"/>
                    </a:ext>
                  </a:extLst>
                </a:gridCol>
                <a:gridCol w="1547172">
                  <a:extLst>
                    <a:ext uri="{9D8B030D-6E8A-4147-A177-3AD203B41FA5}">
                      <a16:colId xmlns:a16="http://schemas.microsoft.com/office/drawing/2014/main" val="20003"/>
                    </a:ext>
                  </a:extLst>
                </a:gridCol>
                <a:gridCol w="1450474">
                  <a:extLst>
                    <a:ext uri="{9D8B030D-6E8A-4147-A177-3AD203B41FA5}">
                      <a16:colId xmlns:a16="http://schemas.microsoft.com/office/drawing/2014/main" val="20004"/>
                    </a:ext>
                  </a:extLst>
                </a:gridCol>
              </a:tblGrid>
              <a:tr h="51360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2023</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FY 2024</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j-lt"/>
                          <a:ea typeface="MS Pゴシック" pitchFamily="-92" charset="-128"/>
                        </a:rPr>
                        <a:t>2022-2024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43656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400" b="0" i="0" u="none" strike="noStrike" dirty="0" smtClean="0">
                          <a:latin typeface="+mj-lt"/>
                        </a:rPr>
                        <a:t>20</a:t>
                      </a:r>
                      <a:endParaRPr lang="en-US" sz="1400" b="0" i="0" u="none" strike="noStrike" dirty="0">
                        <a:latin typeface="+mj-lt"/>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a:ea typeface="+mn-ea"/>
                          <a:cs typeface="+mn-cs"/>
                        </a:rPr>
                        <a:t>Update Salary Inflation Factors (Instructional and Support) - recognize continuation cost of FY22 5.0% Compensation Supplement into 22-24 biennium</a:t>
                      </a:r>
                      <a:endParaRPr kumimoji="0" lang="en-US" sz="1100" b="0" i="0" u="none" strike="noStrike" kern="1200" cap="none" spc="0" normalizeH="0" baseline="0" noProof="0" dirty="0">
                        <a:ln>
                          <a:noFill/>
                        </a:ln>
                        <a:solidFill>
                          <a:prstClr val="black"/>
                        </a:solidFill>
                        <a:effectLst/>
                        <a:uLnTx/>
                        <a:uFillTx/>
                        <a:latin typeface="Trebuchet MS"/>
                        <a:ea typeface="+mn-ea"/>
                        <a:cs typeface="+mn-cs"/>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233,886,756 </a:t>
                      </a:r>
                      <a:endParaRPr lang="en-US" sz="1200" b="0" i="0" u="none" strike="noStrike" dirty="0">
                        <a:solidFill>
                          <a:schemeClr val="tx1"/>
                        </a:solidFill>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0" i="0" u="none" strike="noStrike" dirty="0" smtClean="0">
                          <a:solidFill>
                            <a:schemeClr val="tx1"/>
                          </a:solidFill>
                          <a:latin typeface="+mj-lt"/>
                        </a:rPr>
                        <a:t>234,622,364 </a:t>
                      </a:r>
                      <a:endParaRPr lang="en-US" sz="1200" b="0" i="0" u="none" strike="noStrike" dirty="0">
                        <a:solidFill>
                          <a:schemeClr val="tx1"/>
                        </a:solidFill>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200" b="1" i="0" u="none" strike="noStrike" dirty="0" smtClean="0">
                          <a:latin typeface="+mj-lt"/>
                        </a:rPr>
                        <a:t>468,509,120 </a:t>
                      </a:r>
                      <a:endParaRPr lang="en-US" sz="12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87669" y="6510676"/>
            <a:ext cx="8429297" cy="215444"/>
          </a:xfrm>
          <a:prstGeom prst="rect">
            <a:avLst/>
          </a:prstGeom>
          <a:noFill/>
        </p:spPr>
        <p:txBody>
          <a:bodyPr wrap="square" rtlCol="0">
            <a:spAutoFit/>
          </a:bodyPr>
          <a:lstStyle/>
          <a:p>
            <a:r>
              <a:rPr lang="en-US" sz="800" dirty="0" smtClean="0"/>
              <a:t>* Calculation affected by the Specialized Student Support standard, introduced in FY 2022</a:t>
            </a:r>
            <a:endParaRPr lang="en-US" sz="800" dirty="0"/>
          </a:p>
        </p:txBody>
      </p:sp>
    </p:spTree>
    <p:extLst>
      <p:ext uri="{BB962C8B-B14F-4D97-AF65-F5344CB8AC3E}">
        <p14:creationId xmlns:p14="http://schemas.microsoft.com/office/powerpoint/2010/main" val="2559680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0600"/>
          </a:xfrm>
        </p:spPr>
        <p:txBody>
          <a:bodyPr>
            <a:normAutofit/>
          </a:bodyPr>
          <a:lstStyle/>
          <a:p>
            <a:pPr algn="ctr"/>
            <a:r>
              <a:rPr lang="en-US" dirty="0" smtClean="0"/>
              <a:t>Standards </a:t>
            </a:r>
            <a:r>
              <a:rPr lang="en-US" dirty="0"/>
              <a:t>of Quality Accounts</a:t>
            </a:r>
          </a:p>
        </p:txBody>
      </p:sp>
      <p:sp>
        <p:nvSpPr>
          <p:cNvPr id="4" name="Slide Number Placeholder 3"/>
          <p:cNvSpPr>
            <a:spLocks noGrp="1"/>
          </p:cNvSpPr>
          <p:nvPr>
            <p:ph type="sldNum" sz="quarter" idx="12"/>
          </p:nvPr>
        </p:nvSpPr>
        <p:spPr/>
        <p:txBody>
          <a:bodyPr/>
          <a:lstStyle/>
          <a:p>
            <a:fld id="{25E842EE-07A5-BF42-B259-F0753968FB43}" type="slidenum">
              <a:rPr lang="en-US" smtClean="0"/>
              <a:t>42</a:t>
            </a:fld>
            <a:endParaRPr lang="en-US"/>
          </a:p>
        </p:txBody>
      </p:sp>
      <p:graphicFrame>
        <p:nvGraphicFramePr>
          <p:cNvPr id="3" name="Table 2" descr="This table displays the variance between base year data for the SOQs vs final rebenchmarked data." title="Standards of Quality Accounts"/>
          <p:cNvGraphicFramePr>
            <a:graphicFrameLocks noGrp="1"/>
          </p:cNvGraphicFramePr>
          <p:nvPr>
            <p:extLst>
              <p:ext uri="{D42A27DB-BD31-4B8C-83A1-F6EECF244321}">
                <p14:modId xmlns:p14="http://schemas.microsoft.com/office/powerpoint/2010/main" val="1488027336"/>
              </p:ext>
            </p:extLst>
          </p:nvPr>
        </p:nvGraphicFramePr>
        <p:xfrm>
          <a:off x="1143275" y="1000541"/>
          <a:ext cx="10637908" cy="4760845"/>
        </p:xfrm>
        <a:graphic>
          <a:graphicData uri="http://schemas.openxmlformats.org/drawingml/2006/table">
            <a:tbl>
              <a:tblPr/>
              <a:tblGrid>
                <a:gridCol w="1694269">
                  <a:extLst>
                    <a:ext uri="{9D8B030D-6E8A-4147-A177-3AD203B41FA5}">
                      <a16:colId xmlns:a16="http://schemas.microsoft.com/office/drawing/2014/main" val="1782872099"/>
                    </a:ext>
                  </a:extLst>
                </a:gridCol>
                <a:gridCol w="1244462">
                  <a:extLst>
                    <a:ext uri="{9D8B030D-6E8A-4147-A177-3AD203B41FA5}">
                      <a16:colId xmlns:a16="http://schemas.microsoft.com/office/drawing/2014/main" val="1289385220"/>
                    </a:ext>
                  </a:extLst>
                </a:gridCol>
                <a:gridCol w="1349418">
                  <a:extLst>
                    <a:ext uri="{9D8B030D-6E8A-4147-A177-3AD203B41FA5}">
                      <a16:colId xmlns:a16="http://schemas.microsoft.com/office/drawing/2014/main" val="3452789890"/>
                    </a:ext>
                  </a:extLst>
                </a:gridCol>
                <a:gridCol w="1169495">
                  <a:extLst>
                    <a:ext uri="{9D8B030D-6E8A-4147-A177-3AD203B41FA5}">
                      <a16:colId xmlns:a16="http://schemas.microsoft.com/office/drawing/2014/main" val="895698036"/>
                    </a:ext>
                  </a:extLst>
                </a:gridCol>
                <a:gridCol w="1244462">
                  <a:extLst>
                    <a:ext uri="{9D8B030D-6E8A-4147-A177-3AD203B41FA5}">
                      <a16:colId xmlns:a16="http://schemas.microsoft.com/office/drawing/2014/main" val="1204544952"/>
                    </a:ext>
                  </a:extLst>
                </a:gridCol>
                <a:gridCol w="1349418">
                  <a:extLst>
                    <a:ext uri="{9D8B030D-6E8A-4147-A177-3AD203B41FA5}">
                      <a16:colId xmlns:a16="http://schemas.microsoft.com/office/drawing/2014/main" val="1226413003"/>
                    </a:ext>
                  </a:extLst>
                </a:gridCol>
                <a:gridCol w="1158250">
                  <a:extLst>
                    <a:ext uri="{9D8B030D-6E8A-4147-A177-3AD203B41FA5}">
                      <a16:colId xmlns:a16="http://schemas.microsoft.com/office/drawing/2014/main" val="4254394254"/>
                    </a:ext>
                  </a:extLst>
                </a:gridCol>
                <a:gridCol w="1428134">
                  <a:extLst>
                    <a:ext uri="{9D8B030D-6E8A-4147-A177-3AD203B41FA5}">
                      <a16:colId xmlns:a16="http://schemas.microsoft.com/office/drawing/2014/main" val="1909914643"/>
                    </a:ext>
                  </a:extLst>
                </a:gridCol>
              </a:tblGrid>
              <a:tr h="211870">
                <a:tc>
                  <a:txBody>
                    <a:bodyPr/>
                    <a:lstStyle/>
                    <a:p>
                      <a:pPr algn="ctr" fontAlgn="ctr"/>
                      <a:r>
                        <a:rPr lang="en-US" sz="1000" b="1" i="0" u="none" strike="noStrike" dirty="0" smtClean="0">
                          <a:solidFill>
                            <a:srgbClr val="000000"/>
                          </a:solidFill>
                          <a:effectLst/>
                          <a:latin typeface="Arial" panose="020B0604020202020204" pitchFamily="34" charset="0"/>
                        </a:rPr>
                        <a:t>Standards </a:t>
                      </a:r>
                      <a:r>
                        <a:rPr lang="en-US" sz="1000" b="1" i="0" u="none" strike="noStrike" dirty="0">
                          <a:solidFill>
                            <a:srgbClr val="000000"/>
                          </a:solidFill>
                          <a:effectLst/>
                          <a:latin typeface="Arial" panose="020B0604020202020204" pitchFamily="34" charset="0"/>
                        </a:rPr>
                        <a:t>of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2022-2024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438550173"/>
                  </a:ext>
                </a:extLst>
              </a:tr>
              <a:tr h="211870">
                <a:tc>
                  <a:txBody>
                    <a:bodyPr/>
                    <a:lstStyle/>
                    <a:p>
                      <a:pPr algn="ctr" fontAlgn="ctr"/>
                      <a:r>
                        <a:rPr lang="en-US" sz="1000" b="1" i="0" u="none" strike="noStrike" dirty="0">
                          <a:solidFill>
                            <a:srgbClr val="000000"/>
                          </a:solidFill>
                          <a:effectLst/>
                          <a:latin typeface="Arial" panose="020B0604020202020204" pitchFamily="34" charset="0"/>
                        </a:rPr>
                        <a:t>Accounts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dirty="0">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dirty="0">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Biennial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142175939"/>
                  </a:ext>
                </a:extLst>
              </a:tr>
              <a:tr h="211870">
                <a:tc>
                  <a:txBody>
                    <a:bodyPr/>
                    <a:lstStyle/>
                    <a:p>
                      <a:pPr algn="ctr" fontAlgn="ctr"/>
                      <a:r>
                        <a:rPr lang="en-US"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09027001"/>
                  </a:ext>
                </a:extLst>
              </a:tr>
              <a:tr h="249259">
                <a:tc>
                  <a:txBody>
                    <a:bodyPr/>
                    <a:lstStyle/>
                    <a:p>
                      <a:pPr algn="l" fontAlgn="ctr"/>
                      <a:r>
                        <a:rPr lang="en-US" sz="1000" b="0" i="0" u="none" strike="noStrike">
                          <a:solidFill>
                            <a:srgbClr val="800000"/>
                          </a:solidFill>
                          <a:effectLst/>
                          <a:latin typeface="Arial" panose="020B0604020202020204" pitchFamily="34" charset="0"/>
                        </a:rPr>
                        <a:t>Basic Aid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panose="020B0604020202020204" pitchFamily="34" charset="0"/>
                        </a:rPr>
                        <a:t>    3,536,922,242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FF"/>
                          </a:solidFill>
                          <a:effectLst/>
                          <a:latin typeface="Arial" panose="020B0604020202020204" pitchFamily="34" charset="0"/>
                        </a:rPr>
                        <a:t>       3,784,733,334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FF0000"/>
                          </a:solidFill>
                          <a:effectLst/>
                          <a:latin typeface="Arial" panose="020B0604020202020204" pitchFamily="34" charset="0"/>
                        </a:rPr>
                        <a:t>     (247,811,092)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panose="020B0604020202020204" pitchFamily="34" charset="0"/>
                        </a:rPr>
                        <a:t>    3,536,922,242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FF"/>
                          </a:solidFill>
                          <a:effectLst/>
                          <a:latin typeface="Arial" panose="020B0604020202020204" pitchFamily="34" charset="0"/>
                        </a:rPr>
                        <a:t>       3,799,751,493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FF0000"/>
                          </a:solidFill>
                          <a:effectLst/>
                          <a:latin typeface="Arial" panose="020B0604020202020204" pitchFamily="34" charset="0"/>
                        </a:rPr>
                        <a:t>    (262,829,251)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FF0000"/>
                          </a:solidFill>
                          <a:effectLst/>
                          <a:latin typeface="Arial" panose="020B0604020202020204" pitchFamily="34" charset="0"/>
                        </a:rPr>
                        <a:t>          (510,640,343)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4939178"/>
                  </a:ext>
                </a:extLst>
              </a:tr>
              <a:tr h="249259">
                <a:tc>
                  <a:txBody>
                    <a:bodyPr/>
                    <a:lstStyle/>
                    <a:p>
                      <a:pPr algn="l" fontAlgn="ctr"/>
                      <a:r>
                        <a:rPr lang="en-US" sz="1000" b="0" i="0" u="none" strike="noStrike">
                          <a:solidFill>
                            <a:srgbClr val="000000"/>
                          </a:solidFill>
                          <a:effectLst/>
                          <a:latin typeface="Arial" panose="020B0604020202020204" pitchFamily="34" charset="0"/>
                        </a:rPr>
                        <a:t>Sales Tax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1,563,000,000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1,563,000,000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1,563,000,000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1,563,000,000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6923032"/>
                  </a:ext>
                </a:extLst>
              </a:tr>
              <a:tr h="423740">
                <a:tc>
                  <a:txBody>
                    <a:bodyPr/>
                    <a:lstStyle/>
                    <a:p>
                      <a:pPr algn="l" fontAlgn="ctr"/>
                      <a:r>
                        <a:rPr lang="en-US" sz="1000" b="0" i="0" u="none" strike="noStrike">
                          <a:solidFill>
                            <a:srgbClr val="000000"/>
                          </a:solidFill>
                          <a:effectLst/>
                          <a:latin typeface="Arial" panose="020B0604020202020204" pitchFamily="34" charset="0"/>
                        </a:rPr>
                        <a:t>Textbooks (General Fund)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73,119,307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89,239,214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(16,119,907)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73,119,307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89,519,211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(16,399,904)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(32,519,811)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004824"/>
                  </a:ext>
                </a:extLst>
              </a:tr>
              <a:tr h="249259">
                <a:tc>
                  <a:txBody>
                    <a:bodyPr/>
                    <a:lstStyle/>
                    <a:p>
                      <a:pPr algn="l" fontAlgn="ctr"/>
                      <a:r>
                        <a:rPr lang="en-US" sz="1000" b="0" i="0" u="none" strike="noStrike">
                          <a:solidFill>
                            <a:srgbClr val="000000"/>
                          </a:solidFill>
                          <a:effectLst/>
                          <a:latin typeface="Arial" panose="020B0604020202020204" pitchFamily="34" charset="0"/>
                        </a:rPr>
                        <a:t>Vocational 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60,443,307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67,085,998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(6,642,691)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60,443,307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67,023,768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(6,580,461)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(13,223,152)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4019896"/>
                  </a:ext>
                </a:extLst>
              </a:tr>
              <a:tr h="249259">
                <a:tc>
                  <a:txBody>
                    <a:bodyPr/>
                    <a:lstStyle/>
                    <a:p>
                      <a:pPr algn="l" fontAlgn="ctr"/>
                      <a:r>
                        <a:rPr lang="en-US" sz="1000" b="0" i="0" u="none" strike="noStrike">
                          <a:solidFill>
                            <a:srgbClr val="000000"/>
                          </a:solidFill>
                          <a:effectLst/>
                          <a:latin typeface="Arial" panose="020B0604020202020204" pitchFamily="34" charset="0"/>
                        </a:rPr>
                        <a:t>Gifted 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36,523,788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38,730,179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(2,206,391)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36,523,788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38,902,009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(2,378,221)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(4,584,612)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5532905"/>
                  </a:ext>
                </a:extLst>
              </a:tr>
              <a:tr h="249259">
                <a:tc>
                  <a:txBody>
                    <a:bodyPr/>
                    <a:lstStyle/>
                    <a:p>
                      <a:pPr algn="l" fontAlgn="ctr"/>
                      <a:r>
                        <a:rPr lang="en-US" sz="1000" b="0" i="0" u="none" strike="noStrike">
                          <a:solidFill>
                            <a:srgbClr val="000000"/>
                          </a:solidFill>
                          <a:effectLst/>
                          <a:latin typeface="Arial" panose="020B0604020202020204" pitchFamily="34" charset="0"/>
                        </a:rPr>
                        <a:t>Special 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419,818,073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430,438,051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(10,619,978)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419,818,073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431,577,775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(11,759,702)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(22,379,680)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1894155"/>
                  </a:ext>
                </a:extLst>
              </a:tr>
              <a:tr h="423740">
                <a:tc>
                  <a:txBody>
                    <a:bodyPr/>
                    <a:lstStyle/>
                    <a:p>
                      <a:pPr algn="l" fontAlgn="ctr"/>
                      <a:r>
                        <a:rPr lang="en-US" sz="1000" b="0" i="0" u="none" strike="noStrike">
                          <a:solidFill>
                            <a:srgbClr val="000000"/>
                          </a:solidFill>
                          <a:effectLst/>
                          <a:latin typeface="Arial" panose="020B0604020202020204" pitchFamily="34" charset="0"/>
                        </a:rPr>
                        <a:t>Prevention, Intervention and Remediation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118,181,833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127,004,441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(8,822,608)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118,181,833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127,226,590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(9,044,757)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(17,867,365)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8895694"/>
                  </a:ext>
                </a:extLst>
              </a:tr>
              <a:tr h="249259">
                <a:tc>
                  <a:txBody>
                    <a:bodyPr/>
                    <a:lstStyle/>
                    <a:p>
                      <a:pPr algn="l" fontAlgn="ctr"/>
                      <a:r>
                        <a:rPr lang="en-US" sz="1000" b="0" i="0" u="none" strike="noStrike">
                          <a:solidFill>
                            <a:srgbClr val="800000"/>
                          </a:solidFill>
                          <a:effectLst/>
                          <a:latin typeface="Arial" panose="020B0604020202020204" pitchFamily="34" charset="0"/>
                        </a:rPr>
                        <a:t>VRS Retirement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489,390,727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517,593,460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(28,202,733)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489,390,727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519,176,800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(29,786,073)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(57,988,806)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632032"/>
                  </a:ext>
                </a:extLst>
              </a:tr>
              <a:tr h="249259">
                <a:tc>
                  <a:txBody>
                    <a:bodyPr/>
                    <a:lstStyle/>
                    <a:p>
                      <a:pPr algn="l" fontAlgn="ctr"/>
                      <a:r>
                        <a:rPr lang="en-US" sz="1000" b="0" i="0" u="none" strike="noStrike">
                          <a:solidFill>
                            <a:srgbClr val="800000"/>
                          </a:solidFill>
                          <a:effectLst/>
                          <a:latin typeface="Arial" panose="020B0604020202020204" pitchFamily="34" charset="0"/>
                        </a:rPr>
                        <a:t>Social Security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209,927,966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222,091,331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(12,163,365)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209,927,966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222,785,286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(12,857,320)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(25,020,685)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7480267"/>
                  </a:ext>
                </a:extLst>
              </a:tr>
              <a:tr h="249259">
                <a:tc>
                  <a:txBody>
                    <a:bodyPr/>
                    <a:lstStyle/>
                    <a:p>
                      <a:pPr algn="l" fontAlgn="ctr"/>
                      <a:r>
                        <a:rPr lang="en-US" sz="1000" b="0" i="0" u="none" strike="noStrike">
                          <a:solidFill>
                            <a:srgbClr val="000000"/>
                          </a:solidFill>
                          <a:effectLst/>
                          <a:latin typeface="Arial" panose="020B0604020202020204" pitchFamily="34" charset="0"/>
                        </a:rPr>
                        <a:t>Group Life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14,858,510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15,662,049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(803,539)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14,858,510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15,709,200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(850,690)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(1,654,229)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57068106"/>
                  </a:ext>
                </a:extLst>
              </a:tr>
              <a:tr h="423740">
                <a:tc>
                  <a:txBody>
                    <a:bodyPr/>
                    <a:lstStyle/>
                    <a:p>
                      <a:pPr algn="l" fontAlgn="ctr"/>
                      <a:r>
                        <a:rPr lang="en-US" sz="1000" b="0" i="0" u="none" strike="noStrike">
                          <a:solidFill>
                            <a:srgbClr val="000000"/>
                          </a:solidFill>
                          <a:effectLst/>
                          <a:latin typeface="Arial" panose="020B0604020202020204" pitchFamily="34" charset="0"/>
                        </a:rPr>
                        <a:t>English as a Second Language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82,592,805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87,784,245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(5,191,440)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panose="020B0604020202020204" pitchFamily="34" charset="0"/>
                        </a:rPr>
                        <a:t>         82,592,805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FF"/>
                          </a:solidFill>
                          <a:effectLst/>
                          <a:latin typeface="Arial" panose="020B0604020202020204" pitchFamily="34" charset="0"/>
                        </a:rPr>
                        <a:t>           90,576,100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FF0000"/>
                          </a:solidFill>
                          <a:effectLst/>
                          <a:latin typeface="Arial" panose="020B0604020202020204" pitchFamily="34" charset="0"/>
                        </a:rPr>
                        <a:t>        (7,983,295)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FF0000"/>
                          </a:solidFill>
                          <a:effectLst/>
                          <a:latin typeface="Arial" panose="020B0604020202020204" pitchFamily="34" charset="0"/>
                        </a:rPr>
                        <a:t>            (13,174,735)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0843805"/>
                  </a:ext>
                </a:extLst>
              </a:tr>
              <a:tr h="423740">
                <a:tc>
                  <a:txBody>
                    <a:bodyPr/>
                    <a:lstStyle/>
                    <a:p>
                      <a:pPr algn="l" fontAlgn="ctr"/>
                      <a:r>
                        <a:rPr lang="en-US" sz="1000" b="0" i="0" u="none" strike="noStrike">
                          <a:solidFill>
                            <a:srgbClr val="000000"/>
                          </a:solidFill>
                          <a:effectLst/>
                          <a:latin typeface="Arial" panose="020B0604020202020204" pitchFamily="34" charset="0"/>
                        </a:rPr>
                        <a:t>Remedial Summer School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22,584,988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FF"/>
                          </a:solidFill>
                          <a:effectLst/>
                          <a:latin typeface="Arial" panose="020B0604020202020204" pitchFamily="34" charset="0"/>
                        </a:rPr>
                        <a:t>           21,397,285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1,187,703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22,584,988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FF"/>
                          </a:solidFill>
                          <a:effectLst/>
                          <a:latin typeface="Arial" panose="020B0604020202020204" pitchFamily="34" charset="0"/>
                        </a:rPr>
                        <a:t>           21,291,945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1,293,043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2,480,746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803017"/>
                  </a:ext>
                </a:extLst>
              </a:tr>
              <a:tr h="436203">
                <a:tc>
                  <a:txBody>
                    <a:bodyPr/>
                    <a:lstStyle/>
                    <a:p>
                      <a:pPr algn="l" fontAlgn="ctr"/>
                      <a:r>
                        <a:rPr lang="en-US" sz="1000" b="1" i="0" u="none" strike="noStrike">
                          <a:solidFill>
                            <a:srgbClr val="000000"/>
                          </a:solidFill>
                          <a:effectLst/>
                          <a:latin typeface="Arial" panose="020B0604020202020204" pitchFamily="34" charset="0"/>
                        </a:rPr>
                        <a:t>Standards of Quality Sub-Total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1" i="0" u="none" strike="noStrike">
                          <a:solidFill>
                            <a:srgbClr val="000000"/>
                          </a:solidFill>
                          <a:effectLst/>
                          <a:latin typeface="Arial" panose="020B0604020202020204" pitchFamily="34" charset="0"/>
                        </a:rPr>
                        <a:t>    6,627,363,546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6,964,759,587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(337,396,041)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6,627,363,546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6,986,540,177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(359,176,631)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dirty="0">
                          <a:solidFill>
                            <a:srgbClr val="000000"/>
                          </a:solidFill>
                          <a:effectLst/>
                          <a:latin typeface="Arial" panose="020B0604020202020204" pitchFamily="34" charset="0"/>
                        </a:rPr>
                        <a:t>          (696,572,672)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95984607"/>
                  </a:ext>
                </a:extLst>
              </a:tr>
            </a:tbl>
          </a:graphicData>
        </a:graphic>
      </p:graphicFrame>
      <p:sp>
        <p:nvSpPr>
          <p:cNvPr id="5" name="Rectangle 4"/>
          <p:cNvSpPr/>
          <p:nvPr/>
        </p:nvSpPr>
        <p:spPr>
          <a:xfrm>
            <a:off x="1143275" y="6264455"/>
            <a:ext cx="7629525" cy="461665"/>
          </a:xfrm>
          <a:prstGeom prst="rect">
            <a:avLst/>
          </a:prstGeom>
        </p:spPr>
        <p:txBody>
          <a:bodyPr wrap="square">
            <a:spAutoFit/>
          </a:bodyPr>
          <a:lstStyle/>
          <a:p>
            <a:r>
              <a:rPr lang="en-US" sz="1200" b="1" u="sng" dirty="0"/>
              <a:t>Note</a:t>
            </a:r>
            <a:r>
              <a:rPr lang="en-US" sz="1200" b="1" dirty="0"/>
              <a:t>: </a:t>
            </a:r>
            <a:r>
              <a:rPr lang="en-US" sz="1200" i="1" dirty="0"/>
              <a:t>a negative value in the variance columns indicates a cost increase in </a:t>
            </a:r>
            <a:r>
              <a:rPr lang="en-US" sz="1200" i="1" dirty="0" smtClean="0"/>
              <a:t>FY23 </a:t>
            </a:r>
            <a:r>
              <a:rPr lang="en-US" sz="1200" i="1" dirty="0"/>
              <a:t>or </a:t>
            </a:r>
            <a:r>
              <a:rPr lang="en-US" sz="1200" i="1" dirty="0" smtClean="0"/>
              <a:t>FY24 </a:t>
            </a:r>
            <a:r>
              <a:rPr lang="en-US" sz="1200" i="1" dirty="0"/>
              <a:t>compared to the Chapter </a:t>
            </a:r>
            <a:r>
              <a:rPr lang="en-US" sz="1200" i="1" dirty="0" smtClean="0"/>
              <a:t>552 FY22 </a:t>
            </a:r>
            <a:r>
              <a:rPr lang="en-US" sz="1200" i="1" dirty="0"/>
              <a:t>base, a positive value indicates a cost decrease in </a:t>
            </a:r>
            <a:r>
              <a:rPr lang="en-US" sz="1200" i="1" dirty="0" smtClean="0"/>
              <a:t>FY23 </a:t>
            </a:r>
            <a:r>
              <a:rPr lang="en-US" sz="1200" i="1" dirty="0"/>
              <a:t>or </a:t>
            </a:r>
            <a:r>
              <a:rPr lang="en-US" sz="1200" i="1" dirty="0" smtClean="0"/>
              <a:t>FY24 </a:t>
            </a:r>
            <a:r>
              <a:rPr lang="en-US" sz="1200" i="1" dirty="0"/>
              <a:t>compared to the </a:t>
            </a:r>
            <a:r>
              <a:rPr lang="en-US" sz="1200" i="1" dirty="0" smtClean="0"/>
              <a:t>FY22 </a:t>
            </a:r>
            <a:r>
              <a:rPr lang="en-US" sz="1200" i="1" dirty="0"/>
              <a:t>base.</a:t>
            </a:r>
          </a:p>
        </p:txBody>
      </p:sp>
    </p:spTree>
    <p:extLst>
      <p:ext uri="{BB962C8B-B14F-4D97-AF65-F5344CB8AC3E}">
        <p14:creationId xmlns:p14="http://schemas.microsoft.com/office/powerpoint/2010/main" val="2393214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9"/>
            <a:ext cx="10515600" cy="863599"/>
          </a:xfrm>
        </p:spPr>
        <p:txBody>
          <a:bodyPr>
            <a:normAutofit/>
          </a:bodyPr>
          <a:lstStyle/>
          <a:p>
            <a:pPr algn="ctr"/>
            <a:r>
              <a:rPr lang="en-US" dirty="0" smtClean="0"/>
              <a:t>Incentive </a:t>
            </a:r>
            <a:r>
              <a:rPr lang="en-US" dirty="0"/>
              <a:t>Accounts</a:t>
            </a:r>
          </a:p>
        </p:txBody>
      </p:sp>
      <p:sp>
        <p:nvSpPr>
          <p:cNvPr id="4" name="Slide Number Placeholder 3"/>
          <p:cNvSpPr>
            <a:spLocks noGrp="1"/>
          </p:cNvSpPr>
          <p:nvPr>
            <p:ph type="sldNum" sz="quarter" idx="12"/>
          </p:nvPr>
        </p:nvSpPr>
        <p:spPr/>
        <p:txBody>
          <a:bodyPr/>
          <a:lstStyle/>
          <a:p>
            <a:fld id="{25E842EE-07A5-BF42-B259-F0753968FB43}" type="slidenum">
              <a:rPr lang="en-US" smtClean="0"/>
              <a:t>43</a:t>
            </a:fld>
            <a:endParaRPr lang="en-US"/>
          </a:p>
        </p:txBody>
      </p:sp>
      <p:sp>
        <p:nvSpPr>
          <p:cNvPr id="3" name="Rectangle 2"/>
          <p:cNvSpPr/>
          <p:nvPr/>
        </p:nvSpPr>
        <p:spPr>
          <a:xfrm>
            <a:off x="1220194" y="6351629"/>
            <a:ext cx="7629525" cy="461665"/>
          </a:xfrm>
          <a:prstGeom prst="rect">
            <a:avLst/>
          </a:prstGeom>
        </p:spPr>
        <p:txBody>
          <a:bodyPr wrap="square">
            <a:spAutoFit/>
          </a:bodyPr>
          <a:lstStyle/>
          <a:p>
            <a:r>
              <a:rPr lang="en-US" sz="1200" b="1" u="sng" dirty="0"/>
              <a:t>Note</a:t>
            </a:r>
            <a:r>
              <a:rPr lang="en-US" sz="1200" b="1" dirty="0"/>
              <a:t>: </a:t>
            </a:r>
            <a:r>
              <a:rPr lang="en-US" sz="1200" i="1" dirty="0"/>
              <a:t>a negative value in the variance columns indicates a cost increase in </a:t>
            </a:r>
            <a:r>
              <a:rPr lang="en-US" sz="1200" i="1" dirty="0" smtClean="0"/>
              <a:t>FY23 </a:t>
            </a:r>
            <a:r>
              <a:rPr lang="en-US" sz="1200" i="1" dirty="0"/>
              <a:t>or </a:t>
            </a:r>
            <a:r>
              <a:rPr lang="en-US" sz="1200" i="1" dirty="0" smtClean="0"/>
              <a:t>FY24 </a:t>
            </a:r>
            <a:r>
              <a:rPr lang="en-US" sz="1200" i="1" dirty="0"/>
              <a:t>compared to the Chapter </a:t>
            </a:r>
            <a:r>
              <a:rPr lang="en-US" sz="1200" i="1" dirty="0" smtClean="0"/>
              <a:t>552 FY22 </a:t>
            </a:r>
            <a:r>
              <a:rPr lang="en-US" sz="1200" i="1" dirty="0"/>
              <a:t>base, a positive value indicates a cost decrease in </a:t>
            </a:r>
            <a:r>
              <a:rPr lang="en-US" sz="1200" i="1" dirty="0" smtClean="0"/>
              <a:t>FY23 </a:t>
            </a:r>
            <a:r>
              <a:rPr lang="en-US" sz="1200" i="1" dirty="0"/>
              <a:t>or </a:t>
            </a:r>
            <a:r>
              <a:rPr lang="en-US" sz="1200" i="1" dirty="0" smtClean="0"/>
              <a:t>FY24 </a:t>
            </a:r>
            <a:r>
              <a:rPr lang="en-US" sz="1200" i="1" dirty="0"/>
              <a:t>compared to the </a:t>
            </a:r>
            <a:r>
              <a:rPr lang="en-US" sz="1200" i="1" dirty="0" smtClean="0"/>
              <a:t>FY22 </a:t>
            </a:r>
            <a:r>
              <a:rPr lang="en-US" sz="1200" i="1" dirty="0"/>
              <a:t>base.</a:t>
            </a:r>
          </a:p>
        </p:txBody>
      </p:sp>
      <p:graphicFrame>
        <p:nvGraphicFramePr>
          <p:cNvPr id="9" name="Table 8" descr="This table displays the variance between base year data for Incentive programs vs final rebenchmarked data." title="Incentive Accounts"/>
          <p:cNvGraphicFramePr>
            <a:graphicFrameLocks noGrp="1"/>
          </p:cNvGraphicFramePr>
          <p:nvPr>
            <p:extLst>
              <p:ext uri="{D42A27DB-BD31-4B8C-83A1-F6EECF244321}">
                <p14:modId xmlns:p14="http://schemas.microsoft.com/office/powerpoint/2010/main" val="1222575934"/>
              </p:ext>
            </p:extLst>
          </p:nvPr>
        </p:nvGraphicFramePr>
        <p:xfrm>
          <a:off x="1556414" y="968378"/>
          <a:ext cx="9797386" cy="5283234"/>
        </p:xfrm>
        <a:graphic>
          <a:graphicData uri="http://schemas.openxmlformats.org/drawingml/2006/table">
            <a:tbl>
              <a:tblPr/>
              <a:tblGrid>
                <a:gridCol w="2767762">
                  <a:extLst>
                    <a:ext uri="{9D8B030D-6E8A-4147-A177-3AD203B41FA5}">
                      <a16:colId xmlns:a16="http://schemas.microsoft.com/office/drawing/2014/main" val="3063614281"/>
                    </a:ext>
                  </a:extLst>
                </a:gridCol>
                <a:gridCol w="1004232">
                  <a:extLst>
                    <a:ext uri="{9D8B030D-6E8A-4147-A177-3AD203B41FA5}">
                      <a16:colId xmlns:a16="http://schemas.microsoft.com/office/drawing/2014/main" val="3146582645"/>
                    </a:ext>
                  </a:extLst>
                </a:gridCol>
                <a:gridCol w="1004232">
                  <a:extLst>
                    <a:ext uri="{9D8B030D-6E8A-4147-A177-3AD203B41FA5}">
                      <a16:colId xmlns:a16="http://schemas.microsoft.com/office/drawing/2014/main" val="455075149"/>
                    </a:ext>
                  </a:extLst>
                </a:gridCol>
                <a:gridCol w="1004232">
                  <a:extLst>
                    <a:ext uri="{9D8B030D-6E8A-4147-A177-3AD203B41FA5}">
                      <a16:colId xmlns:a16="http://schemas.microsoft.com/office/drawing/2014/main" val="508413216"/>
                    </a:ext>
                  </a:extLst>
                </a:gridCol>
                <a:gridCol w="1004232">
                  <a:extLst>
                    <a:ext uri="{9D8B030D-6E8A-4147-A177-3AD203B41FA5}">
                      <a16:colId xmlns:a16="http://schemas.microsoft.com/office/drawing/2014/main" val="4206135464"/>
                    </a:ext>
                  </a:extLst>
                </a:gridCol>
                <a:gridCol w="1004232">
                  <a:extLst>
                    <a:ext uri="{9D8B030D-6E8A-4147-A177-3AD203B41FA5}">
                      <a16:colId xmlns:a16="http://schemas.microsoft.com/office/drawing/2014/main" val="2604498193"/>
                    </a:ext>
                  </a:extLst>
                </a:gridCol>
                <a:gridCol w="1004232">
                  <a:extLst>
                    <a:ext uri="{9D8B030D-6E8A-4147-A177-3AD203B41FA5}">
                      <a16:colId xmlns:a16="http://schemas.microsoft.com/office/drawing/2014/main" val="1958935606"/>
                    </a:ext>
                  </a:extLst>
                </a:gridCol>
                <a:gridCol w="1004232">
                  <a:extLst>
                    <a:ext uri="{9D8B030D-6E8A-4147-A177-3AD203B41FA5}">
                      <a16:colId xmlns:a16="http://schemas.microsoft.com/office/drawing/2014/main" val="62997809"/>
                    </a:ext>
                  </a:extLst>
                </a:gridCol>
              </a:tblGrid>
              <a:tr h="192959">
                <a:tc>
                  <a:txBody>
                    <a:bodyPr/>
                    <a:lstStyle/>
                    <a:p>
                      <a:pPr algn="ctr" fontAlgn="ctr"/>
                      <a:r>
                        <a:rPr lang="en-US" sz="900" b="1" i="0" u="none" strike="noStrike" dirty="0">
                          <a:solidFill>
                            <a:srgbClr val="000000"/>
                          </a:solidFill>
                          <a:effectLst/>
                          <a:latin typeface="Arial" panose="020B0604020202020204" pitchFamily="34" charset="0"/>
                        </a:rPr>
                        <a:t>Incentive</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900" b="1" i="0" u="none" strike="noStrike" dirty="0">
                          <a:solidFill>
                            <a:srgbClr val="000000"/>
                          </a:solidFill>
                          <a:effectLst/>
                          <a:latin typeface="Arial" panose="020B0604020202020204" pitchFamily="34" charset="0"/>
                        </a:rPr>
                        <a:t>FY 2022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FY 2023</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900" b="0" i="0" u="none" strike="noStrike">
                          <a:solidFill>
                            <a:srgbClr val="000000"/>
                          </a:solidFill>
                          <a:effectLst/>
                          <a:latin typeface="Arial" panose="020B0604020202020204" pitchFamily="34" charset="0"/>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FY 2022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FY 2024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900" b="0" i="0" u="none" strike="noStrike">
                          <a:solidFill>
                            <a:srgbClr val="000000"/>
                          </a:solidFill>
                          <a:effectLst/>
                          <a:latin typeface="Arial" panose="020B0604020202020204" pitchFamily="34" charset="0"/>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2022-2024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4204638478"/>
                  </a:ext>
                </a:extLst>
              </a:tr>
              <a:tr h="192959">
                <a:tc>
                  <a:txBody>
                    <a:bodyPr/>
                    <a:lstStyle/>
                    <a:p>
                      <a:pPr algn="ctr" fontAlgn="ctr"/>
                      <a:r>
                        <a:rPr lang="en-US" sz="900" b="1" i="0" u="none" strike="noStrike" dirty="0">
                          <a:solidFill>
                            <a:srgbClr val="000000"/>
                          </a:solidFill>
                          <a:effectLst/>
                          <a:latin typeface="Arial" panose="020B0604020202020204" pitchFamily="34" charset="0"/>
                        </a:rPr>
                        <a:t>Accounts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Base State Cost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Updated</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 Variance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Base State Cost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Updated</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 Variance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Biennial</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51207234"/>
                  </a:ext>
                </a:extLst>
              </a:tr>
              <a:tr h="192959">
                <a:tc>
                  <a:txBody>
                    <a:bodyPr/>
                    <a:lstStyle/>
                    <a:p>
                      <a:pPr algn="ctr" fontAlgn="ctr"/>
                      <a:r>
                        <a:rPr lang="en-US" sz="900" b="1" i="0" u="none" strike="noStrike">
                          <a:solidFill>
                            <a:srgbClr val="000000"/>
                          </a:solidFill>
                          <a:effectLst/>
                          <a:latin typeface="Arial" panose="020B0604020202020204" pitchFamily="34" charset="0"/>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(Chapter 552)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State Cost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(Chapter 552)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State Cost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Arial" panose="020B0604020202020204" pitchFamily="34" charset="0"/>
                        </a:rPr>
                        <a:t>Variance</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31819347"/>
                  </a:ext>
                </a:extLst>
              </a:tr>
              <a:tr h="192959">
                <a:tc>
                  <a:txBody>
                    <a:bodyPr/>
                    <a:lstStyle/>
                    <a:p>
                      <a:pPr algn="l" fontAlgn="ctr"/>
                      <a:r>
                        <a:rPr lang="en-US" sz="900" b="0" i="0" u="none" strike="noStrike">
                          <a:solidFill>
                            <a:srgbClr val="000000"/>
                          </a:solidFill>
                          <a:effectLst/>
                          <a:latin typeface="Arial" panose="020B0604020202020204" pitchFamily="34" charset="0"/>
                        </a:rPr>
                        <a:t>Compensation Supplement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232,692,024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FF"/>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232,692,024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232,692,024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FF"/>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232,692,024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Arial" panose="020B0604020202020204" pitchFamily="34" charset="0"/>
                        </a:rPr>
                        <a:t>       465,384,048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37886275"/>
                  </a:ext>
                </a:extLst>
              </a:tr>
              <a:tr h="192959">
                <a:tc>
                  <a:txBody>
                    <a:bodyPr/>
                    <a:lstStyle/>
                    <a:p>
                      <a:pPr algn="l" fontAlgn="ctr"/>
                      <a:r>
                        <a:rPr lang="en-US" sz="900" b="0" i="0" u="none" strike="noStrike">
                          <a:solidFill>
                            <a:srgbClr val="800000"/>
                          </a:solidFill>
                          <a:effectLst/>
                          <a:latin typeface="Arial" panose="020B0604020202020204" pitchFamily="34" charset="0"/>
                        </a:rPr>
                        <a:t>Governor's School</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20,266,983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20,414,844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(147,861)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20,266,983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20,508,117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(241,134)</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(388,995)</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2351705"/>
                  </a:ext>
                </a:extLst>
              </a:tr>
              <a:tr h="192959">
                <a:tc>
                  <a:txBody>
                    <a:bodyPr/>
                    <a:lstStyle/>
                    <a:p>
                      <a:pPr algn="l" fontAlgn="ctr"/>
                      <a:r>
                        <a:rPr lang="en-US" sz="900" b="0" i="0" u="none" strike="noStrike">
                          <a:solidFill>
                            <a:srgbClr val="000000"/>
                          </a:solidFill>
                          <a:effectLst/>
                          <a:latin typeface="Arial" panose="020B0604020202020204" pitchFamily="34" charset="0"/>
                        </a:rPr>
                        <a:t>Clinical Faculty</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318,750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318,750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318,750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318,750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2869247"/>
                  </a:ext>
                </a:extLst>
              </a:tr>
              <a:tr h="192959">
                <a:tc>
                  <a:txBody>
                    <a:bodyPr/>
                    <a:lstStyle/>
                    <a:p>
                      <a:pPr algn="l" fontAlgn="ctr"/>
                      <a:r>
                        <a:rPr lang="en-US" sz="900" b="0" i="0" u="none" strike="noStrike">
                          <a:solidFill>
                            <a:srgbClr val="000000"/>
                          </a:solidFill>
                          <a:effectLst/>
                          <a:latin typeface="Arial" panose="020B0604020202020204" pitchFamily="34" charset="0"/>
                        </a:rPr>
                        <a:t>Career Switcher Mentoring Grants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279,983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279,983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279,983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279,983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3284614"/>
                  </a:ext>
                </a:extLst>
              </a:tr>
              <a:tr h="366622">
                <a:tc>
                  <a:txBody>
                    <a:bodyPr/>
                    <a:lstStyle/>
                    <a:p>
                      <a:pPr algn="l" fontAlgn="ctr"/>
                      <a:r>
                        <a:rPr lang="en-US" sz="900" b="0" i="0" u="none" strike="noStrike">
                          <a:solidFill>
                            <a:srgbClr val="000000"/>
                          </a:solidFill>
                          <a:effectLst/>
                          <a:latin typeface="Arial" panose="020B0604020202020204" pitchFamily="34" charset="0"/>
                        </a:rPr>
                        <a:t>Virginia Preschool Initiative - Per Pupil Amount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107,086,043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122,273,174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(15,187,131)</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107,086,043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122,484,982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(15,398,939)</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(30,586,070)</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2796725"/>
                  </a:ext>
                </a:extLst>
              </a:tr>
              <a:tr h="366622">
                <a:tc>
                  <a:txBody>
                    <a:bodyPr/>
                    <a:lstStyle/>
                    <a:p>
                      <a:pPr algn="l" fontAlgn="ctr"/>
                      <a:r>
                        <a:rPr lang="en-US" sz="900" b="0" i="0" u="none" strike="noStrike">
                          <a:solidFill>
                            <a:srgbClr val="000000"/>
                          </a:solidFill>
                          <a:effectLst/>
                          <a:latin typeface="Arial" panose="020B0604020202020204" pitchFamily="34" charset="0"/>
                        </a:rPr>
                        <a:t>Virginia Preschool Initiative - Teacher Professional Development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306,100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306,100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306,100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306,100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6176154"/>
                  </a:ext>
                </a:extLst>
              </a:tr>
              <a:tr h="192959">
                <a:tc>
                  <a:txBody>
                    <a:bodyPr/>
                    <a:lstStyle/>
                    <a:p>
                      <a:pPr algn="l" fontAlgn="ctr"/>
                      <a:r>
                        <a:rPr lang="en-US" sz="900" b="0" i="0" u="none" strike="noStrike">
                          <a:solidFill>
                            <a:srgbClr val="000000"/>
                          </a:solidFill>
                          <a:effectLst/>
                          <a:latin typeface="Arial" panose="020B0604020202020204" pitchFamily="34" charset="0"/>
                        </a:rPr>
                        <a:t>Special Education Endorsement Program</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437,186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437,186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437,186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437,186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0850983"/>
                  </a:ext>
                </a:extLst>
              </a:tr>
              <a:tr h="192959">
                <a:tc>
                  <a:txBody>
                    <a:bodyPr/>
                    <a:lstStyle/>
                    <a:p>
                      <a:pPr algn="l" fontAlgn="ctr"/>
                      <a:r>
                        <a:rPr lang="en-US" sz="900" b="0" i="0" u="none" strike="noStrike">
                          <a:solidFill>
                            <a:srgbClr val="000000"/>
                          </a:solidFill>
                          <a:effectLst/>
                          <a:latin typeface="Arial" panose="020B0604020202020204" pitchFamily="34" charset="0"/>
                        </a:rPr>
                        <a:t>Math/Reading Instructional Specialists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1,834,538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1,834,538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1,834,538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1,834,538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1610190"/>
                  </a:ext>
                </a:extLst>
              </a:tr>
              <a:tr h="192959">
                <a:tc>
                  <a:txBody>
                    <a:bodyPr/>
                    <a:lstStyle/>
                    <a:p>
                      <a:pPr algn="l" fontAlgn="ctr"/>
                      <a:r>
                        <a:rPr lang="en-US" sz="900" b="0" i="0" u="none" strike="noStrike">
                          <a:solidFill>
                            <a:srgbClr val="000000"/>
                          </a:solidFill>
                          <a:effectLst/>
                          <a:latin typeface="Arial" panose="020B0604020202020204" pitchFamily="34" charset="0"/>
                        </a:rPr>
                        <a:t>Special Education - Voc Ed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200,089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200,089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200,089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200,089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2108404"/>
                  </a:ext>
                </a:extLst>
              </a:tr>
              <a:tr h="366622">
                <a:tc>
                  <a:txBody>
                    <a:bodyPr/>
                    <a:lstStyle/>
                    <a:p>
                      <a:pPr algn="l" fontAlgn="ctr"/>
                      <a:r>
                        <a:rPr lang="en-US" sz="900" b="0" i="0" u="none" strike="noStrike">
                          <a:solidFill>
                            <a:srgbClr val="000000"/>
                          </a:solidFill>
                          <a:effectLst/>
                          <a:latin typeface="Arial" panose="020B0604020202020204" pitchFamily="34" charset="0"/>
                        </a:rPr>
                        <a:t>VA Workplace Readiness Skills Assessment</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308,655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308,655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308,655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308,655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4503878"/>
                  </a:ext>
                </a:extLst>
              </a:tr>
              <a:tr h="192959">
                <a:tc>
                  <a:txBody>
                    <a:bodyPr/>
                    <a:lstStyle/>
                    <a:p>
                      <a:pPr algn="l" fontAlgn="ctr"/>
                      <a:r>
                        <a:rPr lang="en-US" sz="900" b="0" i="0" u="none" strike="noStrike">
                          <a:solidFill>
                            <a:srgbClr val="000000"/>
                          </a:solidFill>
                          <a:effectLst/>
                          <a:latin typeface="Arial" panose="020B0604020202020204" pitchFamily="34" charset="0"/>
                        </a:rPr>
                        <a:t>No Loss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164,335,526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164,335,526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164,335,526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164,335,526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9153180"/>
                  </a:ext>
                </a:extLst>
              </a:tr>
              <a:tr h="192959">
                <a:tc>
                  <a:txBody>
                    <a:bodyPr/>
                    <a:lstStyle/>
                    <a:p>
                      <a:pPr algn="l" fontAlgn="ctr"/>
                      <a:r>
                        <a:rPr lang="en-US" sz="900" b="0" i="0" u="none" strike="noStrike">
                          <a:solidFill>
                            <a:srgbClr val="000000"/>
                          </a:solidFill>
                          <a:effectLst/>
                          <a:latin typeface="Arial" panose="020B0604020202020204" pitchFamily="34" charset="0"/>
                        </a:rPr>
                        <a:t>Early Reading Specialists Initiative</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1,476,790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1,476,790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1,476,790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1,476,790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61899714"/>
                  </a:ext>
                </a:extLst>
              </a:tr>
              <a:tr h="333836">
                <a:tc>
                  <a:txBody>
                    <a:bodyPr/>
                    <a:lstStyle/>
                    <a:p>
                      <a:pPr algn="l" fontAlgn="ctr"/>
                      <a:r>
                        <a:rPr lang="en-US" sz="900" b="0" i="0" u="none" strike="noStrike">
                          <a:solidFill>
                            <a:srgbClr val="000000"/>
                          </a:solidFill>
                          <a:effectLst/>
                          <a:latin typeface="Arial" panose="020B0604020202020204" pitchFamily="34" charset="0"/>
                        </a:rPr>
                        <a:t>At-Risk (General Fund)</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147,939,158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181,943,243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(34,004,085)</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147,939,158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182,875,445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(34,936,287)</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FF0000"/>
                          </a:solidFill>
                          <a:effectLst/>
                          <a:latin typeface="Arial" panose="020B0604020202020204" pitchFamily="34" charset="0"/>
                        </a:rPr>
                        <a:t>        (68,940,372)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3774831"/>
                  </a:ext>
                </a:extLst>
              </a:tr>
              <a:tr h="192959">
                <a:tc>
                  <a:txBody>
                    <a:bodyPr/>
                    <a:lstStyle/>
                    <a:p>
                      <a:pPr algn="l" fontAlgn="ctr"/>
                      <a:r>
                        <a:rPr lang="en-US" sz="900" b="0" i="0" u="none" strike="noStrike">
                          <a:solidFill>
                            <a:srgbClr val="000000"/>
                          </a:solidFill>
                          <a:effectLst/>
                          <a:latin typeface="Arial" panose="020B0604020202020204" pitchFamily="34" charset="0"/>
                        </a:rPr>
                        <a:t>Supplemental Early Childhood Programs</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26,344,868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26,344,868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26,344,868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26,344,868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5282495"/>
                  </a:ext>
                </a:extLst>
              </a:tr>
              <a:tr h="192959">
                <a:tc>
                  <a:txBody>
                    <a:bodyPr/>
                    <a:lstStyle/>
                    <a:p>
                      <a:pPr algn="l" fontAlgn="ctr"/>
                      <a:r>
                        <a:rPr lang="en-US" sz="900" b="0" i="0" u="none" strike="noStrike">
                          <a:solidFill>
                            <a:srgbClr val="000000"/>
                          </a:solidFill>
                          <a:effectLst/>
                          <a:latin typeface="Arial" panose="020B0604020202020204" pitchFamily="34" charset="0"/>
                        </a:rPr>
                        <a:t>School Meals Expansion</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4,100,000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4,100,000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4,100,000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4,100,000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7287586"/>
                  </a:ext>
                </a:extLst>
              </a:tr>
              <a:tr h="192959">
                <a:tc>
                  <a:txBody>
                    <a:bodyPr/>
                    <a:lstStyle/>
                    <a:p>
                      <a:pPr algn="l" fontAlgn="ctr"/>
                      <a:r>
                        <a:rPr lang="en-US" sz="900" b="0" i="0" u="none" strike="noStrike">
                          <a:solidFill>
                            <a:srgbClr val="000000"/>
                          </a:solidFill>
                          <a:effectLst/>
                          <a:latin typeface="Arial" panose="020B0604020202020204" pitchFamily="34" charset="0"/>
                        </a:rPr>
                        <a:t>Breakfast After the Bell Incentive</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1,074,000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1,074,000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1,074,000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1,074,000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2237350"/>
                  </a:ext>
                </a:extLst>
              </a:tr>
              <a:tr h="366622">
                <a:tc>
                  <a:txBody>
                    <a:bodyPr/>
                    <a:lstStyle/>
                    <a:p>
                      <a:pPr algn="l" fontAlgn="ctr"/>
                      <a:r>
                        <a:rPr lang="en-US" sz="900" b="0" i="0" u="none" strike="noStrike">
                          <a:solidFill>
                            <a:srgbClr val="000000"/>
                          </a:solidFill>
                          <a:effectLst/>
                          <a:latin typeface="Arial" panose="020B0604020202020204" pitchFamily="34" charset="0"/>
                        </a:rPr>
                        <a:t>Alleghany and Covington Joint School Division Incentive in FY22</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1,200,000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1,200,000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78120015"/>
                  </a:ext>
                </a:extLst>
              </a:tr>
              <a:tr h="192959">
                <a:tc>
                  <a:txBody>
                    <a:bodyPr/>
                    <a:lstStyle/>
                    <a:p>
                      <a:pPr algn="l" fontAlgn="ctr"/>
                      <a:r>
                        <a:rPr lang="en-US" sz="900" b="0" i="0" u="none" strike="noStrike">
                          <a:solidFill>
                            <a:srgbClr val="800000"/>
                          </a:solidFill>
                          <a:effectLst/>
                          <a:latin typeface="Arial" panose="020B0604020202020204" pitchFamily="34" charset="0"/>
                        </a:rPr>
                        <a:t>Security Equipment Grants Distribution</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800000"/>
                          </a:solidFill>
                          <a:effectLst/>
                          <a:latin typeface="Arial" panose="020B0604020202020204" pitchFamily="34" charset="0"/>
                        </a:rPr>
                        <a:t>         12,000,000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12,000,000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800000"/>
                          </a:solidFill>
                          <a:effectLst/>
                          <a:latin typeface="Arial" panose="020B0604020202020204" pitchFamily="34" charset="0"/>
                        </a:rPr>
                        <a:t>         12,000,000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FF"/>
                          </a:solidFill>
                          <a:effectLst/>
                          <a:latin typeface="Arial" panose="020B0604020202020204" pitchFamily="34" charset="0"/>
                        </a:rPr>
                        <a:t>         12,000,000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8707694"/>
                  </a:ext>
                </a:extLst>
              </a:tr>
              <a:tr h="192959">
                <a:tc>
                  <a:txBody>
                    <a:bodyPr/>
                    <a:lstStyle/>
                    <a:p>
                      <a:pPr algn="l" fontAlgn="ctr"/>
                      <a:r>
                        <a:rPr lang="en-US" sz="900" b="0" i="0" u="none" strike="noStrike">
                          <a:solidFill>
                            <a:srgbClr val="800000"/>
                          </a:solidFill>
                          <a:effectLst/>
                          <a:latin typeface="Arial" panose="020B0604020202020204" pitchFamily="34" charset="0"/>
                        </a:rPr>
                        <a:t>VPSA Technology Distribution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800000"/>
                          </a:solidFill>
                          <a:effectLst/>
                          <a:latin typeface="Arial" panose="020B0604020202020204" pitchFamily="34" charset="0"/>
                        </a:rPr>
                        <a:t>         57,308,800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FF"/>
                          </a:solidFill>
                          <a:effectLst/>
                          <a:latin typeface="Arial" panose="020B0604020202020204" pitchFamily="34" charset="0"/>
                        </a:rPr>
                        <a:t>         57,308,800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8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800000"/>
                          </a:solidFill>
                          <a:effectLst/>
                          <a:latin typeface="Arial" panose="020B0604020202020204" pitchFamily="34" charset="0"/>
                        </a:rPr>
                        <a:t>         57,308,800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FF"/>
                          </a:solidFill>
                          <a:effectLst/>
                          <a:latin typeface="Arial" panose="020B0604020202020204" pitchFamily="34" charset="0"/>
                        </a:rPr>
                        <a:t>         57,308,800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8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800000"/>
                          </a:solidFill>
                          <a:effectLst/>
                          <a:latin typeface="Arial" panose="020B0604020202020204" pitchFamily="34" charset="0"/>
                        </a:rPr>
                        <a:t>                      -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26838"/>
                  </a:ext>
                </a:extLst>
              </a:tr>
              <a:tr h="202607">
                <a:tc>
                  <a:txBody>
                    <a:bodyPr/>
                    <a:lstStyle/>
                    <a:p>
                      <a:pPr algn="l" fontAlgn="ctr"/>
                      <a:r>
                        <a:rPr lang="en-US" sz="900" b="1" i="0" u="none" strike="noStrike">
                          <a:solidFill>
                            <a:srgbClr val="000000"/>
                          </a:solidFill>
                          <a:effectLst/>
                          <a:latin typeface="Arial" panose="020B0604020202020204" pitchFamily="34" charset="0"/>
                        </a:rPr>
                        <a:t>Incentive Accounts Sub-Total</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710,200,693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526,847,746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183,352,947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710,200,693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528,085,029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panose="020B0604020202020204" pitchFamily="34" charset="0"/>
                        </a:rPr>
                        <a:t>       182,115,664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rPr>
                        <a:t>       365,468,611 </a:t>
                      </a:r>
                    </a:p>
                  </a:txBody>
                  <a:tcPr marL="8164" marR="8164" marT="8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81551715"/>
                  </a:ext>
                </a:extLst>
              </a:tr>
            </a:tbl>
          </a:graphicData>
        </a:graphic>
      </p:graphicFrame>
    </p:spTree>
    <p:extLst>
      <p:ext uri="{BB962C8B-B14F-4D97-AF65-F5344CB8AC3E}">
        <p14:creationId xmlns:p14="http://schemas.microsoft.com/office/powerpoint/2010/main" val="3629653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925"/>
          </a:xfrm>
        </p:spPr>
        <p:txBody>
          <a:bodyPr/>
          <a:lstStyle/>
          <a:p>
            <a:pPr algn="ctr"/>
            <a:r>
              <a:rPr lang="en-US" dirty="0" smtClean="0"/>
              <a:t>Categorical </a:t>
            </a:r>
            <a:r>
              <a:rPr lang="en-US" dirty="0"/>
              <a:t>Accounts</a:t>
            </a:r>
          </a:p>
        </p:txBody>
      </p:sp>
      <p:sp>
        <p:nvSpPr>
          <p:cNvPr id="4" name="Slide Number Placeholder 3"/>
          <p:cNvSpPr>
            <a:spLocks noGrp="1"/>
          </p:cNvSpPr>
          <p:nvPr>
            <p:ph type="sldNum" sz="quarter" idx="12"/>
          </p:nvPr>
        </p:nvSpPr>
        <p:spPr/>
        <p:txBody>
          <a:bodyPr/>
          <a:lstStyle/>
          <a:p>
            <a:fld id="{25E842EE-07A5-BF42-B259-F0753968FB43}" type="slidenum">
              <a:rPr lang="en-US" smtClean="0"/>
              <a:t>44</a:t>
            </a:fld>
            <a:endParaRPr lang="en-US"/>
          </a:p>
        </p:txBody>
      </p:sp>
      <p:sp>
        <p:nvSpPr>
          <p:cNvPr id="7" name="Rectangle 6"/>
          <p:cNvSpPr/>
          <p:nvPr/>
        </p:nvSpPr>
        <p:spPr>
          <a:xfrm>
            <a:off x="1377850" y="5975071"/>
            <a:ext cx="7629525" cy="461665"/>
          </a:xfrm>
          <a:prstGeom prst="rect">
            <a:avLst/>
          </a:prstGeom>
        </p:spPr>
        <p:txBody>
          <a:bodyPr wrap="square">
            <a:spAutoFit/>
          </a:bodyPr>
          <a:lstStyle/>
          <a:p>
            <a:r>
              <a:rPr lang="en-US" sz="1200" b="1" u="sng" dirty="0"/>
              <a:t>Note</a:t>
            </a:r>
            <a:r>
              <a:rPr lang="en-US" sz="1200" b="1" dirty="0"/>
              <a:t>: </a:t>
            </a:r>
            <a:r>
              <a:rPr lang="en-US" sz="1200" i="1" dirty="0"/>
              <a:t>a negative value in the variance columns indicates a cost increase in </a:t>
            </a:r>
            <a:r>
              <a:rPr lang="en-US" sz="1200" i="1" dirty="0" smtClean="0"/>
              <a:t>FY23 </a:t>
            </a:r>
            <a:r>
              <a:rPr lang="en-US" sz="1200" i="1" dirty="0"/>
              <a:t>or </a:t>
            </a:r>
            <a:r>
              <a:rPr lang="en-US" sz="1200" i="1" dirty="0" smtClean="0"/>
              <a:t>FY24 </a:t>
            </a:r>
            <a:r>
              <a:rPr lang="en-US" sz="1200" i="1" dirty="0"/>
              <a:t>compared to the Chapter </a:t>
            </a:r>
            <a:r>
              <a:rPr lang="en-US" sz="1200" i="1" dirty="0" smtClean="0"/>
              <a:t>552 FY22 </a:t>
            </a:r>
            <a:r>
              <a:rPr lang="en-US" sz="1200" i="1" dirty="0"/>
              <a:t>base, a positive value indicates a cost decrease in </a:t>
            </a:r>
            <a:r>
              <a:rPr lang="en-US" sz="1200" i="1" dirty="0" smtClean="0"/>
              <a:t>FY23 </a:t>
            </a:r>
            <a:r>
              <a:rPr lang="en-US" sz="1200" i="1" dirty="0"/>
              <a:t>or </a:t>
            </a:r>
            <a:r>
              <a:rPr lang="en-US" sz="1200" i="1" dirty="0" smtClean="0"/>
              <a:t>FY24 </a:t>
            </a:r>
            <a:r>
              <a:rPr lang="en-US" sz="1200" i="1" dirty="0"/>
              <a:t>compared to the </a:t>
            </a:r>
            <a:r>
              <a:rPr lang="en-US" sz="1200" i="1" dirty="0" smtClean="0"/>
              <a:t>FY22 </a:t>
            </a:r>
            <a:r>
              <a:rPr lang="en-US" sz="1200" i="1" dirty="0"/>
              <a:t>base.</a:t>
            </a:r>
          </a:p>
        </p:txBody>
      </p:sp>
      <p:graphicFrame>
        <p:nvGraphicFramePr>
          <p:cNvPr id="6" name="Table 5" descr="This table displays the variance between base year data for Categorical programs vs final rebenchmarked data." title="Categorical Accounts"/>
          <p:cNvGraphicFramePr>
            <a:graphicFrameLocks noGrp="1"/>
          </p:cNvGraphicFramePr>
          <p:nvPr>
            <p:extLst>
              <p:ext uri="{D42A27DB-BD31-4B8C-83A1-F6EECF244321}">
                <p14:modId xmlns:p14="http://schemas.microsoft.com/office/powerpoint/2010/main" val="2564952409"/>
              </p:ext>
            </p:extLst>
          </p:nvPr>
        </p:nvGraphicFramePr>
        <p:xfrm>
          <a:off x="838200" y="1349191"/>
          <a:ext cx="10496096" cy="3395091"/>
        </p:xfrm>
        <a:graphic>
          <a:graphicData uri="http://schemas.openxmlformats.org/drawingml/2006/table">
            <a:tbl>
              <a:tblPr/>
              <a:tblGrid>
                <a:gridCol w="3352422">
                  <a:extLst>
                    <a:ext uri="{9D8B030D-6E8A-4147-A177-3AD203B41FA5}">
                      <a16:colId xmlns:a16="http://schemas.microsoft.com/office/drawing/2014/main" val="2774428732"/>
                    </a:ext>
                  </a:extLst>
                </a:gridCol>
                <a:gridCol w="1154642">
                  <a:extLst>
                    <a:ext uri="{9D8B030D-6E8A-4147-A177-3AD203B41FA5}">
                      <a16:colId xmlns:a16="http://schemas.microsoft.com/office/drawing/2014/main" val="415911161"/>
                    </a:ext>
                  </a:extLst>
                </a:gridCol>
                <a:gridCol w="1079105">
                  <a:extLst>
                    <a:ext uri="{9D8B030D-6E8A-4147-A177-3AD203B41FA5}">
                      <a16:colId xmlns:a16="http://schemas.microsoft.com/office/drawing/2014/main" val="803610069"/>
                    </a:ext>
                  </a:extLst>
                </a:gridCol>
                <a:gridCol w="892060">
                  <a:extLst>
                    <a:ext uri="{9D8B030D-6E8A-4147-A177-3AD203B41FA5}">
                      <a16:colId xmlns:a16="http://schemas.microsoft.com/office/drawing/2014/main" val="2600473199"/>
                    </a:ext>
                  </a:extLst>
                </a:gridCol>
                <a:gridCol w="1154642">
                  <a:extLst>
                    <a:ext uri="{9D8B030D-6E8A-4147-A177-3AD203B41FA5}">
                      <a16:colId xmlns:a16="http://schemas.microsoft.com/office/drawing/2014/main" val="1443279292"/>
                    </a:ext>
                  </a:extLst>
                </a:gridCol>
                <a:gridCol w="1079105">
                  <a:extLst>
                    <a:ext uri="{9D8B030D-6E8A-4147-A177-3AD203B41FA5}">
                      <a16:colId xmlns:a16="http://schemas.microsoft.com/office/drawing/2014/main" val="335201715"/>
                    </a:ext>
                  </a:extLst>
                </a:gridCol>
                <a:gridCol w="892060">
                  <a:extLst>
                    <a:ext uri="{9D8B030D-6E8A-4147-A177-3AD203B41FA5}">
                      <a16:colId xmlns:a16="http://schemas.microsoft.com/office/drawing/2014/main" val="2327652525"/>
                    </a:ext>
                  </a:extLst>
                </a:gridCol>
                <a:gridCol w="892060">
                  <a:extLst>
                    <a:ext uri="{9D8B030D-6E8A-4147-A177-3AD203B41FA5}">
                      <a16:colId xmlns:a16="http://schemas.microsoft.com/office/drawing/2014/main" val="9680305"/>
                    </a:ext>
                  </a:extLst>
                </a:gridCol>
              </a:tblGrid>
              <a:tr h="288944">
                <a:tc>
                  <a:txBody>
                    <a:bodyPr/>
                    <a:lstStyle/>
                    <a:p>
                      <a:pPr algn="ctr" fontAlgn="ctr"/>
                      <a:r>
                        <a:rPr lang="en-US" sz="1000" b="1" i="0" u="none" strike="noStrike" dirty="0">
                          <a:solidFill>
                            <a:srgbClr val="000000"/>
                          </a:solidFill>
                          <a:effectLst/>
                          <a:latin typeface="Arial" panose="020B0604020202020204" pitchFamily="34" charset="0"/>
                        </a:rPr>
                        <a:t>Categorical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2022-2024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482803264"/>
                  </a:ext>
                </a:extLst>
              </a:tr>
              <a:tr h="288944">
                <a:tc>
                  <a:txBody>
                    <a:bodyPr/>
                    <a:lstStyle/>
                    <a:p>
                      <a:pPr algn="ctr" fontAlgn="ctr"/>
                      <a:r>
                        <a:rPr lang="en-US" sz="1000" b="1" i="0" u="none" strike="noStrike">
                          <a:solidFill>
                            <a:srgbClr val="000000"/>
                          </a:solidFill>
                          <a:effectLst/>
                          <a:latin typeface="Arial" panose="020B0604020202020204" pitchFamily="34" charset="0"/>
                        </a:rPr>
                        <a:t>Accounts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Biennial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57793164"/>
                  </a:ext>
                </a:extLst>
              </a:tr>
              <a:tr h="288944">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9237418"/>
                  </a:ext>
                </a:extLst>
              </a:tr>
              <a:tr h="288944">
                <a:tc>
                  <a:txBody>
                    <a:bodyPr/>
                    <a:lstStyle/>
                    <a:p>
                      <a:pPr algn="l" fontAlgn="ctr"/>
                      <a:r>
                        <a:rPr lang="en-US" sz="1000" b="0" i="0" u="none" strike="noStrike">
                          <a:solidFill>
                            <a:srgbClr val="000000"/>
                          </a:solidFill>
                          <a:effectLst/>
                          <a:latin typeface="Arial" panose="020B0604020202020204" pitchFamily="34" charset="0"/>
                        </a:rPr>
                        <a:t>Adult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1,051,800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FF"/>
                          </a:solidFill>
                          <a:effectLst/>
                          <a:latin typeface="Arial" panose="020B0604020202020204" pitchFamily="34" charset="0"/>
                        </a:rPr>
                        <a:t>        1,051,800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1,051,800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FF"/>
                          </a:solidFill>
                          <a:effectLst/>
                          <a:latin typeface="Arial" panose="020B0604020202020204" pitchFamily="34" charset="0"/>
                        </a:rPr>
                        <a:t>        1,051,800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451995"/>
                  </a:ext>
                </a:extLst>
              </a:tr>
              <a:tr h="288944">
                <a:tc>
                  <a:txBody>
                    <a:bodyPr/>
                    <a:lstStyle/>
                    <a:p>
                      <a:pPr algn="l" fontAlgn="ctr"/>
                      <a:r>
                        <a:rPr lang="en-US" sz="1000" b="0" i="0" u="none" strike="noStrike">
                          <a:solidFill>
                            <a:srgbClr val="000000"/>
                          </a:solidFill>
                          <a:effectLst/>
                          <a:latin typeface="Arial" panose="020B0604020202020204" pitchFamily="34" charset="0"/>
                        </a:rPr>
                        <a:t>Adult Literacy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2,480,000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2,480,000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2,480,000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2,480,000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517277"/>
                  </a:ext>
                </a:extLst>
              </a:tr>
              <a:tr h="491204">
                <a:tc>
                  <a:txBody>
                    <a:bodyPr/>
                    <a:lstStyle/>
                    <a:p>
                      <a:pPr algn="l" fontAlgn="ctr"/>
                      <a:r>
                        <a:rPr lang="en-US" sz="1000" b="0" i="0" u="none" strike="noStrike">
                          <a:solidFill>
                            <a:srgbClr val="000000"/>
                          </a:solidFill>
                          <a:effectLst/>
                          <a:latin typeface="Arial" panose="020B0604020202020204" pitchFamily="34" charset="0"/>
                        </a:rPr>
                        <a:t>American Indian Treaty Commitment (King William)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54,077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46,841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7,236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54,077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50,211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3,866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11,102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1380437"/>
                  </a:ext>
                </a:extLst>
              </a:tr>
              <a:tr h="288944">
                <a:tc>
                  <a:txBody>
                    <a:bodyPr/>
                    <a:lstStyle/>
                    <a:p>
                      <a:pPr algn="l" fontAlgn="ctr"/>
                      <a:r>
                        <a:rPr lang="en-US" sz="1000" b="0" i="0" u="none" strike="noStrike">
                          <a:solidFill>
                            <a:srgbClr val="000000"/>
                          </a:solidFill>
                          <a:effectLst/>
                          <a:latin typeface="Arial" panose="020B0604020202020204" pitchFamily="34" charset="0"/>
                        </a:rPr>
                        <a:t>School Lunch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5,801,932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5,801,932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5,801,932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5,801,932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8862341"/>
                  </a:ext>
                </a:extLst>
              </a:tr>
              <a:tr h="288944">
                <a:tc>
                  <a:txBody>
                    <a:bodyPr/>
                    <a:lstStyle/>
                    <a:p>
                      <a:pPr algn="l" fontAlgn="ctr"/>
                      <a:r>
                        <a:rPr lang="en-US" sz="1000" b="0" i="0" u="none" strike="noStrike">
                          <a:solidFill>
                            <a:srgbClr val="000000"/>
                          </a:solidFill>
                          <a:effectLst/>
                          <a:latin typeface="Arial" panose="020B0604020202020204" pitchFamily="34" charset="0"/>
                        </a:rPr>
                        <a:t>Special Education - Homebound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3,122,201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3,122,201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3,122,201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3,122,201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4934498"/>
                  </a:ext>
                </a:extLst>
              </a:tr>
              <a:tr h="288944">
                <a:tc>
                  <a:txBody>
                    <a:bodyPr/>
                    <a:lstStyle/>
                    <a:p>
                      <a:pPr algn="l" fontAlgn="ctr"/>
                      <a:r>
                        <a:rPr lang="en-US" sz="1000" b="0" i="0" u="none" strike="noStrike">
                          <a:solidFill>
                            <a:srgbClr val="000000"/>
                          </a:solidFill>
                          <a:effectLst/>
                          <a:latin typeface="Arial" panose="020B0604020202020204" pitchFamily="34" charset="0"/>
                        </a:rPr>
                        <a:t>Special Education - Jails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3,957,457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4,094,025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(136,568)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3,957,457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4,250,522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(293,065)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(429,632)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1707395"/>
                  </a:ext>
                </a:extLst>
              </a:tr>
              <a:tr h="288944">
                <a:tc>
                  <a:txBody>
                    <a:bodyPr/>
                    <a:lstStyle/>
                    <a:p>
                      <a:pPr algn="l" fontAlgn="ctr"/>
                      <a:r>
                        <a:rPr lang="en-US" sz="1000" b="0" i="0" u="none" strike="noStrike">
                          <a:solidFill>
                            <a:srgbClr val="000000"/>
                          </a:solidFill>
                          <a:effectLst/>
                          <a:latin typeface="Arial" panose="020B0604020202020204" pitchFamily="34" charset="0"/>
                        </a:rPr>
                        <a:t>Special Education - SOP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37,546,662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FF"/>
                          </a:solidFill>
                          <a:effectLst/>
                          <a:latin typeface="Arial" panose="020B0604020202020204" pitchFamily="34" charset="0"/>
                        </a:rPr>
                        <a:t>      37,546,662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37,546,662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FF"/>
                          </a:solidFill>
                          <a:effectLst/>
                          <a:latin typeface="Arial" panose="020B0604020202020204" pitchFamily="34" charset="0"/>
                        </a:rPr>
                        <a:t>      37,800,592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panose="020B0604020202020204" pitchFamily="34" charset="0"/>
                        </a:rPr>
                        <a:t>     (253,930)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panose="020B0604020202020204" pitchFamily="34" charset="0"/>
                        </a:rPr>
                        <a:t>     (253,930)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809908"/>
                  </a:ext>
                </a:extLst>
              </a:tr>
              <a:tr h="303391">
                <a:tc>
                  <a:txBody>
                    <a:bodyPr/>
                    <a:lstStyle/>
                    <a:p>
                      <a:pPr algn="l" fontAlgn="ctr"/>
                      <a:r>
                        <a:rPr lang="en-US" sz="1000" b="1" i="0" u="none" strike="noStrike">
                          <a:solidFill>
                            <a:srgbClr val="000000"/>
                          </a:solidFill>
                          <a:effectLst/>
                          <a:latin typeface="Arial" panose="020B0604020202020204" pitchFamily="34" charset="0"/>
                        </a:rPr>
                        <a:t>Categorical Sub-Total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54,014,129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54,143,461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FF0000"/>
                          </a:solidFill>
                          <a:effectLst/>
                          <a:latin typeface="Arial" panose="020B0604020202020204" pitchFamily="34" charset="0"/>
                        </a:rPr>
                        <a:t>     (129,332)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54,014,129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54,557,258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FF0000"/>
                          </a:solidFill>
                          <a:effectLst/>
                          <a:latin typeface="Arial" panose="020B0604020202020204" pitchFamily="34" charset="0"/>
                        </a:rPr>
                        <a:t>     (543,129)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dirty="0">
                          <a:solidFill>
                            <a:srgbClr val="FF0000"/>
                          </a:solidFill>
                          <a:effectLst/>
                          <a:latin typeface="Arial" panose="020B0604020202020204" pitchFamily="34" charset="0"/>
                        </a:rPr>
                        <a:t>     (672,460)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4258278"/>
                  </a:ext>
                </a:extLst>
              </a:tr>
            </a:tbl>
          </a:graphicData>
        </a:graphic>
      </p:graphicFrame>
    </p:spTree>
    <p:extLst>
      <p:ext uri="{BB962C8B-B14F-4D97-AF65-F5344CB8AC3E}">
        <p14:creationId xmlns:p14="http://schemas.microsoft.com/office/powerpoint/2010/main" val="4001328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774"/>
          </a:xfrm>
        </p:spPr>
        <p:txBody>
          <a:bodyPr/>
          <a:lstStyle/>
          <a:p>
            <a:pPr algn="ctr"/>
            <a:r>
              <a:rPr lang="en-US" dirty="0" smtClean="0"/>
              <a:t>Lottery </a:t>
            </a:r>
            <a:r>
              <a:rPr lang="en-US" dirty="0"/>
              <a:t>Accounts</a:t>
            </a:r>
          </a:p>
        </p:txBody>
      </p:sp>
      <p:sp>
        <p:nvSpPr>
          <p:cNvPr id="5" name="Rectangle 4"/>
          <p:cNvSpPr/>
          <p:nvPr/>
        </p:nvSpPr>
        <p:spPr>
          <a:xfrm>
            <a:off x="1104580" y="6205904"/>
            <a:ext cx="7629525" cy="461665"/>
          </a:xfrm>
          <a:prstGeom prst="rect">
            <a:avLst/>
          </a:prstGeom>
        </p:spPr>
        <p:txBody>
          <a:bodyPr wrap="square">
            <a:spAutoFit/>
          </a:bodyPr>
          <a:lstStyle/>
          <a:p>
            <a:r>
              <a:rPr lang="en-US" sz="1200" b="1" u="sng" dirty="0"/>
              <a:t>Note</a:t>
            </a:r>
            <a:r>
              <a:rPr lang="en-US" sz="1200" b="1" dirty="0"/>
              <a:t>: </a:t>
            </a:r>
            <a:r>
              <a:rPr lang="en-US" sz="1200" i="1" dirty="0"/>
              <a:t>a negative value in the variance columns indicates a cost increase in </a:t>
            </a:r>
            <a:r>
              <a:rPr lang="en-US" sz="1200" i="1" dirty="0" smtClean="0"/>
              <a:t>FY23 </a:t>
            </a:r>
            <a:r>
              <a:rPr lang="en-US" sz="1200" i="1" dirty="0"/>
              <a:t>or </a:t>
            </a:r>
            <a:r>
              <a:rPr lang="en-US" sz="1200" i="1" dirty="0" smtClean="0"/>
              <a:t>FY24 </a:t>
            </a:r>
            <a:r>
              <a:rPr lang="en-US" sz="1200" i="1" dirty="0"/>
              <a:t>compared to the Chapter </a:t>
            </a:r>
            <a:r>
              <a:rPr lang="en-US" sz="1200" i="1" dirty="0" smtClean="0"/>
              <a:t>552 FY22 </a:t>
            </a:r>
            <a:r>
              <a:rPr lang="en-US" sz="1200" i="1" dirty="0"/>
              <a:t>base, a positive value indicates a cost decrease in </a:t>
            </a:r>
            <a:r>
              <a:rPr lang="en-US" sz="1200" i="1" dirty="0" smtClean="0"/>
              <a:t>FY23 </a:t>
            </a:r>
            <a:r>
              <a:rPr lang="en-US" sz="1200" i="1" dirty="0"/>
              <a:t>or </a:t>
            </a:r>
            <a:r>
              <a:rPr lang="en-US" sz="1200" i="1" dirty="0" smtClean="0"/>
              <a:t>FY24 </a:t>
            </a:r>
            <a:r>
              <a:rPr lang="en-US" sz="1200" i="1" dirty="0"/>
              <a:t>compared to the </a:t>
            </a:r>
            <a:r>
              <a:rPr lang="en-US" sz="1200" i="1" dirty="0" smtClean="0"/>
              <a:t>FY22 </a:t>
            </a:r>
            <a:r>
              <a:rPr lang="en-US" sz="1200" i="1" dirty="0"/>
              <a:t>base.</a:t>
            </a:r>
          </a:p>
        </p:txBody>
      </p:sp>
      <p:graphicFrame>
        <p:nvGraphicFramePr>
          <p:cNvPr id="3" name="Table 2" descr="This table displays the variance between base year data for Lottery-funded programs vs final rebenchmarked data." title="Lottery Accounts"/>
          <p:cNvGraphicFramePr>
            <a:graphicFrameLocks noGrp="1"/>
          </p:cNvGraphicFramePr>
          <p:nvPr>
            <p:extLst>
              <p:ext uri="{D42A27DB-BD31-4B8C-83A1-F6EECF244321}">
                <p14:modId xmlns:p14="http://schemas.microsoft.com/office/powerpoint/2010/main" val="805709223"/>
              </p:ext>
            </p:extLst>
          </p:nvPr>
        </p:nvGraphicFramePr>
        <p:xfrm>
          <a:off x="1319985" y="1104900"/>
          <a:ext cx="9552030" cy="4991101"/>
        </p:xfrm>
        <a:graphic>
          <a:graphicData uri="http://schemas.openxmlformats.org/drawingml/2006/table">
            <a:tbl>
              <a:tblPr/>
              <a:tblGrid>
                <a:gridCol w="2880770">
                  <a:extLst>
                    <a:ext uri="{9D8B030D-6E8A-4147-A177-3AD203B41FA5}">
                      <a16:colId xmlns:a16="http://schemas.microsoft.com/office/drawing/2014/main" val="2624267038"/>
                    </a:ext>
                  </a:extLst>
                </a:gridCol>
                <a:gridCol w="975122">
                  <a:extLst>
                    <a:ext uri="{9D8B030D-6E8A-4147-A177-3AD203B41FA5}">
                      <a16:colId xmlns:a16="http://schemas.microsoft.com/office/drawing/2014/main" val="3080959496"/>
                    </a:ext>
                  </a:extLst>
                </a:gridCol>
                <a:gridCol w="975122">
                  <a:extLst>
                    <a:ext uri="{9D8B030D-6E8A-4147-A177-3AD203B41FA5}">
                      <a16:colId xmlns:a16="http://schemas.microsoft.com/office/drawing/2014/main" val="1419181230"/>
                    </a:ext>
                  </a:extLst>
                </a:gridCol>
                <a:gridCol w="891880">
                  <a:extLst>
                    <a:ext uri="{9D8B030D-6E8A-4147-A177-3AD203B41FA5}">
                      <a16:colId xmlns:a16="http://schemas.microsoft.com/office/drawing/2014/main" val="1480433776"/>
                    </a:ext>
                  </a:extLst>
                </a:gridCol>
                <a:gridCol w="975122">
                  <a:extLst>
                    <a:ext uri="{9D8B030D-6E8A-4147-A177-3AD203B41FA5}">
                      <a16:colId xmlns:a16="http://schemas.microsoft.com/office/drawing/2014/main" val="4210045997"/>
                    </a:ext>
                  </a:extLst>
                </a:gridCol>
                <a:gridCol w="975122">
                  <a:extLst>
                    <a:ext uri="{9D8B030D-6E8A-4147-A177-3AD203B41FA5}">
                      <a16:colId xmlns:a16="http://schemas.microsoft.com/office/drawing/2014/main" val="2869701759"/>
                    </a:ext>
                  </a:extLst>
                </a:gridCol>
                <a:gridCol w="939446">
                  <a:extLst>
                    <a:ext uri="{9D8B030D-6E8A-4147-A177-3AD203B41FA5}">
                      <a16:colId xmlns:a16="http://schemas.microsoft.com/office/drawing/2014/main" val="2030894302"/>
                    </a:ext>
                  </a:extLst>
                </a:gridCol>
                <a:gridCol w="939446">
                  <a:extLst>
                    <a:ext uri="{9D8B030D-6E8A-4147-A177-3AD203B41FA5}">
                      <a16:colId xmlns:a16="http://schemas.microsoft.com/office/drawing/2014/main" val="21807902"/>
                    </a:ext>
                  </a:extLst>
                </a:gridCol>
              </a:tblGrid>
              <a:tr h="184445">
                <a:tc>
                  <a:txBody>
                    <a:bodyPr/>
                    <a:lstStyle/>
                    <a:p>
                      <a:pPr algn="ctr" fontAlgn="ctr"/>
                      <a:r>
                        <a:rPr lang="en-US" sz="800" b="1" i="0" u="none" strike="noStrike">
                          <a:solidFill>
                            <a:srgbClr val="000000"/>
                          </a:solidFill>
                          <a:effectLst/>
                          <a:latin typeface="Arial" panose="020B0604020202020204" pitchFamily="34" charset="0"/>
                        </a:rPr>
                        <a:t>Lottery</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FY 2022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FY 2023</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FY 2022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FY 2024</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2022-2024</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777047001"/>
                  </a:ext>
                </a:extLst>
              </a:tr>
              <a:tr h="184445">
                <a:tc>
                  <a:txBody>
                    <a:bodyPr/>
                    <a:lstStyle/>
                    <a:p>
                      <a:pPr algn="ctr" fontAlgn="ctr"/>
                      <a:r>
                        <a:rPr lang="en-US" sz="800" b="1" i="0" u="none" strike="noStrike" dirty="0">
                          <a:solidFill>
                            <a:srgbClr val="000000"/>
                          </a:solidFill>
                          <a:effectLst/>
                          <a:latin typeface="Arial" panose="020B0604020202020204" pitchFamily="34" charset="0"/>
                        </a:rPr>
                        <a:t>Accounts</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Base State Cost</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Updated</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 Variance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Base State Cost</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Updated</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 Variance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Biennial</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685229100"/>
                  </a:ext>
                </a:extLst>
              </a:tr>
              <a:tr h="184445">
                <a:tc>
                  <a:txBody>
                    <a:bodyPr/>
                    <a:lstStyle/>
                    <a:p>
                      <a:pPr algn="ctr" fontAlgn="ctr"/>
                      <a:r>
                        <a:rPr lang="en-US" sz="800" b="1" i="0" u="none" strike="noStrike">
                          <a:solidFill>
                            <a:srgbClr val="000000"/>
                          </a:solidFill>
                          <a:effectLst/>
                          <a:latin typeface="Arial" panose="020B0604020202020204" pitchFamily="34" charset="0"/>
                        </a:rPr>
                        <a:t>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(Chapter 552)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State Cost</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(Chapter 552)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State Cost</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1" i="0" u="none" strike="noStrike">
                          <a:solidFill>
                            <a:srgbClr val="000000"/>
                          </a:solidFill>
                          <a:effectLst/>
                          <a:latin typeface="Arial" panose="020B0604020202020204" pitchFamily="34" charset="0"/>
                        </a:rPr>
                        <a:t>Variance</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6191106"/>
                  </a:ext>
                </a:extLst>
              </a:tr>
              <a:tr h="186290">
                <a:tc>
                  <a:txBody>
                    <a:bodyPr/>
                    <a:lstStyle/>
                    <a:p>
                      <a:pPr algn="l" fontAlgn="ctr"/>
                      <a:r>
                        <a:rPr lang="en-US" sz="1000" b="0" i="0" u="none" strike="noStrike">
                          <a:solidFill>
                            <a:srgbClr val="000000"/>
                          </a:solidFill>
                          <a:effectLst/>
                          <a:latin typeface="Arial" panose="020B0604020202020204" pitchFamily="34" charset="0"/>
                        </a:rPr>
                        <a:t>Foster Care</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11,528,816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FF"/>
                          </a:solidFill>
                          <a:effectLst/>
                          <a:latin typeface="Arial" panose="020B0604020202020204" pitchFamily="34" charset="0"/>
                        </a:rPr>
                        <a:t>    12,057,526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FF0000"/>
                          </a:solidFill>
                          <a:effectLst/>
                          <a:latin typeface="Arial" panose="020B0604020202020204" pitchFamily="34" charset="0"/>
                        </a:rPr>
                        <a:t>      (528,710)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Arial" panose="020B0604020202020204" pitchFamily="34" charset="0"/>
                        </a:rPr>
                        <a:t>    11,528,816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0000FF"/>
                          </a:solidFill>
                          <a:effectLst/>
                          <a:latin typeface="Arial" panose="020B0604020202020204" pitchFamily="34" charset="0"/>
                        </a:rPr>
                        <a:t>    12,262,652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FF0000"/>
                          </a:solidFill>
                          <a:effectLst/>
                          <a:latin typeface="Arial" panose="020B0604020202020204" pitchFamily="34" charset="0"/>
                        </a:rPr>
                        <a:t>       (733,836)</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000" b="0" i="0" u="none" strike="noStrike">
                          <a:solidFill>
                            <a:srgbClr val="FF0000"/>
                          </a:solidFill>
                          <a:effectLst/>
                          <a:latin typeface="Arial" panose="020B0604020202020204" pitchFamily="34" charset="0"/>
                        </a:rPr>
                        <a:t>    (1,262,546)</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7279666"/>
                  </a:ext>
                </a:extLst>
              </a:tr>
              <a:tr h="186290">
                <a:tc>
                  <a:txBody>
                    <a:bodyPr/>
                    <a:lstStyle/>
                    <a:p>
                      <a:pPr algn="l" fontAlgn="ctr"/>
                      <a:r>
                        <a:rPr lang="en-US" sz="1000" b="0" i="0" u="none" strike="noStrike">
                          <a:solidFill>
                            <a:srgbClr val="000000"/>
                          </a:solidFill>
                          <a:effectLst/>
                          <a:latin typeface="Arial" panose="020B0604020202020204" pitchFamily="34" charset="0"/>
                        </a:rPr>
                        <a:t>At-Risk Add-On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85,024,934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74,498,111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10,526,823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85,024,934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73,669,601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11,355,333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21,882,156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6073146"/>
                  </a:ext>
                </a:extLst>
              </a:tr>
              <a:tr h="186290">
                <a:tc>
                  <a:txBody>
                    <a:bodyPr/>
                    <a:lstStyle/>
                    <a:p>
                      <a:pPr algn="l" fontAlgn="ctr"/>
                      <a:r>
                        <a:rPr lang="en-US" sz="1000" b="0" i="0" u="none" strike="noStrike">
                          <a:solidFill>
                            <a:srgbClr val="000000"/>
                          </a:solidFill>
                          <a:effectLst/>
                          <a:latin typeface="Arial" panose="020B0604020202020204" pitchFamily="34" charset="0"/>
                        </a:rPr>
                        <a:t>Early Reading Intervention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27,192,313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28,519,540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(1,327,227)</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27,192,313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28,600,129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(1,407,816)</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(2,735,043)</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224445"/>
                  </a:ext>
                </a:extLst>
              </a:tr>
              <a:tr h="186290">
                <a:tc>
                  <a:txBody>
                    <a:bodyPr/>
                    <a:lstStyle/>
                    <a:p>
                      <a:pPr algn="l" fontAlgn="ctr"/>
                      <a:r>
                        <a:rPr lang="en-US" sz="1000" b="0" i="0" u="none" strike="noStrike">
                          <a:solidFill>
                            <a:srgbClr val="000000"/>
                          </a:solidFill>
                          <a:effectLst/>
                          <a:latin typeface="Arial" panose="020B0604020202020204" pitchFamily="34" charset="0"/>
                        </a:rPr>
                        <a:t>Mentor Teacher</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1075035"/>
                  </a:ext>
                </a:extLst>
              </a:tr>
              <a:tr h="186290">
                <a:tc>
                  <a:txBody>
                    <a:bodyPr/>
                    <a:lstStyle/>
                    <a:p>
                      <a:pPr algn="l" fontAlgn="ctr"/>
                      <a:r>
                        <a:rPr lang="en-US" sz="1000" b="0" i="0" u="none" strike="noStrike">
                          <a:solidFill>
                            <a:srgbClr val="000000"/>
                          </a:solidFill>
                          <a:effectLst/>
                          <a:latin typeface="Arial" panose="020B0604020202020204" pitchFamily="34" charset="0"/>
                        </a:rPr>
                        <a:t>K-3 Primary Class Size</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132,995,629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142,706,554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(9,710,925)</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132,995,629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143,197,618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(10,201,989)</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(19,912,914)</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1150584"/>
                  </a:ext>
                </a:extLst>
              </a:tr>
              <a:tr h="363359">
                <a:tc>
                  <a:txBody>
                    <a:bodyPr/>
                    <a:lstStyle/>
                    <a:p>
                      <a:pPr algn="l" fontAlgn="ctr"/>
                      <a:r>
                        <a:rPr lang="en-US" sz="1000" b="0" i="0" u="none" strike="noStrike">
                          <a:solidFill>
                            <a:srgbClr val="000000"/>
                          </a:solidFill>
                          <a:effectLst/>
                          <a:latin typeface="Arial" panose="020B0604020202020204" pitchFamily="34" charset="0"/>
                        </a:rPr>
                        <a:t>School Breakfast</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7,920,136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7,920,136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7,920,136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7,920,136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8337211"/>
                  </a:ext>
                </a:extLst>
              </a:tr>
              <a:tr h="186290">
                <a:tc>
                  <a:txBody>
                    <a:bodyPr/>
                    <a:lstStyle/>
                    <a:p>
                      <a:pPr algn="l" fontAlgn="ctr"/>
                      <a:r>
                        <a:rPr lang="en-US" sz="1000" b="0" i="0" u="none" strike="noStrike">
                          <a:solidFill>
                            <a:srgbClr val="000000"/>
                          </a:solidFill>
                          <a:effectLst/>
                          <a:latin typeface="Arial" panose="020B0604020202020204" pitchFamily="34" charset="0"/>
                        </a:rPr>
                        <a:t>SOL Algebra Readiness</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15,248,151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16,239,734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(991,583)</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15,248,151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16,239,734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(991,583)</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(1,983,166)</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5024276"/>
                  </a:ext>
                </a:extLst>
              </a:tr>
              <a:tr h="363359">
                <a:tc>
                  <a:txBody>
                    <a:bodyPr/>
                    <a:lstStyle/>
                    <a:p>
                      <a:pPr algn="l" fontAlgn="ctr"/>
                      <a:r>
                        <a:rPr lang="en-US" sz="1000" b="0" i="0" u="none" strike="noStrike">
                          <a:solidFill>
                            <a:srgbClr val="000000"/>
                          </a:solidFill>
                          <a:effectLst/>
                          <a:latin typeface="Arial" panose="020B0604020202020204" pitchFamily="34" charset="0"/>
                        </a:rPr>
                        <a:t>Infrastructure and Operations Per Pupil Fund</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276,361,275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276,361,275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276,361,275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276,361,277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269972"/>
                  </a:ext>
                </a:extLst>
              </a:tr>
              <a:tr h="186290">
                <a:tc>
                  <a:txBody>
                    <a:bodyPr/>
                    <a:lstStyle/>
                    <a:p>
                      <a:pPr algn="l" fontAlgn="ctr"/>
                      <a:r>
                        <a:rPr lang="en-US" sz="1000" b="0" i="0" u="none" strike="noStrike">
                          <a:solidFill>
                            <a:srgbClr val="000000"/>
                          </a:solidFill>
                          <a:effectLst/>
                          <a:latin typeface="Arial" panose="020B0604020202020204" pitchFamily="34" charset="0"/>
                        </a:rPr>
                        <a:t>Alternative Education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9,870,504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9,776,683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93,821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9,870,504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9,776,683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93,821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187,642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9791588"/>
                  </a:ext>
                </a:extLst>
              </a:tr>
              <a:tr h="368892">
                <a:tc>
                  <a:txBody>
                    <a:bodyPr/>
                    <a:lstStyle/>
                    <a:p>
                      <a:pPr algn="l" fontAlgn="ctr"/>
                      <a:r>
                        <a:rPr lang="en-US" sz="1000" b="0" i="0" u="none" strike="noStrike">
                          <a:solidFill>
                            <a:srgbClr val="000000"/>
                          </a:solidFill>
                          <a:effectLst/>
                          <a:latin typeface="Arial" panose="020B0604020202020204" pitchFamily="34" charset="0"/>
                        </a:rPr>
                        <a:t>Individual Student Alternative Ed Program (ISAEP)</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2,247,581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2,247,581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2,247,581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2,247,581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0856547"/>
                  </a:ext>
                </a:extLst>
              </a:tr>
              <a:tr h="186290">
                <a:tc>
                  <a:txBody>
                    <a:bodyPr/>
                    <a:lstStyle/>
                    <a:p>
                      <a:pPr algn="l" fontAlgn="ctr"/>
                      <a:r>
                        <a:rPr lang="en-US" sz="1000" b="0" i="0" u="none" strike="noStrike">
                          <a:solidFill>
                            <a:srgbClr val="000000"/>
                          </a:solidFill>
                          <a:effectLst/>
                          <a:latin typeface="Arial" panose="020B0604020202020204" pitchFamily="34" charset="0"/>
                        </a:rPr>
                        <a:t>Special Education - Regional Tuition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101,152,929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101,152,929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101,152,929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101,152,929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4101904"/>
                  </a:ext>
                </a:extLst>
              </a:tr>
              <a:tr h="186290">
                <a:tc>
                  <a:txBody>
                    <a:bodyPr/>
                    <a:lstStyle/>
                    <a:p>
                      <a:pPr algn="l" fontAlgn="ctr"/>
                      <a:r>
                        <a:rPr lang="en-US" sz="1000" b="0" i="0" u="none" strike="noStrike">
                          <a:solidFill>
                            <a:srgbClr val="000000"/>
                          </a:solidFill>
                          <a:effectLst/>
                          <a:latin typeface="Arial" panose="020B0604020202020204" pitchFamily="34" charset="0"/>
                        </a:rPr>
                        <a:t>Career &amp; Tech Education (Voc Ed)</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11,681,872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11,681,872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11,681,872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11,681,872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1579714"/>
                  </a:ext>
                </a:extLst>
              </a:tr>
              <a:tr h="186290">
                <a:tc>
                  <a:txBody>
                    <a:bodyPr/>
                    <a:lstStyle/>
                    <a:p>
                      <a:pPr algn="l" fontAlgn="ctr"/>
                      <a:r>
                        <a:rPr lang="en-US" sz="1000" b="0" i="0" u="none" strike="noStrike">
                          <a:solidFill>
                            <a:srgbClr val="000000"/>
                          </a:solidFill>
                          <a:effectLst/>
                          <a:latin typeface="Arial" panose="020B0604020202020204" pitchFamily="34" charset="0"/>
                        </a:rPr>
                        <a:t>Accomack-Northampton Distribution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4,000,000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4395078"/>
                  </a:ext>
                </a:extLst>
              </a:tr>
              <a:tr h="193668">
                <a:tc>
                  <a:txBody>
                    <a:bodyPr/>
                    <a:lstStyle/>
                    <a:p>
                      <a:pPr algn="l" fontAlgn="ctr"/>
                      <a:r>
                        <a:rPr lang="en-US" sz="1000" b="0" i="0" u="none" strike="noStrike">
                          <a:solidFill>
                            <a:srgbClr val="000000"/>
                          </a:solidFill>
                          <a:effectLst/>
                          <a:latin typeface="Arial" panose="020B0604020202020204" pitchFamily="34" charset="0"/>
                        </a:rPr>
                        <a:t>Project Graduation</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1,387,240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1,387,240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1"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1,387,240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1,387,240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1869051"/>
                  </a:ext>
                </a:extLst>
              </a:tr>
              <a:tr h="363359">
                <a:tc>
                  <a:txBody>
                    <a:bodyPr/>
                    <a:lstStyle/>
                    <a:p>
                      <a:pPr algn="l" fontAlgn="ctr"/>
                      <a:r>
                        <a:rPr lang="en-US" sz="1000" b="0" i="0" u="none" strike="noStrike">
                          <a:solidFill>
                            <a:srgbClr val="000000"/>
                          </a:solidFill>
                          <a:effectLst/>
                          <a:latin typeface="Arial" panose="020B0604020202020204" pitchFamily="34" charset="0"/>
                        </a:rPr>
                        <a:t>Unallocated Lottery Balance</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231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260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(29)</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231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259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(28)</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(57)</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83360579"/>
                  </a:ext>
                </a:extLst>
              </a:tr>
              <a:tr h="186290">
                <a:tc>
                  <a:txBody>
                    <a:bodyPr/>
                    <a:lstStyle/>
                    <a:p>
                      <a:pPr algn="l" fontAlgn="ctr"/>
                      <a:r>
                        <a:rPr lang="en-US" sz="1000" b="0" i="0" u="none" strike="noStrike">
                          <a:solidFill>
                            <a:srgbClr val="000000"/>
                          </a:solidFill>
                          <a:effectLst/>
                          <a:latin typeface="Arial" panose="020B0604020202020204" pitchFamily="34" charset="0"/>
                        </a:rPr>
                        <a:t>Supplemental Basic Aid</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1,049,271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1,111,441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(62,170)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1,049,271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1,163,171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(113,900)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(176,070)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80039006"/>
                  </a:ext>
                </a:extLst>
              </a:tr>
              <a:tr h="186290">
                <a:tc>
                  <a:txBody>
                    <a:bodyPr/>
                    <a:lstStyle/>
                    <a:p>
                      <a:pPr algn="l" fontAlgn="ctr"/>
                      <a:r>
                        <a:rPr lang="en-US" sz="1000" b="0" i="0" u="none" strike="noStrike">
                          <a:solidFill>
                            <a:srgbClr val="000000"/>
                          </a:solidFill>
                          <a:effectLst/>
                          <a:latin typeface="Arial" panose="020B0604020202020204" pitchFamily="34" charset="0"/>
                        </a:rPr>
                        <a:t>Race to GED (NCLB/EFAL)</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2,410,988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2,410,988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00"/>
                          </a:solidFill>
                          <a:effectLst/>
                          <a:latin typeface="Arial" panose="020B0604020202020204" pitchFamily="34" charset="0"/>
                        </a:rPr>
                        <a:t>      2,410,988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0000FF"/>
                          </a:solidFill>
                          <a:effectLst/>
                          <a:latin typeface="Arial" panose="020B0604020202020204" pitchFamily="34" charset="0"/>
                        </a:rPr>
                        <a:t>      2,410,988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3328941"/>
                  </a:ext>
                </a:extLst>
              </a:tr>
              <a:tr h="186290">
                <a:tc>
                  <a:txBody>
                    <a:bodyPr/>
                    <a:lstStyle/>
                    <a:p>
                      <a:pPr algn="l" fontAlgn="ctr"/>
                      <a:r>
                        <a:rPr lang="en-US" sz="1000" b="0" i="0" u="none" strike="noStrike">
                          <a:solidFill>
                            <a:srgbClr val="000000"/>
                          </a:solidFill>
                          <a:effectLst/>
                          <a:latin typeface="Arial" panose="020B0604020202020204" pitchFamily="34" charset="0"/>
                        </a:rPr>
                        <a:t>Path to Industry Certification (NCLB/EFAL)</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1,831,464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FF"/>
                          </a:solidFill>
                          <a:effectLst/>
                          <a:latin typeface="Arial" panose="020B0604020202020204" pitchFamily="34" charset="0"/>
                        </a:rPr>
                        <a:t>      1,831,464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1,831,464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FF"/>
                          </a:solidFill>
                          <a:effectLst/>
                          <a:latin typeface="Arial" panose="020B0604020202020204" pitchFamily="34" charset="0"/>
                        </a:rPr>
                        <a:t>      1,831,464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panose="020B0604020202020204" pitchFamily="34" charset="0"/>
                        </a:rPr>
                        <a:t>                    -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960553"/>
                  </a:ext>
                </a:extLst>
              </a:tr>
              <a:tr h="363359">
                <a:tc>
                  <a:txBody>
                    <a:bodyPr/>
                    <a:lstStyle/>
                    <a:p>
                      <a:pPr algn="l" fontAlgn="ctr"/>
                      <a:r>
                        <a:rPr lang="en-US" sz="1000" b="1" i="0" u="none" strike="noStrike">
                          <a:solidFill>
                            <a:srgbClr val="000000"/>
                          </a:solidFill>
                          <a:effectLst/>
                          <a:latin typeface="Arial" panose="020B0604020202020204" pitchFamily="34" charset="0"/>
                        </a:rPr>
                        <a:t>Lottery Accounts Sub-Total</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690,903,334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690,903,334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690,903,334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690,903,334 </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a:solidFill>
                            <a:srgbClr val="00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l" fontAlgn="ctr"/>
                      <a:r>
                        <a:rPr lang="en-US" sz="1000" b="1" i="0" u="none" strike="noStrike" dirty="0">
                          <a:solidFill>
                            <a:srgbClr val="000000"/>
                          </a:solidFill>
                          <a:effectLst/>
                          <a:latin typeface="Arial" panose="020B0604020202020204" pitchFamily="34" charset="0"/>
                        </a:rPr>
                        <a:t>                   (0)</a:t>
                      </a:r>
                    </a:p>
                  </a:txBody>
                  <a:tcPr marL="8040" marR="8040" marT="8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51597056"/>
                  </a:ext>
                </a:extLst>
              </a:tr>
            </a:tbl>
          </a:graphicData>
        </a:graphic>
      </p:graphicFrame>
    </p:spTree>
    <p:extLst>
      <p:ext uri="{BB962C8B-B14F-4D97-AF65-F5344CB8AC3E}">
        <p14:creationId xmlns:p14="http://schemas.microsoft.com/office/powerpoint/2010/main" val="1910772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r>
              <a:rPr lang="en-US" dirty="0"/>
              <a:t>– by Direct Aid Account Category</a:t>
            </a:r>
          </a:p>
        </p:txBody>
      </p:sp>
      <p:sp>
        <p:nvSpPr>
          <p:cNvPr id="4" name="Slide Number Placeholder 3"/>
          <p:cNvSpPr>
            <a:spLocks noGrp="1"/>
          </p:cNvSpPr>
          <p:nvPr>
            <p:ph type="sldNum" sz="quarter" idx="12"/>
          </p:nvPr>
        </p:nvSpPr>
        <p:spPr/>
        <p:txBody>
          <a:bodyPr/>
          <a:lstStyle/>
          <a:p>
            <a:fld id="{25E842EE-07A5-BF42-B259-F0753968FB43}" type="slidenum">
              <a:rPr lang="en-US" smtClean="0"/>
              <a:t>46</a:t>
            </a:fld>
            <a:endParaRPr lang="en-US"/>
          </a:p>
        </p:txBody>
      </p:sp>
      <p:sp>
        <p:nvSpPr>
          <p:cNvPr id="7" name="Rectangle 6"/>
          <p:cNvSpPr/>
          <p:nvPr/>
        </p:nvSpPr>
        <p:spPr>
          <a:xfrm>
            <a:off x="1220194" y="6076182"/>
            <a:ext cx="7629525" cy="461665"/>
          </a:xfrm>
          <a:prstGeom prst="rect">
            <a:avLst/>
          </a:prstGeom>
        </p:spPr>
        <p:txBody>
          <a:bodyPr wrap="square">
            <a:spAutoFit/>
          </a:bodyPr>
          <a:lstStyle/>
          <a:p>
            <a:r>
              <a:rPr lang="en-US" sz="1200" b="1" u="sng" dirty="0"/>
              <a:t>Note</a:t>
            </a:r>
            <a:r>
              <a:rPr lang="en-US" sz="1200" b="1" dirty="0"/>
              <a:t>: </a:t>
            </a:r>
            <a:r>
              <a:rPr lang="en-US" sz="1200" i="1" dirty="0"/>
              <a:t>a negative value in the variance columns indicates a cost increase in </a:t>
            </a:r>
            <a:r>
              <a:rPr lang="en-US" sz="1200" i="1" dirty="0" smtClean="0"/>
              <a:t>FY23 </a:t>
            </a:r>
            <a:r>
              <a:rPr lang="en-US" sz="1200" i="1" dirty="0"/>
              <a:t>or </a:t>
            </a:r>
            <a:r>
              <a:rPr lang="en-US" sz="1200" i="1" dirty="0" smtClean="0"/>
              <a:t>FY24 </a:t>
            </a:r>
            <a:r>
              <a:rPr lang="en-US" sz="1200" i="1" dirty="0"/>
              <a:t>compared to the Chapter </a:t>
            </a:r>
            <a:r>
              <a:rPr lang="en-US" sz="1200" i="1" dirty="0" smtClean="0"/>
              <a:t>552 FY22 </a:t>
            </a:r>
            <a:r>
              <a:rPr lang="en-US" sz="1200" i="1" dirty="0"/>
              <a:t>base, a positive value indicates a cost decrease in </a:t>
            </a:r>
            <a:r>
              <a:rPr lang="en-US" sz="1200" i="1" dirty="0" smtClean="0"/>
              <a:t>FY23 </a:t>
            </a:r>
            <a:r>
              <a:rPr lang="en-US" sz="1200" i="1" dirty="0"/>
              <a:t>or </a:t>
            </a:r>
            <a:r>
              <a:rPr lang="en-US" sz="1200" i="1" dirty="0" smtClean="0"/>
              <a:t>FY24 </a:t>
            </a:r>
            <a:r>
              <a:rPr lang="en-US" sz="1200" i="1" dirty="0"/>
              <a:t>compared to the </a:t>
            </a:r>
            <a:r>
              <a:rPr lang="en-US" sz="1200" i="1" dirty="0" smtClean="0"/>
              <a:t>FY22 </a:t>
            </a:r>
            <a:r>
              <a:rPr lang="en-US" sz="1200" i="1" dirty="0"/>
              <a:t>base.</a:t>
            </a:r>
          </a:p>
        </p:txBody>
      </p:sp>
      <p:graphicFrame>
        <p:nvGraphicFramePr>
          <p:cNvPr id="6" name="Table 5" descr="This table illustrates the changes in cost by Direct Aid Account Category between the base FY 2022 data and the updated 2022-2024 biennial budget data after rebenchmarking." title="Summary by Direct Aid Category"/>
          <p:cNvGraphicFramePr>
            <a:graphicFrameLocks noGrp="1"/>
          </p:cNvGraphicFramePr>
          <p:nvPr>
            <p:extLst>
              <p:ext uri="{D42A27DB-BD31-4B8C-83A1-F6EECF244321}">
                <p14:modId xmlns:p14="http://schemas.microsoft.com/office/powerpoint/2010/main" val="3053063996"/>
              </p:ext>
            </p:extLst>
          </p:nvPr>
        </p:nvGraphicFramePr>
        <p:xfrm>
          <a:off x="1220194" y="2054384"/>
          <a:ext cx="9855198" cy="1946910"/>
        </p:xfrm>
        <a:graphic>
          <a:graphicData uri="http://schemas.openxmlformats.org/drawingml/2006/table">
            <a:tbl>
              <a:tblPr/>
              <a:tblGrid>
                <a:gridCol w="1902548">
                  <a:extLst>
                    <a:ext uri="{9D8B030D-6E8A-4147-A177-3AD203B41FA5}">
                      <a16:colId xmlns:a16="http://schemas.microsoft.com/office/drawing/2014/main" val="4059031039"/>
                    </a:ext>
                  </a:extLst>
                </a:gridCol>
                <a:gridCol w="1170067">
                  <a:extLst>
                    <a:ext uri="{9D8B030D-6E8A-4147-A177-3AD203B41FA5}">
                      <a16:colId xmlns:a16="http://schemas.microsoft.com/office/drawing/2014/main" val="1850064570"/>
                    </a:ext>
                  </a:extLst>
                </a:gridCol>
                <a:gridCol w="1170067">
                  <a:extLst>
                    <a:ext uri="{9D8B030D-6E8A-4147-A177-3AD203B41FA5}">
                      <a16:colId xmlns:a16="http://schemas.microsoft.com/office/drawing/2014/main" val="2970671391"/>
                    </a:ext>
                  </a:extLst>
                </a:gridCol>
                <a:gridCol w="1090794">
                  <a:extLst>
                    <a:ext uri="{9D8B030D-6E8A-4147-A177-3AD203B41FA5}">
                      <a16:colId xmlns:a16="http://schemas.microsoft.com/office/drawing/2014/main" val="2862645899"/>
                    </a:ext>
                  </a:extLst>
                </a:gridCol>
                <a:gridCol w="1170067">
                  <a:extLst>
                    <a:ext uri="{9D8B030D-6E8A-4147-A177-3AD203B41FA5}">
                      <a16:colId xmlns:a16="http://schemas.microsoft.com/office/drawing/2014/main" val="864595288"/>
                    </a:ext>
                  </a:extLst>
                </a:gridCol>
                <a:gridCol w="1170067">
                  <a:extLst>
                    <a:ext uri="{9D8B030D-6E8A-4147-A177-3AD203B41FA5}">
                      <a16:colId xmlns:a16="http://schemas.microsoft.com/office/drawing/2014/main" val="27500254"/>
                    </a:ext>
                  </a:extLst>
                </a:gridCol>
                <a:gridCol w="1090794">
                  <a:extLst>
                    <a:ext uri="{9D8B030D-6E8A-4147-A177-3AD203B41FA5}">
                      <a16:colId xmlns:a16="http://schemas.microsoft.com/office/drawing/2014/main" val="4289825261"/>
                    </a:ext>
                  </a:extLst>
                </a:gridCol>
                <a:gridCol w="1090794">
                  <a:extLst>
                    <a:ext uri="{9D8B030D-6E8A-4147-A177-3AD203B41FA5}">
                      <a16:colId xmlns:a16="http://schemas.microsoft.com/office/drawing/2014/main" val="2810306045"/>
                    </a:ext>
                  </a:extLst>
                </a:gridCol>
              </a:tblGrid>
              <a:tr h="190500">
                <a:tc>
                  <a:txBody>
                    <a:bodyPr/>
                    <a:lstStyle/>
                    <a:p>
                      <a:pPr algn="ctr" fontAlgn="ctr"/>
                      <a:r>
                        <a:rPr lang="en-US" sz="1000" b="1" i="0" u="none" strike="noStrike">
                          <a:solidFill>
                            <a:srgbClr val="000000"/>
                          </a:solidFill>
                          <a:effectLst/>
                          <a:latin typeface="Arial" panose="020B0604020202020204" pitchFamily="34" charset="0"/>
                        </a:rPr>
                        <a:t>Direct Aid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FY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2022-2024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2944774956"/>
                  </a:ext>
                </a:extLst>
              </a:tr>
              <a:tr h="190500">
                <a:tc>
                  <a:txBody>
                    <a:bodyPr/>
                    <a:lstStyle/>
                    <a:p>
                      <a:pPr algn="ctr" fontAlgn="ctr"/>
                      <a:r>
                        <a:rPr lang="en-US" sz="1000" b="1" i="0" u="none" strike="noStrike" dirty="0">
                          <a:solidFill>
                            <a:srgbClr val="000000"/>
                          </a:solidFill>
                          <a:effectLst/>
                          <a:latin typeface="Arial" panose="020B0604020202020204" pitchFamily="34" charset="0"/>
                        </a:rPr>
                        <a:t>Accounts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Base 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Updated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Biennial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745361110"/>
                  </a:ext>
                </a:extLst>
              </a:tr>
              <a:tr h="190500">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(Chapter 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State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17955806"/>
                  </a:ext>
                </a:extLst>
              </a:tr>
              <a:tr h="200025">
                <a:tc>
                  <a:txBody>
                    <a:bodyPr/>
                    <a:lstStyle/>
                    <a:p>
                      <a:pPr algn="l" fontAlgn="ctr"/>
                      <a:r>
                        <a:rPr lang="en-US" sz="1200" b="1" i="0" u="none" strike="noStrike">
                          <a:solidFill>
                            <a:srgbClr val="000000"/>
                          </a:solidFill>
                          <a:effectLst/>
                          <a:latin typeface="Arial" panose="020B0604020202020204" pitchFamily="34" charset="0"/>
                        </a:rPr>
                        <a:t>Standards of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Arial" panose="020B0604020202020204" pitchFamily="34" charset="0"/>
                        </a:rPr>
                        <a:t>  6,627,363,546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FF"/>
                          </a:solidFill>
                          <a:effectLst/>
                          <a:latin typeface="Arial" panose="020B0604020202020204" pitchFamily="34" charset="0"/>
                        </a:rPr>
                        <a:t>  6,964,759,587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FF0000"/>
                          </a:solidFill>
                          <a:effectLst/>
                          <a:latin typeface="Arial" panose="020B0604020202020204" pitchFamily="34" charset="0"/>
                        </a:rPr>
                        <a:t>  (337,396,041)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Arial" panose="020B0604020202020204" pitchFamily="34" charset="0"/>
                        </a:rPr>
                        <a:t>  6,627,363,546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FF"/>
                          </a:solidFill>
                          <a:effectLst/>
                          <a:latin typeface="Arial" panose="020B0604020202020204" pitchFamily="34" charset="0"/>
                        </a:rPr>
                        <a:t>  6,986,540,177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FF0000"/>
                          </a:solidFill>
                          <a:effectLst/>
                          <a:latin typeface="Arial" panose="020B0604020202020204" pitchFamily="34" charset="0"/>
                        </a:rPr>
                        <a:t>  (359,176,631)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FF0000"/>
                          </a:solidFill>
                          <a:effectLst/>
                          <a:latin typeface="Arial" panose="020B0604020202020204" pitchFamily="34" charset="0"/>
                        </a:rPr>
                        <a:t>  (696,572,672)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7262625"/>
                  </a:ext>
                </a:extLst>
              </a:tr>
              <a:tr h="200025">
                <a:tc>
                  <a:txBody>
                    <a:bodyPr/>
                    <a:lstStyle/>
                    <a:p>
                      <a:pPr algn="l" fontAlgn="ctr"/>
                      <a:r>
                        <a:rPr lang="en-US" sz="1200" b="1" i="0" u="none" strike="noStrike">
                          <a:solidFill>
                            <a:srgbClr val="000000"/>
                          </a:solidFill>
                          <a:effectLst/>
                          <a:latin typeface="Arial" panose="020B0604020202020204" pitchFamily="34" charset="0"/>
                        </a:rPr>
                        <a:t>Incentive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710,200,693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526,847,746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183,352,947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710,200,693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528,085,029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182,115,664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365,468,611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1370492"/>
                  </a:ext>
                </a:extLst>
              </a:tr>
              <a:tr h="200025">
                <a:tc>
                  <a:txBody>
                    <a:bodyPr/>
                    <a:lstStyle/>
                    <a:p>
                      <a:pPr algn="l" fontAlgn="ctr"/>
                      <a:r>
                        <a:rPr lang="en-US" sz="1200" b="1" i="0" u="none" strike="noStrike">
                          <a:solidFill>
                            <a:srgbClr val="000000"/>
                          </a:solidFill>
                          <a:effectLst/>
                          <a:latin typeface="Arial" panose="020B0604020202020204" pitchFamily="34" charset="0"/>
                        </a:rPr>
                        <a:t>Categorical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54,014,129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54,143,461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(129,332)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54,014,129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54,557,258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(543,129)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FF0000"/>
                          </a:solidFill>
                          <a:effectLst/>
                          <a:latin typeface="Arial" panose="020B0604020202020204" pitchFamily="34" charset="0"/>
                        </a:rPr>
                        <a:t>         (672,460)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3855824"/>
                  </a:ext>
                </a:extLst>
              </a:tr>
              <a:tr h="272615">
                <a:tc>
                  <a:txBody>
                    <a:bodyPr/>
                    <a:lstStyle/>
                    <a:p>
                      <a:pPr algn="l" fontAlgn="ctr"/>
                      <a:r>
                        <a:rPr lang="en-US" sz="1200" b="1" i="0" u="none" strike="noStrike" dirty="0">
                          <a:solidFill>
                            <a:srgbClr val="000000"/>
                          </a:solidFill>
                          <a:effectLst/>
                          <a:latin typeface="Arial" panose="020B0604020202020204" pitchFamily="34" charset="0"/>
                        </a:rPr>
                        <a:t>Lottery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690,903,334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690,903,334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dirty="0">
                          <a:solidFill>
                            <a:srgbClr val="FF0000"/>
                          </a:solidFill>
                          <a:effectLst/>
                          <a:latin typeface="Arial" panose="020B060402020202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00"/>
                          </a:solidFill>
                          <a:effectLst/>
                          <a:latin typeface="Arial" panose="020B0604020202020204" pitchFamily="34" charset="0"/>
                        </a:rPr>
                        <a:t>     690,903,334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a:solidFill>
                            <a:srgbClr val="0000FF"/>
                          </a:solidFill>
                          <a:effectLst/>
                          <a:latin typeface="Arial" panose="020B0604020202020204" pitchFamily="34" charset="0"/>
                        </a:rPr>
                        <a:t>     690,903,334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dirty="0">
                          <a:solidFill>
                            <a:srgbClr val="FF0000"/>
                          </a:solidFill>
                          <a:effectLst/>
                          <a:latin typeface="Arial" panose="020B060402020202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0" i="0" u="none" strike="noStrike" dirty="0">
                          <a:solidFill>
                            <a:srgbClr val="FF0000"/>
                          </a:solidFill>
                          <a:effectLst/>
                          <a:latin typeface="Arial" panose="020B060402020202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3658819"/>
                  </a:ext>
                </a:extLst>
              </a:tr>
              <a:tr h="200025">
                <a:tc>
                  <a:txBody>
                    <a:bodyPr/>
                    <a:lstStyle/>
                    <a:p>
                      <a:pPr algn="l" fontAlgn="ctr"/>
                      <a:r>
                        <a:rPr lang="en-US" sz="1200" b="1" i="0" u="none" strike="noStrike">
                          <a:solidFill>
                            <a:srgbClr val="000000"/>
                          </a:solidFill>
                          <a:effectLst/>
                          <a:latin typeface="Arial" panose="020B0604020202020204" pitchFamily="34" charset="0"/>
                        </a:rPr>
                        <a:t>Supplemental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        45,339,426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FF"/>
                          </a:solidFill>
                          <a:effectLst/>
                          <a:latin typeface="Arial" panose="020B0604020202020204" pitchFamily="34" charset="0"/>
                        </a:rPr>
                        <a:t>        44,969,426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FF0000"/>
                          </a:solidFill>
                          <a:effectLst/>
                          <a:latin typeface="Arial" panose="020B0604020202020204" pitchFamily="34" charset="0"/>
                        </a:rPr>
                        <a:t>           370,000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        45,339,426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FF"/>
                          </a:solidFill>
                          <a:effectLst/>
                          <a:latin typeface="Arial" panose="020B0604020202020204" pitchFamily="34" charset="0"/>
                        </a:rPr>
                        <a:t>        44,969,426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FF0000"/>
                          </a:solidFill>
                          <a:effectLst/>
                          <a:latin typeface="Arial" panose="020B0604020202020204" pitchFamily="34" charset="0"/>
                        </a:rPr>
                        <a:t>           370,000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FF0000"/>
                          </a:solidFill>
                          <a:effectLst/>
                          <a:latin typeface="Arial" panose="020B0604020202020204" pitchFamily="34" charset="0"/>
                        </a:rPr>
                        <a:t>           740,000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557629"/>
                  </a:ext>
                </a:extLst>
              </a:tr>
              <a:tr h="200025">
                <a:tc>
                  <a:txBody>
                    <a:bodyPr/>
                    <a:lstStyle/>
                    <a:p>
                      <a:pPr algn="l" fontAlgn="ctr"/>
                      <a:r>
                        <a:rPr lang="en-US" sz="1200" b="1" i="0" u="none" strike="noStrike" dirty="0">
                          <a:solidFill>
                            <a:srgbClr val="000000"/>
                          </a:solidFill>
                          <a:effectLst/>
                          <a:latin typeface="Arial" panose="020B0604020202020204" pitchFamily="34" charset="0"/>
                        </a:rPr>
                        <a:t>Direct Aid </a:t>
                      </a:r>
                      <a:r>
                        <a:rPr lang="en-US" sz="1200" b="1" i="0" u="none" strike="noStrike" dirty="0" smtClean="0">
                          <a:solidFill>
                            <a:srgbClr val="000000"/>
                          </a:solidFill>
                          <a:effectLst/>
                          <a:latin typeface="Arial" panose="020B0604020202020204" pitchFamily="34" charset="0"/>
                        </a:rPr>
                        <a:t>Total</a:t>
                      </a:r>
                      <a:endParaRPr lang="en-US"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000000"/>
                          </a:solidFill>
                          <a:effectLst/>
                          <a:latin typeface="Arial" panose="020B0604020202020204" pitchFamily="34" charset="0"/>
                        </a:rPr>
                        <a:t>  8,127,821,128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000000"/>
                          </a:solidFill>
                          <a:effectLst/>
                          <a:latin typeface="Arial" panose="020B0604020202020204" pitchFamily="34" charset="0"/>
                        </a:rPr>
                        <a:t>  8,281,623,554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FF0000"/>
                          </a:solidFill>
                          <a:effectLst/>
                          <a:latin typeface="Arial" panose="020B0604020202020204" pitchFamily="34" charset="0"/>
                        </a:rPr>
                        <a:t>  (153,802,426)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000000"/>
                          </a:solidFill>
                          <a:effectLst/>
                          <a:latin typeface="Arial" panose="020B0604020202020204" pitchFamily="34" charset="0"/>
                        </a:rPr>
                        <a:t>  8,127,821,128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000000"/>
                          </a:solidFill>
                          <a:effectLst/>
                          <a:latin typeface="Arial" panose="020B0604020202020204" pitchFamily="34" charset="0"/>
                        </a:rPr>
                        <a:t>  8,305,055,224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a:solidFill>
                            <a:srgbClr val="FF0000"/>
                          </a:solidFill>
                          <a:effectLst/>
                          <a:latin typeface="Arial" panose="020B0604020202020204" pitchFamily="34" charset="0"/>
                        </a:rPr>
                        <a:t>  (177,234,096)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200" b="1" i="0" u="none" strike="noStrike" dirty="0">
                          <a:solidFill>
                            <a:srgbClr val="FF0000"/>
                          </a:solidFill>
                          <a:effectLst/>
                          <a:latin typeface="Arial" panose="020B0604020202020204" pitchFamily="34" charset="0"/>
                        </a:rPr>
                        <a:t>  (331,036,521)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626082"/>
                  </a:ext>
                </a:extLst>
              </a:tr>
            </a:tbl>
          </a:graphicData>
        </a:graphic>
      </p:graphicFrame>
    </p:spTree>
    <p:extLst>
      <p:ext uri="{BB962C8B-B14F-4D97-AF65-F5344CB8AC3E}">
        <p14:creationId xmlns:p14="http://schemas.microsoft.com/office/powerpoint/2010/main" val="391466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Rebenchmarking</a:t>
            </a:r>
            <a:r>
              <a:rPr lang="en-US" dirty="0" smtClean="0"/>
              <a:t> </a:t>
            </a:r>
            <a:r>
              <a:rPr lang="en-US" dirty="0"/>
              <a:t>Data Inputs</a:t>
            </a:r>
          </a:p>
        </p:txBody>
      </p:sp>
      <p:sp>
        <p:nvSpPr>
          <p:cNvPr id="3" name="Content Placeholder 2"/>
          <p:cNvSpPr>
            <a:spLocks noGrp="1"/>
          </p:cNvSpPr>
          <p:nvPr>
            <p:ph sz="half" idx="1"/>
          </p:nvPr>
        </p:nvSpPr>
        <p:spPr/>
        <p:txBody>
          <a:bodyPr>
            <a:normAutofit fontScale="55000" lnSpcReduction="20000"/>
          </a:bodyPr>
          <a:lstStyle/>
          <a:p>
            <a:pPr marL="0" indent="0" algn="ctr">
              <a:buNone/>
            </a:pPr>
            <a:r>
              <a:rPr lang="en-US" dirty="0">
                <a:solidFill>
                  <a:schemeClr val="tx1"/>
                </a:solidFill>
              </a:rPr>
              <a:t>Major Data Inputs that are</a:t>
            </a:r>
          </a:p>
          <a:p>
            <a:pPr marL="0" indent="0" algn="ctr">
              <a:buNone/>
            </a:pPr>
            <a:r>
              <a:rPr lang="en-US" dirty="0">
                <a:solidFill>
                  <a:schemeClr val="tx1"/>
                </a:solidFill>
              </a:rPr>
              <a:t>Fixed for the </a:t>
            </a:r>
            <a:r>
              <a:rPr lang="en-US" i="1" u="sng" dirty="0">
                <a:solidFill>
                  <a:schemeClr val="tx1"/>
                </a:solidFill>
              </a:rPr>
              <a:t>Biennium</a:t>
            </a:r>
            <a:r>
              <a:rPr lang="en-US" dirty="0">
                <a:solidFill>
                  <a:schemeClr val="tx1"/>
                </a:solidFill>
              </a:rPr>
              <a:t>:</a:t>
            </a:r>
          </a:p>
          <a:p>
            <a:pPr marL="0" indent="0" algn="ctr">
              <a:buNone/>
            </a:pPr>
            <a:endParaRPr lang="en-US" dirty="0">
              <a:solidFill>
                <a:schemeClr val="tx1"/>
              </a:solidFill>
            </a:endParaRPr>
          </a:p>
          <a:p>
            <a:r>
              <a:rPr lang="en-US" dirty="0">
                <a:solidFill>
                  <a:schemeClr val="tx1"/>
                </a:solidFill>
              </a:rPr>
              <a:t>Funded Salaries</a:t>
            </a:r>
          </a:p>
          <a:p>
            <a:r>
              <a:rPr lang="en-US" dirty="0">
                <a:solidFill>
                  <a:schemeClr val="tx1"/>
                </a:solidFill>
              </a:rPr>
              <a:t>Special Education Child Counts</a:t>
            </a:r>
          </a:p>
          <a:p>
            <a:r>
              <a:rPr lang="en-US" dirty="0">
                <a:solidFill>
                  <a:schemeClr val="tx1"/>
                </a:solidFill>
              </a:rPr>
              <a:t>Initial Fall Membership &amp; ADM Projections used in SOQ Model</a:t>
            </a:r>
          </a:p>
          <a:p>
            <a:r>
              <a:rPr lang="en-US" dirty="0">
                <a:solidFill>
                  <a:schemeClr val="tx1"/>
                </a:solidFill>
              </a:rPr>
              <a:t>CTE Course Enrollment</a:t>
            </a:r>
          </a:p>
          <a:p>
            <a:r>
              <a:rPr lang="en-US" dirty="0">
                <a:solidFill>
                  <a:schemeClr val="tx1"/>
                </a:solidFill>
              </a:rPr>
              <a:t>Composite Index</a:t>
            </a:r>
          </a:p>
          <a:p>
            <a:r>
              <a:rPr lang="en-US" dirty="0">
                <a:solidFill>
                  <a:schemeClr val="tx1"/>
                </a:solidFill>
              </a:rPr>
              <a:t>Head Start Enrollment (for VPI)</a:t>
            </a:r>
          </a:p>
          <a:p>
            <a:r>
              <a:rPr lang="en-US" dirty="0">
                <a:solidFill>
                  <a:schemeClr val="tx1"/>
                </a:solidFill>
              </a:rPr>
              <a:t>Free Lunch Eligibility Percentages</a:t>
            </a:r>
          </a:p>
          <a:p>
            <a:r>
              <a:rPr lang="en-US" dirty="0">
                <a:solidFill>
                  <a:schemeClr val="tx1"/>
                </a:solidFill>
              </a:rPr>
              <a:t>SOL Test Scores (for SOQ Prevention, Intervention, and Remediation)</a:t>
            </a:r>
          </a:p>
          <a:p>
            <a:r>
              <a:rPr lang="en-US" dirty="0">
                <a:solidFill>
                  <a:schemeClr val="tx1"/>
                </a:solidFill>
              </a:rPr>
              <a:t>Support Positions Caps</a:t>
            </a:r>
          </a:p>
          <a:p>
            <a:r>
              <a:rPr lang="en-US" dirty="0">
                <a:solidFill>
                  <a:schemeClr val="tx1"/>
                </a:solidFill>
              </a:rPr>
              <a:t>Inflation Factors (subject to General Assembly action)</a:t>
            </a:r>
          </a:p>
          <a:p>
            <a:endParaRPr lang="en-US" dirty="0">
              <a:solidFill>
                <a:schemeClr val="tx1"/>
              </a:solidFill>
            </a:endParaRPr>
          </a:p>
          <a:p>
            <a:endParaRPr lang="en-US" dirty="0">
              <a:solidFill>
                <a:schemeClr val="tx1"/>
              </a:solidFill>
            </a:endParaRPr>
          </a:p>
        </p:txBody>
      </p:sp>
      <p:sp>
        <p:nvSpPr>
          <p:cNvPr id="4" name="Content Placeholder 3"/>
          <p:cNvSpPr>
            <a:spLocks noGrp="1"/>
          </p:cNvSpPr>
          <p:nvPr>
            <p:ph sz="half" idx="2"/>
          </p:nvPr>
        </p:nvSpPr>
        <p:spPr/>
        <p:txBody>
          <a:bodyPr>
            <a:normAutofit fontScale="55000" lnSpcReduction="20000"/>
          </a:bodyPr>
          <a:lstStyle/>
          <a:p>
            <a:pPr marL="0" indent="0" algn="ctr">
              <a:buNone/>
            </a:pPr>
            <a:r>
              <a:rPr lang="en-US" dirty="0">
                <a:solidFill>
                  <a:schemeClr val="tx1"/>
                </a:solidFill>
              </a:rPr>
              <a:t>Major Data Inputs that are</a:t>
            </a:r>
          </a:p>
          <a:p>
            <a:pPr marL="0" indent="0" algn="ctr">
              <a:buNone/>
            </a:pPr>
            <a:r>
              <a:rPr lang="en-US" dirty="0">
                <a:solidFill>
                  <a:schemeClr val="tx1"/>
                </a:solidFill>
              </a:rPr>
              <a:t>Updated </a:t>
            </a:r>
            <a:r>
              <a:rPr lang="en-US" i="1" u="sng" dirty="0">
                <a:solidFill>
                  <a:schemeClr val="tx1"/>
                </a:solidFill>
              </a:rPr>
              <a:t>Annually</a:t>
            </a:r>
            <a:r>
              <a:rPr lang="en-US" dirty="0">
                <a:solidFill>
                  <a:schemeClr val="tx1"/>
                </a:solidFill>
              </a:rPr>
              <a:t>:</a:t>
            </a:r>
          </a:p>
          <a:p>
            <a:pPr marL="0" indent="0" algn="ctr">
              <a:buNone/>
            </a:pPr>
            <a:endParaRPr lang="en-US" dirty="0">
              <a:solidFill>
                <a:schemeClr val="tx1"/>
              </a:solidFill>
            </a:endParaRPr>
          </a:p>
          <a:p>
            <a:r>
              <a:rPr lang="en-US" dirty="0">
                <a:solidFill>
                  <a:schemeClr val="tx1"/>
                </a:solidFill>
              </a:rPr>
              <a:t>Enrollment Projections – Fall Membership, ADM, ESL, </a:t>
            </a:r>
            <a:r>
              <a:rPr lang="en-US" dirty="0" smtClean="0">
                <a:solidFill>
                  <a:schemeClr val="tx1"/>
                </a:solidFill>
              </a:rPr>
              <a:t>Remedial Summer School</a:t>
            </a:r>
            <a:endParaRPr lang="en-US" dirty="0">
              <a:solidFill>
                <a:schemeClr val="tx1"/>
              </a:solidFill>
            </a:endParaRPr>
          </a:p>
          <a:p>
            <a:r>
              <a:rPr lang="en-US" dirty="0">
                <a:solidFill>
                  <a:schemeClr val="tx1"/>
                </a:solidFill>
              </a:rPr>
              <a:t>Reimbursement Account Projections</a:t>
            </a:r>
          </a:p>
          <a:p>
            <a:r>
              <a:rPr lang="en-US" dirty="0">
                <a:solidFill>
                  <a:schemeClr val="tx1"/>
                </a:solidFill>
              </a:rPr>
              <a:t>Lottery </a:t>
            </a:r>
            <a:r>
              <a:rPr lang="en-US" dirty="0" smtClean="0">
                <a:solidFill>
                  <a:schemeClr val="tx1"/>
                </a:solidFill>
              </a:rPr>
              <a:t>and Sales Tax Revenue </a:t>
            </a:r>
            <a:r>
              <a:rPr lang="en-US" dirty="0">
                <a:solidFill>
                  <a:schemeClr val="tx1"/>
                </a:solidFill>
              </a:rPr>
              <a:t>Estimates</a:t>
            </a:r>
          </a:p>
          <a:p>
            <a:r>
              <a:rPr lang="en-US" dirty="0">
                <a:solidFill>
                  <a:schemeClr val="tx1"/>
                </a:solidFill>
              </a:rPr>
              <a:t>VRS Fringe Benefit Rates (subject to General Assembly Action)</a:t>
            </a: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161133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a:t>
            </a:r>
            <a:r>
              <a:rPr lang="en-US" dirty="0"/>
              <a:t>Inputs</a:t>
            </a:r>
          </a:p>
        </p:txBody>
      </p:sp>
      <p:sp>
        <p:nvSpPr>
          <p:cNvPr id="3" name="Content Placeholder 2"/>
          <p:cNvSpPr>
            <a:spLocks noGrp="1"/>
          </p:cNvSpPr>
          <p:nvPr>
            <p:ph idx="1"/>
          </p:nvPr>
        </p:nvSpPr>
        <p:spPr/>
        <p:txBody>
          <a:bodyPr/>
          <a:lstStyle/>
          <a:p>
            <a:pPr>
              <a:lnSpc>
                <a:spcPct val="100000"/>
              </a:lnSpc>
              <a:spcBef>
                <a:spcPts val="0"/>
              </a:spcBef>
              <a:spcAft>
                <a:spcPts val="600"/>
              </a:spcAft>
              <a:buFont typeface="Wingdings" pitchFamily="2" charset="2"/>
              <a:buChar char="§"/>
            </a:pPr>
            <a:r>
              <a:rPr lang="en-US" altLang="en-US" sz="2400" dirty="0">
                <a:solidFill>
                  <a:schemeClr val="tx1"/>
                </a:solidFill>
              </a:rPr>
              <a:t>The following updates will be completed this fall and included in the Governor’s </a:t>
            </a:r>
            <a:r>
              <a:rPr lang="en-US" altLang="en-US" sz="2400" dirty="0" smtClean="0">
                <a:solidFill>
                  <a:schemeClr val="tx1"/>
                </a:solidFill>
              </a:rPr>
              <a:t>2022-2024 </a:t>
            </a:r>
            <a:r>
              <a:rPr lang="en-US" altLang="en-US" sz="2400" dirty="0">
                <a:solidFill>
                  <a:schemeClr val="tx1"/>
                </a:solidFill>
              </a:rPr>
              <a:t>introduced budget released in December:</a:t>
            </a:r>
          </a:p>
          <a:p>
            <a:pPr lvl="1">
              <a:buFont typeface="Wingdings" panose="05000000000000000000" pitchFamily="2" charset="2"/>
              <a:buChar char="Ø"/>
            </a:pPr>
            <a:r>
              <a:rPr lang="en-US" altLang="en-US" dirty="0"/>
              <a:t>Revised composite index for the </a:t>
            </a:r>
            <a:r>
              <a:rPr lang="en-US" altLang="en-US" dirty="0" smtClean="0"/>
              <a:t>2022-2024 </a:t>
            </a:r>
            <a:r>
              <a:rPr lang="en-US" altLang="en-US" dirty="0"/>
              <a:t>biennium (update input data from </a:t>
            </a:r>
            <a:r>
              <a:rPr lang="en-US" altLang="en-US" dirty="0" smtClean="0"/>
              <a:t>2017 </a:t>
            </a:r>
            <a:r>
              <a:rPr lang="en-US" altLang="en-US" dirty="0"/>
              <a:t>to </a:t>
            </a:r>
            <a:r>
              <a:rPr lang="en-US" altLang="en-US" dirty="0" smtClean="0"/>
              <a:t>2019)</a:t>
            </a:r>
            <a:endParaRPr lang="en-US" altLang="en-US" dirty="0"/>
          </a:p>
          <a:p>
            <a:pPr lvl="1">
              <a:buFont typeface="Wingdings" panose="05000000000000000000" pitchFamily="2" charset="2"/>
              <a:buChar char="Ø"/>
            </a:pPr>
            <a:r>
              <a:rPr lang="en-US" altLang="en-US" dirty="0"/>
              <a:t>Additional revisions to enrollment projections (Fall Membership and March 31 ADM)</a:t>
            </a:r>
          </a:p>
          <a:p>
            <a:pPr lvl="1">
              <a:buFont typeface="Wingdings" panose="05000000000000000000" pitchFamily="2" charset="2"/>
              <a:buChar char="Ø"/>
            </a:pPr>
            <a:r>
              <a:rPr lang="en-US" altLang="en-US" dirty="0"/>
              <a:t>Revised Sales Tax and Lottery revenue projections</a:t>
            </a:r>
          </a:p>
          <a:p>
            <a:pPr lvl="1">
              <a:buFont typeface="Wingdings" panose="05000000000000000000" pitchFamily="2" charset="2"/>
              <a:buChar char="Ø"/>
            </a:pPr>
            <a:r>
              <a:rPr lang="en-US" altLang="en-US" dirty="0"/>
              <a:t>Revised VRS fringe benefit rates</a:t>
            </a:r>
          </a:p>
          <a:p>
            <a:pPr marL="344488" lvl="1" indent="0">
              <a:buNone/>
            </a:pPr>
            <a:endParaRPr lang="en-US" altLang="en-US" sz="2000" b="1"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83892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State Cost of Each </a:t>
            </a:r>
            <a:r>
              <a:rPr lang="en-US" dirty="0" err="1" smtClean="0"/>
              <a:t>Rebenchmarking</a:t>
            </a:r>
            <a:r>
              <a:rPr lang="en-US" dirty="0" smtClean="0"/>
              <a:t> Update</a:t>
            </a:r>
            <a:br>
              <a:rPr lang="en-US" dirty="0" smtClean="0"/>
            </a:br>
            <a:r>
              <a:rPr lang="en-US" sz="2800" i="1" dirty="0" smtClean="0">
                <a:solidFill>
                  <a:schemeClr val="tx1"/>
                </a:solidFill>
              </a:rPr>
              <a:t>(incremental cost above FY22 base)</a:t>
            </a:r>
            <a:endParaRPr lang="en-US" dirty="0"/>
          </a:p>
        </p:txBody>
      </p:sp>
      <p:graphicFrame>
        <p:nvGraphicFramePr>
          <p:cNvPr id="5" name="Content Placeholder 4" descr="This table indicates the state cost by year for rebenchmarking steps 1 through 5." title="State Cost of Rebenchmarking"/>
          <p:cNvGraphicFramePr>
            <a:graphicFrameLocks noGrp="1"/>
          </p:cNvGraphicFramePr>
          <p:nvPr>
            <p:ph idx="1"/>
            <p:extLst>
              <p:ext uri="{D42A27DB-BD31-4B8C-83A1-F6EECF244321}">
                <p14:modId xmlns:p14="http://schemas.microsoft.com/office/powerpoint/2010/main" val="959404307"/>
              </p:ext>
            </p:extLst>
          </p:nvPr>
        </p:nvGraphicFramePr>
        <p:xfrm>
          <a:off x="1820172" y="1825625"/>
          <a:ext cx="8686800" cy="4273248"/>
        </p:xfrm>
        <a:graphic>
          <a:graphicData uri="http://schemas.openxmlformats.org/drawingml/2006/table">
            <a:tbl>
              <a:tblPr firstRow="1" bandRow="1">
                <a:tableStyleId>{5C22544A-7EE6-4342-B048-85BDC9FD1C3A}</a:tableStyleId>
              </a:tblPr>
              <a:tblGrid>
                <a:gridCol w="856912">
                  <a:extLst>
                    <a:ext uri="{9D8B030D-6E8A-4147-A177-3AD203B41FA5}">
                      <a16:colId xmlns:a16="http://schemas.microsoft.com/office/drawing/2014/main" val="576072405"/>
                    </a:ext>
                  </a:extLst>
                </a:gridCol>
                <a:gridCol w="3223838">
                  <a:extLst>
                    <a:ext uri="{9D8B030D-6E8A-4147-A177-3AD203B41FA5}">
                      <a16:colId xmlns:a16="http://schemas.microsoft.com/office/drawing/2014/main" val="28413150"/>
                    </a:ext>
                  </a:extLst>
                </a:gridCol>
                <a:gridCol w="1448302">
                  <a:extLst>
                    <a:ext uri="{9D8B030D-6E8A-4147-A177-3AD203B41FA5}">
                      <a16:colId xmlns:a16="http://schemas.microsoft.com/office/drawing/2014/main" val="3768452341"/>
                    </a:ext>
                  </a:extLst>
                </a:gridCol>
                <a:gridCol w="1557610">
                  <a:extLst>
                    <a:ext uri="{9D8B030D-6E8A-4147-A177-3AD203B41FA5}">
                      <a16:colId xmlns:a16="http://schemas.microsoft.com/office/drawing/2014/main" val="2590992986"/>
                    </a:ext>
                  </a:extLst>
                </a:gridCol>
                <a:gridCol w="1600138">
                  <a:extLst>
                    <a:ext uri="{9D8B030D-6E8A-4147-A177-3AD203B41FA5}">
                      <a16:colId xmlns:a16="http://schemas.microsoft.com/office/drawing/2014/main" val="903776340"/>
                    </a:ext>
                  </a:extLst>
                </a:gridCol>
              </a:tblGrid>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Update #</a:t>
                      </a:r>
                    </a:p>
                  </a:txBody>
                  <a:tcPr marT="45728" marB="45728"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28" marB="45728"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28" marB="45728"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28" marB="45728"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2022-2024 Total State Cost</a:t>
                      </a:r>
                    </a:p>
                  </a:txBody>
                  <a:tcPr marT="45728" marB="45728" anchor="ctr" anchorCtr="1" horzOverflow="overflow"/>
                </a:tc>
                <a:extLst>
                  <a:ext uri="{0D108BD9-81ED-4DB2-BD59-A6C34878D82A}">
                    <a16:rowId xmlns:a16="http://schemas.microsoft.com/office/drawing/2014/main" val="1851532485"/>
                  </a:ext>
                </a:extLst>
              </a:tr>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Remove </a:t>
                      </a:r>
                      <a:r>
                        <a:rPr lang="en-US" sz="1100" b="0" i="0" u="none" strike="noStrike" dirty="0" smtClean="0">
                          <a:latin typeface="Arial" panose="020B0604020202020204" pitchFamily="34" charset="0"/>
                          <a:cs typeface="Arial" panose="020B0604020202020204" pitchFamily="34" charset="0"/>
                        </a:rPr>
                        <a:t>20.0% Non-Participation </a:t>
                      </a:r>
                      <a:r>
                        <a:rPr lang="en-US" sz="1100" b="0" i="0" u="none" strike="noStrike" dirty="0">
                          <a:latin typeface="Arial" panose="020B0604020202020204" pitchFamily="34" charset="0"/>
                          <a:cs typeface="Arial" panose="020B0604020202020204" pitchFamily="34" charset="0"/>
                        </a:rPr>
                        <a:t>Estimate for the Virginia Preschool Initiative </a:t>
                      </a:r>
                      <a:r>
                        <a:rPr lang="en-US" sz="1100" b="0" i="0" u="none" strike="noStrike" dirty="0" smtClean="0">
                          <a:latin typeface="Arial" panose="020B0604020202020204" pitchFamily="34" charset="0"/>
                          <a:cs typeface="Arial" panose="020B0604020202020204" pitchFamily="34" charset="0"/>
                        </a:rPr>
                        <a:t>(fully</a:t>
                      </a:r>
                      <a:r>
                        <a:rPr lang="en-US" sz="1100" b="0" i="0" u="none" strike="noStrike" baseline="0" dirty="0" smtClean="0">
                          <a:latin typeface="Arial" panose="020B0604020202020204" pitchFamily="34" charset="0"/>
                          <a:cs typeface="Arial" panose="020B0604020202020204" pitchFamily="34" charset="0"/>
                        </a:rPr>
                        <a:t> funds the formula assuming 100% slot usage; reinstating non-participation est. is policy decision</a:t>
                      </a:r>
                      <a:r>
                        <a:rPr lang="en-US" sz="1100" b="0" i="0" u="none" strike="noStrike" dirty="0" smtClean="0">
                          <a:latin typeface="Arial" panose="020B0604020202020204" pitchFamily="34" charset="0"/>
                          <a:cs typeface="Arial" panose="020B0604020202020204" pitchFamily="34" charset="0"/>
                        </a:rPr>
                        <a:t>)</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26,771,511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26,711,511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53,543,022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576224927"/>
                  </a:ext>
                </a:extLst>
              </a:tr>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2</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Remove </a:t>
                      </a:r>
                      <a:r>
                        <a:rPr lang="en-US" sz="1100" b="0" i="0" u="none" strike="noStrike" dirty="0" smtClean="0">
                          <a:latin typeface="Arial" panose="020B0604020202020204" pitchFamily="34" charset="0"/>
                          <a:cs typeface="Arial" panose="020B0604020202020204" pitchFamily="34" charset="0"/>
                        </a:rPr>
                        <a:t>FY22 </a:t>
                      </a:r>
                      <a:r>
                        <a:rPr lang="en-US" sz="1100" b="0" i="0" u="none" strike="noStrike" dirty="0">
                          <a:latin typeface="Arial" panose="020B0604020202020204" pitchFamily="34" charset="0"/>
                          <a:cs typeface="Arial" panose="020B0604020202020204" pitchFamily="34" charset="0"/>
                        </a:rPr>
                        <a:t>One-Time </a:t>
                      </a:r>
                      <a:r>
                        <a:rPr lang="en-US" sz="1100" b="0" i="0" u="none" strike="noStrike" dirty="0" smtClean="0">
                          <a:latin typeface="Arial" panose="020B0604020202020204" pitchFamily="34" charset="0"/>
                          <a:cs typeface="Arial" panose="020B0604020202020204" pitchFamily="34" charset="0"/>
                        </a:rPr>
                        <a:t>Spending</a:t>
                      </a:r>
                      <a:r>
                        <a:rPr lang="en-US" sz="1100" b="0" i="0" u="none" strike="noStrike" baseline="0" dirty="0" smtClean="0">
                          <a:latin typeface="Arial" panose="020B0604020202020204" pitchFamily="34" charset="0"/>
                          <a:cs typeface="Arial" panose="020B0604020202020204" pitchFamily="34" charset="0"/>
                        </a:rPr>
                        <a:t> (includes No Loss payments; linked with Step 27)</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panose="020B0604020202020204" pitchFamily="34" charset="0"/>
                          <a:ea typeface="MS Pゴシック"/>
                          <a:cs typeface="Arial" panose="020B0604020202020204" pitchFamily="34" charset="0"/>
                        </a:rPr>
                        <a:t>(166,705,524)</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panose="020B0604020202020204" pitchFamily="34" charset="0"/>
                          <a:ea typeface="MS Pゴシック"/>
                          <a:cs typeface="Arial" panose="020B0604020202020204" pitchFamily="34" charset="0"/>
                        </a:rPr>
                        <a:t>(166,705,524)</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rgbClr val="FF0000"/>
                          </a:solidFill>
                          <a:latin typeface="Arial" panose="020B0604020202020204" pitchFamily="34" charset="0"/>
                          <a:ea typeface="MS Pゴシック"/>
                          <a:cs typeface="Arial" panose="020B0604020202020204" pitchFamily="34" charset="0"/>
                        </a:rPr>
                        <a:t>(333,411,048)</a:t>
                      </a:r>
                    </a:p>
                  </a:txBody>
                  <a:tcPr marL="0" marT="0" marB="0" anchor="ctr"/>
                </a:tc>
                <a:extLst>
                  <a:ext uri="{0D108BD9-81ED-4DB2-BD59-A6C34878D82A}">
                    <a16:rowId xmlns:a16="http://schemas.microsoft.com/office/drawing/2014/main" val="2732014401"/>
                  </a:ext>
                </a:extLst>
              </a:tr>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3</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Reset </a:t>
                      </a:r>
                      <a:r>
                        <a:rPr lang="en-US" sz="1100" b="0" i="0" u="none" strike="noStrike" dirty="0" smtClean="0">
                          <a:latin typeface="Arial" panose="020B0604020202020204" pitchFamily="34" charset="0"/>
                          <a:cs typeface="Arial" panose="020B0604020202020204" pitchFamily="34" charset="0"/>
                        </a:rPr>
                        <a:t>Non-personal </a:t>
                      </a:r>
                      <a:r>
                        <a:rPr lang="en-US" sz="1100" b="0" i="0" u="none" strike="noStrike" dirty="0">
                          <a:latin typeface="Arial" panose="020B0604020202020204" pitchFamily="34" charset="0"/>
                          <a:cs typeface="Arial" panose="020B0604020202020204" pitchFamily="34" charset="0"/>
                        </a:rPr>
                        <a:t>Support Costs Inflation </a:t>
                      </a:r>
                      <a:r>
                        <a:rPr lang="en-US" sz="1100" b="0" i="0" u="none" strike="noStrike" dirty="0" smtClean="0">
                          <a:latin typeface="Arial" panose="020B0604020202020204" pitchFamily="34" charset="0"/>
                          <a:cs typeface="Arial" panose="020B0604020202020204" pitchFamily="34" charset="0"/>
                        </a:rPr>
                        <a:t>Factors to 0% in SOQ Model (linked with Step 19)</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Arial" panose="020B0604020202020204" pitchFamily="34" charset="0"/>
                          <a:cs typeface="Arial" panose="020B0604020202020204" pitchFamily="34" charset="0"/>
                        </a:rPr>
                        <a:t>(56,763,321)</a:t>
                      </a:r>
                    </a:p>
                    <a:p>
                      <a:pPr algn="ct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Arial" panose="020B0604020202020204" pitchFamily="34" charset="0"/>
                          <a:cs typeface="Arial" panose="020B0604020202020204" pitchFamily="34" charset="0"/>
                        </a:rPr>
                        <a:t>(56,763,321)</a:t>
                      </a:r>
                    </a:p>
                    <a:p>
                      <a:pPr algn="ct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1" i="0" u="none" strike="noStrike" dirty="0" smtClean="0">
                        <a:solidFill>
                          <a:srgbClr val="FF0000"/>
                        </a:solidFill>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FF0000"/>
                          </a:solidFill>
                          <a:latin typeface="Arial" panose="020B0604020202020204" pitchFamily="34" charset="0"/>
                          <a:cs typeface="Arial" panose="020B0604020202020204" pitchFamily="34" charset="0"/>
                        </a:rPr>
                        <a:t>(113,526,642)</a:t>
                      </a:r>
                    </a:p>
                    <a:p>
                      <a:pPr algn="ctr" fontAlgn="ctr"/>
                      <a:r>
                        <a:rPr lang="en-US" sz="1100" b="1" i="0" u="none" strike="noStrike" dirty="0" smtClean="0">
                          <a:latin typeface="Arial" panose="020B0604020202020204" pitchFamily="34" charset="0"/>
                          <a:cs typeface="Arial" panose="020B0604020202020204" pitchFamily="34" charset="0"/>
                        </a:rPr>
                        <a:t>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889709882"/>
                  </a:ext>
                </a:extLst>
              </a:tr>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4</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Reset Personal Support Costs Inflation Factors to </a:t>
                      </a:r>
                      <a:r>
                        <a:rPr lang="en-US" sz="1100" b="0" i="0" u="none" strike="noStrike" dirty="0" smtClean="0">
                          <a:latin typeface="Arial" panose="020B0604020202020204" pitchFamily="34" charset="0"/>
                          <a:cs typeface="Arial" panose="020B0604020202020204" pitchFamily="34" charset="0"/>
                        </a:rPr>
                        <a:t>0%</a:t>
                      </a:r>
                      <a:r>
                        <a:rPr lang="en-US" sz="1100" b="0" i="0" u="none" strike="noStrike" baseline="0" dirty="0" smtClean="0">
                          <a:latin typeface="Arial" panose="020B0604020202020204" pitchFamily="34" charset="0"/>
                          <a:cs typeface="Arial" panose="020B0604020202020204" pitchFamily="34" charset="0"/>
                        </a:rPr>
                        <a:t> from 5.00% in </a:t>
                      </a:r>
                      <a:r>
                        <a:rPr lang="en-US" sz="1100" b="0" i="0" u="none" strike="noStrike" dirty="0" smtClean="0">
                          <a:latin typeface="Arial" panose="020B0604020202020204" pitchFamily="34" charset="0"/>
                          <a:cs typeface="Arial" panose="020B0604020202020204" pitchFamily="34" charset="0"/>
                        </a:rPr>
                        <a:t>SOQ </a:t>
                      </a:r>
                      <a:r>
                        <a:rPr lang="en-US" sz="1100" b="0" i="0" u="none" strike="noStrike" dirty="0">
                          <a:latin typeface="Arial" panose="020B0604020202020204" pitchFamily="34" charset="0"/>
                          <a:cs typeface="Arial" panose="020B0604020202020204" pitchFamily="34" charset="0"/>
                        </a:rPr>
                        <a:t>Model </a:t>
                      </a:r>
                      <a:r>
                        <a:rPr lang="en-US" sz="1100" b="0" i="0" u="none" strike="noStrike" dirty="0" smtClean="0">
                          <a:latin typeface="Arial" panose="020B0604020202020204" pitchFamily="34" charset="0"/>
                          <a:cs typeface="Arial" panose="020B0604020202020204" pitchFamily="34" charset="0"/>
                        </a:rPr>
                        <a:t>and </a:t>
                      </a:r>
                      <a:r>
                        <a:rPr lang="en-US" sz="1100" b="0" i="0" u="none" strike="noStrike" dirty="0">
                          <a:latin typeface="Arial" panose="020B0604020202020204" pitchFamily="34" charset="0"/>
                          <a:cs typeface="Arial" panose="020B0604020202020204" pitchFamily="34" charset="0"/>
                        </a:rPr>
                        <a:t>Remove </a:t>
                      </a:r>
                      <a:r>
                        <a:rPr lang="en-US" sz="1100" b="0" i="0" u="none" strike="noStrike" dirty="0" smtClean="0">
                          <a:latin typeface="Arial" panose="020B0604020202020204" pitchFamily="34" charset="0"/>
                          <a:cs typeface="Arial" panose="020B0604020202020204" pitchFamily="34" charset="0"/>
                        </a:rPr>
                        <a:t>FY22 Compensation Supplement Funding (linked with Step 20) from DABS</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panose="020B0604020202020204" pitchFamily="34" charset="0"/>
                          <a:cs typeface="Arial" panose="020B0604020202020204" pitchFamily="34" charset="0"/>
                        </a:rPr>
                        <a:t>(268,982,000)</a:t>
                      </a:r>
                      <a:endParaRPr lang="en-US" sz="1100" b="0" i="0" u="none" strike="noStrike" dirty="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panose="020B0604020202020204" pitchFamily="34" charset="0"/>
                          <a:cs typeface="Arial" panose="020B0604020202020204" pitchFamily="34" charset="0"/>
                        </a:rPr>
                        <a:t>(268,982,000)</a:t>
                      </a:r>
                      <a:endParaRPr lang="en-US" sz="1100" b="0" i="0" u="none" strike="noStrike" dirty="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rgbClr val="FF0000"/>
                          </a:solidFill>
                          <a:latin typeface="Arial" panose="020B0604020202020204" pitchFamily="34" charset="0"/>
                          <a:cs typeface="Arial" panose="020B0604020202020204" pitchFamily="34" charset="0"/>
                        </a:rPr>
                        <a:t>(537,964,000)</a:t>
                      </a:r>
                      <a:endParaRPr lang="en-US" sz="1100" b="1" i="0" u="none" strike="noStrike" dirty="0">
                        <a:solidFill>
                          <a:srgbClr val="FF0000"/>
                        </a:solidFill>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694011661"/>
                  </a:ext>
                </a:extLst>
              </a:tr>
              <a:tr h="7122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5</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Fall Membership and Average Daily Membership </a:t>
                      </a:r>
                      <a:r>
                        <a:rPr lang="en-US" sz="1100" b="0" i="0" u="none" strike="noStrike" dirty="0" smtClean="0">
                          <a:latin typeface="Arial" panose="020B0604020202020204" pitchFamily="34" charset="0"/>
                          <a:cs typeface="Arial" panose="020B0604020202020204" pitchFamily="34" charset="0"/>
                        </a:rPr>
                        <a:t>Base-Year </a:t>
                      </a:r>
                      <a:r>
                        <a:rPr lang="en-US" sz="1100" b="0" i="0" u="none" strike="noStrike" dirty="0">
                          <a:latin typeface="Arial" panose="020B0604020202020204" pitchFamily="34" charset="0"/>
                          <a:cs typeface="Arial" panose="020B0604020202020204" pitchFamily="34" charset="0"/>
                        </a:rPr>
                        <a:t>and Projected Enrollment </a:t>
                      </a:r>
                      <a:r>
                        <a:rPr lang="en-US" sz="1100" b="0" i="0" u="none" strike="noStrike" dirty="0" smtClean="0">
                          <a:latin typeface="Arial" panose="020B0604020202020204" pitchFamily="34" charset="0"/>
                          <a:cs typeface="Arial" panose="020B0604020202020204" pitchFamily="34" charset="0"/>
                        </a:rPr>
                        <a:t>Counts (linked</a:t>
                      </a:r>
                      <a:r>
                        <a:rPr lang="en-US" sz="1100" b="0" i="0" u="none" strike="noStrike" baseline="0" dirty="0" smtClean="0">
                          <a:latin typeface="Arial" panose="020B0604020202020204" pitchFamily="34" charset="0"/>
                          <a:cs typeface="Arial" panose="020B0604020202020204" pitchFamily="34" charset="0"/>
                        </a:rPr>
                        <a:t> with Step 24)</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77,970,096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94,024,003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171,994,099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502130365"/>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230377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456"/>
          </a:xfrm>
        </p:spPr>
        <p:txBody>
          <a:bodyPr>
            <a:normAutofit fontScale="90000"/>
          </a:bodyPr>
          <a:lstStyle/>
          <a:p>
            <a:pPr algn="ctr"/>
            <a:r>
              <a:rPr lang="en-US" dirty="0" smtClean="0"/>
              <a:t>State </a:t>
            </a:r>
            <a:r>
              <a:rPr lang="en-US" dirty="0"/>
              <a:t>Cost of Each </a:t>
            </a:r>
            <a:r>
              <a:rPr lang="en-US" dirty="0" err="1"/>
              <a:t>Rebenchmarking</a:t>
            </a:r>
            <a:r>
              <a:rPr lang="en-US" dirty="0"/>
              <a:t> </a:t>
            </a:r>
            <a:r>
              <a:rPr lang="en-US" dirty="0" smtClean="0"/>
              <a:t>Update</a:t>
            </a:r>
            <a:r>
              <a:rPr lang="en-US" dirty="0"/>
              <a:t/>
            </a:r>
            <a:br>
              <a:rPr lang="en-US" dirty="0"/>
            </a:br>
            <a:r>
              <a:rPr lang="en-US" sz="2800" i="1" dirty="0">
                <a:solidFill>
                  <a:schemeClr val="tx1"/>
                </a:solidFill>
              </a:rPr>
              <a:t>(incremental cost above </a:t>
            </a:r>
            <a:r>
              <a:rPr lang="en-US" sz="2800" i="1" dirty="0" smtClean="0">
                <a:solidFill>
                  <a:schemeClr val="tx1"/>
                </a:solidFill>
              </a:rPr>
              <a:t>FY22 </a:t>
            </a:r>
            <a:r>
              <a:rPr lang="en-US" sz="2800" i="1" dirty="0">
                <a:solidFill>
                  <a:schemeClr val="tx1"/>
                </a:solidFill>
              </a:rPr>
              <a:t>base)</a:t>
            </a:r>
            <a:endParaRPr lang="en-US" sz="2800" dirty="0"/>
          </a:p>
        </p:txBody>
      </p:sp>
      <p:graphicFrame>
        <p:nvGraphicFramePr>
          <p:cNvPr id="5" name="Content Placeholder 4" descr="This table indicates the state cost by year for rebenchmarking steps 6 through 12." title="State Cost of Rebenchmarking"/>
          <p:cNvGraphicFramePr>
            <a:graphicFrameLocks noGrp="1"/>
          </p:cNvGraphicFramePr>
          <p:nvPr>
            <p:ph idx="1"/>
            <p:extLst>
              <p:ext uri="{D42A27DB-BD31-4B8C-83A1-F6EECF244321}">
                <p14:modId xmlns:p14="http://schemas.microsoft.com/office/powerpoint/2010/main" val="3919804737"/>
              </p:ext>
            </p:extLst>
          </p:nvPr>
        </p:nvGraphicFramePr>
        <p:xfrm>
          <a:off x="1150187" y="1506449"/>
          <a:ext cx="10034823" cy="4580572"/>
        </p:xfrm>
        <a:graphic>
          <a:graphicData uri="http://schemas.openxmlformats.org/drawingml/2006/table">
            <a:tbl>
              <a:tblPr firstRow="1" bandRow="1">
                <a:tableStyleId>{5C22544A-7EE6-4342-B048-85BDC9FD1C3A}</a:tableStyleId>
              </a:tblPr>
              <a:tblGrid>
                <a:gridCol w="857132">
                  <a:extLst>
                    <a:ext uri="{9D8B030D-6E8A-4147-A177-3AD203B41FA5}">
                      <a16:colId xmlns:a16="http://schemas.microsoft.com/office/drawing/2014/main" val="1008030427"/>
                    </a:ext>
                  </a:extLst>
                </a:gridCol>
                <a:gridCol w="4514251">
                  <a:extLst>
                    <a:ext uri="{9D8B030D-6E8A-4147-A177-3AD203B41FA5}">
                      <a16:colId xmlns:a16="http://schemas.microsoft.com/office/drawing/2014/main" val="2401148805"/>
                    </a:ext>
                  </a:extLst>
                </a:gridCol>
                <a:gridCol w="1554480">
                  <a:extLst>
                    <a:ext uri="{9D8B030D-6E8A-4147-A177-3AD203B41FA5}">
                      <a16:colId xmlns:a16="http://schemas.microsoft.com/office/drawing/2014/main" val="1374167698"/>
                    </a:ext>
                  </a:extLst>
                </a:gridCol>
                <a:gridCol w="1554480">
                  <a:extLst>
                    <a:ext uri="{9D8B030D-6E8A-4147-A177-3AD203B41FA5}">
                      <a16:colId xmlns:a16="http://schemas.microsoft.com/office/drawing/2014/main" val="1077339625"/>
                    </a:ext>
                  </a:extLst>
                </a:gridCol>
                <a:gridCol w="1554480">
                  <a:extLst>
                    <a:ext uri="{9D8B030D-6E8A-4147-A177-3AD203B41FA5}">
                      <a16:colId xmlns:a16="http://schemas.microsoft.com/office/drawing/2014/main" val="2878031417"/>
                    </a:ext>
                  </a:extLst>
                </a:gridCol>
              </a:tblGrid>
              <a:tr h="56541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Update #</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Rebenchmarking Update</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ea typeface="MS Pゴシック" pitchFamily="-92" charset="-128"/>
                        </a:rPr>
                        <a:t>Total State Cost</a:t>
                      </a:r>
                    </a:p>
                  </a:txBody>
                  <a:tcPr marT="45705" marB="45705" anchor="ctr" anchorCtr="1" horzOverflow="overflow"/>
                </a:tc>
                <a:extLst>
                  <a:ext uri="{0D108BD9-81ED-4DB2-BD59-A6C34878D82A}">
                    <a16:rowId xmlns:a16="http://schemas.microsoft.com/office/drawing/2014/main" val="1371662039"/>
                  </a:ext>
                </a:extLst>
              </a:tr>
              <a:tr h="45560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6</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Special Education Child Count to December 1, </a:t>
                      </a:r>
                      <a:r>
                        <a:rPr lang="en-US" sz="1100" b="0" i="0" u="none" strike="noStrike" dirty="0" smtClean="0">
                          <a:latin typeface="Arial" panose="020B0604020202020204" pitchFamily="34" charset="0"/>
                          <a:cs typeface="Arial" panose="020B0604020202020204" pitchFamily="34" charset="0"/>
                        </a:rPr>
                        <a:t>2020</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(44,706,248)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(44,625,356)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(89,331,604) </a:t>
                      </a:r>
                    </a:p>
                  </a:txBody>
                  <a:tcPr marL="0" marT="0" marB="0" anchor="ctr"/>
                </a:tc>
                <a:extLst>
                  <a:ext uri="{0D108BD9-81ED-4DB2-BD59-A6C34878D82A}">
                    <a16:rowId xmlns:a16="http://schemas.microsoft.com/office/drawing/2014/main" val="1243965178"/>
                  </a:ext>
                </a:extLst>
              </a:tr>
              <a:tr h="45560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7</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Career &amp; Technical Education Enrollment to </a:t>
                      </a:r>
                      <a:r>
                        <a:rPr lang="en-US" sz="1100" b="0" i="0" u="none" strike="noStrike" dirty="0" smtClean="0">
                          <a:latin typeface="Arial" panose="020B0604020202020204" pitchFamily="34" charset="0"/>
                          <a:cs typeface="Arial" panose="020B0604020202020204" pitchFamily="34" charset="0"/>
                        </a:rPr>
                        <a:t>School-Year 2020-2021</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panose="020B0604020202020204" pitchFamily="34" charset="0"/>
                          <a:cs typeface="Arial" panose="020B0604020202020204" pitchFamily="34" charset="0"/>
                        </a:rPr>
                        <a:t>2,032,440</a:t>
                      </a:r>
                      <a:endParaRPr lang="en-US" sz="1100" b="0" i="0" u="none" strike="noStrike" dirty="0">
                        <a:solidFill>
                          <a:schemeClr val="tx1"/>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panose="020B0604020202020204" pitchFamily="34" charset="0"/>
                          <a:cs typeface="Arial" panose="020B0604020202020204" pitchFamily="34" charset="0"/>
                        </a:rPr>
                        <a:t>1,999,881</a:t>
                      </a:r>
                      <a:endParaRPr lang="en-US" sz="1100" b="0" i="0" u="none" strike="noStrike" dirty="0">
                        <a:solidFill>
                          <a:schemeClr val="tx1"/>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chemeClr val="tx1"/>
                          </a:solidFill>
                          <a:latin typeface="Arial" panose="020B0604020202020204" pitchFamily="34" charset="0"/>
                          <a:cs typeface="Arial" panose="020B0604020202020204" pitchFamily="34" charset="0"/>
                        </a:rPr>
                        <a:t>4,032,321</a:t>
                      </a:r>
                      <a:endParaRPr lang="en-US" sz="1100" b="1" i="0" u="none" strike="noStrike" dirty="0">
                        <a:solidFill>
                          <a:schemeClr val="tx1"/>
                        </a:solidFill>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533546646"/>
                  </a:ext>
                </a:extLst>
              </a:tr>
              <a:tr h="61787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8</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SOL </a:t>
                      </a:r>
                      <a:r>
                        <a:rPr lang="en-US" sz="1100" b="0" i="0" u="none" strike="noStrike" dirty="0" smtClean="0">
                          <a:latin typeface="Arial" panose="020B0604020202020204" pitchFamily="34" charset="0"/>
                          <a:cs typeface="Arial" panose="020B0604020202020204" pitchFamily="34" charset="0"/>
                        </a:rPr>
                        <a:t>Tests Failure </a:t>
                      </a:r>
                      <a:r>
                        <a:rPr lang="en-US" sz="1100" b="0" i="0" u="none" strike="noStrike" dirty="0">
                          <a:latin typeface="Arial" panose="020B0604020202020204" pitchFamily="34" charset="0"/>
                          <a:cs typeface="Arial" panose="020B0604020202020204" pitchFamily="34" charset="0"/>
                        </a:rPr>
                        <a:t>Rate Data to </a:t>
                      </a:r>
                      <a:r>
                        <a:rPr lang="en-US" sz="1100" b="0" i="0" u="none" strike="noStrike" dirty="0" smtClean="0">
                          <a:latin typeface="Arial" panose="020B0604020202020204" pitchFamily="34" charset="0"/>
                          <a:cs typeface="Arial" panose="020B0604020202020204" pitchFamily="34" charset="0"/>
                        </a:rPr>
                        <a:t>School-Year 2018-2019 </a:t>
                      </a:r>
                      <a:r>
                        <a:rPr lang="en-US" sz="1100" b="0" i="0" u="none" strike="noStrike" dirty="0">
                          <a:latin typeface="Arial" panose="020B0604020202020204" pitchFamily="34" charset="0"/>
                          <a:cs typeface="Arial" panose="020B0604020202020204" pitchFamily="34" charset="0"/>
                        </a:rPr>
                        <a:t>and Free Lunch Percentages to </a:t>
                      </a:r>
                      <a:r>
                        <a:rPr lang="en-US" sz="1100" b="0" i="0" u="none" strike="noStrike" dirty="0" smtClean="0">
                          <a:latin typeface="Arial" panose="020B0604020202020204" pitchFamily="34" charset="0"/>
                          <a:cs typeface="Arial" panose="020B0604020202020204" pitchFamily="34" charset="0"/>
                        </a:rPr>
                        <a:t>School-Year 2019-2020</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551,012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725,681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1,276,693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665649268"/>
                  </a:ext>
                </a:extLst>
              </a:tr>
              <a:tr h="61787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9</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SOQ Gifted, Support Technology, and Instructional Technology </a:t>
                      </a:r>
                      <a:r>
                        <a:rPr lang="en-US" sz="1100" b="0" i="0" u="none" strike="noStrike" dirty="0" smtClean="0">
                          <a:latin typeface="Arial" panose="020B0604020202020204" pitchFamily="34" charset="0"/>
                          <a:cs typeface="Arial" panose="020B0604020202020204" pitchFamily="34" charset="0"/>
                        </a:rPr>
                        <a:t>Positions</a:t>
                      </a:r>
                      <a:r>
                        <a:rPr lang="en-US" sz="1100" b="0" i="0" u="none" strike="noStrike" baseline="0" dirty="0" smtClean="0">
                          <a:latin typeface="Arial" panose="020B0604020202020204" pitchFamily="34" charset="0"/>
                          <a:cs typeface="Arial" panose="020B0604020202020204" pitchFamily="34" charset="0"/>
                        </a:rPr>
                        <a:t> for Enrollment</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Arial" panose="020B0604020202020204" pitchFamily="34" charset="0"/>
                          <a:cs typeface="Arial" panose="020B0604020202020204" pitchFamily="34" charset="0"/>
                        </a:rPr>
                        <a:t>(10,358,522) </a:t>
                      </a:r>
                    </a:p>
                    <a:p>
                      <a:pPr algn="ct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Arial" panose="020B0604020202020204" pitchFamily="34" charset="0"/>
                          <a:cs typeface="Arial" panose="020B0604020202020204" pitchFamily="34" charset="0"/>
                        </a:rPr>
                        <a:t>(10,278,339) </a:t>
                      </a:r>
                    </a:p>
                    <a:p>
                      <a:pPr algn="ctr" fontAlgn="ctr"/>
                      <a:r>
                        <a:rPr lang="en-US" sz="1100" b="0" i="0" u="none" strike="noStrike" dirty="0" smtClean="0">
                          <a:latin typeface="Arial" panose="020B0604020202020204" pitchFamily="34" charset="0"/>
                          <a:cs typeface="Arial" panose="020B0604020202020204" pitchFamily="34" charset="0"/>
                        </a:rPr>
                        <a:t>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rgbClr val="FF0000"/>
                          </a:solidFill>
                          <a:latin typeface="Arial" panose="020B0604020202020204" pitchFamily="34" charset="0"/>
                          <a:cs typeface="Arial" panose="020B0604020202020204" pitchFamily="34" charset="0"/>
                        </a:rPr>
                        <a:t>(20,636,861)</a:t>
                      </a:r>
                      <a:r>
                        <a:rPr lang="en-US" sz="1100" b="1" i="0" u="none" strike="noStrike" dirty="0" smtClean="0">
                          <a:latin typeface="Arial" panose="020B0604020202020204" pitchFamily="34" charset="0"/>
                          <a:cs typeface="Arial" panose="020B0604020202020204" pitchFamily="34" charset="0"/>
                        </a:rPr>
                        <a:t>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039995915"/>
                  </a:ext>
                </a:extLst>
              </a:tr>
              <a:tr h="45560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10</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a:t>
                      </a:r>
                      <a:r>
                        <a:rPr lang="en-US" sz="1100" b="0" i="0" u="none" strike="noStrike" dirty="0" smtClean="0">
                          <a:latin typeface="Arial" panose="020B0604020202020204" pitchFamily="34" charset="0"/>
                          <a:cs typeface="Arial" panose="020B0604020202020204" pitchFamily="34" charset="0"/>
                        </a:rPr>
                        <a:t>Base-Year Prevailing SOQ Instructional Salaries to FY20</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panose="020B0604020202020204" pitchFamily="34" charset="0"/>
                          <a:cs typeface="Arial" panose="020B0604020202020204" pitchFamily="34" charset="0"/>
                        </a:rPr>
                        <a:t>17,857,870</a:t>
                      </a:r>
                      <a:endParaRPr lang="en-US" sz="1100" b="0" i="0" u="none" strike="noStrike" dirty="0">
                        <a:solidFill>
                          <a:schemeClr val="tx1"/>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chemeClr val="tx1"/>
                          </a:solidFill>
                          <a:latin typeface="Arial" panose="020B0604020202020204" pitchFamily="34" charset="0"/>
                          <a:cs typeface="Arial" panose="020B0604020202020204" pitchFamily="34" charset="0"/>
                        </a:rPr>
                        <a:t>18,000,584</a:t>
                      </a:r>
                      <a:endParaRPr lang="en-US" sz="1100" b="0" i="0" u="none" strike="noStrike" dirty="0">
                        <a:solidFill>
                          <a:schemeClr val="tx1"/>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chemeClr val="tx1"/>
                          </a:solidFill>
                          <a:latin typeface="Arial" panose="020B0604020202020204" pitchFamily="34" charset="0"/>
                          <a:cs typeface="Arial" panose="020B0604020202020204" pitchFamily="34" charset="0"/>
                        </a:rPr>
                        <a:t>35,858,258</a:t>
                      </a:r>
                      <a:endParaRPr lang="en-US" sz="1100" b="1" i="0" u="none" strike="noStrike" dirty="0">
                        <a:solidFill>
                          <a:schemeClr val="tx1"/>
                        </a:solidFill>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3698902344"/>
                  </a:ext>
                </a:extLst>
              </a:tr>
              <a:tr h="79472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11</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Base-Year Expenditures from </a:t>
                      </a:r>
                      <a:r>
                        <a:rPr lang="en-US" sz="1100" b="0" i="0" u="none" strike="noStrike" dirty="0" smtClean="0">
                          <a:latin typeface="Arial" panose="020B0604020202020204" pitchFamily="34" charset="0"/>
                          <a:cs typeface="Arial" panose="020B0604020202020204" pitchFamily="34" charset="0"/>
                        </a:rPr>
                        <a:t>Annual School Report </a:t>
                      </a:r>
                      <a:r>
                        <a:rPr lang="en-US" sz="1100" b="0" i="0" u="none" strike="noStrike" dirty="0">
                          <a:latin typeface="Arial" panose="020B0604020202020204" pitchFamily="34" charset="0"/>
                          <a:cs typeface="Arial" panose="020B0604020202020204" pitchFamily="34" charset="0"/>
                        </a:rPr>
                        <a:t>to </a:t>
                      </a:r>
                      <a:r>
                        <a:rPr lang="en-US" sz="1100" b="0" i="0" u="none" strike="noStrike" dirty="0" smtClean="0">
                          <a:latin typeface="Arial" panose="020B0604020202020204" pitchFamily="34" charset="0"/>
                          <a:cs typeface="Arial" panose="020B0604020202020204" pitchFamily="34" charset="0"/>
                        </a:rPr>
                        <a:t>FY20 </a:t>
                      </a:r>
                      <a:r>
                        <a:rPr lang="en-US" sz="1100" b="0" i="0" u="none" strike="noStrike" dirty="0">
                          <a:latin typeface="Arial" panose="020B0604020202020204" pitchFamily="34" charset="0"/>
                          <a:cs typeface="Arial" panose="020B0604020202020204" pitchFamily="34" charset="0"/>
                        </a:rPr>
                        <a:t>for </a:t>
                      </a:r>
                      <a:r>
                        <a:rPr lang="en-US" sz="1100" b="0" i="0" u="none" strike="noStrike" dirty="0" smtClean="0">
                          <a:latin typeface="Arial" panose="020B0604020202020204" pitchFamily="34" charset="0"/>
                          <a:cs typeface="Arial" panose="020B0604020202020204" pitchFamily="34" charset="0"/>
                        </a:rPr>
                        <a:t>Support Positions</a:t>
                      </a:r>
                      <a:r>
                        <a:rPr lang="en-US" sz="1100" b="0" i="0" u="none" strike="noStrike" baseline="0" dirty="0" smtClean="0">
                          <a:latin typeface="Arial" panose="020B0604020202020204" pitchFamily="34" charset="0"/>
                          <a:cs typeface="Arial" panose="020B0604020202020204" pitchFamily="34" charset="0"/>
                        </a:rPr>
                        <a:t> </a:t>
                      </a:r>
                      <a:r>
                        <a:rPr lang="en-US" sz="1100" b="0" i="0" u="none" strike="noStrike" dirty="0" smtClean="0">
                          <a:latin typeface="Arial" panose="020B0604020202020204" pitchFamily="34" charset="0"/>
                          <a:cs typeface="Arial" panose="020B0604020202020204" pitchFamily="34" charset="0"/>
                        </a:rPr>
                        <a:t>Costs (Prevailing Base-Year Positions</a:t>
                      </a:r>
                      <a:r>
                        <a:rPr lang="en-US" sz="1100" b="0" i="0" u="none" strike="noStrike" baseline="0" dirty="0" smtClean="0">
                          <a:latin typeface="Arial" panose="020B0604020202020204" pitchFamily="34" charset="0"/>
                          <a:cs typeface="Arial" panose="020B0604020202020204" pitchFamily="34" charset="0"/>
                        </a:rPr>
                        <a:t> Per Pupil and </a:t>
                      </a:r>
                      <a:r>
                        <a:rPr lang="en-US" sz="1100" b="0" i="0" u="none" strike="noStrike" dirty="0" smtClean="0">
                          <a:latin typeface="Arial" panose="020B0604020202020204" pitchFamily="34" charset="0"/>
                          <a:cs typeface="Arial" panose="020B0604020202020204" pitchFamily="34" charset="0"/>
                        </a:rPr>
                        <a:t>Salaries</a:t>
                      </a:r>
                      <a:r>
                        <a:rPr lang="en-US" sz="1100" b="0" i="0" u="none" strike="noStrike" dirty="0">
                          <a:latin typeface="Arial" panose="020B0604020202020204" pitchFamily="34" charset="0"/>
                          <a:cs typeface="Arial" panose="020B0604020202020204" pitchFamily="34" charset="0"/>
                        </a:rPr>
                        <a:t>)</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73,350,870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73,688,799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147,039,669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661635654"/>
                  </a:ext>
                </a:extLst>
              </a:tr>
              <a:tr h="61787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12</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panose="020B0604020202020204" pitchFamily="34" charset="0"/>
                          <a:cs typeface="Arial" panose="020B0604020202020204" pitchFamily="34" charset="0"/>
                        </a:rPr>
                        <a:t>Update Base-Year Expenditures from </a:t>
                      </a:r>
                      <a:r>
                        <a:rPr lang="en-US" sz="1100" b="0" i="0" u="none" strike="noStrike" dirty="0" smtClean="0">
                          <a:latin typeface="Arial" panose="020B0604020202020204" pitchFamily="34" charset="0"/>
                          <a:cs typeface="Arial" panose="020B0604020202020204" pitchFamily="34" charset="0"/>
                        </a:rPr>
                        <a:t>Annual School Report to FY20 </a:t>
                      </a:r>
                      <a:r>
                        <a:rPr lang="en-US" sz="1100" b="0" i="0" u="none" strike="noStrike" dirty="0">
                          <a:latin typeface="Arial" panose="020B0604020202020204" pitchFamily="34" charset="0"/>
                          <a:cs typeface="Arial" panose="020B0604020202020204" pitchFamily="34" charset="0"/>
                        </a:rPr>
                        <a:t>for </a:t>
                      </a:r>
                      <a:r>
                        <a:rPr lang="en-US" sz="1100" b="0" i="0" u="none" strike="noStrike" dirty="0" smtClean="0">
                          <a:latin typeface="Arial" panose="020B0604020202020204" pitchFamily="34" charset="0"/>
                          <a:cs typeface="Arial" panose="020B0604020202020204" pitchFamily="34" charset="0"/>
                        </a:rPr>
                        <a:t>Non-personal </a:t>
                      </a:r>
                      <a:r>
                        <a:rPr lang="en-US" sz="1100" b="0" i="0" u="none" strike="noStrike" dirty="0">
                          <a:latin typeface="Arial" panose="020B0604020202020204" pitchFamily="34" charset="0"/>
                          <a:cs typeface="Arial" panose="020B0604020202020204" pitchFamily="34" charset="0"/>
                        </a:rPr>
                        <a:t>Support </a:t>
                      </a:r>
                      <a:r>
                        <a:rPr lang="en-US" sz="1100" b="0" i="0" u="none" strike="noStrike" dirty="0" smtClean="0">
                          <a:latin typeface="Arial" panose="020B0604020202020204" pitchFamily="34" charset="0"/>
                          <a:cs typeface="Arial" panose="020B0604020202020204" pitchFamily="34" charset="0"/>
                        </a:rPr>
                        <a:t>Costs Per Pupil</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(57,394,860)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(56,438,220)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(113,833,080) </a:t>
                      </a:r>
                    </a:p>
                  </a:txBody>
                  <a:tcPr marL="0" marT="0" marB="0" anchor="ctr"/>
                </a:tc>
                <a:extLst>
                  <a:ext uri="{0D108BD9-81ED-4DB2-BD59-A6C34878D82A}">
                    <a16:rowId xmlns:a16="http://schemas.microsoft.com/office/drawing/2014/main" val="3416101283"/>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24831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456"/>
          </a:xfrm>
        </p:spPr>
        <p:txBody>
          <a:bodyPr>
            <a:normAutofit fontScale="90000"/>
          </a:bodyPr>
          <a:lstStyle/>
          <a:p>
            <a:pPr algn="ctr"/>
            <a:r>
              <a:rPr lang="en-US" dirty="0" smtClean="0"/>
              <a:t>State </a:t>
            </a:r>
            <a:r>
              <a:rPr lang="en-US" dirty="0"/>
              <a:t>Cost of Each </a:t>
            </a:r>
            <a:r>
              <a:rPr lang="en-US" dirty="0" err="1"/>
              <a:t>Rebenchmarking</a:t>
            </a:r>
            <a:r>
              <a:rPr lang="en-US" dirty="0"/>
              <a:t> </a:t>
            </a:r>
            <a:r>
              <a:rPr lang="en-US" dirty="0" smtClean="0"/>
              <a:t>Update</a:t>
            </a:r>
            <a:r>
              <a:rPr lang="en-US" dirty="0"/>
              <a:t/>
            </a:r>
            <a:br>
              <a:rPr lang="en-US" dirty="0"/>
            </a:br>
            <a:r>
              <a:rPr lang="en-US" sz="2800" i="1" dirty="0">
                <a:solidFill>
                  <a:schemeClr val="tx1"/>
                </a:solidFill>
              </a:rPr>
              <a:t>(incremental cost above </a:t>
            </a:r>
            <a:r>
              <a:rPr lang="en-US" sz="2800" i="1" dirty="0" smtClean="0">
                <a:solidFill>
                  <a:schemeClr val="tx1"/>
                </a:solidFill>
              </a:rPr>
              <a:t>FY22 </a:t>
            </a:r>
            <a:r>
              <a:rPr lang="en-US" sz="2800" i="1" dirty="0">
                <a:solidFill>
                  <a:schemeClr val="tx1"/>
                </a:solidFill>
              </a:rPr>
              <a:t>base)</a:t>
            </a:r>
            <a:endParaRPr lang="en-US" sz="2800" dirty="0"/>
          </a:p>
        </p:txBody>
      </p:sp>
      <p:graphicFrame>
        <p:nvGraphicFramePr>
          <p:cNvPr id="5" name="Content Placeholder 4" descr="This table indicates the state cost by year for rebenchmarking steps 13 through 20." title="State Cost of Rebenchmarking"/>
          <p:cNvGraphicFramePr>
            <a:graphicFrameLocks noGrp="1"/>
          </p:cNvGraphicFramePr>
          <p:nvPr>
            <p:ph idx="1"/>
            <p:extLst>
              <p:ext uri="{D42A27DB-BD31-4B8C-83A1-F6EECF244321}">
                <p14:modId xmlns:p14="http://schemas.microsoft.com/office/powerpoint/2010/main" val="3118583198"/>
              </p:ext>
            </p:extLst>
          </p:nvPr>
        </p:nvGraphicFramePr>
        <p:xfrm>
          <a:off x="856891" y="1420177"/>
          <a:ext cx="10496910" cy="4754880"/>
        </p:xfrm>
        <a:graphic>
          <a:graphicData uri="http://schemas.openxmlformats.org/drawingml/2006/table">
            <a:tbl>
              <a:tblPr firstRow="1" bandRow="1">
                <a:tableStyleId>{5C22544A-7EE6-4342-B048-85BDC9FD1C3A}</a:tableStyleId>
              </a:tblPr>
              <a:tblGrid>
                <a:gridCol w="863341">
                  <a:extLst>
                    <a:ext uri="{9D8B030D-6E8A-4147-A177-3AD203B41FA5}">
                      <a16:colId xmlns:a16="http://schemas.microsoft.com/office/drawing/2014/main" val="1008030427"/>
                    </a:ext>
                  </a:extLst>
                </a:gridCol>
                <a:gridCol w="4257919">
                  <a:extLst>
                    <a:ext uri="{9D8B030D-6E8A-4147-A177-3AD203B41FA5}">
                      <a16:colId xmlns:a16="http://schemas.microsoft.com/office/drawing/2014/main" val="2401148805"/>
                    </a:ext>
                  </a:extLst>
                </a:gridCol>
                <a:gridCol w="1906392">
                  <a:extLst>
                    <a:ext uri="{9D8B030D-6E8A-4147-A177-3AD203B41FA5}">
                      <a16:colId xmlns:a16="http://schemas.microsoft.com/office/drawing/2014/main" val="1374167698"/>
                    </a:ext>
                  </a:extLst>
                </a:gridCol>
                <a:gridCol w="1733910">
                  <a:extLst>
                    <a:ext uri="{9D8B030D-6E8A-4147-A177-3AD203B41FA5}">
                      <a16:colId xmlns:a16="http://schemas.microsoft.com/office/drawing/2014/main" val="1077339625"/>
                    </a:ext>
                  </a:extLst>
                </a:gridCol>
                <a:gridCol w="1735348">
                  <a:extLst>
                    <a:ext uri="{9D8B030D-6E8A-4147-A177-3AD203B41FA5}">
                      <a16:colId xmlns:a16="http://schemas.microsoft.com/office/drawing/2014/main" val="2878031417"/>
                    </a:ext>
                  </a:extLst>
                </a:gridCol>
              </a:tblGrid>
              <a:tr h="64008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Update #</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Rebenchmarking Update</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FY 2023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FY 2024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bg1"/>
                          </a:solidFill>
                          <a:effectLst/>
                          <a:latin typeface="+mj-lt"/>
                          <a:ea typeface="MS Pゴシック" pitchFamily="-92" charset="-128"/>
                        </a:rPr>
                        <a:t>State Cost</a:t>
                      </a:r>
                    </a:p>
                  </a:txBody>
                  <a:tcPr marT="45705" marB="45705" anchor="ctr" anchorCtr="1" horzOverflow="overflow"/>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bg1"/>
                          </a:solidFill>
                          <a:effectLst/>
                          <a:latin typeface="+mj-lt"/>
                          <a:ea typeface="MS Pゴシック" pitchFamily="-92" charset="-128"/>
                        </a:rPr>
                        <a:t>2022-2024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bg1"/>
                          </a:solidFill>
                          <a:effectLst/>
                          <a:latin typeface="+mj-lt"/>
                          <a:ea typeface="MS Pゴシック" pitchFamily="-92" charset="-128"/>
                        </a:rPr>
                        <a:t>Total State Cost</a:t>
                      </a:r>
                    </a:p>
                  </a:txBody>
                  <a:tcPr marT="45705" marB="45705" anchor="ctr" anchorCtr="1" horzOverflow="overflow"/>
                </a:tc>
                <a:extLst>
                  <a:ext uri="{0D108BD9-81ED-4DB2-BD59-A6C34878D82A}">
                    <a16:rowId xmlns:a16="http://schemas.microsoft.com/office/drawing/2014/main" val="1371662039"/>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13</a:t>
                      </a:r>
                      <a:endParaRPr lang="en-US" sz="1100" b="1" i="0" u="none" strike="noStrike" dirty="0">
                        <a:latin typeface="Arial" panose="020B0604020202020204" pitchFamily="34" charset="0"/>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Update Federal Revenue Deduct Per Pupil Amount (from FY20</a:t>
                      </a:r>
                      <a:r>
                        <a:rPr lang="en-US" sz="1100" b="0" i="0" u="none" strike="noStrike" kern="1200" baseline="0" dirty="0" smtClean="0">
                          <a:solidFill>
                            <a:schemeClr val="tx1"/>
                          </a:solidFill>
                          <a:latin typeface="Arial" panose="020B0604020202020204" pitchFamily="34" charset="0"/>
                          <a:ea typeface="MS Pゴシック"/>
                          <a:cs typeface="Arial" panose="020B0604020202020204" pitchFamily="34" charset="0"/>
                        </a:rPr>
                        <a:t> revenues)</a:t>
                      </a:r>
                      <a:endPar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141,627</a:t>
                      </a:r>
                      <a:endParaRPr lang="en-US" sz="1100" b="0" i="0" u="none" strike="noStrike" dirty="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102,160</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243,787</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243965178"/>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14</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Support Positions </a:t>
                      </a:r>
                      <a:r>
                        <a:rPr lang="en-US" sz="1100" b="0" i="0" u="none" strike="noStrike" dirty="0" smtClean="0">
                          <a:latin typeface="Arial" panose="020B0604020202020204" pitchFamily="34" charset="0"/>
                          <a:cs typeface="Arial" panose="020B0604020202020204" pitchFamily="34" charset="0"/>
                        </a:rPr>
                        <a:t>Ratio Cap </a:t>
                      </a:r>
                      <a:r>
                        <a:rPr lang="en-US" sz="1100" b="0" i="0" u="none" strike="noStrike" dirty="0">
                          <a:latin typeface="Arial" panose="020B0604020202020204" pitchFamily="34" charset="0"/>
                          <a:cs typeface="Arial" panose="020B0604020202020204" pitchFamily="34" charset="0"/>
                        </a:rPr>
                        <a:t>(Ratio of Instructional to Support </a:t>
                      </a:r>
                      <a:r>
                        <a:rPr lang="en-US" sz="1100" b="0" i="0" u="none" strike="noStrike" dirty="0" smtClean="0">
                          <a:latin typeface="Arial" panose="020B0604020202020204" pitchFamily="34" charset="0"/>
                          <a:cs typeface="Arial" panose="020B0604020202020204" pitchFamily="34" charset="0"/>
                        </a:rPr>
                        <a:t>Positions from 4.30 to 1 to 4.19 to 1)</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17,292,576</a:t>
                      </a:r>
                      <a:endParaRPr lang="en-US" sz="1100" b="0" i="0" u="none" strike="noStrike" dirty="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17,380,698</a:t>
                      </a:r>
                      <a:endParaRPr lang="en-US" sz="1100" b="0" i="0" u="none" strike="noStrike" dirty="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34,673,274</a:t>
                      </a:r>
                      <a:endParaRPr lang="en-US" sz="1100" b="1" i="0" u="none" strike="noStrike" dirty="0">
                        <a:solidFill>
                          <a:srgbClr val="FF0000"/>
                        </a:solidFill>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533546646"/>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15</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Costs for Division Superintendents, School Boards, and School Nurses (</a:t>
                      </a:r>
                      <a:r>
                        <a:rPr lang="en-US" sz="1100" b="0" i="0" u="none" strike="noStrike" dirty="0" smtClean="0">
                          <a:latin typeface="Arial" panose="020B0604020202020204" pitchFamily="34" charset="0"/>
                          <a:cs typeface="Arial" panose="020B0604020202020204" pitchFamily="34" charset="0"/>
                        </a:rPr>
                        <a:t>without </a:t>
                      </a:r>
                      <a:r>
                        <a:rPr lang="en-US" sz="1100" b="0" i="0" u="none" strike="noStrike" dirty="0">
                          <a:latin typeface="Arial" panose="020B0604020202020204" pitchFamily="34" charset="0"/>
                          <a:cs typeface="Arial" panose="020B0604020202020204" pitchFamily="34" charset="0"/>
                        </a:rPr>
                        <a:t>inflation)</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533,634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497,418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1,031,052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665649268"/>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16</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Health Care Premium (without inflation)</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41,272,978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41,278,850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82,551,828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039995915"/>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17</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a:t>
                      </a:r>
                      <a:r>
                        <a:rPr lang="en-US" sz="1100" b="0" i="0" u="none" strike="noStrike" dirty="0" smtClean="0">
                          <a:latin typeface="Arial" panose="020B0604020202020204" pitchFamily="34" charset="0"/>
                          <a:cs typeface="Arial" panose="020B0604020202020204" pitchFamily="34" charset="0"/>
                        </a:rPr>
                        <a:t>Textbooks </a:t>
                      </a:r>
                      <a:r>
                        <a:rPr lang="en-US" sz="1100" b="0" i="0" u="none" strike="noStrike" dirty="0">
                          <a:latin typeface="Arial" panose="020B0604020202020204" pitchFamily="34" charset="0"/>
                          <a:cs typeface="Arial" panose="020B0604020202020204" pitchFamily="34" charset="0"/>
                        </a:rPr>
                        <a:t>Per Pupil Amount (without inflation)</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15,389,999</a:t>
                      </a:r>
                      <a:endParaRPr lang="en-US" sz="1100" b="0" i="0" u="none" strike="noStrike" dirty="0" smtClean="0">
                        <a:solidFill>
                          <a:srgbClr val="FF0000"/>
                        </a:solidFill>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panose="020B0604020202020204" pitchFamily="34" charset="0"/>
                          <a:ea typeface="MS Pゴシック"/>
                          <a:cs typeface="Arial" panose="020B0604020202020204" pitchFamily="34" charset="0"/>
                        </a:rPr>
                        <a:t>15,438,283</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panose="020B0604020202020204" pitchFamily="34" charset="0"/>
                          <a:ea typeface="MS Pゴシック"/>
                          <a:cs typeface="Arial" panose="020B0604020202020204" pitchFamily="34" charset="0"/>
                        </a:rPr>
                        <a:t>30,828,282</a:t>
                      </a:r>
                      <a:endParaRPr lang="en-US" sz="1100" b="1" i="0" u="none" strike="noStrike" dirty="0">
                        <a:solidFill>
                          <a:schemeClr val="tx1"/>
                        </a:solidFill>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3698902344"/>
                  </a:ext>
                </a:extLst>
              </a:tr>
              <a:tr h="4572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18</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Pupil Transportation Costs</a:t>
                      </a: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(2,468,438)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(2,068,539) </a:t>
                      </a: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(4,536,977) </a:t>
                      </a:r>
                    </a:p>
                  </a:txBody>
                  <a:tcPr marL="0" marT="0" marB="0" anchor="ctr"/>
                </a:tc>
                <a:extLst>
                  <a:ext uri="{0D108BD9-81ED-4DB2-BD59-A6C34878D82A}">
                    <a16:rowId xmlns:a16="http://schemas.microsoft.com/office/drawing/2014/main" val="661635654"/>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19</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a:t>
                      </a:r>
                      <a:r>
                        <a:rPr lang="en-US" sz="1100" b="0" i="0" u="none" strike="noStrike" dirty="0" smtClean="0">
                          <a:latin typeface="Arial" panose="020B0604020202020204" pitchFamily="34" charset="0"/>
                          <a:cs typeface="Arial" panose="020B0604020202020204" pitchFamily="34" charset="0"/>
                        </a:rPr>
                        <a:t>Non-personal </a:t>
                      </a:r>
                      <a:r>
                        <a:rPr lang="en-US" sz="1100" b="0" i="0" u="none" strike="noStrike" dirty="0">
                          <a:latin typeface="Arial" panose="020B0604020202020204" pitchFamily="34" charset="0"/>
                          <a:cs typeface="Arial" panose="020B0604020202020204" pitchFamily="34" charset="0"/>
                        </a:rPr>
                        <a:t>Support Cost Inflation </a:t>
                      </a:r>
                      <a:r>
                        <a:rPr lang="en-US" sz="1100" b="0" i="0" u="none" strike="noStrike" dirty="0" smtClean="0">
                          <a:latin typeface="Arial" panose="020B0604020202020204" pitchFamily="34" charset="0"/>
                          <a:cs typeface="Arial" panose="020B0604020202020204" pitchFamily="34" charset="0"/>
                        </a:rPr>
                        <a:t>Factors (linked with</a:t>
                      </a:r>
                      <a:r>
                        <a:rPr lang="en-US" sz="1100" b="0" i="0" u="none" strike="noStrike" baseline="0" dirty="0" smtClean="0">
                          <a:latin typeface="Arial" panose="020B0604020202020204" pitchFamily="34" charset="0"/>
                          <a:cs typeface="Arial" panose="020B0604020202020204" pitchFamily="34" charset="0"/>
                        </a:rPr>
                        <a:t> Step 3)</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65,861,846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66,092,335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131,954,181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3416101283"/>
                  </a:ext>
                </a:extLst>
              </a:tr>
              <a:tr h="54864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panose="020B0604020202020204" pitchFamily="34" charset="0"/>
                          <a:cs typeface="Arial" panose="020B0604020202020204" pitchFamily="34" charset="0"/>
                        </a:rPr>
                        <a:t>20</a:t>
                      </a:r>
                    </a:p>
                  </a:txBody>
                  <a:tcPr marL="0" marR="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panose="020B0604020202020204" pitchFamily="34" charset="0"/>
                          <a:cs typeface="Arial" panose="020B0604020202020204" pitchFamily="34" charset="0"/>
                        </a:rPr>
                        <a:t>Update Salary Inflation </a:t>
                      </a:r>
                      <a:r>
                        <a:rPr lang="en-US" sz="1100" b="0" i="0" u="none" strike="noStrike" dirty="0" smtClean="0">
                          <a:latin typeface="Arial" panose="020B0604020202020204" pitchFamily="34" charset="0"/>
                          <a:cs typeface="Arial" panose="020B0604020202020204" pitchFamily="34" charset="0"/>
                        </a:rPr>
                        <a:t>Factors (Instructional and Support) - recognize continuation cost of FY22 5.0% Compensation</a:t>
                      </a:r>
                      <a:r>
                        <a:rPr lang="en-US" sz="1100" b="0" i="0" u="none" strike="noStrike" baseline="0" dirty="0" smtClean="0">
                          <a:latin typeface="Arial" panose="020B0604020202020204" pitchFamily="34" charset="0"/>
                          <a:cs typeface="Arial" panose="020B0604020202020204" pitchFamily="34" charset="0"/>
                        </a:rPr>
                        <a:t> Supplement into 22-24 biennium (linked with Step 4)</a:t>
                      </a:r>
                      <a:endParaRPr lang="en-US" sz="1100" b="0" i="0" u="none" strike="noStrike" dirty="0">
                        <a:latin typeface="Arial" panose="020B0604020202020204" pitchFamily="34" charset="0"/>
                        <a:cs typeface="Arial" panose="020B0604020202020204" pitchFamily="34" charset="0"/>
                      </a:endParaRPr>
                    </a:p>
                  </a:txBody>
                  <a:tcPr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233,886,756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panose="020B0604020202020204" pitchFamily="34" charset="0"/>
                          <a:cs typeface="Arial" panose="020B0604020202020204" pitchFamily="34" charset="0"/>
                        </a:rPr>
                        <a:t>234,622,364 </a:t>
                      </a:r>
                      <a:endParaRPr lang="en-US" sz="1100" b="0" i="0" u="none" strike="noStrike" dirty="0">
                        <a:latin typeface="Arial" panose="020B0604020202020204" pitchFamily="34" charset="0"/>
                        <a:cs typeface="Arial" panose="020B0604020202020204" pitchFamily="34" charset="0"/>
                      </a:endParaRPr>
                    </a:p>
                  </a:txBody>
                  <a:tcPr marL="0" marT="0" marB="0" anchor="ct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panose="020B0604020202020204" pitchFamily="34" charset="0"/>
                          <a:cs typeface="Arial" panose="020B0604020202020204" pitchFamily="34" charset="0"/>
                        </a:rPr>
                        <a:t>468,509,120 </a:t>
                      </a:r>
                      <a:endParaRPr lang="en-US" sz="1100" b="1" i="0" u="none" strike="noStrike" dirty="0">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1836584855"/>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3068428387"/>
      </p:ext>
    </p:extLst>
  </p:cSld>
  <p:clrMapOvr>
    <a:masterClrMapping/>
  </p:clrMapOvr>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VDOE</Template>
  <TotalTime>4967</TotalTime>
  <Words>6922</Words>
  <Application>Microsoft Office PowerPoint</Application>
  <PresentationFormat>Widescreen</PresentationFormat>
  <Paragraphs>2144</Paragraphs>
  <Slides>46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MS Pゴシック</vt:lpstr>
      <vt:lpstr>Times New Roman</vt:lpstr>
      <vt:lpstr>Trebuchet MS</vt:lpstr>
      <vt:lpstr>Wingdings</vt:lpstr>
      <vt:lpstr>VDOE</vt:lpstr>
      <vt:lpstr>Rebenchmarking the Direct Aid to Public Education Budget for the 2022-2024 Biennium  Presented to the Board of Education  October 20, 2021</vt:lpstr>
      <vt:lpstr>Rebenchmarking Process</vt:lpstr>
      <vt:lpstr>2022-2024 Rebenchmarking – State Cost</vt:lpstr>
      <vt:lpstr>2022-2024 Rebenchmarking Exceptions</vt:lpstr>
      <vt:lpstr>Rebenchmarking Data Inputs</vt:lpstr>
      <vt:lpstr>Pending Inputs</vt:lpstr>
      <vt:lpstr>State Cost of Each Rebenchmarking Update (incremental cost above FY22 base)</vt:lpstr>
      <vt:lpstr>State Cost of Each Rebenchmarking Update (incremental cost above FY22 base)</vt:lpstr>
      <vt:lpstr>State Cost of Each Rebenchmarking Update (incremental cost above FY22 base)</vt:lpstr>
      <vt:lpstr>State Cost of Each Rebenchmarking Update (incremental cost above FY22 base)</vt:lpstr>
      <vt:lpstr>State Cost of Each Rebenchmarking Update (incremental cost above FY22 base)</vt:lpstr>
      <vt:lpstr>Enrollment-Based Steps – 20-22 vs. 22-24</vt:lpstr>
      <vt:lpstr>Student Enrollment</vt:lpstr>
      <vt:lpstr>Three-Year Average Free Lunch Rates</vt:lpstr>
      <vt:lpstr>Non-personal (Non-Personnel) Support Costs</vt:lpstr>
      <vt:lpstr>Support Positions Ratio Cap</vt:lpstr>
      <vt:lpstr>Funded Instructional Salaries</vt:lpstr>
      <vt:lpstr>2022-2024 Rebenchmarking Summary</vt:lpstr>
      <vt:lpstr>PowerPoint Presentation</vt:lpstr>
      <vt:lpstr>Presentation Topics</vt:lpstr>
      <vt:lpstr>Rebenchmarking Process</vt:lpstr>
      <vt:lpstr>Rebenchmarking Process</vt:lpstr>
      <vt:lpstr>Rebenchmarking Process - SOQ</vt:lpstr>
      <vt:lpstr>Rebenchmarking Process - SOQ</vt:lpstr>
      <vt:lpstr>SOQ Funding Process</vt:lpstr>
      <vt:lpstr>Rebenchmarking Data Inputs</vt:lpstr>
      <vt:lpstr>Rebenchmarking Data Inputs</vt:lpstr>
      <vt:lpstr>Rebenchmarking Data Inputs</vt:lpstr>
      <vt:lpstr>State Cost to Date</vt:lpstr>
      <vt:lpstr>State Cost to Date</vt:lpstr>
      <vt:lpstr>Special Education Child Count</vt:lpstr>
      <vt:lpstr>CTE Course Enrollment</vt:lpstr>
      <vt:lpstr>SOL Test Failure Rates</vt:lpstr>
      <vt:lpstr>Free Lunch Eligibility</vt:lpstr>
      <vt:lpstr>Base-Year Instructional Salaries</vt:lpstr>
      <vt:lpstr>Base-Year Support Salaries and Positions</vt:lpstr>
      <vt:lpstr>Federal Revenue Deduct</vt:lpstr>
      <vt:lpstr>Health Care Premium</vt:lpstr>
      <vt:lpstr>Textbooks Per Pupil Amount</vt:lpstr>
      <vt:lpstr>Non-personal Inflation Factors</vt:lpstr>
      <vt:lpstr>Funded Support Salaries</vt:lpstr>
      <vt:lpstr>Standards of Quality Accounts</vt:lpstr>
      <vt:lpstr>Incentive Accounts</vt:lpstr>
      <vt:lpstr>Categorical Accounts</vt:lpstr>
      <vt:lpstr>Lottery Accounts</vt:lpstr>
      <vt:lpstr>Summary – by Direct Aid Account Category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VITA Program</cp:lastModifiedBy>
  <cp:revision>259</cp:revision>
  <cp:lastPrinted>2021-10-07T17:32:25Z</cp:lastPrinted>
  <dcterms:created xsi:type="dcterms:W3CDTF">2020-06-29T15:52:04Z</dcterms:created>
  <dcterms:modified xsi:type="dcterms:W3CDTF">2021-10-18T14:53:53Z</dcterms:modified>
</cp:coreProperties>
</file>