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5143500" type="screen16x9"/>
  <p:notesSz cx="6858000" cy="9144000"/>
  <p:embeddedFontLst>
    <p:embeddedFont>
      <p:font typeface="Josefin Sans" panose="020B0604020202020204" charset="0"/>
      <p:regular r:id="rId39"/>
      <p:bold r:id="rId40"/>
      <p:italic r:id="rId41"/>
      <p:boldItalic r:id="rId42"/>
    </p:embeddedFont>
    <p:embeddedFont>
      <p:font typeface="Georgia" panose="02040502050405020303" pitchFamily="18" charset="0"/>
      <p:regular r:id="rId43"/>
      <p:bold r:id="rId44"/>
      <p:italic r:id="rId45"/>
      <p:boldItalic r:id="rId46"/>
    </p:embeddedFont>
    <p:embeddedFont>
      <p:font typeface="Trebuchet MS" panose="020B060302020202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8" y="4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eb06013abf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eb06013abf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b06013abf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eb06013abf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eb06013abf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eb06013abf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eb06013abf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eb06013abf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eb06013abf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eb06013abf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eb552d4ab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eb552d4ab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eb525a10d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eb525a10d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eb525a10d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eb525a10d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eb525a10d8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eb525a10d8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eb525a10d8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eb525a10d8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b214e8332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b214e8332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eb525a10d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eb525a10d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b525a10d8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eb525a10d8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eb525a10d8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eb525a10d8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eb525a10d8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eb525a10d8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b525a10d8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eb525a10d8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b525a10d8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eb525a10d8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eb525a10d8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eb525a10d8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eb06013abf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eb06013abf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eb525a10d8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eb525a10d8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eb525a10d8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eb525a10d8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bde90a416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bde90a416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eb06013abf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eb06013abf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eb06013abf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eb06013abf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eb06013abf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eb06013abf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eb06013abf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eb06013abf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eb06013abf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eb06013abf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eb525a10d8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eb525a10d8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eb06013abf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eb06013abf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ea305364c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ea305364c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ea305364c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ea305364c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ea305364c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ea305364c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eb06013ab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eb06013ab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eb06013abf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eb06013ab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bde90a416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bde90a416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Subtitle Pag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1244950"/>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334500"/>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lvl1pPr lvl="0" rtl="0">
              <a:buNone/>
              <a:defRPr sz="1000">
                <a:solidFill>
                  <a:srgbClr val="B7B7B7"/>
                </a:solidFill>
              </a:defRPr>
            </a:lvl1pPr>
            <a:lvl2pPr lvl="1" rtl="0">
              <a:buNone/>
              <a:defRPr sz="1000">
                <a:solidFill>
                  <a:srgbClr val="B7B7B7"/>
                </a:solidFill>
              </a:defRPr>
            </a:lvl2pPr>
            <a:lvl3pPr lvl="2" rtl="0">
              <a:buNone/>
              <a:defRPr sz="1000">
                <a:solidFill>
                  <a:srgbClr val="B7B7B7"/>
                </a:solidFill>
              </a:defRPr>
            </a:lvl3pPr>
            <a:lvl4pPr lvl="3" rtl="0">
              <a:buNone/>
              <a:defRPr sz="1000">
                <a:solidFill>
                  <a:srgbClr val="B7B7B7"/>
                </a:solidFill>
              </a:defRPr>
            </a:lvl4pPr>
            <a:lvl5pPr lvl="4" rtl="0">
              <a:buNone/>
              <a:defRPr sz="1000">
                <a:solidFill>
                  <a:srgbClr val="B7B7B7"/>
                </a:solidFill>
              </a:defRPr>
            </a:lvl5pPr>
            <a:lvl6pPr lvl="5" rtl="0">
              <a:buNone/>
              <a:defRPr sz="1000">
                <a:solidFill>
                  <a:srgbClr val="B7B7B7"/>
                </a:solidFill>
              </a:defRPr>
            </a:lvl6pPr>
            <a:lvl7pPr lvl="6" rtl="0">
              <a:buNone/>
              <a:defRPr sz="1000">
                <a:solidFill>
                  <a:srgbClr val="B7B7B7"/>
                </a:solidFill>
              </a:defRPr>
            </a:lvl7pPr>
            <a:lvl8pPr lvl="7" rtl="0">
              <a:buNone/>
              <a:defRPr sz="1000">
                <a:solidFill>
                  <a:srgbClr val="B7B7B7"/>
                </a:solidFill>
              </a:defRPr>
            </a:lvl8pPr>
            <a:lvl9pPr lvl="8" rtl="0">
              <a:buNone/>
              <a:defRPr sz="1000">
                <a:solidFill>
                  <a:srgbClr val="B7B7B7"/>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11"/>
          <p:cNvSpPr txBox="1">
            <a:spLocks noGrp="1"/>
          </p:cNvSpPr>
          <p:nvPr>
            <p:ph type="body" idx="1"/>
          </p:nvPr>
        </p:nvSpPr>
        <p:spPr>
          <a:xfrm>
            <a:off x="369650" y="37933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600"/>
              <a:buNone/>
              <a:defRPr/>
            </a:lvl1pPr>
          </a:lstStyle>
          <a:p>
            <a:endParaRPr/>
          </a:p>
        </p:txBody>
      </p:sp>
      <p:sp>
        <p:nvSpPr>
          <p:cNvPr id="49" name="Google Shape;49;p11"/>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12"/>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2" name="Google Shape;52;p12"/>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lgn="ctr">
              <a:spcBef>
                <a:spcPts val="1600"/>
              </a:spcBef>
              <a:spcAft>
                <a:spcPts val="0"/>
              </a:spcAft>
              <a:buSzPts val="16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3" name="Google Shape;53;p12"/>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3"/>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llage Title and Subtitle Page">
  <p:cSld name="TITLE_1">
    <p:bg>
      <p:bgPr>
        <a:blipFill>
          <a:blip r:embed="rId2">
            <a:alphaModFix/>
          </a:blip>
          <a:stretch>
            <a:fillRect/>
          </a:stretch>
        </a:blipFill>
        <a:effectLst/>
      </p:bgPr>
    </p:bg>
    <p:spTree>
      <p:nvGrpSpPr>
        <p:cNvPr id="1" name="Shape 13"/>
        <p:cNvGrpSpPr/>
        <p:nvPr/>
      </p:nvGrpSpPr>
      <p:grpSpPr>
        <a:xfrm>
          <a:off x="0" y="0"/>
          <a:ext cx="0" cy="0"/>
          <a:chOff x="0" y="0"/>
          <a:chExt cx="0" cy="0"/>
        </a:xfrm>
      </p:grpSpPr>
      <p:pic>
        <p:nvPicPr>
          <p:cNvPr id="14" name="Google Shape;14;p3"/>
          <p:cNvPicPr preferRelativeResize="0"/>
          <p:nvPr/>
        </p:nvPicPr>
        <p:blipFill>
          <a:blip r:embed="rId3">
            <a:alphaModFix/>
          </a:blip>
          <a:stretch>
            <a:fillRect/>
          </a:stretch>
        </p:blipFill>
        <p:spPr>
          <a:xfrm>
            <a:off x="0" y="2381"/>
            <a:ext cx="9144000" cy="5138738"/>
          </a:xfrm>
          <a:prstGeom prst="rect">
            <a:avLst/>
          </a:prstGeom>
          <a:noFill/>
          <a:ln>
            <a:noFill/>
          </a:ln>
        </p:spPr>
      </p:pic>
      <p:sp>
        <p:nvSpPr>
          <p:cNvPr id="15" name="Google Shape;15;p3"/>
          <p:cNvSpPr/>
          <p:nvPr/>
        </p:nvSpPr>
        <p:spPr>
          <a:xfrm>
            <a:off x="642600" y="1358950"/>
            <a:ext cx="7943100" cy="2833800"/>
          </a:xfrm>
          <a:prstGeom prst="roundRect">
            <a:avLst>
              <a:gd name="adj" fmla="val 16667"/>
            </a:avLst>
          </a:prstGeom>
          <a:solidFill>
            <a:srgbClr val="FFFFFF">
              <a:alpha val="70390"/>
            </a:srgbClr>
          </a:solidFill>
          <a:ln w="38100" cap="flat" cmpd="sng">
            <a:solidFill>
              <a:srgbClr val="D500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ctrTitle"/>
          </p:nvPr>
        </p:nvSpPr>
        <p:spPr>
          <a:xfrm>
            <a:off x="311708" y="1244950"/>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 name="Google Shape;17;p3"/>
          <p:cNvSpPr txBox="1">
            <a:spLocks noGrp="1"/>
          </p:cNvSpPr>
          <p:nvPr>
            <p:ph type="subTitle" idx="1"/>
          </p:nvPr>
        </p:nvSpPr>
        <p:spPr>
          <a:xfrm>
            <a:off x="311700" y="3334500"/>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 name="Google Shape;18;p3"/>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Page" type="secHead">
  <p:cSld name="SECTION_HEADER">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1" name="Google Shape;21;p4"/>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No Side Logo">
  <p:cSld name="TITLE_AND_BODY_1">
    <p:spTree>
      <p:nvGrpSpPr>
        <p:cNvPr id="1" name="Shape 22"/>
        <p:cNvGrpSpPr/>
        <p:nvPr/>
      </p:nvGrpSpPr>
      <p:grpSpPr>
        <a:xfrm>
          <a:off x="0" y="0"/>
          <a:ext cx="0" cy="0"/>
          <a:chOff x="0" y="0"/>
          <a:chExt cx="0" cy="0"/>
        </a:xfrm>
      </p:grpSpPr>
      <p:sp>
        <p:nvSpPr>
          <p:cNvPr id="23" name="Google Shape;23;p5"/>
          <p:cNvSpPr txBox="1">
            <a:spLocks noGrp="1"/>
          </p:cNvSpPr>
          <p:nvPr>
            <p:ph type="body" idx="1"/>
          </p:nvPr>
        </p:nvSpPr>
        <p:spPr>
          <a:xfrm>
            <a:off x="448625" y="1100275"/>
            <a:ext cx="8520600" cy="34164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a:lvl1pPr>
            <a:lvl2pPr marL="914400" lvl="1" indent="-330200" rtl="0">
              <a:spcBef>
                <a:spcPts val="1600"/>
              </a:spcBef>
              <a:spcAft>
                <a:spcPts val="0"/>
              </a:spcAft>
              <a:buSzPts val="16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4" name="Google Shape;24;p5"/>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25" name="Google Shape;25;p5"/>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 No Side Logo">
  <p:cSld name="TITLE_AND_TWO_COLUMNS_1">
    <p:spTree>
      <p:nvGrpSpPr>
        <p:cNvPr id="1" name="Shape 26"/>
        <p:cNvGrpSpPr/>
        <p:nvPr/>
      </p:nvGrpSpPr>
      <p:grpSpPr>
        <a:xfrm>
          <a:off x="0" y="0"/>
          <a:ext cx="0" cy="0"/>
          <a:chOff x="0" y="0"/>
          <a:chExt cx="0" cy="0"/>
        </a:xfrm>
      </p:grpSpPr>
      <p:sp>
        <p:nvSpPr>
          <p:cNvPr id="27" name="Google Shape;27;p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8" name="Google Shape;28;p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9" name="Google Shape;29;p6"/>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30" name="Google Shape;30;p6"/>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7"/>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33" name="Google Shape;33;p7"/>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8"/>
          <p:cNvSpPr txBox="1">
            <a:spLocks noGrp="1"/>
          </p:cNvSpPr>
          <p:nvPr>
            <p:ph type="body" idx="1"/>
          </p:nvPr>
        </p:nvSpPr>
        <p:spPr>
          <a:xfrm>
            <a:off x="311700" y="1389600"/>
            <a:ext cx="42549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8"/>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37" name="Google Shape;37;p8"/>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9"/>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9"/>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0"/>
          <p:cNvSpPr txBox="1">
            <a:spLocks noGrp="1"/>
          </p:cNvSpPr>
          <p:nvPr>
            <p:ph type="title"/>
          </p:nvPr>
        </p:nvSpPr>
        <p:spPr>
          <a:xfrm>
            <a:off x="270750" y="1680900"/>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4" name="Google Shape;44;p10"/>
          <p:cNvSpPr txBox="1">
            <a:spLocks noGrp="1"/>
          </p:cNvSpPr>
          <p:nvPr>
            <p:ph type="subTitle" idx="1"/>
          </p:nvPr>
        </p:nvSpPr>
        <p:spPr>
          <a:xfrm>
            <a:off x="270750" y="3250800"/>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Google Shape;45;p1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1600"/>
              </a:spcBef>
              <a:spcAft>
                <a:spcPts val="0"/>
              </a:spcAft>
              <a:buSzPts val="16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6" name="Google Shape;46;p10"/>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448625" y="11002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rgbClr val="101820"/>
              </a:buClr>
              <a:buSzPts val="1600"/>
              <a:buFont typeface="Josefin Sans"/>
              <a:buChar char="●"/>
              <a:defRPr sz="1600" b="1">
                <a:solidFill>
                  <a:srgbClr val="101820"/>
                </a:solidFill>
                <a:latin typeface="Josefin Sans"/>
                <a:ea typeface="Josefin Sans"/>
                <a:cs typeface="Josefin Sans"/>
                <a:sym typeface="Josefin Sans"/>
              </a:defRPr>
            </a:lvl1pPr>
            <a:lvl2pPr marL="914400" lvl="1" indent="-330200">
              <a:lnSpc>
                <a:spcPct val="115000"/>
              </a:lnSpc>
              <a:spcBef>
                <a:spcPts val="1600"/>
              </a:spcBef>
              <a:spcAft>
                <a:spcPts val="0"/>
              </a:spcAft>
              <a:buClr>
                <a:schemeClr val="dk2"/>
              </a:buClr>
              <a:buSzPts val="1600"/>
              <a:buFont typeface="Josefin Sans"/>
              <a:buChar char="○"/>
              <a:defRPr sz="1600" b="1">
                <a:solidFill>
                  <a:schemeClr val="dk2"/>
                </a:solidFill>
                <a:latin typeface="Josefin Sans"/>
                <a:ea typeface="Josefin Sans"/>
                <a:cs typeface="Josefin Sans"/>
                <a:sym typeface="Josefin Sans"/>
              </a:defRPr>
            </a:lvl2pPr>
            <a:lvl3pPr marL="1371600" lvl="2" indent="-317500">
              <a:lnSpc>
                <a:spcPct val="115000"/>
              </a:lnSpc>
              <a:spcBef>
                <a:spcPts val="1600"/>
              </a:spcBef>
              <a:spcAft>
                <a:spcPts val="0"/>
              </a:spcAft>
              <a:buClr>
                <a:srgbClr val="D50032"/>
              </a:buClr>
              <a:buSzPts val="1400"/>
              <a:buFont typeface="Josefin Sans"/>
              <a:buChar char="■"/>
              <a:defRPr b="1">
                <a:solidFill>
                  <a:srgbClr val="D50032"/>
                </a:solidFill>
                <a:latin typeface="Josefin Sans"/>
                <a:ea typeface="Josefin Sans"/>
                <a:cs typeface="Josefin Sans"/>
                <a:sym typeface="Josefin Sans"/>
              </a:defRPr>
            </a:lvl3pPr>
            <a:lvl4pPr marL="1828800" lvl="3" indent="-317500">
              <a:lnSpc>
                <a:spcPct val="115000"/>
              </a:lnSpc>
              <a:spcBef>
                <a:spcPts val="1600"/>
              </a:spcBef>
              <a:spcAft>
                <a:spcPts val="0"/>
              </a:spcAft>
              <a:buClr>
                <a:schemeClr val="dk2"/>
              </a:buClr>
              <a:buSzPts val="1400"/>
              <a:buFont typeface="Josefin Sans"/>
              <a:buChar char="●"/>
              <a:defRPr b="1">
                <a:solidFill>
                  <a:schemeClr val="dk2"/>
                </a:solidFill>
                <a:latin typeface="Josefin Sans"/>
                <a:ea typeface="Josefin Sans"/>
                <a:cs typeface="Josefin Sans"/>
                <a:sym typeface="Josefin Sans"/>
              </a:defRPr>
            </a:lvl4pPr>
            <a:lvl5pPr marL="2286000" lvl="4" indent="-317500">
              <a:lnSpc>
                <a:spcPct val="115000"/>
              </a:lnSpc>
              <a:spcBef>
                <a:spcPts val="1600"/>
              </a:spcBef>
              <a:spcAft>
                <a:spcPts val="0"/>
              </a:spcAft>
              <a:buClr>
                <a:srgbClr val="D50032"/>
              </a:buClr>
              <a:buSzPts val="1400"/>
              <a:buFont typeface="Josefin Sans"/>
              <a:buChar char="○"/>
              <a:defRPr i="1">
                <a:solidFill>
                  <a:srgbClr val="D50032"/>
                </a:solidFill>
                <a:latin typeface="Josefin Sans"/>
                <a:ea typeface="Josefin Sans"/>
                <a:cs typeface="Josefin Sans"/>
                <a:sym typeface="Josefin Sans"/>
              </a:defRPr>
            </a:lvl5pPr>
            <a:lvl6pPr marL="2743200" lvl="5" indent="-317500">
              <a:lnSpc>
                <a:spcPct val="115000"/>
              </a:lnSpc>
              <a:spcBef>
                <a:spcPts val="160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6pPr>
            <a:lvl7pPr marL="3200400" lvl="6" indent="-317500">
              <a:lnSpc>
                <a:spcPct val="115000"/>
              </a:lnSpc>
              <a:spcBef>
                <a:spcPts val="160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7pPr>
            <a:lvl8pPr marL="3657600" lvl="7" indent="-317500">
              <a:lnSpc>
                <a:spcPct val="115000"/>
              </a:lnSpc>
              <a:spcBef>
                <a:spcPts val="1600"/>
              </a:spcBef>
              <a:spcAft>
                <a:spcPts val="0"/>
              </a:spcAft>
              <a:buClr>
                <a:schemeClr val="dk2"/>
              </a:buClr>
              <a:buSzPts val="1400"/>
              <a:buFont typeface="Josefin Sans"/>
              <a:buChar char="○"/>
              <a:defRPr b="1">
                <a:solidFill>
                  <a:schemeClr val="dk2"/>
                </a:solidFill>
                <a:latin typeface="Josefin Sans"/>
                <a:ea typeface="Josefin Sans"/>
                <a:cs typeface="Josefin Sans"/>
                <a:sym typeface="Josefin Sans"/>
              </a:defRPr>
            </a:lvl8pPr>
            <a:lvl9pPr marL="4114800" lvl="8" indent="-317500">
              <a:lnSpc>
                <a:spcPct val="115000"/>
              </a:lnSpc>
              <a:spcBef>
                <a:spcPts val="1600"/>
              </a:spcBef>
              <a:spcAft>
                <a:spcPts val="1600"/>
              </a:spcAft>
              <a:buClr>
                <a:schemeClr val="dk2"/>
              </a:buClr>
              <a:buSzPts val="1400"/>
              <a:buFont typeface="Josefin Sans"/>
              <a:buChar char="■"/>
              <a:defRPr b="1">
                <a:solidFill>
                  <a:schemeClr val="dk2"/>
                </a:solidFill>
                <a:latin typeface="Josefin Sans"/>
                <a:ea typeface="Josefin Sans"/>
                <a:cs typeface="Josefin Sans"/>
                <a:sym typeface="Josefin Sans"/>
              </a:defRPr>
            </a:lvl9pPr>
          </a:lstStyle>
          <a:p>
            <a:endParaRPr/>
          </a:p>
        </p:txBody>
      </p:sp>
      <p:sp>
        <p:nvSpPr>
          <p:cNvPr id="7" name="Google Shape;7;p1"/>
          <p:cNvSpPr txBox="1">
            <a:spLocks noGrp="1"/>
          </p:cNvSpPr>
          <p:nvPr>
            <p:ph type="sldNum" idx="12"/>
          </p:nvPr>
        </p:nvSpPr>
        <p:spPr>
          <a:xfrm>
            <a:off x="480383" y="4628317"/>
            <a:ext cx="548700" cy="393600"/>
          </a:xfrm>
          <a:prstGeom prst="rect">
            <a:avLst/>
          </a:prstGeom>
          <a:noFill/>
          <a:ln>
            <a:noFill/>
          </a:ln>
        </p:spPr>
        <p:txBody>
          <a:bodyPr spcFirstLastPara="1" wrap="square" lIns="91425" tIns="91425" rIns="91425" bIns="91425" anchor="ctr" anchorCtr="0">
            <a:noAutofit/>
          </a:bodyPr>
          <a:lstStyle>
            <a:lvl1pPr lvl="0">
              <a:buNone/>
              <a:defRPr sz="1000">
                <a:solidFill>
                  <a:srgbClr val="B7B7B7"/>
                </a:solidFill>
              </a:defRPr>
            </a:lvl1pPr>
            <a:lvl2pPr lvl="1">
              <a:buNone/>
              <a:defRPr sz="1000">
                <a:solidFill>
                  <a:srgbClr val="B7B7B7"/>
                </a:solidFill>
              </a:defRPr>
            </a:lvl2pPr>
            <a:lvl3pPr lvl="2">
              <a:buNone/>
              <a:defRPr sz="1000">
                <a:solidFill>
                  <a:srgbClr val="B7B7B7"/>
                </a:solidFill>
              </a:defRPr>
            </a:lvl3pPr>
            <a:lvl4pPr lvl="3">
              <a:buNone/>
              <a:defRPr sz="1000">
                <a:solidFill>
                  <a:srgbClr val="B7B7B7"/>
                </a:solidFill>
              </a:defRPr>
            </a:lvl4pPr>
            <a:lvl5pPr lvl="4">
              <a:buNone/>
              <a:defRPr sz="1000">
                <a:solidFill>
                  <a:srgbClr val="B7B7B7"/>
                </a:solidFill>
              </a:defRPr>
            </a:lvl5pPr>
            <a:lvl6pPr lvl="5">
              <a:buNone/>
              <a:defRPr sz="1000">
                <a:solidFill>
                  <a:srgbClr val="B7B7B7"/>
                </a:solidFill>
              </a:defRPr>
            </a:lvl6pPr>
            <a:lvl7pPr lvl="6">
              <a:buNone/>
              <a:defRPr sz="1000">
                <a:solidFill>
                  <a:srgbClr val="B7B7B7"/>
                </a:solidFill>
              </a:defRPr>
            </a:lvl7pPr>
            <a:lvl8pPr lvl="7">
              <a:buNone/>
              <a:defRPr sz="1000">
                <a:solidFill>
                  <a:srgbClr val="B7B7B7"/>
                </a:solidFill>
              </a:defRPr>
            </a:lvl8pPr>
            <a:lvl9pPr lvl="8">
              <a:buNone/>
              <a:defRPr sz="1000">
                <a:solidFill>
                  <a:srgbClr val="B7B7B7"/>
                </a:solidFill>
              </a:defRPr>
            </a:lvl9pPr>
          </a:lstStyle>
          <a:p>
            <a:pPr marL="0" lvl="0" indent="0" algn="l" rtl="0">
              <a:spcBef>
                <a:spcPts val="0"/>
              </a:spcBef>
              <a:spcAft>
                <a:spcPts val="0"/>
              </a:spcAft>
              <a:buNone/>
            </a:pPr>
            <a:fld id="{00000000-1234-1234-1234-123412341234}" type="slidenum">
              <a:rPr lang="en"/>
              <a:t>‹#›</a:t>
            </a:fld>
            <a:endParaRPr/>
          </a:p>
        </p:txBody>
      </p:sp>
      <p:sp>
        <p:nvSpPr>
          <p:cNvPr id="8" name="Google Shape;8;p1"/>
          <p:cNvSpPr txBox="1">
            <a:spLocks noGrp="1"/>
          </p:cNvSpPr>
          <p:nvPr>
            <p:ph type="title"/>
          </p:nvPr>
        </p:nvSpPr>
        <p:spPr>
          <a:xfrm>
            <a:off x="448750" y="4159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scholastic.com/parents/books-and-reading/raise-a-reader-blog/6-ways-to-fit-read-aloud-time-your-child-busy-days.html"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readingrockets.org/article/six-games-reading"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scholastic.com/parents/books-and-reading/books-and-reading-guides/raise-reader-parent-guide-to-reading-ages-11-13.html"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edsurge.com/news/2019-09-30-7-ways-to-get-teens-reading-in-a-smartphone-culture"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hyperlink" Target="https://www.npr.org/2019/06/20/734494867/the-brighter-side-of-screen-time" TargetMode="External"/><Relationship Id="rId4" Type="http://schemas.openxmlformats.org/officeDocument/2006/relationships/hyperlink" Target="https://www.nytimes.com/2018/04/16/well/family/reading-aloud-to-young-children-has-benefits-for-behavior-and-attention.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edsurge.com/news/2019-09-30-7-ways-to-get-teens-reading-in-a-smartphone-culture"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doe.virginia.gov/instruction/english/literacy/family-literacy/index.shtml"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8" Type="http://schemas.openxmlformats.org/officeDocument/2006/relationships/hyperlink" Target="https://tech.ed.gov/publications/digital-learning-guide/parent-family/" TargetMode="External"/><Relationship Id="rId3" Type="http://schemas.openxmlformats.org/officeDocument/2006/relationships/hyperlink" Target="https://steinhardt.nyu.edu/metrocenter/language-rbern/education/bilingual-glossaries-and-cognates" TargetMode="External"/><Relationship Id="rId7" Type="http://schemas.openxmlformats.org/officeDocument/2006/relationships/hyperlink" Target="https://www.canva.com/design/DAD6HSsqhR4/29cp_x-ynDSUPQUx4a2V5Q/view?utm_content=DAD6HSsqhR4&amp;utm_campaign=designshare&amp;utm_medium=link&amp;utm_source=sharebutton#1"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hyperlink" Target="https://wida.wisc.edu/resources/learning-language-every-day-activities-families-english" TargetMode="External"/><Relationship Id="rId11" Type="http://schemas.openxmlformats.org/officeDocument/2006/relationships/hyperlink" Target="https://drive.google.com/drive/folders/1HUcOmc0dzFjZvxIZ14mmemxE2ktjKSWV?usp=sharing" TargetMode="External"/><Relationship Id="rId5" Type="http://schemas.openxmlformats.org/officeDocument/2006/relationships/hyperlink" Target="https://wida.wisc.edu/sites/default/files/resource/Family-Connections-Home-Languages-Flyer.pdf" TargetMode="External"/><Relationship Id="rId10" Type="http://schemas.openxmlformats.org/officeDocument/2006/relationships/hyperlink" Target="https://drive.google.com/drive/folders/11-x7frjOdIBeusRFGF70O2BWNOaIlofe?usp=sharing" TargetMode="External"/><Relationship Id="rId4" Type="http://schemas.openxmlformats.org/officeDocument/2006/relationships/hyperlink" Target="https://ncela.ed.gov/family-toolkit" TargetMode="External"/><Relationship Id="rId9" Type="http://schemas.openxmlformats.org/officeDocument/2006/relationships/hyperlink" Target="https://www.readingrockets.org/article/reading-tips-parents-multiple-language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kidshealth.org/en/parents/reading-home.html" TargetMode="External"/><Relationship Id="rId3" Type="http://schemas.openxmlformats.org/officeDocument/2006/relationships/hyperlink" Target="https://www.npr.org/2019/06/20/734494867/the-brighter-side-of-screen-time" TargetMode="External"/><Relationship Id="rId7" Type="http://schemas.openxmlformats.org/officeDocument/2006/relationships/hyperlink" Target="https://www.scholastic.com/parents/books-and-reading/books-and-reading-guides/reading-aloud-at-home.html"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hyperlink" Target="https://www.scholastic.com/parents/books-and-reading/books-and-reading-guides/raise-reader-parent-guide-to-reading-ages-11-13.html" TargetMode="External"/><Relationship Id="rId5" Type="http://schemas.openxmlformats.org/officeDocument/2006/relationships/hyperlink" Target="https://www.edsurge.com/news/2019-09-30-7-ways-to-get-teens-reading-in-a-smartphone-culture" TargetMode="External"/><Relationship Id="rId4" Type="http://schemas.openxmlformats.org/officeDocument/2006/relationships/hyperlink" Target="https://www.nytimes.com/2017/10/16/well/family/literacy-builds-life-skills-as-well-as-language-skills.html" TargetMode="External"/><Relationship Id="rId9" Type="http://schemas.openxmlformats.org/officeDocument/2006/relationships/hyperlink" Target="https://pals.virginia.edu/public/resources-home.html"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Jill.Nogueras@doe.virginia.gov"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hyperlink" Target="mailto:Colleen.Cassada@doe.Virginia.gov" TargetMode="External"/><Relationship Id="rId4" Type="http://schemas.openxmlformats.org/officeDocument/2006/relationships/hyperlink" Target="mailto:Carmen.Kurek@doe.virginia.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11708" y="124495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Family Literacy Night</a:t>
            </a:r>
            <a:endParaRPr>
              <a:solidFill>
                <a:srgbClr val="D50032"/>
              </a:solidFill>
            </a:endParaRPr>
          </a:p>
        </p:txBody>
      </p:sp>
      <p:sp>
        <p:nvSpPr>
          <p:cNvPr id="61" name="Google Shape;61;p14"/>
          <p:cNvSpPr txBox="1">
            <a:spLocks noGrp="1"/>
          </p:cNvSpPr>
          <p:nvPr>
            <p:ph type="subTitle" idx="1"/>
          </p:nvPr>
        </p:nvSpPr>
        <p:spPr>
          <a:xfrm>
            <a:off x="311700" y="333450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August 31, 2021</a:t>
            </a:r>
            <a:endParaRPr/>
          </a:p>
        </p:txBody>
      </p:sp>
      <p:sp>
        <p:nvSpPr>
          <p:cNvPr id="62" name="Google Shape;62;p14"/>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a:t>
            </a:fld>
            <a:endParaRPr/>
          </a:p>
        </p:txBody>
      </p:sp>
      <p:pic>
        <p:nvPicPr>
          <p:cNvPr id="63" name="Google Shape;63;p14" descr="VDOE logo"/>
          <p:cNvPicPr preferRelativeResize="0"/>
          <p:nvPr/>
        </p:nvPicPr>
        <p:blipFill>
          <a:blip r:embed="rId3">
            <a:alphaModFix/>
          </a:blip>
          <a:stretch>
            <a:fillRect/>
          </a:stretch>
        </p:blipFill>
        <p:spPr>
          <a:xfrm>
            <a:off x="6934892" y="4427575"/>
            <a:ext cx="2034333" cy="6781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body" idx="1"/>
          </p:nvPr>
        </p:nvSpPr>
        <p:spPr>
          <a:xfrm>
            <a:off x="448625" y="1100275"/>
            <a:ext cx="8520600" cy="34164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r>
              <a:rPr lang="en" sz="2400" b="0">
                <a:solidFill>
                  <a:schemeClr val="dk1"/>
                </a:solidFill>
                <a:latin typeface="Trebuchet MS"/>
                <a:ea typeface="Trebuchet MS"/>
                <a:cs typeface="Trebuchet MS"/>
                <a:sym typeface="Trebuchet MS"/>
              </a:rPr>
              <a:t>Students need opportunities to</a:t>
            </a:r>
            <a:endParaRPr sz="2400" b="0">
              <a:solidFill>
                <a:schemeClr val="dk1"/>
              </a:solidFill>
              <a:latin typeface="Trebuchet MS"/>
              <a:ea typeface="Trebuchet MS"/>
              <a:cs typeface="Trebuchet MS"/>
              <a:sym typeface="Trebuchet MS"/>
            </a:endParaRPr>
          </a:p>
          <a:p>
            <a:pPr marL="457200" lvl="0" indent="-381000" algn="l" rtl="0">
              <a:spcBef>
                <a:spcPts val="0"/>
              </a:spcBef>
              <a:spcAft>
                <a:spcPts val="0"/>
              </a:spcAft>
              <a:buClr>
                <a:schemeClr val="dk1"/>
              </a:buClr>
              <a:buSzPts val="2400"/>
              <a:buFont typeface="Trebuchet MS"/>
              <a:buChar char="●"/>
            </a:pPr>
            <a:r>
              <a:rPr lang="en" sz="2400" b="0">
                <a:solidFill>
                  <a:schemeClr val="dk1"/>
                </a:solidFill>
                <a:latin typeface="Trebuchet MS"/>
                <a:ea typeface="Trebuchet MS"/>
                <a:cs typeface="Trebuchet MS"/>
                <a:sym typeface="Trebuchet MS"/>
              </a:rPr>
              <a:t>read daily </a:t>
            </a:r>
            <a:endParaRPr sz="2400" b="0">
              <a:solidFill>
                <a:schemeClr val="dk1"/>
              </a:solidFill>
              <a:latin typeface="Trebuchet MS"/>
              <a:ea typeface="Trebuchet MS"/>
              <a:cs typeface="Trebuchet MS"/>
              <a:sym typeface="Trebuchet MS"/>
            </a:endParaRPr>
          </a:p>
          <a:p>
            <a:pPr marL="457200" lvl="0" indent="-381000" algn="l" rtl="0">
              <a:spcBef>
                <a:spcPts val="0"/>
              </a:spcBef>
              <a:spcAft>
                <a:spcPts val="0"/>
              </a:spcAft>
              <a:buClr>
                <a:schemeClr val="dk1"/>
              </a:buClr>
              <a:buSzPts val="2400"/>
              <a:buFont typeface="Trebuchet MS"/>
              <a:buChar char="●"/>
            </a:pPr>
            <a:r>
              <a:rPr lang="en" sz="2400" b="0">
                <a:solidFill>
                  <a:schemeClr val="dk1"/>
                </a:solidFill>
                <a:latin typeface="Trebuchet MS"/>
                <a:ea typeface="Trebuchet MS"/>
                <a:cs typeface="Trebuchet MS"/>
                <a:sym typeface="Trebuchet MS"/>
              </a:rPr>
              <a:t>read texts of their choice</a:t>
            </a:r>
            <a:endParaRPr sz="2400" b="0">
              <a:solidFill>
                <a:schemeClr val="dk1"/>
              </a:solidFill>
              <a:latin typeface="Trebuchet MS"/>
              <a:ea typeface="Trebuchet MS"/>
              <a:cs typeface="Trebuchet MS"/>
              <a:sym typeface="Trebuchet MS"/>
            </a:endParaRPr>
          </a:p>
          <a:p>
            <a:pPr marL="457200" lvl="0" indent="-381000" algn="l" rtl="0">
              <a:spcBef>
                <a:spcPts val="0"/>
              </a:spcBef>
              <a:spcAft>
                <a:spcPts val="0"/>
              </a:spcAft>
              <a:buClr>
                <a:schemeClr val="dk1"/>
              </a:buClr>
              <a:buSzPts val="2400"/>
              <a:buFont typeface="Trebuchet MS"/>
              <a:buChar char="●"/>
            </a:pPr>
            <a:r>
              <a:rPr lang="en" sz="2400" b="0">
                <a:solidFill>
                  <a:schemeClr val="dk1"/>
                </a:solidFill>
                <a:latin typeface="Trebuchet MS"/>
                <a:ea typeface="Trebuchet MS"/>
                <a:cs typeface="Trebuchet MS"/>
                <a:sym typeface="Trebuchet MS"/>
              </a:rPr>
              <a:t>read extended pieces of text and grade level material </a:t>
            </a:r>
            <a:endParaRPr sz="2400" b="0">
              <a:solidFill>
                <a:schemeClr val="dk1"/>
              </a:solidFill>
              <a:latin typeface="Trebuchet MS"/>
              <a:ea typeface="Trebuchet MS"/>
              <a:cs typeface="Trebuchet MS"/>
              <a:sym typeface="Trebuchet MS"/>
            </a:endParaRPr>
          </a:p>
          <a:p>
            <a:pPr marL="457200" lvl="0" indent="-381000" algn="l" rtl="0">
              <a:spcBef>
                <a:spcPts val="0"/>
              </a:spcBef>
              <a:spcAft>
                <a:spcPts val="0"/>
              </a:spcAft>
              <a:buClr>
                <a:schemeClr val="dk1"/>
              </a:buClr>
              <a:buSzPts val="2400"/>
              <a:buFont typeface="Trebuchet MS"/>
              <a:buChar char="●"/>
            </a:pPr>
            <a:r>
              <a:rPr lang="en" sz="2400" b="0">
                <a:solidFill>
                  <a:schemeClr val="dk1"/>
                </a:solidFill>
                <a:latin typeface="Trebuchet MS"/>
                <a:ea typeface="Trebuchet MS"/>
                <a:cs typeface="Trebuchet MS"/>
                <a:sym typeface="Trebuchet MS"/>
              </a:rPr>
              <a:t>read grade level text daily, including nonfiction and fiction pieces</a:t>
            </a:r>
            <a:endParaRPr sz="2400" b="0">
              <a:latin typeface="Trebuchet MS"/>
              <a:ea typeface="Trebuchet MS"/>
              <a:cs typeface="Trebuchet MS"/>
              <a:sym typeface="Trebuchet MS"/>
            </a:endParaRPr>
          </a:p>
        </p:txBody>
      </p:sp>
      <p:sp>
        <p:nvSpPr>
          <p:cNvPr id="132" name="Google Shape;132;p23"/>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10</a:t>
            </a:fld>
            <a:endParaRPr/>
          </a:p>
        </p:txBody>
      </p:sp>
      <p:sp>
        <p:nvSpPr>
          <p:cNvPr id="133" name="Google Shape;133;p23"/>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Students Need Every Day </a:t>
            </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body" idx="1"/>
          </p:nvPr>
        </p:nvSpPr>
        <p:spPr>
          <a:xfrm>
            <a:off x="448625" y="1100275"/>
            <a:ext cx="8520600" cy="3783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2000"/>
              <a:buFont typeface="Arial"/>
              <a:buNone/>
            </a:pPr>
            <a:r>
              <a:rPr lang="en" sz="2400" b="0">
                <a:solidFill>
                  <a:schemeClr val="dk1"/>
                </a:solidFill>
                <a:latin typeface="Trebuchet MS"/>
                <a:ea typeface="Trebuchet MS"/>
                <a:cs typeface="Trebuchet MS"/>
                <a:sym typeface="Trebuchet MS"/>
              </a:rPr>
              <a:t>Teachers support students:</a:t>
            </a:r>
            <a:endParaRPr sz="2400" b="0">
              <a:solidFill>
                <a:schemeClr val="dk1"/>
              </a:solidFill>
              <a:latin typeface="Trebuchet MS"/>
              <a:ea typeface="Trebuchet MS"/>
              <a:cs typeface="Trebuchet MS"/>
              <a:sym typeface="Trebuchet MS"/>
            </a:endParaRPr>
          </a:p>
          <a:p>
            <a:pPr marL="685800" lvl="1" indent="-266700" algn="l" rtl="0">
              <a:lnSpc>
                <a:spcPct val="100000"/>
              </a:lnSpc>
              <a:spcBef>
                <a:spcPts val="0"/>
              </a:spcBef>
              <a:spcAft>
                <a:spcPts val="0"/>
              </a:spcAft>
              <a:buClr>
                <a:schemeClr val="dk1"/>
              </a:buClr>
              <a:buSzPts val="2400"/>
              <a:buFont typeface="Trebuchet MS"/>
              <a:buChar char="•"/>
            </a:pPr>
            <a:r>
              <a:rPr lang="en" sz="2400" b="0">
                <a:solidFill>
                  <a:schemeClr val="dk1"/>
                </a:solidFill>
                <a:latin typeface="Trebuchet MS"/>
                <a:ea typeface="Trebuchet MS"/>
                <a:cs typeface="Trebuchet MS"/>
                <a:sym typeface="Trebuchet MS"/>
              </a:rPr>
              <a:t>by providing opportunities to read and compare fiction and nonfiction texts </a:t>
            </a:r>
            <a:r>
              <a:rPr lang="en" sz="2400" b="0">
                <a:solidFill>
                  <a:srgbClr val="222222"/>
                </a:solidFill>
                <a:latin typeface="Trebuchet MS"/>
                <a:ea typeface="Trebuchet MS"/>
                <a:cs typeface="Trebuchet MS"/>
                <a:sym typeface="Trebuchet MS"/>
              </a:rPr>
              <a:t> </a:t>
            </a:r>
            <a:endParaRPr sz="2400" b="0">
              <a:solidFill>
                <a:srgbClr val="C22536"/>
              </a:solidFill>
              <a:latin typeface="Trebuchet MS"/>
              <a:ea typeface="Trebuchet MS"/>
              <a:cs typeface="Trebuchet MS"/>
              <a:sym typeface="Trebuchet MS"/>
            </a:endParaRPr>
          </a:p>
          <a:p>
            <a:pPr marL="685800" lvl="1" indent="-266700" algn="l" rtl="0">
              <a:lnSpc>
                <a:spcPct val="100000"/>
              </a:lnSpc>
              <a:spcBef>
                <a:spcPts val="0"/>
              </a:spcBef>
              <a:spcAft>
                <a:spcPts val="0"/>
              </a:spcAft>
              <a:buClr>
                <a:schemeClr val="dk1"/>
              </a:buClr>
              <a:buSzPts val="2400"/>
              <a:buFont typeface="Trebuchet MS"/>
              <a:buChar char="•"/>
            </a:pPr>
            <a:r>
              <a:rPr lang="en" sz="2400" b="0">
                <a:solidFill>
                  <a:schemeClr val="dk1"/>
                </a:solidFill>
                <a:latin typeface="Trebuchet MS"/>
                <a:ea typeface="Trebuchet MS"/>
                <a:cs typeface="Trebuchet MS"/>
                <a:sym typeface="Trebuchet MS"/>
              </a:rPr>
              <a:t>by modeling how to analyze ideas in two texts and search for evidence to support their conclusions</a:t>
            </a:r>
            <a:endParaRPr sz="2400" b="0">
              <a:solidFill>
                <a:schemeClr val="dk1"/>
              </a:solidFill>
              <a:latin typeface="Trebuchet MS"/>
              <a:ea typeface="Trebuchet MS"/>
              <a:cs typeface="Trebuchet MS"/>
              <a:sym typeface="Trebuchet MS"/>
            </a:endParaRPr>
          </a:p>
          <a:p>
            <a:pPr marL="685800" lvl="1" indent="-266700" algn="l" rtl="0">
              <a:lnSpc>
                <a:spcPct val="100000"/>
              </a:lnSpc>
              <a:spcBef>
                <a:spcPts val="0"/>
              </a:spcBef>
              <a:spcAft>
                <a:spcPts val="0"/>
              </a:spcAft>
              <a:buClr>
                <a:schemeClr val="dk1"/>
              </a:buClr>
              <a:buSzPts val="2400"/>
              <a:buFont typeface="Trebuchet MS"/>
              <a:buChar char="•"/>
            </a:pPr>
            <a:r>
              <a:rPr lang="en" sz="2400" b="0">
                <a:solidFill>
                  <a:schemeClr val="dk1"/>
                </a:solidFill>
                <a:latin typeface="Trebuchet MS"/>
                <a:ea typeface="Trebuchet MS"/>
                <a:cs typeface="Trebuchet MS"/>
                <a:sym typeface="Trebuchet MS"/>
              </a:rPr>
              <a:t>by allowing discussion and reflection about ideas based on what students are reading</a:t>
            </a:r>
            <a:endParaRPr sz="2400" b="0">
              <a:solidFill>
                <a:schemeClr val="dk1"/>
              </a:solidFill>
              <a:latin typeface="Trebuchet MS"/>
              <a:ea typeface="Trebuchet MS"/>
              <a:cs typeface="Trebuchet MS"/>
              <a:sym typeface="Trebuchet MS"/>
            </a:endParaRPr>
          </a:p>
          <a:p>
            <a:pPr marL="685800" lvl="1" indent="-266700" algn="l" rtl="0">
              <a:lnSpc>
                <a:spcPct val="100000"/>
              </a:lnSpc>
              <a:spcBef>
                <a:spcPts val="0"/>
              </a:spcBef>
              <a:spcAft>
                <a:spcPts val="0"/>
              </a:spcAft>
              <a:buClr>
                <a:schemeClr val="dk1"/>
              </a:buClr>
              <a:buSzPts val="2400"/>
              <a:buFont typeface="Trebuchet MS"/>
              <a:buChar char="•"/>
            </a:pPr>
            <a:r>
              <a:rPr lang="en" sz="2400" b="0">
                <a:solidFill>
                  <a:schemeClr val="dk1"/>
                </a:solidFill>
                <a:latin typeface="Trebuchet MS"/>
                <a:ea typeface="Trebuchet MS"/>
                <a:cs typeface="Trebuchet MS"/>
                <a:sym typeface="Trebuchet MS"/>
              </a:rPr>
              <a:t>by reading to students and/or allowing students to read independently</a:t>
            </a:r>
            <a:endParaRPr sz="2400" b="0">
              <a:solidFill>
                <a:schemeClr val="dk1"/>
              </a:solidFill>
              <a:latin typeface="Trebuchet MS"/>
              <a:ea typeface="Trebuchet MS"/>
              <a:cs typeface="Trebuchet MS"/>
              <a:sym typeface="Trebuchet MS"/>
            </a:endParaRPr>
          </a:p>
          <a:p>
            <a:pPr marL="0" lvl="0" indent="0" algn="l" rtl="0">
              <a:spcBef>
                <a:spcPts val="0"/>
              </a:spcBef>
              <a:spcAft>
                <a:spcPts val="1600"/>
              </a:spcAft>
              <a:buNone/>
            </a:pPr>
            <a:endParaRPr sz="2450"/>
          </a:p>
        </p:txBody>
      </p:sp>
      <p:sp>
        <p:nvSpPr>
          <p:cNvPr id="139" name="Google Shape;139;p24"/>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11</a:t>
            </a:fld>
            <a:endParaRPr/>
          </a:p>
        </p:txBody>
      </p:sp>
      <p:sp>
        <p:nvSpPr>
          <p:cNvPr id="140" name="Google Shape;140;p24"/>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Teachers Support Students </a:t>
            </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body" idx="1"/>
          </p:nvPr>
        </p:nvSpPr>
        <p:spPr>
          <a:xfrm>
            <a:off x="448625" y="11002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50" b="0">
                <a:solidFill>
                  <a:schemeClr val="dk1"/>
                </a:solidFill>
                <a:latin typeface="Times New Roman"/>
                <a:ea typeface="Times New Roman"/>
                <a:cs typeface="Times New Roman"/>
                <a:sym typeface="Times New Roman"/>
              </a:rPr>
              <a:t>Teachers support students:</a:t>
            </a:r>
            <a:endParaRPr sz="2450" b="0">
              <a:solidFill>
                <a:schemeClr val="dk1"/>
              </a:solidFill>
              <a:latin typeface="Times New Roman"/>
              <a:ea typeface="Times New Roman"/>
              <a:cs typeface="Times New Roman"/>
              <a:sym typeface="Times New Roman"/>
            </a:endParaRPr>
          </a:p>
          <a:p>
            <a:pPr marL="457200" lvl="0" indent="-381000" algn="l" rtl="0">
              <a:lnSpc>
                <a:spcPct val="100000"/>
              </a:lnSpc>
              <a:spcBef>
                <a:spcPts val="0"/>
              </a:spcBef>
              <a:spcAft>
                <a:spcPts val="0"/>
              </a:spcAft>
              <a:buClr>
                <a:srgbClr val="0F150D"/>
              </a:buClr>
              <a:buSzPts val="2400"/>
              <a:buFont typeface="Arial"/>
              <a:buChar char="●"/>
            </a:pPr>
            <a:r>
              <a:rPr lang="en" sz="2400" b="0">
                <a:solidFill>
                  <a:srgbClr val="0F150D"/>
                </a:solidFill>
                <a:latin typeface="Trebuchet MS"/>
                <a:ea typeface="Trebuchet MS"/>
                <a:cs typeface="Trebuchet MS"/>
                <a:sym typeface="Trebuchet MS"/>
              </a:rPr>
              <a:t>by providing students with opportunities to study words found in passages from reading materials </a:t>
            </a:r>
            <a:endParaRPr sz="1100">
              <a:solidFill>
                <a:srgbClr val="C22536"/>
              </a:solidFill>
              <a:latin typeface="Trebuchet MS"/>
              <a:ea typeface="Trebuchet MS"/>
              <a:cs typeface="Trebuchet MS"/>
              <a:sym typeface="Trebuchet MS"/>
            </a:endParaRPr>
          </a:p>
          <a:p>
            <a:pPr marL="457200" lvl="0" indent="-384175" algn="l" rtl="0">
              <a:lnSpc>
                <a:spcPct val="100000"/>
              </a:lnSpc>
              <a:spcBef>
                <a:spcPts val="0"/>
              </a:spcBef>
              <a:spcAft>
                <a:spcPts val="0"/>
              </a:spcAft>
              <a:buClr>
                <a:schemeClr val="dk1"/>
              </a:buClr>
              <a:buSzPts val="2450"/>
              <a:buFont typeface="Times New Roman"/>
              <a:buChar char="●"/>
            </a:pPr>
            <a:r>
              <a:rPr lang="en" sz="2450" b="0">
                <a:solidFill>
                  <a:schemeClr val="dk1"/>
                </a:solidFill>
                <a:latin typeface="Times New Roman"/>
                <a:ea typeface="Times New Roman"/>
                <a:cs typeface="Times New Roman"/>
                <a:sym typeface="Times New Roman"/>
              </a:rPr>
              <a:t>by using </a:t>
            </a:r>
            <a:r>
              <a:rPr lang="en" sz="2400" b="0">
                <a:solidFill>
                  <a:srgbClr val="0F150D"/>
                </a:solidFill>
                <a:latin typeface="Trebuchet MS"/>
                <a:ea typeface="Trebuchet MS"/>
                <a:cs typeface="Trebuchet MS"/>
                <a:sym typeface="Trebuchet MS"/>
              </a:rPr>
              <a:t>texts that reflect real-world experiences and situations</a:t>
            </a:r>
            <a:endParaRPr sz="2400" b="0">
              <a:solidFill>
                <a:srgbClr val="0F150D"/>
              </a:solidFill>
              <a:latin typeface="Trebuchet MS"/>
              <a:ea typeface="Trebuchet MS"/>
              <a:cs typeface="Trebuchet MS"/>
              <a:sym typeface="Trebuchet MS"/>
            </a:endParaRPr>
          </a:p>
          <a:p>
            <a:pPr marL="457200" lvl="0" indent="-381000" algn="l" rtl="0">
              <a:lnSpc>
                <a:spcPct val="100000"/>
              </a:lnSpc>
              <a:spcBef>
                <a:spcPts val="0"/>
              </a:spcBef>
              <a:spcAft>
                <a:spcPts val="0"/>
              </a:spcAft>
              <a:buClr>
                <a:srgbClr val="0F150D"/>
              </a:buClr>
              <a:buSzPts val="2400"/>
              <a:buFont typeface="Trebuchet MS"/>
              <a:buChar char="●"/>
            </a:pPr>
            <a:r>
              <a:rPr lang="en" sz="2400" b="0">
                <a:solidFill>
                  <a:srgbClr val="0F150D"/>
                </a:solidFill>
                <a:latin typeface="Trebuchet MS"/>
                <a:ea typeface="Trebuchet MS"/>
                <a:cs typeface="Trebuchet MS"/>
                <a:sym typeface="Trebuchet MS"/>
              </a:rPr>
              <a:t>by encouraging writing that is intended for an audience &amp; connects to topics and texts of study.</a:t>
            </a:r>
            <a:endParaRPr sz="2400" b="0">
              <a:solidFill>
                <a:srgbClr val="0F150D"/>
              </a:solidFill>
              <a:latin typeface="Trebuchet MS"/>
              <a:ea typeface="Trebuchet MS"/>
              <a:cs typeface="Trebuchet MS"/>
              <a:sym typeface="Trebuchet MS"/>
            </a:endParaRPr>
          </a:p>
          <a:p>
            <a:pPr marL="457200" lvl="0" indent="-355600" algn="l" rtl="0">
              <a:lnSpc>
                <a:spcPct val="100000"/>
              </a:lnSpc>
              <a:spcBef>
                <a:spcPts val="0"/>
              </a:spcBef>
              <a:spcAft>
                <a:spcPts val="0"/>
              </a:spcAft>
              <a:buClr>
                <a:srgbClr val="0F150D"/>
              </a:buClr>
              <a:buSzPts val="2000"/>
              <a:buFont typeface="Trebuchet MS"/>
              <a:buChar char="●"/>
            </a:pPr>
            <a:r>
              <a:rPr lang="en" sz="2400" b="0">
                <a:solidFill>
                  <a:srgbClr val="0F150D"/>
                </a:solidFill>
                <a:latin typeface="Trebuchet MS"/>
                <a:ea typeface="Trebuchet MS"/>
                <a:cs typeface="Trebuchet MS"/>
                <a:sym typeface="Trebuchet MS"/>
              </a:rPr>
              <a:t>by promoting inquiry through research relates to student interest on topics of study</a:t>
            </a:r>
            <a:endParaRPr sz="2000" b="0">
              <a:solidFill>
                <a:srgbClr val="0F150D"/>
              </a:solidFill>
              <a:latin typeface="Trebuchet MS"/>
              <a:ea typeface="Trebuchet MS"/>
              <a:cs typeface="Trebuchet MS"/>
              <a:sym typeface="Trebuchet MS"/>
            </a:endParaRPr>
          </a:p>
          <a:p>
            <a:pPr marL="0" lvl="0" indent="0" algn="l" rtl="0">
              <a:spcBef>
                <a:spcPts val="0"/>
              </a:spcBef>
              <a:spcAft>
                <a:spcPts val="1600"/>
              </a:spcAft>
              <a:buNone/>
            </a:pPr>
            <a:endParaRPr sz="2400"/>
          </a:p>
        </p:txBody>
      </p:sp>
      <p:sp>
        <p:nvSpPr>
          <p:cNvPr id="146" name="Google Shape;146;p25"/>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12</a:t>
            </a:fld>
            <a:endParaRPr/>
          </a:p>
        </p:txBody>
      </p:sp>
      <p:sp>
        <p:nvSpPr>
          <p:cNvPr id="147" name="Google Shape;147;p25"/>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Teachers Support Students  </a:t>
            </a: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ctrTitle"/>
          </p:nvPr>
        </p:nvSpPr>
        <p:spPr>
          <a:xfrm>
            <a:off x="311708" y="124495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700"/>
              <a:t>Connecting Learning </a:t>
            </a:r>
            <a:endParaRPr sz="4700"/>
          </a:p>
          <a:p>
            <a:pPr marL="0" lvl="0" indent="0" algn="ctr" rtl="0">
              <a:spcBef>
                <a:spcPts val="0"/>
              </a:spcBef>
              <a:spcAft>
                <a:spcPts val="0"/>
              </a:spcAft>
              <a:buNone/>
            </a:pPr>
            <a:r>
              <a:rPr lang="en" sz="4700"/>
              <a:t>at Home </a:t>
            </a:r>
            <a:endParaRPr sz="4700"/>
          </a:p>
        </p:txBody>
      </p:sp>
      <p:sp>
        <p:nvSpPr>
          <p:cNvPr id="153" name="Google Shape;153;p26"/>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13</a:t>
            </a:fld>
            <a:endParaRPr/>
          </a:p>
        </p:txBody>
      </p:sp>
      <p:pic>
        <p:nvPicPr>
          <p:cNvPr id="154" name="Google Shape;154;p26" descr="neighborhood"/>
          <p:cNvPicPr preferRelativeResize="0"/>
          <p:nvPr/>
        </p:nvPicPr>
        <p:blipFill>
          <a:blip r:embed="rId3">
            <a:alphaModFix/>
          </a:blip>
          <a:stretch>
            <a:fillRect/>
          </a:stretch>
        </p:blipFill>
        <p:spPr>
          <a:xfrm>
            <a:off x="3738425" y="3297550"/>
            <a:ext cx="1405074" cy="1470576"/>
          </a:xfrm>
          <a:prstGeom prst="rect">
            <a:avLst/>
          </a:prstGeom>
          <a:noFill/>
          <a:ln w="19050"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7"/>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14</a:t>
            </a:fld>
            <a:endParaRPr/>
          </a:p>
        </p:txBody>
      </p:sp>
      <p:sp>
        <p:nvSpPr>
          <p:cNvPr id="160" name="Google Shape;160;p27"/>
          <p:cNvSpPr txBox="1">
            <a:spLocks noGrp="1"/>
          </p:cNvSpPr>
          <p:nvPr>
            <p:ph type="title"/>
          </p:nvPr>
        </p:nvSpPr>
        <p:spPr>
          <a:xfrm>
            <a:off x="448625" y="168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Did You Know?</a:t>
            </a:r>
            <a:endParaRPr/>
          </a:p>
        </p:txBody>
      </p:sp>
      <p:pic>
        <p:nvPicPr>
          <p:cNvPr id="161" name="Google Shape;161;p27" descr="Screenshot of graph from Disrupting Thinking by Beers and Probst, p. 137"/>
          <p:cNvPicPr preferRelativeResize="0"/>
          <p:nvPr/>
        </p:nvPicPr>
        <p:blipFill rotWithShape="1">
          <a:blip r:embed="rId3">
            <a:alphaModFix/>
          </a:blip>
          <a:srcRect/>
          <a:stretch/>
        </p:blipFill>
        <p:spPr>
          <a:xfrm>
            <a:off x="1448086" y="740716"/>
            <a:ext cx="6130200" cy="4266600"/>
          </a:xfrm>
          <a:prstGeom prst="rect">
            <a:avLst/>
          </a:prstGeom>
          <a:noFill/>
          <a:ln w="9525"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8"/>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15</a:t>
            </a:fld>
            <a:endParaRPr/>
          </a:p>
        </p:txBody>
      </p:sp>
      <p:sp>
        <p:nvSpPr>
          <p:cNvPr id="167" name="Google Shape;167;p28"/>
          <p:cNvSpPr txBox="1">
            <a:spLocks noGrp="1"/>
          </p:cNvSpPr>
          <p:nvPr>
            <p:ph type="title"/>
          </p:nvPr>
        </p:nvSpPr>
        <p:spPr>
          <a:xfrm>
            <a:off x="162275" y="3167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Did You Know?</a:t>
            </a:r>
            <a:endParaRPr/>
          </a:p>
        </p:txBody>
      </p:sp>
      <p:pic>
        <p:nvPicPr>
          <p:cNvPr id="168" name="Google Shape;168;p28" descr="clipart"/>
          <p:cNvPicPr preferRelativeResize="0"/>
          <p:nvPr/>
        </p:nvPicPr>
        <p:blipFill>
          <a:blip r:embed="rId3">
            <a:alphaModFix/>
          </a:blip>
          <a:stretch>
            <a:fillRect/>
          </a:stretch>
        </p:blipFill>
        <p:spPr>
          <a:xfrm>
            <a:off x="4993375" y="2509775"/>
            <a:ext cx="2697600" cy="2697600"/>
          </a:xfrm>
          <a:prstGeom prst="ellipse">
            <a:avLst/>
          </a:prstGeom>
          <a:noFill/>
          <a:ln>
            <a:noFill/>
          </a:ln>
        </p:spPr>
      </p:pic>
      <p:sp>
        <p:nvSpPr>
          <p:cNvPr id="169" name="Google Shape;169;p28"/>
          <p:cNvSpPr/>
          <p:nvPr/>
        </p:nvSpPr>
        <p:spPr>
          <a:xfrm rot="436317">
            <a:off x="5431622" y="56000"/>
            <a:ext cx="3569310" cy="2243126"/>
          </a:xfrm>
          <a:prstGeom prst="cloudCallout">
            <a:avLst>
              <a:gd name="adj1" fmla="val -22120"/>
              <a:gd name="adj2" fmla="val 91935"/>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950">
              <a:solidFill>
                <a:schemeClr val="dk1"/>
              </a:solidFill>
              <a:highlight>
                <a:srgbClr val="FFFFFF"/>
              </a:highlight>
            </a:endParaRPr>
          </a:p>
          <a:p>
            <a:pPr marL="0" lvl="0" indent="0" algn="l" rtl="0">
              <a:lnSpc>
                <a:spcPct val="115000"/>
              </a:lnSpc>
              <a:spcBef>
                <a:spcPts val="1600"/>
              </a:spcBef>
              <a:spcAft>
                <a:spcPts val="0"/>
              </a:spcAft>
              <a:buClr>
                <a:schemeClr val="dk1"/>
              </a:buClr>
              <a:buSzPts val="1100"/>
              <a:buFont typeface="Arial"/>
              <a:buNone/>
            </a:pPr>
            <a:r>
              <a:rPr lang="en" sz="1950">
                <a:solidFill>
                  <a:schemeClr val="dk1"/>
                </a:solidFill>
                <a:highlight>
                  <a:srgbClr val="FFFFFF"/>
                </a:highlight>
                <a:latin typeface="Trebuchet MS"/>
                <a:ea typeface="Trebuchet MS"/>
                <a:cs typeface="Trebuchet MS"/>
                <a:sym typeface="Trebuchet MS"/>
              </a:rPr>
              <a:t>  </a:t>
            </a:r>
            <a:r>
              <a:rPr lang="en" sz="1600">
                <a:solidFill>
                  <a:schemeClr val="dk1"/>
                </a:solidFill>
                <a:highlight>
                  <a:srgbClr val="FFFFFF"/>
                </a:highlight>
                <a:latin typeface="Trebuchet MS"/>
                <a:ea typeface="Trebuchet MS"/>
                <a:cs typeface="Trebuchet MS"/>
                <a:sym typeface="Trebuchet MS"/>
              </a:rPr>
              <a:t>“</a:t>
            </a:r>
            <a:r>
              <a:rPr lang="en" sz="1600">
                <a:solidFill>
                  <a:schemeClr val="dk1"/>
                </a:solidFill>
                <a:latin typeface="Trebuchet MS"/>
                <a:ea typeface="Trebuchet MS"/>
                <a:cs typeface="Trebuchet MS"/>
                <a:sym typeface="Trebuchet MS"/>
              </a:rPr>
              <a:t>A home filled with reading material is a good way to help kids become excited readers” </a:t>
            </a:r>
            <a:r>
              <a:rPr lang="en" sz="1600" i="1">
                <a:solidFill>
                  <a:schemeClr val="dk1"/>
                </a:solidFill>
                <a:latin typeface="Trebuchet MS"/>
                <a:ea typeface="Trebuchet MS"/>
                <a:cs typeface="Trebuchet MS"/>
                <a:sym typeface="Trebuchet MS"/>
              </a:rPr>
              <a:t>KidsHealth</a:t>
            </a:r>
            <a:endParaRPr sz="1600" b="1" i="1">
              <a:solidFill>
                <a:srgbClr val="101820"/>
              </a:solidFill>
              <a:latin typeface="Trebuchet MS"/>
              <a:ea typeface="Trebuchet MS"/>
              <a:cs typeface="Trebuchet MS"/>
              <a:sym typeface="Trebuchet MS"/>
            </a:endParaRPr>
          </a:p>
          <a:p>
            <a:pPr marL="0" lvl="0" indent="0" algn="l" rtl="0">
              <a:spcBef>
                <a:spcPts val="1600"/>
              </a:spcBef>
              <a:spcAft>
                <a:spcPts val="0"/>
              </a:spcAft>
              <a:buNone/>
            </a:pPr>
            <a:endParaRPr/>
          </a:p>
        </p:txBody>
      </p:sp>
      <p:sp>
        <p:nvSpPr>
          <p:cNvPr id="170" name="Google Shape;170;p28"/>
          <p:cNvSpPr txBox="1"/>
          <p:nvPr/>
        </p:nvSpPr>
        <p:spPr>
          <a:xfrm>
            <a:off x="162275" y="1174550"/>
            <a:ext cx="5142300" cy="310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chemeClr val="dk1"/>
                </a:solidFill>
                <a:latin typeface="Trebuchet MS"/>
                <a:ea typeface="Trebuchet MS"/>
                <a:cs typeface="Trebuchet MS"/>
                <a:sym typeface="Trebuchet MS"/>
              </a:rPr>
              <a:t>Research shows that when a caregiver reads to a child, </a:t>
            </a:r>
            <a:endParaRPr sz="2200">
              <a:solidFill>
                <a:schemeClr val="dk1"/>
              </a:solidFill>
              <a:latin typeface="Trebuchet MS"/>
              <a:ea typeface="Trebuchet MS"/>
              <a:cs typeface="Trebuchet MS"/>
              <a:sym typeface="Trebuchet MS"/>
            </a:endParaRPr>
          </a:p>
          <a:p>
            <a:pPr marL="457200" lvl="0" indent="-368300" algn="l" rtl="0">
              <a:spcBef>
                <a:spcPts val="0"/>
              </a:spcBef>
              <a:spcAft>
                <a:spcPts val="0"/>
              </a:spcAft>
              <a:buClr>
                <a:schemeClr val="dk1"/>
              </a:buClr>
              <a:buSzPts val="2200"/>
              <a:buFont typeface="Trebuchet MS"/>
              <a:buChar char="●"/>
            </a:pPr>
            <a:r>
              <a:rPr lang="en" sz="2200">
                <a:solidFill>
                  <a:schemeClr val="dk1"/>
                </a:solidFill>
                <a:latin typeface="Trebuchet MS"/>
                <a:ea typeface="Trebuchet MS"/>
                <a:cs typeface="Trebuchet MS"/>
                <a:sym typeface="Trebuchet MS"/>
              </a:rPr>
              <a:t>Vocabulary expands</a:t>
            </a:r>
            <a:endParaRPr sz="2200">
              <a:solidFill>
                <a:schemeClr val="dk1"/>
              </a:solidFill>
              <a:latin typeface="Trebuchet MS"/>
              <a:ea typeface="Trebuchet MS"/>
              <a:cs typeface="Trebuchet MS"/>
              <a:sym typeface="Trebuchet MS"/>
            </a:endParaRPr>
          </a:p>
          <a:p>
            <a:pPr marL="457200" lvl="0" indent="-368300" algn="l" rtl="0">
              <a:spcBef>
                <a:spcPts val="0"/>
              </a:spcBef>
              <a:spcAft>
                <a:spcPts val="0"/>
              </a:spcAft>
              <a:buClr>
                <a:schemeClr val="dk1"/>
              </a:buClr>
              <a:buSzPts val="2200"/>
              <a:buFont typeface="Trebuchet MS"/>
              <a:buChar char="●"/>
            </a:pPr>
            <a:r>
              <a:rPr lang="en" sz="2200">
                <a:solidFill>
                  <a:schemeClr val="dk1"/>
                </a:solidFill>
                <a:latin typeface="Trebuchet MS"/>
                <a:ea typeface="Trebuchet MS"/>
                <a:cs typeface="Trebuchet MS"/>
                <a:sym typeface="Trebuchet MS"/>
              </a:rPr>
              <a:t>Language increases</a:t>
            </a:r>
            <a:endParaRPr sz="2200">
              <a:solidFill>
                <a:schemeClr val="dk1"/>
              </a:solidFill>
              <a:latin typeface="Trebuchet MS"/>
              <a:ea typeface="Trebuchet MS"/>
              <a:cs typeface="Trebuchet MS"/>
              <a:sym typeface="Trebuchet MS"/>
            </a:endParaRPr>
          </a:p>
          <a:p>
            <a:pPr marL="457200" lvl="0" indent="-368300" algn="l" rtl="0">
              <a:spcBef>
                <a:spcPts val="0"/>
              </a:spcBef>
              <a:spcAft>
                <a:spcPts val="0"/>
              </a:spcAft>
              <a:buClr>
                <a:schemeClr val="dk1"/>
              </a:buClr>
              <a:buSzPts val="2200"/>
              <a:buFont typeface="Trebuchet MS"/>
              <a:buChar char="●"/>
            </a:pPr>
            <a:r>
              <a:rPr lang="en" sz="2200">
                <a:solidFill>
                  <a:schemeClr val="dk1"/>
                </a:solidFill>
                <a:latin typeface="Trebuchet MS"/>
                <a:ea typeface="Trebuchet MS"/>
                <a:cs typeface="Trebuchet MS"/>
                <a:sym typeface="Trebuchet MS"/>
              </a:rPr>
              <a:t>Cognition develops more rapidly</a:t>
            </a:r>
            <a:endParaRPr sz="2200">
              <a:solidFill>
                <a:schemeClr val="dk1"/>
              </a:solidFill>
              <a:latin typeface="Trebuchet MS"/>
              <a:ea typeface="Trebuchet MS"/>
              <a:cs typeface="Trebuchet MS"/>
              <a:sym typeface="Trebuchet MS"/>
            </a:endParaRPr>
          </a:p>
          <a:p>
            <a:pPr marL="457200" lvl="0" indent="-368300" algn="l" rtl="0">
              <a:spcBef>
                <a:spcPts val="0"/>
              </a:spcBef>
              <a:spcAft>
                <a:spcPts val="0"/>
              </a:spcAft>
              <a:buClr>
                <a:schemeClr val="dk1"/>
              </a:buClr>
              <a:buSzPts val="2200"/>
              <a:buFont typeface="Trebuchet MS"/>
              <a:buChar char="●"/>
            </a:pPr>
            <a:r>
              <a:rPr lang="en" sz="2200">
                <a:solidFill>
                  <a:schemeClr val="dk1"/>
                </a:solidFill>
                <a:latin typeface="Trebuchet MS"/>
                <a:ea typeface="Trebuchet MS"/>
                <a:cs typeface="Trebuchet MS"/>
                <a:sym typeface="Trebuchet MS"/>
              </a:rPr>
              <a:t>Creativity &amp; Imagination grow</a:t>
            </a:r>
            <a:endParaRPr sz="2200">
              <a:solidFill>
                <a:schemeClr val="dk1"/>
              </a:solidFill>
              <a:latin typeface="Trebuchet MS"/>
              <a:ea typeface="Trebuchet MS"/>
              <a:cs typeface="Trebuchet MS"/>
              <a:sym typeface="Trebuchet MS"/>
            </a:endParaRPr>
          </a:p>
          <a:p>
            <a:pPr marL="457200" lvl="0" indent="0" algn="l" rtl="0">
              <a:spcBef>
                <a:spcPts val="0"/>
              </a:spcBef>
              <a:spcAft>
                <a:spcPts val="0"/>
              </a:spcAft>
              <a:buNone/>
            </a:pPr>
            <a:endParaRPr sz="22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 sz="1800">
                <a:solidFill>
                  <a:schemeClr val="dk1"/>
                </a:solidFill>
                <a:latin typeface="Trebuchet MS"/>
                <a:ea typeface="Trebuchet MS"/>
                <a:cs typeface="Trebuchet MS"/>
                <a:sym typeface="Trebuchet MS"/>
              </a:rPr>
              <a:t>Ashley Marcin, Reviewed by Dr. Karen Gill, M.D., </a:t>
            </a:r>
            <a:r>
              <a:rPr lang="en" sz="1800" i="1">
                <a:solidFill>
                  <a:schemeClr val="dk1"/>
                </a:solidFill>
                <a:latin typeface="Trebuchet MS"/>
                <a:ea typeface="Trebuchet MS"/>
                <a:cs typeface="Trebuchet MS"/>
                <a:sym typeface="Trebuchet MS"/>
              </a:rPr>
              <a:t>Healthline</a:t>
            </a:r>
            <a:endParaRPr sz="18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9"/>
          <p:cNvSpPr txBox="1">
            <a:spLocks noGrp="1"/>
          </p:cNvSpPr>
          <p:nvPr>
            <p:ph type="body" idx="1"/>
          </p:nvPr>
        </p:nvSpPr>
        <p:spPr>
          <a:xfrm>
            <a:off x="374275" y="11002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400" i="1" u="sng">
                <a:solidFill>
                  <a:schemeClr val="hlink"/>
                </a:solidFill>
                <a:latin typeface="Arial"/>
                <a:ea typeface="Arial"/>
                <a:cs typeface="Arial"/>
                <a:sym typeface="Arial"/>
                <a:hlinkClick r:id="rId3"/>
              </a:rPr>
              <a:t>6 Ways to Fit in Read-Aloud on Busy Days:</a:t>
            </a:r>
            <a:endParaRPr sz="2400" i="1">
              <a:solidFill>
                <a:schemeClr val="dk1"/>
              </a:solidFill>
              <a:latin typeface="Arial"/>
              <a:ea typeface="Arial"/>
              <a:cs typeface="Arial"/>
              <a:sym typeface="Arial"/>
            </a:endParaRPr>
          </a:p>
          <a:p>
            <a:pPr marL="457200" lvl="0" indent="-381000" algn="l" rtl="0">
              <a:lnSpc>
                <a:spcPct val="100000"/>
              </a:lnSpc>
              <a:spcBef>
                <a:spcPts val="0"/>
              </a:spcBef>
              <a:spcAft>
                <a:spcPts val="0"/>
              </a:spcAft>
              <a:buClr>
                <a:schemeClr val="dk1"/>
              </a:buClr>
              <a:buSzPts val="2400"/>
              <a:buFont typeface="Arial"/>
              <a:buAutoNum type="arabicPeriod"/>
            </a:pPr>
            <a:r>
              <a:rPr lang="en" sz="2400" b="0">
                <a:solidFill>
                  <a:schemeClr val="dk1"/>
                </a:solidFill>
                <a:latin typeface="Arial"/>
                <a:ea typeface="Arial"/>
                <a:cs typeface="Arial"/>
                <a:sym typeface="Arial"/>
              </a:rPr>
              <a:t>Look for time in your family routine</a:t>
            </a:r>
            <a:endParaRPr sz="2400" b="0">
              <a:solidFill>
                <a:schemeClr val="dk1"/>
              </a:solidFill>
              <a:latin typeface="Arial"/>
              <a:ea typeface="Arial"/>
              <a:cs typeface="Arial"/>
              <a:sym typeface="Arial"/>
            </a:endParaRPr>
          </a:p>
          <a:p>
            <a:pPr marL="457200" lvl="0" indent="-381000" algn="l" rtl="0">
              <a:lnSpc>
                <a:spcPct val="100000"/>
              </a:lnSpc>
              <a:spcBef>
                <a:spcPts val="0"/>
              </a:spcBef>
              <a:spcAft>
                <a:spcPts val="0"/>
              </a:spcAft>
              <a:buClr>
                <a:schemeClr val="dk1"/>
              </a:buClr>
              <a:buSzPts val="2400"/>
              <a:buFont typeface="Arial"/>
              <a:buAutoNum type="arabicPeriod"/>
            </a:pPr>
            <a:r>
              <a:rPr lang="en" sz="2400" b="0">
                <a:solidFill>
                  <a:schemeClr val="dk1"/>
                </a:solidFill>
                <a:latin typeface="Arial"/>
                <a:ea typeface="Arial"/>
                <a:cs typeface="Arial"/>
                <a:sym typeface="Arial"/>
              </a:rPr>
              <a:t>Take 5 minutes before you start the day</a:t>
            </a:r>
            <a:endParaRPr sz="2400" b="0">
              <a:solidFill>
                <a:schemeClr val="dk1"/>
              </a:solidFill>
              <a:latin typeface="Arial"/>
              <a:ea typeface="Arial"/>
              <a:cs typeface="Arial"/>
              <a:sym typeface="Arial"/>
            </a:endParaRPr>
          </a:p>
          <a:p>
            <a:pPr marL="457200" lvl="0" indent="-381000" algn="l" rtl="0">
              <a:lnSpc>
                <a:spcPct val="100000"/>
              </a:lnSpc>
              <a:spcBef>
                <a:spcPts val="0"/>
              </a:spcBef>
              <a:spcAft>
                <a:spcPts val="0"/>
              </a:spcAft>
              <a:buClr>
                <a:schemeClr val="dk1"/>
              </a:buClr>
              <a:buSzPts val="2400"/>
              <a:buFont typeface="Arial"/>
              <a:buAutoNum type="arabicPeriod"/>
            </a:pPr>
            <a:r>
              <a:rPr lang="en" sz="2400" b="0">
                <a:solidFill>
                  <a:schemeClr val="dk1"/>
                </a:solidFill>
                <a:latin typeface="Arial"/>
                <a:ea typeface="Arial"/>
                <a:cs typeface="Arial"/>
                <a:sym typeface="Arial"/>
              </a:rPr>
              <a:t>Share interesting magazine or news articles</a:t>
            </a:r>
            <a:endParaRPr sz="2400" b="0">
              <a:solidFill>
                <a:schemeClr val="dk1"/>
              </a:solidFill>
              <a:latin typeface="Arial"/>
              <a:ea typeface="Arial"/>
              <a:cs typeface="Arial"/>
              <a:sym typeface="Arial"/>
            </a:endParaRPr>
          </a:p>
          <a:p>
            <a:pPr marL="457200" lvl="0" indent="-381000" algn="l" rtl="0">
              <a:lnSpc>
                <a:spcPct val="100000"/>
              </a:lnSpc>
              <a:spcBef>
                <a:spcPts val="0"/>
              </a:spcBef>
              <a:spcAft>
                <a:spcPts val="0"/>
              </a:spcAft>
              <a:buClr>
                <a:schemeClr val="dk1"/>
              </a:buClr>
              <a:buSzPts val="2400"/>
              <a:buFont typeface="Arial"/>
              <a:buAutoNum type="arabicPeriod"/>
            </a:pPr>
            <a:r>
              <a:rPr lang="en" sz="2400" b="0">
                <a:solidFill>
                  <a:schemeClr val="dk1"/>
                </a:solidFill>
                <a:latin typeface="Arial"/>
                <a:ea typeface="Arial"/>
                <a:cs typeface="Arial"/>
                <a:sym typeface="Arial"/>
              </a:rPr>
              <a:t>Take advantage of waiting times</a:t>
            </a:r>
            <a:endParaRPr sz="2400" b="0">
              <a:solidFill>
                <a:schemeClr val="dk1"/>
              </a:solidFill>
              <a:latin typeface="Arial"/>
              <a:ea typeface="Arial"/>
              <a:cs typeface="Arial"/>
              <a:sym typeface="Arial"/>
            </a:endParaRPr>
          </a:p>
          <a:p>
            <a:pPr marL="457200" lvl="0" indent="-381000" algn="l" rtl="0">
              <a:lnSpc>
                <a:spcPct val="100000"/>
              </a:lnSpc>
              <a:spcBef>
                <a:spcPts val="0"/>
              </a:spcBef>
              <a:spcAft>
                <a:spcPts val="0"/>
              </a:spcAft>
              <a:buClr>
                <a:schemeClr val="dk1"/>
              </a:buClr>
              <a:buSzPts val="2400"/>
              <a:buFont typeface="Arial"/>
              <a:buAutoNum type="arabicPeriod"/>
            </a:pPr>
            <a:r>
              <a:rPr lang="en" sz="2400" b="0">
                <a:solidFill>
                  <a:schemeClr val="dk1"/>
                </a:solidFill>
                <a:latin typeface="Arial"/>
                <a:ea typeface="Arial"/>
                <a:cs typeface="Arial"/>
                <a:sym typeface="Arial"/>
              </a:rPr>
              <a:t>Invite older children to read</a:t>
            </a:r>
            <a:endParaRPr sz="2400" b="0">
              <a:solidFill>
                <a:schemeClr val="dk1"/>
              </a:solidFill>
              <a:latin typeface="Arial"/>
              <a:ea typeface="Arial"/>
              <a:cs typeface="Arial"/>
              <a:sym typeface="Arial"/>
            </a:endParaRPr>
          </a:p>
          <a:p>
            <a:pPr marL="457200" lvl="0" indent="-381000" algn="l" rtl="0">
              <a:lnSpc>
                <a:spcPct val="100000"/>
              </a:lnSpc>
              <a:spcBef>
                <a:spcPts val="0"/>
              </a:spcBef>
              <a:spcAft>
                <a:spcPts val="0"/>
              </a:spcAft>
              <a:buClr>
                <a:schemeClr val="dk1"/>
              </a:buClr>
              <a:buSzPts val="2400"/>
              <a:buFont typeface="Arial"/>
              <a:buAutoNum type="arabicPeriod"/>
            </a:pPr>
            <a:r>
              <a:rPr lang="en" sz="2400" b="0">
                <a:solidFill>
                  <a:schemeClr val="dk1"/>
                </a:solidFill>
                <a:latin typeface="Arial"/>
                <a:ea typeface="Arial"/>
                <a:cs typeface="Arial"/>
                <a:sym typeface="Arial"/>
              </a:rPr>
              <a:t>Read as you ride</a:t>
            </a:r>
            <a:endParaRPr sz="2400" b="0">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2400" b="0">
              <a:solidFill>
                <a:schemeClr val="dk1"/>
              </a:solidFill>
              <a:latin typeface="Arial"/>
              <a:ea typeface="Arial"/>
              <a:cs typeface="Arial"/>
              <a:sym typeface="Arial"/>
            </a:endParaRPr>
          </a:p>
          <a:p>
            <a:pPr marL="0" lvl="0" indent="0" algn="l" rtl="0">
              <a:lnSpc>
                <a:spcPct val="100000"/>
              </a:lnSpc>
              <a:spcBef>
                <a:spcPts val="0"/>
              </a:spcBef>
              <a:spcAft>
                <a:spcPts val="0"/>
              </a:spcAft>
              <a:buNone/>
            </a:pPr>
            <a:r>
              <a:rPr lang="en" sz="2000" b="0">
                <a:solidFill>
                  <a:schemeClr val="dk1"/>
                </a:solidFill>
                <a:latin typeface="Arial"/>
                <a:ea typeface="Arial"/>
                <a:cs typeface="Arial"/>
                <a:sym typeface="Arial"/>
              </a:rPr>
              <a:t>Christie Burnett, </a:t>
            </a:r>
            <a:r>
              <a:rPr lang="en" sz="2000" b="0" i="1">
                <a:solidFill>
                  <a:schemeClr val="dk1"/>
                </a:solidFill>
                <a:latin typeface="Arial"/>
                <a:ea typeface="Arial"/>
                <a:cs typeface="Arial"/>
                <a:sym typeface="Arial"/>
              </a:rPr>
              <a:t>Scholastic </a:t>
            </a:r>
            <a:endParaRPr sz="2200"/>
          </a:p>
        </p:txBody>
      </p:sp>
      <p:sp>
        <p:nvSpPr>
          <p:cNvPr id="176" name="Google Shape;176;p29"/>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16</a:t>
            </a:fld>
            <a:endParaRPr/>
          </a:p>
        </p:txBody>
      </p:sp>
      <p:sp>
        <p:nvSpPr>
          <p:cNvPr id="177" name="Google Shape;177;p29"/>
          <p:cNvSpPr txBox="1">
            <a:spLocks noGrp="1"/>
          </p:cNvSpPr>
          <p:nvPr>
            <p:ph type="title"/>
          </p:nvPr>
        </p:nvSpPr>
        <p:spPr>
          <a:xfrm>
            <a:off x="250450" y="415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Can You Do To Support Young Readers? </a:t>
            </a: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0"/>
          <p:cNvSpPr txBox="1">
            <a:spLocks noGrp="1"/>
          </p:cNvSpPr>
          <p:nvPr>
            <p:ph type="body" idx="1"/>
          </p:nvPr>
        </p:nvSpPr>
        <p:spPr>
          <a:xfrm>
            <a:off x="0" y="1640025"/>
            <a:ext cx="4325700" cy="2593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200"/>
              <a:t>Research shows that “playing games is a great way to provide additional practice with early reading skills” </a:t>
            </a:r>
            <a:r>
              <a:rPr lang="en" sz="1800" i="1"/>
              <a:t>ReadingRockets.org</a:t>
            </a:r>
            <a:endParaRPr sz="1800"/>
          </a:p>
        </p:txBody>
      </p:sp>
      <p:sp>
        <p:nvSpPr>
          <p:cNvPr id="183" name="Google Shape;183;p30"/>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17</a:t>
            </a:fld>
            <a:endParaRPr/>
          </a:p>
        </p:txBody>
      </p:sp>
      <p:sp>
        <p:nvSpPr>
          <p:cNvPr id="184" name="Google Shape;184;p30"/>
          <p:cNvSpPr txBox="1">
            <a:spLocks noGrp="1"/>
          </p:cNvSpPr>
          <p:nvPr>
            <p:ph type="title"/>
          </p:nvPr>
        </p:nvSpPr>
        <p:spPr>
          <a:xfrm>
            <a:off x="138900" y="267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Can You Do To Support Young Readers?</a:t>
            </a:r>
            <a:endParaRPr/>
          </a:p>
        </p:txBody>
      </p:sp>
      <p:sp>
        <p:nvSpPr>
          <p:cNvPr id="185" name="Google Shape;185;p30"/>
          <p:cNvSpPr txBox="1"/>
          <p:nvPr/>
        </p:nvSpPr>
        <p:spPr>
          <a:xfrm>
            <a:off x="4275188" y="1178325"/>
            <a:ext cx="48189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r>
              <a:rPr lang="en" sz="1800" b="1" i="1" u="sng">
                <a:solidFill>
                  <a:schemeClr val="accent5"/>
                </a:solidFill>
                <a:latin typeface="Josefin Sans"/>
                <a:ea typeface="Josefin Sans"/>
                <a:cs typeface="Josefin Sans"/>
                <a:sym typeface="Josefin Sans"/>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6 Games for Reading-ReadingRockets.org </a:t>
            </a:r>
            <a:endParaRPr sz="1800"/>
          </a:p>
        </p:txBody>
      </p:sp>
      <p:pic>
        <p:nvPicPr>
          <p:cNvPr id="186" name="Google Shape;186;p30" descr="screenshot of game"/>
          <p:cNvPicPr preferRelativeResize="0"/>
          <p:nvPr/>
        </p:nvPicPr>
        <p:blipFill>
          <a:blip r:embed="rId4">
            <a:alphaModFix/>
          </a:blip>
          <a:stretch>
            <a:fillRect/>
          </a:stretch>
        </p:blipFill>
        <p:spPr>
          <a:xfrm>
            <a:off x="4399925" y="1829750"/>
            <a:ext cx="4569425" cy="2997900"/>
          </a:xfrm>
          <a:prstGeom prst="rect">
            <a:avLst/>
          </a:prstGeom>
          <a:noFill/>
          <a:ln w="9525"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1"/>
          <p:cNvSpPr txBox="1">
            <a:spLocks noGrp="1"/>
          </p:cNvSpPr>
          <p:nvPr>
            <p:ph type="body" idx="1"/>
          </p:nvPr>
        </p:nvSpPr>
        <p:spPr>
          <a:xfrm>
            <a:off x="335150" y="1177425"/>
            <a:ext cx="8659500" cy="366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r>
              <a:rPr lang="en" i="1"/>
              <a:t>2017 Virginia Department of Education English Standards of Learning</a:t>
            </a:r>
            <a:endParaRPr i="1"/>
          </a:p>
        </p:txBody>
      </p:sp>
      <p:sp>
        <p:nvSpPr>
          <p:cNvPr id="192" name="Google Shape;192;p31"/>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18</a:t>
            </a:fld>
            <a:endParaRPr/>
          </a:p>
        </p:txBody>
      </p:sp>
      <p:sp>
        <p:nvSpPr>
          <p:cNvPr id="193" name="Google Shape;193;p31"/>
          <p:cNvSpPr txBox="1">
            <a:spLocks noGrp="1"/>
          </p:cNvSpPr>
          <p:nvPr>
            <p:ph type="title"/>
          </p:nvPr>
        </p:nvSpPr>
        <p:spPr>
          <a:xfrm>
            <a:off x="404600" y="366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Did You Know?</a:t>
            </a:r>
            <a:endParaRPr/>
          </a:p>
        </p:txBody>
      </p:sp>
      <p:sp>
        <p:nvSpPr>
          <p:cNvPr id="194" name="Google Shape;194;p31"/>
          <p:cNvSpPr/>
          <p:nvPr/>
        </p:nvSpPr>
        <p:spPr>
          <a:xfrm>
            <a:off x="185900" y="669275"/>
            <a:ext cx="8958000" cy="3346500"/>
          </a:xfrm>
          <a:prstGeom prst="cloudCallout">
            <a:avLst>
              <a:gd name="adj1" fmla="val 42146"/>
              <a:gd name="adj2" fmla="val 54440"/>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Trebuchet MS"/>
                <a:ea typeface="Trebuchet MS"/>
                <a:cs typeface="Trebuchet MS"/>
                <a:sym typeface="Trebuchet MS"/>
              </a:rPr>
              <a:t>By the end of 6th grade, in Virginia your student will be expected to:</a:t>
            </a:r>
            <a:endParaRPr>
              <a:latin typeface="Trebuchet MS"/>
              <a:ea typeface="Trebuchet MS"/>
              <a:cs typeface="Trebuchet MS"/>
              <a:sym typeface="Trebuchet MS"/>
            </a:endParaRPr>
          </a:p>
          <a:p>
            <a:pPr marL="457200" lvl="0" indent="-317500" algn="l" rtl="0">
              <a:spcBef>
                <a:spcPts val="0"/>
              </a:spcBef>
              <a:spcAft>
                <a:spcPts val="0"/>
              </a:spcAft>
              <a:buClr>
                <a:schemeClr val="dk1"/>
              </a:buClr>
              <a:buSzPts val="1400"/>
              <a:buChar char="●"/>
            </a:pPr>
            <a:r>
              <a:rPr lang="en">
                <a:solidFill>
                  <a:schemeClr val="dk1"/>
                </a:solidFill>
                <a:latin typeface="Trebuchet MS"/>
                <a:ea typeface="Trebuchet MS"/>
                <a:cs typeface="Trebuchet MS"/>
                <a:sym typeface="Trebuchet MS"/>
              </a:rPr>
              <a:t>Describe cause-and-effect relationships and their impact on plot</a:t>
            </a:r>
            <a:endParaRPr>
              <a:solidFill>
                <a:schemeClr val="dk1"/>
              </a:solidFill>
              <a:latin typeface="Trebuchet MS"/>
              <a:ea typeface="Trebuchet MS"/>
              <a:cs typeface="Trebuchet MS"/>
              <a:sym typeface="Trebuchet MS"/>
            </a:endParaRPr>
          </a:p>
          <a:p>
            <a:pPr marL="457200" lvl="0" indent="-317500" algn="l" rtl="0">
              <a:spcBef>
                <a:spcPts val="0"/>
              </a:spcBef>
              <a:spcAft>
                <a:spcPts val="0"/>
              </a:spcAft>
              <a:buSzPts val="1400"/>
              <a:buFont typeface="Trebuchet MS"/>
              <a:buChar char="●"/>
            </a:pPr>
            <a:r>
              <a:rPr lang="en">
                <a:solidFill>
                  <a:schemeClr val="dk1"/>
                </a:solidFill>
                <a:latin typeface="Trebuchet MS"/>
                <a:ea typeface="Trebuchet MS"/>
                <a:cs typeface="Trebuchet MS"/>
                <a:sym typeface="Trebuchet MS"/>
              </a:rPr>
              <a:t>Explain how an author uses character development to drive conflict and resolution</a:t>
            </a:r>
            <a:endParaRPr>
              <a:solidFill>
                <a:schemeClr val="dk1"/>
              </a:solidFill>
              <a:latin typeface="Trebuchet MS"/>
              <a:ea typeface="Trebuchet MS"/>
              <a:cs typeface="Trebuchet MS"/>
              <a:sym typeface="Trebuchet MS"/>
            </a:endParaRPr>
          </a:p>
          <a:p>
            <a:pPr marL="457200" lvl="0" indent="-317500" algn="l" rtl="0">
              <a:spcBef>
                <a:spcPts val="0"/>
              </a:spcBef>
              <a:spcAft>
                <a:spcPts val="0"/>
              </a:spcAft>
              <a:buClr>
                <a:schemeClr val="dk1"/>
              </a:buClr>
              <a:buSzPts val="1400"/>
              <a:buFont typeface="Trebuchet MS"/>
              <a:buChar char="●"/>
            </a:pPr>
            <a:r>
              <a:rPr lang="en">
                <a:solidFill>
                  <a:schemeClr val="dk1"/>
                </a:solidFill>
                <a:latin typeface="Trebuchet MS"/>
                <a:ea typeface="Trebuchet MS"/>
                <a:cs typeface="Trebuchet MS"/>
                <a:sym typeface="Trebuchet MS"/>
              </a:rPr>
              <a:t>Draw conclusions and make inferences using the text for support</a:t>
            </a:r>
            <a:endParaRPr>
              <a:solidFill>
                <a:schemeClr val="dk1"/>
              </a:solidFill>
              <a:latin typeface="Trebuchet MS"/>
              <a:ea typeface="Trebuchet MS"/>
              <a:cs typeface="Trebuchet MS"/>
              <a:sym typeface="Trebuchet MS"/>
            </a:endParaRPr>
          </a:p>
          <a:p>
            <a:pPr marL="457200" lvl="0" indent="-317500" algn="l" rtl="0">
              <a:spcBef>
                <a:spcPts val="0"/>
              </a:spcBef>
              <a:spcAft>
                <a:spcPts val="0"/>
              </a:spcAft>
              <a:buClr>
                <a:schemeClr val="dk1"/>
              </a:buClr>
              <a:buSzPts val="1400"/>
              <a:buFont typeface="Trebuchet MS"/>
              <a:buChar char="●"/>
            </a:pPr>
            <a:r>
              <a:rPr lang="en">
                <a:solidFill>
                  <a:schemeClr val="dk1"/>
                </a:solidFill>
                <a:latin typeface="Trebuchet MS"/>
                <a:ea typeface="Trebuchet MS"/>
                <a:cs typeface="Trebuchet MS"/>
                <a:sym typeface="Trebuchet MS"/>
              </a:rPr>
              <a:t>Compare/contrast details in literary and informational nonfiction texts </a:t>
            </a:r>
            <a:endParaRPr>
              <a:solidFill>
                <a:schemeClr val="dk1"/>
              </a:solidFill>
              <a:latin typeface="Trebuchet MS"/>
              <a:ea typeface="Trebuchet MS"/>
              <a:cs typeface="Trebuchet MS"/>
              <a:sym typeface="Trebuchet MS"/>
            </a:endParaRPr>
          </a:p>
          <a:p>
            <a:pPr marL="457200" lvl="0" indent="0" algn="l" rtl="0">
              <a:spcBef>
                <a:spcPts val="0"/>
              </a:spcBef>
              <a:spcAft>
                <a:spcPts val="0"/>
              </a:spcAft>
              <a:buNone/>
            </a:pPr>
            <a:endParaRPr>
              <a:solidFill>
                <a:schemeClr val="dk1"/>
              </a:solidFill>
              <a:latin typeface="Trebuchet MS"/>
              <a:ea typeface="Trebuchet MS"/>
              <a:cs typeface="Trebuchet MS"/>
              <a:sym typeface="Trebuchet MS"/>
            </a:endParaRPr>
          </a:p>
          <a:p>
            <a:pPr marL="457200" lvl="0" indent="0" algn="l" rtl="0">
              <a:spcBef>
                <a:spcPts val="0"/>
              </a:spcBef>
              <a:spcAft>
                <a:spcPts val="0"/>
              </a:spcAft>
              <a:buNone/>
            </a:pPr>
            <a:r>
              <a:rPr lang="en">
                <a:solidFill>
                  <a:schemeClr val="dk1"/>
                </a:solidFill>
                <a:latin typeface="Trebuchet MS"/>
                <a:ea typeface="Trebuchet MS"/>
                <a:cs typeface="Trebuchet MS"/>
                <a:sym typeface="Trebuchet MS"/>
              </a:rPr>
              <a:t>(just to name a few)</a:t>
            </a:r>
            <a:endParaRPr>
              <a:solidFill>
                <a:schemeClr val="dk1"/>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2"/>
          <p:cNvSpPr txBox="1">
            <a:spLocks noGrp="1"/>
          </p:cNvSpPr>
          <p:nvPr>
            <p:ph type="body" idx="1"/>
          </p:nvPr>
        </p:nvSpPr>
        <p:spPr>
          <a:xfrm>
            <a:off x="448625" y="1100275"/>
            <a:ext cx="3653700" cy="34164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49250" algn="l" rtl="0">
              <a:spcBef>
                <a:spcPts val="0"/>
              </a:spcBef>
              <a:spcAft>
                <a:spcPts val="0"/>
              </a:spcAft>
              <a:buSzPts val="1900"/>
              <a:buChar char="●"/>
            </a:pPr>
            <a:r>
              <a:rPr lang="en" sz="1900"/>
              <a:t>Play word association games</a:t>
            </a:r>
            <a:endParaRPr sz="1900"/>
          </a:p>
          <a:p>
            <a:pPr marL="457200" lvl="0" indent="-349250" algn="l" rtl="0">
              <a:spcBef>
                <a:spcPts val="0"/>
              </a:spcBef>
              <a:spcAft>
                <a:spcPts val="0"/>
              </a:spcAft>
              <a:buSzPts val="1900"/>
              <a:buChar char="●"/>
            </a:pPr>
            <a:r>
              <a:rPr lang="en" sz="1900"/>
              <a:t>Read music lyrics together</a:t>
            </a:r>
            <a:endParaRPr sz="1900"/>
          </a:p>
          <a:p>
            <a:pPr marL="457200" lvl="0" indent="-349250" algn="l" rtl="0">
              <a:spcBef>
                <a:spcPts val="0"/>
              </a:spcBef>
              <a:spcAft>
                <a:spcPts val="0"/>
              </a:spcAft>
              <a:buSzPts val="1900"/>
              <a:buChar char="●"/>
            </a:pPr>
            <a:r>
              <a:rPr lang="en" sz="1900"/>
              <a:t>Review manuals</a:t>
            </a:r>
            <a:endParaRPr sz="1900"/>
          </a:p>
          <a:p>
            <a:pPr marL="457200" lvl="0" indent="-349250" algn="l" rtl="0">
              <a:spcBef>
                <a:spcPts val="0"/>
              </a:spcBef>
              <a:spcAft>
                <a:spcPts val="0"/>
              </a:spcAft>
              <a:buSzPts val="1900"/>
              <a:buChar char="●"/>
            </a:pPr>
            <a:r>
              <a:rPr lang="en" sz="1900"/>
              <a:t>Discuss labels</a:t>
            </a:r>
            <a:endParaRPr sz="1900"/>
          </a:p>
          <a:p>
            <a:pPr marL="457200" lvl="0" indent="-330200" algn="l" rtl="0">
              <a:spcBef>
                <a:spcPts val="0"/>
              </a:spcBef>
              <a:spcAft>
                <a:spcPts val="0"/>
              </a:spcAft>
              <a:buSzPts val="1600"/>
              <a:buChar char="●"/>
            </a:pPr>
            <a:r>
              <a:rPr lang="en" sz="1900"/>
              <a:t>Spark a debate and talk about both sides of the issue</a:t>
            </a:r>
            <a:endParaRPr sz="1900"/>
          </a:p>
          <a:p>
            <a:pPr marL="457200" lvl="0" indent="0" algn="l" rtl="0">
              <a:spcBef>
                <a:spcPts val="1600"/>
              </a:spcBef>
              <a:spcAft>
                <a:spcPts val="1600"/>
              </a:spcAft>
              <a:buNone/>
            </a:pPr>
            <a:endParaRPr/>
          </a:p>
        </p:txBody>
      </p:sp>
      <p:sp>
        <p:nvSpPr>
          <p:cNvPr id="200" name="Google Shape;200;p32"/>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19</a:t>
            </a:fld>
            <a:endParaRPr/>
          </a:p>
        </p:txBody>
      </p:sp>
      <p:sp>
        <p:nvSpPr>
          <p:cNvPr id="201" name="Google Shape;201;p32"/>
          <p:cNvSpPr txBox="1">
            <a:spLocks noGrp="1"/>
          </p:cNvSpPr>
          <p:nvPr>
            <p:ph type="title"/>
          </p:nvPr>
        </p:nvSpPr>
        <p:spPr>
          <a:xfrm>
            <a:off x="176100" y="252950"/>
            <a:ext cx="8809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What You Can Do To Support Middle Grade Readers?</a:t>
            </a:r>
            <a:endParaRPr sz="2600"/>
          </a:p>
        </p:txBody>
      </p:sp>
      <p:sp>
        <p:nvSpPr>
          <p:cNvPr id="202" name="Google Shape;202;p32"/>
          <p:cNvSpPr txBox="1"/>
          <p:nvPr/>
        </p:nvSpPr>
        <p:spPr>
          <a:xfrm>
            <a:off x="4499000" y="773625"/>
            <a:ext cx="4139700" cy="4248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Trebuchet MS"/>
                <a:ea typeface="Trebuchet MS"/>
                <a:cs typeface="Trebuchet MS"/>
                <a:sym typeface="Trebuchet MS"/>
              </a:rPr>
              <a:t>Research suggests that life skills develop in the home. </a:t>
            </a:r>
            <a:endParaRPr sz="1900">
              <a:latin typeface="Trebuchet MS"/>
              <a:ea typeface="Trebuchet MS"/>
              <a:cs typeface="Trebuchet MS"/>
              <a:sym typeface="Trebuchet MS"/>
            </a:endParaRPr>
          </a:p>
          <a:p>
            <a:pPr marL="0" lvl="0" indent="0" algn="l" rtl="0">
              <a:spcBef>
                <a:spcPts val="0"/>
              </a:spcBef>
              <a:spcAft>
                <a:spcPts val="0"/>
              </a:spcAft>
              <a:buNone/>
            </a:pPr>
            <a:endParaRPr sz="1900">
              <a:latin typeface="Trebuchet MS"/>
              <a:ea typeface="Trebuchet MS"/>
              <a:cs typeface="Trebuchet MS"/>
              <a:sym typeface="Trebuchet MS"/>
            </a:endParaRPr>
          </a:p>
          <a:p>
            <a:pPr marL="0" lvl="0" indent="0" algn="l" rtl="0">
              <a:spcBef>
                <a:spcPts val="0"/>
              </a:spcBef>
              <a:spcAft>
                <a:spcPts val="0"/>
              </a:spcAft>
              <a:buNone/>
            </a:pPr>
            <a:r>
              <a:rPr lang="en" sz="1900">
                <a:latin typeface="Trebuchet MS"/>
                <a:ea typeface="Trebuchet MS"/>
                <a:cs typeface="Trebuchet MS"/>
                <a:sym typeface="Trebuchet MS"/>
              </a:rPr>
              <a:t>“In school, your teen will be challenged to read literature, social studies, and science texts. However, students learn about “real-life” text forms mostly at home. Show and discuss cell phone and credit card bills, tax and insurance forms, medicine labels and online user agreements, GPS instructions and car registrations”  </a:t>
            </a:r>
            <a:r>
              <a:rPr lang="en" sz="1700">
                <a:latin typeface="Trebuchet MS"/>
                <a:ea typeface="Trebuchet MS"/>
                <a:cs typeface="Trebuchet MS"/>
                <a:sym typeface="Trebuchet MS"/>
              </a:rPr>
              <a:t>Zoe Kashner, </a:t>
            </a:r>
            <a:r>
              <a:rPr lang="en" sz="1700" i="1">
                <a:latin typeface="Trebuchet MS"/>
                <a:ea typeface="Trebuchet MS"/>
                <a:cs typeface="Trebuchet MS"/>
                <a:sym typeface="Trebuchet MS"/>
              </a:rPr>
              <a:t>Scholastic</a:t>
            </a:r>
            <a:endParaRPr sz="1700" i="1">
              <a:latin typeface="Trebuchet MS"/>
              <a:ea typeface="Trebuchet MS"/>
              <a:cs typeface="Trebuchet MS"/>
              <a:sym typeface="Trebuchet MS"/>
            </a:endParaRPr>
          </a:p>
        </p:txBody>
      </p:sp>
      <p:sp>
        <p:nvSpPr>
          <p:cNvPr id="203" name="Google Shape;203;p32"/>
          <p:cNvSpPr txBox="1"/>
          <p:nvPr/>
        </p:nvSpPr>
        <p:spPr>
          <a:xfrm>
            <a:off x="359425" y="4516675"/>
            <a:ext cx="4003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u="sng">
                <a:solidFill>
                  <a:schemeClr val="hlink"/>
                </a:solidFill>
                <a:hlinkClick r:id="rId3"/>
              </a:rPr>
              <a:t>https://www.scholastic.com/parents/books-and-reading/books-and-reading-guides/raise-reader-parent-guide-to-reading-ages-11-13.html</a:t>
            </a:r>
            <a:endParaRPr sz="12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ctrTitle"/>
          </p:nvPr>
        </p:nvSpPr>
        <p:spPr>
          <a:xfrm>
            <a:off x="311708" y="124495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Welcome!</a:t>
            </a:r>
            <a:endParaRPr/>
          </a:p>
        </p:txBody>
      </p:sp>
      <p:sp>
        <p:nvSpPr>
          <p:cNvPr id="69" name="Google Shape;69;p15"/>
          <p:cNvSpPr txBox="1">
            <a:spLocks noGrp="1"/>
          </p:cNvSpPr>
          <p:nvPr>
            <p:ph type="subTitle" idx="1"/>
          </p:nvPr>
        </p:nvSpPr>
        <p:spPr>
          <a:xfrm>
            <a:off x="311700" y="333450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70" name="Google Shape;70;p15"/>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a:t>
            </a:fld>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3"/>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20</a:t>
            </a:fld>
            <a:endParaRPr/>
          </a:p>
        </p:txBody>
      </p:sp>
      <p:sp>
        <p:nvSpPr>
          <p:cNvPr id="209" name="Google Shape;209;p33"/>
          <p:cNvSpPr txBox="1">
            <a:spLocks noGrp="1"/>
          </p:cNvSpPr>
          <p:nvPr>
            <p:ph type="title"/>
          </p:nvPr>
        </p:nvSpPr>
        <p:spPr>
          <a:xfrm>
            <a:off x="311700" y="1308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Did You Know?</a:t>
            </a:r>
            <a:endParaRPr/>
          </a:p>
        </p:txBody>
      </p:sp>
      <p:sp>
        <p:nvSpPr>
          <p:cNvPr id="210" name="Google Shape;210;p33"/>
          <p:cNvSpPr/>
          <p:nvPr/>
        </p:nvSpPr>
        <p:spPr>
          <a:xfrm>
            <a:off x="396625" y="322425"/>
            <a:ext cx="9320400" cy="4305900"/>
          </a:xfrm>
          <a:prstGeom prst="cloudCallout">
            <a:avLst>
              <a:gd name="adj1" fmla="val -42553"/>
              <a:gd name="adj2" fmla="val 48220"/>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650">
              <a:solidFill>
                <a:srgbClr val="2D3237"/>
              </a:solidFill>
              <a:latin typeface="Trebuchet MS"/>
              <a:ea typeface="Trebuchet MS"/>
              <a:cs typeface="Trebuchet MS"/>
              <a:sym typeface="Trebuchet MS"/>
            </a:endParaRPr>
          </a:p>
          <a:p>
            <a:pPr marL="0" lvl="0" indent="0" algn="l" rtl="0">
              <a:lnSpc>
                <a:spcPct val="115000"/>
              </a:lnSpc>
              <a:spcBef>
                <a:spcPts val="1600"/>
              </a:spcBef>
              <a:spcAft>
                <a:spcPts val="0"/>
              </a:spcAft>
              <a:buNone/>
            </a:pPr>
            <a:r>
              <a:rPr lang="en" sz="1650">
                <a:solidFill>
                  <a:srgbClr val="2D3237"/>
                </a:solidFill>
                <a:latin typeface="Trebuchet MS"/>
                <a:ea typeface="Trebuchet MS"/>
                <a:cs typeface="Trebuchet MS"/>
                <a:sym typeface="Trebuchet MS"/>
              </a:rPr>
              <a:t>Why are kids struggling to read more today than 50 years ago? It’s a fraught question, and the culprits are probably many...from poverty in some cases, to hours spent scrolling through social media, to kids having less unstructured time to read for pleasure. “The overarching issue is probably that students just read less,” says Spichtig. “With reading less comes less practice. Then with less practice, reading doesn't feel as comfortable. When something doesn't feel comfortable, you don't like to do it.”</a:t>
            </a:r>
            <a:endParaRPr sz="1650">
              <a:solidFill>
                <a:srgbClr val="2D3237"/>
              </a:solidFill>
              <a:latin typeface="Trebuchet MS"/>
              <a:ea typeface="Trebuchet MS"/>
              <a:cs typeface="Trebuchet MS"/>
              <a:sym typeface="Trebuchet MS"/>
            </a:endParaRPr>
          </a:p>
          <a:p>
            <a:pPr marL="0" lvl="0" indent="0" algn="l" rtl="0">
              <a:lnSpc>
                <a:spcPct val="115000"/>
              </a:lnSpc>
              <a:spcBef>
                <a:spcPts val="1600"/>
              </a:spcBef>
              <a:spcAft>
                <a:spcPts val="1600"/>
              </a:spcAft>
              <a:buClr>
                <a:schemeClr val="dk1"/>
              </a:buClr>
              <a:buSzPts val="1100"/>
              <a:buFont typeface="Arial"/>
              <a:buNone/>
            </a:pPr>
            <a:endParaRPr sz="1450">
              <a:solidFill>
                <a:srgbClr val="2D3237"/>
              </a:solidFill>
              <a:latin typeface="Trebuchet MS"/>
              <a:ea typeface="Trebuchet MS"/>
              <a:cs typeface="Trebuchet MS"/>
              <a:sym typeface="Trebuchet MS"/>
            </a:endParaRPr>
          </a:p>
        </p:txBody>
      </p:sp>
      <p:sp>
        <p:nvSpPr>
          <p:cNvPr id="211" name="Google Shape;211;p33"/>
          <p:cNvSpPr txBox="1"/>
          <p:nvPr/>
        </p:nvSpPr>
        <p:spPr>
          <a:xfrm>
            <a:off x="1029075" y="4621125"/>
            <a:ext cx="6726300" cy="40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r>
              <a:rPr lang="en" sz="1450">
                <a:solidFill>
                  <a:srgbClr val="2D3237"/>
                </a:solidFill>
                <a:latin typeface="Trebuchet MS"/>
                <a:ea typeface="Trebuchet MS"/>
                <a:cs typeface="Trebuchet MS"/>
                <a:sym typeface="Trebuchet MS"/>
              </a:rPr>
              <a:t>Kelly Anderson, ReadingPlus Sponsored by EdSurge.org</a:t>
            </a:r>
            <a:endParaRPr sz="1450">
              <a:solidFill>
                <a:srgbClr val="2D3237"/>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4"/>
          <p:cNvSpPr txBox="1">
            <a:spLocks noGrp="1"/>
          </p:cNvSpPr>
          <p:nvPr>
            <p:ph type="body" idx="1"/>
          </p:nvPr>
        </p:nvSpPr>
        <p:spPr>
          <a:xfrm>
            <a:off x="297450" y="939025"/>
            <a:ext cx="8697300" cy="390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i="1"/>
          </a:p>
          <a:p>
            <a:pPr marL="0" lvl="0" indent="0" algn="l" rtl="0">
              <a:spcBef>
                <a:spcPts val="1600"/>
              </a:spcBef>
              <a:spcAft>
                <a:spcPts val="0"/>
              </a:spcAft>
              <a:buNone/>
            </a:pPr>
            <a:endParaRPr i="1"/>
          </a:p>
          <a:p>
            <a:pPr marL="0" lvl="0" indent="0" algn="l" rtl="0">
              <a:spcBef>
                <a:spcPts val="1600"/>
              </a:spcBef>
              <a:spcAft>
                <a:spcPts val="1600"/>
              </a:spcAft>
              <a:buNone/>
            </a:pPr>
            <a:r>
              <a:rPr lang="en" i="1"/>
              <a:t>2017 Virginia Department of Education English Standards of Learning</a:t>
            </a:r>
            <a:endParaRPr i="1"/>
          </a:p>
        </p:txBody>
      </p:sp>
      <p:sp>
        <p:nvSpPr>
          <p:cNvPr id="217" name="Google Shape;217;p34"/>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21</a:t>
            </a:fld>
            <a:endParaRPr/>
          </a:p>
        </p:txBody>
      </p:sp>
      <p:sp>
        <p:nvSpPr>
          <p:cNvPr id="218" name="Google Shape;218;p34"/>
          <p:cNvSpPr txBox="1">
            <a:spLocks noGrp="1"/>
          </p:cNvSpPr>
          <p:nvPr>
            <p:ph type="title"/>
          </p:nvPr>
        </p:nvSpPr>
        <p:spPr>
          <a:xfrm>
            <a:off x="311700" y="936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Did You Know?</a:t>
            </a:r>
            <a:endParaRPr/>
          </a:p>
        </p:txBody>
      </p:sp>
      <p:sp>
        <p:nvSpPr>
          <p:cNvPr id="219" name="Google Shape;219;p34"/>
          <p:cNvSpPr/>
          <p:nvPr/>
        </p:nvSpPr>
        <p:spPr>
          <a:xfrm>
            <a:off x="0" y="532950"/>
            <a:ext cx="9320400" cy="4306200"/>
          </a:xfrm>
          <a:prstGeom prst="cloudCallout">
            <a:avLst>
              <a:gd name="adj1" fmla="val 42146"/>
              <a:gd name="adj2" fmla="val 54440"/>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rebuchet MS"/>
              <a:ea typeface="Trebuchet MS"/>
              <a:cs typeface="Trebuchet MS"/>
              <a:sym typeface="Trebuchet MS"/>
            </a:endParaRPr>
          </a:p>
          <a:p>
            <a:pPr marL="0" lvl="0" indent="0" algn="l" rtl="0">
              <a:spcBef>
                <a:spcPts val="0"/>
              </a:spcBef>
              <a:spcAft>
                <a:spcPts val="0"/>
              </a:spcAft>
              <a:buNone/>
            </a:pPr>
            <a:endParaRPr>
              <a:latin typeface="Trebuchet MS"/>
              <a:ea typeface="Trebuchet MS"/>
              <a:cs typeface="Trebuchet MS"/>
              <a:sym typeface="Trebuchet MS"/>
            </a:endParaRPr>
          </a:p>
          <a:p>
            <a:pPr marL="0" lvl="0" indent="0" algn="l" rtl="0">
              <a:spcBef>
                <a:spcPts val="0"/>
              </a:spcBef>
              <a:spcAft>
                <a:spcPts val="0"/>
              </a:spcAft>
              <a:buNone/>
            </a:pPr>
            <a:r>
              <a:rPr lang="en">
                <a:latin typeface="Trebuchet MS"/>
                <a:ea typeface="Trebuchet MS"/>
                <a:cs typeface="Trebuchet MS"/>
                <a:sym typeface="Trebuchet MS"/>
              </a:rPr>
              <a:t>By the end of 12th grade, in Virginia your student will be expected to:</a:t>
            </a:r>
            <a:endParaRPr>
              <a:latin typeface="Trebuchet MS"/>
              <a:ea typeface="Trebuchet MS"/>
              <a:cs typeface="Trebuchet MS"/>
              <a:sym typeface="Trebuchet MS"/>
            </a:endParaRPr>
          </a:p>
          <a:p>
            <a:pPr marL="457200" lvl="0" indent="-311150" algn="l" rtl="0">
              <a:spcBef>
                <a:spcPts val="0"/>
              </a:spcBef>
              <a:spcAft>
                <a:spcPts val="0"/>
              </a:spcAft>
              <a:buClr>
                <a:schemeClr val="dk1"/>
              </a:buClr>
              <a:buSzPts val="1300"/>
              <a:buFont typeface="Trebuchet MS"/>
              <a:buChar char="●"/>
            </a:pPr>
            <a:r>
              <a:rPr lang="en" sz="1300">
                <a:solidFill>
                  <a:schemeClr val="dk1"/>
                </a:solidFill>
                <a:latin typeface="Trebuchet MS"/>
                <a:ea typeface="Trebuchet MS"/>
                <a:cs typeface="Trebuchet MS"/>
                <a:sym typeface="Trebuchet MS"/>
              </a:rPr>
              <a:t>Analyze how authors use key literary elements to contribute to meaning and interpret how themes are connected across texts.</a:t>
            </a:r>
            <a:endParaRPr sz="1300">
              <a:solidFill>
                <a:schemeClr val="dk1"/>
              </a:solidFill>
              <a:latin typeface="Trebuchet MS"/>
              <a:ea typeface="Trebuchet MS"/>
              <a:cs typeface="Trebuchet MS"/>
              <a:sym typeface="Trebuchet MS"/>
            </a:endParaRPr>
          </a:p>
          <a:p>
            <a:pPr marL="457200" lvl="0" indent="-311150" algn="l" rtl="0">
              <a:spcBef>
                <a:spcPts val="0"/>
              </a:spcBef>
              <a:spcAft>
                <a:spcPts val="0"/>
              </a:spcAft>
              <a:buClr>
                <a:schemeClr val="dk1"/>
              </a:buClr>
              <a:buSzPts val="1300"/>
              <a:buFont typeface="Trebuchet MS"/>
              <a:buChar char="●"/>
            </a:pPr>
            <a:r>
              <a:rPr lang="en" sz="1300">
                <a:solidFill>
                  <a:schemeClr val="dk1"/>
                </a:solidFill>
                <a:latin typeface="Trebuchet MS"/>
                <a:ea typeface="Trebuchet MS"/>
                <a:cs typeface="Trebuchet MS"/>
                <a:sym typeface="Trebuchet MS"/>
              </a:rPr>
              <a:t>Compare/contrast details in literary and informational nonfiction texts.</a:t>
            </a:r>
            <a:endParaRPr sz="1300">
              <a:solidFill>
                <a:schemeClr val="dk1"/>
              </a:solidFill>
              <a:latin typeface="Trebuchet MS"/>
              <a:ea typeface="Trebuchet MS"/>
              <a:cs typeface="Trebuchet MS"/>
              <a:sym typeface="Trebuchet MS"/>
            </a:endParaRPr>
          </a:p>
          <a:p>
            <a:pPr marL="457200" lvl="0" indent="-311150" algn="l" rtl="0">
              <a:lnSpc>
                <a:spcPct val="115000"/>
              </a:lnSpc>
              <a:spcBef>
                <a:spcPts val="0"/>
              </a:spcBef>
              <a:spcAft>
                <a:spcPts val="0"/>
              </a:spcAft>
              <a:buClr>
                <a:schemeClr val="dk1"/>
              </a:buClr>
              <a:buSzPts val="1300"/>
              <a:buFont typeface="Trebuchet MS"/>
              <a:buChar char="●"/>
            </a:pPr>
            <a:r>
              <a:rPr lang="en" sz="1300">
                <a:solidFill>
                  <a:schemeClr val="dk1"/>
                </a:solidFill>
                <a:latin typeface="Trebuchet MS"/>
                <a:ea typeface="Trebuchet MS"/>
                <a:cs typeface="Trebuchet MS"/>
                <a:sym typeface="Trebuchet MS"/>
              </a:rPr>
              <a:t>Use critical thinking to generate and respond logically to literal, inferential, and evaluative questions about the text(s).</a:t>
            </a:r>
            <a:endParaRPr sz="1300">
              <a:solidFill>
                <a:schemeClr val="dk1"/>
              </a:solidFill>
              <a:latin typeface="Trebuchet MS"/>
              <a:ea typeface="Trebuchet MS"/>
              <a:cs typeface="Trebuchet MS"/>
              <a:sym typeface="Trebuchet MS"/>
            </a:endParaRPr>
          </a:p>
          <a:p>
            <a:pPr marL="457200" lvl="0" indent="-311150" algn="l" rtl="0">
              <a:lnSpc>
                <a:spcPct val="115000"/>
              </a:lnSpc>
              <a:spcBef>
                <a:spcPts val="0"/>
              </a:spcBef>
              <a:spcAft>
                <a:spcPts val="0"/>
              </a:spcAft>
              <a:buClr>
                <a:schemeClr val="dk1"/>
              </a:buClr>
              <a:buSzPts val="1300"/>
              <a:buFont typeface="Trebuchet MS"/>
              <a:buChar char="●"/>
            </a:pPr>
            <a:r>
              <a:rPr lang="en" sz="1300">
                <a:solidFill>
                  <a:schemeClr val="dk1"/>
                </a:solidFill>
                <a:latin typeface="Trebuchet MS"/>
                <a:ea typeface="Trebuchet MS"/>
                <a:cs typeface="Trebuchet MS"/>
                <a:sym typeface="Trebuchet MS"/>
              </a:rPr>
              <a:t>Identify and synthesize resources to make decisions, complete tasks, and solve specific problems.</a:t>
            </a:r>
            <a:endParaRPr sz="1300">
              <a:solidFill>
                <a:schemeClr val="dk1"/>
              </a:solidFill>
              <a:latin typeface="Trebuchet MS"/>
              <a:ea typeface="Trebuchet MS"/>
              <a:cs typeface="Trebuchet MS"/>
              <a:sym typeface="Trebuchet MS"/>
            </a:endParaRPr>
          </a:p>
          <a:p>
            <a:pPr marL="457200" lvl="0" indent="-311150" algn="l" rtl="0">
              <a:lnSpc>
                <a:spcPct val="115000"/>
              </a:lnSpc>
              <a:spcBef>
                <a:spcPts val="0"/>
              </a:spcBef>
              <a:spcAft>
                <a:spcPts val="0"/>
              </a:spcAft>
              <a:buClr>
                <a:schemeClr val="dk1"/>
              </a:buClr>
              <a:buSzPts val="1300"/>
              <a:buFont typeface="Trebuchet MS"/>
              <a:buChar char="●"/>
            </a:pPr>
            <a:r>
              <a:rPr lang="en" sz="1300">
                <a:solidFill>
                  <a:schemeClr val="dk1"/>
                </a:solidFill>
                <a:latin typeface="Trebuchet MS"/>
                <a:ea typeface="Trebuchet MS"/>
                <a:cs typeface="Trebuchet MS"/>
                <a:sym typeface="Trebuchet MS"/>
              </a:rPr>
              <a:t>Analyze multiple texts addressing the same topic to determine how authors reach similar or different conclusions.</a:t>
            </a:r>
            <a:endParaRPr sz="1300">
              <a:solidFill>
                <a:schemeClr val="dk1"/>
              </a:solidFill>
              <a:latin typeface="Trebuchet MS"/>
              <a:ea typeface="Trebuchet MS"/>
              <a:cs typeface="Trebuchet MS"/>
              <a:sym typeface="Trebuchet MS"/>
            </a:endParaRPr>
          </a:p>
          <a:p>
            <a:pPr marL="457200" lvl="0" indent="-311150" algn="l" rtl="0">
              <a:spcBef>
                <a:spcPts val="0"/>
              </a:spcBef>
              <a:spcAft>
                <a:spcPts val="0"/>
              </a:spcAft>
              <a:buClr>
                <a:schemeClr val="dk1"/>
              </a:buClr>
              <a:buSzPts val="1300"/>
              <a:buFont typeface="Trebuchet MS"/>
              <a:buChar char="●"/>
            </a:pPr>
            <a:r>
              <a:rPr lang="en">
                <a:solidFill>
                  <a:schemeClr val="dk1"/>
                </a:solidFill>
                <a:latin typeface="Trebuchet MS"/>
                <a:ea typeface="Trebuchet MS"/>
                <a:cs typeface="Trebuchet MS"/>
                <a:sym typeface="Trebuchet MS"/>
              </a:rPr>
              <a:t>Analyze false premises claims, counterclaims, and other evidence in persuasive writing.</a:t>
            </a:r>
            <a:endParaRPr sz="1300">
              <a:solidFill>
                <a:schemeClr val="dk1"/>
              </a:solidFill>
              <a:latin typeface="Trebuchet MS"/>
              <a:ea typeface="Trebuchet MS"/>
              <a:cs typeface="Trebuchet MS"/>
              <a:sym typeface="Trebuchet MS"/>
            </a:endParaRPr>
          </a:p>
          <a:p>
            <a:pPr marL="0" lvl="0" indent="457200" algn="l" rtl="0">
              <a:spcBef>
                <a:spcPts val="0"/>
              </a:spcBef>
              <a:spcAft>
                <a:spcPts val="0"/>
              </a:spcAft>
              <a:buNone/>
            </a:pPr>
            <a:r>
              <a:rPr lang="en" sz="1600">
                <a:solidFill>
                  <a:schemeClr val="dk1"/>
                </a:solidFill>
                <a:latin typeface="Trebuchet MS"/>
                <a:ea typeface="Trebuchet MS"/>
                <a:cs typeface="Trebuchet MS"/>
                <a:sym typeface="Trebuchet MS"/>
              </a:rPr>
              <a:t>(just to name a few)</a:t>
            </a:r>
            <a:endParaRPr sz="1600">
              <a:solidFill>
                <a:schemeClr val="dk1"/>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5"/>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22</a:t>
            </a:fld>
            <a:endParaRPr/>
          </a:p>
        </p:txBody>
      </p:sp>
      <p:sp>
        <p:nvSpPr>
          <p:cNvPr id="225" name="Google Shape;225;p35"/>
          <p:cNvSpPr txBox="1">
            <a:spLocks noGrp="1"/>
          </p:cNvSpPr>
          <p:nvPr>
            <p:ph type="title"/>
          </p:nvPr>
        </p:nvSpPr>
        <p:spPr>
          <a:xfrm>
            <a:off x="225675" y="1432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Can You Do To Support Teen Readers?</a:t>
            </a:r>
            <a:endParaRPr/>
          </a:p>
        </p:txBody>
      </p:sp>
      <p:pic>
        <p:nvPicPr>
          <p:cNvPr id="226" name="Google Shape;226;p35" descr="student reading on phone"/>
          <p:cNvPicPr preferRelativeResize="0"/>
          <p:nvPr/>
        </p:nvPicPr>
        <p:blipFill>
          <a:blip r:embed="rId3">
            <a:alphaModFix/>
          </a:blip>
          <a:stretch>
            <a:fillRect/>
          </a:stretch>
        </p:blipFill>
        <p:spPr>
          <a:xfrm>
            <a:off x="5849925" y="2221950"/>
            <a:ext cx="3445500" cy="3094800"/>
          </a:xfrm>
          <a:prstGeom prst="ellipse">
            <a:avLst/>
          </a:prstGeom>
          <a:noFill/>
          <a:ln>
            <a:noFill/>
          </a:ln>
        </p:spPr>
      </p:pic>
      <p:sp>
        <p:nvSpPr>
          <p:cNvPr id="227" name="Google Shape;227;p35"/>
          <p:cNvSpPr/>
          <p:nvPr/>
        </p:nvSpPr>
        <p:spPr>
          <a:xfrm rot="-386499">
            <a:off x="57630" y="774623"/>
            <a:ext cx="5930944" cy="2962010"/>
          </a:xfrm>
          <a:prstGeom prst="cloudCallout">
            <a:avLst>
              <a:gd name="adj1" fmla="val 49106"/>
              <a:gd name="adj2" fmla="val 46897"/>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450">
                <a:solidFill>
                  <a:srgbClr val="2D3237"/>
                </a:solidFill>
                <a:latin typeface="Trebuchet MS"/>
                <a:ea typeface="Trebuchet MS"/>
                <a:cs typeface="Trebuchet MS"/>
                <a:sym typeface="Trebuchet MS"/>
              </a:rPr>
              <a:t>“Rather than demonizing devices or fretting about our current technological landscape, let’s focus instead on the foundational skills of reading, like reading efficiency (the physical act of reading), motivation and self-confidence, and comprehension—which are more important than ever” </a:t>
            </a:r>
            <a:endParaRPr sz="1450">
              <a:solidFill>
                <a:srgbClr val="2D3237"/>
              </a:solidFill>
              <a:latin typeface="Trebuchet MS"/>
              <a:ea typeface="Trebuchet MS"/>
              <a:cs typeface="Trebuchet MS"/>
              <a:sym typeface="Trebuchet MS"/>
            </a:endParaRPr>
          </a:p>
          <a:p>
            <a:pPr marL="0" lvl="0" indent="0" algn="l" rtl="0">
              <a:spcBef>
                <a:spcPts val="0"/>
              </a:spcBef>
              <a:spcAft>
                <a:spcPts val="0"/>
              </a:spcAft>
              <a:buNone/>
            </a:pPr>
            <a:r>
              <a:rPr lang="en" sz="1450">
                <a:solidFill>
                  <a:srgbClr val="2D3237"/>
                </a:solidFill>
                <a:latin typeface="Trebuchet MS"/>
                <a:ea typeface="Trebuchet MS"/>
                <a:cs typeface="Trebuchet MS"/>
                <a:sym typeface="Trebuchet MS"/>
              </a:rPr>
              <a:t>Liana Gamber-Thompson, </a:t>
            </a:r>
            <a:r>
              <a:rPr lang="en" sz="1450" i="1">
                <a:solidFill>
                  <a:srgbClr val="2D3237"/>
                </a:solidFill>
                <a:latin typeface="Trebuchet MS"/>
                <a:ea typeface="Trebuchet MS"/>
                <a:cs typeface="Trebuchet MS"/>
                <a:sym typeface="Trebuchet MS"/>
              </a:rPr>
              <a:t>EdSurge</a:t>
            </a:r>
            <a:endParaRPr sz="1450" i="1">
              <a:solidFill>
                <a:srgbClr val="2D3237"/>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6"/>
          <p:cNvSpPr txBox="1">
            <a:spLocks noGrp="1"/>
          </p:cNvSpPr>
          <p:nvPr>
            <p:ph type="body" idx="1"/>
          </p:nvPr>
        </p:nvSpPr>
        <p:spPr>
          <a:xfrm>
            <a:off x="173525" y="691175"/>
            <a:ext cx="8861700" cy="426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u="sng">
                <a:solidFill>
                  <a:schemeClr val="hlink"/>
                </a:solidFill>
                <a:latin typeface="Trebuchet MS"/>
                <a:ea typeface="Trebuchet MS"/>
                <a:cs typeface="Trebuchet MS"/>
                <a:sym typeface="Trebuchet MS"/>
                <a:hlinkClick r:id="rId3"/>
              </a:rPr>
              <a:t>7 Ways to Get Teens Reading in a Smartphone Culture</a:t>
            </a:r>
            <a:r>
              <a:rPr lang="en" sz="2000">
                <a:latin typeface="Trebuchet MS"/>
                <a:ea typeface="Trebuchet MS"/>
                <a:cs typeface="Trebuchet MS"/>
                <a:sym typeface="Trebuchet MS"/>
              </a:rPr>
              <a:t> (EdSurge.com)</a:t>
            </a:r>
            <a:endParaRPr sz="2000">
              <a:latin typeface="Trebuchet MS"/>
              <a:ea typeface="Trebuchet MS"/>
              <a:cs typeface="Trebuchet MS"/>
              <a:sym typeface="Trebuchet MS"/>
            </a:endParaRPr>
          </a:p>
          <a:p>
            <a:pPr marL="457200" lvl="0" indent="-355600" algn="l" rtl="0">
              <a:spcBef>
                <a:spcPts val="1600"/>
              </a:spcBef>
              <a:spcAft>
                <a:spcPts val="0"/>
              </a:spcAft>
              <a:buSzPts val="2000"/>
              <a:buFont typeface="Trebuchet MS"/>
              <a:buChar char="●"/>
            </a:pPr>
            <a:r>
              <a:rPr lang="en" sz="1900">
                <a:latin typeface="Trebuchet MS"/>
                <a:ea typeface="Trebuchet MS"/>
                <a:cs typeface="Trebuchet MS"/>
                <a:sym typeface="Trebuchet MS"/>
              </a:rPr>
              <a:t>“</a:t>
            </a:r>
            <a:r>
              <a:rPr lang="en" sz="1700">
                <a:latin typeface="Trebuchet MS"/>
                <a:ea typeface="Trebuchet MS"/>
                <a:cs typeface="Trebuchet MS"/>
                <a:sym typeface="Trebuchet MS"/>
              </a:rPr>
              <a:t>Keep Panic At Bay”- </a:t>
            </a:r>
            <a:r>
              <a:rPr lang="en" sz="1700" b="0">
                <a:latin typeface="Trebuchet MS"/>
                <a:ea typeface="Trebuchet MS"/>
                <a:cs typeface="Trebuchet MS"/>
                <a:sym typeface="Trebuchet MS"/>
              </a:rPr>
              <a:t>“</a:t>
            </a:r>
            <a:r>
              <a:rPr lang="en" sz="1700" b="0">
                <a:solidFill>
                  <a:srgbClr val="2D3237"/>
                </a:solidFill>
                <a:latin typeface="Trebuchet MS"/>
                <a:ea typeface="Trebuchet MS"/>
                <a:cs typeface="Trebuchet MS"/>
                <a:sym typeface="Trebuchet MS"/>
              </a:rPr>
              <a:t>teens’ disinterest in longform reading is reasonable cause for concern, it isn’t cause for full blown panic”</a:t>
            </a:r>
            <a:r>
              <a:rPr lang="en" sz="1700">
                <a:solidFill>
                  <a:srgbClr val="2D3237"/>
                </a:solidFill>
                <a:latin typeface="Trebuchet MS"/>
                <a:ea typeface="Trebuchet MS"/>
                <a:cs typeface="Trebuchet MS"/>
                <a:sym typeface="Trebuchet MS"/>
              </a:rPr>
              <a:t> </a:t>
            </a:r>
            <a:endParaRPr sz="1700">
              <a:solidFill>
                <a:srgbClr val="2D3237"/>
              </a:solidFill>
              <a:latin typeface="Trebuchet MS"/>
              <a:ea typeface="Trebuchet MS"/>
              <a:cs typeface="Trebuchet MS"/>
              <a:sym typeface="Trebuchet MS"/>
            </a:endParaRPr>
          </a:p>
          <a:p>
            <a:pPr marL="457200" lvl="0" indent="-336550" algn="l" rtl="0">
              <a:spcBef>
                <a:spcPts val="0"/>
              </a:spcBef>
              <a:spcAft>
                <a:spcPts val="0"/>
              </a:spcAft>
              <a:buClr>
                <a:srgbClr val="2D3237"/>
              </a:buClr>
              <a:buSzPts val="1700"/>
              <a:buFont typeface="Trebuchet MS"/>
              <a:buChar char="●"/>
            </a:pPr>
            <a:r>
              <a:rPr lang="en" sz="1700">
                <a:solidFill>
                  <a:srgbClr val="2D3237"/>
                </a:solidFill>
                <a:latin typeface="Trebuchet MS"/>
                <a:ea typeface="Trebuchet MS"/>
                <a:cs typeface="Trebuchet MS"/>
                <a:sym typeface="Trebuchet MS"/>
              </a:rPr>
              <a:t>“Be a Good Role Model”- </a:t>
            </a:r>
            <a:r>
              <a:rPr lang="en" sz="1700" b="0">
                <a:solidFill>
                  <a:srgbClr val="2D3237"/>
                </a:solidFill>
                <a:latin typeface="Trebuchet MS"/>
                <a:ea typeface="Trebuchet MS"/>
                <a:cs typeface="Trebuchet MS"/>
                <a:sym typeface="Trebuchet MS"/>
              </a:rPr>
              <a:t>“Limit your own screen time, and make room for reading in your daily routine, whether it’s on a phone or on paper”</a:t>
            </a:r>
            <a:endParaRPr sz="1700" b="0">
              <a:solidFill>
                <a:srgbClr val="2D3237"/>
              </a:solidFill>
              <a:latin typeface="Trebuchet MS"/>
              <a:ea typeface="Trebuchet MS"/>
              <a:cs typeface="Trebuchet MS"/>
              <a:sym typeface="Trebuchet MS"/>
            </a:endParaRPr>
          </a:p>
          <a:p>
            <a:pPr marL="457200" lvl="0" indent="-342900" algn="l" rtl="0">
              <a:spcBef>
                <a:spcPts val="0"/>
              </a:spcBef>
              <a:spcAft>
                <a:spcPts val="0"/>
              </a:spcAft>
              <a:buClr>
                <a:srgbClr val="2D3237"/>
              </a:buClr>
              <a:buSzPts val="1800"/>
              <a:buFont typeface="Georgia"/>
              <a:buChar char="●"/>
            </a:pPr>
            <a:r>
              <a:rPr lang="en" sz="1700">
                <a:solidFill>
                  <a:srgbClr val="2D3237"/>
                </a:solidFill>
                <a:latin typeface="Trebuchet MS"/>
                <a:ea typeface="Trebuchet MS"/>
                <a:cs typeface="Trebuchet MS"/>
                <a:sym typeface="Trebuchet MS"/>
              </a:rPr>
              <a:t>“Be a Digital Ally”- “</a:t>
            </a:r>
            <a:r>
              <a:rPr lang="en" sz="1700" b="0">
                <a:solidFill>
                  <a:srgbClr val="2D3237"/>
                </a:solidFill>
                <a:latin typeface="Trebuchet MS"/>
                <a:ea typeface="Trebuchet MS"/>
                <a:cs typeface="Trebuchet MS"/>
                <a:sym typeface="Trebuchet MS"/>
              </a:rPr>
              <a:t>You don’t have to stop at behavior modeling. Most parents and mentors know that reading to younger kids regularly has a positive effect on literacy and </a:t>
            </a:r>
            <a:r>
              <a:rPr lang="en" sz="1700" b="0">
                <a:solidFill>
                  <a:srgbClr val="00998A"/>
                </a:solidFill>
                <a:uFill>
                  <a:noFill/>
                </a:uFill>
                <a:latin typeface="Trebuchet MS"/>
                <a:ea typeface="Trebuchet MS"/>
                <a:cs typeface="Trebuchet MS"/>
                <a:sym typeface="Trebuchet MS"/>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more</a:t>
            </a:r>
            <a:r>
              <a:rPr lang="en" sz="1700" b="0">
                <a:solidFill>
                  <a:srgbClr val="2D3237"/>
                </a:solidFill>
                <a:latin typeface="Trebuchet MS"/>
                <a:ea typeface="Trebuchet MS"/>
                <a:cs typeface="Trebuchet MS"/>
                <a:sym typeface="Trebuchet MS"/>
              </a:rPr>
              <a:t>, but </a:t>
            </a:r>
            <a:r>
              <a:rPr lang="en" sz="1700" b="0">
                <a:solidFill>
                  <a:srgbClr val="00998A"/>
                </a:solidFill>
                <a:uFill>
                  <a:noFill/>
                </a:uFill>
                <a:latin typeface="Trebuchet MS"/>
                <a:ea typeface="Trebuchet MS"/>
                <a:cs typeface="Trebuchet MS"/>
                <a:sym typeface="Trebuchet MS"/>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spending screen time together</a:t>
            </a:r>
            <a:r>
              <a:rPr lang="en" sz="1700" b="0">
                <a:solidFill>
                  <a:srgbClr val="2D3237"/>
                </a:solidFill>
                <a:latin typeface="Trebuchet MS"/>
                <a:ea typeface="Trebuchet MS"/>
                <a:cs typeface="Trebuchet MS"/>
                <a:sym typeface="Trebuchet MS"/>
              </a:rPr>
              <a:t> can also be beneficial”</a:t>
            </a:r>
            <a:endParaRPr sz="1700" b="0">
              <a:solidFill>
                <a:srgbClr val="2D3237"/>
              </a:solidFill>
              <a:latin typeface="Trebuchet MS"/>
              <a:ea typeface="Trebuchet MS"/>
              <a:cs typeface="Trebuchet MS"/>
              <a:sym typeface="Trebuchet MS"/>
            </a:endParaRPr>
          </a:p>
          <a:p>
            <a:pPr marL="457200" lvl="0" indent="-336550" algn="l" rtl="0">
              <a:spcBef>
                <a:spcPts val="0"/>
              </a:spcBef>
              <a:spcAft>
                <a:spcPts val="0"/>
              </a:spcAft>
              <a:buClr>
                <a:srgbClr val="2D3237"/>
              </a:buClr>
              <a:buSzPts val="1700"/>
              <a:buFont typeface="Trebuchet MS"/>
              <a:buChar char="●"/>
            </a:pPr>
            <a:r>
              <a:rPr lang="en" sz="1700">
                <a:solidFill>
                  <a:srgbClr val="2D3237"/>
                </a:solidFill>
                <a:latin typeface="Trebuchet MS"/>
                <a:ea typeface="Trebuchet MS"/>
                <a:cs typeface="Trebuchet MS"/>
                <a:sym typeface="Trebuchet MS"/>
              </a:rPr>
              <a:t>“Avoid Coercion”</a:t>
            </a:r>
            <a:r>
              <a:rPr lang="en" sz="1700" b="0">
                <a:solidFill>
                  <a:srgbClr val="2D3237"/>
                </a:solidFill>
                <a:latin typeface="Trebuchet MS"/>
                <a:ea typeface="Trebuchet MS"/>
                <a:cs typeface="Trebuchet MS"/>
                <a:sym typeface="Trebuchet MS"/>
              </a:rPr>
              <a:t>-”While it might be tempting to enforce designated reading time for less than eager teens, don’t employ coercion in the process. Don’t force teens to read what you want them to or take away devices until reading occurs”</a:t>
            </a:r>
            <a:endParaRPr sz="1700" b="0">
              <a:solidFill>
                <a:srgbClr val="2D3237"/>
              </a:solidFill>
              <a:latin typeface="Trebuchet MS"/>
              <a:ea typeface="Trebuchet MS"/>
              <a:cs typeface="Trebuchet MS"/>
              <a:sym typeface="Trebuchet MS"/>
            </a:endParaRPr>
          </a:p>
          <a:p>
            <a:pPr marL="457200" lvl="0" indent="0" algn="l" rtl="0">
              <a:spcBef>
                <a:spcPts val="1600"/>
              </a:spcBef>
              <a:spcAft>
                <a:spcPts val="1600"/>
              </a:spcAft>
              <a:buNone/>
            </a:pPr>
            <a:endParaRPr sz="1350" b="0">
              <a:solidFill>
                <a:srgbClr val="2D3237"/>
              </a:solidFill>
              <a:latin typeface="Georgia"/>
              <a:ea typeface="Georgia"/>
              <a:cs typeface="Georgia"/>
              <a:sym typeface="Georgia"/>
            </a:endParaRPr>
          </a:p>
        </p:txBody>
      </p:sp>
      <p:sp>
        <p:nvSpPr>
          <p:cNvPr id="233" name="Google Shape;233;p36"/>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23</a:t>
            </a:fld>
            <a:endParaRPr/>
          </a:p>
        </p:txBody>
      </p:sp>
      <p:sp>
        <p:nvSpPr>
          <p:cNvPr id="234" name="Google Shape;234;p36"/>
          <p:cNvSpPr txBox="1">
            <a:spLocks noGrp="1"/>
          </p:cNvSpPr>
          <p:nvPr>
            <p:ph type="title"/>
          </p:nvPr>
        </p:nvSpPr>
        <p:spPr>
          <a:xfrm>
            <a:off x="361975" y="1184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Can You Do To Support Teen Readers?</a:t>
            </a:r>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7"/>
          <p:cNvSpPr txBox="1">
            <a:spLocks noGrp="1"/>
          </p:cNvSpPr>
          <p:nvPr>
            <p:ph type="body" idx="1"/>
          </p:nvPr>
        </p:nvSpPr>
        <p:spPr>
          <a:xfrm>
            <a:off x="448625" y="11002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u="sng">
                <a:solidFill>
                  <a:schemeClr val="accent5"/>
                </a:solidFill>
                <a:latin typeface="Trebuchet MS"/>
                <a:ea typeface="Trebuchet MS"/>
                <a:cs typeface="Trebuchet MS"/>
                <a:sym typeface="Trebuchet MS"/>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7 Ways to Get Teens Reading in a Smartphone Culture</a:t>
            </a:r>
            <a:r>
              <a:rPr lang="en" sz="2000">
                <a:latin typeface="Trebuchet MS"/>
                <a:ea typeface="Trebuchet MS"/>
                <a:cs typeface="Trebuchet MS"/>
                <a:sym typeface="Trebuchet MS"/>
              </a:rPr>
              <a:t> (EdSurge.com)</a:t>
            </a:r>
            <a:endParaRPr sz="1350" b="0">
              <a:solidFill>
                <a:srgbClr val="2D3237"/>
              </a:solidFill>
              <a:latin typeface="Georgia"/>
              <a:ea typeface="Georgia"/>
              <a:cs typeface="Georgia"/>
              <a:sym typeface="Georgia"/>
            </a:endParaRPr>
          </a:p>
          <a:p>
            <a:pPr marL="457200" lvl="0" indent="-336550" algn="l" rtl="0">
              <a:spcBef>
                <a:spcPts val="1600"/>
              </a:spcBef>
              <a:spcAft>
                <a:spcPts val="0"/>
              </a:spcAft>
              <a:buClr>
                <a:srgbClr val="2D3237"/>
              </a:buClr>
              <a:buSzPts val="1700"/>
              <a:buFont typeface="Georgia"/>
              <a:buChar char="●"/>
            </a:pPr>
            <a:r>
              <a:rPr lang="en" sz="1700">
                <a:solidFill>
                  <a:srgbClr val="2D3237"/>
                </a:solidFill>
                <a:latin typeface="Georgia"/>
                <a:ea typeface="Georgia"/>
                <a:cs typeface="Georgia"/>
                <a:sym typeface="Georgia"/>
              </a:rPr>
              <a:t>“</a:t>
            </a:r>
            <a:r>
              <a:rPr lang="en" sz="1700">
                <a:solidFill>
                  <a:srgbClr val="2D3237"/>
                </a:solidFill>
                <a:latin typeface="Trebuchet MS"/>
                <a:ea typeface="Trebuchet MS"/>
                <a:cs typeface="Trebuchet MS"/>
                <a:sym typeface="Trebuchet MS"/>
              </a:rPr>
              <a:t>Make Good Content Accessible”</a:t>
            </a:r>
            <a:r>
              <a:rPr lang="en" sz="1700" b="0">
                <a:solidFill>
                  <a:srgbClr val="2D3237"/>
                </a:solidFill>
                <a:latin typeface="Trebuchet MS"/>
                <a:ea typeface="Trebuchet MS"/>
                <a:cs typeface="Trebuchet MS"/>
                <a:sym typeface="Trebuchet MS"/>
              </a:rPr>
              <a:t>- “Leave interesting books around the house. Collect old favorites for your students on a school bookshelf”</a:t>
            </a:r>
            <a:endParaRPr sz="1700" b="0">
              <a:solidFill>
                <a:srgbClr val="2D3237"/>
              </a:solidFill>
              <a:latin typeface="Trebuchet MS"/>
              <a:ea typeface="Trebuchet MS"/>
              <a:cs typeface="Trebuchet MS"/>
              <a:sym typeface="Trebuchet MS"/>
            </a:endParaRPr>
          </a:p>
          <a:p>
            <a:pPr marL="457200" lvl="0" indent="-336550" algn="l" rtl="0">
              <a:spcBef>
                <a:spcPts val="0"/>
              </a:spcBef>
              <a:spcAft>
                <a:spcPts val="0"/>
              </a:spcAft>
              <a:buClr>
                <a:srgbClr val="2D3237"/>
              </a:buClr>
              <a:buSzPts val="1700"/>
              <a:buFont typeface="Trebuchet MS"/>
              <a:buChar char="●"/>
            </a:pPr>
            <a:r>
              <a:rPr lang="en" sz="1700">
                <a:solidFill>
                  <a:srgbClr val="2D3237"/>
                </a:solidFill>
                <a:latin typeface="Trebuchet MS"/>
                <a:ea typeface="Trebuchet MS"/>
                <a:cs typeface="Trebuchet MS"/>
                <a:sym typeface="Trebuchet MS"/>
              </a:rPr>
              <a:t>“Expand Your Reading Repertoire”</a:t>
            </a:r>
            <a:r>
              <a:rPr lang="en" sz="1700" b="0">
                <a:solidFill>
                  <a:srgbClr val="2D3237"/>
                </a:solidFill>
                <a:latin typeface="Trebuchet MS"/>
                <a:ea typeface="Trebuchet MS"/>
                <a:cs typeface="Trebuchet MS"/>
                <a:sym typeface="Trebuchet MS"/>
              </a:rPr>
              <a:t>- “leveraging your teen’s interests to support her or his reading success, even if that means learning about and curating content outside your own comfort zone”</a:t>
            </a:r>
            <a:endParaRPr sz="1700" b="0">
              <a:solidFill>
                <a:srgbClr val="2D3237"/>
              </a:solidFill>
              <a:latin typeface="Trebuchet MS"/>
              <a:ea typeface="Trebuchet MS"/>
              <a:cs typeface="Trebuchet MS"/>
              <a:sym typeface="Trebuchet MS"/>
            </a:endParaRPr>
          </a:p>
          <a:p>
            <a:pPr marL="457200" lvl="0" indent="-314325" algn="l" rtl="0">
              <a:spcBef>
                <a:spcPts val="0"/>
              </a:spcBef>
              <a:spcAft>
                <a:spcPts val="0"/>
              </a:spcAft>
              <a:buClr>
                <a:srgbClr val="2D3237"/>
              </a:buClr>
              <a:buSzPts val="1350"/>
              <a:buFont typeface="Trebuchet MS"/>
              <a:buChar char="●"/>
            </a:pPr>
            <a:r>
              <a:rPr lang="en" sz="1700">
                <a:solidFill>
                  <a:srgbClr val="2D3237"/>
                </a:solidFill>
                <a:latin typeface="Trebuchet MS"/>
                <a:ea typeface="Trebuchet MS"/>
                <a:cs typeface="Trebuchet MS"/>
                <a:sym typeface="Trebuchet MS"/>
              </a:rPr>
              <a:t>“Celebrate the Positive”</a:t>
            </a:r>
            <a:r>
              <a:rPr lang="en" sz="1700" b="0">
                <a:solidFill>
                  <a:srgbClr val="2D3237"/>
                </a:solidFill>
                <a:latin typeface="Trebuchet MS"/>
                <a:ea typeface="Trebuchet MS"/>
                <a:cs typeface="Trebuchet MS"/>
                <a:sym typeface="Trebuchet MS"/>
              </a:rPr>
              <a:t>- “while teens are reading less, they’re also watching less television these days—an activity that’s long been a source of anxiety for parents”</a:t>
            </a:r>
            <a:r>
              <a:rPr lang="en" sz="1750" b="0">
                <a:solidFill>
                  <a:srgbClr val="2D3237"/>
                </a:solidFill>
                <a:latin typeface="Trebuchet MS"/>
                <a:ea typeface="Trebuchet MS"/>
                <a:cs typeface="Trebuchet MS"/>
                <a:sym typeface="Trebuchet MS"/>
              </a:rPr>
              <a:t> </a:t>
            </a:r>
            <a:endParaRPr sz="1650" b="0">
              <a:solidFill>
                <a:srgbClr val="2D3237"/>
              </a:solidFill>
              <a:latin typeface="Trebuchet MS"/>
              <a:ea typeface="Trebuchet MS"/>
              <a:cs typeface="Trebuchet MS"/>
              <a:sym typeface="Trebuchet MS"/>
            </a:endParaRPr>
          </a:p>
          <a:p>
            <a:pPr marL="0" lvl="0" indent="0" algn="l" rtl="0">
              <a:spcBef>
                <a:spcPts val="1600"/>
              </a:spcBef>
              <a:spcAft>
                <a:spcPts val="1600"/>
              </a:spcAft>
              <a:buNone/>
            </a:pPr>
            <a:endParaRPr sz="1900">
              <a:latin typeface="Trebuchet MS"/>
              <a:ea typeface="Trebuchet MS"/>
              <a:cs typeface="Trebuchet MS"/>
              <a:sym typeface="Trebuchet MS"/>
            </a:endParaRPr>
          </a:p>
        </p:txBody>
      </p:sp>
      <p:sp>
        <p:nvSpPr>
          <p:cNvPr id="240" name="Google Shape;240;p37"/>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24</a:t>
            </a:fld>
            <a:endParaRPr/>
          </a:p>
        </p:txBody>
      </p:sp>
      <p:sp>
        <p:nvSpPr>
          <p:cNvPr id="241" name="Google Shape;241;p37"/>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Can You Do To Support Teen Readers?</a:t>
            </a:r>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8"/>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25</a:t>
            </a:fld>
            <a:endParaRPr/>
          </a:p>
        </p:txBody>
      </p:sp>
      <p:sp>
        <p:nvSpPr>
          <p:cNvPr id="247" name="Google Shape;247;p38"/>
          <p:cNvSpPr txBox="1">
            <a:spLocks noGrp="1"/>
          </p:cNvSpPr>
          <p:nvPr>
            <p:ph type="title"/>
          </p:nvPr>
        </p:nvSpPr>
        <p:spPr>
          <a:xfrm>
            <a:off x="311700" y="1680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Did You Know?</a:t>
            </a:r>
            <a:endParaRPr/>
          </a:p>
        </p:txBody>
      </p:sp>
      <p:sp>
        <p:nvSpPr>
          <p:cNvPr id="248" name="Google Shape;248;p38"/>
          <p:cNvSpPr/>
          <p:nvPr/>
        </p:nvSpPr>
        <p:spPr>
          <a:xfrm>
            <a:off x="173525" y="334625"/>
            <a:ext cx="9084900" cy="4293600"/>
          </a:xfrm>
          <a:prstGeom prst="cloudCallout">
            <a:avLst>
              <a:gd name="adj1" fmla="val 41323"/>
              <a:gd name="adj2" fmla="val 60298"/>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a:solidFill>
                <a:srgbClr val="333333"/>
              </a:solidFill>
              <a:latin typeface="Trebuchet MS"/>
              <a:ea typeface="Trebuchet MS"/>
              <a:cs typeface="Trebuchet MS"/>
              <a:sym typeface="Trebuchet MS"/>
            </a:endParaRPr>
          </a:p>
          <a:p>
            <a:pPr marL="0" lvl="0" indent="0" algn="l" rtl="0">
              <a:lnSpc>
                <a:spcPct val="115000"/>
              </a:lnSpc>
              <a:spcBef>
                <a:spcPts val="1600"/>
              </a:spcBef>
              <a:spcAft>
                <a:spcPts val="0"/>
              </a:spcAft>
              <a:buClr>
                <a:schemeClr val="dk1"/>
              </a:buClr>
              <a:buSzPts val="1100"/>
              <a:buFont typeface="Arial"/>
              <a:buNone/>
            </a:pPr>
            <a:r>
              <a:rPr lang="en" sz="1600">
                <a:solidFill>
                  <a:srgbClr val="333333"/>
                </a:solidFill>
                <a:latin typeface="Trebuchet MS"/>
                <a:ea typeface="Trebuchet MS"/>
                <a:cs typeface="Trebuchet MS"/>
                <a:sym typeface="Trebuchet MS"/>
              </a:rPr>
              <a:t>“When we speak of literacy and literacy promotion, we need to acknowledge how much literacy encompasses. Yes, it’s a key to success in school, with all that implies about life trajectory, earning power and socioeconomic status. It’s also a key to citizenship and enfranchisement in society, to your ability to understand and take part in all the discourse that shapes your community and your country and your world. It’s the product of a whole range of brain circuits from vocabulary and vision and visual processing to memory and meaning” </a:t>
            </a:r>
            <a:endParaRPr sz="1600">
              <a:solidFill>
                <a:srgbClr val="333333"/>
              </a:solidFill>
              <a:latin typeface="Trebuchet MS"/>
              <a:ea typeface="Trebuchet MS"/>
              <a:cs typeface="Trebuchet MS"/>
              <a:sym typeface="Trebuchet MS"/>
            </a:endParaRPr>
          </a:p>
          <a:p>
            <a:pPr marL="0" lvl="0" indent="457200" algn="l" rtl="0">
              <a:lnSpc>
                <a:spcPct val="115000"/>
              </a:lnSpc>
              <a:spcBef>
                <a:spcPts val="1600"/>
              </a:spcBef>
              <a:spcAft>
                <a:spcPts val="1600"/>
              </a:spcAft>
              <a:buClr>
                <a:schemeClr val="dk1"/>
              </a:buClr>
              <a:buSzPts val="1100"/>
              <a:buFont typeface="Arial"/>
              <a:buNone/>
            </a:pPr>
            <a:r>
              <a:rPr lang="en" sz="1600">
                <a:solidFill>
                  <a:srgbClr val="333333"/>
                </a:solidFill>
                <a:highlight>
                  <a:srgbClr val="FFFFFF"/>
                </a:highlight>
                <a:latin typeface="Trebuchet MS"/>
                <a:ea typeface="Trebuchet MS"/>
                <a:cs typeface="Trebuchet MS"/>
                <a:sym typeface="Trebuchet MS"/>
              </a:rPr>
              <a:t>Perri Klass, M.D., </a:t>
            </a:r>
            <a:r>
              <a:rPr lang="en" sz="1600" i="1">
                <a:solidFill>
                  <a:srgbClr val="333333"/>
                </a:solidFill>
                <a:highlight>
                  <a:srgbClr val="FFFFFF"/>
                </a:highlight>
                <a:latin typeface="Trebuchet MS"/>
                <a:ea typeface="Trebuchet MS"/>
                <a:cs typeface="Trebuchet MS"/>
                <a:sym typeface="Trebuchet MS"/>
              </a:rPr>
              <a:t>The New York Times</a:t>
            </a:r>
            <a:endParaRPr sz="1700" i="1">
              <a:solidFill>
                <a:srgbClr val="101820"/>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body" idx="1"/>
          </p:nvPr>
        </p:nvSpPr>
        <p:spPr>
          <a:xfrm>
            <a:off x="448625" y="1100275"/>
            <a:ext cx="3269700" cy="34164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t>At School</a:t>
            </a:r>
            <a:endParaRPr/>
          </a:p>
          <a:p>
            <a:pPr marL="457200" lvl="0" indent="-330200" algn="l" rtl="0">
              <a:spcBef>
                <a:spcPts val="1600"/>
              </a:spcBef>
              <a:spcAft>
                <a:spcPts val="0"/>
              </a:spcAft>
              <a:buSzPts val="1600"/>
              <a:buChar char="●"/>
            </a:pPr>
            <a:r>
              <a:rPr lang="en"/>
              <a:t>Provide check-ins with families</a:t>
            </a:r>
            <a:endParaRPr/>
          </a:p>
          <a:p>
            <a:pPr marL="457200" lvl="0" indent="-330200" algn="l" rtl="0">
              <a:spcBef>
                <a:spcPts val="0"/>
              </a:spcBef>
              <a:spcAft>
                <a:spcPts val="0"/>
              </a:spcAft>
              <a:buSzPts val="1600"/>
              <a:buChar char="●"/>
            </a:pPr>
            <a:r>
              <a:rPr lang="en"/>
              <a:t>Read a variety of text</a:t>
            </a:r>
            <a:endParaRPr/>
          </a:p>
          <a:p>
            <a:pPr marL="457200" lvl="0" indent="-330200" algn="l" rtl="0">
              <a:spcBef>
                <a:spcPts val="0"/>
              </a:spcBef>
              <a:spcAft>
                <a:spcPts val="0"/>
              </a:spcAft>
              <a:buSzPts val="1600"/>
              <a:buChar char="●"/>
            </a:pPr>
            <a:r>
              <a:rPr lang="en"/>
              <a:t>Introduce authors and texts for students to use as models </a:t>
            </a:r>
            <a:endParaRPr/>
          </a:p>
          <a:p>
            <a:pPr marL="457200" lvl="0" indent="-330200" algn="l" rtl="0">
              <a:spcBef>
                <a:spcPts val="0"/>
              </a:spcBef>
              <a:spcAft>
                <a:spcPts val="0"/>
              </a:spcAft>
              <a:buSzPts val="1600"/>
              <a:buChar char="●"/>
            </a:pPr>
            <a:r>
              <a:rPr lang="en"/>
              <a:t>Promote thoughtful discussions on relevant themes</a:t>
            </a:r>
            <a:endParaRPr/>
          </a:p>
        </p:txBody>
      </p:sp>
      <p:sp>
        <p:nvSpPr>
          <p:cNvPr id="254" name="Google Shape;254;p39"/>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26</a:t>
            </a:fld>
            <a:endParaRPr/>
          </a:p>
        </p:txBody>
      </p:sp>
      <p:sp>
        <p:nvSpPr>
          <p:cNvPr id="255" name="Google Shape;255;p39"/>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We Can Do To Support All Readers</a:t>
            </a:r>
            <a:endParaRPr/>
          </a:p>
        </p:txBody>
      </p:sp>
      <p:sp>
        <p:nvSpPr>
          <p:cNvPr id="256" name="Google Shape;256;p39"/>
          <p:cNvSpPr txBox="1">
            <a:spLocks noGrp="1"/>
          </p:cNvSpPr>
          <p:nvPr>
            <p:ph type="body" idx="1"/>
          </p:nvPr>
        </p:nvSpPr>
        <p:spPr>
          <a:xfrm>
            <a:off x="4981000" y="1100275"/>
            <a:ext cx="3269700" cy="34164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t>At Home</a:t>
            </a:r>
            <a:endParaRPr/>
          </a:p>
          <a:p>
            <a:pPr marL="457200" lvl="0" indent="-330200" algn="l" rtl="0">
              <a:spcBef>
                <a:spcPts val="1600"/>
              </a:spcBef>
              <a:spcAft>
                <a:spcPts val="0"/>
              </a:spcAft>
              <a:buSzPts val="1600"/>
              <a:buChar char="●"/>
            </a:pPr>
            <a:r>
              <a:rPr lang="en"/>
              <a:t>Ask questions about skills being learned </a:t>
            </a:r>
            <a:endParaRPr/>
          </a:p>
          <a:p>
            <a:pPr marL="457200" lvl="0" indent="-330200" algn="l" rtl="0">
              <a:spcBef>
                <a:spcPts val="0"/>
              </a:spcBef>
              <a:spcAft>
                <a:spcPts val="0"/>
              </a:spcAft>
              <a:buSzPts val="1600"/>
              <a:buChar char="●"/>
            </a:pPr>
            <a:r>
              <a:rPr lang="en"/>
              <a:t>Stay connected with the school community</a:t>
            </a:r>
            <a:endParaRPr/>
          </a:p>
          <a:p>
            <a:pPr marL="457200" lvl="0" indent="-330200" algn="l" rtl="0">
              <a:spcBef>
                <a:spcPts val="0"/>
              </a:spcBef>
              <a:spcAft>
                <a:spcPts val="0"/>
              </a:spcAft>
              <a:buSzPts val="1600"/>
              <a:buChar char="●"/>
            </a:pPr>
            <a:r>
              <a:rPr lang="en"/>
              <a:t>Read together a variety of texts</a:t>
            </a:r>
            <a:endParaRPr/>
          </a:p>
          <a:p>
            <a:pPr marL="457200" lvl="0" indent="-330200" algn="l" rtl="0">
              <a:spcBef>
                <a:spcPts val="0"/>
              </a:spcBef>
              <a:spcAft>
                <a:spcPts val="0"/>
              </a:spcAft>
              <a:buSzPts val="1600"/>
              <a:buChar char="●"/>
            </a:pPr>
            <a:r>
              <a:rPr lang="en"/>
              <a:t>Model reading and thinking</a:t>
            </a:r>
            <a:endParaRPr/>
          </a:p>
          <a:p>
            <a:pPr marL="457200" lvl="0" indent="-330200" algn="l" rtl="0">
              <a:spcBef>
                <a:spcPts val="0"/>
              </a:spcBef>
              <a:spcAft>
                <a:spcPts val="0"/>
              </a:spcAft>
              <a:buSzPts val="1600"/>
              <a:buChar char="●"/>
            </a:pPr>
            <a:r>
              <a:rPr lang="en"/>
              <a:t>Find opportunities to discuss various topics </a:t>
            </a:r>
            <a:endParaRPr/>
          </a:p>
        </p:txBody>
      </p:sp>
      <p:pic>
        <p:nvPicPr>
          <p:cNvPr id="257" name="Google Shape;257;p39" descr="bridge"/>
          <p:cNvPicPr preferRelativeResize="0"/>
          <p:nvPr/>
        </p:nvPicPr>
        <p:blipFill>
          <a:blip r:embed="rId3">
            <a:alphaModFix/>
          </a:blip>
          <a:stretch>
            <a:fillRect/>
          </a:stretch>
        </p:blipFill>
        <p:spPr>
          <a:xfrm>
            <a:off x="3468825" y="1927825"/>
            <a:ext cx="1761300" cy="1761300"/>
          </a:xfrm>
          <a:prstGeom prst="ellipse">
            <a:avLst/>
          </a:prstGeom>
          <a:noFill/>
          <a:ln w="19050"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0"/>
          <p:cNvSpPr txBox="1">
            <a:spLocks noGrp="1"/>
          </p:cNvSpPr>
          <p:nvPr>
            <p:ph type="ctrTitle"/>
          </p:nvPr>
        </p:nvSpPr>
        <p:spPr>
          <a:xfrm>
            <a:off x="311708" y="124495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700"/>
              <a:t>Available Resources</a:t>
            </a:r>
            <a:endParaRPr sz="4700"/>
          </a:p>
        </p:txBody>
      </p:sp>
      <p:sp>
        <p:nvSpPr>
          <p:cNvPr id="263" name="Google Shape;263;p40"/>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27</a:t>
            </a:fld>
            <a:endParaRPr/>
          </a:p>
        </p:txBody>
      </p:sp>
      <p:pic>
        <p:nvPicPr>
          <p:cNvPr id="264" name="Google Shape;264;p40" descr="VDOE logo"/>
          <p:cNvPicPr preferRelativeResize="0"/>
          <p:nvPr/>
        </p:nvPicPr>
        <p:blipFill>
          <a:blip r:embed="rId3">
            <a:alphaModFix/>
          </a:blip>
          <a:stretch>
            <a:fillRect/>
          </a:stretch>
        </p:blipFill>
        <p:spPr>
          <a:xfrm>
            <a:off x="3928863" y="3224125"/>
            <a:ext cx="1286275" cy="1004352"/>
          </a:xfrm>
          <a:prstGeom prst="rect">
            <a:avLst/>
          </a:prstGeom>
          <a:noFill/>
          <a:ln w="9525"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1"/>
          <p:cNvSpPr txBox="1">
            <a:spLocks noGrp="1"/>
          </p:cNvSpPr>
          <p:nvPr>
            <p:ph type="body" idx="1"/>
          </p:nvPr>
        </p:nvSpPr>
        <p:spPr>
          <a:xfrm>
            <a:off x="376575" y="9886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500" u="sng">
                <a:solidFill>
                  <a:schemeClr val="hlink"/>
                </a:solidFill>
                <a:latin typeface="Trebuchet MS"/>
                <a:ea typeface="Trebuchet MS"/>
                <a:cs typeface="Trebuchet MS"/>
                <a:sym typeface="Trebuchet MS"/>
                <a:hlinkClick r:id="rId3"/>
              </a:rPr>
              <a:t>Family Literacy Resource Webpage</a:t>
            </a:r>
            <a:endParaRPr sz="2500">
              <a:latin typeface="Trebuchet MS"/>
              <a:ea typeface="Trebuchet MS"/>
              <a:cs typeface="Trebuchet MS"/>
              <a:sym typeface="Trebuchet MS"/>
            </a:endParaRPr>
          </a:p>
        </p:txBody>
      </p:sp>
      <p:sp>
        <p:nvSpPr>
          <p:cNvPr id="270" name="Google Shape;270;p41"/>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28</a:t>
            </a:fld>
            <a:endParaRPr/>
          </a:p>
        </p:txBody>
      </p:sp>
      <p:sp>
        <p:nvSpPr>
          <p:cNvPr id="271" name="Google Shape;271;p41"/>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Family Literacy Night Recordings and Resources</a:t>
            </a:r>
            <a:endParaRPr/>
          </a:p>
        </p:txBody>
      </p:sp>
      <p:pic>
        <p:nvPicPr>
          <p:cNvPr id="272" name="Google Shape;272;p41" descr="Family Literacy Night Logo"/>
          <p:cNvPicPr preferRelativeResize="0"/>
          <p:nvPr/>
        </p:nvPicPr>
        <p:blipFill>
          <a:blip r:embed="rId4">
            <a:alphaModFix/>
          </a:blip>
          <a:stretch>
            <a:fillRect/>
          </a:stretch>
        </p:blipFill>
        <p:spPr>
          <a:xfrm>
            <a:off x="1426425" y="1719050"/>
            <a:ext cx="6291150" cy="3302874"/>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2"/>
          <p:cNvSpPr txBox="1">
            <a:spLocks noGrp="1"/>
          </p:cNvSpPr>
          <p:nvPr>
            <p:ph type="body" idx="1"/>
          </p:nvPr>
        </p:nvSpPr>
        <p:spPr>
          <a:xfrm>
            <a:off x="448750" y="1100275"/>
            <a:ext cx="8520600" cy="3416400"/>
          </a:xfrm>
          <a:prstGeom prst="rect">
            <a:avLst/>
          </a:prstGeom>
        </p:spPr>
        <p:txBody>
          <a:bodyPr spcFirstLastPara="1" wrap="square" lIns="91425" tIns="91425" rIns="91425" bIns="91425" anchor="t" anchorCtr="0">
            <a:noAutofit/>
          </a:bodyPr>
          <a:lstStyle/>
          <a:p>
            <a:pPr marL="457200" lvl="0" indent="-400050" algn="l" rtl="0">
              <a:spcBef>
                <a:spcPts val="0"/>
              </a:spcBef>
              <a:spcAft>
                <a:spcPts val="0"/>
              </a:spcAft>
              <a:buSzPts val="2700"/>
              <a:buChar char="●"/>
            </a:pPr>
            <a:r>
              <a:rPr lang="en" sz="2700"/>
              <a:t>Fine Arts</a:t>
            </a:r>
            <a:endParaRPr sz="2700"/>
          </a:p>
          <a:p>
            <a:pPr marL="457200" lvl="0" indent="-400050" algn="l" rtl="0">
              <a:spcBef>
                <a:spcPts val="0"/>
              </a:spcBef>
              <a:spcAft>
                <a:spcPts val="0"/>
              </a:spcAft>
              <a:buSzPts val="2700"/>
              <a:buChar char="●"/>
            </a:pPr>
            <a:r>
              <a:rPr lang="en" sz="2700"/>
              <a:t>PALS</a:t>
            </a:r>
            <a:endParaRPr sz="2700"/>
          </a:p>
          <a:p>
            <a:pPr marL="457200" lvl="0" indent="-400050" algn="l" rtl="0">
              <a:spcBef>
                <a:spcPts val="0"/>
              </a:spcBef>
              <a:spcAft>
                <a:spcPts val="0"/>
              </a:spcAft>
              <a:buSzPts val="2700"/>
              <a:buChar char="●"/>
            </a:pPr>
            <a:r>
              <a:rPr lang="en" sz="2700"/>
              <a:t>Early Literacy</a:t>
            </a:r>
            <a:endParaRPr sz="2700"/>
          </a:p>
          <a:p>
            <a:pPr marL="457200" lvl="0" indent="-400050" algn="l" rtl="0">
              <a:spcBef>
                <a:spcPts val="0"/>
              </a:spcBef>
              <a:spcAft>
                <a:spcPts val="0"/>
              </a:spcAft>
              <a:buSzPts val="2700"/>
              <a:buChar char="●"/>
            </a:pPr>
            <a:r>
              <a:rPr lang="en" sz="2700"/>
              <a:t>Health and Physical Education</a:t>
            </a:r>
            <a:endParaRPr sz="2700"/>
          </a:p>
          <a:p>
            <a:pPr marL="457200" lvl="0" indent="-400050" algn="l" rtl="0">
              <a:spcBef>
                <a:spcPts val="0"/>
              </a:spcBef>
              <a:spcAft>
                <a:spcPts val="0"/>
              </a:spcAft>
              <a:buSzPts val="2700"/>
              <a:buChar char="●"/>
            </a:pPr>
            <a:r>
              <a:rPr lang="en" sz="2700"/>
              <a:t>School Counseling</a:t>
            </a:r>
            <a:endParaRPr sz="2700"/>
          </a:p>
          <a:p>
            <a:pPr marL="457200" lvl="0" indent="-400050" algn="l" rtl="0">
              <a:spcBef>
                <a:spcPts val="0"/>
              </a:spcBef>
              <a:spcAft>
                <a:spcPts val="0"/>
              </a:spcAft>
              <a:buSzPts val="2700"/>
              <a:buChar char="●"/>
            </a:pPr>
            <a:r>
              <a:rPr lang="en" sz="2700"/>
              <a:t>Mathematics</a:t>
            </a:r>
            <a:endParaRPr sz="2700"/>
          </a:p>
        </p:txBody>
      </p:sp>
      <p:sp>
        <p:nvSpPr>
          <p:cNvPr id="278" name="Google Shape;278;p42"/>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29</a:t>
            </a:fld>
            <a:endParaRPr/>
          </a:p>
        </p:txBody>
      </p:sp>
      <p:sp>
        <p:nvSpPr>
          <p:cNvPr id="279" name="Google Shape;279;p42"/>
          <p:cNvSpPr txBox="1">
            <a:spLocks noGrp="1"/>
          </p:cNvSpPr>
          <p:nvPr>
            <p:ph type="title"/>
          </p:nvPr>
        </p:nvSpPr>
        <p:spPr>
          <a:xfrm>
            <a:off x="111550" y="242400"/>
            <a:ext cx="8695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a:t>Additional Resources to Support Literacy at Home</a:t>
            </a:r>
            <a:endParaRPr sz="27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body" idx="1"/>
          </p:nvPr>
        </p:nvSpPr>
        <p:spPr>
          <a:xfrm>
            <a:off x="464100" y="988625"/>
            <a:ext cx="3999900" cy="38325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200">
                <a:solidFill>
                  <a:schemeClr val="dk1"/>
                </a:solidFill>
              </a:rPr>
              <a:t>Jill Nogueras </a:t>
            </a:r>
            <a:endParaRPr sz="2200">
              <a:solidFill>
                <a:schemeClr val="dk1"/>
              </a:solidFill>
            </a:endParaRPr>
          </a:p>
          <a:p>
            <a:pPr marL="0" lvl="0" indent="0" algn="ctr" rtl="0">
              <a:lnSpc>
                <a:spcPct val="100000"/>
              </a:lnSpc>
              <a:spcBef>
                <a:spcPts val="0"/>
              </a:spcBef>
              <a:spcAft>
                <a:spcPts val="0"/>
              </a:spcAft>
              <a:buClr>
                <a:schemeClr val="dk1"/>
              </a:buClr>
              <a:buSzPts val="1100"/>
              <a:buFont typeface="Arial"/>
              <a:buNone/>
            </a:pPr>
            <a:r>
              <a:rPr lang="en" sz="2200">
                <a:solidFill>
                  <a:schemeClr val="dk1"/>
                </a:solidFill>
              </a:rPr>
              <a:t>K-12 English Coordinator</a:t>
            </a:r>
            <a:endParaRPr sz="2200">
              <a:solidFill>
                <a:schemeClr val="dk1"/>
              </a:solidFill>
            </a:endParaRPr>
          </a:p>
          <a:p>
            <a:pPr marL="0" lvl="0" indent="0" algn="ctr" rtl="0">
              <a:lnSpc>
                <a:spcPct val="100000"/>
              </a:lnSpc>
              <a:spcBef>
                <a:spcPts val="0"/>
              </a:spcBef>
              <a:spcAft>
                <a:spcPts val="0"/>
              </a:spcAft>
              <a:buNone/>
            </a:pPr>
            <a:endParaRPr sz="2200">
              <a:solidFill>
                <a:schemeClr val="dk1"/>
              </a:solidFill>
            </a:endParaRPr>
          </a:p>
          <a:p>
            <a:pPr marL="0" lvl="0" indent="0" algn="ctr" rtl="0">
              <a:lnSpc>
                <a:spcPct val="100000"/>
              </a:lnSpc>
              <a:spcBef>
                <a:spcPts val="1600"/>
              </a:spcBef>
              <a:spcAft>
                <a:spcPts val="0"/>
              </a:spcAft>
              <a:buNone/>
            </a:pPr>
            <a:r>
              <a:rPr lang="en" sz="2200">
                <a:solidFill>
                  <a:schemeClr val="dk1"/>
                </a:solidFill>
              </a:rPr>
              <a:t>Colleen Cassada</a:t>
            </a:r>
            <a:endParaRPr sz="2200">
              <a:solidFill>
                <a:schemeClr val="dk1"/>
              </a:solidFill>
            </a:endParaRPr>
          </a:p>
          <a:p>
            <a:pPr marL="0" lvl="0" indent="0" algn="ctr" rtl="0">
              <a:lnSpc>
                <a:spcPct val="100000"/>
              </a:lnSpc>
              <a:spcBef>
                <a:spcPts val="0"/>
              </a:spcBef>
              <a:spcAft>
                <a:spcPts val="0"/>
              </a:spcAft>
              <a:buClr>
                <a:schemeClr val="dk1"/>
              </a:buClr>
              <a:buSzPts val="1100"/>
              <a:buFont typeface="Arial"/>
              <a:buNone/>
            </a:pPr>
            <a:r>
              <a:rPr lang="en" sz="1900">
                <a:solidFill>
                  <a:schemeClr val="dk1"/>
                </a:solidFill>
              </a:rPr>
              <a:t>Middle School English Specialist</a:t>
            </a:r>
            <a:endParaRPr sz="1900">
              <a:solidFill>
                <a:schemeClr val="dk1"/>
              </a:solidFill>
            </a:endParaRPr>
          </a:p>
          <a:p>
            <a:pPr marL="0" lvl="0" indent="0" algn="ctr" rtl="0">
              <a:lnSpc>
                <a:spcPct val="100000"/>
              </a:lnSpc>
              <a:spcBef>
                <a:spcPts val="0"/>
              </a:spcBef>
              <a:spcAft>
                <a:spcPts val="0"/>
              </a:spcAft>
              <a:buNone/>
            </a:pPr>
            <a:endParaRPr sz="2200">
              <a:solidFill>
                <a:schemeClr val="dk1"/>
              </a:solidFill>
            </a:endParaRPr>
          </a:p>
          <a:p>
            <a:pPr marL="0" lvl="0" indent="0" algn="ctr" rtl="0">
              <a:lnSpc>
                <a:spcPct val="100000"/>
              </a:lnSpc>
              <a:spcBef>
                <a:spcPts val="1600"/>
              </a:spcBef>
              <a:spcAft>
                <a:spcPts val="0"/>
              </a:spcAft>
              <a:buNone/>
            </a:pPr>
            <a:r>
              <a:rPr lang="en" sz="2200">
                <a:solidFill>
                  <a:schemeClr val="dk1"/>
                </a:solidFill>
              </a:rPr>
              <a:t>Carmen Kurek </a:t>
            </a:r>
            <a:endParaRPr sz="2200">
              <a:solidFill>
                <a:schemeClr val="dk1"/>
              </a:solidFill>
            </a:endParaRPr>
          </a:p>
          <a:p>
            <a:pPr marL="0" lvl="0" indent="0" algn="ctr" rtl="0">
              <a:lnSpc>
                <a:spcPct val="100000"/>
              </a:lnSpc>
              <a:spcBef>
                <a:spcPts val="0"/>
              </a:spcBef>
              <a:spcAft>
                <a:spcPts val="0"/>
              </a:spcAft>
              <a:buClr>
                <a:schemeClr val="dk1"/>
              </a:buClr>
              <a:buSzPts val="1100"/>
              <a:buFont typeface="Arial"/>
              <a:buNone/>
            </a:pPr>
            <a:r>
              <a:rPr lang="en" sz="2200">
                <a:solidFill>
                  <a:schemeClr val="dk1"/>
                </a:solidFill>
              </a:rPr>
              <a:t>Elementary English &amp; Reading Specialist</a:t>
            </a:r>
            <a:endParaRPr sz="2200">
              <a:solidFill>
                <a:schemeClr val="dk1"/>
              </a:solidFill>
            </a:endParaRPr>
          </a:p>
          <a:p>
            <a:pPr marL="0" lvl="0" indent="0" algn="l" rtl="0">
              <a:spcBef>
                <a:spcPts val="0"/>
              </a:spcBef>
              <a:spcAft>
                <a:spcPts val="1600"/>
              </a:spcAft>
              <a:buNone/>
            </a:pPr>
            <a:endParaRPr/>
          </a:p>
        </p:txBody>
      </p:sp>
      <p:sp>
        <p:nvSpPr>
          <p:cNvPr id="76" name="Google Shape;76;p1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77" name="Google Shape;77;p16"/>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a:t>
            </a:fld>
            <a:endParaRPr/>
          </a:p>
        </p:txBody>
      </p:sp>
      <p:sp>
        <p:nvSpPr>
          <p:cNvPr id="78" name="Google Shape;78;p16"/>
          <p:cNvSpPr txBox="1">
            <a:spLocks noGrp="1"/>
          </p:cNvSpPr>
          <p:nvPr>
            <p:ph type="title"/>
          </p:nvPr>
        </p:nvSpPr>
        <p:spPr>
          <a:xfrm>
            <a:off x="480375" y="199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Who We Are</a:t>
            </a:r>
            <a:endParaRPr/>
          </a:p>
        </p:txBody>
      </p:sp>
      <p:pic>
        <p:nvPicPr>
          <p:cNvPr id="80" name="Google Shape;80;p16" descr="VDOE"/>
          <p:cNvPicPr preferRelativeResize="0"/>
          <p:nvPr/>
        </p:nvPicPr>
        <p:blipFill>
          <a:blip r:embed="rId3">
            <a:alphaModFix/>
          </a:blip>
          <a:stretch>
            <a:fillRect/>
          </a:stretch>
        </p:blipFill>
        <p:spPr>
          <a:xfrm rot="-5400000">
            <a:off x="-2104462" y="2429713"/>
            <a:ext cx="4739475" cy="279300"/>
          </a:xfrm>
          <a:prstGeom prst="rect">
            <a:avLst/>
          </a:prstGeom>
          <a:noFill/>
          <a:ln>
            <a:noFill/>
          </a:ln>
        </p:spPr>
      </p:pic>
      <p:pic>
        <p:nvPicPr>
          <p:cNvPr id="81" name="Google Shape;81;p16" descr="image of monroe building"/>
          <p:cNvPicPr preferRelativeResize="0"/>
          <p:nvPr/>
        </p:nvPicPr>
        <p:blipFill>
          <a:blip r:embed="rId4">
            <a:alphaModFix/>
          </a:blip>
          <a:stretch>
            <a:fillRect/>
          </a:stretch>
        </p:blipFill>
        <p:spPr>
          <a:xfrm>
            <a:off x="4832400" y="-123153"/>
            <a:ext cx="4311598" cy="5228831"/>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3"/>
          <p:cNvSpPr txBox="1">
            <a:spLocks noGrp="1"/>
          </p:cNvSpPr>
          <p:nvPr>
            <p:ph type="body" idx="1"/>
          </p:nvPr>
        </p:nvSpPr>
        <p:spPr>
          <a:xfrm>
            <a:off x="448625" y="867575"/>
            <a:ext cx="8520600" cy="4028100"/>
          </a:xfrm>
          <a:prstGeom prst="rect">
            <a:avLst/>
          </a:prstGeom>
        </p:spPr>
        <p:txBody>
          <a:bodyPr spcFirstLastPara="1" wrap="square" lIns="91425" tIns="91425" rIns="91425" bIns="91425" anchor="t" anchorCtr="0">
            <a:noAutofit/>
          </a:bodyPr>
          <a:lstStyle/>
          <a:p>
            <a:pPr marL="228600" lvl="0" indent="-170180" algn="l" rtl="0">
              <a:lnSpc>
                <a:spcPct val="90000"/>
              </a:lnSpc>
              <a:spcBef>
                <a:spcPts val="0"/>
              </a:spcBef>
              <a:spcAft>
                <a:spcPts val="0"/>
              </a:spcAft>
              <a:buClr>
                <a:srgbClr val="101820"/>
              </a:buClr>
              <a:buSzPts val="1600"/>
              <a:buFont typeface="Arial"/>
              <a:buChar char="•"/>
            </a:pPr>
            <a:r>
              <a:rPr lang="en" b="0" u="sng">
                <a:solidFill>
                  <a:srgbClr val="D50032"/>
                </a:solidFill>
                <a:latin typeface="Trebuchet MS"/>
                <a:ea typeface="Trebuchet MS"/>
                <a:cs typeface="Trebuchet MS"/>
                <a:sym typeface="Trebuchet MS"/>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Bilingual Glossaries for Subject Areas</a:t>
            </a:r>
            <a:endParaRPr b="0">
              <a:latin typeface="Trebuchet MS"/>
              <a:ea typeface="Trebuchet MS"/>
              <a:cs typeface="Trebuchet MS"/>
              <a:sym typeface="Trebuchet MS"/>
            </a:endParaRPr>
          </a:p>
          <a:p>
            <a:pPr marL="228600" lvl="0" indent="-170180" algn="l" rtl="0">
              <a:lnSpc>
                <a:spcPct val="90000"/>
              </a:lnSpc>
              <a:spcBef>
                <a:spcPts val="1000"/>
              </a:spcBef>
              <a:spcAft>
                <a:spcPts val="0"/>
              </a:spcAft>
              <a:buClr>
                <a:schemeClr val="dk1"/>
              </a:buClr>
              <a:buSzPts val="1600"/>
              <a:buFont typeface="Arial"/>
              <a:buChar char="•"/>
            </a:pPr>
            <a:r>
              <a:rPr lang="en" b="0" u="sng">
                <a:solidFill>
                  <a:srgbClr val="D50032"/>
                </a:solidFill>
                <a:latin typeface="Trebuchet MS"/>
                <a:ea typeface="Trebuchet MS"/>
                <a:cs typeface="Trebuchet MS"/>
                <a:sym typeface="Trebuchet MS"/>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English Learner Family Toolkit</a:t>
            </a:r>
            <a:endParaRPr b="0">
              <a:solidFill>
                <a:schemeClr val="dk1"/>
              </a:solidFill>
              <a:latin typeface="Trebuchet MS"/>
              <a:ea typeface="Trebuchet MS"/>
              <a:cs typeface="Trebuchet MS"/>
              <a:sym typeface="Trebuchet MS"/>
            </a:endParaRPr>
          </a:p>
          <a:p>
            <a:pPr marL="228600" lvl="0" indent="-170180" algn="l" rtl="0">
              <a:lnSpc>
                <a:spcPct val="90000"/>
              </a:lnSpc>
              <a:spcBef>
                <a:spcPts val="1000"/>
              </a:spcBef>
              <a:spcAft>
                <a:spcPts val="0"/>
              </a:spcAft>
              <a:buClr>
                <a:srgbClr val="101820"/>
              </a:buClr>
              <a:buSzPts val="1600"/>
              <a:buFont typeface="Arial"/>
              <a:buChar char="•"/>
            </a:pPr>
            <a:r>
              <a:rPr lang="en" b="0" u="sng">
                <a:solidFill>
                  <a:srgbClr val="D50032"/>
                </a:solidFill>
                <a:latin typeface="Trebuchet MS"/>
                <a:ea typeface="Trebuchet MS"/>
                <a:cs typeface="Trebuchet MS"/>
                <a:sym typeface="Trebuchet MS"/>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Family Connections through Home Languages</a:t>
            </a:r>
            <a:endParaRPr b="0">
              <a:latin typeface="Trebuchet MS"/>
              <a:ea typeface="Trebuchet MS"/>
              <a:cs typeface="Trebuchet MS"/>
              <a:sym typeface="Trebuchet MS"/>
            </a:endParaRPr>
          </a:p>
          <a:p>
            <a:pPr marL="228600" lvl="0" indent="-170180" algn="l" rtl="0">
              <a:lnSpc>
                <a:spcPct val="90000"/>
              </a:lnSpc>
              <a:spcBef>
                <a:spcPts val="1000"/>
              </a:spcBef>
              <a:spcAft>
                <a:spcPts val="0"/>
              </a:spcAft>
              <a:buClr>
                <a:schemeClr val="dk1"/>
              </a:buClr>
              <a:buSzPts val="1600"/>
              <a:buFont typeface="Arial"/>
              <a:buChar char="•"/>
            </a:pPr>
            <a:r>
              <a:rPr lang="en" b="0" u="sng">
                <a:solidFill>
                  <a:srgbClr val="D50032"/>
                </a:solidFill>
                <a:latin typeface="Trebuchet MS"/>
                <a:ea typeface="Trebuchet MS"/>
                <a:cs typeface="Trebuchet MS"/>
                <a:sym typeface="Trebuchet MS"/>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Language Learning Everyday: Activities for Families</a:t>
            </a:r>
            <a:endParaRPr b="0">
              <a:solidFill>
                <a:schemeClr val="dk1"/>
              </a:solidFill>
              <a:latin typeface="Trebuchet MS"/>
              <a:ea typeface="Trebuchet MS"/>
              <a:cs typeface="Trebuchet MS"/>
              <a:sym typeface="Trebuchet MS"/>
            </a:endParaRPr>
          </a:p>
          <a:p>
            <a:pPr marL="228600" lvl="0" indent="-170180" algn="l" rtl="0">
              <a:lnSpc>
                <a:spcPct val="90000"/>
              </a:lnSpc>
              <a:spcBef>
                <a:spcPts val="1000"/>
              </a:spcBef>
              <a:spcAft>
                <a:spcPts val="0"/>
              </a:spcAft>
              <a:buClr>
                <a:schemeClr val="dk1"/>
              </a:buClr>
              <a:buSzPts val="1600"/>
              <a:buFont typeface="Arial"/>
              <a:buChar char="•"/>
            </a:pPr>
            <a:r>
              <a:rPr lang="en" b="0" u="sng">
                <a:solidFill>
                  <a:srgbClr val="D50032"/>
                </a:solidFill>
                <a:latin typeface="Trebuchet MS"/>
                <a:ea typeface="Trebuchet MS"/>
                <a:cs typeface="Trebuchet MS"/>
                <a:sym typeface="Trebuchet MS"/>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Language Routines for Multilingual Families</a:t>
            </a:r>
            <a:endParaRPr sz="800" b="0">
              <a:solidFill>
                <a:schemeClr val="dk1"/>
              </a:solidFill>
              <a:latin typeface="Trebuchet MS"/>
              <a:ea typeface="Trebuchet MS"/>
              <a:cs typeface="Trebuchet MS"/>
              <a:sym typeface="Trebuchet MS"/>
            </a:endParaRPr>
          </a:p>
          <a:p>
            <a:pPr marL="228600" lvl="0" indent="-170180" algn="l" rtl="0">
              <a:lnSpc>
                <a:spcPct val="90000"/>
              </a:lnSpc>
              <a:spcBef>
                <a:spcPts val="1000"/>
              </a:spcBef>
              <a:spcAft>
                <a:spcPts val="0"/>
              </a:spcAft>
              <a:buClr>
                <a:schemeClr val="dk1"/>
              </a:buClr>
              <a:buSzPts val="1600"/>
              <a:buFont typeface="Arial"/>
              <a:buChar char="•"/>
            </a:pPr>
            <a:r>
              <a:rPr lang="en" b="0" u="sng">
                <a:solidFill>
                  <a:srgbClr val="D40032"/>
                </a:solidFill>
                <a:latin typeface="Trebuchet MS"/>
                <a:ea typeface="Trebuchet MS"/>
                <a:cs typeface="Trebuchet MS"/>
                <a:sym typeface="Trebuchet MS"/>
                <a:hlinkClick r:id="rId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Parent and Family Digital </a:t>
            </a:r>
            <a:r>
              <a:rPr lang="en" b="0" u="sng">
                <a:latin typeface="Trebuchet MS"/>
                <a:ea typeface="Trebuchet MS"/>
                <a:cs typeface="Trebuchet MS"/>
                <a:sym typeface="Trebuchet MS"/>
                <a:hlinkClick r:id="rId8"/>
              </a:rPr>
              <a:t>Learning Guide</a:t>
            </a:r>
            <a:endParaRPr b="0">
              <a:latin typeface="Trebuchet MS"/>
              <a:ea typeface="Trebuchet MS"/>
              <a:cs typeface="Trebuchet MS"/>
              <a:sym typeface="Trebuchet MS"/>
            </a:endParaRPr>
          </a:p>
          <a:p>
            <a:pPr marL="228600" lvl="0" indent="-170180" algn="l" rtl="0">
              <a:lnSpc>
                <a:spcPct val="90000"/>
              </a:lnSpc>
              <a:spcBef>
                <a:spcPts val="1000"/>
              </a:spcBef>
              <a:spcAft>
                <a:spcPts val="0"/>
              </a:spcAft>
              <a:buClr>
                <a:schemeClr val="dk1"/>
              </a:buClr>
              <a:buSzPts val="1600"/>
              <a:buFont typeface="Arial"/>
              <a:buChar char="•"/>
            </a:pPr>
            <a:r>
              <a:rPr lang="en" b="0" u="sng">
                <a:solidFill>
                  <a:srgbClr val="D50032"/>
                </a:solidFill>
                <a:latin typeface="Trebuchet MS"/>
                <a:ea typeface="Trebuchet MS"/>
                <a:cs typeface="Trebuchet MS"/>
                <a:sym typeface="Trebuchet MS"/>
                <a:hlinkClick r:id="rId9">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Reading tips for Parents</a:t>
            </a:r>
            <a:endParaRPr b="0">
              <a:solidFill>
                <a:schemeClr val="dk1"/>
              </a:solidFill>
              <a:latin typeface="Trebuchet MS"/>
              <a:ea typeface="Trebuchet MS"/>
              <a:cs typeface="Trebuchet MS"/>
              <a:sym typeface="Trebuchet MS"/>
            </a:endParaRPr>
          </a:p>
          <a:p>
            <a:pPr marL="228600" lvl="0" indent="-170180" algn="l" rtl="0">
              <a:lnSpc>
                <a:spcPct val="90000"/>
              </a:lnSpc>
              <a:spcBef>
                <a:spcPts val="1000"/>
              </a:spcBef>
              <a:spcAft>
                <a:spcPts val="0"/>
              </a:spcAft>
              <a:buClr>
                <a:schemeClr val="dk1"/>
              </a:buClr>
              <a:buSzPts val="1600"/>
              <a:buFont typeface="Arial"/>
              <a:buChar char="•"/>
            </a:pPr>
            <a:r>
              <a:rPr lang="en" b="0" u="sng">
                <a:solidFill>
                  <a:srgbClr val="D50032"/>
                </a:solidFill>
                <a:latin typeface="Trebuchet MS"/>
                <a:ea typeface="Trebuchet MS"/>
                <a:cs typeface="Trebuchet MS"/>
                <a:sym typeface="Trebuchet MS"/>
                <a:hlinkClick r:id="rId10">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Supporting School at Home for English Learners</a:t>
            </a:r>
            <a:r>
              <a:rPr lang="en" b="0">
                <a:solidFill>
                  <a:schemeClr val="dk1"/>
                </a:solidFill>
                <a:latin typeface="Trebuchet MS"/>
                <a:ea typeface="Trebuchet MS"/>
                <a:cs typeface="Trebuchet MS"/>
                <a:sym typeface="Trebuchet MS"/>
              </a:rPr>
              <a:t>: Presentation and Recording from the VDOE in multiple languages </a:t>
            </a:r>
            <a:endParaRPr b="0">
              <a:solidFill>
                <a:schemeClr val="dk1"/>
              </a:solidFill>
              <a:latin typeface="Trebuchet MS"/>
              <a:ea typeface="Trebuchet MS"/>
              <a:cs typeface="Trebuchet MS"/>
              <a:sym typeface="Trebuchet MS"/>
            </a:endParaRPr>
          </a:p>
          <a:p>
            <a:pPr marL="228600" lvl="0" indent="-170180" algn="l" rtl="0">
              <a:lnSpc>
                <a:spcPct val="90000"/>
              </a:lnSpc>
              <a:spcBef>
                <a:spcPts val="1000"/>
              </a:spcBef>
              <a:spcAft>
                <a:spcPts val="0"/>
              </a:spcAft>
              <a:buClr>
                <a:schemeClr val="dk1"/>
              </a:buClr>
              <a:buSzPts val="1600"/>
              <a:buFont typeface="Arial"/>
              <a:buChar char="•"/>
            </a:pPr>
            <a:r>
              <a:rPr lang="en" b="0" u="sng">
                <a:solidFill>
                  <a:srgbClr val="D50032"/>
                </a:solidFill>
                <a:latin typeface="Trebuchet MS"/>
                <a:ea typeface="Trebuchet MS"/>
                <a:cs typeface="Trebuchet MS"/>
                <a:sym typeface="Trebuchet MS"/>
                <a:hlinkClick r:id="rId11">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English Learner Education Programs in Virginia</a:t>
            </a:r>
            <a:r>
              <a:rPr lang="en" b="0">
                <a:solidFill>
                  <a:schemeClr val="dk1"/>
                </a:solidFill>
                <a:latin typeface="Trebuchet MS"/>
                <a:ea typeface="Trebuchet MS"/>
                <a:cs typeface="Trebuchet MS"/>
                <a:sym typeface="Trebuchet MS"/>
              </a:rPr>
              <a:t>: Presentation and Recording from the VDOE in multiple languages </a:t>
            </a:r>
            <a:endParaRPr b="0">
              <a:solidFill>
                <a:schemeClr val="dk1"/>
              </a:solidFill>
              <a:latin typeface="Trebuchet MS"/>
              <a:ea typeface="Trebuchet MS"/>
              <a:cs typeface="Trebuchet MS"/>
              <a:sym typeface="Trebuchet MS"/>
            </a:endParaRPr>
          </a:p>
          <a:p>
            <a:pPr marL="0" lvl="0" indent="0" algn="l" rtl="0">
              <a:spcBef>
                <a:spcPts val="0"/>
              </a:spcBef>
              <a:spcAft>
                <a:spcPts val="1600"/>
              </a:spcAft>
              <a:buNone/>
            </a:pPr>
            <a:endParaRPr/>
          </a:p>
        </p:txBody>
      </p:sp>
      <p:sp>
        <p:nvSpPr>
          <p:cNvPr id="285" name="Google Shape;285;p43"/>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30</a:t>
            </a:fld>
            <a:endParaRPr/>
          </a:p>
        </p:txBody>
      </p:sp>
      <p:sp>
        <p:nvSpPr>
          <p:cNvPr id="286" name="Google Shape;286;p43"/>
          <p:cNvSpPr txBox="1">
            <a:spLocks noGrp="1"/>
          </p:cNvSpPr>
          <p:nvPr>
            <p:ph type="title"/>
          </p:nvPr>
        </p:nvSpPr>
        <p:spPr>
          <a:xfrm>
            <a:off x="260275" y="217625"/>
            <a:ext cx="8709000" cy="5727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D50032"/>
              </a:buClr>
              <a:buSzPts val="4400"/>
              <a:buFont typeface="Trebuchet MS"/>
              <a:buNone/>
            </a:pPr>
            <a:r>
              <a:rPr lang="en" sz="2500">
                <a:latin typeface="Trebuchet MS"/>
                <a:ea typeface="Trebuchet MS"/>
                <a:cs typeface="Trebuchet MS"/>
                <a:sym typeface="Trebuchet MS"/>
              </a:rPr>
              <a:t>Resources for ELs and Families </a:t>
            </a:r>
            <a:endParaRPr sz="2500">
              <a:latin typeface="Trebuchet MS"/>
              <a:ea typeface="Trebuchet MS"/>
              <a:cs typeface="Trebuchet MS"/>
              <a:sym typeface="Trebuchet MS"/>
            </a:endParaRPr>
          </a:p>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4"/>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31</a:t>
            </a:fld>
            <a:endParaRPr/>
          </a:p>
        </p:txBody>
      </p:sp>
      <p:sp>
        <p:nvSpPr>
          <p:cNvPr id="292" name="Google Shape;292;p44"/>
          <p:cNvSpPr txBox="1">
            <a:spLocks noGrp="1"/>
          </p:cNvSpPr>
          <p:nvPr>
            <p:ph type="title"/>
          </p:nvPr>
        </p:nvSpPr>
        <p:spPr>
          <a:xfrm>
            <a:off x="480375" y="279575"/>
            <a:ext cx="8520600" cy="5727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D50032"/>
              </a:buClr>
              <a:buSzPts val="4400"/>
              <a:buFont typeface="Trebuchet MS"/>
              <a:buNone/>
            </a:pPr>
            <a:r>
              <a:rPr lang="en" sz="2500">
                <a:latin typeface="Trebuchet MS"/>
                <a:ea typeface="Trebuchet MS"/>
                <a:cs typeface="Trebuchet MS"/>
                <a:sym typeface="Trebuchet MS"/>
              </a:rPr>
              <a:t>Learning in Place Free Texts and Resources-Elementary</a:t>
            </a:r>
            <a:endParaRPr sz="2500">
              <a:latin typeface="Trebuchet MS"/>
              <a:ea typeface="Trebuchet MS"/>
              <a:cs typeface="Trebuchet MS"/>
              <a:sym typeface="Trebuchet MS"/>
            </a:endParaRPr>
          </a:p>
          <a:p>
            <a:pPr marL="0" lvl="0" indent="0" algn="l" rtl="0">
              <a:spcBef>
                <a:spcPts val="0"/>
              </a:spcBef>
              <a:spcAft>
                <a:spcPts val="0"/>
              </a:spcAft>
              <a:buNone/>
            </a:pPr>
            <a:endParaRPr/>
          </a:p>
        </p:txBody>
      </p:sp>
      <p:pic>
        <p:nvPicPr>
          <p:cNvPr id="293" name="Google Shape;293;p44" descr="Screenshot of Learning in Place Texts and Resources slide"/>
          <p:cNvPicPr preferRelativeResize="0"/>
          <p:nvPr/>
        </p:nvPicPr>
        <p:blipFill rotWithShape="1">
          <a:blip r:embed="rId3">
            <a:alphaModFix/>
          </a:blip>
          <a:srcRect/>
          <a:stretch/>
        </p:blipFill>
        <p:spPr>
          <a:xfrm>
            <a:off x="2087455" y="912132"/>
            <a:ext cx="5530200" cy="3930600"/>
          </a:xfrm>
          <a:prstGeom prst="rect">
            <a:avLst/>
          </a:prstGeom>
          <a:noFill/>
          <a:ln w="9525"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5"/>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32</a:t>
            </a:fld>
            <a:endParaRPr/>
          </a:p>
        </p:txBody>
      </p:sp>
      <p:sp>
        <p:nvSpPr>
          <p:cNvPr id="299" name="Google Shape;299;p45"/>
          <p:cNvSpPr txBox="1">
            <a:spLocks noGrp="1"/>
          </p:cNvSpPr>
          <p:nvPr>
            <p:ph type="title"/>
          </p:nvPr>
        </p:nvSpPr>
        <p:spPr>
          <a:xfrm>
            <a:off x="448625" y="2176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Learning in Place Free Texts and Resources</a:t>
            </a:r>
            <a:endParaRPr/>
          </a:p>
          <a:p>
            <a:pPr marL="0" lvl="0" indent="0" algn="ctr" rtl="0">
              <a:spcBef>
                <a:spcPts val="0"/>
              </a:spcBef>
              <a:spcAft>
                <a:spcPts val="0"/>
              </a:spcAft>
              <a:buNone/>
            </a:pPr>
            <a:r>
              <a:rPr lang="en"/>
              <a:t>Middle School</a:t>
            </a:r>
            <a:endParaRPr/>
          </a:p>
        </p:txBody>
      </p:sp>
      <p:pic>
        <p:nvPicPr>
          <p:cNvPr id="300" name="Google Shape;300;p45" descr="Learning In Place Resources for Grades 6-8 screenshot&#10;"/>
          <p:cNvPicPr preferRelativeResize="0"/>
          <p:nvPr/>
        </p:nvPicPr>
        <p:blipFill rotWithShape="1">
          <a:blip r:embed="rId3">
            <a:alphaModFix/>
          </a:blip>
          <a:srcRect/>
          <a:stretch/>
        </p:blipFill>
        <p:spPr>
          <a:xfrm>
            <a:off x="818300" y="1165025"/>
            <a:ext cx="7471200" cy="3766800"/>
          </a:xfrm>
          <a:prstGeom prst="rect">
            <a:avLst/>
          </a:prstGeom>
          <a:noFill/>
          <a:ln w="9525"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6"/>
          <p:cNvSpPr txBox="1">
            <a:spLocks noGrp="1"/>
          </p:cNvSpPr>
          <p:nvPr>
            <p:ph type="body" idx="1"/>
          </p:nvPr>
        </p:nvSpPr>
        <p:spPr>
          <a:xfrm>
            <a:off x="448625" y="11002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306" name="Google Shape;306;p46"/>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33</a:t>
            </a:fld>
            <a:endParaRPr/>
          </a:p>
        </p:txBody>
      </p:sp>
      <p:sp>
        <p:nvSpPr>
          <p:cNvPr id="307" name="Google Shape;307;p46"/>
          <p:cNvSpPr txBox="1">
            <a:spLocks noGrp="1"/>
          </p:cNvSpPr>
          <p:nvPr>
            <p:ph type="title"/>
          </p:nvPr>
        </p:nvSpPr>
        <p:spPr>
          <a:xfrm>
            <a:off x="448625" y="1308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700"/>
              <a:t>Learning in Place Free Texts and Resources</a:t>
            </a:r>
            <a:endParaRPr sz="2700"/>
          </a:p>
          <a:p>
            <a:pPr marL="0" lvl="0" indent="0" algn="ctr" rtl="0">
              <a:spcBef>
                <a:spcPts val="0"/>
              </a:spcBef>
              <a:spcAft>
                <a:spcPts val="0"/>
              </a:spcAft>
              <a:buNone/>
            </a:pPr>
            <a:r>
              <a:rPr lang="en" sz="2700"/>
              <a:t>High School </a:t>
            </a:r>
            <a:endParaRPr sz="2700"/>
          </a:p>
        </p:txBody>
      </p:sp>
      <p:pic>
        <p:nvPicPr>
          <p:cNvPr id="308" name="Google Shape;308;p46" descr="Learning In Place Resources for Grades 9-12 screenshot&#10;"/>
          <p:cNvPicPr preferRelativeResize="0"/>
          <p:nvPr/>
        </p:nvPicPr>
        <p:blipFill rotWithShape="1">
          <a:blip r:embed="rId3">
            <a:alphaModFix/>
          </a:blip>
          <a:srcRect/>
          <a:stretch/>
        </p:blipFill>
        <p:spPr>
          <a:xfrm>
            <a:off x="798715" y="1100282"/>
            <a:ext cx="7820400" cy="3930600"/>
          </a:xfrm>
          <a:prstGeom prst="rect">
            <a:avLst/>
          </a:prstGeom>
          <a:noFill/>
          <a:ln w="9525"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7"/>
          <p:cNvSpPr txBox="1">
            <a:spLocks noGrp="1"/>
          </p:cNvSpPr>
          <p:nvPr>
            <p:ph type="ctrTitle"/>
          </p:nvPr>
        </p:nvSpPr>
        <p:spPr>
          <a:xfrm>
            <a:off x="311708" y="124495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Thank You!</a:t>
            </a:r>
            <a:endParaRPr/>
          </a:p>
        </p:txBody>
      </p:sp>
      <p:sp>
        <p:nvSpPr>
          <p:cNvPr id="314" name="Google Shape;314;p47"/>
          <p:cNvSpPr txBox="1">
            <a:spLocks noGrp="1"/>
          </p:cNvSpPr>
          <p:nvPr>
            <p:ph type="subTitle" idx="1"/>
          </p:nvPr>
        </p:nvSpPr>
        <p:spPr>
          <a:xfrm>
            <a:off x="311700" y="333450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315" name="Google Shape;315;p47"/>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34</a:t>
            </a:fld>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8"/>
          <p:cNvSpPr txBox="1">
            <a:spLocks noGrp="1"/>
          </p:cNvSpPr>
          <p:nvPr>
            <p:ph type="body" idx="1"/>
          </p:nvPr>
        </p:nvSpPr>
        <p:spPr>
          <a:xfrm>
            <a:off x="151175" y="625125"/>
            <a:ext cx="8817900" cy="439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https://www.npr.org/2019/06/20/734494867/the-brighter-side-of-screen-time</a:t>
            </a:r>
            <a:endParaRPr/>
          </a:p>
          <a:p>
            <a:pPr marL="0" lvl="0" indent="0" algn="l" rtl="0">
              <a:spcBef>
                <a:spcPts val="1600"/>
              </a:spcBef>
              <a:spcAft>
                <a:spcPts val="0"/>
              </a:spcAft>
              <a:buNone/>
            </a:pPr>
            <a:r>
              <a:rPr lang="en" u="sng">
                <a:solidFill>
                  <a:schemeClr val="hlink"/>
                </a:solidFill>
                <a:hlinkClick r:id="rId4"/>
              </a:rPr>
              <a:t>https://www.nytimes.com/2017/10/16/well/family/literacy-builds-life-skills-as-well-as-language-skills.html</a:t>
            </a:r>
            <a:endParaRPr/>
          </a:p>
          <a:p>
            <a:pPr marL="0" lvl="0" indent="0" algn="l" rtl="0">
              <a:spcBef>
                <a:spcPts val="1600"/>
              </a:spcBef>
              <a:spcAft>
                <a:spcPts val="0"/>
              </a:spcAft>
              <a:buNone/>
            </a:pPr>
            <a:r>
              <a:rPr lang="en" u="sng">
                <a:solidFill>
                  <a:schemeClr val="hlink"/>
                </a:solidFill>
                <a:hlinkClick r:id="rId5"/>
              </a:rPr>
              <a:t>https://www.edsurge.com/news/2019-09-30-7-ways-to-get-teens-reading-in-a-smartphone-culture</a:t>
            </a:r>
            <a:endParaRPr/>
          </a:p>
          <a:p>
            <a:pPr marL="0" lvl="0" indent="0" algn="l" rtl="0">
              <a:spcBef>
                <a:spcPts val="1600"/>
              </a:spcBef>
              <a:spcAft>
                <a:spcPts val="0"/>
              </a:spcAft>
              <a:buNone/>
            </a:pPr>
            <a:r>
              <a:rPr lang="en" u="sng">
                <a:solidFill>
                  <a:schemeClr val="hlink"/>
                </a:solidFill>
                <a:hlinkClick r:id="rId6"/>
              </a:rPr>
              <a:t>https://www.scholastic.com/parents/books-and-reading/books-and-reading-guides/raise-reader-parent-guide-to-reading-ages-11-13.html</a:t>
            </a:r>
            <a:endParaRPr/>
          </a:p>
          <a:p>
            <a:pPr marL="0" lvl="0" indent="0" algn="l" rtl="0">
              <a:spcBef>
                <a:spcPts val="1600"/>
              </a:spcBef>
              <a:spcAft>
                <a:spcPts val="0"/>
              </a:spcAft>
              <a:buNone/>
            </a:pPr>
            <a:r>
              <a:rPr lang="en" u="sng">
                <a:solidFill>
                  <a:schemeClr val="hlink"/>
                </a:solidFill>
                <a:hlinkClick r:id="rId7"/>
              </a:rPr>
              <a:t>https://www.scholastic.com/parents/books-and-reading/books-and-reading-guides/reading-aloud-at-home.html</a:t>
            </a:r>
            <a:endParaRPr/>
          </a:p>
          <a:p>
            <a:pPr marL="0" lvl="0" indent="0" algn="l" rtl="0">
              <a:spcBef>
                <a:spcPts val="1600"/>
              </a:spcBef>
              <a:spcAft>
                <a:spcPts val="0"/>
              </a:spcAft>
              <a:buNone/>
            </a:pPr>
            <a:r>
              <a:rPr lang="en" u="sng">
                <a:solidFill>
                  <a:schemeClr val="hlink"/>
                </a:solidFill>
                <a:hlinkClick r:id="rId8"/>
              </a:rPr>
              <a:t>https://kidshealth.org/en/parents/reading-home.html</a:t>
            </a:r>
            <a:endParaRPr/>
          </a:p>
          <a:p>
            <a:pPr marL="0" lvl="0" indent="0" algn="l" rtl="0">
              <a:spcBef>
                <a:spcPts val="1600"/>
              </a:spcBef>
              <a:spcAft>
                <a:spcPts val="1600"/>
              </a:spcAft>
              <a:buNone/>
            </a:pPr>
            <a:r>
              <a:rPr lang="en" u="sng">
                <a:solidFill>
                  <a:schemeClr val="hlink"/>
                </a:solidFill>
                <a:hlinkClick r:id="rId9"/>
              </a:rPr>
              <a:t>https://pals.virginia.edu/public/resources-home.html</a:t>
            </a:r>
            <a:endParaRPr/>
          </a:p>
        </p:txBody>
      </p:sp>
      <p:sp>
        <p:nvSpPr>
          <p:cNvPr id="321" name="Google Shape;321;p48"/>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35</a:t>
            </a:fld>
            <a:endParaRPr/>
          </a:p>
        </p:txBody>
      </p:sp>
      <p:sp>
        <p:nvSpPr>
          <p:cNvPr id="322" name="Google Shape;322;p48"/>
          <p:cNvSpPr txBox="1">
            <a:spLocks noGrp="1"/>
          </p:cNvSpPr>
          <p:nvPr>
            <p:ph type="title"/>
          </p:nvPr>
        </p:nvSpPr>
        <p:spPr>
          <a:xfrm>
            <a:off x="448625" y="1804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9"/>
          <p:cNvSpPr txBox="1">
            <a:spLocks noGrp="1"/>
          </p:cNvSpPr>
          <p:nvPr>
            <p:ph type="body" idx="1"/>
          </p:nvPr>
        </p:nvSpPr>
        <p:spPr>
          <a:xfrm>
            <a:off x="448625" y="1100275"/>
            <a:ext cx="8520600" cy="3416400"/>
          </a:xfrm>
          <a:prstGeom prst="rect">
            <a:avLst/>
          </a:prstGeom>
        </p:spPr>
        <p:txBody>
          <a:bodyPr spcFirstLastPara="1" wrap="square" lIns="91425" tIns="91425" rIns="91425" bIns="91425" anchor="t" anchorCtr="0">
            <a:noAutofit/>
          </a:bodyPr>
          <a:lstStyle/>
          <a:p>
            <a:pPr marL="0" lvl="0" indent="0" algn="ctr" rtl="0">
              <a:lnSpc>
                <a:spcPct val="110000"/>
              </a:lnSpc>
              <a:spcBef>
                <a:spcPts val="0"/>
              </a:spcBef>
              <a:spcAft>
                <a:spcPts val="0"/>
              </a:spcAft>
              <a:buClr>
                <a:schemeClr val="dk1"/>
              </a:buClr>
              <a:buSzPts val="2118"/>
              <a:buFont typeface="Arial"/>
              <a:buNone/>
            </a:pPr>
            <a:r>
              <a:rPr lang="en" sz="1700">
                <a:solidFill>
                  <a:schemeClr val="dk1"/>
                </a:solidFill>
                <a:latin typeface="Trebuchet MS"/>
                <a:ea typeface="Trebuchet MS"/>
                <a:cs typeface="Trebuchet MS"/>
                <a:sym typeface="Trebuchet MS"/>
              </a:rPr>
              <a:t>Jill Nogueras</a:t>
            </a:r>
            <a:endParaRPr sz="500" b="0">
              <a:solidFill>
                <a:schemeClr val="dk1"/>
              </a:solidFill>
              <a:latin typeface="Trebuchet MS"/>
              <a:ea typeface="Trebuchet MS"/>
              <a:cs typeface="Trebuchet MS"/>
              <a:sym typeface="Trebuchet MS"/>
            </a:endParaRPr>
          </a:p>
          <a:p>
            <a:pPr marL="0" lvl="0" indent="0" algn="ctr" rtl="0">
              <a:lnSpc>
                <a:spcPct val="110000"/>
              </a:lnSpc>
              <a:spcBef>
                <a:spcPts val="0"/>
              </a:spcBef>
              <a:spcAft>
                <a:spcPts val="0"/>
              </a:spcAft>
              <a:buClr>
                <a:schemeClr val="dk1"/>
              </a:buClr>
              <a:buSzPts val="2118"/>
              <a:buFont typeface="Arial"/>
              <a:buNone/>
            </a:pPr>
            <a:r>
              <a:rPr lang="en" sz="1700">
                <a:solidFill>
                  <a:schemeClr val="dk1"/>
                </a:solidFill>
                <a:latin typeface="Trebuchet MS"/>
                <a:ea typeface="Trebuchet MS"/>
                <a:cs typeface="Trebuchet MS"/>
                <a:sym typeface="Trebuchet MS"/>
              </a:rPr>
              <a:t>K-12 English Coordinator</a:t>
            </a:r>
            <a:endParaRPr sz="500" b="0">
              <a:solidFill>
                <a:schemeClr val="dk1"/>
              </a:solidFill>
              <a:latin typeface="Trebuchet MS"/>
              <a:ea typeface="Trebuchet MS"/>
              <a:cs typeface="Trebuchet MS"/>
              <a:sym typeface="Trebuchet MS"/>
            </a:endParaRPr>
          </a:p>
          <a:p>
            <a:pPr marL="0" lvl="0" indent="0" algn="ctr" rtl="0">
              <a:lnSpc>
                <a:spcPct val="110000"/>
              </a:lnSpc>
              <a:spcBef>
                <a:spcPts val="0"/>
              </a:spcBef>
              <a:spcAft>
                <a:spcPts val="0"/>
              </a:spcAft>
              <a:buClr>
                <a:schemeClr val="dk1"/>
              </a:buClr>
              <a:buSzPts val="2118"/>
              <a:buFont typeface="Arial"/>
              <a:buNone/>
            </a:pPr>
            <a:r>
              <a:rPr lang="en" sz="1700" b="0" u="sng">
                <a:solidFill>
                  <a:srgbClr val="D50032"/>
                </a:solidFill>
                <a:latin typeface="Trebuchet MS"/>
                <a:ea typeface="Trebuchet MS"/>
                <a:cs typeface="Trebuchet MS"/>
                <a:sym typeface="Trebuchet MS"/>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Jill.Nogueras@doe.virginia.gov</a:t>
            </a:r>
            <a:endParaRPr sz="1700" b="0">
              <a:solidFill>
                <a:srgbClr val="D50032"/>
              </a:solidFill>
              <a:latin typeface="Trebuchet MS"/>
              <a:ea typeface="Trebuchet MS"/>
              <a:cs typeface="Trebuchet MS"/>
              <a:sym typeface="Trebuchet MS"/>
            </a:endParaRPr>
          </a:p>
          <a:p>
            <a:pPr marL="0" lvl="0" indent="0" algn="ctr" rtl="0">
              <a:lnSpc>
                <a:spcPct val="110000"/>
              </a:lnSpc>
              <a:spcBef>
                <a:spcPts val="0"/>
              </a:spcBef>
              <a:spcAft>
                <a:spcPts val="0"/>
              </a:spcAft>
              <a:buClr>
                <a:schemeClr val="dk1"/>
              </a:buClr>
              <a:buSzPts val="2118"/>
              <a:buFont typeface="Arial"/>
              <a:buNone/>
            </a:pPr>
            <a:endParaRPr sz="1700" b="0">
              <a:solidFill>
                <a:schemeClr val="dk1"/>
              </a:solidFill>
              <a:latin typeface="Trebuchet MS"/>
              <a:ea typeface="Trebuchet MS"/>
              <a:cs typeface="Trebuchet MS"/>
              <a:sym typeface="Trebuchet MS"/>
            </a:endParaRPr>
          </a:p>
          <a:p>
            <a:pPr marL="0" lvl="0" indent="0" algn="ctr" rtl="0">
              <a:lnSpc>
                <a:spcPct val="110000"/>
              </a:lnSpc>
              <a:spcBef>
                <a:spcPts val="0"/>
              </a:spcBef>
              <a:spcAft>
                <a:spcPts val="0"/>
              </a:spcAft>
              <a:buClr>
                <a:schemeClr val="dk1"/>
              </a:buClr>
              <a:buSzPts val="2118"/>
              <a:buFont typeface="Arial"/>
              <a:buNone/>
            </a:pPr>
            <a:r>
              <a:rPr lang="en" sz="1700">
                <a:solidFill>
                  <a:schemeClr val="dk1"/>
                </a:solidFill>
                <a:latin typeface="Trebuchet MS"/>
                <a:ea typeface="Trebuchet MS"/>
                <a:cs typeface="Trebuchet MS"/>
                <a:sym typeface="Trebuchet MS"/>
              </a:rPr>
              <a:t>Carmen Kurek</a:t>
            </a:r>
            <a:endParaRPr sz="500" b="0">
              <a:solidFill>
                <a:schemeClr val="dk1"/>
              </a:solidFill>
              <a:latin typeface="Trebuchet MS"/>
              <a:ea typeface="Trebuchet MS"/>
              <a:cs typeface="Trebuchet MS"/>
              <a:sym typeface="Trebuchet MS"/>
            </a:endParaRPr>
          </a:p>
          <a:p>
            <a:pPr marL="0" lvl="0" indent="0" algn="ctr" rtl="0">
              <a:lnSpc>
                <a:spcPct val="110000"/>
              </a:lnSpc>
              <a:spcBef>
                <a:spcPts val="0"/>
              </a:spcBef>
              <a:spcAft>
                <a:spcPts val="0"/>
              </a:spcAft>
              <a:buClr>
                <a:schemeClr val="dk1"/>
              </a:buClr>
              <a:buSzPts val="2118"/>
              <a:buFont typeface="Arial"/>
              <a:buNone/>
            </a:pPr>
            <a:r>
              <a:rPr lang="en" sz="1700">
                <a:solidFill>
                  <a:schemeClr val="dk1"/>
                </a:solidFill>
                <a:latin typeface="Trebuchet MS"/>
                <a:ea typeface="Trebuchet MS"/>
                <a:cs typeface="Trebuchet MS"/>
                <a:sym typeface="Trebuchet MS"/>
              </a:rPr>
              <a:t>Elementary English/Reading Specialist</a:t>
            </a:r>
            <a:endParaRPr sz="500" b="0">
              <a:solidFill>
                <a:schemeClr val="dk1"/>
              </a:solidFill>
              <a:latin typeface="Trebuchet MS"/>
              <a:ea typeface="Trebuchet MS"/>
              <a:cs typeface="Trebuchet MS"/>
              <a:sym typeface="Trebuchet MS"/>
            </a:endParaRPr>
          </a:p>
          <a:p>
            <a:pPr marL="0" lvl="0" indent="0" algn="ctr" rtl="0">
              <a:lnSpc>
                <a:spcPct val="110000"/>
              </a:lnSpc>
              <a:spcBef>
                <a:spcPts val="0"/>
              </a:spcBef>
              <a:spcAft>
                <a:spcPts val="0"/>
              </a:spcAft>
              <a:buClr>
                <a:schemeClr val="dk1"/>
              </a:buClr>
              <a:buSzPts val="2118"/>
              <a:buFont typeface="Arial"/>
              <a:buNone/>
            </a:pPr>
            <a:r>
              <a:rPr lang="en" sz="1700" b="0" u="sng">
                <a:solidFill>
                  <a:srgbClr val="D50032"/>
                </a:solidFill>
                <a:latin typeface="Trebuchet MS"/>
                <a:ea typeface="Trebuchet MS"/>
                <a:cs typeface="Trebuchet MS"/>
                <a:sym typeface="Trebuchet MS"/>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Carmen.Kurek@doe.virginia.gov</a:t>
            </a:r>
            <a:endParaRPr sz="1700" b="0">
              <a:solidFill>
                <a:srgbClr val="D50032"/>
              </a:solidFill>
              <a:latin typeface="Trebuchet MS"/>
              <a:ea typeface="Trebuchet MS"/>
              <a:cs typeface="Trebuchet MS"/>
              <a:sym typeface="Trebuchet MS"/>
            </a:endParaRPr>
          </a:p>
          <a:p>
            <a:pPr marL="0" lvl="0" indent="0" algn="ctr" rtl="0">
              <a:lnSpc>
                <a:spcPct val="110000"/>
              </a:lnSpc>
              <a:spcBef>
                <a:spcPts val="0"/>
              </a:spcBef>
              <a:spcAft>
                <a:spcPts val="0"/>
              </a:spcAft>
              <a:buClr>
                <a:schemeClr val="dk1"/>
              </a:buClr>
              <a:buSzPts val="2118"/>
              <a:buFont typeface="Arial"/>
              <a:buNone/>
            </a:pPr>
            <a:endParaRPr sz="1700" b="0">
              <a:solidFill>
                <a:schemeClr val="dk1"/>
              </a:solidFill>
              <a:latin typeface="Trebuchet MS"/>
              <a:ea typeface="Trebuchet MS"/>
              <a:cs typeface="Trebuchet MS"/>
              <a:sym typeface="Trebuchet MS"/>
            </a:endParaRPr>
          </a:p>
          <a:p>
            <a:pPr marL="0" lvl="0" indent="0" algn="ctr" rtl="0">
              <a:lnSpc>
                <a:spcPct val="110000"/>
              </a:lnSpc>
              <a:spcBef>
                <a:spcPts val="0"/>
              </a:spcBef>
              <a:spcAft>
                <a:spcPts val="0"/>
              </a:spcAft>
              <a:buClr>
                <a:schemeClr val="dk1"/>
              </a:buClr>
              <a:buSzPts val="2118"/>
              <a:buFont typeface="Arial"/>
              <a:buNone/>
            </a:pPr>
            <a:r>
              <a:rPr lang="en" sz="1700">
                <a:solidFill>
                  <a:schemeClr val="dk1"/>
                </a:solidFill>
                <a:latin typeface="Trebuchet MS"/>
                <a:ea typeface="Trebuchet MS"/>
                <a:cs typeface="Trebuchet MS"/>
                <a:sym typeface="Trebuchet MS"/>
              </a:rPr>
              <a:t>Colleen Cassada</a:t>
            </a:r>
            <a:endParaRPr sz="500" b="0">
              <a:solidFill>
                <a:schemeClr val="dk1"/>
              </a:solidFill>
              <a:latin typeface="Trebuchet MS"/>
              <a:ea typeface="Trebuchet MS"/>
              <a:cs typeface="Trebuchet MS"/>
              <a:sym typeface="Trebuchet MS"/>
            </a:endParaRPr>
          </a:p>
          <a:p>
            <a:pPr marL="0" lvl="0" indent="0" algn="ctr" rtl="0">
              <a:lnSpc>
                <a:spcPct val="110000"/>
              </a:lnSpc>
              <a:spcBef>
                <a:spcPts val="0"/>
              </a:spcBef>
              <a:spcAft>
                <a:spcPts val="0"/>
              </a:spcAft>
              <a:buClr>
                <a:schemeClr val="dk1"/>
              </a:buClr>
              <a:buSzPts val="2118"/>
              <a:buFont typeface="Arial"/>
              <a:buNone/>
            </a:pPr>
            <a:r>
              <a:rPr lang="en" sz="1700">
                <a:solidFill>
                  <a:schemeClr val="dk1"/>
                </a:solidFill>
                <a:latin typeface="Trebuchet MS"/>
                <a:ea typeface="Trebuchet MS"/>
                <a:cs typeface="Trebuchet MS"/>
                <a:sym typeface="Trebuchet MS"/>
              </a:rPr>
              <a:t>Middle School English Specialist</a:t>
            </a:r>
            <a:endParaRPr sz="500" b="0">
              <a:solidFill>
                <a:schemeClr val="dk1"/>
              </a:solidFill>
              <a:latin typeface="Trebuchet MS"/>
              <a:ea typeface="Trebuchet MS"/>
              <a:cs typeface="Trebuchet MS"/>
              <a:sym typeface="Trebuchet MS"/>
            </a:endParaRPr>
          </a:p>
          <a:p>
            <a:pPr marL="0" lvl="0" indent="0" algn="ctr" rtl="0">
              <a:lnSpc>
                <a:spcPct val="110000"/>
              </a:lnSpc>
              <a:spcBef>
                <a:spcPts val="0"/>
              </a:spcBef>
              <a:spcAft>
                <a:spcPts val="0"/>
              </a:spcAft>
              <a:buClr>
                <a:schemeClr val="dk1"/>
              </a:buClr>
              <a:buSzPts val="2118"/>
              <a:buFont typeface="Arial"/>
              <a:buNone/>
            </a:pPr>
            <a:r>
              <a:rPr lang="en" sz="1700" b="0" u="sng">
                <a:solidFill>
                  <a:srgbClr val="D50032"/>
                </a:solidFill>
                <a:latin typeface="Trebuchet MS"/>
                <a:ea typeface="Trebuchet MS"/>
                <a:cs typeface="Trebuchet MS"/>
                <a:sym typeface="Trebuchet MS"/>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Colleen.Cassada@doe.Virginia.gov</a:t>
            </a:r>
            <a:endParaRPr sz="500"/>
          </a:p>
        </p:txBody>
      </p:sp>
      <p:sp>
        <p:nvSpPr>
          <p:cNvPr id="328" name="Google Shape;328;p49"/>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36</a:t>
            </a:fld>
            <a:endParaRPr/>
          </a:p>
        </p:txBody>
      </p:sp>
      <p:sp>
        <p:nvSpPr>
          <p:cNvPr id="329" name="Google Shape;329;p49"/>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We Are Here to Support You</a:t>
            </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a:t>
            </a:fld>
            <a:endParaRPr/>
          </a:p>
        </p:txBody>
      </p:sp>
      <p:sp>
        <p:nvSpPr>
          <p:cNvPr id="87" name="Google Shape;87;p17"/>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Session One Presentations </a:t>
            </a:r>
            <a:endParaRPr/>
          </a:p>
        </p:txBody>
      </p:sp>
      <p:pic>
        <p:nvPicPr>
          <p:cNvPr id="88" name="Google Shape;88;p17" descr="Session One options"/>
          <p:cNvPicPr preferRelativeResize="0"/>
          <p:nvPr/>
        </p:nvPicPr>
        <p:blipFill>
          <a:blip r:embed="rId3">
            <a:alphaModFix/>
          </a:blip>
          <a:stretch>
            <a:fillRect/>
          </a:stretch>
        </p:blipFill>
        <p:spPr>
          <a:xfrm>
            <a:off x="152400" y="1141025"/>
            <a:ext cx="8839199" cy="382895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5</a:t>
            </a:fld>
            <a:endParaRPr/>
          </a:p>
        </p:txBody>
      </p:sp>
      <p:sp>
        <p:nvSpPr>
          <p:cNvPr id="94" name="Google Shape;94;p18"/>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Session Two Presentations</a:t>
            </a:r>
            <a:endParaRPr/>
          </a:p>
        </p:txBody>
      </p:sp>
      <p:pic>
        <p:nvPicPr>
          <p:cNvPr id="95" name="Google Shape;95;p18" descr="Session two options"/>
          <p:cNvPicPr preferRelativeResize="0"/>
          <p:nvPr/>
        </p:nvPicPr>
        <p:blipFill>
          <a:blip r:embed="rId3">
            <a:alphaModFix/>
          </a:blip>
          <a:stretch>
            <a:fillRect/>
          </a:stretch>
        </p:blipFill>
        <p:spPr>
          <a:xfrm>
            <a:off x="152400" y="1141025"/>
            <a:ext cx="8839201" cy="3692625"/>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6</a:t>
            </a:fld>
            <a:endParaRPr/>
          </a:p>
        </p:txBody>
      </p:sp>
      <p:sp>
        <p:nvSpPr>
          <p:cNvPr id="101" name="Google Shape;101;p19"/>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Session Three Presentations</a:t>
            </a:r>
            <a:endParaRPr/>
          </a:p>
        </p:txBody>
      </p:sp>
      <p:pic>
        <p:nvPicPr>
          <p:cNvPr id="102" name="Google Shape;102;p19" descr="Session three options"/>
          <p:cNvPicPr preferRelativeResize="0"/>
          <p:nvPr/>
        </p:nvPicPr>
        <p:blipFill>
          <a:blip r:embed="rId3">
            <a:alphaModFix/>
          </a:blip>
          <a:stretch>
            <a:fillRect/>
          </a:stretch>
        </p:blipFill>
        <p:spPr>
          <a:xfrm>
            <a:off x="152400" y="1141025"/>
            <a:ext cx="8839199" cy="3705025"/>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body" idx="1"/>
          </p:nvPr>
        </p:nvSpPr>
        <p:spPr>
          <a:xfrm>
            <a:off x="223100" y="815100"/>
            <a:ext cx="8746200" cy="3981600"/>
          </a:xfrm>
          <a:prstGeom prst="rect">
            <a:avLst/>
          </a:prstGeom>
        </p:spPr>
        <p:txBody>
          <a:bodyPr spcFirstLastPara="1" wrap="square" lIns="91425" tIns="91425" rIns="91425" bIns="91425" anchor="t" anchorCtr="0">
            <a:noAutofit/>
          </a:bodyPr>
          <a:lstStyle/>
          <a:p>
            <a:pPr marL="1828800" lvl="0" indent="0" algn="l" rtl="0">
              <a:spcBef>
                <a:spcPts val="0"/>
              </a:spcBef>
              <a:spcAft>
                <a:spcPts val="0"/>
              </a:spcAft>
              <a:buNone/>
            </a:pPr>
            <a:r>
              <a:rPr lang="en" sz="2900"/>
              <a:t>Highlight what happens in the classroom</a:t>
            </a:r>
            <a:endParaRPr sz="2900"/>
          </a:p>
          <a:p>
            <a:pPr marL="1828800" lvl="0" indent="0" algn="l" rtl="0">
              <a:lnSpc>
                <a:spcPct val="100000"/>
              </a:lnSpc>
              <a:spcBef>
                <a:spcPts val="1600"/>
              </a:spcBef>
              <a:spcAft>
                <a:spcPts val="0"/>
              </a:spcAft>
              <a:buNone/>
            </a:pPr>
            <a:r>
              <a:rPr lang="en" sz="2900"/>
              <a:t>Provide support for connecting learning at home </a:t>
            </a:r>
            <a:endParaRPr sz="2900"/>
          </a:p>
          <a:p>
            <a:pPr marL="914400" lvl="0" indent="457200" algn="l" rtl="0">
              <a:spcBef>
                <a:spcPts val="1600"/>
              </a:spcBef>
              <a:spcAft>
                <a:spcPts val="0"/>
              </a:spcAft>
              <a:buNone/>
            </a:pPr>
            <a:endParaRPr sz="2900"/>
          </a:p>
          <a:p>
            <a:pPr marL="914400" lvl="0" indent="457200" algn="l" rtl="0">
              <a:spcBef>
                <a:spcPts val="1600"/>
              </a:spcBef>
              <a:spcAft>
                <a:spcPts val="0"/>
              </a:spcAft>
              <a:buNone/>
            </a:pPr>
            <a:r>
              <a:rPr lang="en" sz="2900"/>
              <a:t> 	Share resources and guidance </a:t>
            </a:r>
            <a:endParaRPr sz="2900"/>
          </a:p>
          <a:p>
            <a:pPr marL="0" lvl="0" indent="0" algn="l" rtl="0">
              <a:spcBef>
                <a:spcPts val="1600"/>
              </a:spcBef>
              <a:spcAft>
                <a:spcPts val="1600"/>
              </a:spcAft>
              <a:buNone/>
            </a:pPr>
            <a:endParaRPr/>
          </a:p>
        </p:txBody>
      </p:sp>
      <p:sp>
        <p:nvSpPr>
          <p:cNvPr id="108" name="Google Shape;108;p20"/>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7</a:t>
            </a:fld>
            <a:endParaRPr/>
          </a:p>
        </p:txBody>
      </p:sp>
      <p:sp>
        <p:nvSpPr>
          <p:cNvPr id="109" name="Google Shape;109;p20"/>
          <p:cNvSpPr txBox="1">
            <a:spLocks noGrp="1"/>
          </p:cNvSpPr>
          <p:nvPr>
            <p:ph type="title"/>
          </p:nvPr>
        </p:nvSpPr>
        <p:spPr>
          <a:xfrm>
            <a:off x="386775" y="242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We Can Support You</a:t>
            </a:r>
            <a:endParaRPr/>
          </a:p>
        </p:txBody>
      </p:sp>
      <p:pic>
        <p:nvPicPr>
          <p:cNvPr id="110" name="Google Shape;110;p20" descr="pencil"/>
          <p:cNvPicPr preferRelativeResize="0"/>
          <p:nvPr/>
        </p:nvPicPr>
        <p:blipFill>
          <a:blip r:embed="rId3">
            <a:alphaModFix/>
          </a:blip>
          <a:stretch>
            <a:fillRect/>
          </a:stretch>
        </p:blipFill>
        <p:spPr>
          <a:xfrm>
            <a:off x="708388" y="988625"/>
            <a:ext cx="771326" cy="771325"/>
          </a:xfrm>
          <a:prstGeom prst="rect">
            <a:avLst/>
          </a:prstGeom>
          <a:noFill/>
          <a:ln>
            <a:noFill/>
          </a:ln>
        </p:spPr>
      </p:pic>
      <p:pic>
        <p:nvPicPr>
          <p:cNvPr id="111" name="Google Shape;111;p20" descr="neighborhood"/>
          <p:cNvPicPr preferRelativeResize="0"/>
          <p:nvPr/>
        </p:nvPicPr>
        <p:blipFill>
          <a:blip r:embed="rId4">
            <a:alphaModFix/>
          </a:blip>
          <a:stretch>
            <a:fillRect/>
          </a:stretch>
        </p:blipFill>
        <p:spPr>
          <a:xfrm>
            <a:off x="708400" y="2237125"/>
            <a:ext cx="771325" cy="807280"/>
          </a:xfrm>
          <a:prstGeom prst="rect">
            <a:avLst/>
          </a:prstGeom>
          <a:noFill/>
          <a:ln w="19050" cap="flat" cmpd="sng">
            <a:solidFill>
              <a:schemeClr val="dk2"/>
            </a:solidFill>
            <a:prstDash val="solid"/>
            <a:round/>
            <a:headEnd type="none" w="sm" len="sm"/>
            <a:tailEnd type="none" w="sm" len="sm"/>
          </a:ln>
        </p:spPr>
      </p:pic>
      <p:pic>
        <p:nvPicPr>
          <p:cNvPr id="112" name="Google Shape;112;p20" descr="VDOE image"/>
          <p:cNvPicPr preferRelativeResize="0"/>
          <p:nvPr/>
        </p:nvPicPr>
        <p:blipFill>
          <a:blip r:embed="rId5">
            <a:alphaModFix/>
          </a:blip>
          <a:stretch>
            <a:fillRect/>
          </a:stretch>
        </p:blipFill>
        <p:spPr>
          <a:xfrm>
            <a:off x="450925" y="3521575"/>
            <a:ext cx="1286275" cy="1004352"/>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ctrTitle"/>
          </p:nvPr>
        </p:nvSpPr>
        <p:spPr>
          <a:xfrm>
            <a:off x="311708" y="124495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000"/>
              <a:t>Literacy in the Classroom</a:t>
            </a:r>
            <a:endParaRPr sz="5000"/>
          </a:p>
        </p:txBody>
      </p:sp>
      <p:sp>
        <p:nvSpPr>
          <p:cNvPr id="118" name="Google Shape;118;p21"/>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8</a:t>
            </a:fld>
            <a:endParaRPr/>
          </a:p>
        </p:txBody>
      </p:sp>
      <p:pic>
        <p:nvPicPr>
          <p:cNvPr id="119" name="Google Shape;119;p21" descr="highlighter"/>
          <p:cNvPicPr preferRelativeResize="0"/>
          <p:nvPr/>
        </p:nvPicPr>
        <p:blipFill>
          <a:blip r:embed="rId3">
            <a:alphaModFix/>
          </a:blip>
          <a:stretch>
            <a:fillRect/>
          </a:stretch>
        </p:blipFill>
        <p:spPr>
          <a:xfrm rot="879309">
            <a:off x="7081757" y="1000036"/>
            <a:ext cx="1491186" cy="1286228"/>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2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9</a:t>
            </a:fld>
            <a:endParaRPr/>
          </a:p>
        </p:txBody>
      </p:sp>
      <p:sp>
        <p:nvSpPr>
          <p:cNvPr id="2" name="Title 1"/>
          <p:cNvSpPr>
            <a:spLocks noGrp="1"/>
          </p:cNvSpPr>
          <p:nvPr>
            <p:ph type="title"/>
          </p:nvPr>
        </p:nvSpPr>
        <p:spPr/>
        <p:txBody>
          <a:bodyPr/>
          <a:lstStyle/>
          <a:p>
            <a:r>
              <a:rPr lang="en-US" sz="800" dirty="0" smtClean="0">
                <a:solidFill>
                  <a:schemeClr val="bg1"/>
                </a:solidFill>
              </a:rPr>
              <a:t>Reading Promotes Deeper Learning and Critical Thinking</a:t>
            </a:r>
            <a:endParaRPr lang="en-US" sz="800" dirty="0">
              <a:solidFill>
                <a:schemeClr val="bg1"/>
              </a:solidFill>
            </a:endParaRPr>
          </a:p>
        </p:txBody>
      </p:sp>
      <p:sp>
        <p:nvSpPr>
          <p:cNvPr id="124" name="Google Shape;124;p22"/>
          <p:cNvSpPr txBox="1">
            <a:spLocks noGrp="1"/>
          </p:cNvSpPr>
          <p:nvPr>
            <p:ph type="body" idx="4294967295"/>
          </p:nvPr>
        </p:nvSpPr>
        <p:spPr>
          <a:xfrm>
            <a:off x="623888" y="1100138"/>
            <a:ext cx="8520112" cy="34163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sz="5500" b="0" dirty="0">
                <a:solidFill>
                  <a:schemeClr val="dk1"/>
                </a:solidFill>
                <a:latin typeface="Trebuchet MS"/>
                <a:ea typeface="Trebuchet MS"/>
                <a:cs typeface="Trebuchet MS"/>
                <a:sym typeface="Trebuchet MS"/>
              </a:rPr>
              <a:t>Reading Promotes </a:t>
            </a:r>
            <a:endParaRPr sz="5500" b="0" dirty="0">
              <a:solidFill>
                <a:schemeClr val="dk1"/>
              </a:solidFill>
              <a:latin typeface="Trebuchet MS"/>
              <a:ea typeface="Trebuchet MS"/>
              <a:cs typeface="Trebuchet MS"/>
              <a:sym typeface="Trebuchet MS"/>
            </a:endParaRPr>
          </a:p>
          <a:p>
            <a:pPr marL="0" lvl="0" indent="0" algn="ctr" rtl="0">
              <a:lnSpc>
                <a:spcPct val="90000"/>
              </a:lnSpc>
              <a:spcBef>
                <a:spcPts val="0"/>
              </a:spcBef>
              <a:spcAft>
                <a:spcPts val="0"/>
              </a:spcAft>
              <a:buNone/>
            </a:pPr>
            <a:r>
              <a:rPr lang="en" sz="5500" b="0" dirty="0">
                <a:solidFill>
                  <a:schemeClr val="dk1"/>
                </a:solidFill>
                <a:latin typeface="Trebuchet MS"/>
                <a:ea typeface="Trebuchet MS"/>
                <a:cs typeface="Trebuchet MS"/>
                <a:sym typeface="Trebuchet MS"/>
              </a:rPr>
              <a:t>Deeper Learning </a:t>
            </a:r>
            <a:endParaRPr sz="5500" b="0" dirty="0">
              <a:solidFill>
                <a:schemeClr val="dk1"/>
              </a:solidFill>
              <a:latin typeface="Trebuchet MS"/>
              <a:ea typeface="Trebuchet MS"/>
              <a:cs typeface="Trebuchet MS"/>
              <a:sym typeface="Trebuchet MS"/>
            </a:endParaRPr>
          </a:p>
          <a:p>
            <a:pPr marL="0" lvl="0" indent="0" algn="ctr" rtl="0">
              <a:lnSpc>
                <a:spcPct val="90000"/>
              </a:lnSpc>
              <a:spcBef>
                <a:spcPts val="0"/>
              </a:spcBef>
              <a:spcAft>
                <a:spcPts val="0"/>
              </a:spcAft>
              <a:buNone/>
            </a:pPr>
            <a:r>
              <a:rPr lang="en" sz="5500" b="0" dirty="0">
                <a:solidFill>
                  <a:schemeClr val="dk1"/>
                </a:solidFill>
                <a:latin typeface="Trebuchet MS"/>
                <a:ea typeface="Trebuchet MS"/>
                <a:cs typeface="Trebuchet MS"/>
                <a:sym typeface="Trebuchet MS"/>
              </a:rPr>
              <a:t>&amp; </a:t>
            </a:r>
            <a:endParaRPr sz="5500" b="0" dirty="0">
              <a:solidFill>
                <a:schemeClr val="dk1"/>
              </a:solidFill>
              <a:latin typeface="Trebuchet MS"/>
              <a:ea typeface="Trebuchet MS"/>
              <a:cs typeface="Trebuchet MS"/>
              <a:sym typeface="Trebuchet MS"/>
            </a:endParaRPr>
          </a:p>
          <a:p>
            <a:pPr marL="0" lvl="0" indent="0" algn="ctr" rtl="0">
              <a:lnSpc>
                <a:spcPct val="90000"/>
              </a:lnSpc>
              <a:spcBef>
                <a:spcPts val="0"/>
              </a:spcBef>
              <a:spcAft>
                <a:spcPts val="0"/>
              </a:spcAft>
              <a:buNone/>
            </a:pPr>
            <a:r>
              <a:rPr lang="en" sz="5500" b="0" dirty="0">
                <a:solidFill>
                  <a:schemeClr val="dk1"/>
                </a:solidFill>
                <a:latin typeface="Trebuchet MS"/>
                <a:ea typeface="Trebuchet MS"/>
                <a:cs typeface="Trebuchet MS"/>
                <a:sym typeface="Trebuchet MS"/>
              </a:rPr>
              <a:t>Critical Thinking</a:t>
            </a:r>
            <a:endParaRPr sz="5500" b="0" dirty="0">
              <a:solidFill>
                <a:schemeClr val="dk1"/>
              </a:solidFill>
              <a:latin typeface="Trebuchet MS"/>
              <a:ea typeface="Trebuchet MS"/>
              <a:cs typeface="Trebuchet MS"/>
              <a:sym typeface="Trebuchet MS"/>
            </a:endParaRPr>
          </a:p>
          <a:p>
            <a:pPr marL="0" lvl="0" indent="0" algn="l" rtl="0">
              <a:lnSpc>
                <a:spcPct val="90000"/>
              </a:lnSpc>
              <a:spcBef>
                <a:spcPts val="0"/>
              </a:spcBef>
              <a:spcAft>
                <a:spcPts val="0"/>
              </a:spcAft>
              <a:buNone/>
            </a:pPr>
            <a:endParaRPr sz="2600" b="0" dirty="0">
              <a:solidFill>
                <a:schemeClr val="dk1"/>
              </a:solidFill>
              <a:latin typeface="Trebuchet MS"/>
              <a:ea typeface="Trebuchet MS"/>
              <a:cs typeface="Trebuchet MS"/>
              <a:sym typeface="Trebuchet MS"/>
            </a:endParaRPr>
          </a:p>
          <a:p>
            <a:pPr marL="0" lvl="0" indent="0" algn="l" rtl="0">
              <a:lnSpc>
                <a:spcPct val="90000"/>
              </a:lnSpc>
              <a:spcBef>
                <a:spcPts val="0"/>
              </a:spcBef>
              <a:spcAft>
                <a:spcPts val="0"/>
              </a:spcAft>
              <a:buClr>
                <a:srgbClr val="D50032"/>
              </a:buClr>
              <a:buSzPts val="4400"/>
              <a:buFont typeface="Trebuchet MS"/>
              <a:buNone/>
            </a:pPr>
            <a:endParaRPr sz="2600" b="0" dirty="0">
              <a:solidFill>
                <a:schemeClr val="dk1"/>
              </a:solidFill>
              <a:latin typeface="Trebuchet MS"/>
              <a:ea typeface="Trebuchet MS"/>
              <a:cs typeface="Trebuchet MS"/>
              <a:sym typeface="Trebuchet MS"/>
            </a:endParaRPr>
          </a:p>
          <a:p>
            <a:pPr marL="0" lvl="0" indent="0" algn="l" rtl="0">
              <a:spcBef>
                <a:spcPts val="0"/>
              </a:spcBef>
              <a:spcAft>
                <a:spcPts val="1600"/>
              </a:spcAft>
              <a:buNone/>
            </a:pPr>
            <a:endParaRPr dirty="0"/>
          </a:p>
        </p:txBody>
      </p:sp>
      <p:pic>
        <p:nvPicPr>
          <p:cNvPr id="126" name="Google Shape;126;p22" descr="VDOE logo"/>
          <p:cNvPicPr preferRelativeResize="0"/>
          <p:nvPr/>
        </p:nvPicPr>
        <p:blipFill>
          <a:blip r:embed="rId3">
            <a:alphaModFix/>
          </a:blip>
          <a:stretch>
            <a:fillRect/>
          </a:stretch>
        </p:blipFill>
        <p:spPr>
          <a:xfrm>
            <a:off x="6934892" y="4427575"/>
            <a:ext cx="2034333" cy="6781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1560</Words>
  <Application>Microsoft Office PowerPoint</Application>
  <PresentationFormat>On-screen Show (16:9)</PresentationFormat>
  <Paragraphs>232</Paragraphs>
  <Slides>36</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Josefin Sans</vt:lpstr>
      <vt:lpstr>Times New Roman</vt:lpstr>
      <vt:lpstr>Georgia</vt:lpstr>
      <vt:lpstr>Trebuchet MS</vt:lpstr>
      <vt:lpstr>Arial</vt:lpstr>
      <vt:lpstr>Simple Light</vt:lpstr>
      <vt:lpstr>Family Literacy Night</vt:lpstr>
      <vt:lpstr>Welcome!</vt:lpstr>
      <vt:lpstr>       Who We Are</vt:lpstr>
      <vt:lpstr>Session One Presentations </vt:lpstr>
      <vt:lpstr>Session Two Presentations</vt:lpstr>
      <vt:lpstr>Session Three Presentations</vt:lpstr>
      <vt:lpstr>How We Can Support You</vt:lpstr>
      <vt:lpstr>Literacy in the Classroom</vt:lpstr>
      <vt:lpstr>Reading Promotes Deeper Learning and Critical Thinking</vt:lpstr>
      <vt:lpstr>What Students Need Every Day </vt:lpstr>
      <vt:lpstr>How Teachers Support Students </vt:lpstr>
      <vt:lpstr>How Teachers Support Students  </vt:lpstr>
      <vt:lpstr>Connecting Learning  at Home </vt:lpstr>
      <vt:lpstr>Did You Know?</vt:lpstr>
      <vt:lpstr>Did You Know?</vt:lpstr>
      <vt:lpstr>What Can You Do To Support Young Readers? </vt:lpstr>
      <vt:lpstr>What Can You Do To Support Young Readers?</vt:lpstr>
      <vt:lpstr>Did You Know?</vt:lpstr>
      <vt:lpstr>What You Can Do To Support Middle Grade Readers?</vt:lpstr>
      <vt:lpstr>Did You Know?</vt:lpstr>
      <vt:lpstr>Did You Know?</vt:lpstr>
      <vt:lpstr>What Can You Do To Support Teen Readers?</vt:lpstr>
      <vt:lpstr>What Can You Do To Support Teen Readers?</vt:lpstr>
      <vt:lpstr>What Can You Do To Support Teen Readers?</vt:lpstr>
      <vt:lpstr>Did You Know?</vt:lpstr>
      <vt:lpstr>What We Can Do To Support All Readers</vt:lpstr>
      <vt:lpstr>Available Resources</vt:lpstr>
      <vt:lpstr>Family Literacy Night Recordings and Resources</vt:lpstr>
      <vt:lpstr>Additional Resources to Support Literacy at Home</vt:lpstr>
      <vt:lpstr>Resources for ELs and Families  </vt:lpstr>
      <vt:lpstr>Learning in Place Free Texts and Resources-Elementary </vt:lpstr>
      <vt:lpstr>Learning in Place Free Texts and Resources Middle School</vt:lpstr>
      <vt:lpstr>Learning in Place Free Texts and Resources High School </vt:lpstr>
      <vt:lpstr>Thank You!</vt:lpstr>
      <vt:lpstr>References</vt:lpstr>
      <vt:lpstr>We Are Here to Support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Literacy Night</dc:title>
  <dc:creator>Nogueras, Jill (DOE)</dc:creator>
  <cp:lastModifiedBy>Nogueras, Jill (DOE)</cp:lastModifiedBy>
  <cp:revision>2</cp:revision>
  <dcterms:modified xsi:type="dcterms:W3CDTF">2021-09-17T16:31:08Z</dcterms:modified>
</cp:coreProperties>
</file>