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3" r:id="rId11"/>
    <p:sldId id="268" r:id="rId12"/>
    <p:sldId id="270" r:id="rId13"/>
    <p:sldId id="271" r:id="rId14"/>
    <p:sldId id="269" r:id="rId15"/>
    <p:sldId id="272" r:id="rId16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Josefin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bury, Sarah (DOE)" initials="SS(" lastIdx="7" clrIdx="0">
    <p:extLst>
      <p:ext uri="{19B8F6BF-5375-455C-9EA6-DF929625EA0E}">
        <p15:presenceInfo xmlns:p15="http://schemas.microsoft.com/office/powerpoint/2012/main" userId="S-1-5-21-3102109963-2641124013-111641105-67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f09474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f09474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de90a41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de90a41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Pag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1244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3345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209358" y="4593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69650" y="37933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Page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785950" y="1386425"/>
            <a:ext cx="818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579233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2104462" y="2429713"/>
            <a:ext cx="4739475" cy="2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- No Side Logo">
  <p:cSld name="TITLE_AND_BODY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48625" y="1100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- No Side Logo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2549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270750" y="16809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>
            <a:off x="270750" y="325080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48625" y="1100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600"/>
              <a:buFont typeface="Josefin Sans"/>
              <a:buChar char="●"/>
              <a:defRPr sz="1600" b="1">
                <a:solidFill>
                  <a:srgbClr val="10182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Char char="○"/>
              <a:defRPr sz="1600"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50032"/>
              </a:buClr>
              <a:buSzPts val="1400"/>
              <a:buFont typeface="Josefin Sans"/>
              <a:buChar char="■"/>
              <a:defRPr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●"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50032"/>
              </a:buClr>
              <a:buSzPts val="1400"/>
              <a:buFont typeface="Josefin Sans"/>
              <a:buChar char="○"/>
              <a:defRPr i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■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●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○"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Josefin Sans"/>
              <a:buChar char="■"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>
                <a:solidFill>
                  <a:srgbClr val="B7B7B7"/>
                </a:solidFill>
              </a:defRPr>
            </a:lvl1pPr>
            <a:lvl2pPr lvl="1">
              <a:buNone/>
              <a:defRPr sz="1000">
                <a:solidFill>
                  <a:srgbClr val="B7B7B7"/>
                </a:solidFill>
              </a:defRPr>
            </a:lvl2pPr>
            <a:lvl3pPr lvl="2">
              <a:buNone/>
              <a:defRPr sz="1000">
                <a:solidFill>
                  <a:srgbClr val="B7B7B7"/>
                </a:solidFill>
              </a:defRPr>
            </a:lvl3pPr>
            <a:lvl4pPr lvl="3">
              <a:buNone/>
              <a:defRPr sz="1000">
                <a:solidFill>
                  <a:srgbClr val="B7B7B7"/>
                </a:solidFill>
              </a:defRPr>
            </a:lvl4pPr>
            <a:lvl5pPr lvl="4">
              <a:buNone/>
              <a:defRPr sz="1000">
                <a:solidFill>
                  <a:srgbClr val="B7B7B7"/>
                </a:solidFill>
              </a:defRPr>
            </a:lvl5pPr>
            <a:lvl6pPr lvl="5">
              <a:buNone/>
              <a:defRPr sz="1000">
                <a:solidFill>
                  <a:srgbClr val="B7B7B7"/>
                </a:solidFill>
              </a:defRPr>
            </a:lvl6pPr>
            <a:lvl7pPr lvl="6">
              <a:buNone/>
              <a:defRPr sz="1000">
                <a:solidFill>
                  <a:srgbClr val="B7B7B7"/>
                </a:solidFill>
              </a:defRPr>
            </a:lvl7pPr>
            <a:lvl8pPr lvl="7">
              <a:buNone/>
              <a:defRPr sz="1000">
                <a:solidFill>
                  <a:srgbClr val="B7B7B7"/>
                </a:solidFill>
              </a:defRPr>
            </a:lvl8pPr>
            <a:lvl9pPr lvl="8">
              <a:buNone/>
              <a:defRPr sz="1000">
                <a:solidFill>
                  <a:srgbClr val="B7B7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_assessment@doe.Virginia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11700" y="483779"/>
            <a:ext cx="8520600" cy="15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 b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" sz="4400" b="0" dirty="0">
                <a:latin typeface="Georgia"/>
                <a:ea typeface="Georgia"/>
                <a:cs typeface="Georgia"/>
                <a:sym typeface="Georgia"/>
              </a:rPr>
              <a:t>An Explanation of Your Student’s SOL </a:t>
            </a:r>
            <a:r>
              <a:rPr lang="en" sz="4400" b="0" dirty="0" smtClean="0">
                <a:latin typeface="Georgia"/>
                <a:ea typeface="Georgia"/>
                <a:cs typeface="Georgia"/>
                <a:sym typeface="Georgia"/>
              </a:rPr>
              <a:t>Test Score Reports</a:t>
            </a:r>
            <a:endParaRPr sz="4400" b="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311700" y="2150326"/>
            <a:ext cx="85206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Jason A. Ellis</a:t>
            </a:r>
            <a:endParaRPr sz="2400" b="0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Test Results Utilization Specialist</a:t>
            </a:r>
            <a:endParaRPr sz="2400" b="0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Office of Student Assessment</a:t>
            </a:r>
            <a:endParaRPr sz="2400" b="0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Virginia Department of </a:t>
            </a:r>
            <a:r>
              <a:rPr lang="en" sz="2400" b="0" dirty="0" smtClean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Education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0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 smtClean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Family Literacy Night 08/31/21</a:t>
            </a:r>
            <a:endParaRPr sz="2400" b="0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209358" y="4593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233" y="108284"/>
            <a:ext cx="8564767" cy="1278141"/>
          </a:xfrm>
        </p:spPr>
        <p:txBody>
          <a:bodyPr/>
          <a:lstStyle/>
          <a:p>
            <a:r>
              <a:rPr lang="en-US" sz="3200" b="0" dirty="0" smtClean="0">
                <a:latin typeface="Georgia" panose="02040502050405020303" pitchFamily="18" charset="0"/>
              </a:rPr>
              <a:t>Student Detail By Question (SDBQ) Report for Fall 2021 Growth Assessments Description</a:t>
            </a:r>
            <a:endParaRPr lang="en-US" sz="3200" b="0" dirty="0"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9233" y="1219160"/>
            <a:ext cx="8390117" cy="341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b="0" dirty="0" smtClean="0">
                <a:latin typeface="Georgia" panose="02040502050405020303" pitchFamily="18" charset="0"/>
              </a:rPr>
              <a:t>The SDBQ report is created for each completed test in each subject area, Reading or Math.</a:t>
            </a:r>
          </a:p>
          <a:p>
            <a:pPr>
              <a:lnSpc>
                <a:spcPct val="100000"/>
              </a:lnSpc>
            </a:pPr>
            <a:r>
              <a:rPr lang="en-US" sz="2600" b="0" dirty="0" smtClean="0">
                <a:latin typeface="Georgia" panose="02040502050405020303" pitchFamily="18" charset="0"/>
              </a:rPr>
              <a:t>This report will provide information about every test question your student answered on their test.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b="0" dirty="0" smtClean="0">
                <a:latin typeface="Georgia" panose="02040502050405020303" pitchFamily="18" charset="0"/>
              </a:rPr>
              <a:t>A descriptive phrase about the test item, item difficulty, Standard of Learning number, and whether the student answered it correctly or incorrectly</a:t>
            </a:r>
          </a:p>
          <a:p>
            <a:pPr>
              <a:lnSpc>
                <a:spcPct val="100000"/>
              </a:lnSpc>
            </a:pPr>
            <a:r>
              <a:rPr lang="en-US" sz="2600" b="0" dirty="0" smtClean="0">
                <a:latin typeface="Georgia" panose="02040502050405020303" pitchFamily="18" charset="0"/>
              </a:rPr>
              <a:t>This report is one page.</a:t>
            </a:r>
            <a:endParaRPr lang="en-US" sz="2600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2024"/>
            <a:ext cx="9144000" cy="760025"/>
          </a:xfrm>
        </p:spPr>
        <p:txBody>
          <a:bodyPr/>
          <a:lstStyle/>
          <a:p>
            <a:r>
              <a:rPr lang="en-US" b="0" dirty="0" smtClean="0">
                <a:latin typeface="Georgia" panose="02040502050405020303" pitchFamily="18" charset="0"/>
              </a:rPr>
              <a:t>SDBQ Report for Fall 2021 Growth Assessments (1 of 4)</a:t>
            </a:r>
            <a:endParaRPr lang="en-US" b="0" dirty="0"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6567" y="1191126"/>
            <a:ext cx="4355433" cy="3200400"/>
          </a:xfrm>
        </p:spPr>
        <p:txBody>
          <a:bodyPr/>
          <a:lstStyle/>
          <a:p>
            <a:pPr marL="127000" indent="0">
              <a:buNone/>
            </a:pPr>
            <a:r>
              <a:rPr lang="en-US" sz="2600" b="0" dirty="0" smtClean="0">
                <a:latin typeface="Georgia" panose="02040502050405020303" pitchFamily="18" charset="0"/>
              </a:rPr>
              <a:t>The test completed by your student is separated into reporting categories and all of the item descriptors in each category are listed.</a:t>
            </a:r>
            <a:endParaRPr lang="en-US" sz="2600" b="0" dirty="0">
              <a:latin typeface="Georgia" panose="02040502050405020303" pitchFamily="18" charset="0"/>
            </a:endParaRPr>
          </a:p>
        </p:txBody>
      </p:sp>
      <p:pic>
        <p:nvPicPr>
          <p:cNvPr id="7" name="Picture 6" descr="This is a screenshot of the Student Detail by Question report, or SDBQ as it is known." title="Student Detail by Question Repo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650" y="542356"/>
            <a:ext cx="3898232" cy="4577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27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" y="290705"/>
            <a:ext cx="9144000" cy="572700"/>
          </a:xfrm>
        </p:spPr>
        <p:txBody>
          <a:bodyPr/>
          <a:lstStyle/>
          <a:p>
            <a:r>
              <a:rPr lang="en-US" b="0" dirty="0">
                <a:latin typeface="Georgia" panose="02040502050405020303" pitchFamily="18" charset="0"/>
              </a:rPr>
              <a:t>SDBQ Report for Fall 2021 Growth Assessments </a:t>
            </a:r>
            <a:r>
              <a:rPr lang="en-US" b="0" dirty="0" smtClean="0">
                <a:latin typeface="Georgia" panose="02040502050405020303" pitchFamily="18" charset="0"/>
              </a:rPr>
              <a:t>(2 </a:t>
            </a:r>
            <a:r>
              <a:rPr lang="en-US" b="0" dirty="0">
                <a:latin typeface="Georgia" panose="02040502050405020303" pitchFamily="18" charset="0"/>
              </a:rPr>
              <a:t>of </a:t>
            </a:r>
            <a:r>
              <a:rPr lang="en-US" b="0" dirty="0" smtClean="0">
                <a:latin typeface="Georgia" panose="02040502050405020303" pitchFamily="18" charset="0"/>
              </a:rPr>
              <a:t>4)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0298" y="1081764"/>
            <a:ext cx="8183400" cy="1542911"/>
          </a:xfrm>
        </p:spPr>
        <p:txBody>
          <a:bodyPr/>
          <a:lstStyle/>
          <a:p>
            <a:pPr marL="127000" indent="0">
              <a:lnSpc>
                <a:spcPct val="100000"/>
              </a:lnSpc>
              <a:buNone/>
            </a:pPr>
            <a:r>
              <a:rPr lang="en-US" sz="2600" b="0" dirty="0">
                <a:latin typeface="Georgia" panose="02040502050405020303" pitchFamily="18" charset="0"/>
              </a:rPr>
              <a:t>This section of the report contains demographic information for the student </a:t>
            </a:r>
            <a:r>
              <a:rPr lang="en-US" sz="2600" b="0" dirty="0" smtClean="0">
                <a:latin typeface="Georgia" panose="02040502050405020303" pitchFamily="18" charset="0"/>
              </a:rPr>
              <a:t>and </a:t>
            </a:r>
            <a:r>
              <a:rPr lang="en-US" sz="2600" b="0" dirty="0">
                <a:latin typeface="Georgia" panose="02040502050405020303" pitchFamily="18" charset="0"/>
              </a:rPr>
              <a:t>a brief description of the report</a:t>
            </a:r>
            <a:r>
              <a:rPr lang="en-US" sz="2600" b="0" dirty="0" smtClean="0">
                <a:latin typeface="Georgia" panose="02040502050405020303" pitchFamily="18" charset="0"/>
              </a:rPr>
              <a:t>.</a:t>
            </a:r>
            <a:endParaRPr lang="en-US" sz="2600" b="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This is a screenshot of the header of the SDBQ report, containing demographic information for the student.&#10;" title="SDBQ  Report Head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" y="2843034"/>
            <a:ext cx="8429625" cy="895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56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" y="258846"/>
            <a:ext cx="9144000" cy="572700"/>
          </a:xfrm>
        </p:spPr>
        <p:txBody>
          <a:bodyPr/>
          <a:lstStyle/>
          <a:p>
            <a:r>
              <a:rPr lang="en-US" b="0" dirty="0">
                <a:latin typeface="Georgia" panose="02040502050405020303" pitchFamily="18" charset="0"/>
              </a:rPr>
              <a:t>SDBQ Report for Fall 2021 Growth Assessments </a:t>
            </a:r>
            <a:r>
              <a:rPr lang="en-US" b="0" dirty="0" smtClean="0">
                <a:latin typeface="Georgia" panose="02040502050405020303" pitchFamily="18" charset="0"/>
              </a:rPr>
              <a:t>(3 </a:t>
            </a:r>
            <a:r>
              <a:rPr lang="en-US" b="0" dirty="0">
                <a:latin typeface="Georgia" panose="02040502050405020303" pitchFamily="18" charset="0"/>
              </a:rPr>
              <a:t>of </a:t>
            </a:r>
            <a:r>
              <a:rPr lang="en-US" b="0" dirty="0" smtClean="0">
                <a:latin typeface="Georgia" panose="02040502050405020303" pitchFamily="18" charset="0"/>
              </a:rPr>
              <a:t>4)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0299" y="831546"/>
            <a:ext cx="8183400" cy="1764970"/>
          </a:xfrm>
          <a:ln>
            <a:noFill/>
          </a:ln>
        </p:spPr>
        <p:txBody>
          <a:bodyPr/>
          <a:lstStyle/>
          <a:p>
            <a:pPr marL="127000" indent="0">
              <a:lnSpc>
                <a:spcPct val="100000"/>
              </a:lnSpc>
              <a:buNone/>
            </a:pPr>
            <a:r>
              <a:rPr lang="en-US" sz="2600" b="0" dirty="0" smtClean="0">
                <a:latin typeface="Georgia" panose="02040502050405020303" pitchFamily="18" charset="0"/>
              </a:rPr>
              <a:t>This section of the report contains the test name, vertical scaled score, and the key for the symbols used in the report.</a:t>
            </a:r>
            <a:endParaRPr lang="en-US" sz="2600" b="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This is a screenshot of the test name, Vertical Scaled Score, and the report key for the SDBQ report." title="SDBQ Repo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1" y="2365007"/>
            <a:ext cx="8448675" cy="1857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61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0789"/>
            <a:ext cx="9144000" cy="572700"/>
          </a:xfrm>
        </p:spPr>
        <p:txBody>
          <a:bodyPr/>
          <a:lstStyle/>
          <a:p>
            <a:r>
              <a:rPr lang="en-US" b="0" dirty="0">
                <a:latin typeface="Georgia" panose="02040502050405020303" pitchFamily="18" charset="0"/>
              </a:rPr>
              <a:t>SDBQ Report for Fall 2021 Growth Assessments </a:t>
            </a:r>
            <a:r>
              <a:rPr lang="en-US" b="0" dirty="0" smtClean="0">
                <a:latin typeface="Georgia" panose="02040502050405020303" pitchFamily="18" charset="0"/>
              </a:rPr>
              <a:t>(4 </a:t>
            </a:r>
            <a:r>
              <a:rPr lang="en-US" b="0" dirty="0">
                <a:latin typeface="Georgia" panose="02040502050405020303" pitchFamily="18" charset="0"/>
              </a:rPr>
              <a:t>of </a:t>
            </a:r>
            <a:r>
              <a:rPr lang="en-US" b="0" dirty="0" smtClean="0">
                <a:latin typeface="Georgia" panose="02040502050405020303" pitchFamily="18" charset="0"/>
              </a:rPr>
              <a:t>4)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3136" y="1588169"/>
            <a:ext cx="3380875" cy="2502568"/>
          </a:xfrm>
        </p:spPr>
        <p:txBody>
          <a:bodyPr/>
          <a:lstStyle/>
          <a:p>
            <a:pPr marL="127000" indent="0">
              <a:buNone/>
            </a:pPr>
            <a:r>
              <a:rPr lang="en-US" sz="2400" b="0" dirty="0" smtClean="0">
                <a:latin typeface="Georgia" panose="02040502050405020303" pitchFamily="18" charset="0"/>
              </a:rPr>
              <a:t>Each item descriptor includes information about the skill and content for each test question.</a:t>
            </a:r>
          </a:p>
        </p:txBody>
      </p:sp>
      <p:pic>
        <p:nvPicPr>
          <p:cNvPr id="5" name="Picture 4" descr="This is a screenshot of a single reporting category from the overall SDBQ report." title="SDBQ Report - Reporting Catego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272" y="1247991"/>
            <a:ext cx="4922078" cy="35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9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232" y="415925"/>
            <a:ext cx="8390117" cy="572700"/>
          </a:xfrm>
        </p:spPr>
        <p:txBody>
          <a:bodyPr/>
          <a:lstStyle/>
          <a:p>
            <a:r>
              <a:rPr lang="en-US" sz="3200" b="0" dirty="0" smtClean="0">
                <a:latin typeface="Georgia" panose="02040502050405020303" pitchFamily="18" charset="0"/>
              </a:rPr>
              <a:t>Thank you for joining me tonight!</a:t>
            </a:r>
            <a:endParaRPr lang="en-US" sz="3200" b="0" dirty="0"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b="0" dirty="0" smtClean="0">
                <a:latin typeface="Georgia" panose="02040502050405020303" pitchFamily="18" charset="0"/>
              </a:rPr>
              <a:t>If you have any questions regarding your student’s score reports, please send them via email to </a:t>
            </a:r>
            <a:r>
              <a:rPr lang="en-US" sz="2600" b="0" dirty="0" smtClean="0">
                <a:latin typeface="Georgia" panose="02040502050405020303" pitchFamily="18" charset="0"/>
                <a:hlinkClick r:id="rId2"/>
              </a:rPr>
              <a:t>student_assessment@doe.Virginia.gov</a:t>
            </a:r>
            <a:r>
              <a:rPr lang="en-US" sz="2600" b="0" dirty="0" smtClean="0">
                <a:latin typeface="Georgia" panose="02040502050405020303" pitchFamily="18" charset="0"/>
              </a:rPr>
              <a:t>. </a:t>
            </a:r>
            <a:endParaRPr lang="en-US" sz="2600" b="0" dirty="0">
              <a:latin typeface="Georgia" panose="02040502050405020303" pitchFamily="18" charset="0"/>
            </a:endParaRPr>
          </a:p>
          <a:p>
            <a:r>
              <a:rPr lang="en-US" sz="2600" b="0" dirty="0" smtClean="0">
                <a:latin typeface="Georgia" panose="02040502050405020303" pitchFamily="18" charset="0"/>
              </a:rPr>
              <a:t>I wish you and your family a wonderful school year!</a:t>
            </a:r>
            <a:endParaRPr lang="en-US" sz="2600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4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25050" y="984925"/>
            <a:ext cx="8518950" cy="3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1600"/>
              <a:buFont typeface="Georgia"/>
              <a:buChar char="●"/>
            </a:pPr>
            <a:r>
              <a:rPr lang="en-US" sz="2400" b="0" dirty="0" smtClean="0">
                <a:solidFill>
                  <a:srgbClr val="D50032"/>
                </a:solidFill>
                <a:latin typeface="Georgia"/>
                <a:ea typeface="Georgia"/>
                <a:cs typeface="Georgia"/>
                <a:sym typeface="Georgia"/>
              </a:rPr>
              <a:t>Two Types of Tests</a:t>
            </a:r>
          </a:p>
          <a:p>
            <a:pPr lvl="1">
              <a:spcBef>
                <a:spcPts val="0"/>
              </a:spcBef>
              <a:buClr>
                <a:srgbClr val="D50032"/>
              </a:buClr>
              <a:buFont typeface="Courier New" panose="02070309020205020404" pitchFamily="49" charset="0"/>
              <a:buChar char="o"/>
            </a:pPr>
            <a:r>
              <a:rPr lang="en" sz="2400" b="0" dirty="0" smtClean="0">
                <a:solidFill>
                  <a:srgbClr val="D50032"/>
                </a:solidFill>
                <a:latin typeface="Georgia"/>
                <a:ea typeface="Georgia"/>
                <a:cs typeface="Georgia"/>
                <a:sym typeface="Georgia"/>
              </a:rPr>
              <a:t>Standards of Learning (SOL) Tests</a:t>
            </a:r>
            <a:endParaRPr sz="2400" b="0" dirty="0" smtClean="0">
              <a:solidFill>
                <a:srgbClr val="D5003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1600"/>
              <a:buFont typeface="Georgia"/>
              <a:buChar char="○"/>
            </a:pPr>
            <a:r>
              <a:rPr lang="en" sz="2400" b="0" dirty="0" smtClean="0">
                <a:solidFill>
                  <a:srgbClr val="D50032"/>
                </a:solidFill>
                <a:latin typeface="Georgia"/>
                <a:ea typeface="Georgia"/>
                <a:cs typeface="Georgia"/>
                <a:sym typeface="Georgia"/>
              </a:rPr>
              <a:t>Fall </a:t>
            </a:r>
            <a:r>
              <a:rPr lang="en" sz="2400" b="0" dirty="0">
                <a:solidFill>
                  <a:srgbClr val="D50032"/>
                </a:solidFill>
                <a:latin typeface="Georgia"/>
                <a:ea typeface="Georgia"/>
                <a:cs typeface="Georgia"/>
                <a:sym typeface="Georgia"/>
              </a:rPr>
              <a:t>2021 Growth Assessments</a:t>
            </a:r>
            <a:endParaRPr sz="2400" b="0" dirty="0">
              <a:solidFill>
                <a:srgbClr val="D5003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1600"/>
              <a:buFont typeface="Georgia"/>
              <a:buChar char="●"/>
            </a:pPr>
            <a:r>
              <a:rPr lang="en" sz="2400" b="0" dirty="0">
                <a:solidFill>
                  <a:srgbClr val="D50032"/>
                </a:solidFill>
                <a:latin typeface="Georgia"/>
                <a:ea typeface="Georgia"/>
                <a:cs typeface="Georgia"/>
                <a:sym typeface="Georgia"/>
              </a:rPr>
              <a:t>Student Report for Standards of Learning Tests</a:t>
            </a:r>
            <a:endParaRPr sz="2400" b="0" dirty="0">
              <a:solidFill>
                <a:srgbClr val="D5003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1600"/>
              <a:buFont typeface="Georgia"/>
              <a:buChar char="●"/>
            </a:pPr>
            <a:r>
              <a:rPr lang="en" sz="2400" b="0" dirty="0">
                <a:solidFill>
                  <a:srgbClr val="D50032"/>
                </a:solidFill>
                <a:latin typeface="Georgia"/>
                <a:ea typeface="Georgia"/>
                <a:cs typeface="Georgia"/>
                <a:sym typeface="Georgia"/>
              </a:rPr>
              <a:t>Student Detail By Question Report for Fall 2021 Growth Assessments</a:t>
            </a:r>
            <a:endParaRPr sz="2400" b="0" dirty="0">
              <a:solidFill>
                <a:srgbClr val="D5003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1600"/>
              <a:buFont typeface="Georgia"/>
              <a:buChar char="●"/>
            </a:pPr>
            <a:r>
              <a:rPr lang="en" sz="2400" b="0" dirty="0">
                <a:solidFill>
                  <a:srgbClr val="D50032"/>
                </a:solidFill>
                <a:latin typeface="Georgia"/>
                <a:ea typeface="Georgia"/>
                <a:cs typeface="Georgia"/>
                <a:sym typeface="Georgia"/>
              </a:rPr>
              <a:t>Questions</a:t>
            </a:r>
            <a:endParaRPr sz="2400" b="0" dirty="0">
              <a:solidFill>
                <a:srgbClr val="D5003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579233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625150" y="415925"/>
            <a:ext cx="834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latin typeface="Georgia"/>
                <a:ea typeface="Georgia"/>
                <a:cs typeface="Georgia"/>
                <a:sym typeface="Georgia"/>
              </a:rPr>
              <a:t>Agenda</a:t>
            </a:r>
            <a:endParaRPr sz="3200" b="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785950" y="1386425"/>
            <a:ext cx="818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-228600"/>
            <a:r>
              <a:rPr lang="en-US" sz="2600" b="0" dirty="0" smtClean="0">
                <a:latin typeface="Georgia" panose="02040502050405020303" pitchFamily="18" charset="0"/>
              </a:rPr>
              <a:t>Standards of Learning (SOL) Tests</a:t>
            </a:r>
          </a:p>
          <a:p>
            <a:pPr marL="685800" lvl="1" indent="-228600">
              <a:lnSpc>
                <a:spcPct val="100000"/>
              </a:lnSpc>
            </a:pPr>
            <a:r>
              <a:rPr lang="en-US" sz="2400" b="0" dirty="0" smtClean="0">
                <a:latin typeface="Georgia" panose="02040502050405020303" pitchFamily="18" charset="0"/>
              </a:rPr>
              <a:t>Administered to students in grades 3-12</a:t>
            </a:r>
          </a:p>
          <a:p>
            <a:pPr marL="685800" lvl="1" indent="-228600">
              <a:lnSpc>
                <a:spcPct val="100000"/>
              </a:lnSpc>
            </a:pPr>
            <a:r>
              <a:rPr lang="en-US" sz="2400" b="0" dirty="0" smtClean="0">
                <a:latin typeface="Georgia" panose="02040502050405020303" pitchFamily="18" charset="0"/>
              </a:rPr>
              <a:t>Reading, Mathematics, Science, History, and Writing content areas</a:t>
            </a:r>
          </a:p>
          <a:p>
            <a:pPr marL="685800" lvl="1" indent="-228600">
              <a:lnSpc>
                <a:spcPct val="100000"/>
              </a:lnSpc>
            </a:pPr>
            <a:r>
              <a:rPr lang="en-US" sz="2400" b="0" dirty="0" smtClean="0">
                <a:latin typeface="Georgia" panose="02040502050405020303" pitchFamily="18" charset="0"/>
              </a:rPr>
              <a:t>Used to provide feedback on student content mastery and for state and federal accountability calculations</a:t>
            </a:r>
          </a:p>
          <a:p>
            <a:pPr lvl="1" indent="-457200">
              <a:spcAft>
                <a:spcPts val="1600"/>
              </a:spcAft>
            </a:pPr>
            <a:endParaRPr sz="2600" dirty="0">
              <a:latin typeface="Georgia" panose="02040502050405020303" pitchFamily="18" charset="0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579233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579233" y="76200"/>
            <a:ext cx="8390117" cy="1000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>
              <a:buSzPts val="1600"/>
            </a:pPr>
            <a:r>
              <a:rPr lang="en-US" sz="3200" b="0" dirty="0">
                <a:latin typeface="Georgia"/>
                <a:ea typeface="Georgia"/>
                <a:cs typeface="Georgia"/>
                <a:sym typeface="Georgia"/>
              </a:rPr>
              <a:t>What Types of State Required Tests </a:t>
            </a:r>
            <a:r>
              <a:rPr lang="en-US" sz="3200" b="0" dirty="0" smtClean="0">
                <a:latin typeface="Georgia"/>
                <a:ea typeface="Georgia"/>
                <a:cs typeface="Georgia"/>
                <a:sym typeface="Georgia"/>
              </a:rPr>
              <a:t>Do </a:t>
            </a:r>
            <a:r>
              <a:rPr lang="en-US" sz="3200" b="0" dirty="0" smtClean="0">
                <a:latin typeface="Georgia"/>
                <a:ea typeface="Georgia"/>
                <a:cs typeface="Georgia"/>
                <a:sym typeface="Georgia"/>
              </a:rPr>
              <a:t>Students </a:t>
            </a:r>
            <a:r>
              <a:rPr lang="en-US" sz="3200" b="0" dirty="0">
                <a:latin typeface="Georgia"/>
                <a:ea typeface="Georgia"/>
                <a:cs typeface="Georgia"/>
                <a:sym typeface="Georgia"/>
              </a:rPr>
              <a:t>Take</a:t>
            </a:r>
            <a:r>
              <a:rPr lang="en-US" sz="3200" b="0" dirty="0" smtClean="0">
                <a:latin typeface="Georgia"/>
                <a:ea typeface="Georgia"/>
                <a:cs typeface="Georgia"/>
                <a:sym typeface="Georgia"/>
              </a:rPr>
              <a:t>? (1 of 2)</a:t>
            </a:r>
            <a:endParaRPr lang="en-US" sz="3200" b="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84221"/>
            <a:ext cx="8283549" cy="904404"/>
          </a:xfrm>
        </p:spPr>
        <p:txBody>
          <a:bodyPr/>
          <a:lstStyle/>
          <a:p>
            <a:r>
              <a:rPr lang="en-US" sz="3200" b="0" dirty="0">
                <a:latin typeface="Georgia"/>
                <a:ea typeface="Georgia"/>
                <a:cs typeface="Georgia"/>
                <a:sym typeface="Georgia"/>
              </a:rPr>
              <a:t>What Types of State Required Tests </a:t>
            </a:r>
            <a:r>
              <a:rPr lang="en-US" sz="3200" b="0" dirty="0" smtClean="0">
                <a:latin typeface="Georgia"/>
                <a:ea typeface="Georgia"/>
                <a:cs typeface="Georgia"/>
                <a:sym typeface="Georgia"/>
              </a:rPr>
              <a:t>Do </a:t>
            </a:r>
            <a:r>
              <a:rPr lang="en-US" sz="3200" b="0" dirty="0" smtClean="0">
                <a:latin typeface="Georgia"/>
                <a:ea typeface="Georgia"/>
                <a:cs typeface="Georgia"/>
                <a:sym typeface="Georgia"/>
              </a:rPr>
              <a:t>Students </a:t>
            </a:r>
            <a:r>
              <a:rPr lang="en-US" sz="3200" b="0" dirty="0">
                <a:latin typeface="Georgia"/>
                <a:ea typeface="Georgia"/>
                <a:cs typeface="Georgia"/>
                <a:sym typeface="Georgia"/>
              </a:rPr>
              <a:t>Take? </a:t>
            </a:r>
            <a:r>
              <a:rPr lang="en-US" sz="3200" b="0" dirty="0" smtClean="0">
                <a:latin typeface="Georgia"/>
                <a:ea typeface="Georgia"/>
                <a:cs typeface="Georgia"/>
                <a:sym typeface="Georgia"/>
              </a:rPr>
              <a:t>(2 </a:t>
            </a:r>
            <a:r>
              <a:rPr lang="en-US" sz="3200" b="0" dirty="0">
                <a:latin typeface="Georgia"/>
                <a:ea typeface="Georgia"/>
                <a:cs typeface="Georgia"/>
                <a:sym typeface="Georgia"/>
              </a:rPr>
              <a:t>of 2)</a:t>
            </a:r>
            <a:endParaRPr lang="en-US" sz="3200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5950" y="1386425"/>
            <a:ext cx="8183399" cy="3416400"/>
          </a:xfrm>
        </p:spPr>
        <p:txBody>
          <a:bodyPr/>
          <a:lstStyle/>
          <a:p>
            <a:pPr marL="228600" indent="-228600"/>
            <a:r>
              <a:rPr lang="en-US" sz="2600" b="0" dirty="0" smtClean="0">
                <a:latin typeface="Georgia" panose="02040502050405020303" pitchFamily="18" charset="0"/>
              </a:rPr>
              <a:t>Fall 2021 Growth Assessments</a:t>
            </a:r>
          </a:p>
          <a:p>
            <a:pPr marL="685800" lvl="1" indent="-228600">
              <a:lnSpc>
                <a:spcPct val="100000"/>
              </a:lnSpc>
            </a:pPr>
            <a:r>
              <a:rPr lang="en-US" sz="2400" b="0" dirty="0" smtClean="0">
                <a:latin typeface="Georgia" panose="02040502050405020303" pitchFamily="18" charset="0"/>
              </a:rPr>
              <a:t>Administered to students in grades 3-8</a:t>
            </a:r>
          </a:p>
          <a:p>
            <a:pPr marL="685800" lvl="1" indent="-228600">
              <a:lnSpc>
                <a:spcPct val="100000"/>
              </a:lnSpc>
            </a:pPr>
            <a:r>
              <a:rPr lang="en-US" sz="2400" b="0" dirty="0" smtClean="0">
                <a:latin typeface="Georgia" panose="02040502050405020303" pitchFamily="18" charset="0"/>
              </a:rPr>
              <a:t>Reading and Mathematics content areas only</a:t>
            </a:r>
          </a:p>
          <a:p>
            <a:pPr marL="685800" lvl="1" indent="-228600">
              <a:lnSpc>
                <a:spcPct val="100000"/>
              </a:lnSpc>
            </a:pPr>
            <a:r>
              <a:rPr lang="en-US" sz="2400" b="0" dirty="0" smtClean="0">
                <a:latin typeface="Georgia" panose="02040502050405020303" pitchFamily="18" charset="0"/>
              </a:rPr>
              <a:t>Used to provide feedback on current student content understanding, as well as to measure student growth during the school year</a:t>
            </a:r>
            <a:endParaRPr lang="en-US" sz="2400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232" y="415925"/>
            <a:ext cx="8390117" cy="572700"/>
          </a:xfrm>
        </p:spPr>
        <p:txBody>
          <a:bodyPr/>
          <a:lstStyle/>
          <a:p>
            <a:r>
              <a:rPr lang="en-US" sz="3200" b="0" dirty="0" smtClean="0">
                <a:latin typeface="Georgia" panose="02040502050405020303" pitchFamily="18" charset="0"/>
              </a:rPr>
              <a:t>Student Report for SOL Tests - Description</a:t>
            </a:r>
            <a:endParaRPr lang="en-US" sz="3200" b="0" dirty="0"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sz="2600" b="0" dirty="0" smtClean="0">
                <a:latin typeface="Georgia" panose="02040502050405020303" pitchFamily="18" charset="0"/>
              </a:rPr>
              <a:t>The report that follows is created for multiple tests in different content areas; Reading, Math, Science, and History.</a:t>
            </a:r>
          </a:p>
          <a:p>
            <a:pPr marL="228600" indent="-228600"/>
            <a:r>
              <a:rPr lang="en-US" sz="2600" b="0" dirty="0" smtClean="0">
                <a:latin typeface="Georgia" panose="02040502050405020303" pitchFamily="18" charset="0"/>
              </a:rPr>
              <a:t>The best attempt for any test completed by the student is included in the report.</a:t>
            </a:r>
          </a:p>
          <a:p>
            <a:pPr marL="228600" indent="-228600"/>
            <a:r>
              <a:rPr lang="en-US" sz="2600" b="0" dirty="0" smtClean="0">
                <a:latin typeface="Georgia" panose="02040502050405020303" pitchFamily="18" charset="0"/>
              </a:rPr>
              <a:t>The report is two or more pages.</a:t>
            </a:r>
            <a:endParaRPr lang="en-US" sz="2600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232" y="6842"/>
            <a:ext cx="8390117" cy="572700"/>
          </a:xfrm>
        </p:spPr>
        <p:txBody>
          <a:bodyPr/>
          <a:lstStyle/>
          <a:p>
            <a:r>
              <a:rPr lang="en-US" sz="3200" b="0" dirty="0" smtClean="0">
                <a:latin typeface="Georgia" panose="02040502050405020303" pitchFamily="18" charset="0"/>
              </a:rPr>
              <a:t>Student Report for SOL Tests </a:t>
            </a:r>
            <a:r>
              <a:rPr lang="en-US" sz="2400" b="0" dirty="0" smtClean="0">
                <a:latin typeface="Georgia" panose="02040502050405020303" pitchFamily="18" charset="0"/>
              </a:rPr>
              <a:t>(1 of 4)</a:t>
            </a:r>
            <a:endParaRPr lang="en-US" sz="2400" b="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This is a screenshot of page 1 of the Student Report in Published Reports in PearsonAccess Next." title="Published Reports - Student Repo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37" y="680911"/>
            <a:ext cx="3192232" cy="4121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This is a screenshot of page 2 of the Student Report in Published Reports in PearsonAccess Next." title="Published Reports - Student Repo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56" y="680911"/>
            <a:ext cx="3251820" cy="41219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1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233" y="0"/>
            <a:ext cx="8390117" cy="572700"/>
          </a:xfrm>
        </p:spPr>
        <p:txBody>
          <a:bodyPr/>
          <a:lstStyle/>
          <a:p>
            <a:r>
              <a:rPr lang="en-US" sz="3200" b="0" dirty="0">
                <a:latin typeface="Georgia" panose="02040502050405020303" pitchFamily="18" charset="0"/>
              </a:rPr>
              <a:t>Student Report for SOL </a:t>
            </a:r>
            <a:r>
              <a:rPr lang="en-US" sz="3200" b="0" dirty="0" smtClean="0">
                <a:latin typeface="Georgia" panose="02040502050405020303" pitchFamily="18" charset="0"/>
              </a:rPr>
              <a:t>Tests </a:t>
            </a:r>
            <a:r>
              <a:rPr lang="en-US" sz="2400" b="0" dirty="0" smtClean="0">
                <a:latin typeface="Georgia" panose="02040502050405020303" pitchFamily="18" charset="0"/>
              </a:rPr>
              <a:t>(2 </a:t>
            </a:r>
            <a:r>
              <a:rPr lang="en-US" sz="2400" b="0" dirty="0">
                <a:latin typeface="Georgia" panose="02040502050405020303" pitchFamily="18" charset="0"/>
              </a:rPr>
              <a:t>of </a:t>
            </a:r>
            <a:r>
              <a:rPr lang="en-US" sz="2400" b="0" dirty="0" smtClean="0">
                <a:latin typeface="Georgia" panose="02040502050405020303" pitchFamily="18" charset="0"/>
              </a:rPr>
              <a:t>4)</a:t>
            </a:r>
            <a:endParaRPr lang="en-US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2591" y="673769"/>
            <a:ext cx="8183400" cy="3416400"/>
          </a:xfrm>
        </p:spPr>
        <p:txBody>
          <a:bodyPr/>
          <a:lstStyle/>
          <a:p>
            <a:pPr marL="127000" indent="0">
              <a:lnSpc>
                <a:spcPct val="100000"/>
              </a:lnSpc>
              <a:buNone/>
            </a:pPr>
            <a:r>
              <a:rPr lang="en-US" sz="2600" b="0" dirty="0" smtClean="0">
                <a:latin typeface="Georgia" panose="02040502050405020303" pitchFamily="18" charset="0"/>
              </a:rPr>
              <a:t>This section of the report contains demographic information for the student and a brief description of the report.</a:t>
            </a:r>
            <a:endParaRPr lang="en-US" sz="2600" b="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This is a screenshot of the demographic and general report information for the Student Report in Published Reports in PearsonAccess Next.&#10;" title="Published Reports - Student Report Head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55" y="2128457"/>
            <a:ext cx="7730872" cy="2220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88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233" y="24064"/>
            <a:ext cx="8390117" cy="572700"/>
          </a:xfrm>
        </p:spPr>
        <p:txBody>
          <a:bodyPr/>
          <a:lstStyle/>
          <a:p>
            <a:r>
              <a:rPr lang="en-US" sz="3200" b="0" dirty="0">
                <a:latin typeface="Georgia" panose="02040502050405020303" pitchFamily="18" charset="0"/>
              </a:rPr>
              <a:t>Student Report for SOL </a:t>
            </a:r>
            <a:r>
              <a:rPr lang="en-US" sz="3200" b="0" dirty="0" smtClean="0">
                <a:latin typeface="Georgia" panose="02040502050405020303" pitchFamily="18" charset="0"/>
              </a:rPr>
              <a:t>Tests </a:t>
            </a:r>
            <a:r>
              <a:rPr lang="en-US" sz="2400" b="0" dirty="0" smtClean="0">
                <a:latin typeface="Georgia" panose="02040502050405020303" pitchFamily="18" charset="0"/>
              </a:rPr>
              <a:t>(3 </a:t>
            </a:r>
            <a:r>
              <a:rPr lang="en-US" sz="2400" b="0" dirty="0">
                <a:latin typeface="Georgia" panose="02040502050405020303" pitchFamily="18" charset="0"/>
              </a:rPr>
              <a:t>of </a:t>
            </a:r>
            <a:r>
              <a:rPr lang="en-US" sz="2400" b="0" dirty="0" smtClean="0">
                <a:latin typeface="Georgia" panose="02040502050405020303" pitchFamily="18" charset="0"/>
              </a:rPr>
              <a:t>4)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8284" y="1252294"/>
            <a:ext cx="2870825" cy="3152275"/>
          </a:xfrm>
        </p:spPr>
        <p:txBody>
          <a:bodyPr/>
          <a:lstStyle/>
          <a:p>
            <a:pPr marL="127000" indent="0">
              <a:buNone/>
            </a:pPr>
            <a:r>
              <a:rPr lang="en-US" sz="2400" b="0" dirty="0" smtClean="0">
                <a:latin typeface="Georgia" panose="02040502050405020303" pitchFamily="18" charset="0"/>
              </a:rPr>
              <a:t>The graphic in this section of the report includes each test that your student has taken during the test administration.</a:t>
            </a:r>
            <a:endParaRPr lang="en-US" sz="2400" b="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This is a screenshot of the Performance at a glance section of the Student Report.  It contains some information about the graphics layout and a graph of the best attempt of each test completed by the student" title="Published Reports - Student Report Performance at a Gla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09" y="1071814"/>
            <a:ext cx="5812816" cy="3620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7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233" y="0"/>
            <a:ext cx="8390117" cy="572700"/>
          </a:xfrm>
        </p:spPr>
        <p:txBody>
          <a:bodyPr/>
          <a:lstStyle/>
          <a:p>
            <a:r>
              <a:rPr lang="en-US" sz="3200" b="0" dirty="0">
                <a:latin typeface="Georgia" panose="02040502050405020303" pitchFamily="18" charset="0"/>
              </a:rPr>
              <a:t>Student Report for SOL </a:t>
            </a:r>
            <a:r>
              <a:rPr lang="en-US" sz="3200" b="0" dirty="0" smtClean="0">
                <a:latin typeface="Georgia" panose="02040502050405020303" pitchFamily="18" charset="0"/>
              </a:rPr>
              <a:t>Tests </a:t>
            </a:r>
            <a:r>
              <a:rPr lang="en-US" sz="2400" b="0" dirty="0" smtClean="0">
                <a:latin typeface="Georgia" panose="02040502050405020303" pitchFamily="18" charset="0"/>
              </a:rPr>
              <a:t>(4 </a:t>
            </a:r>
            <a:r>
              <a:rPr lang="en-US" sz="2400" b="0" dirty="0">
                <a:latin typeface="Georgia" panose="02040502050405020303" pitchFamily="18" charset="0"/>
              </a:rPr>
              <a:t>of </a:t>
            </a:r>
            <a:r>
              <a:rPr lang="en-US" sz="2400" b="0" dirty="0" smtClean="0">
                <a:latin typeface="Georgia" panose="02040502050405020303" pitchFamily="18" charset="0"/>
              </a:rPr>
              <a:t>4)</a:t>
            </a:r>
            <a:endParaRPr lang="en-US" dirty="0"/>
          </a:p>
        </p:txBody>
      </p:sp>
      <p:pic>
        <p:nvPicPr>
          <p:cNvPr id="5" name="Picture 4" descr="This is a screenshot of one content area (Gr 5 Science) on page 2 of the Student Report." title="Published Reports - Student Repo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3" y="848964"/>
            <a:ext cx="3544246" cy="4143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37858" y="848964"/>
            <a:ext cx="4631491" cy="39538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dirty="0" smtClean="0">
                <a:latin typeface="Georgia" panose="02040502050405020303" pitchFamily="18" charset="0"/>
              </a:rPr>
              <a:t>This section of the report describes your student’s performance on the overall test and each of the reporting categories.</a:t>
            </a:r>
          </a:p>
          <a:p>
            <a:pPr>
              <a:lnSpc>
                <a:spcPct val="100000"/>
              </a:lnSpc>
            </a:pPr>
            <a:r>
              <a:rPr lang="en-US" sz="2400" b="0" dirty="0" smtClean="0">
                <a:latin typeface="Georgia" panose="02040502050405020303" pitchFamily="18" charset="0"/>
              </a:rPr>
              <a:t>The footer on this page will provide more information about reporting category scaled scores.</a:t>
            </a:r>
            <a:endParaRPr lang="en-US" sz="2400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600</Words>
  <Application>Microsoft Office PowerPoint</Application>
  <PresentationFormat>On-screen Show (16:9)</PresentationFormat>
  <Paragraphs>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Trebuchet MS</vt:lpstr>
      <vt:lpstr>Arial</vt:lpstr>
      <vt:lpstr>Georgia</vt:lpstr>
      <vt:lpstr>Courier New</vt:lpstr>
      <vt:lpstr>Josefin Sans</vt:lpstr>
      <vt:lpstr>Simple Light</vt:lpstr>
      <vt:lpstr> An Explanation of Your Student’s SOL Test Score Reports</vt:lpstr>
      <vt:lpstr>Agenda</vt:lpstr>
      <vt:lpstr>What Types of State Required Tests Do Students Take? (1 of 2)</vt:lpstr>
      <vt:lpstr>What Types of State Required Tests Do Students Take? (2 of 2)</vt:lpstr>
      <vt:lpstr>Student Report for SOL Tests - Description</vt:lpstr>
      <vt:lpstr>Student Report for SOL Tests (1 of 4)</vt:lpstr>
      <vt:lpstr>Student Report for SOL Tests (2 of 4)</vt:lpstr>
      <vt:lpstr>Student Report for SOL Tests (3 of 4)</vt:lpstr>
      <vt:lpstr>Student Report for SOL Tests (4 of 4)</vt:lpstr>
      <vt:lpstr>Student Detail By Question (SDBQ) Report for Fall 2021 Growth Assessments Description</vt:lpstr>
      <vt:lpstr>SDBQ Report for Fall 2021 Growth Assessments (1 of 4)</vt:lpstr>
      <vt:lpstr>SDBQ Report for Fall 2021 Growth Assessments (2 of 4)</vt:lpstr>
      <vt:lpstr>SDBQ Report for Fall 2021 Growth Assessments (3 of 4)</vt:lpstr>
      <vt:lpstr>SDBQ Report for Fall 2021 Growth Assessments (4 of 4)</vt:lpstr>
      <vt:lpstr>Thank you for joining me tonight!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Explanation of Your Student’s SOL Reports</dc:title>
  <dc:creator>Ellis, Jason (DOE)</dc:creator>
  <cp:lastModifiedBy>Ellis, Jason (DOE)</cp:lastModifiedBy>
  <cp:revision>65</cp:revision>
  <dcterms:modified xsi:type="dcterms:W3CDTF">2021-08-30T16:17:14Z</dcterms:modified>
</cp:coreProperties>
</file>