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326" r:id="rId3"/>
    <p:sldId id="364" r:id="rId4"/>
    <p:sldId id="365" r:id="rId5"/>
    <p:sldId id="366" r:id="rId6"/>
    <p:sldId id="258" r:id="rId7"/>
    <p:sldId id="259" r:id="rId8"/>
    <p:sldId id="275" r:id="rId9"/>
    <p:sldId id="276" r:id="rId10"/>
    <p:sldId id="277" r:id="rId11"/>
    <p:sldId id="279" r:id="rId12"/>
    <p:sldId id="281" r:id="rId13"/>
    <p:sldId id="282" r:id="rId14"/>
    <p:sldId id="283" r:id="rId15"/>
    <p:sldId id="284" r:id="rId16"/>
    <p:sldId id="285" r:id="rId17"/>
    <p:sldId id="286" r:id="rId18"/>
    <p:sldId id="287" r:id="rId19"/>
    <p:sldId id="288" r:id="rId20"/>
    <p:sldId id="289" r:id="rId21"/>
    <p:sldId id="290" r:id="rId22"/>
    <p:sldId id="291" r:id="rId23"/>
    <p:sldId id="327" r:id="rId24"/>
    <p:sldId id="329" r:id="rId25"/>
    <p:sldId id="377" r:id="rId26"/>
    <p:sldId id="367" r:id="rId27"/>
    <p:sldId id="368" r:id="rId28"/>
    <p:sldId id="337" r:id="rId29"/>
    <p:sldId id="372" r:id="rId30"/>
    <p:sldId id="338" r:id="rId31"/>
    <p:sldId id="339" r:id="rId32"/>
    <p:sldId id="341" r:id="rId33"/>
    <p:sldId id="342" r:id="rId34"/>
    <p:sldId id="340" r:id="rId35"/>
    <p:sldId id="359" r:id="rId36"/>
    <p:sldId id="360" r:id="rId37"/>
    <p:sldId id="361" r:id="rId38"/>
    <p:sldId id="373" r:id="rId39"/>
    <p:sldId id="374" r:id="rId40"/>
    <p:sldId id="378" r:id="rId41"/>
    <p:sldId id="312" r:id="rId42"/>
    <p:sldId id="313" r:id="rId43"/>
    <p:sldId id="335" r:id="rId44"/>
    <p:sldId id="376" r:id="rId45"/>
    <p:sldId id="344" r:id="rId46"/>
    <p:sldId id="31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08" y="54"/>
      </p:cViewPr>
      <p:guideLst>
        <p:guide orient="horz" pos="4319"/>
        <p:guide pos="5759"/>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DB65CF-30C5-C34A-B565-F401FE1BA5DE}" type="datetimeFigureOut">
              <a:rPr lang="en-US" smtClean="0"/>
              <a:t>11/8/2019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C94B76-3727-6A49-B47B-952F58E7195D}" type="slidenum">
              <a:rPr lang="en-US" smtClean="0"/>
              <a:t>‹#›</a:t>
            </a:fld>
            <a:endParaRPr lang="en-US"/>
          </a:p>
        </p:txBody>
      </p:sp>
    </p:spTree>
    <p:extLst>
      <p:ext uri="{BB962C8B-B14F-4D97-AF65-F5344CB8AC3E}">
        <p14:creationId xmlns:p14="http://schemas.microsoft.com/office/powerpoint/2010/main" val="25684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56A5A-B9F9-4D1F-8DA0-4757EA846FE9}" type="datetimeFigureOut">
              <a:rPr lang="en-US" smtClean="0"/>
              <a:t>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9F53F-2303-4A82-BA59-0A376ABB2333}" type="slidenum">
              <a:rPr lang="en-US" smtClean="0"/>
              <a:t>‹#›</a:t>
            </a:fld>
            <a:endParaRPr lang="en-US"/>
          </a:p>
        </p:txBody>
      </p:sp>
    </p:spTree>
    <p:extLst>
      <p:ext uri="{BB962C8B-B14F-4D97-AF65-F5344CB8AC3E}">
        <p14:creationId xmlns:p14="http://schemas.microsoft.com/office/powerpoint/2010/main" val="346258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30244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59015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55484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Writing can and should be integrated in all reading and all contents.  </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7992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92079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There is a great difference between assigning writing and teaching writing.   Although all students can write,  direct instruction by the teacher is needed to  develop an awareness of good writing and the skills needed to create it.</a:t>
            </a:r>
          </a:p>
          <a:p>
            <a:endParaRPr lang="en-US" sz="1700" dirty="0"/>
          </a:p>
          <a:p>
            <a:r>
              <a:rPr lang="en-US" sz="1700" dirty="0"/>
              <a:t>Direct instruction of concepts such as audience and purpose  and skills such as revision can be followed by student choice and reflection.  Then as the writing begins, the instruction continues with teacher modeling.</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0217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Modeling is one of the most effective  instructional strategies and that is true in writing  as well as other areas.  Teachers should write as students are writing and then model the steps in the writing process, fine tuning the modeling to meet the students’ needs.  If composing is the weakest area then the teacher might conduct a think aloud through the process of selecting main ideas and developing organization and elaboration.   If first drafts are generally solid but revision is lacking, then the teacher can model strategies such as developing sentence variety or replacing bland language for more vivid vocabulary.</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7622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6350" y="681038"/>
            <a:ext cx="6827838" cy="5122862"/>
          </a:xfrm>
          <a:ln/>
        </p:spPr>
      </p:sp>
      <p:sp>
        <p:nvSpPr>
          <p:cNvPr id="31747" name="Rectangle 3"/>
          <p:cNvSpPr>
            <a:spLocks noGrp="1" noChangeArrowheads="1"/>
          </p:cNvSpPr>
          <p:nvPr>
            <p:ph type="body" idx="1"/>
          </p:nvPr>
        </p:nvSpPr>
        <p:spPr bwMode="auto">
          <a:xfrm>
            <a:off x="686116" y="6174721"/>
            <a:ext cx="5485772" cy="2282851"/>
          </a:xfrm>
          <a:prstGeom prst="rect">
            <a:avLst/>
          </a:prstGeom>
          <a:noFill/>
          <a:ln>
            <a:miter lim="800000"/>
            <a:headEnd/>
            <a:tailEnd/>
          </a:ln>
        </p:spPr>
        <p:txBody>
          <a:bodyPr lIns="90535" tIns="45267" rIns="90535" bIns="45267"/>
          <a:lstStyle/>
          <a:p>
            <a:endParaRPr lang="en-US" dirty="0" smtClean="0"/>
          </a:p>
        </p:txBody>
      </p:sp>
    </p:spTree>
    <p:extLst>
      <p:ext uri="{BB962C8B-B14F-4D97-AF65-F5344CB8AC3E}">
        <p14:creationId xmlns:p14="http://schemas.microsoft.com/office/powerpoint/2010/main" val="1431556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3208" y="414937"/>
            <a:ext cx="7970174" cy="5530244"/>
          </a:xfrm>
          <a:prstGeom prst="rect">
            <a:avLst/>
          </a:prstGeom>
        </p:spPr>
      </p:pic>
      <p:sp>
        <p:nvSpPr>
          <p:cNvPr id="2" name="Title 1"/>
          <p:cNvSpPr>
            <a:spLocks noGrp="1"/>
          </p:cNvSpPr>
          <p:nvPr>
            <p:ph type="ctrTitle"/>
          </p:nvPr>
        </p:nvSpPr>
        <p:spPr>
          <a:xfrm>
            <a:off x="0" y="0"/>
            <a:ext cx="9144000" cy="96484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4396154" y="964841"/>
            <a:ext cx="4738077"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4777272" y="1280521"/>
            <a:ext cx="4040188"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2135196"/>
            <a:ext cx="4040188"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8600" y="-244319"/>
            <a:ext cx="9144000" cy="6183278"/>
          </a:xfrm>
          <a:prstGeom prst="rect">
            <a:avLst/>
          </a:prstGeom>
        </p:spPr>
      </p:pic>
      <p:sp>
        <p:nvSpPr>
          <p:cNvPr id="10" name="Rectangle 9"/>
          <p:cNvSpPr/>
          <p:nvPr userDrawn="1"/>
        </p:nvSpPr>
        <p:spPr>
          <a:xfrm>
            <a:off x="-1" y="-244319"/>
            <a:ext cx="3419231" cy="6183278"/>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13217" y="0"/>
            <a:ext cx="2975708" cy="791082"/>
          </a:xfrm>
          <a:prstGeom prst="rect">
            <a:avLst/>
          </a:prstGeo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228600" y="753717"/>
            <a:ext cx="2975708" cy="4658437"/>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extLst>
      <p:ext uri="{BB962C8B-B14F-4D97-AF65-F5344CB8AC3E}">
        <p14:creationId xmlns:p14="http://schemas.microsoft.com/office/powerpoint/2010/main" val="387026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117229"/>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3436" y="3013150"/>
            <a:ext cx="4432685" cy="295512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6" name="Content Placeholder 3"/>
          <p:cNvSpPr>
            <a:spLocks noGrp="1"/>
          </p:cNvSpPr>
          <p:nvPr>
            <p:ph sz="half" idx="13" hasCustomPrompt="1"/>
          </p:nvPr>
        </p:nvSpPr>
        <p:spPr>
          <a:xfrm>
            <a:off x="151057" y="4357077"/>
            <a:ext cx="7332173"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1297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117229"/>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52033" y="2754922"/>
            <a:ext cx="2515057" cy="3187137"/>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6" name="Content Placeholder 3"/>
          <p:cNvSpPr>
            <a:spLocks noGrp="1"/>
          </p:cNvSpPr>
          <p:nvPr>
            <p:ph sz="half" idx="13" hasCustomPrompt="1"/>
          </p:nvPr>
        </p:nvSpPr>
        <p:spPr>
          <a:xfrm>
            <a:off x="151057" y="4357077"/>
            <a:ext cx="7332173"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94887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117229"/>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99384" y="3094785"/>
            <a:ext cx="2963629" cy="2847276"/>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6" name="Content Placeholder 3"/>
          <p:cNvSpPr>
            <a:spLocks noGrp="1"/>
          </p:cNvSpPr>
          <p:nvPr>
            <p:ph sz="half" idx="13" hasCustomPrompt="1"/>
          </p:nvPr>
        </p:nvSpPr>
        <p:spPr>
          <a:xfrm>
            <a:off x="151057" y="4357077"/>
            <a:ext cx="7332173"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781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6" name="Rectangle 5"/>
          <p:cNvSpPr/>
          <p:nvPr userDrawn="1"/>
        </p:nvSpPr>
        <p:spPr>
          <a:xfrm>
            <a:off x="384849" y="384849"/>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4693614" y="384849"/>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1" name="Content Placeholder 2"/>
          <p:cNvSpPr>
            <a:spLocks noGrp="1"/>
          </p:cNvSpPr>
          <p:nvPr>
            <p:ph idx="10"/>
          </p:nvPr>
        </p:nvSpPr>
        <p:spPr>
          <a:xfrm>
            <a:off x="521618" y="502079"/>
            <a:ext cx="3757305"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2" y="527482"/>
            <a:ext cx="3757305"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067497" y="2542105"/>
            <a:ext cx="1606296" cy="3557016"/>
          </a:xfrm>
          <a:prstGeom prst="rect">
            <a:avLst/>
          </a:prstGeom>
        </p:spPr>
      </p:pic>
    </p:spTree>
    <p:extLst>
      <p:ext uri="{BB962C8B-B14F-4D97-AF65-F5344CB8AC3E}">
        <p14:creationId xmlns:p14="http://schemas.microsoft.com/office/powerpoint/2010/main" val="128736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53308" y="-156309"/>
            <a:ext cx="9144000" cy="6096000"/>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6" name="Rectangle 5"/>
          <p:cNvSpPr/>
          <p:nvPr userDrawn="1"/>
        </p:nvSpPr>
        <p:spPr>
          <a:xfrm>
            <a:off x="0" y="-156309"/>
            <a:ext cx="4261812"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322385" y="209002"/>
            <a:ext cx="3839307" cy="3522844"/>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9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6" name="Rectangle 5"/>
          <p:cNvSpPr/>
          <p:nvPr userDrawn="1"/>
        </p:nvSpPr>
        <p:spPr>
          <a:xfrm>
            <a:off x="384849" y="384849"/>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0" name="Picture Placeholder 2"/>
          <p:cNvSpPr>
            <a:spLocks noGrp="1"/>
          </p:cNvSpPr>
          <p:nvPr>
            <p:ph type="pic" idx="12"/>
          </p:nvPr>
        </p:nvSpPr>
        <p:spPr>
          <a:xfrm>
            <a:off x="393818" y="384849"/>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393818" y="3749285"/>
            <a:ext cx="4024243"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11"/>
          <p:cNvSpPr/>
          <p:nvPr userDrawn="1"/>
        </p:nvSpPr>
        <p:spPr>
          <a:xfrm>
            <a:off x="4666143" y="384849"/>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4675112" y="384849"/>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14"/>
          </p:nvPr>
        </p:nvSpPr>
        <p:spPr>
          <a:xfrm>
            <a:off x="4675912" y="3749285"/>
            <a:ext cx="4024243"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341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2" y="371471"/>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4542692" y="2376639"/>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0" y="2376640"/>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hood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3436" y="3013150"/>
            <a:ext cx="4432685" cy="2955122"/>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extLst>
      <p:ext uri="{BB962C8B-B14F-4D97-AF65-F5344CB8AC3E}">
        <p14:creationId xmlns:p14="http://schemas.microsoft.com/office/powerpoint/2010/main" val="16322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9031" y="1"/>
            <a:ext cx="9251758" cy="5934772"/>
          </a:xfrm>
          <a:prstGeom prst="rect">
            <a:avLst/>
          </a:prstGeom>
        </p:spPr>
      </p:pic>
      <p:sp>
        <p:nvSpPr>
          <p:cNvPr id="9" name="Rectangle 8"/>
          <p:cNvSpPr/>
          <p:nvPr userDrawn="1"/>
        </p:nvSpPr>
        <p:spPr>
          <a:xfrm>
            <a:off x="5434061" y="0"/>
            <a:ext cx="3709939"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3" name="Text Placeholder 2"/>
          <p:cNvSpPr>
            <a:spLocks noGrp="1"/>
          </p:cNvSpPr>
          <p:nvPr>
            <p:ph type="body" idx="1"/>
          </p:nvPr>
        </p:nvSpPr>
        <p:spPr>
          <a:xfrm>
            <a:off x="5646733" y="205906"/>
            <a:ext cx="3272575"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33" y="1060581"/>
            <a:ext cx="3272575"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52307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49206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6305" y="-730666"/>
            <a:ext cx="9621213" cy="6675847"/>
          </a:xfrm>
          <a:prstGeom prst="rect">
            <a:avLst/>
          </a:prstGeom>
        </p:spPr>
      </p:pic>
      <p:sp>
        <p:nvSpPr>
          <p:cNvPr id="7" name="Rectangle 6"/>
          <p:cNvSpPr/>
          <p:nvPr userDrawn="1"/>
        </p:nvSpPr>
        <p:spPr>
          <a:xfrm>
            <a:off x="-261698" y="-148837"/>
            <a:ext cx="9636606"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p:nvPr>
        </p:nvSpPr>
        <p:spPr>
          <a:xfrm>
            <a:off x="0" y="0"/>
            <a:ext cx="9144000" cy="964841"/>
          </a:xfrm>
        </p:spPr>
        <p:txBody>
          <a:bodyPr anchor="ctr">
            <a:noAutofit/>
          </a:bodyPr>
          <a:lstStyle>
            <a:lvl1pPr algn="l">
              <a:defRPr sz="4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9" name="Content Placeholder 2"/>
          <p:cNvSpPr>
            <a:spLocks noGrp="1"/>
          </p:cNvSpPr>
          <p:nvPr>
            <p:ph idx="1"/>
          </p:nvPr>
        </p:nvSpPr>
        <p:spPr>
          <a:xfrm>
            <a:off x="-1" y="1084630"/>
            <a:ext cx="909012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3518879"/>
            <a:ext cx="909012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Tree>
    <p:extLst>
      <p:ext uri="{BB962C8B-B14F-4D97-AF65-F5344CB8AC3E}">
        <p14:creationId xmlns:p14="http://schemas.microsoft.com/office/powerpoint/2010/main" val="3617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387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000780-5619-4268-B72E-BCB4D60300E3}"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4918872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572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3688" y="0"/>
            <a:ext cx="8890494" cy="5936786"/>
          </a:xfrm>
          <a:prstGeom prst="rect">
            <a:avLst/>
          </a:prstGeom>
        </p:spPr>
      </p:pic>
      <p:sp>
        <p:nvSpPr>
          <p:cNvPr id="4" name="Rectangle 3"/>
          <p:cNvSpPr/>
          <p:nvPr userDrawn="1"/>
        </p:nvSpPr>
        <p:spPr>
          <a:xfrm>
            <a:off x="1" y="0"/>
            <a:ext cx="4572000" cy="5936786"/>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7"/>
            <a:ext cx="9444182" cy="996029"/>
          </a:xfrm>
          <a:solidFill>
            <a:schemeClr val="tx2"/>
          </a:solidFill>
        </p:spPr>
        <p:txBody>
          <a:bodyPr anchor="ctr">
            <a:noAutofit/>
          </a:bodyPr>
          <a:lstStyle>
            <a:lvl1pPr algn="l">
              <a:defRPr sz="4000"/>
            </a:lvl1pPr>
          </a:lstStyle>
          <a:p>
            <a:endParaRPr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8" name="Text Placeholder 2"/>
          <p:cNvSpPr>
            <a:spLocks noGrp="1"/>
          </p:cNvSpPr>
          <p:nvPr>
            <p:ph type="body" idx="1"/>
          </p:nvPr>
        </p:nvSpPr>
        <p:spPr>
          <a:xfrm>
            <a:off x="244349" y="1223687"/>
            <a:ext cx="4040188"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49" y="2078362"/>
            <a:ext cx="4040188"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62581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69735"/>
            <a:ext cx="9444182" cy="6306521"/>
          </a:xfrm>
          <a:prstGeom prst="rect">
            <a:avLst/>
          </a:prstGeom>
        </p:spPr>
      </p:pic>
      <p:sp>
        <p:nvSpPr>
          <p:cNvPr id="8" name="Rectangle 7"/>
          <p:cNvSpPr/>
          <p:nvPr userDrawn="1"/>
        </p:nvSpPr>
        <p:spPr>
          <a:xfrm>
            <a:off x="-254000" y="-156534"/>
            <a:ext cx="9636606" cy="6094018"/>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7"/>
            <a:ext cx="9444182" cy="996029"/>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3135435" y="1143003"/>
            <a:ext cx="5954685" cy="459807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6" y="2055883"/>
            <a:ext cx="3008313" cy="3685194"/>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4" name="Text Placeholder 3"/>
          <p:cNvSpPr>
            <a:spLocks noGrp="1"/>
          </p:cNvSpPr>
          <p:nvPr>
            <p:ph type="body" sz="half" idx="12"/>
          </p:nvPr>
        </p:nvSpPr>
        <p:spPr>
          <a:xfrm>
            <a:off x="20885" y="1133671"/>
            <a:ext cx="3008313" cy="81040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0504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9144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4" name="Title 1"/>
          <p:cNvSpPr>
            <a:spLocks noGrp="1"/>
          </p:cNvSpPr>
          <p:nvPr>
            <p:ph type="ctrTitle"/>
          </p:nvPr>
        </p:nvSpPr>
        <p:spPr>
          <a:xfrm>
            <a:off x="-78154" y="-156534"/>
            <a:ext cx="9300308"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1306897"/>
            <a:ext cx="9300308" cy="510180"/>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1337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9144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4" name="Title 1"/>
          <p:cNvSpPr>
            <a:spLocks noGrp="1"/>
          </p:cNvSpPr>
          <p:nvPr>
            <p:ph type="ctrTitle"/>
          </p:nvPr>
        </p:nvSpPr>
        <p:spPr>
          <a:xfrm>
            <a:off x="-78154" y="-156534"/>
            <a:ext cx="9300308" cy="1470025"/>
          </a:xfrm>
        </p:spPr>
        <p:txBody>
          <a:bodyPr>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7256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9144000" cy="6101715"/>
          </a:xfrm>
          <a:prstGeom prst="rect">
            <a:avLst/>
          </a:prstGeom>
        </p:spPr>
      </p:pic>
      <p:sp>
        <p:nvSpPr>
          <p:cNvPr id="8" name="Rectangle 7"/>
          <p:cNvSpPr/>
          <p:nvPr userDrawn="1"/>
        </p:nvSpPr>
        <p:spPr>
          <a:xfrm>
            <a:off x="-92364" y="-156534"/>
            <a:ext cx="9382606"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2" y="371471"/>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24692" y="2376639"/>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6" y="2376640"/>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extLst>
      <p:ext uri="{BB962C8B-B14F-4D97-AF65-F5344CB8AC3E}">
        <p14:creationId xmlns:p14="http://schemas.microsoft.com/office/powerpoint/2010/main" val="26854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6363" y="-133443"/>
            <a:ext cx="9144000" cy="6072188"/>
          </a:xfrm>
          <a:prstGeom prst="rect">
            <a:avLst/>
          </a:prstGeom>
        </p:spPr>
      </p:pic>
      <p:sp>
        <p:nvSpPr>
          <p:cNvPr id="8" name="Rectangle 7"/>
          <p:cNvSpPr/>
          <p:nvPr userDrawn="1"/>
        </p:nvSpPr>
        <p:spPr>
          <a:xfrm>
            <a:off x="5364788" y="1262303"/>
            <a:ext cx="4033212"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346363" y="-133442"/>
            <a:ext cx="9744363"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5631232" y="1548958"/>
            <a:ext cx="3512768"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5" y="2322213"/>
            <a:ext cx="3512768"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extLst>
      <p:ext uri="{BB962C8B-B14F-4D97-AF65-F5344CB8AC3E}">
        <p14:creationId xmlns:p14="http://schemas.microsoft.com/office/powerpoint/2010/main" val="235532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33442"/>
            <a:ext cx="9744363"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346078" y="1548958"/>
            <a:ext cx="3512768"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1" y="2322213"/>
            <a:ext cx="3512768"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9" name="Picture Placeholder 2"/>
          <p:cNvSpPr>
            <a:spLocks noGrp="1"/>
          </p:cNvSpPr>
          <p:nvPr>
            <p:ph type="pic" idx="12"/>
          </p:nvPr>
        </p:nvSpPr>
        <p:spPr>
          <a:xfrm>
            <a:off x="4761523" y="1548958"/>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9579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60286" y="5949887"/>
            <a:ext cx="9658286"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61935" y="0"/>
            <a:ext cx="9659980"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pic>
        <p:nvPicPr>
          <p:cNvPr id="10" name="Picture 9" descr="VAisforLearners4VDOE reversed150.png"/>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7330918" y="5993444"/>
            <a:ext cx="1737635" cy="815023"/>
          </a:xfrm>
          <a:prstGeom prst="rect">
            <a:avLst/>
          </a:prstGeom>
        </p:spPr>
      </p:pic>
      <p:cxnSp>
        <p:nvCxnSpPr>
          <p:cNvPr id="14" name="Straight Connector 13"/>
          <p:cNvCxnSpPr/>
          <p:nvPr userDrawn="1"/>
        </p:nvCxnSpPr>
        <p:spPr>
          <a:xfrm>
            <a:off x="-261935" y="5949887"/>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232495" y="6218392"/>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9A99E5-874A-49CA-9832-270E778BFF44}" type="slidenum">
              <a:rPr lang="en-US" sz="2400" smtClean="0">
                <a:solidFill>
                  <a:schemeClr val="bg1"/>
                </a:solidFill>
              </a:rPr>
              <a:pPr algn="l"/>
              <a:t>‹#›</a:t>
            </a:fld>
            <a:endParaRPr lang="en-US" sz="2400">
              <a:solidFill>
                <a:schemeClr val="bg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90" r:id="rId2"/>
    <p:sldLayoutId id="2147483677" r:id="rId3"/>
    <p:sldLayoutId id="2147483689" r:id="rId4"/>
    <p:sldLayoutId id="2147483688" r:id="rId5"/>
    <p:sldLayoutId id="2147483696" r:id="rId6"/>
    <p:sldLayoutId id="2147483676" r:id="rId7"/>
    <p:sldLayoutId id="2147483687" r:id="rId8"/>
    <p:sldLayoutId id="2147483699" r:id="rId9"/>
    <p:sldLayoutId id="2147483700" r:id="rId10"/>
    <p:sldLayoutId id="2147483691" r:id="rId11"/>
    <p:sldLayoutId id="2147483697" r:id="rId12"/>
    <p:sldLayoutId id="2147483698" r:id="rId13"/>
    <p:sldLayoutId id="2147483694" r:id="rId14"/>
    <p:sldLayoutId id="2147483701" r:id="rId15"/>
    <p:sldLayoutId id="2147483695" r:id="rId16"/>
    <p:sldLayoutId id="2147483692" r:id="rId17"/>
    <p:sldLayoutId id="2147483693" r:id="rId18"/>
    <p:sldLayoutId id="2147483704" r:id="rId19"/>
    <p:sldLayoutId id="2147483705" r:id="rId20"/>
    <p:sldLayoutId id="2147483706" r:id="rId21"/>
    <p:sldLayoutId id="2147483707"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400" rtl="0" eaLnBrk="1" latinLnBrk="0" hangingPunct="1">
        <a:spcBef>
          <a:spcPts val="0"/>
        </a:spcBef>
        <a:buNone/>
        <a:defRPr sz="2400" kern="1200">
          <a:solidFill>
            <a:schemeClr val="bg1"/>
          </a:solidFill>
          <a:latin typeface="+mj-lt"/>
          <a:ea typeface="+mj-ea"/>
          <a:cs typeface="+mj-cs"/>
        </a:defRPr>
      </a:lvl1pPr>
    </p:titleStyle>
    <p:body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www.nwp.org/cs/public/print/doc/resources/writing_inst.csp"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www.doe.virginia.gov/testing/sol/standards_docs/english/2017/eng-instruct-plans/index.s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virginiaisforlearners.virginia.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8.xml"/><Relationship Id="rId5" Type="http://schemas.openxmlformats.org/officeDocument/2006/relationships/hyperlink" Target="mailto:Student_Assessment@doe.virginia.gov" TargetMode="External"/><Relationship Id="rId4" Type="http://schemas.openxmlformats.org/officeDocument/2006/relationships/hyperlink" Target="mailto:Taylor.Snow@doe.Virgini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Virginia Department of Education</a:t>
            </a:r>
            <a:endParaRPr lang="en-US" sz="3600" dirty="0"/>
          </a:p>
        </p:txBody>
      </p:sp>
      <p:sp>
        <p:nvSpPr>
          <p:cNvPr id="3" name="Text Placeholder 2"/>
          <p:cNvSpPr>
            <a:spLocks noGrp="1"/>
          </p:cNvSpPr>
          <p:nvPr>
            <p:ph type="body" idx="1"/>
          </p:nvPr>
        </p:nvSpPr>
        <p:spPr>
          <a:xfrm>
            <a:off x="4777272" y="1280520"/>
            <a:ext cx="4040188" cy="4192025"/>
          </a:xfrm>
        </p:spPr>
        <p:txBody>
          <a:bodyPr/>
          <a:lstStyle/>
          <a:p>
            <a:pPr algn="ctr"/>
            <a:r>
              <a:rPr lang="en-US" dirty="0" smtClean="0">
                <a:solidFill>
                  <a:srgbClr val="FF0000"/>
                </a:solidFill>
              </a:rPr>
              <a:t>English Deeper Learning Conference</a:t>
            </a:r>
          </a:p>
          <a:p>
            <a:pPr algn="ctr"/>
            <a:endParaRPr lang="en-US" dirty="0" smtClean="0">
              <a:solidFill>
                <a:srgbClr val="FF0000"/>
              </a:solidFill>
            </a:endParaRPr>
          </a:p>
          <a:p>
            <a:pPr algn="ctr"/>
            <a:r>
              <a:rPr lang="en-US" dirty="0" smtClean="0">
                <a:solidFill>
                  <a:srgbClr val="FF0000"/>
                </a:solidFill>
              </a:rPr>
              <a:t>Jill Nogueras </a:t>
            </a:r>
          </a:p>
          <a:p>
            <a:pPr algn="ctr"/>
            <a:r>
              <a:rPr lang="en-US" dirty="0" smtClean="0">
                <a:solidFill>
                  <a:srgbClr val="FF0000"/>
                </a:solidFill>
              </a:rPr>
              <a:t>K-12 English Coordinator</a:t>
            </a:r>
          </a:p>
          <a:p>
            <a:pPr algn="ctr"/>
            <a:endParaRPr lang="en-US" dirty="0" smtClean="0">
              <a:solidFill>
                <a:srgbClr val="FF0000"/>
              </a:solidFill>
            </a:endParaRPr>
          </a:p>
          <a:p>
            <a:pPr algn="ctr"/>
            <a:r>
              <a:rPr lang="en-US" dirty="0" smtClean="0">
                <a:solidFill>
                  <a:srgbClr val="FF0000"/>
                </a:solidFill>
              </a:rPr>
              <a:t>Fall 2019</a:t>
            </a:r>
          </a:p>
        </p:txBody>
      </p:sp>
    </p:spTree>
    <p:extLst>
      <p:ext uri="{BB962C8B-B14F-4D97-AF65-F5344CB8AC3E}">
        <p14:creationId xmlns:p14="http://schemas.microsoft.com/office/powerpoint/2010/main" val="351018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Clarification of Theme and Main Idea Grades K-5</a:t>
            </a:r>
            <a:endParaRPr lang="en-US" sz="3600" dirty="0"/>
          </a:p>
        </p:txBody>
      </p:sp>
      <p:sp>
        <p:nvSpPr>
          <p:cNvPr id="3" name="Content Placeholder 2"/>
          <p:cNvSpPr>
            <a:spLocks noGrp="1"/>
          </p:cNvSpPr>
          <p:nvPr>
            <p:ph idx="1"/>
          </p:nvPr>
        </p:nvSpPr>
        <p:spPr>
          <a:xfrm>
            <a:off x="241541" y="1143003"/>
            <a:ext cx="8848580" cy="4598074"/>
          </a:xfrm>
        </p:spPr>
        <p:txBody>
          <a:bodyPr/>
          <a:lstStyle/>
          <a:p>
            <a:r>
              <a:rPr lang="en-US" dirty="0"/>
              <a:t>Students </a:t>
            </a:r>
            <a:r>
              <a:rPr lang="en-US" u="sng" dirty="0">
                <a:solidFill>
                  <a:srgbClr val="FF0000"/>
                </a:solidFill>
              </a:rPr>
              <a:t>will now identify theme in fictional texts and poetry </a:t>
            </a:r>
          </a:p>
          <a:p>
            <a:r>
              <a:rPr lang="en-US" dirty="0"/>
              <a:t>Teachers should teach theme as a literary term with fiction texts and main idea with nonfiction texts</a:t>
            </a:r>
          </a:p>
          <a:p>
            <a:pPr marL="457200" lvl="1" indent="0">
              <a:buNone/>
            </a:pPr>
            <a:r>
              <a:rPr lang="en-US" dirty="0"/>
              <a:t>*Please note these terms are not interchangeable</a:t>
            </a:r>
          </a:p>
          <a:p>
            <a:r>
              <a:rPr lang="en-US" dirty="0"/>
              <a:t>Students will continue to </a:t>
            </a:r>
            <a:r>
              <a:rPr lang="en-US" u="sng" dirty="0">
                <a:solidFill>
                  <a:srgbClr val="FF0000"/>
                </a:solidFill>
              </a:rPr>
              <a:t>identify main idea in nonfiction</a:t>
            </a:r>
          </a:p>
          <a:p>
            <a:endParaRPr lang="en-US" dirty="0"/>
          </a:p>
        </p:txBody>
      </p:sp>
    </p:spTree>
    <p:extLst>
      <p:ext uri="{BB962C8B-B14F-4D97-AF65-F5344CB8AC3E}">
        <p14:creationId xmlns:p14="http://schemas.microsoft.com/office/powerpoint/2010/main" val="9234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Pairing Literary and Informational Nonfiction Texts- Grades 4 &amp; 5</a:t>
            </a:r>
            <a:endParaRPr lang="en-US" sz="3600" dirty="0"/>
          </a:p>
        </p:txBody>
      </p:sp>
      <p:sp>
        <p:nvSpPr>
          <p:cNvPr id="3" name="Content Placeholder 2"/>
          <p:cNvSpPr>
            <a:spLocks noGrp="1"/>
          </p:cNvSpPr>
          <p:nvPr>
            <p:ph idx="1"/>
          </p:nvPr>
        </p:nvSpPr>
        <p:spPr>
          <a:xfrm>
            <a:off x="155275" y="1143003"/>
            <a:ext cx="8934845" cy="4598074"/>
          </a:xfrm>
        </p:spPr>
        <p:txBody>
          <a:bodyPr/>
          <a:lstStyle/>
          <a:p>
            <a:r>
              <a:rPr lang="en-US" sz="2800" dirty="0">
                <a:solidFill>
                  <a:srgbClr val="FF0000"/>
                </a:solidFill>
              </a:rPr>
              <a:t>Creation of standards requiring students to compare/contrast details between </a:t>
            </a:r>
            <a:r>
              <a:rPr lang="en-US" sz="2800" dirty="0" smtClean="0">
                <a:solidFill>
                  <a:srgbClr val="FF0000"/>
                </a:solidFill>
              </a:rPr>
              <a:t>literary </a:t>
            </a:r>
            <a:r>
              <a:rPr lang="en-US" sz="2800" dirty="0">
                <a:solidFill>
                  <a:srgbClr val="FF0000"/>
                </a:solidFill>
              </a:rPr>
              <a:t>fiction and informational nonfiction texts</a:t>
            </a:r>
          </a:p>
          <a:p>
            <a:r>
              <a:rPr lang="en-US" sz="2800" dirty="0"/>
              <a:t>Students will:</a:t>
            </a:r>
          </a:p>
          <a:p>
            <a:pPr lvl="1"/>
            <a:r>
              <a:rPr lang="en-US" sz="2400" b="1" dirty="0"/>
              <a:t>Analyze similarities and differences between paired fiction and nonfiction texts</a:t>
            </a:r>
          </a:p>
          <a:p>
            <a:pPr lvl="1"/>
            <a:r>
              <a:rPr lang="en-US" sz="2400" b="1" dirty="0"/>
              <a:t>Texts can be paired based on similar themes, topics, or patterns of events</a:t>
            </a:r>
          </a:p>
          <a:p>
            <a:pPr lvl="1"/>
            <a:r>
              <a:rPr lang="en-US" sz="2400" b="1" dirty="0"/>
              <a:t>Pairings can include books, articles, poems, media, or graphics</a:t>
            </a:r>
          </a:p>
        </p:txBody>
      </p:sp>
    </p:spTree>
    <p:extLst>
      <p:ext uri="{BB962C8B-B14F-4D97-AF65-F5344CB8AC3E}">
        <p14:creationId xmlns:p14="http://schemas.microsoft.com/office/powerpoint/2010/main" val="317427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Focus on the Writing </a:t>
            </a:r>
            <a:r>
              <a:rPr lang="en-US" sz="3600" dirty="0" smtClean="0"/>
              <a:t>Process (1 of 2)</a:t>
            </a:r>
            <a:endParaRPr lang="en-US" sz="3600" dirty="0"/>
          </a:p>
        </p:txBody>
      </p:sp>
      <p:sp>
        <p:nvSpPr>
          <p:cNvPr id="3" name="Content Placeholder 2"/>
          <p:cNvSpPr>
            <a:spLocks noGrp="1"/>
          </p:cNvSpPr>
          <p:nvPr>
            <p:ph idx="1"/>
          </p:nvPr>
        </p:nvSpPr>
        <p:spPr>
          <a:xfrm>
            <a:off x="1" y="1143003"/>
            <a:ext cx="8022566" cy="4598074"/>
          </a:xfrm>
        </p:spPr>
        <p:txBody>
          <a:bodyPr/>
          <a:lstStyle/>
          <a:p>
            <a:pPr marL="571500" lvl="0" indent="-571500"/>
            <a:r>
              <a:rPr lang="en-US" sz="2800" dirty="0">
                <a:solidFill>
                  <a:srgbClr val="FF0000"/>
                </a:solidFill>
                <a:latin typeface="Times New Roman" panose="02020603050405020304" pitchFamily="18" charset="0"/>
                <a:cs typeface="Times New Roman" panose="02020603050405020304" pitchFamily="18" charset="0"/>
              </a:rPr>
              <a:t>Emphasis on ethical use of the Internet </a:t>
            </a:r>
            <a:r>
              <a:rPr lang="en-US" sz="2800" dirty="0">
                <a:latin typeface="Times New Roman" panose="02020603050405020304" pitchFamily="18" charset="0"/>
                <a:cs typeface="Times New Roman" panose="02020603050405020304" pitchFamily="18" charset="0"/>
              </a:rPr>
              <a:t>when gathering and using information (Grades 3-12)</a:t>
            </a:r>
          </a:p>
          <a:p>
            <a:pPr lvl="0"/>
            <a:r>
              <a:rPr lang="en-US" sz="2800" dirty="0">
                <a:solidFill>
                  <a:srgbClr val="FF0000"/>
                </a:solidFill>
                <a:latin typeface="Times New Roman" panose="02020603050405020304" pitchFamily="18" charset="0"/>
                <a:cs typeface="Times New Roman" panose="02020603050405020304" pitchFamily="18" charset="0"/>
              </a:rPr>
              <a:t>Writing process increases in complexity and rigor as students progress through K-12 </a:t>
            </a:r>
          </a:p>
          <a:p>
            <a:pPr marL="1085850" lvl="1" indent="-342900"/>
            <a:r>
              <a:rPr lang="en-US" sz="2000" b="1" dirty="0">
                <a:latin typeface="Times New Roman" panose="02020603050405020304" pitchFamily="18" charset="0"/>
                <a:cs typeface="Times New Roman" panose="02020603050405020304" pitchFamily="18" charset="0"/>
              </a:rPr>
              <a:t>Kindergarten = </a:t>
            </a:r>
            <a:r>
              <a:rPr lang="en-US" sz="2000" b="1" dirty="0">
                <a:solidFill>
                  <a:srgbClr val="FF0000"/>
                </a:solidFill>
                <a:latin typeface="Times New Roman" panose="02020603050405020304" pitchFamily="18" charset="0"/>
                <a:cs typeface="Times New Roman" panose="02020603050405020304" pitchFamily="18" charset="0"/>
              </a:rPr>
              <a:t>narrative and descriptive</a:t>
            </a:r>
          </a:p>
          <a:p>
            <a:pPr marL="1085850" lvl="1" indent="-342900"/>
            <a:r>
              <a:rPr lang="en-US" sz="2000" b="1" dirty="0">
                <a:latin typeface="Times New Roman" panose="02020603050405020304" pitchFamily="18" charset="0"/>
                <a:cs typeface="Times New Roman" panose="02020603050405020304" pitchFamily="18" charset="0"/>
              </a:rPr>
              <a:t>Grade 1 = </a:t>
            </a:r>
            <a:r>
              <a:rPr lang="en-US" sz="2000" b="1" dirty="0">
                <a:solidFill>
                  <a:srgbClr val="FF0000"/>
                </a:solidFill>
                <a:latin typeface="Times New Roman" panose="02020603050405020304" pitchFamily="18" charset="0"/>
                <a:cs typeface="Times New Roman" panose="02020603050405020304" pitchFamily="18" charset="0"/>
              </a:rPr>
              <a:t>narrative, descriptive, and opinion</a:t>
            </a:r>
          </a:p>
          <a:p>
            <a:pPr marL="1085850" lvl="1" indent="-342900"/>
            <a:r>
              <a:rPr lang="en-US" sz="2000" b="1" dirty="0">
                <a:latin typeface="Times New Roman" panose="02020603050405020304" pitchFamily="18" charset="0"/>
                <a:cs typeface="Times New Roman" panose="02020603050405020304" pitchFamily="18" charset="0"/>
              </a:rPr>
              <a:t>Grade 2 = </a:t>
            </a:r>
            <a:r>
              <a:rPr lang="en-US" sz="20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000" b="1" dirty="0">
                <a:latin typeface="Times New Roman" panose="02020603050405020304" pitchFamily="18" charset="0"/>
                <a:cs typeface="Times New Roman" panose="02020603050405020304" pitchFamily="18" charset="0"/>
              </a:rPr>
              <a:t>Grade 3 = </a:t>
            </a:r>
            <a:r>
              <a:rPr lang="en-US" sz="20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000" b="1" dirty="0">
                <a:latin typeface="Times New Roman" panose="02020603050405020304" pitchFamily="18" charset="0"/>
                <a:cs typeface="Times New Roman" panose="02020603050405020304" pitchFamily="18" charset="0"/>
              </a:rPr>
              <a:t>Grade 4 = </a:t>
            </a:r>
            <a:r>
              <a:rPr lang="en-US" sz="20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000" b="1" dirty="0">
                <a:latin typeface="Times New Roman" panose="02020603050405020304" pitchFamily="18" charset="0"/>
                <a:cs typeface="Times New Roman" panose="02020603050405020304" pitchFamily="18" charset="0"/>
              </a:rPr>
              <a:t>Grade 5 = </a:t>
            </a:r>
            <a:r>
              <a:rPr lang="en-US" sz="2000" b="1" dirty="0">
                <a:solidFill>
                  <a:srgbClr val="FF0000"/>
                </a:solidFill>
                <a:latin typeface="Times New Roman" panose="02020603050405020304" pitchFamily="18" charset="0"/>
                <a:cs typeface="Times New Roman" panose="02020603050405020304" pitchFamily="18" charset="0"/>
              </a:rPr>
              <a:t>narrative, descriptive, expository, and persuasive</a:t>
            </a:r>
          </a:p>
        </p:txBody>
      </p:sp>
    </p:spTree>
    <p:extLst>
      <p:ext uri="{BB962C8B-B14F-4D97-AF65-F5344CB8AC3E}">
        <p14:creationId xmlns:p14="http://schemas.microsoft.com/office/powerpoint/2010/main" val="49352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Focus on the Writing </a:t>
            </a:r>
            <a:r>
              <a:rPr lang="en-US" sz="3600" dirty="0" smtClean="0"/>
              <a:t>Process (2 of 2)</a:t>
            </a:r>
            <a:endParaRPr lang="en-US" sz="3600" dirty="0"/>
          </a:p>
        </p:txBody>
      </p:sp>
      <p:sp>
        <p:nvSpPr>
          <p:cNvPr id="3" name="Content Placeholder 2"/>
          <p:cNvSpPr>
            <a:spLocks noGrp="1"/>
          </p:cNvSpPr>
          <p:nvPr>
            <p:ph idx="1"/>
          </p:nvPr>
        </p:nvSpPr>
        <p:spPr>
          <a:xfrm>
            <a:off x="1" y="1143003"/>
            <a:ext cx="8022566" cy="4598074"/>
          </a:xfrm>
        </p:spPr>
        <p:txBody>
          <a:bodyPr/>
          <a:lstStyle/>
          <a:p>
            <a:r>
              <a:rPr lang="en-US" dirty="0">
                <a:solidFill>
                  <a:srgbClr val="002060"/>
                </a:solidFill>
              </a:rPr>
              <a:t>Introduction of a focus on a mode of writing at each grade level:</a:t>
            </a:r>
          </a:p>
          <a:p>
            <a:pPr lvl="1"/>
            <a:r>
              <a:rPr lang="en-US" b="1" dirty="0">
                <a:solidFill>
                  <a:srgbClr val="002060"/>
                </a:solidFill>
              </a:rPr>
              <a:t>6</a:t>
            </a:r>
            <a:r>
              <a:rPr lang="en-US" b="1" baseline="30000" dirty="0">
                <a:solidFill>
                  <a:srgbClr val="002060"/>
                </a:solidFill>
              </a:rPr>
              <a:t>th</a:t>
            </a:r>
            <a:r>
              <a:rPr lang="en-US" b="1" dirty="0">
                <a:solidFill>
                  <a:srgbClr val="002060"/>
                </a:solidFill>
              </a:rPr>
              <a:t>-</a:t>
            </a:r>
            <a:r>
              <a:rPr lang="en-US" b="1" dirty="0"/>
              <a:t> </a:t>
            </a:r>
            <a:r>
              <a:rPr lang="en-US" b="1" dirty="0">
                <a:solidFill>
                  <a:srgbClr val="FF0000"/>
                </a:solidFill>
              </a:rPr>
              <a:t>narrative &amp; reflective</a:t>
            </a:r>
          </a:p>
          <a:p>
            <a:pPr lvl="1"/>
            <a:r>
              <a:rPr lang="en-US" b="1" dirty="0">
                <a:solidFill>
                  <a:srgbClr val="002060"/>
                </a:solidFill>
              </a:rPr>
              <a:t>7</a:t>
            </a:r>
            <a:r>
              <a:rPr lang="en-US" b="1" baseline="30000" dirty="0">
                <a:solidFill>
                  <a:srgbClr val="002060"/>
                </a:solidFill>
              </a:rPr>
              <a:t>th</a:t>
            </a:r>
            <a:r>
              <a:rPr lang="en-US" b="1" dirty="0">
                <a:solidFill>
                  <a:srgbClr val="002060"/>
                </a:solidFill>
              </a:rPr>
              <a:t> &amp; 8</a:t>
            </a:r>
            <a:r>
              <a:rPr lang="en-US" b="1" baseline="30000" dirty="0">
                <a:solidFill>
                  <a:srgbClr val="002060"/>
                </a:solidFill>
              </a:rPr>
              <a:t>th</a:t>
            </a:r>
            <a:r>
              <a:rPr lang="en-US" b="1" dirty="0">
                <a:solidFill>
                  <a:srgbClr val="002060"/>
                </a:solidFill>
              </a:rPr>
              <a:t> – </a:t>
            </a:r>
            <a:r>
              <a:rPr lang="en-US" b="1" dirty="0">
                <a:solidFill>
                  <a:srgbClr val="FF0000"/>
                </a:solidFill>
              </a:rPr>
              <a:t>expository &amp; persuasive</a:t>
            </a:r>
          </a:p>
          <a:p>
            <a:pPr lvl="1"/>
            <a:r>
              <a:rPr lang="en-US" b="1" dirty="0">
                <a:solidFill>
                  <a:srgbClr val="002060"/>
                </a:solidFill>
              </a:rPr>
              <a:t>9</a:t>
            </a:r>
            <a:r>
              <a:rPr lang="en-US" b="1" baseline="30000" dirty="0">
                <a:solidFill>
                  <a:srgbClr val="002060"/>
                </a:solidFill>
              </a:rPr>
              <a:t>th</a:t>
            </a:r>
            <a:r>
              <a:rPr lang="en-US" b="1" dirty="0">
                <a:solidFill>
                  <a:srgbClr val="002060"/>
                </a:solidFill>
              </a:rPr>
              <a:t> &amp; 10</a:t>
            </a:r>
            <a:r>
              <a:rPr lang="en-US" b="1" baseline="30000" dirty="0">
                <a:solidFill>
                  <a:srgbClr val="002060"/>
                </a:solidFill>
              </a:rPr>
              <a:t>th</a:t>
            </a:r>
            <a:r>
              <a:rPr lang="en-US" b="1" dirty="0">
                <a:solidFill>
                  <a:srgbClr val="002060"/>
                </a:solidFill>
              </a:rPr>
              <a:t> – </a:t>
            </a:r>
            <a:r>
              <a:rPr lang="en-US" b="1" dirty="0">
                <a:solidFill>
                  <a:srgbClr val="FF0000"/>
                </a:solidFill>
              </a:rPr>
              <a:t>persuasive &amp; analytical</a:t>
            </a:r>
          </a:p>
          <a:p>
            <a:pPr lvl="1"/>
            <a:r>
              <a:rPr lang="en-US" b="1" dirty="0">
                <a:solidFill>
                  <a:srgbClr val="002060"/>
                </a:solidFill>
              </a:rPr>
              <a:t>11</a:t>
            </a:r>
            <a:r>
              <a:rPr lang="en-US" b="1" baseline="30000" dirty="0">
                <a:solidFill>
                  <a:srgbClr val="002060"/>
                </a:solidFill>
              </a:rPr>
              <a:t>th</a:t>
            </a:r>
            <a:r>
              <a:rPr lang="en-US" b="1" dirty="0">
                <a:solidFill>
                  <a:srgbClr val="002060"/>
                </a:solidFill>
              </a:rPr>
              <a:t> &amp; 12</a:t>
            </a:r>
            <a:r>
              <a:rPr lang="en-US" b="1" baseline="30000" dirty="0">
                <a:solidFill>
                  <a:srgbClr val="002060"/>
                </a:solidFill>
              </a:rPr>
              <a:t>th</a:t>
            </a:r>
            <a:r>
              <a:rPr lang="en-US" b="1" dirty="0">
                <a:solidFill>
                  <a:srgbClr val="002060"/>
                </a:solidFill>
              </a:rPr>
              <a:t> – </a:t>
            </a:r>
            <a:r>
              <a:rPr lang="en-US" b="1" dirty="0">
                <a:solidFill>
                  <a:srgbClr val="FF0000"/>
                </a:solidFill>
              </a:rPr>
              <a:t>persuasive &amp; argumentative</a:t>
            </a:r>
          </a:p>
          <a:p>
            <a:pPr marL="571500" lvl="0" indent="-571500"/>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58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Strands of the 2017 English Standards</a:t>
            </a:r>
            <a:endParaRPr lang="en-US" sz="3600" dirty="0"/>
          </a:p>
        </p:txBody>
      </p:sp>
      <p:sp>
        <p:nvSpPr>
          <p:cNvPr id="3" name="Content Placeholder 2"/>
          <p:cNvSpPr>
            <a:spLocks noGrp="1"/>
          </p:cNvSpPr>
          <p:nvPr>
            <p:ph idx="1"/>
          </p:nvPr>
        </p:nvSpPr>
        <p:spPr>
          <a:xfrm>
            <a:off x="241541" y="1143003"/>
            <a:ext cx="8848580" cy="4598074"/>
          </a:xfrm>
        </p:spPr>
        <p:txBody>
          <a:bodyPr/>
          <a:lstStyle/>
          <a:p>
            <a:r>
              <a:rPr lang="en-US" dirty="0">
                <a:solidFill>
                  <a:srgbClr val="002060"/>
                </a:solidFill>
              </a:rPr>
              <a:t>The strands of the 2017 English Standards:</a:t>
            </a:r>
          </a:p>
          <a:p>
            <a:pPr lvl="1"/>
            <a:r>
              <a:rPr lang="en-US" sz="2400" b="1" dirty="0">
                <a:solidFill>
                  <a:srgbClr val="FF0000"/>
                </a:solidFill>
              </a:rPr>
              <a:t>Communication &amp; Multimodal Literacies</a:t>
            </a:r>
          </a:p>
          <a:p>
            <a:pPr lvl="1"/>
            <a:r>
              <a:rPr lang="en-US" sz="2400" b="1" dirty="0">
                <a:solidFill>
                  <a:srgbClr val="FF0000"/>
                </a:solidFill>
              </a:rPr>
              <a:t>Reading </a:t>
            </a:r>
          </a:p>
          <a:p>
            <a:pPr lvl="1"/>
            <a:r>
              <a:rPr lang="en-US" sz="2400" b="1" dirty="0">
                <a:solidFill>
                  <a:srgbClr val="FF0000"/>
                </a:solidFill>
              </a:rPr>
              <a:t>Writing </a:t>
            </a:r>
          </a:p>
          <a:p>
            <a:pPr lvl="1"/>
            <a:r>
              <a:rPr lang="en-US" sz="2400" b="1" dirty="0">
                <a:solidFill>
                  <a:srgbClr val="FF0000"/>
                </a:solidFill>
              </a:rPr>
              <a:t>Research</a:t>
            </a:r>
          </a:p>
          <a:p>
            <a:pPr marL="457200" lvl="1" indent="0">
              <a:buNone/>
            </a:pPr>
            <a:r>
              <a:rPr lang="en-US" sz="2400" b="1" dirty="0">
                <a:solidFill>
                  <a:srgbClr val="002060"/>
                </a:solidFill>
              </a:rPr>
              <a:t>The goals are to teach students to read, write, research and communicate. </a:t>
            </a:r>
            <a:r>
              <a:rPr lang="en-US" sz="2400" b="1" dirty="0">
                <a:solidFill>
                  <a:srgbClr val="FF0000"/>
                </a:solidFill>
              </a:rPr>
              <a:t>The strands are developed separately, but expected to be seamlessly integrated in the classroom. </a:t>
            </a:r>
            <a:r>
              <a:rPr lang="en-US" sz="2400" b="1" dirty="0">
                <a:solidFill>
                  <a:srgbClr val="002060"/>
                </a:solidFill>
              </a:rPr>
              <a:t>Through the rigorous application of the English Standards of Learning, students become critical thinkers, effective contributors, and global citizens.</a:t>
            </a:r>
          </a:p>
          <a:p>
            <a:endParaRPr lang="en-US" dirty="0"/>
          </a:p>
        </p:txBody>
      </p:sp>
    </p:spTree>
    <p:extLst>
      <p:ext uri="{BB962C8B-B14F-4D97-AF65-F5344CB8AC3E}">
        <p14:creationId xmlns:p14="http://schemas.microsoft.com/office/powerpoint/2010/main" val="269837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Spiraling of Skills</a:t>
            </a:r>
            <a:endParaRPr lang="en-US" dirty="0"/>
          </a:p>
        </p:txBody>
      </p:sp>
      <p:sp>
        <p:nvSpPr>
          <p:cNvPr id="3" name="Content Placeholder 2"/>
          <p:cNvSpPr>
            <a:spLocks noGrp="1"/>
          </p:cNvSpPr>
          <p:nvPr>
            <p:ph idx="1"/>
          </p:nvPr>
        </p:nvSpPr>
        <p:spPr>
          <a:xfrm>
            <a:off x="120771" y="1143003"/>
            <a:ext cx="8969350" cy="4598074"/>
          </a:xfrm>
        </p:spPr>
        <p:txBody>
          <a:bodyPr/>
          <a:lstStyle/>
          <a:p>
            <a:r>
              <a:rPr lang="en-US" sz="2800" dirty="0"/>
              <a:t>The concepts, skills, and content in English Language Arts </a:t>
            </a:r>
            <a:r>
              <a:rPr lang="en-US" sz="2800" dirty="0">
                <a:solidFill>
                  <a:srgbClr val="FF0000"/>
                </a:solidFill>
              </a:rPr>
              <a:t>spiral</a:t>
            </a:r>
            <a:r>
              <a:rPr lang="en-US" sz="2800" dirty="0"/>
              <a:t>; teachers should note each grade level builds skills that carry to the following grades. Each grade level within the English Curriculum Framework builds from kindergarten through grade 12, creating a comprehensive instructional tool, which prepares students for success in future postsecondary education and the workplace. </a:t>
            </a:r>
            <a:r>
              <a:rPr lang="en-US" sz="2800" dirty="0">
                <a:solidFill>
                  <a:srgbClr val="FF0000"/>
                </a:solidFill>
              </a:rPr>
              <a:t>Teachers should review the Curriculum Framework for the scope of learning in each of the strands in previous grades and in the grades to follow.</a:t>
            </a:r>
            <a:r>
              <a:rPr lang="en-US" sz="2800" u="sng"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150764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Text Features Spira</a:t>
            </a:r>
            <a:r>
              <a:rPr lang="en-US" dirty="0" smtClean="0"/>
              <a:t>l of Standards</a:t>
            </a:r>
            <a:endParaRPr lang="en-US" dirty="0"/>
          </a:p>
        </p:txBody>
      </p:sp>
      <p:sp>
        <p:nvSpPr>
          <p:cNvPr id="3" name="Content Placeholder 2"/>
          <p:cNvSpPr>
            <a:spLocks noGrp="1"/>
          </p:cNvSpPr>
          <p:nvPr>
            <p:ph idx="1"/>
          </p:nvPr>
        </p:nvSpPr>
        <p:spPr/>
        <p:txBody>
          <a:bodyPr/>
          <a:lstStyle/>
          <a:p>
            <a:endParaRPr lang="en-US"/>
          </a:p>
        </p:txBody>
      </p:sp>
      <p:pic>
        <p:nvPicPr>
          <p:cNvPr id="4" name="Picture 3" descr="Image of the text of Standard 1.10"/>
          <p:cNvPicPr>
            <a:picLocks noChangeAspect="1"/>
          </p:cNvPicPr>
          <p:nvPr/>
        </p:nvPicPr>
        <p:blipFill>
          <a:blip r:embed="rId2"/>
          <a:stretch>
            <a:fillRect/>
          </a:stretch>
        </p:blipFill>
        <p:spPr>
          <a:xfrm>
            <a:off x="404596" y="811610"/>
            <a:ext cx="7980218" cy="1476375"/>
          </a:xfrm>
          <a:prstGeom prst="rect">
            <a:avLst/>
          </a:prstGeom>
        </p:spPr>
      </p:pic>
      <p:pic>
        <p:nvPicPr>
          <p:cNvPr id="5" name="Picture 4" descr="Image of the text of standard 3.6"/>
          <p:cNvPicPr>
            <a:picLocks noChangeAspect="1"/>
          </p:cNvPicPr>
          <p:nvPr/>
        </p:nvPicPr>
        <p:blipFill>
          <a:blip r:embed="rId3"/>
          <a:stretch>
            <a:fillRect/>
          </a:stretch>
        </p:blipFill>
        <p:spPr>
          <a:xfrm>
            <a:off x="382493" y="2133217"/>
            <a:ext cx="8001541" cy="1104900"/>
          </a:xfrm>
          <a:prstGeom prst="rect">
            <a:avLst/>
          </a:prstGeom>
        </p:spPr>
      </p:pic>
      <p:pic>
        <p:nvPicPr>
          <p:cNvPr id="7" name="Picture 6" descr="Image of the text of standard 8.6"/>
          <p:cNvPicPr>
            <a:picLocks noChangeAspect="1"/>
          </p:cNvPicPr>
          <p:nvPr/>
        </p:nvPicPr>
        <p:blipFill>
          <a:blip r:embed="rId4"/>
          <a:stretch>
            <a:fillRect/>
          </a:stretch>
        </p:blipFill>
        <p:spPr>
          <a:xfrm>
            <a:off x="404596" y="4095071"/>
            <a:ext cx="8018968" cy="904875"/>
          </a:xfrm>
          <a:prstGeom prst="rect">
            <a:avLst/>
          </a:prstGeom>
        </p:spPr>
      </p:pic>
      <p:pic>
        <p:nvPicPr>
          <p:cNvPr id="8" name="Picture 7" descr="Image of the text of standard 19.5"/>
          <p:cNvPicPr>
            <a:picLocks noChangeAspect="1"/>
          </p:cNvPicPr>
          <p:nvPr/>
        </p:nvPicPr>
        <p:blipFill>
          <a:blip r:embed="rId5"/>
          <a:stretch>
            <a:fillRect/>
          </a:stretch>
        </p:blipFill>
        <p:spPr>
          <a:xfrm>
            <a:off x="361625" y="4901350"/>
            <a:ext cx="8018968" cy="893960"/>
          </a:xfrm>
          <a:prstGeom prst="rect">
            <a:avLst/>
          </a:prstGeom>
        </p:spPr>
      </p:pic>
      <p:pic>
        <p:nvPicPr>
          <p:cNvPr id="9" name="Picture 8" descr="Image of the text of standard 5.6"/>
          <p:cNvPicPr>
            <a:picLocks noChangeAspect="1"/>
          </p:cNvPicPr>
          <p:nvPr/>
        </p:nvPicPr>
        <p:blipFill>
          <a:blip r:embed="rId6"/>
          <a:stretch>
            <a:fillRect/>
          </a:stretch>
        </p:blipFill>
        <p:spPr>
          <a:xfrm>
            <a:off x="404596" y="3235599"/>
            <a:ext cx="8104909" cy="887224"/>
          </a:xfrm>
          <a:prstGeom prst="rect">
            <a:avLst/>
          </a:prstGeom>
        </p:spPr>
      </p:pic>
      <p:pic>
        <p:nvPicPr>
          <p:cNvPr id="10" name="Picture 9" descr="Image of standard 12.5"/>
          <p:cNvPicPr>
            <a:picLocks noChangeAspect="1"/>
          </p:cNvPicPr>
          <p:nvPr/>
        </p:nvPicPr>
        <p:blipFill>
          <a:blip r:embed="rId7"/>
          <a:stretch>
            <a:fillRect/>
          </a:stretch>
        </p:blipFill>
        <p:spPr>
          <a:xfrm>
            <a:off x="342250" y="5795310"/>
            <a:ext cx="8018968" cy="919179"/>
          </a:xfrm>
          <a:prstGeom prst="rect">
            <a:avLst/>
          </a:prstGeom>
        </p:spPr>
      </p:pic>
    </p:spTree>
    <p:extLst>
      <p:ext uri="{BB962C8B-B14F-4D97-AF65-F5344CB8AC3E}">
        <p14:creationId xmlns:p14="http://schemas.microsoft.com/office/powerpoint/2010/main" val="11574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2017 English Curriculum </a:t>
            </a:r>
            <a:r>
              <a:rPr lang="en-US" sz="3200" dirty="0" smtClean="0"/>
              <a:t>Framework (1 of 5)</a:t>
            </a:r>
            <a:endParaRPr lang="en-US" sz="3200" dirty="0"/>
          </a:p>
        </p:txBody>
      </p:sp>
      <p:sp>
        <p:nvSpPr>
          <p:cNvPr id="3" name="Content Placeholder 2"/>
          <p:cNvSpPr>
            <a:spLocks noGrp="1"/>
          </p:cNvSpPr>
          <p:nvPr>
            <p:ph idx="1"/>
          </p:nvPr>
        </p:nvSpPr>
        <p:spPr/>
        <p:txBody>
          <a:bodyPr/>
          <a:lstStyle/>
          <a:p>
            <a:endParaRPr lang="en-US"/>
          </a:p>
        </p:txBody>
      </p:sp>
      <p:pic>
        <p:nvPicPr>
          <p:cNvPr id="6" name="Picture 5" descr="Decorative image of the 2017 English Curriculum Framework cover page"/>
          <p:cNvPicPr>
            <a:picLocks noChangeAspect="1"/>
          </p:cNvPicPr>
          <p:nvPr/>
        </p:nvPicPr>
        <p:blipFill>
          <a:blip r:embed="rId2"/>
          <a:stretch>
            <a:fillRect/>
          </a:stretch>
        </p:blipFill>
        <p:spPr>
          <a:xfrm>
            <a:off x="787879" y="823276"/>
            <a:ext cx="7010400" cy="5431972"/>
          </a:xfrm>
          <a:prstGeom prst="rect">
            <a:avLst/>
          </a:prstGeom>
        </p:spPr>
      </p:pic>
    </p:spTree>
    <p:extLst>
      <p:ext uri="{BB962C8B-B14F-4D97-AF65-F5344CB8AC3E}">
        <p14:creationId xmlns:p14="http://schemas.microsoft.com/office/powerpoint/2010/main" val="29720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Curriculum </a:t>
            </a:r>
            <a:r>
              <a:rPr lang="en-US" dirty="0" smtClean="0"/>
              <a:t>Framework (2 of 5)</a:t>
            </a:r>
            <a:endParaRPr lang="en-US" dirty="0"/>
          </a:p>
        </p:txBody>
      </p:sp>
      <p:sp>
        <p:nvSpPr>
          <p:cNvPr id="3" name="Content Placeholder 2"/>
          <p:cNvSpPr>
            <a:spLocks noGrp="1"/>
          </p:cNvSpPr>
          <p:nvPr>
            <p:ph idx="1"/>
          </p:nvPr>
        </p:nvSpPr>
        <p:spPr>
          <a:xfrm>
            <a:off x="1" y="1143003"/>
            <a:ext cx="9090120" cy="4598074"/>
          </a:xfrm>
        </p:spPr>
        <p:txBody>
          <a:bodyPr/>
          <a:lstStyle/>
          <a:p>
            <a:pPr lvl="0"/>
            <a:r>
              <a:rPr lang="en-US" dirty="0">
                <a:solidFill>
                  <a:prstClr val="black"/>
                </a:solidFill>
              </a:rPr>
              <a:t>The 2017 </a:t>
            </a:r>
            <a:r>
              <a:rPr lang="en-US" i="1" dirty="0">
                <a:solidFill>
                  <a:prstClr val="black"/>
                </a:solidFill>
              </a:rPr>
              <a:t>English Standards of Learning </a:t>
            </a:r>
            <a:r>
              <a:rPr lang="en-US" dirty="0">
                <a:solidFill>
                  <a:prstClr val="black"/>
                </a:solidFill>
              </a:rPr>
              <a:t>are expanded by the Essential Knowledge, Skills, and Processes (EKSP) in the Curriculum Framework </a:t>
            </a:r>
          </a:p>
          <a:p>
            <a:pPr lvl="1"/>
            <a:r>
              <a:rPr lang="en-US" sz="2400" dirty="0">
                <a:solidFill>
                  <a:srgbClr val="FF0000"/>
                </a:solidFill>
              </a:rPr>
              <a:t>This is not meant to be an exhaustive list, nor one that limits what is taught in the classroom</a:t>
            </a:r>
          </a:p>
          <a:p>
            <a:pPr lvl="1"/>
            <a:r>
              <a:rPr lang="en-US" sz="2400" dirty="0">
                <a:solidFill>
                  <a:srgbClr val="FF0000"/>
                </a:solidFill>
              </a:rPr>
              <a:t>The EKSP is not a one-to-one match of the standards</a:t>
            </a:r>
          </a:p>
          <a:p>
            <a:pPr lvl="1"/>
            <a:r>
              <a:rPr lang="en-US" sz="2400" dirty="0">
                <a:solidFill>
                  <a:srgbClr val="FF0000"/>
                </a:solidFill>
              </a:rPr>
              <a:t>If the standard is self-explanatory, there will be no additional explanation</a:t>
            </a:r>
          </a:p>
          <a:p>
            <a:endParaRPr lang="en-US" dirty="0"/>
          </a:p>
        </p:txBody>
      </p:sp>
    </p:spTree>
    <p:extLst>
      <p:ext uri="{BB962C8B-B14F-4D97-AF65-F5344CB8AC3E}">
        <p14:creationId xmlns:p14="http://schemas.microsoft.com/office/powerpoint/2010/main" val="429144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Curriculum </a:t>
            </a:r>
            <a:r>
              <a:rPr lang="en-US" dirty="0" smtClean="0"/>
              <a:t>Framework (3 of 5)</a:t>
            </a:r>
            <a:endParaRPr lang="en-US" dirty="0"/>
          </a:p>
        </p:txBody>
      </p:sp>
      <p:sp>
        <p:nvSpPr>
          <p:cNvPr id="3" name="Content Placeholder 2"/>
          <p:cNvSpPr>
            <a:spLocks noGrp="1"/>
          </p:cNvSpPr>
          <p:nvPr>
            <p:ph idx="1"/>
          </p:nvPr>
        </p:nvSpPr>
        <p:spPr>
          <a:xfrm>
            <a:off x="172529" y="1143003"/>
            <a:ext cx="8917592" cy="4598074"/>
          </a:xfrm>
        </p:spPr>
        <p:txBody>
          <a:bodyPr/>
          <a:lstStyle/>
          <a:p>
            <a:pPr marL="457200" indent="-457200">
              <a:buFont typeface="Arial" panose="020B0604020202020204" pitchFamily="34" charset="0"/>
              <a:buChar char="•"/>
            </a:pPr>
            <a:r>
              <a:rPr lang="en-US" sz="2400" dirty="0">
                <a:solidFill>
                  <a:srgbClr val="FF0000"/>
                </a:solidFill>
              </a:rPr>
              <a:t>Overview of strand on Strand Introduction page</a:t>
            </a:r>
          </a:p>
          <a:p>
            <a:pPr marL="457200" indent="-457200">
              <a:buFont typeface="Arial" panose="020B0604020202020204" pitchFamily="34" charset="0"/>
              <a:buChar char="•"/>
            </a:pPr>
            <a:r>
              <a:rPr lang="en-US" sz="2400" dirty="0">
                <a:solidFill>
                  <a:srgbClr val="FF0000"/>
                </a:solidFill>
              </a:rPr>
              <a:t>Teacher Notes appear on Introduction page</a:t>
            </a:r>
          </a:p>
          <a:p>
            <a:pPr marL="457200" indent="-457200">
              <a:buFont typeface="Arial" panose="020B0604020202020204" pitchFamily="34" charset="0"/>
              <a:buChar char="•"/>
            </a:pPr>
            <a:r>
              <a:rPr lang="en-US" sz="2400" dirty="0">
                <a:solidFill>
                  <a:srgbClr val="FF0000"/>
                </a:solidFill>
              </a:rPr>
              <a:t>Suggested Instructional Strategies and Best Practices are on Teacher Notes page</a:t>
            </a:r>
          </a:p>
          <a:p>
            <a:pPr marL="457200" indent="-457200">
              <a:buFont typeface="Arial" panose="020B0604020202020204" pitchFamily="34" charset="0"/>
              <a:buChar char="•"/>
            </a:pPr>
            <a:r>
              <a:rPr lang="en-US" sz="2400" dirty="0" smtClean="0">
                <a:solidFill>
                  <a:srgbClr val="FF0000"/>
                </a:solidFill>
              </a:rPr>
              <a:t>First </a:t>
            </a:r>
            <a:r>
              <a:rPr lang="en-US" sz="2400" dirty="0">
                <a:solidFill>
                  <a:srgbClr val="FF0000"/>
                </a:solidFill>
              </a:rPr>
              <a:t>column Understanding the Standard has been deleted and that information moved to introduction page</a:t>
            </a:r>
          </a:p>
          <a:p>
            <a:pPr marL="457200" indent="-457200">
              <a:buFont typeface="Arial" panose="020B0604020202020204" pitchFamily="34" charset="0"/>
              <a:buChar char="•"/>
            </a:pPr>
            <a:r>
              <a:rPr lang="en-US" sz="2400" dirty="0">
                <a:solidFill>
                  <a:srgbClr val="FF0000"/>
                </a:solidFill>
              </a:rPr>
              <a:t>CF Columns: Essential Understandings &amp; Essential Skills, Knowledge, and Processes</a:t>
            </a:r>
          </a:p>
        </p:txBody>
      </p:sp>
    </p:spTree>
    <p:extLst>
      <p:ext uri="{BB962C8B-B14F-4D97-AF65-F5344CB8AC3E}">
        <p14:creationId xmlns:p14="http://schemas.microsoft.com/office/powerpoint/2010/main" val="32737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ashing sign that says Welcom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29459" y="0"/>
            <a:ext cx="6877192" cy="3934691"/>
          </a:xfrm>
          <a:prstGeom prst="rect">
            <a:avLst/>
          </a:prstGeom>
        </p:spPr>
      </p:pic>
      <p:sp>
        <p:nvSpPr>
          <p:cNvPr id="3" name="Title 2"/>
          <p:cNvSpPr>
            <a:spLocks noGrp="1"/>
          </p:cNvSpPr>
          <p:nvPr>
            <p:ph type="title"/>
          </p:nvPr>
        </p:nvSpPr>
        <p:spPr/>
        <p:txBody>
          <a:bodyPr>
            <a:normAutofit/>
          </a:bodyPr>
          <a:lstStyle/>
          <a:p>
            <a:r>
              <a:rPr lang="en-US" sz="4000" dirty="0" smtClean="0">
                <a:solidFill>
                  <a:srgbClr val="FF0000"/>
                </a:solidFill>
              </a:rPr>
              <a:t>Welcome</a:t>
            </a:r>
            <a:endParaRPr lang="en-US" sz="4000" dirty="0">
              <a:solidFill>
                <a:srgbClr val="FF0000"/>
              </a:solidFill>
            </a:endParaRPr>
          </a:p>
        </p:txBody>
      </p:sp>
      <p:sp>
        <p:nvSpPr>
          <p:cNvPr id="2" name="TextBox 1"/>
          <p:cNvSpPr txBox="1"/>
          <p:nvPr/>
        </p:nvSpPr>
        <p:spPr>
          <a:xfrm>
            <a:off x="637309" y="3934691"/>
            <a:ext cx="7924799" cy="1015663"/>
          </a:xfrm>
          <a:prstGeom prst="rect">
            <a:avLst/>
          </a:prstGeom>
          <a:noFill/>
        </p:spPr>
        <p:txBody>
          <a:bodyPr wrap="square" rtlCol="0">
            <a:spAutoFit/>
          </a:bodyPr>
          <a:lstStyle/>
          <a:p>
            <a:pPr algn="ctr"/>
            <a:r>
              <a:rPr lang="en-US" sz="6000" b="1" dirty="0" smtClean="0"/>
              <a:t>#</a:t>
            </a:r>
            <a:r>
              <a:rPr lang="en-US" sz="6000" b="1" dirty="0" err="1" smtClean="0"/>
              <a:t>VAisForReaders</a:t>
            </a:r>
            <a:endParaRPr lang="en-US" sz="6000" b="1" dirty="0"/>
          </a:p>
        </p:txBody>
      </p:sp>
    </p:spTree>
    <p:extLst>
      <p:ext uri="{BB962C8B-B14F-4D97-AF65-F5344CB8AC3E}">
        <p14:creationId xmlns:p14="http://schemas.microsoft.com/office/powerpoint/2010/main" val="3631169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Curriculum </a:t>
            </a:r>
            <a:r>
              <a:rPr lang="en-US" dirty="0" smtClean="0"/>
              <a:t>Framework (4 of 5)</a:t>
            </a:r>
            <a:endParaRPr lang="en-US" dirty="0"/>
          </a:p>
        </p:txBody>
      </p:sp>
      <p:pic>
        <p:nvPicPr>
          <p:cNvPr id="6" name="Content Placeholder 5" descr="Image of a sample page of teacher notes from the English Curriculum Framework"/>
          <p:cNvPicPr>
            <a:picLocks noGrp="1" noChangeAspect="1"/>
          </p:cNvPicPr>
          <p:nvPr>
            <p:ph idx="1"/>
          </p:nvPr>
        </p:nvPicPr>
        <p:blipFill>
          <a:blip r:embed="rId2"/>
          <a:stretch>
            <a:fillRect/>
          </a:stretch>
        </p:blipFill>
        <p:spPr>
          <a:xfrm>
            <a:off x="731067" y="1067980"/>
            <a:ext cx="6618639" cy="5129200"/>
          </a:xfrm>
          <a:prstGeom prst="rect">
            <a:avLst/>
          </a:prstGeom>
        </p:spPr>
      </p:pic>
    </p:spTree>
    <p:extLst>
      <p:ext uri="{BB962C8B-B14F-4D97-AF65-F5344CB8AC3E}">
        <p14:creationId xmlns:p14="http://schemas.microsoft.com/office/powerpoint/2010/main" val="23050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Curriculum </a:t>
            </a:r>
            <a:r>
              <a:rPr lang="en-US" dirty="0" smtClean="0"/>
              <a:t>Framework (5 of 5)</a:t>
            </a:r>
            <a:endParaRPr lang="en-US" dirty="0"/>
          </a:p>
        </p:txBody>
      </p:sp>
      <p:sp>
        <p:nvSpPr>
          <p:cNvPr id="3" name="Content Placeholder 2"/>
          <p:cNvSpPr>
            <a:spLocks noGrp="1"/>
          </p:cNvSpPr>
          <p:nvPr>
            <p:ph idx="1"/>
          </p:nvPr>
        </p:nvSpPr>
        <p:spPr/>
        <p:txBody>
          <a:bodyPr/>
          <a:lstStyle/>
          <a:p>
            <a:endParaRPr lang="en-US"/>
          </a:p>
        </p:txBody>
      </p:sp>
      <p:pic>
        <p:nvPicPr>
          <p:cNvPr id="6" name="Picture 5" descr="Image of a sample page from the English curriculum framework"/>
          <p:cNvPicPr>
            <a:picLocks noChangeAspect="1"/>
          </p:cNvPicPr>
          <p:nvPr/>
        </p:nvPicPr>
        <p:blipFill>
          <a:blip r:embed="rId2"/>
          <a:stretch>
            <a:fillRect/>
          </a:stretch>
        </p:blipFill>
        <p:spPr>
          <a:xfrm>
            <a:off x="248729" y="991452"/>
            <a:ext cx="7010399" cy="5366187"/>
          </a:xfrm>
          <a:prstGeom prst="rect">
            <a:avLst/>
          </a:prstGeom>
        </p:spPr>
      </p:pic>
    </p:spTree>
    <p:extLst>
      <p:ext uri="{BB962C8B-B14F-4D97-AF65-F5344CB8AC3E}">
        <p14:creationId xmlns:p14="http://schemas.microsoft.com/office/powerpoint/2010/main" val="12388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2017 SOL Progression Charts</a:t>
            </a:r>
            <a:endParaRPr lang="en-US" dirty="0"/>
          </a:p>
        </p:txBody>
      </p:sp>
      <p:sp>
        <p:nvSpPr>
          <p:cNvPr id="3" name="Content Placeholder 2"/>
          <p:cNvSpPr>
            <a:spLocks noGrp="1"/>
          </p:cNvSpPr>
          <p:nvPr>
            <p:ph idx="1"/>
          </p:nvPr>
        </p:nvSpPr>
        <p:spPr/>
        <p:txBody>
          <a:bodyPr/>
          <a:lstStyle/>
          <a:p>
            <a:endParaRPr lang="en-US"/>
          </a:p>
        </p:txBody>
      </p:sp>
      <p:pic>
        <p:nvPicPr>
          <p:cNvPr id="6" name="Picture 2" descr="Image of the 2017 English Standards of Learning Reading Skills Progression by Grade ch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8124" y="991452"/>
            <a:ext cx="7851475" cy="498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2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53" y="-4577"/>
            <a:ext cx="9444182" cy="996029"/>
          </a:xfrm>
        </p:spPr>
        <p:txBody>
          <a:bodyPr/>
          <a:lstStyle/>
          <a:p>
            <a:pPr algn="ctr"/>
            <a:r>
              <a:rPr lang="en-US" dirty="0">
                <a:effectLst>
                  <a:outerShdw blurRad="38100" dist="38100" dir="2700000" algn="tl">
                    <a:srgbClr val="000000">
                      <a:alpha val="43137"/>
                    </a:srgbClr>
                  </a:outerShdw>
                </a:effectLst>
              </a:rPr>
              <a:t>2017 SOL Crosswalk</a:t>
            </a:r>
            <a:endParaRPr lang="en-US" dirty="0"/>
          </a:p>
        </p:txBody>
      </p:sp>
      <p:pic>
        <p:nvPicPr>
          <p:cNvPr id="5" name="Picture 2" descr="Image of the English Standards of Learning Crosswalk Between the 2017 and 2010 Standards"/>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705155" y="1524000"/>
            <a:ext cx="6172200" cy="403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the VDOE SOL page"/>
          <p:cNvPicPr>
            <a:picLocks noChangeAspect="1"/>
          </p:cNvPicPr>
          <p:nvPr/>
        </p:nvPicPr>
        <p:blipFill>
          <a:blip r:embed="rId2"/>
          <a:stretch>
            <a:fillRect/>
          </a:stretch>
        </p:blipFill>
        <p:spPr>
          <a:xfrm>
            <a:off x="132135" y="990600"/>
            <a:ext cx="9210675" cy="5867400"/>
          </a:xfrm>
          <a:prstGeom prst="rect">
            <a:avLst/>
          </a:prstGeom>
        </p:spPr>
      </p:pic>
      <p:sp>
        <p:nvSpPr>
          <p:cNvPr id="2" name="Title 1"/>
          <p:cNvSpPr>
            <a:spLocks noGrp="1"/>
          </p:cNvSpPr>
          <p:nvPr>
            <p:ph type="ctrTitle"/>
          </p:nvPr>
        </p:nvSpPr>
        <p:spPr>
          <a:xfrm>
            <a:off x="-96253" y="-4577"/>
            <a:ext cx="9444182" cy="996029"/>
          </a:xfrm>
        </p:spPr>
        <p:txBody>
          <a:bodyPr/>
          <a:lstStyle/>
          <a:p>
            <a:pPr algn="ctr"/>
            <a:r>
              <a:rPr lang="en-US" sz="2800" dirty="0"/>
              <a:t>Assessment &amp; the 2017 </a:t>
            </a:r>
            <a:r>
              <a:rPr lang="en-US" sz="2800" i="1" dirty="0"/>
              <a:t>English Standards of Learning</a:t>
            </a:r>
            <a:endParaRPr lang="en-US" sz="2800" dirty="0"/>
          </a:p>
        </p:txBody>
      </p:sp>
      <p:sp>
        <p:nvSpPr>
          <p:cNvPr id="6" name="Down Arrow 5" descr="Down arrow"/>
          <p:cNvSpPr/>
          <p:nvPr/>
        </p:nvSpPr>
        <p:spPr>
          <a:xfrm>
            <a:off x="5248527" y="877096"/>
            <a:ext cx="488298" cy="5524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descr="Down arrow"/>
          <p:cNvSpPr/>
          <p:nvPr/>
        </p:nvSpPr>
        <p:spPr>
          <a:xfrm>
            <a:off x="7870839" y="2105891"/>
            <a:ext cx="488298" cy="5524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26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Blueprints</a:t>
            </a:r>
            <a:endParaRPr lang="en-US" dirty="0"/>
          </a:p>
        </p:txBody>
      </p:sp>
      <p:sp>
        <p:nvSpPr>
          <p:cNvPr id="7" name="TextBox 6"/>
          <p:cNvSpPr txBox="1"/>
          <p:nvPr/>
        </p:nvSpPr>
        <p:spPr>
          <a:xfrm>
            <a:off x="831273" y="1108364"/>
            <a:ext cx="7121236" cy="4401205"/>
          </a:xfrm>
          <a:prstGeom prst="rect">
            <a:avLst/>
          </a:prstGeom>
          <a:noFill/>
        </p:spPr>
        <p:txBody>
          <a:bodyPr wrap="square" rtlCol="0">
            <a:spAutoFit/>
          </a:bodyPr>
          <a:lstStyle/>
          <a:p>
            <a:r>
              <a:rPr lang="en-US" sz="2000" dirty="0" smtClean="0"/>
              <a:t>There are no new writing blueprints that align with the 2017 SOL.  </a:t>
            </a:r>
          </a:p>
          <a:p>
            <a:endParaRPr lang="en-US" sz="2000" dirty="0"/>
          </a:p>
          <a:p>
            <a:r>
              <a:rPr lang="en-US" sz="2000" dirty="0" smtClean="0"/>
              <a:t>SOL writing tests remain on the 2010 SOL.</a:t>
            </a:r>
          </a:p>
          <a:p>
            <a:endParaRPr lang="en-US" sz="2000" dirty="0"/>
          </a:p>
          <a:p>
            <a:r>
              <a:rPr lang="en-US" sz="2000" dirty="0" smtClean="0"/>
              <a:t>School divisions are currently required to use the local alternative assessment for 5</a:t>
            </a:r>
            <a:r>
              <a:rPr lang="en-US" sz="2000" baseline="30000" dirty="0" smtClean="0"/>
              <a:t>th</a:t>
            </a:r>
            <a:r>
              <a:rPr lang="en-US" sz="2000" dirty="0" smtClean="0"/>
              <a:t> grade writing.</a:t>
            </a:r>
          </a:p>
          <a:p>
            <a:endParaRPr lang="en-US" sz="2000" dirty="0"/>
          </a:p>
          <a:p>
            <a:r>
              <a:rPr lang="en-US" sz="2000" dirty="0" smtClean="0"/>
              <a:t>School divisions are currently required to use the 8</a:t>
            </a:r>
            <a:r>
              <a:rPr lang="en-US" sz="2000" baseline="30000" dirty="0" smtClean="0"/>
              <a:t>th</a:t>
            </a:r>
            <a:r>
              <a:rPr lang="en-US" sz="2000" dirty="0" smtClean="0"/>
              <a:t> grade writing SOL test.</a:t>
            </a:r>
          </a:p>
          <a:p>
            <a:endParaRPr lang="en-US" sz="2000" dirty="0"/>
          </a:p>
          <a:p>
            <a:r>
              <a:rPr lang="en-US" sz="2000" dirty="0" smtClean="0"/>
              <a:t>School divisions have the option to use the EOC SOL writing test or the local high school performance assessment to verify credit in writing. </a:t>
            </a:r>
            <a:endParaRPr lang="en-US" sz="2000" dirty="0"/>
          </a:p>
        </p:txBody>
      </p:sp>
    </p:spTree>
    <p:extLst>
      <p:ext uri="{BB962C8B-B14F-4D97-AF65-F5344CB8AC3E}">
        <p14:creationId xmlns:p14="http://schemas.microsoft.com/office/powerpoint/2010/main" val="354487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 </a:t>
            </a:r>
            <a:r>
              <a:rPr lang="en-US" dirty="0" smtClean="0"/>
              <a:t>Scoring (1 of 2) </a:t>
            </a:r>
            <a:endParaRPr lang="en-US" dirty="0"/>
          </a:p>
        </p:txBody>
      </p:sp>
      <p:sp>
        <p:nvSpPr>
          <p:cNvPr id="4" name="Content Placeholder 3"/>
          <p:cNvSpPr>
            <a:spLocks noGrp="1"/>
          </p:cNvSpPr>
          <p:nvPr>
            <p:ph idx="1"/>
          </p:nvPr>
        </p:nvSpPr>
        <p:spPr/>
        <p:txBody>
          <a:bodyPr/>
          <a:lstStyle/>
          <a:p>
            <a:endParaRPr lang="en-US"/>
          </a:p>
        </p:txBody>
      </p:sp>
      <p:pic>
        <p:nvPicPr>
          <p:cNvPr id="5" name="Picture 4" descr="Screenshot of the Pearson Understand Scoring homepage"/>
          <p:cNvPicPr>
            <a:picLocks noChangeAspect="1"/>
          </p:cNvPicPr>
          <p:nvPr/>
        </p:nvPicPr>
        <p:blipFill>
          <a:blip r:embed="rId2"/>
          <a:stretch>
            <a:fillRect/>
          </a:stretch>
        </p:blipFill>
        <p:spPr>
          <a:xfrm>
            <a:off x="-237600" y="973088"/>
            <a:ext cx="9635645" cy="4915094"/>
          </a:xfrm>
          <a:prstGeom prst="rect">
            <a:avLst/>
          </a:prstGeom>
        </p:spPr>
      </p:pic>
    </p:spTree>
    <p:extLst>
      <p:ext uri="{BB962C8B-B14F-4D97-AF65-F5344CB8AC3E}">
        <p14:creationId xmlns:p14="http://schemas.microsoft.com/office/powerpoint/2010/main" val="19230407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Scoring (2 of 2)</a:t>
            </a:r>
            <a:endParaRPr lang="en-US" dirty="0"/>
          </a:p>
        </p:txBody>
      </p:sp>
      <p:sp>
        <p:nvSpPr>
          <p:cNvPr id="3" name="Content Placeholder 2"/>
          <p:cNvSpPr>
            <a:spLocks noGrp="1"/>
          </p:cNvSpPr>
          <p:nvPr>
            <p:ph idx="1"/>
          </p:nvPr>
        </p:nvSpPr>
        <p:spPr/>
        <p:txBody>
          <a:bodyPr/>
          <a:lstStyle/>
          <a:p>
            <a:endParaRPr lang="en-US"/>
          </a:p>
        </p:txBody>
      </p:sp>
      <p:pic>
        <p:nvPicPr>
          <p:cNvPr id="5" name="Picture 4" descr="screenshot of anchor paper in Understand Scoring"/>
          <p:cNvPicPr>
            <a:picLocks noChangeAspect="1"/>
          </p:cNvPicPr>
          <p:nvPr/>
        </p:nvPicPr>
        <p:blipFill>
          <a:blip r:embed="rId2"/>
          <a:stretch>
            <a:fillRect/>
          </a:stretch>
        </p:blipFill>
        <p:spPr>
          <a:xfrm>
            <a:off x="0" y="1731817"/>
            <a:ext cx="9242845" cy="5126183"/>
          </a:xfrm>
          <a:prstGeom prst="rect">
            <a:avLst/>
          </a:prstGeom>
        </p:spPr>
      </p:pic>
    </p:spTree>
    <p:extLst>
      <p:ext uri="{BB962C8B-B14F-4D97-AF65-F5344CB8AC3E}">
        <p14:creationId xmlns:p14="http://schemas.microsoft.com/office/powerpoint/2010/main" val="8961956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98" y="241539"/>
            <a:ext cx="4140679" cy="1888257"/>
          </a:xfrm>
        </p:spPr>
        <p:txBody>
          <a:bodyPr>
            <a:noAutofit/>
          </a:bodyPr>
          <a:lstStyle/>
          <a:p>
            <a:pPr algn="ctr"/>
            <a:r>
              <a:rPr lang="en-US" sz="3200" dirty="0" smtClean="0">
                <a:solidFill>
                  <a:srgbClr val="FF0000"/>
                </a:solidFill>
                <a:latin typeface="+mn-lt"/>
              </a:rPr>
              <a:t>Seamless Integration of </a:t>
            </a:r>
            <a:br>
              <a:rPr lang="en-US" sz="3200" dirty="0" smtClean="0">
                <a:solidFill>
                  <a:srgbClr val="FF0000"/>
                </a:solidFill>
                <a:latin typeface="+mn-lt"/>
              </a:rPr>
            </a:br>
            <a:r>
              <a:rPr lang="en-US" sz="3200" dirty="0" smtClean="0">
                <a:solidFill>
                  <a:srgbClr val="FF0000"/>
                </a:solidFill>
                <a:latin typeface="+mn-lt"/>
              </a:rPr>
              <a:t>English Strands</a:t>
            </a:r>
            <a:endParaRPr lang="en-US" sz="3200" dirty="0">
              <a:solidFill>
                <a:srgbClr val="FF0000"/>
              </a:solidFill>
              <a:latin typeface="+mn-lt"/>
            </a:endParaRPr>
          </a:p>
        </p:txBody>
      </p:sp>
      <p:sp>
        <p:nvSpPr>
          <p:cNvPr id="4" name="Text Placeholder 3"/>
          <p:cNvSpPr>
            <a:spLocks noGrp="1"/>
          </p:cNvSpPr>
          <p:nvPr>
            <p:ph type="body" sz="half" idx="2"/>
          </p:nvPr>
        </p:nvSpPr>
        <p:spPr>
          <a:xfrm>
            <a:off x="457200" y="2285999"/>
            <a:ext cx="3008313" cy="3429001"/>
          </a:xfrm>
        </p:spPr>
        <p:txBody>
          <a:bodyPr>
            <a:normAutofit fontScale="92500" lnSpcReduction="20000"/>
          </a:bodyPr>
          <a:lstStyle/>
          <a:p>
            <a:endParaRPr lang="en-US" sz="2800" dirty="0" smtClean="0">
              <a:solidFill>
                <a:schemeClr val="tx1"/>
              </a:solidFill>
              <a:latin typeface="+mn-lt"/>
            </a:endParaRPr>
          </a:p>
          <a:p>
            <a:r>
              <a:rPr lang="en-US" sz="2800" dirty="0" smtClean="0">
                <a:solidFill>
                  <a:schemeClr val="tx1"/>
                </a:solidFill>
                <a:latin typeface="+mn-lt"/>
              </a:rPr>
              <a:t>Reading</a:t>
            </a:r>
          </a:p>
          <a:p>
            <a:r>
              <a:rPr lang="en-US" sz="2800" dirty="0" smtClean="0">
                <a:solidFill>
                  <a:schemeClr val="tx1"/>
                </a:solidFill>
                <a:latin typeface="+mn-lt"/>
              </a:rPr>
              <a:t>Writing</a:t>
            </a:r>
          </a:p>
          <a:p>
            <a:r>
              <a:rPr lang="en-US" sz="2800" dirty="0" smtClean="0">
                <a:solidFill>
                  <a:schemeClr val="tx1"/>
                </a:solidFill>
                <a:latin typeface="+mn-lt"/>
              </a:rPr>
              <a:t>Research</a:t>
            </a:r>
          </a:p>
          <a:p>
            <a:r>
              <a:rPr lang="en-US" sz="2800" dirty="0" smtClean="0">
                <a:solidFill>
                  <a:schemeClr val="tx1"/>
                </a:solidFill>
                <a:latin typeface="+mn-lt"/>
              </a:rPr>
              <a:t>Communication/ Multimodal Literacies</a:t>
            </a:r>
            <a:endParaRPr lang="en-US" sz="2800" dirty="0">
              <a:solidFill>
                <a:schemeClr val="tx1"/>
              </a:solidFill>
              <a:latin typeface="+mn-lt"/>
            </a:endParaRPr>
          </a:p>
        </p:txBody>
      </p:sp>
      <p:pic>
        <p:nvPicPr>
          <p:cNvPr id="3074" name="Picture 2" descr="image of rope intertwined togeth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48407" y="838200"/>
            <a:ext cx="4724400" cy="470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5993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solidFill>
                  <a:srgbClr val="FF0000"/>
                </a:solidFill>
              </a:rPr>
              <a:t>Read! Read! Read!</a:t>
            </a:r>
            <a:endParaRPr lang="en-US" i="1" dirty="0">
              <a:solidFill>
                <a:srgbClr val="FF0000"/>
              </a:solidFill>
            </a:endParaRPr>
          </a:p>
        </p:txBody>
      </p:sp>
      <p:sp>
        <p:nvSpPr>
          <p:cNvPr id="6" name="Content Placeholder 5"/>
          <p:cNvSpPr>
            <a:spLocks noGrp="1"/>
          </p:cNvSpPr>
          <p:nvPr>
            <p:ph idx="1"/>
          </p:nvPr>
        </p:nvSpPr>
        <p:spPr/>
        <p:txBody>
          <a:bodyPr/>
          <a:lstStyle/>
          <a:p>
            <a:endParaRPr lang="en-US"/>
          </a:p>
        </p:txBody>
      </p:sp>
      <p:sp>
        <p:nvSpPr>
          <p:cNvPr id="7" name="Rectangle 6"/>
          <p:cNvSpPr/>
          <p:nvPr/>
        </p:nvSpPr>
        <p:spPr>
          <a:xfrm>
            <a:off x="277090" y="1388653"/>
            <a:ext cx="8506691" cy="4154984"/>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rPr>
              <a:t>Students need opportunities to read daily.  </a:t>
            </a:r>
          </a:p>
          <a:p>
            <a:pPr marL="342900" indent="-342900">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rPr>
              <a:t>Students need to read extended pieces of text and grade level material.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A</a:t>
            </a:r>
            <a:r>
              <a:rPr lang="en-US" sz="2400" dirty="0" smtClean="0">
                <a:solidFill>
                  <a:srgbClr val="000000"/>
                </a:solidFill>
                <a:latin typeface="Times New Roman" panose="02020603050405020304" pitchFamily="18" charset="0"/>
                <a:ea typeface="Times New Roman" panose="02020603050405020304" pitchFamily="18" charset="0"/>
              </a:rPr>
              <a:t>ll students need opportunities to read grade level text daily, including nonfiction and fiction pieces.  </a:t>
            </a:r>
          </a:p>
          <a:p>
            <a:pPr marL="342900" indent="-342900">
              <a:buFont typeface="Arial" panose="020B0604020202020204" pitchFamily="34" charset="0"/>
              <a:buChar char="•"/>
            </a:pPr>
            <a:r>
              <a:rPr lang="en-US" sz="2400" dirty="0" smtClean="0">
                <a:solidFill>
                  <a:srgbClr val="000000"/>
                </a:solidFill>
                <a:latin typeface="Times New Roman" panose="02020603050405020304" pitchFamily="18" charset="0"/>
                <a:ea typeface="Times New Roman" panose="02020603050405020304" pitchFamily="18" charset="0"/>
              </a:rPr>
              <a:t>Schools should provide students with opportunities to read and compare paired passages (fiction and nonfiction) on the same topic as appropriate. </a:t>
            </a:r>
            <a:r>
              <a:rPr lang="en-US" sz="2400" dirty="0" smtClean="0">
                <a:solidFill>
                  <a:srgbClr val="222222"/>
                </a:solidFill>
                <a:latin typeface="Arial" panose="020B0604020202020204" pitchFamily="34" charset="0"/>
                <a:ea typeface="Cambria" panose="02040503050406030204" pitchFamily="18" charset="0"/>
              </a:rPr>
              <a:t> </a:t>
            </a:r>
          </a:p>
          <a:p>
            <a:pPr marL="342900" indent="-342900">
              <a:buFont typeface="Arial" panose="020B0604020202020204" pitchFamily="34" charset="0"/>
              <a:buChar char="•"/>
            </a:pPr>
            <a:r>
              <a:rPr lang="en-US" sz="2400" dirty="0" smtClean="0">
                <a:solidFill>
                  <a:srgbClr val="222222"/>
                </a:solidFill>
                <a:latin typeface="Times New Roman" panose="02020603050405020304" pitchFamily="18" charset="0"/>
                <a:ea typeface="Cambria" panose="02040503050406030204" pitchFamily="18" charset="0"/>
              </a:rPr>
              <a:t>When students are analyzing ideas in two texts and searching for textual evidence to support their conclusions, they are engaging in deeper learning and thinking critically.</a:t>
            </a:r>
            <a:endParaRPr lang="en-US" sz="2400" dirty="0">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128133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Break Out Sessions</a:t>
            </a:r>
            <a:endParaRPr lang="en-US" dirty="0"/>
          </a:p>
        </p:txBody>
      </p:sp>
      <p:graphicFrame>
        <p:nvGraphicFramePr>
          <p:cNvPr id="8" name="Content Placeholder 7" descr="blank"/>
          <p:cNvGraphicFramePr>
            <a:graphicFrameLocks noGrp="1"/>
          </p:cNvGraphicFramePr>
          <p:nvPr>
            <p:ph idx="1"/>
            <p:extLst>
              <p:ext uri="{D42A27DB-BD31-4B8C-83A1-F6EECF244321}">
                <p14:modId xmlns:p14="http://schemas.microsoft.com/office/powerpoint/2010/main" val="2427558751"/>
              </p:ext>
            </p:extLst>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1112464997"/>
                    </a:ext>
                  </a:extLst>
                </a:gridCol>
                <a:gridCol w="25400">
                  <a:extLst>
                    <a:ext uri="{9D8B030D-6E8A-4147-A177-3AD203B41FA5}">
                      <a16:colId xmlns:a16="http://schemas.microsoft.com/office/drawing/2014/main" val="1854036683"/>
                    </a:ext>
                  </a:extLst>
                </a:gridCol>
              </a:tblGrid>
              <a:tr h="0">
                <a:tc>
                  <a:txBody>
                    <a:bodyPr/>
                    <a:lstStyle/>
                    <a:p>
                      <a:pPr marL="0" marR="0">
                        <a:lnSpc>
                          <a:spcPct val="115000"/>
                        </a:lnSpc>
                        <a:spcBef>
                          <a:spcPts val="0"/>
                        </a:spcBef>
                        <a:spcAft>
                          <a:spcPts val="0"/>
                        </a:spcAft>
                      </a:pPr>
                      <a:r>
                        <a:rPr lang="en-US" sz="100">
                          <a:effectLst/>
                        </a:rPr>
                        <a:t>Morning- 10:30 a.m.-12:00 p.m.</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
                          <a:effectLst/>
                        </a:rPr>
                        <a:t>Afternoon- 1:00 p.m.-2:30 p.m.</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32229575"/>
                  </a:ext>
                </a:extLst>
              </a:tr>
              <a:tr h="0">
                <a:tc>
                  <a:txBody>
                    <a:bodyPr/>
                    <a:lstStyle/>
                    <a:p>
                      <a:pPr marL="0" marR="0">
                        <a:lnSpc>
                          <a:spcPct val="115000"/>
                        </a:lnSpc>
                        <a:spcBef>
                          <a:spcPts val="0"/>
                        </a:spcBef>
                        <a:spcAft>
                          <a:spcPts val="0"/>
                        </a:spcAft>
                      </a:pPr>
                      <a:r>
                        <a:rPr lang="en-US" sz="100">
                          <a:effectLst/>
                        </a:rPr>
                        <a:t>K-2: PALS Workshop</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
                          <a:effectLst/>
                        </a:rPr>
                        <a:t>K-2: Writing Instruction as part of an Integrated Unit</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47009035"/>
                  </a:ext>
                </a:extLst>
              </a:tr>
              <a:tr h="0">
                <a:tc>
                  <a:txBody>
                    <a:bodyPr/>
                    <a:lstStyle/>
                    <a:p>
                      <a:pPr marL="0" marR="0">
                        <a:lnSpc>
                          <a:spcPct val="115000"/>
                        </a:lnSpc>
                        <a:spcBef>
                          <a:spcPts val="0"/>
                        </a:spcBef>
                        <a:spcAft>
                          <a:spcPts val="0"/>
                        </a:spcAft>
                      </a:pPr>
                      <a:r>
                        <a:rPr lang="en-US" sz="100">
                          <a:effectLst/>
                        </a:rPr>
                        <a:t>3-5: Integrating the 2017 SOL using paired passages</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
                          <a:effectLst/>
                        </a:rPr>
                        <a:t>3-5: Writing Instruction that could lead to a performance assessment</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23745137"/>
                  </a:ext>
                </a:extLst>
              </a:tr>
              <a:tr h="0">
                <a:tc>
                  <a:txBody>
                    <a:bodyPr/>
                    <a:lstStyle/>
                    <a:p>
                      <a:pPr marL="0" marR="0">
                        <a:lnSpc>
                          <a:spcPct val="115000"/>
                        </a:lnSpc>
                        <a:spcBef>
                          <a:spcPts val="0"/>
                        </a:spcBef>
                        <a:spcAft>
                          <a:spcPts val="0"/>
                        </a:spcAft>
                      </a:pPr>
                      <a:r>
                        <a:rPr lang="en-US" sz="100">
                          <a:effectLst/>
                        </a:rPr>
                        <a:t>Division Leaders: Free Choice</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
                          <a:effectLst/>
                        </a:rPr>
                        <a:t>Division Leaders: PALS Division Rep Meeting</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11482803"/>
                  </a:ext>
                </a:extLst>
              </a:tr>
            </a:tbl>
          </a:graphicData>
        </a:graphic>
      </p:graphicFrame>
      <p:graphicFrame>
        <p:nvGraphicFramePr>
          <p:cNvPr id="14" name="Table 13" descr="Table of break out sessions and where participants should go."/>
          <p:cNvGraphicFramePr>
            <a:graphicFrameLocks noGrp="1"/>
          </p:cNvGraphicFramePr>
          <p:nvPr>
            <p:extLst>
              <p:ext uri="{D42A27DB-BD31-4B8C-83A1-F6EECF244321}">
                <p14:modId xmlns:p14="http://schemas.microsoft.com/office/powerpoint/2010/main" val="823333523"/>
              </p:ext>
            </p:extLst>
          </p:nvPr>
        </p:nvGraphicFramePr>
        <p:xfrm>
          <a:off x="712047" y="3864895"/>
          <a:ext cx="7712016" cy="1863305"/>
        </p:xfrm>
        <a:graphic>
          <a:graphicData uri="http://schemas.openxmlformats.org/drawingml/2006/table">
            <a:tbl>
              <a:tblPr firstRow="1" firstCol="1" bandRow="1"/>
              <a:tblGrid>
                <a:gridCol w="3856008">
                  <a:extLst>
                    <a:ext uri="{9D8B030D-6E8A-4147-A177-3AD203B41FA5}">
                      <a16:colId xmlns:a16="http://schemas.microsoft.com/office/drawing/2014/main" val="4215937320"/>
                    </a:ext>
                  </a:extLst>
                </a:gridCol>
                <a:gridCol w="3856008">
                  <a:extLst>
                    <a:ext uri="{9D8B030D-6E8A-4147-A177-3AD203B41FA5}">
                      <a16:colId xmlns:a16="http://schemas.microsoft.com/office/drawing/2014/main" val="2264435683"/>
                    </a:ext>
                  </a:extLst>
                </a:gridCol>
              </a:tblGrid>
              <a:tr h="372661">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Morning- 10:30 a.m.- 12:00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Afternoon- 1:00 p.m.- 2:30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545034374"/>
                  </a:ext>
                </a:extLst>
              </a:tr>
              <a:tr h="745322">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Middle School: Writing in Middle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School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Middle School: Secondary Reading with the 2017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90249"/>
                  </a:ext>
                </a:extLst>
              </a:tr>
              <a:tr h="74532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School: Scoring Performance Assessments for Verified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Credit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 School: Secondary Reading with the 2017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841849"/>
                  </a:ext>
                </a:extLst>
              </a:tr>
            </a:tbl>
          </a:graphicData>
        </a:graphic>
      </p:graphicFrame>
      <p:graphicFrame>
        <p:nvGraphicFramePr>
          <p:cNvPr id="17" name="Table 16" descr="Table of break out sessions and where participants should go."/>
          <p:cNvGraphicFramePr>
            <a:graphicFrameLocks noGrp="1"/>
          </p:cNvGraphicFramePr>
          <p:nvPr>
            <p:extLst>
              <p:ext uri="{D42A27DB-BD31-4B8C-83A1-F6EECF244321}">
                <p14:modId xmlns:p14="http://schemas.microsoft.com/office/powerpoint/2010/main" val="414195732"/>
              </p:ext>
            </p:extLst>
          </p:nvPr>
        </p:nvGraphicFramePr>
        <p:xfrm>
          <a:off x="724617" y="1004537"/>
          <a:ext cx="7712016" cy="2428105"/>
        </p:xfrm>
        <a:graphic>
          <a:graphicData uri="http://schemas.openxmlformats.org/drawingml/2006/table">
            <a:tbl>
              <a:tblPr firstRow="1" firstCol="1" bandRow="1"/>
              <a:tblGrid>
                <a:gridCol w="3856008">
                  <a:extLst>
                    <a:ext uri="{9D8B030D-6E8A-4147-A177-3AD203B41FA5}">
                      <a16:colId xmlns:a16="http://schemas.microsoft.com/office/drawing/2014/main" val="718003452"/>
                    </a:ext>
                  </a:extLst>
                </a:gridCol>
                <a:gridCol w="3856008">
                  <a:extLst>
                    <a:ext uri="{9D8B030D-6E8A-4147-A177-3AD203B41FA5}">
                      <a16:colId xmlns:a16="http://schemas.microsoft.com/office/drawing/2014/main" val="3239922784"/>
                    </a:ext>
                  </a:extLst>
                </a:gridCol>
              </a:tblGrid>
              <a:tr h="359435">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Morning- 10:30 a.m.-12:00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Afternoon- 1:00 p.m.-2:30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23809689"/>
                  </a:ext>
                </a:extLst>
              </a:tr>
              <a:tr h="718867">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K-2: PALS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Workshop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K-2: Writing Instruction as part of an Integrated Unit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369747"/>
                  </a:ext>
                </a:extLst>
              </a:tr>
              <a:tr h="718867">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3-5: Integrating the 2017 SOL using paired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passages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3-5: Writing Instruction that could lead to a performance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assessment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002416"/>
                  </a:ext>
                </a:extLst>
              </a:tr>
              <a:tr h="487286">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Division Leaders</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Free Choice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Division Leaders: PALS Division Rep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Meeting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199130"/>
                  </a:ext>
                </a:extLst>
              </a:tr>
            </a:tbl>
          </a:graphicData>
        </a:graphic>
      </p:graphicFrame>
    </p:spTree>
    <p:extLst>
      <p:ext uri="{BB962C8B-B14F-4D97-AF65-F5344CB8AC3E}">
        <p14:creationId xmlns:p14="http://schemas.microsoft.com/office/powerpoint/2010/main" val="37192033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52400" y="1183640"/>
            <a:ext cx="8077200" cy="5544964"/>
          </a:xfrm>
        </p:spPr>
        <p:txBody>
          <a:bodyPr>
            <a:normAutofit/>
          </a:bodyPr>
          <a:lstStyle/>
          <a:p>
            <a:pPr lvl="1">
              <a:buFont typeface="Arial" pitchFamily="34" charset="0"/>
              <a:buChar char="•"/>
            </a:pPr>
            <a:r>
              <a:rPr lang="en-US" sz="2800" dirty="0" smtClean="0">
                <a:solidFill>
                  <a:srgbClr val="FF0000"/>
                </a:solidFill>
                <a:effectLst>
                  <a:outerShdw blurRad="38100" dist="38100" dir="2700000" algn="tl">
                    <a:srgbClr val="000000">
                      <a:alpha val="43137"/>
                    </a:srgbClr>
                  </a:outerShdw>
                </a:effectLst>
                <a:latin typeface="+mn-lt"/>
              </a:rPr>
              <a:t>Reading</a:t>
            </a:r>
          </a:p>
          <a:p>
            <a:pPr lvl="3">
              <a:buFont typeface="Arial" pitchFamily="34" charset="0"/>
              <a:buChar char="•"/>
            </a:pPr>
            <a:r>
              <a:rPr lang="en-US" sz="1800" dirty="0">
                <a:solidFill>
                  <a:srgbClr val="FF0000"/>
                </a:solidFill>
                <a:latin typeface="+mn-lt"/>
              </a:rPr>
              <a:t>Specific vocabulary from authentic </a:t>
            </a:r>
            <a:r>
              <a:rPr lang="en-US" sz="1800" dirty="0" smtClean="0">
                <a:solidFill>
                  <a:srgbClr val="FF0000"/>
                </a:solidFill>
                <a:latin typeface="+mn-lt"/>
              </a:rPr>
              <a:t>texts</a:t>
            </a:r>
            <a:endParaRPr lang="en-US" sz="2000" dirty="0" smtClean="0">
              <a:solidFill>
                <a:srgbClr val="FF0000"/>
              </a:solidFill>
              <a:effectLst>
                <a:outerShdw blurRad="38100" dist="38100" dir="2700000" algn="tl">
                  <a:srgbClr val="000000">
                    <a:alpha val="43137"/>
                  </a:srgbClr>
                </a:outerShdw>
              </a:effectLst>
              <a:latin typeface="+mn-lt"/>
            </a:endParaRPr>
          </a:p>
          <a:p>
            <a:pPr lvl="3">
              <a:buFont typeface="Arial" pitchFamily="34" charset="0"/>
              <a:buChar char="•"/>
            </a:pPr>
            <a:r>
              <a:rPr lang="en-US" sz="1800" dirty="0" smtClean="0">
                <a:solidFill>
                  <a:srgbClr val="FF0000"/>
                </a:solidFill>
                <a:effectLst/>
                <a:latin typeface="+mn-lt"/>
              </a:rPr>
              <a:t>Both </a:t>
            </a:r>
            <a:r>
              <a:rPr lang="en-US" sz="1800" dirty="0">
                <a:solidFill>
                  <a:srgbClr val="FF0000"/>
                </a:solidFill>
                <a:effectLst/>
                <a:latin typeface="+mn-lt"/>
              </a:rPr>
              <a:t>fiction &amp; </a:t>
            </a:r>
            <a:r>
              <a:rPr lang="en-US" sz="1800" dirty="0" smtClean="0">
                <a:solidFill>
                  <a:srgbClr val="FF0000"/>
                </a:solidFill>
                <a:effectLst/>
                <a:latin typeface="+mn-lt"/>
              </a:rPr>
              <a:t>nonfiction text</a:t>
            </a:r>
            <a:endParaRPr lang="en-US" sz="1800" dirty="0">
              <a:solidFill>
                <a:srgbClr val="FF0000"/>
              </a:solidFill>
              <a:effectLst/>
              <a:latin typeface="+mn-lt"/>
            </a:endParaRPr>
          </a:p>
          <a:p>
            <a:pPr lvl="3">
              <a:buFont typeface="Arial" pitchFamily="34" charset="0"/>
              <a:buChar char="•"/>
            </a:pPr>
            <a:r>
              <a:rPr lang="en-US" sz="1800" dirty="0" smtClean="0">
                <a:solidFill>
                  <a:srgbClr val="FF0000"/>
                </a:solidFill>
                <a:effectLst/>
                <a:latin typeface="+mn-lt"/>
              </a:rPr>
              <a:t>Text-rich environment with </a:t>
            </a:r>
            <a:r>
              <a:rPr lang="en-US" sz="1800" dirty="0">
                <a:solidFill>
                  <a:srgbClr val="FF0000"/>
                </a:solidFill>
                <a:effectLst/>
                <a:latin typeface="+mn-lt"/>
              </a:rPr>
              <a:t>v</a:t>
            </a:r>
            <a:r>
              <a:rPr lang="en-US" sz="1800" dirty="0" smtClean="0">
                <a:solidFill>
                  <a:srgbClr val="FF0000"/>
                </a:solidFill>
                <a:effectLst/>
                <a:latin typeface="+mn-lt"/>
              </a:rPr>
              <a:t>ariety of text and media</a:t>
            </a:r>
          </a:p>
          <a:p>
            <a:pPr lvl="3">
              <a:buFont typeface="Arial" pitchFamily="34" charset="0"/>
              <a:buChar char="•"/>
            </a:pPr>
            <a:r>
              <a:rPr lang="en-US" sz="1800" dirty="0" smtClean="0">
                <a:solidFill>
                  <a:srgbClr val="FF0000"/>
                </a:solidFill>
                <a:effectLst/>
                <a:latin typeface="+mn-lt"/>
              </a:rPr>
              <a:t>Student choice whenever possible</a:t>
            </a:r>
          </a:p>
          <a:p>
            <a:pPr lvl="1">
              <a:buFont typeface="Arial" pitchFamily="34" charset="0"/>
              <a:buChar char="•"/>
            </a:pPr>
            <a:r>
              <a:rPr lang="en-US" sz="2800" dirty="0" smtClean="0">
                <a:solidFill>
                  <a:srgbClr val="FF0000"/>
                </a:solidFill>
                <a:effectLst>
                  <a:outerShdw blurRad="38100" dist="38100" dir="2700000" algn="tl">
                    <a:srgbClr val="000000">
                      <a:alpha val="43137"/>
                    </a:srgbClr>
                  </a:outerShdw>
                </a:effectLst>
                <a:latin typeface="+mn-lt"/>
              </a:rPr>
              <a:t>Writing</a:t>
            </a:r>
            <a:r>
              <a:rPr lang="en-US" sz="2400" dirty="0" smtClean="0">
                <a:solidFill>
                  <a:srgbClr val="FF0000"/>
                </a:solidFill>
                <a:effectLst>
                  <a:outerShdw blurRad="38100" dist="38100" dir="2700000" algn="tl">
                    <a:srgbClr val="000000">
                      <a:alpha val="43137"/>
                    </a:srgbClr>
                  </a:outerShdw>
                </a:effectLst>
                <a:latin typeface="+mn-lt"/>
              </a:rPr>
              <a:t> </a:t>
            </a:r>
          </a:p>
          <a:p>
            <a:pPr lvl="3">
              <a:buFont typeface="Arial" pitchFamily="34" charset="0"/>
              <a:buChar char="•"/>
            </a:pPr>
            <a:r>
              <a:rPr lang="en-US" sz="1800" dirty="0">
                <a:solidFill>
                  <a:srgbClr val="FF0000"/>
                </a:solidFill>
                <a:effectLst/>
                <a:latin typeface="+mn-lt"/>
              </a:rPr>
              <a:t>Writing as a </a:t>
            </a:r>
            <a:r>
              <a:rPr lang="en-US" sz="1800" dirty="0" smtClean="0">
                <a:solidFill>
                  <a:srgbClr val="FF0000"/>
                </a:solidFill>
                <a:effectLst/>
                <a:latin typeface="+mn-lt"/>
              </a:rPr>
              <a:t>process for a variety of authentic purposes</a:t>
            </a:r>
          </a:p>
          <a:p>
            <a:pPr lvl="3">
              <a:buFont typeface="Arial" pitchFamily="34" charset="0"/>
              <a:buChar char="•"/>
            </a:pPr>
            <a:r>
              <a:rPr lang="en-US" sz="1800" dirty="0" smtClean="0">
                <a:solidFill>
                  <a:srgbClr val="FF0000"/>
                </a:solidFill>
                <a:effectLst/>
                <a:latin typeface="+mn-lt"/>
              </a:rPr>
              <a:t>Regular writing conferences</a:t>
            </a:r>
          </a:p>
          <a:p>
            <a:pPr lvl="3">
              <a:buFont typeface="Arial" pitchFamily="34" charset="0"/>
              <a:buChar char="•"/>
            </a:pPr>
            <a:r>
              <a:rPr lang="en-US" sz="1800" dirty="0" smtClean="0">
                <a:solidFill>
                  <a:srgbClr val="FF0000"/>
                </a:solidFill>
                <a:effectLst/>
                <a:latin typeface="+mn-lt"/>
              </a:rPr>
              <a:t>Use of Writing Portfolios</a:t>
            </a:r>
          </a:p>
          <a:p>
            <a:pPr lvl="1">
              <a:buFont typeface="Arial" pitchFamily="34" charset="0"/>
              <a:buChar char="•"/>
            </a:pPr>
            <a:r>
              <a:rPr lang="en-US" sz="2800" dirty="0" smtClean="0">
                <a:solidFill>
                  <a:srgbClr val="FF0000"/>
                </a:solidFill>
                <a:effectLst>
                  <a:outerShdw blurRad="38100" dist="38100" dir="2700000" algn="tl">
                    <a:srgbClr val="000000">
                      <a:alpha val="43137"/>
                    </a:srgbClr>
                  </a:outerShdw>
                </a:effectLst>
                <a:latin typeface="+mn-lt"/>
              </a:rPr>
              <a:t>Research</a:t>
            </a:r>
          </a:p>
          <a:p>
            <a:pPr lvl="3">
              <a:buFont typeface="Arial" pitchFamily="34" charset="0"/>
              <a:buChar char="•"/>
            </a:pPr>
            <a:r>
              <a:rPr lang="en-US" sz="1800" dirty="0">
                <a:solidFill>
                  <a:srgbClr val="FF0000"/>
                </a:solidFill>
                <a:effectLst/>
                <a:latin typeface="+mn-lt"/>
              </a:rPr>
              <a:t>Ongoing and </a:t>
            </a:r>
            <a:r>
              <a:rPr lang="en-US" sz="1800" dirty="0" smtClean="0">
                <a:solidFill>
                  <a:srgbClr val="FF0000"/>
                </a:solidFill>
                <a:latin typeface="+mn-lt"/>
              </a:rPr>
              <a:t>embedded in </a:t>
            </a:r>
            <a:r>
              <a:rPr lang="en-US" sz="1800" dirty="0" smtClean="0">
                <a:solidFill>
                  <a:srgbClr val="FF0000"/>
                </a:solidFill>
                <a:effectLst/>
                <a:latin typeface="+mn-lt"/>
              </a:rPr>
              <a:t>the </a:t>
            </a:r>
            <a:r>
              <a:rPr lang="en-US" sz="1800" dirty="0">
                <a:solidFill>
                  <a:srgbClr val="FF0000"/>
                </a:solidFill>
                <a:effectLst/>
                <a:latin typeface="+mn-lt"/>
              </a:rPr>
              <a:t>learning </a:t>
            </a:r>
            <a:r>
              <a:rPr lang="en-US" sz="1800" dirty="0" smtClean="0">
                <a:solidFill>
                  <a:srgbClr val="FF0000"/>
                </a:solidFill>
                <a:effectLst/>
                <a:latin typeface="+mn-lt"/>
              </a:rPr>
              <a:t>process (when applicable)</a:t>
            </a:r>
          </a:p>
          <a:p>
            <a:pPr marL="1035050" lvl="3" indent="0">
              <a:buNone/>
            </a:pPr>
            <a:endParaRPr lang="en-US" sz="1800" dirty="0">
              <a:solidFill>
                <a:srgbClr val="FF0000"/>
              </a:solidFill>
              <a:effectLst/>
              <a:latin typeface="+mn-lt"/>
            </a:endParaRPr>
          </a:p>
          <a:p>
            <a:pPr lvl="1">
              <a:buFont typeface="Arial" pitchFamily="34" charset="0"/>
              <a:buChar char="•"/>
            </a:pPr>
            <a:r>
              <a:rPr lang="en-US" sz="2800" dirty="0" smtClean="0">
                <a:solidFill>
                  <a:srgbClr val="FF0000"/>
                </a:solidFill>
                <a:effectLst>
                  <a:outerShdw blurRad="38100" dist="38100" dir="2700000" algn="tl">
                    <a:srgbClr val="000000">
                      <a:alpha val="43137"/>
                    </a:srgbClr>
                  </a:outerShdw>
                </a:effectLst>
                <a:latin typeface="+mn-lt"/>
              </a:rPr>
              <a:t>Communication/Multimodal Literacies</a:t>
            </a:r>
            <a:endParaRPr lang="en-US" sz="1800" dirty="0" smtClean="0">
              <a:solidFill>
                <a:srgbClr val="FF0000"/>
              </a:solidFill>
              <a:effectLst/>
              <a:latin typeface="+mj-lt"/>
            </a:endParaRPr>
          </a:p>
        </p:txBody>
      </p:sp>
      <p:sp>
        <p:nvSpPr>
          <p:cNvPr id="7" name="Title 6"/>
          <p:cNvSpPr>
            <a:spLocks noGrp="1"/>
          </p:cNvSpPr>
          <p:nvPr>
            <p:ph type="title"/>
          </p:nvPr>
        </p:nvSpPr>
        <p:spPr>
          <a:xfrm>
            <a:off x="152399" y="0"/>
            <a:ext cx="8508522" cy="1183640"/>
          </a:xfrm>
        </p:spPr>
        <p:txBody>
          <a:bodyPr>
            <a:normAutofit/>
          </a:bodyPr>
          <a:lstStyle/>
          <a:p>
            <a:r>
              <a:rPr lang="en-US" sz="3600" b="1" dirty="0" smtClean="0">
                <a:solidFill>
                  <a:srgbClr val="FF0000"/>
                </a:solidFill>
                <a:effectLst>
                  <a:outerShdw blurRad="38100" dist="38100" dir="2700000" algn="tl">
                    <a:srgbClr val="000000">
                      <a:alpha val="43137"/>
                    </a:srgbClr>
                  </a:outerShdw>
                </a:effectLst>
                <a:latin typeface="+mn-lt"/>
                <a:cs typeface="Arial" pitchFamily="34" charset="0"/>
              </a:rPr>
              <a:t>Successful English Instruction </a:t>
            </a:r>
            <a:br>
              <a:rPr lang="en-US" sz="3600" b="1" dirty="0" smtClean="0">
                <a:solidFill>
                  <a:srgbClr val="FF0000"/>
                </a:solidFill>
                <a:effectLst>
                  <a:outerShdw blurRad="38100" dist="38100" dir="2700000" algn="tl">
                    <a:srgbClr val="000000">
                      <a:alpha val="43137"/>
                    </a:srgbClr>
                  </a:outerShdw>
                </a:effectLst>
                <a:latin typeface="+mn-lt"/>
                <a:cs typeface="Arial" pitchFamily="34" charset="0"/>
              </a:rPr>
            </a:br>
            <a:r>
              <a:rPr lang="en-US" sz="2800" b="1" dirty="0" smtClean="0">
                <a:solidFill>
                  <a:srgbClr val="FF0000"/>
                </a:solidFill>
                <a:effectLst>
                  <a:outerShdw blurRad="38100" dist="38100" dir="2700000" algn="tl">
                    <a:srgbClr val="000000">
                      <a:alpha val="43137"/>
                    </a:srgbClr>
                  </a:outerShdw>
                </a:effectLst>
                <a:latin typeface="+mn-lt"/>
                <a:cs typeface="Arial" pitchFamily="34" charset="0"/>
              </a:rPr>
              <a:t>Integrate the strands</a:t>
            </a:r>
            <a:endParaRPr lang="en-US" sz="3600" b="1" dirty="0">
              <a:solidFill>
                <a:srgbClr val="FF0000"/>
              </a:solidFill>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val="68090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0160" y="1752600"/>
            <a:ext cx="8153400" cy="4724400"/>
          </a:xfrm>
        </p:spPr>
        <p:txBody>
          <a:bodyPr/>
          <a:lstStyle/>
          <a:p>
            <a:pPr lvl="1">
              <a:buFont typeface="Arial" pitchFamily="34" charset="0"/>
              <a:buChar char="•"/>
            </a:pPr>
            <a:r>
              <a:rPr lang="en-US" sz="3600" b="1" dirty="0" smtClean="0">
                <a:solidFill>
                  <a:srgbClr val="FF0000"/>
                </a:solidFill>
                <a:latin typeface="+mn-lt"/>
              </a:rPr>
              <a:t>Use </a:t>
            </a:r>
            <a:r>
              <a:rPr lang="en-US" sz="3600" b="1" dirty="0">
                <a:solidFill>
                  <a:srgbClr val="FF0000"/>
                </a:solidFill>
                <a:latin typeface="+mn-lt"/>
              </a:rPr>
              <a:t>of text-dependent </a:t>
            </a:r>
            <a:r>
              <a:rPr lang="en-US" sz="3600" b="1" dirty="0" smtClean="0">
                <a:solidFill>
                  <a:srgbClr val="FF0000"/>
                </a:solidFill>
                <a:latin typeface="+mn-lt"/>
              </a:rPr>
              <a:t>questions</a:t>
            </a:r>
          </a:p>
          <a:p>
            <a:pPr lvl="1">
              <a:buFont typeface="Arial" pitchFamily="34" charset="0"/>
              <a:buChar char="•"/>
            </a:pPr>
            <a:r>
              <a:rPr lang="en-US" sz="3600" b="1" dirty="0" smtClean="0">
                <a:solidFill>
                  <a:srgbClr val="FF0000"/>
                </a:solidFill>
                <a:latin typeface="+mn-lt"/>
              </a:rPr>
              <a:t>Use of inference questions</a:t>
            </a:r>
            <a:endParaRPr lang="en-US" sz="3600" b="1" dirty="0">
              <a:solidFill>
                <a:srgbClr val="FF0000"/>
              </a:solidFill>
              <a:latin typeface="+mn-lt"/>
            </a:endParaRPr>
          </a:p>
          <a:p>
            <a:pPr lvl="1">
              <a:buFont typeface="Arial" pitchFamily="34" charset="0"/>
              <a:buChar char="•"/>
            </a:pPr>
            <a:r>
              <a:rPr lang="en-US" sz="3600" b="1" dirty="0">
                <a:solidFill>
                  <a:srgbClr val="FF0000"/>
                </a:solidFill>
                <a:latin typeface="+mn-lt"/>
              </a:rPr>
              <a:t>Use of text-based </a:t>
            </a:r>
            <a:r>
              <a:rPr lang="en-US" sz="3600" b="1" dirty="0" smtClean="0">
                <a:solidFill>
                  <a:srgbClr val="FF0000"/>
                </a:solidFill>
                <a:latin typeface="+mn-lt"/>
              </a:rPr>
              <a:t>vocabulary</a:t>
            </a:r>
          </a:p>
          <a:p>
            <a:pPr lvl="1">
              <a:buFont typeface="Arial" pitchFamily="34" charset="0"/>
              <a:buChar char="•"/>
            </a:pPr>
            <a:r>
              <a:rPr lang="en-US" sz="3600" b="1" dirty="0" smtClean="0">
                <a:solidFill>
                  <a:srgbClr val="FF0000"/>
                </a:solidFill>
                <a:latin typeface="+mn-lt"/>
              </a:rPr>
              <a:t>Response to reading</a:t>
            </a:r>
            <a:endParaRPr lang="en-US" sz="3600" b="1" dirty="0">
              <a:solidFill>
                <a:srgbClr val="FF0000"/>
              </a:solidFill>
              <a:latin typeface="+mn-lt"/>
            </a:endParaRPr>
          </a:p>
          <a:p>
            <a:pPr lvl="1">
              <a:buFont typeface="Arial" pitchFamily="34" charset="0"/>
              <a:buChar char="•"/>
            </a:pPr>
            <a:r>
              <a:rPr lang="en-US" sz="3600" b="1" dirty="0">
                <a:solidFill>
                  <a:srgbClr val="FF0000"/>
                </a:solidFill>
                <a:latin typeface="+mn-lt"/>
              </a:rPr>
              <a:t>Writing components in </a:t>
            </a:r>
            <a:r>
              <a:rPr lang="en-US" sz="3600" b="1" dirty="0" smtClean="0">
                <a:solidFill>
                  <a:srgbClr val="FF0000"/>
                </a:solidFill>
                <a:latin typeface="+mn-lt"/>
              </a:rPr>
              <a:t>every lesson</a:t>
            </a:r>
            <a:endParaRPr lang="en-US" sz="3600" b="1" dirty="0">
              <a:solidFill>
                <a:srgbClr val="FF0000"/>
              </a:solidFill>
              <a:latin typeface="+mn-lt"/>
            </a:endParaRPr>
          </a:p>
          <a:p>
            <a:pPr lvl="1">
              <a:buFont typeface="Arial" pitchFamily="34" charset="0"/>
              <a:buChar char="•"/>
            </a:pPr>
            <a:r>
              <a:rPr lang="en-US" sz="3600" b="1" dirty="0">
                <a:solidFill>
                  <a:srgbClr val="FF0000"/>
                </a:solidFill>
                <a:latin typeface="+mn-lt"/>
              </a:rPr>
              <a:t>Frequent </a:t>
            </a:r>
            <a:r>
              <a:rPr lang="en-US" sz="3600" b="1" dirty="0" smtClean="0">
                <a:solidFill>
                  <a:srgbClr val="FF0000"/>
                </a:solidFill>
                <a:latin typeface="+mn-lt"/>
              </a:rPr>
              <a:t>research components</a:t>
            </a:r>
          </a:p>
          <a:p>
            <a:pPr lvl="1">
              <a:buFont typeface="Arial" pitchFamily="34" charset="0"/>
              <a:buChar char="•"/>
            </a:pPr>
            <a:endParaRPr lang="en-US" sz="2800" b="1" dirty="0">
              <a:solidFill>
                <a:srgbClr val="0033CC"/>
              </a:solidFill>
              <a:effectLst>
                <a:outerShdw blurRad="38100" dist="38100" dir="2700000" algn="tl">
                  <a:srgbClr val="000000">
                    <a:alpha val="43137"/>
                  </a:srgbClr>
                </a:outerShdw>
              </a:effectLst>
              <a:latin typeface="+mn-lt"/>
            </a:endParaRPr>
          </a:p>
          <a:p>
            <a:pPr eaLnBrk="1" fontAlgn="auto" hangingPunct="1">
              <a:spcAft>
                <a:spcPts val="0"/>
              </a:spcAft>
              <a:buClr>
                <a:schemeClr val="accent3"/>
              </a:buClr>
              <a:buNone/>
              <a:defRPr/>
            </a:pPr>
            <a:endParaRPr lang="en-US" sz="2800" b="1" dirty="0" smtClean="0">
              <a:solidFill>
                <a:srgbClr val="0033CC"/>
              </a:solidFill>
              <a:latin typeface="+mj-lt"/>
            </a:endParaRPr>
          </a:p>
        </p:txBody>
      </p:sp>
      <p:sp>
        <p:nvSpPr>
          <p:cNvPr id="7" name="Title 6"/>
          <p:cNvSpPr>
            <a:spLocks noGrp="1"/>
          </p:cNvSpPr>
          <p:nvPr>
            <p:ph type="title"/>
          </p:nvPr>
        </p:nvSpPr>
        <p:spPr>
          <a:xfrm>
            <a:off x="152400" y="381000"/>
            <a:ext cx="8077200" cy="1066800"/>
          </a:xfrm>
        </p:spPr>
        <p:txBody>
          <a:bodyPr/>
          <a:lstStyle/>
          <a:p>
            <a:r>
              <a:rPr lang="en-US" sz="3600" b="1" dirty="0" smtClean="0">
                <a:solidFill>
                  <a:srgbClr val="FF0000"/>
                </a:solidFill>
                <a:effectLst>
                  <a:outerShdw blurRad="38100" dist="38100" dir="2700000" algn="tl">
                    <a:srgbClr val="000000">
                      <a:alpha val="43137"/>
                    </a:srgbClr>
                  </a:outerShdw>
                </a:effectLst>
              </a:rPr>
              <a:t>Successful English Instruction</a:t>
            </a:r>
            <a:r>
              <a:rPr lang="en-US" sz="3600" b="1" dirty="0" smtClean="0">
                <a:solidFill>
                  <a:srgbClr val="FF0000"/>
                </a:solidFill>
              </a:rPr>
              <a:t/>
            </a:r>
            <a:br>
              <a:rPr lang="en-US" sz="3600" b="1" dirty="0" smtClean="0">
                <a:solidFill>
                  <a:srgbClr val="FF0000"/>
                </a:solidFill>
              </a:rPr>
            </a:br>
            <a:r>
              <a:rPr lang="en-US" sz="2800" dirty="0" smtClean="0">
                <a:solidFill>
                  <a:srgbClr val="FF0000"/>
                </a:solidFill>
                <a:effectLst>
                  <a:outerShdw blurRad="38100" dist="38100" dir="2700000" algn="tl">
                    <a:srgbClr val="000000">
                      <a:alpha val="43137"/>
                    </a:srgbClr>
                  </a:outerShdw>
                </a:effectLst>
                <a:latin typeface="+mn-lt"/>
                <a:cs typeface="Arial" pitchFamily="34" charset="0"/>
              </a:rPr>
              <a:t>Best Practices</a:t>
            </a:r>
            <a:endParaRPr lang="en-US" sz="2800" dirty="0">
              <a:solidFill>
                <a:srgbClr val="FF0000"/>
              </a:solidFill>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val="7308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effectLst>
                  <a:outerShdw blurRad="38100" dist="38100" dir="2700000" algn="tl">
                    <a:srgbClr val="000000">
                      <a:alpha val="43137"/>
                    </a:srgbClr>
                  </a:outerShdw>
                </a:effectLst>
              </a:rPr>
              <a:t>Paired Texts and Text Sets</a:t>
            </a:r>
            <a:endParaRPr lang="en-US" dirty="0">
              <a:solidFill>
                <a:srgbClr val="FF0000"/>
              </a:solidFill>
            </a:endParaRPr>
          </a:p>
        </p:txBody>
      </p:sp>
      <p:sp>
        <p:nvSpPr>
          <p:cNvPr id="3" name="Content Placeholder 2"/>
          <p:cNvSpPr>
            <a:spLocks noGrp="1"/>
          </p:cNvSpPr>
          <p:nvPr>
            <p:ph idx="1"/>
          </p:nvPr>
        </p:nvSpPr>
        <p:spPr>
          <a:xfrm>
            <a:off x="-1" y="1856508"/>
            <a:ext cx="9090121" cy="3380509"/>
          </a:xfrm>
        </p:spPr>
        <p:txBody>
          <a:bodyPr/>
          <a:lstStyle/>
          <a:p>
            <a:pPr marL="342900" indent="-342900">
              <a:buFont typeface="Arial" panose="020B0604020202020204" pitchFamily="34" charset="0"/>
              <a:buChar char="•"/>
            </a:pPr>
            <a:r>
              <a:rPr lang="en-US" dirty="0"/>
              <a:t>Paired texts can include books, plays, articles, poems, functional text, graphics, or digital media</a:t>
            </a:r>
          </a:p>
          <a:p>
            <a:pPr marL="342900" indent="-342900">
              <a:buFont typeface="Arial" panose="020B0604020202020204" pitchFamily="34" charset="0"/>
              <a:buChar char="•"/>
            </a:pPr>
            <a:r>
              <a:rPr lang="en-US" dirty="0"/>
              <a:t>Focus on a common theme or topic </a:t>
            </a:r>
            <a:r>
              <a:rPr lang="en-US" dirty="0" smtClean="0"/>
              <a:t>that fits history and social science or science content</a:t>
            </a:r>
          </a:p>
          <a:p>
            <a:pPr marL="342900" indent="-342900">
              <a:buFont typeface="Arial" panose="020B0604020202020204" pitchFamily="34" charset="0"/>
              <a:buChar char="•"/>
            </a:pPr>
            <a:r>
              <a:rPr lang="en-US" dirty="0" smtClean="0"/>
              <a:t>Compare </a:t>
            </a:r>
            <a:r>
              <a:rPr lang="en-US" dirty="0"/>
              <a:t>and contrast texts to increase the level of thinking</a:t>
            </a:r>
            <a:endParaRPr lang="en-US" dirty="0">
              <a:solidFill>
                <a:srgbClr val="00B0F0"/>
              </a:solidFill>
            </a:endParaRPr>
          </a:p>
          <a:p>
            <a:endParaRPr lang="en-US" dirty="0" smtClean="0"/>
          </a:p>
        </p:txBody>
      </p:sp>
    </p:spTree>
    <p:extLst>
      <p:ext uri="{BB962C8B-B14F-4D97-AF65-F5344CB8AC3E}">
        <p14:creationId xmlns:p14="http://schemas.microsoft.com/office/powerpoint/2010/main" val="180836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effectLst>
                  <a:outerShdw blurRad="38100" dist="38100" dir="2700000" algn="tl">
                    <a:srgbClr val="000000">
                      <a:alpha val="43137"/>
                    </a:srgbClr>
                  </a:outerShdw>
                </a:effectLst>
              </a:rPr>
              <a:t>Integration of Skills</a:t>
            </a:r>
            <a:endParaRPr lang="en-US" sz="40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40327" y="1233055"/>
            <a:ext cx="3785928" cy="4218817"/>
          </a:xfrm>
        </p:spPr>
        <p:txBody>
          <a:bodyPr>
            <a:normAutofit fontScale="92500" lnSpcReduction="10000"/>
          </a:bodyPr>
          <a:lstStyle/>
          <a:p>
            <a:pPr marL="457200" indent="-457200">
              <a:buFont typeface="Arial" panose="020B0604020202020204" pitchFamily="34" charset="0"/>
              <a:buChar char="•"/>
            </a:pPr>
            <a:r>
              <a:rPr lang="en-US" sz="2600" dirty="0" smtClean="0"/>
              <a:t>Choose a theme or topic</a:t>
            </a:r>
          </a:p>
          <a:p>
            <a:pPr marL="457200" indent="-457200">
              <a:buFont typeface="Arial" panose="020B0604020202020204" pitchFamily="34" charset="0"/>
              <a:buChar char="•"/>
            </a:pPr>
            <a:r>
              <a:rPr lang="en-US" sz="2600" dirty="0" smtClean="0"/>
              <a:t>Choose a variety of text and media options</a:t>
            </a:r>
          </a:p>
          <a:p>
            <a:pPr marL="457200" indent="-457200">
              <a:buFont typeface="Arial" panose="020B0604020202020204" pitchFamily="34" charset="0"/>
              <a:buChar char="•"/>
            </a:pPr>
            <a:r>
              <a:rPr lang="en-US" sz="2600" dirty="0" smtClean="0"/>
              <a:t>Incorporate all strands during the unit</a:t>
            </a:r>
          </a:p>
          <a:p>
            <a:pPr marL="457200" indent="-457200">
              <a:buFont typeface="Arial" panose="020B0604020202020204" pitchFamily="34" charset="0"/>
              <a:buChar char="•"/>
            </a:pPr>
            <a:r>
              <a:rPr lang="en-US" sz="2600" dirty="0"/>
              <a:t>Select standards to introduce or review</a:t>
            </a:r>
          </a:p>
          <a:p>
            <a:endParaRPr lang="en-US" dirty="0" smtClean="0"/>
          </a:p>
        </p:txBody>
      </p:sp>
      <p:sp>
        <p:nvSpPr>
          <p:cNvPr id="4" name="Content Placeholder 3"/>
          <p:cNvSpPr>
            <a:spLocks noGrp="1"/>
          </p:cNvSpPr>
          <p:nvPr>
            <p:ph sz="half" idx="2"/>
          </p:nvPr>
        </p:nvSpPr>
        <p:spPr>
          <a:xfrm>
            <a:off x="4314825" y="1233055"/>
            <a:ext cx="3956339" cy="4218818"/>
          </a:xfrm>
        </p:spPr>
        <p:txBody>
          <a:bodyPr>
            <a:normAutofit fontScale="92500" lnSpcReduction="10000"/>
          </a:bodyPr>
          <a:lstStyle/>
          <a:p>
            <a:pPr marL="457200" indent="-457200">
              <a:buFont typeface="Arial" panose="020B0604020202020204" pitchFamily="34" charset="0"/>
              <a:buChar char="•"/>
            </a:pPr>
            <a:r>
              <a:rPr lang="en-US" sz="2600" dirty="0" smtClean="0"/>
              <a:t>Think </a:t>
            </a:r>
            <a:r>
              <a:rPr lang="en-US" sz="2600" dirty="0"/>
              <a:t>about your students – What will interest them</a:t>
            </a:r>
            <a:r>
              <a:rPr lang="en-US" sz="2600" dirty="0" smtClean="0"/>
              <a:t>?</a:t>
            </a:r>
          </a:p>
          <a:p>
            <a:pPr marL="457200" indent="-457200">
              <a:buFont typeface="Arial" panose="020B0604020202020204" pitchFamily="34" charset="0"/>
              <a:buChar char="•"/>
            </a:pPr>
            <a:r>
              <a:rPr lang="en-US" sz="2600" dirty="0" smtClean="0"/>
              <a:t>Provide opportunities for shared and independent reading   </a:t>
            </a:r>
          </a:p>
          <a:p>
            <a:pPr marL="457200" indent="-457200">
              <a:buFont typeface="Arial" panose="020B0604020202020204" pitchFamily="34" charset="0"/>
              <a:buChar char="•"/>
            </a:pPr>
            <a:r>
              <a:rPr lang="en-US" sz="2600" dirty="0" smtClean="0"/>
              <a:t>Model the writing process and meet with students for writing conferences</a:t>
            </a:r>
            <a:endParaRPr lang="en-US" sz="2600" dirty="0"/>
          </a:p>
          <a:p>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26325345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80110"/>
            <a:ext cx="9144000" cy="742950"/>
          </a:xfrm>
        </p:spPr>
        <p:txBody>
          <a:bodyPr>
            <a:normAutofit/>
          </a:bodyPr>
          <a:lstStyle/>
          <a:p>
            <a:r>
              <a:rPr lang="en-US" sz="3600" dirty="0">
                <a:solidFill>
                  <a:srgbClr val="FF0000"/>
                </a:solidFill>
                <a:effectLst>
                  <a:outerShdw blurRad="38100" dist="38100" dir="2700000" algn="tl">
                    <a:srgbClr val="000000">
                      <a:alpha val="43137"/>
                    </a:srgbClr>
                  </a:outerShdw>
                </a:effectLst>
              </a:rPr>
              <a:t>The Reading/Writing Connection</a:t>
            </a:r>
          </a:p>
        </p:txBody>
      </p:sp>
      <p:sp>
        <p:nvSpPr>
          <p:cNvPr id="6" name="Content Placeholder 5" descr="www.teenink.com"/>
          <p:cNvSpPr>
            <a:spLocks noGrp="1"/>
          </p:cNvSpPr>
          <p:nvPr>
            <p:ph idx="1"/>
          </p:nvPr>
        </p:nvSpPr>
        <p:spPr>
          <a:xfrm>
            <a:off x="214313" y="1623060"/>
            <a:ext cx="9144000" cy="3840480"/>
          </a:xfrm>
        </p:spPr>
        <p:txBody>
          <a:bodyPr>
            <a:noAutofit/>
          </a:bodyPr>
          <a:lstStyle/>
          <a:p>
            <a:r>
              <a:rPr lang="en-US" sz="1800" dirty="0"/>
              <a:t>Use mentor texts to read like a writer and write like a reader</a:t>
            </a:r>
          </a:p>
          <a:p>
            <a:pPr marL="642938" lvl="1" indent="-342900"/>
            <a:r>
              <a:rPr lang="en-US" sz="1800" dirty="0"/>
              <a:t>Imitate an author’s style and structure</a:t>
            </a:r>
          </a:p>
          <a:p>
            <a:pPr marL="642938" lvl="1" indent="-342900"/>
            <a:r>
              <a:rPr lang="en-US" sz="1800" dirty="0"/>
              <a:t>Appreciate the author’s craft </a:t>
            </a:r>
          </a:p>
          <a:p>
            <a:r>
              <a:rPr lang="en-US" sz="1800" dirty="0"/>
              <a:t>Incorporate daily writing </a:t>
            </a:r>
          </a:p>
          <a:p>
            <a:pPr marL="642938" lvl="1" indent="-342900"/>
            <a:r>
              <a:rPr lang="en-US" sz="1800" dirty="0"/>
              <a:t>A warm-up prior to beginning a unit of </a:t>
            </a:r>
            <a:r>
              <a:rPr lang="en-US" sz="1800" dirty="0" smtClean="0"/>
              <a:t>study</a:t>
            </a:r>
          </a:p>
          <a:p>
            <a:pPr marL="642938" lvl="1" indent="-342900"/>
            <a:r>
              <a:rPr lang="en-US" sz="1800" dirty="0" smtClean="0"/>
              <a:t>Incorporate writing into formative assessment</a:t>
            </a:r>
          </a:p>
          <a:p>
            <a:pPr marL="642938" lvl="1" indent="-342900"/>
            <a:r>
              <a:rPr lang="en-US" sz="1800" dirty="0" smtClean="0"/>
              <a:t>After a thought provoking reading, discussion, or class experiment, students write their thoughts</a:t>
            </a:r>
            <a:endParaRPr lang="en-US" sz="1800" dirty="0"/>
          </a:p>
          <a:p>
            <a:r>
              <a:rPr lang="en-US" sz="1800" dirty="0" smtClean="0"/>
              <a:t>Find </a:t>
            </a:r>
            <a:r>
              <a:rPr lang="en-US" sz="1800" dirty="0"/>
              <a:t>authentic writing opportunities</a:t>
            </a:r>
          </a:p>
          <a:p>
            <a:pPr lvl="1"/>
            <a:r>
              <a:rPr lang="en-US" sz="1800" dirty="0"/>
              <a:t>Blogging or Social media connections</a:t>
            </a:r>
          </a:p>
          <a:p>
            <a:pPr lvl="1"/>
            <a:r>
              <a:rPr lang="en-US" sz="1800" dirty="0"/>
              <a:t>Professional writing</a:t>
            </a:r>
          </a:p>
          <a:p>
            <a:endParaRPr lang="en-US" sz="1800" dirty="0"/>
          </a:p>
          <a:p>
            <a:pPr>
              <a:buFont typeface="Arial" pitchFamily="34" charset="0"/>
              <a:buChar char="•"/>
            </a:pPr>
            <a:endParaRPr lang="en-US" sz="1800" dirty="0">
              <a:solidFill>
                <a:srgbClr val="002060"/>
              </a:solidFill>
            </a:endParaRPr>
          </a:p>
          <a:p>
            <a:pPr>
              <a:buFont typeface="Arial" pitchFamily="34" charset="0"/>
              <a:buChar char="•"/>
            </a:pPr>
            <a:endParaRPr lang="en-US" sz="1950" dirty="0">
              <a:solidFill>
                <a:srgbClr val="002060"/>
              </a:solidFill>
            </a:endParaRPr>
          </a:p>
          <a:p>
            <a:endParaRPr lang="en-US" dirty="0"/>
          </a:p>
        </p:txBody>
      </p:sp>
    </p:spTree>
    <p:extLst>
      <p:ext uri="{BB962C8B-B14F-4D97-AF65-F5344CB8AC3E}">
        <p14:creationId xmlns:p14="http://schemas.microsoft.com/office/powerpoint/2010/main" val="271990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rgbClr val="FF0000"/>
                </a:solidFill>
                <a:effectLst>
                  <a:outerShdw blurRad="38100" dist="38100" dir="2700000" algn="tl">
                    <a:srgbClr val="000000">
                      <a:alpha val="43137"/>
                    </a:srgbClr>
                  </a:outerShdw>
                </a:effectLst>
              </a:rPr>
              <a:t>The Forgotten “R”</a:t>
            </a:r>
          </a:p>
        </p:txBody>
      </p:sp>
      <p:sp>
        <p:nvSpPr>
          <p:cNvPr id="6" name="Content Placeholder 5"/>
          <p:cNvSpPr>
            <a:spLocks noGrp="1"/>
          </p:cNvSpPr>
          <p:nvPr>
            <p:ph idx="1"/>
          </p:nvPr>
        </p:nvSpPr>
        <p:spPr/>
        <p:txBody>
          <a:bodyPr/>
          <a:lstStyle/>
          <a:p>
            <a:endParaRPr lang="en-US" dirty="0"/>
          </a:p>
        </p:txBody>
      </p:sp>
      <p:sp>
        <p:nvSpPr>
          <p:cNvPr id="2" name="Rectangle 1"/>
          <p:cNvSpPr/>
          <p:nvPr/>
        </p:nvSpPr>
        <p:spPr>
          <a:xfrm>
            <a:off x="1527243" y="1311218"/>
            <a:ext cx="6081623" cy="4524315"/>
          </a:xfrm>
          <a:prstGeom prst="rect">
            <a:avLst/>
          </a:prstGeom>
        </p:spPr>
        <p:txBody>
          <a:bodyPr wrap="square">
            <a:spAutoFit/>
          </a:bodyPr>
          <a:lstStyle/>
          <a:p>
            <a:pPr marL="457200" indent="-457200">
              <a:buFont typeface="Arial" pitchFamily="34" charset="0"/>
              <a:buChar char="•"/>
            </a:pPr>
            <a:r>
              <a:rPr lang="en-US" sz="3200" dirty="0"/>
              <a:t>The elimination of the grade 5 Writing SOL assessment threatens writing/research instruction</a:t>
            </a:r>
          </a:p>
          <a:p>
            <a:pPr marL="457200" indent="-457200">
              <a:buFont typeface="Arial" pitchFamily="34" charset="0"/>
              <a:buChar char="•"/>
            </a:pPr>
            <a:r>
              <a:rPr lang="en-US" sz="3200" dirty="0"/>
              <a:t>Writing, like reading, is a life skill and should be included in all curricular areas.</a:t>
            </a:r>
          </a:p>
          <a:p>
            <a:pPr marL="457200" indent="-457200">
              <a:buFont typeface="Arial" pitchFamily="34" charset="0"/>
              <a:buChar char="•"/>
            </a:pPr>
            <a:r>
              <a:rPr lang="en-US" sz="3200" dirty="0"/>
              <a:t>How much writing does your job require?</a:t>
            </a:r>
          </a:p>
        </p:txBody>
      </p:sp>
    </p:spTree>
    <p:extLst>
      <p:ext uri="{BB962C8B-B14F-4D97-AF65-F5344CB8AC3E}">
        <p14:creationId xmlns:p14="http://schemas.microsoft.com/office/powerpoint/2010/main" val="3597227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rgbClr val="FF0000"/>
                </a:solidFill>
              </a:rPr>
              <a:t>Assigned vs. Taught</a:t>
            </a:r>
            <a:endParaRPr lang="en-US" sz="3600" dirty="0">
              <a:solidFill>
                <a:srgbClr val="FF0000"/>
              </a:solidFill>
            </a:endParaRPr>
          </a:p>
        </p:txBody>
      </p:sp>
      <p:sp>
        <p:nvSpPr>
          <p:cNvPr id="3" name="Content Placeholder 2"/>
          <p:cNvSpPr>
            <a:spLocks noGrp="1"/>
          </p:cNvSpPr>
          <p:nvPr>
            <p:ph idx="1"/>
          </p:nvPr>
        </p:nvSpPr>
        <p:spPr/>
        <p:txBody>
          <a:bodyPr/>
          <a:lstStyle/>
          <a:p>
            <a:endParaRPr lang="en-US"/>
          </a:p>
        </p:txBody>
      </p:sp>
      <p:sp>
        <p:nvSpPr>
          <p:cNvPr id="7" name="TextBox 6"/>
          <p:cNvSpPr txBox="1"/>
          <p:nvPr/>
        </p:nvSpPr>
        <p:spPr>
          <a:xfrm>
            <a:off x="549965" y="6292334"/>
            <a:ext cx="3733800" cy="461665"/>
          </a:xfrm>
          <a:prstGeom prst="rect">
            <a:avLst/>
          </a:prstGeom>
          <a:noFill/>
        </p:spPr>
        <p:txBody>
          <a:bodyPr wrap="square" rtlCol="0">
            <a:spAutoFit/>
          </a:bodyPr>
          <a:lstStyle/>
          <a:p>
            <a:r>
              <a:rPr lang="en-US" sz="1200" dirty="0">
                <a:solidFill>
                  <a:prstClr val="black"/>
                </a:solidFill>
              </a:rPr>
              <a:t>Because Writing Matters by Carl Nagin</a:t>
            </a:r>
          </a:p>
          <a:p>
            <a:r>
              <a:rPr lang="en-US" sz="1200" dirty="0">
                <a:solidFill>
                  <a:prstClr val="black"/>
                </a:solidFill>
                <a:hlinkClick r:id="rId3"/>
              </a:rPr>
              <a:t>The National Writing Project</a:t>
            </a:r>
            <a:endParaRPr lang="en-US" sz="1200" dirty="0">
              <a:solidFill>
                <a:prstClr val="black"/>
              </a:solidFill>
            </a:endParaRPr>
          </a:p>
        </p:txBody>
      </p:sp>
      <p:sp>
        <p:nvSpPr>
          <p:cNvPr id="5" name="TextBox 4"/>
          <p:cNvSpPr txBox="1"/>
          <p:nvPr/>
        </p:nvSpPr>
        <p:spPr>
          <a:xfrm>
            <a:off x="4973783" y="1953491"/>
            <a:ext cx="4283764" cy="3139321"/>
          </a:xfrm>
          <a:prstGeom prst="rect">
            <a:avLst/>
          </a:prstGeom>
          <a:noFill/>
        </p:spPr>
        <p:txBody>
          <a:bodyPr wrap="square" rtlCol="0">
            <a:spAutoFit/>
          </a:bodyPr>
          <a:lstStyle/>
          <a:p>
            <a:r>
              <a:rPr lang="en-US" dirty="0" smtClean="0"/>
              <a:t>Students select their own topic, purpose, and audience</a:t>
            </a:r>
          </a:p>
          <a:p>
            <a:endParaRPr lang="en-US" dirty="0"/>
          </a:p>
          <a:p>
            <a:r>
              <a:rPr lang="en-US" dirty="0" smtClean="0"/>
              <a:t>Teacher time is spent in class teaching writing skills and strategies</a:t>
            </a:r>
          </a:p>
          <a:p>
            <a:endParaRPr lang="en-US" dirty="0"/>
          </a:p>
          <a:p>
            <a:r>
              <a:rPr lang="en-US" dirty="0" smtClean="0"/>
              <a:t>Students use models and strategies to complete each assignment</a:t>
            </a:r>
          </a:p>
          <a:p>
            <a:endParaRPr lang="en-US" dirty="0"/>
          </a:p>
          <a:p>
            <a:r>
              <a:rPr lang="en-US" dirty="0" smtClean="0"/>
              <a:t>Students move through the recursive process</a:t>
            </a:r>
            <a:endParaRPr lang="en-US" dirty="0"/>
          </a:p>
        </p:txBody>
      </p:sp>
      <p:sp>
        <p:nvSpPr>
          <p:cNvPr id="6" name="TextBox 5"/>
          <p:cNvSpPr txBox="1"/>
          <p:nvPr/>
        </p:nvSpPr>
        <p:spPr>
          <a:xfrm>
            <a:off x="193211" y="1967346"/>
            <a:ext cx="4447308" cy="3970318"/>
          </a:xfrm>
          <a:prstGeom prst="rect">
            <a:avLst/>
          </a:prstGeom>
          <a:noFill/>
        </p:spPr>
        <p:txBody>
          <a:bodyPr wrap="square" rtlCol="0">
            <a:spAutoFit/>
          </a:bodyPr>
          <a:lstStyle/>
          <a:p>
            <a:r>
              <a:rPr lang="en-US" dirty="0" smtClean="0"/>
              <a:t>Students write only on teacher selected topic, purpose and audience</a:t>
            </a:r>
          </a:p>
          <a:p>
            <a:endParaRPr lang="en-US" dirty="0"/>
          </a:p>
          <a:p>
            <a:r>
              <a:rPr lang="en-US" dirty="0" smtClean="0"/>
              <a:t>Students are given a task without the instruction on how to complete it successfully</a:t>
            </a:r>
          </a:p>
          <a:p>
            <a:endParaRPr lang="en-US" dirty="0"/>
          </a:p>
          <a:p>
            <a:r>
              <a:rPr lang="en-US" dirty="0" smtClean="0"/>
              <a:t>Minimal improvement in writing</a:t>
            </a:r>
          </a:p>
          <a:p>
            <a:endParaRPr lang="en-US" dirty="0"/>
          </a:p>
          <a:p>
            <a:r>
              <a:rPr lang="en-US" dirty="0" smtClean="0"/>
              <a:t>Students rewrite only to correct errors in usage and mechanics</a:t>
            </a:r>
          </a:p>
          <a:p>
            <a:endParaRPr lang="en-US" dirty="0"/>
          </a:p>
          <a:p>
            <a:endParaRPr lang="en-US" dirty="0" smtClean="0"/>
          </a:p>
          <a:p>
            <a:endParaRPr lang="en-US" dirty="0"/>
          </a:p>
        </p:txBody>
      </p:sp>
    </p:spTree>
    <p:extLst>
      <p:ext uri="{BB962C8B-B14F-4D97-AF65-F5344CB8AC3E}">
        <p14:creationId xmlns:p14="http://schemas.microsoft.com/office/powerpoint/2010/main" val="6767601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7924800" cy="1295400"/>
          </a:xfrm>
        </p:spPr>
        <p:txBody>
          <a:bodyPr>
            <a:normAutofit/>
          </a:bodyPr>
          <a:lstStyle/>
          <a:p>
            <a:r>
              <a:rPr lang="en-US" sz="4400" dirty="0" smtClean="0">
                <a:solidFill>
                  <a:srgbClr val="FF0000"/>
                </a:solidFill>
                <a:effectLst>
                  <a:outerShdw blurRad="38100" dist="38100" dir="2700000" algn="tl">
                    <a:srgbClr val="000000">
                      <a:alpha val="43137"/>
                    </a:srgbClr>
                  </a:outerShdw>
                </a:effectLst>
              </a:rPr>
              <a:t>When writing is taught…</a:t>
            </a:r>
            <a:endParaRPr lang="en-US" sz="4400" dirty="0">
              <a:solidFill>
                <a:srgbClr val="FF000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04800" y="1600200"/>
            <a:ext cx="8077200" cy="4572000"/>
          </a:xfrm>
        </p:spPr>
        <p:txBody>
          <a:bodyPr>
            <a:normAutofit lnSpcReduction="10000"/>
          </a:bodyPr>
          <a:lstStyle/>
          <a:p>
            <a:pPr marL="0" indent="0"/>
            <a:r>
              <a:rPr lang="en-US" sz="3000" dirty="0" smtClean="0">
                <a:solidFill>
                  <a:srgbClr val="FF3300"/>
                </a:solidFill>
                <a:latin typeface="+mn-lt"/>
              </a:rPr>
              <a:t>Teachers model by</a:t>
            </a:r>
          </a:p>
          <a:p>
            <a:pPr marL="857250" lvl="1" indent="-457200">
              <a:buFont typeface="Arial" panose="020B0604020202020204" pitchFamily="34" charset="0"/>
              <a:buChar char="•"/>
            </a:pPr>
            <a:r>
              <a:rPr lang="en-US" sz="3200" dirty="0" smtClean="0">
                <a:solidFill>
                  <a:schemeClr val="tx1"/>
                </a:solidFill>
                <a:latin typeface="+mn-lt"/>
              </a:rPr>
              <a:t>Writing with the students</a:t>
            </a:r>
          </a:p>
          <a:p>
            <a:pPr marL="857250" lvl="1" indent="-457200">
              <a:buFont typeface="Arial" panose="020B0604020202020204" pitchFamily="34" charset="0"/>
              <a:buChar char="•"/>
            </a:pPr>
            <a:r>
              <a:rPr lang="en-US" sz="3200" dirty="0" smtClean="0">
                <a:solidFill>
                  <a:schemeClr val="tx1"/>
                </a:solidFill>
                <a:latin typeface="+mn-lt"/>
              </a:rPr>
              <a:t>Revealing the hard work of writing</a:t>
            </a:r>
          </a:p>
          <a:p>
            <a:pPr marL="857250" lvl="1" indent="-457200">
              <a:buFont typeface="Arial" panose="020B0604020202020204" pitchFamily="34" charset="0"/>
              <a:buChar char="•"/>
            </a:pPr>
            <a:r>
              <a:rPr lang="en-US" sz="3200" dirty="0" smtClean="0">
                <a:solidFill>
                  <a:schemeClr val="tx1"/>
                </a:solidFill>
                <a:latin typeface="+mn-lt"/>
              </a:rPr>
              <a:t>Thinking aloud through revision of their writing</a:t>
            </a:r>
          </a:p>
          <a:p>
            <a:pPr marL="857250" lvl="1" indent="-457200">
              <a:buFont typeface="Arial" panose="020B0604020202020204" pitchFamily="34" charset="0"/>
              <a:buChar char="•"/>
            </a:pPr>
            <a:r>
              <a:rPr lang="en-US" sz="3200" dirty="0" smtClean="0">
                <a:solidFill>
                  <a:schemeClr val="tx1"/>
                </a:solidFill>
                <a:latin typeface="+mn-lt"/>
              </a:rPr>
              <a:t>Editing only after revision is complete</a:t>
            </a:r>
          </a:p>
          <a:p>
            <a:pPr marL="0" indent="0"/>
            <a:endParaRPr lang="en-US" sz="3000" b="0" dirty="0" smtClean="0">
              <a:effectLst/>
              <a:latin typeface="+mn-lt"/>
            </a:endParaRPr>
          </a:p>
          <a:p>
            <a:pPr marL="0" indent="0">
              <a:buNone/>
            </a:pPr>
            <a:r>
              <a:rPr lang="en-US" sz="3000" b="0" dirty="0">
                <a:effectLst/>
                <a:latin typeface="+mn-lt"/>
              </a:rPr>
              <a:t>	</a:t>
            </a:r>
            <a:r>
              <a:rPr lang="en-US" sz="3000" dirty="0" smtClean="0">
                <a:latin typeface="+mn-lt"/>
              </a:rPr>
              <a:t>	</a:t>
            </a:r>
          </a:p>
          <a:p>
            <a:pPr marL="0" indent="0"/>
            <a:endParaRPr lang="en-US" dirty="0"/>
          </a:p>
        </p:txBody>
      </p:sp>
    </p:spTree>
    <p:extLst>
      <p:ext uri="{BB962C8B-B14F-4D97-AF65-F5344CB8AC3E}">
        <p14:creationId xmlns:p14="http://schemas.microsoft.com/office/powerpoint/2010/main" val="7147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2800" dirty="0" smtClean="0">
                <a:solidFill>
                  <a:srgbClr val="FF0000"/>
                </a:solidFill>
              </a:rPr>
              <a:t>Resources that Align with the 2017 SOL</a:t>
            </a:r>
            <a:br>
              <a:rPr lang="en-US" sz="2800" dirty="0" smtClean="0">
                <a:solidFill>
                  <a:srgbClr val="FF0000"/>
                </a:solidFill>
              </a:rPr>
            </a:br>
            <a:r>
              <a:rPr lang="en-US" sz="2800" dirty="0" smtClean="0">
                <a:solidFill>
                  <a:srgbClr val="FF0000"/>
                </a:solidFill>
              </a:rPr>
              <a:t>Comprehensive Literacy: English Instructional Plans</a:t>
            </a:r>
            <a:endParaRPr lang="en-US" sz="2800" dirty="0">
              <a:solidFill>
                <a:srgbClr val="FF0000"/>
              </a:solidFill>
            </a:endParaRPr>
          </a:p>
        </p:txBody>
      </p:sp>
      <p:pic>
        <p:nvPicPr>
          <p:cNvPr id="5" name="Picture 4" descr="Screenshot of the Comprehensive Literacy English Instructional Plans webpage"/>
          <p:cNvPicPr>
            <a:picLocks noChangeAspect="1"/>
          </p:cNvPicPr>
          <p:nvPr/>
        </p:nvPicPr>
        <p:blipFill>
          <a:blip r:embed="rId2"/>
          <a:stretch>
            <a:fillRect/>
          </a:stretch>
        </p:blipFill>
        <p:spPr>
          <a:xfrm>
            <a:off x="-332606" y="1758102"/>
            <a:ext cx="9809212" cy="4892079"/>
          </a:xfrm>
          <a:prstGeom prst="rect">
            <a:avLst/>
          </a:prstGeom>
        </p:spPr>
      </p:pic>
      <p:sp>
        <p:nvSpPr>
          <p:cNvPr id="6" name="Rectangle 5"/>
          <p:cNvSpPr/>
          <p:nvPr/>
        </p:nvSpPr>
        <p:spPr>
          <a:xfrm>
            <a:off x="0" y="1074892"/>
            <a:ext cx="8991600" cy="369332"/>
          </a:xfrm>
          <a:prstGeom prst="rect">
            <a:avLst/>
          </a:prstGeom>
        </p:spPr>
        <p:txBody>
          <a:bodyPr wrap="square">
            <a:spAutoFit/>
          </a:bodyPr>
          <a:lstStyle/>
          <a:p>
            <a:pPr algn="ctr"/>
            <a:r>
              <a:rPr lang="en-US" dirty="0" smtClean="0">
                <a:hlinkClick r:id="rId3"/>
              </a:rPr>
              <a:t>VDOE English Standards of Learning Webpage</a:t>
            </a:r>
            <a:endParaRPr lang="en-US" dirty="0"/>
          </a:p>
        </p:txBody>
      </p:sp>
    </p:spTree>
    <p:extLst>
      <p:ext uri="{BB962C8B-B14F-4D97-AF65-F5344CB8AC3E}">
        <p14:creationId xmlns:p14="http://schemas.microsoft.com/office/powerpoint/2010/main" val="388980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solidFill>
                  <a:srgbClr val="FF0000"/>
                </a:solidFill>
              </a:rPr>
              <a:t>Comprehensive Literacy: English Instructional Plans</a:t>
            </a:r>
            <a:endParaRPr lang="en-US" sz="2800" dirty="0">
              <a:solidFill>
                <a:srgbClr val="FF0000"/>
              </a:solidFill>
            </a:endParaRPr>
          </a:p>
        </p:txBody>
      </p:sp>
      <p:pic>
        <p:nvPicPr>
          <p:cNvPr id="5" name="Content Placeholder 4" descr="Screenshot of the English Instructional Plans webpage"/>
          <p:cNvPicPr>
            <a:picLocks noGrp="1" noChangeAspect="1"/>
          </p:cNvPicPr>
          <p:nvPr>
            <p:ph idx="1"/>
          </p:nvPr>
        </p:nvPicPr>
        <p:blipFill>
          <a:blip r:embed="rId2"/>
          <a:stretch>
            <a:fillRect/>
          </a:stretch>
        </p:blipFill>
        <p:spPr>
          <a:xfrm>
            <a:off x="129126" y="812441"/>
            <a:ext cx="8419128" cy="5090819"/>
          </a:xfrm>
          <a:prstGeom prst="rect">
            <a:avLst/>
          </a:prstGeom>
        </p:spPr>
      </p:pic>
    </p:spTree>
    <p:extLst>
      <p:ext uri="{BB962C8B-B14F-4D97-AF65-F5344CB8AC3E}">
        <p14:creationId xmlns:p14="http://schemas.microsoft.com/office/powerpoint/2010/main" val="7917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2018-2019 Reading SOL Pass Rates</a:t>
            </a:r>
            <a:endParaRPr lang="en-US" dirty="0">
              <a:solidFill>
                <a:srgbClr val="FF0000"/>
              </a:solidFill>
            </a:endParaRPr>
          </a:p>
        </p:txBody>
      </p:sp>
      <p:graphicFrame>
        <p:nvGraphicFramePr>
          <p:cNvPr id="4" name="Content Placeholder 3" descr="blank"/>
          <p:cNvGraphicFramePr>
            <a:graphicFrameLocks noGrp="1"/>
          </p:cNvGraphicFramePr>
          <p:nvPr>
            <p:ph idx="1"/>
            <p:extLst>
              <p:ext uri="{D42A27DB-BD31-4B8C-83A1-F6EECF244321}">
                <p14:modId xmlns:p14="http://schemas.microsoft.com/office/powerpoint/2010/main" val="2265256959"/>
              </p:ext>
            </p:extLst>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4183645990"/>
                    </a:ext>
                  </a:extLst>
                </a:gridCol>
                <a:gridCol w="25400">
                  <a:extLst>
                    <a:ext uri="{9D8B030D-6E8A-4147-A177-3AD203B41FA5}">
                      <a16:colId xmlns:a16="http://schemas.microsoft.com/office/drawing/2014/main" val="2755343027"/>
                    </a:ext>
                  </a:extLst>
                </a:gridCol>
              </a:tblGrid>
              <a:tr h="0">
                <a:tc>
                  <a:txBody>
                    <a:bodyPr/>
                    <a:lstStyle/>
                    <a:p>
                      <a:pPr marL="0" marR="0">
                        <a:lnSpc>
                          <a:spcPct val="115000"/>
                        </a:lnSpc>
                        <a:spcBef>
                          <a:spcPts val="0"/>
                        </a:spcBef>
                        <a:spcAft>
                          <a:spcPts val="0"/>
                        </a:spcAft>
                      </a:pPr>
                      <a:r>
                        <a:rPr lang="en-US" sz="100">
                          <a:effectLst/>
                        </a:rPr>
                        <a:t>Morning- 10:30 a.m.-12:00 p.m.</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
                          <a:effectLst/>
                        </a:rPr>
                        <a:t>Afternoon- 1:00 p.m.-2:30 p.m.</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49139197"/>
                  </a:ext>
                </a:extLst>
              </a:tr>
              <a:tr h="0">
                <a:tc>
                  <a:txBody>
                    <a:bodyPr/>
                    <a:lstStyle/>
                    <a:p>
                      <a:pPr marL="0" marR="0">
                        <a:lnSpc>
                          <a:spcPct val="115000"/>
                        </a:lnSpc>
                        <a:spcBef>
                          <a:spcPts val="0"/>
                        </a:spcBef>
                        <a:spcAft>
                          <a:spcPts val="0"/>
                        </a:spcAft>
                      </a:pPr>
                      <a:r>
                        <a:rPr lang="en-US" sz="100">
                          <a:effectLst/>
                        </a:rPr>
                        <a:t>K-2: PALS Workshop</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
                          <a:effectLst/>
                        </a:rPr>
                        <a:t>K-2: Writing Instruction as part of an Integrated Unit</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36733238"/>
                  </a:ext>
                </a:extLst>
              </a:tr>
              <a:tr h="0">
                <a:tc>
                  <a:txBody>
                    <a:bodyPr/>
                    <a:lstStyle/>
                    <a:p>
                      <a:pPr marL="0" marR="0">
                        <a:lnSpc>
                          <a:spcPct val="115000"/>
                        </a:lnSpc>
                        <a:spcBef>
                          <a:spcPts val="0"/>
                        </a:spcBef>
                        <a:spcAft>
                          <a:spcPts val="0"/>
                        </a:spcAft>
                      </a:pPr>
                      <a:r>
                        <a:rPr lang="en-US" sz="100">
                          <a:effectLst/>
                        </a:rPr>
                        <a:t>3-5: Integrating the 2017 SOL using paired passages</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
                          <a:effectLst/>
                        </a:rPr>
                        <a:t>3-5: Writing Instruction that could lead to a performance assessment</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2684509"/>
                  </a:ext>
                </a:extLst>
              </a:tr>
              <a:tr h="0">
                <a:tc>
                  <a:txBody>
                    <a:bodyPr/>
                    <a:lstStyle/>
                    <a:p>
                      <a:pPr marL="0" marR="0">
                        <a:lnSpc>
                          <a:spcPct val="115000"/>
                        </a:lnSpc>
                        <a:spcBef>
                          <a:spcPts val="0"/>
                        </a:spcBef>
                        <a:spcAft>
                          <a:spcPts val="0"/>
                        </a:spcAft>
                      </a:pPr>
                      <a:r>
                        <a:rPr lang="en-US" sz="100">
                          <a:effectLst/>
                        </a:rPr>
                        <a:t>Division Leaders: Free Choice</a:t>
                      </a:r>
                      <a:endParaRPr lang="en-US"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 dirty="0">
                          <a:effectLst/>
                        </a:rPr>
                        <a:t>Division Leaders: PALS Division Rep Meeting</a:t>
                      </a: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6537947"/>
                  </a:ext>
                </a:extLst>
              </a:tr>
            </a:tbl>
          </a:graphicData>
        </a:graphic>
      </p:graphicFrame>
      <p:graphicFrame>
        <p:nvGraphicFramePr>
          <p:cNvPr id="5" name="Table 4" descr="SOL Reading pass rates for grades 3 through end of course for 2018-2019"/>
          <p:cNvGraphicFramePr>
            <a:graphicFrameLocks noGrp="1"/>
          </p:cNvGraphicFramePr>
          <p:nvPr>
            <p:extLst>
              <p:ext uri="{D42A27DB-BD31-4B8C-83A1-F6EECF244321}">
                <p14:modId xmlns:p14="http://schemas.microsoft.com/office/powerpoint/2010/main" val="1364341086"/>
              </p:ext>
            </p:extLst>
          </p:nvPr>
        </p:nvGraphicFramePr>
        <p:xfrm>
          <a:off x="491354" y="858979"/>
          <a:ext cx="8153401" cy="5047488"/>
        </p:xfrm>
        <a:graphic>
          <a:graphicData uri="http://schemas.openxmlformats.org/drawingml/2006/table">
            <a:tbl>
              <a:tblPr firstRow="1" firstCol="1" bandRow="1"/>
              <a:tblGrid>
                <a:gridCol w="2339686">
                  <a:extLst>
                    <a:ext uri="{9D8B030D-6E8A-4147-A177-3AD203B41FA5}">
                      <a16:colId xmlns:a16="http://schemas.microsoft.com/office/drawing/2014/main" val="2090861774"/>
                    </a:ext>
                  </a:extLst>
                </a:gridCol>
                <a:gridCol w="1937714">
                  <a:extLst>
                    <a:ext uri="{9D8B030D-6E8A-4147-A177-3AD203B41FA5}">
                      <a16:colId xmlns:a16="http://schemas.microsoft.com/office/drawing/2014/main" val="1084897652"/>
                    </a:ext>
                  </a:extLst>
                </a:gridCol>
                <a:gridCol w="1937714">
                  <a:extLst>
                    <a:ext uri="{9D8B030D-6E8A-4147-A177-3AD203B41FA5}">
                      <a16:colId xmlns:a16="http://schemas.microsoft.com/office/drawing/2014/main" val="574555421"/>
                    </a:ext>
                  </a:extLst>
                </a:gridCol>
                <a:gridCol w="1938287">
                  <a:extLst>
                    <a:ext uri="{9D8B030D-6E8A-4147-A177-3AD203B41FA5}">
                      <a16:colId xmlns:a16="http://schemas.microsoft.com/office/drawing/2014/main" val="3272442022"/>
                    </a:ext>
                  </a:extLst>
                </a:gridCol>
              </a:tblGrid>
              <a:tr h="626919">
                <a:tc>
                  <a:txBody>
                    <a:bodyPr/>
                    <a:lstStyle/>
                    <a:p>
                      <a:pPr marL="0" marR="0" algn="ctr">
                        <a:lnSpc>
                          <a:spcPct val="115000"/>
                        </a:lnSpc>
                        <a:spcBef>
                          <a:spcPts val="0"/>
                        </a:spcBef>
                        <a:spcAft>
                          <a:spcPts val="0"/>
                        </a:spcAft>
                      </a:pPr>
                      <a:r>
                        <a:rPr lang="en-US"/>
                        <a:t>Test</a:t>
                      </a: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dirty="0"/>
                        <a:t>2016-2017 Pass Rate</a:t>
                      </a: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dirty="0"/>
                        <a:t>2017-2018 Pass Rate</a:t>
                      </a: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dirty="0" smtClean="0"/>
                        <a:t>2018-2019 </a:t>
                      </a:r>
                      <a:r>
                        <a:rPr lang="en-US" dirty="0"/>
                        <a:t>Pass Rate</a:t>
                      </a: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17599164"/>
                  </a:ext>
                </a:extLst>
              </a:tr>
              <a:tr h="626919">
                <a:tc>
                  <a:txBody>
                    <a:bodyPr/>
                    <a:lstStyle/>
                    <a:p>
                      <a:pPr marL="0" marR="0">
                        <a:lnSpc>
                          <a:spcPct val="115000"/>
                        </a:lnSpc>
                        <a:spcBef>
                          <a:spcPts val="0"/>
                        </a:spcBef>
                        <a:spcAft>
                          <a:spcPts val="0"/>
                        </a:spcAft>
                      </a:pPr>
                      <a:r>
                        <a:rPr lang="en-US" dirty="0"/>
                        <a:t>Grade 3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75</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72</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smtClean="0"/>
                        <a:t>71</a:t>
                      </a:r>
                      <a:endParaRPr lang="en-US"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314067"/>
                  </a:ext>
                </a:extLst>
              </a:tr>
              <a:tr h="626919">
                <a:tc>
                  <a:txBody>
                    <a:bodyPr/>
                    <a:lstStyle/>
                    <a:p>
                      <a:pPr marL="0" marR="0">
                        <a:lnSpc>
                          <a:spcPct val="115000"/>
                        </a:lnSpc>
                        <a:spcBef>
                          <a:spcPts val="0"/>
                        </a:spcBef>
                        <a:spcAft>
                          <a:spcPts val="0"/>
                        </a:spcAft>
                      </a:pPr>
                      <a:r>
                        <a:rPr lang="en-US"/>
                        <a:t>Grade 4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79</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76</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smtClean="0"/>
                        <a:t>75</a:t>
                      </a:r>
                      <a:endParaRPr lang="en-US"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177970"/>
                  </a:ext>
                </a:extLst>
              </a:tr>
              <a:tr h="626919">
                <a:tc>
                  <a:txBody>
                    <a:bodyPr/>
                    <a:lstStyle/>
                    <a:p>
                      <a:pPr marL="0" marR="0">
                        <a:lnSpc>
                          <a:spcPct val="115000"/>
                        </a:lnSpc>
                        <a:spcBef>
                          <a:spcPts val="0"/>
                        </a:spcBef>
                        <a:spcAft>
                          <a:spcPts val="0"/>
                        </a:spcAft>
                      </a:pPr>
                      <a:r>
                        <a:rPr lang="en-US" dirty="0"/>
                        <a:t>Grade 5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81</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80</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smtClean="0"/>
                        <a:t>78</a:t>
                      </a:r>
                      <a:endParaRPr lang="en-US"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450398"/>
                  </a:ext>
                </a:extLst>
              </a:tr>
              <a:tr h="626919">
                <a:tc>
                  <a:txBody>
                    <a:bodyPr/>
                    <a:lstStyle/>
                    <a:p>
                      <a:pPr marL="0" marR="0">
                        <a:lnSpc>
                          <a:spcPct val="115000"/>
                        </a:lnSpc>
                        <a:spcBef>
                          <a:spcPts val="0"/>
                        </a:spcBef>
                        <a:spcAft>
                          <a:spcPts val="0"/>
                        </a:spcAft>
                      </a:pPr>
                      <a:r>
                        <a:rPr lang="en-US"/>
                        <a:t>Grade 6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78</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80</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smtClean="0"/>
                        <a:t>77</a:t>
                      </a:r>
                      <a:endParaRPr lang="en-US"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598072"/>
                  </a:ext>
                </a:extLst>
              </a:tr>
              <a:tr h="626919">
                <a:tc>
                  <a:txBody>
                    <a:bodyPr/>
                    <a:lstStyle/>
                    <a:p>
                      <a:pPr marL="0" marR="0">
                        <a:lnSpc>
                          <a:spcPct val="115000"/>
                        </a:lnSpc>
                        <a:spcBef>
                          <a:spcPts val="0"/>
                        </a:spcBef>
                        <a:spcAft>
                          <a:spcPts val="0"/>
                        </a:spcAft>
                      </a:pPr>
                      <a:r>
                        <a:rPr lang="en-US" dirty="0"/>
                        <a:t>Grade 7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82</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81</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smtClean="0"/>
                        <a:t>79</a:t>
                      </a:r>
                      <a:endParaRPr lang="en-US"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66928"/>
                  </a:ext>
                </a:extLst>
              </a:tr>
              <a:tr h="626919">
                <a:tc>
                  <a:txBody>
                    <a:bodyPr/>
                    <a:lstStyle/>
                    <a:p>
                      <a:pPr marL="0" marR="0">
                        <a:lnSpc>
                          <a:spcPct val="115000"/>
                        </a:lnSpc>
                        <a:spcBef>
                          <a:spcPts val="0"/>
                        </a:spcBef>
                        <a:spcAft>
                          <a:spcPts val="0"/>
                        </a:spcAft>
                      </a:pPr>
                      <a:r>
                        <a:rPr lang="en-US"/>
                        <a:t>Grade 8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76</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77</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smtClean="0"/>
                        <a:t>76</a:t>
                      </a:r>
                      <a:endParaRPr lang="en-US"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247086"/>
                  </a:ext>
                </a:extLst>
              </a:tr>
              <a:tr h="626919">
                <a:tc>
                  <a:txBody>
                    <a:bodyPr/>
                    <a:lstStyle/>
                    <a:p>
                      <a:pPr marL="0" marR="0">
                        <a:lnSpc>
                          <a:spcPct val="115000"/>
                        </a:lnSpc>
                        <a:spcBef>
                          <a:spcPts val="0"/>
                        </a:spcBef>
                        <a:spcAft>
                          <a:spcPts val="0"/>
                        </a:spcAft>
                      </a:pPr>
                      <a:r>
                        <a:rPr lang="en-US"/>
                        <a:t>End of Course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87</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a:t>87</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dirty="0" smtClean="0"/>
                        <a:t>86</a:t>
                      </a:r>
                      <a:endParaRPr lang="en-US"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432745"/>
                  </a:ext>
                </a:extLst>
              </a:tr>
            </a:tbl>
          </a:graphicData>
        </a:graphic>
      </p:graphicFrame>
    </p:spTree>
    <p:extLst>
      <p:ext uri="{BB962C8B-B14F-4D97-AF65-F5344CB8AC3E}">
        <p14:creationId xmlns:p14="http://schemas.microsoft.com/office/powerpoint/2010/main" val="2025567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 Instructional Plan Samples</a:t>
            </a:r>
            <a:endParaRPr lang="en-US" dirty="0"/>
          </a:p>
        </p:txBody>
      </p:sp>
      <p:pic>
        <p:nvPicPr>
          <p:cNvPr id="5" name="Picture 4" descr="Screenshot of a sample English instructional plan- Using Details to Determine the Main Idea Grades 3-5"/>
          <p:cNvPicPr>
            <a:picLocks noChangeAspect="1"/>
          </p:cNvPicPr>
          <p:nvPr/>
        </p:nvPicPr>
        <p:blipFill>
          <a:blip r:embed="rId2"/>
          <a:stretch>
            <a:fillRect/>
          </a:stretch>
        </p:blipFill>
        <p:spPr>
          <a:xfrm>
            <a:off x="0" y="2230580"/>
            <a:ext cx="5203790" cy="3824287"/>
          </a:xfrm>
          <a:prstGeom prst="rect">
            <a:avLst/>
          </a:prstGeom>
        </p:spPr>
      </p:pic>
      <p:pic>
        <p:nvPicPr>
          <p:cNvPr id="6" name="Picture 5" descr="Screenshot of the English Instructional Plan Sample- High School"/>
          <p:cNvPicPr>
            <a:picLocks noChangeAspect="1"/>
          </p:cNvPicPr>
          <p:nvPr/>
        </p:nvPicPr>
        <p:blipFill>
          <a:blip r:embed="rId3"/>
          <a:stretch>
            <a:fillRect/>
          </a:stretch>
        </p:blipFill>
        <p:spPr>
          <a:xfrm>
            <a:off x="4748317" y="1038873"/>
            <a:ext cx="4755901" cy="3103851"/>
          </a:xfrm>
          <a:prstGeom prst="rect">
            <a:avLst/>
          </a:prstGeom>
        </p:spPr>
      </p:pic>
    </p:spTree>
    <p:extLst>
      <p:ext uri="{BB962C8B-B14F-4D97-AF65-F5344CB8AC3E}">
        <p14:creationId xmlns:p14="http://schemas.microsoft.com/office/powerpoint/2010/main" val="2759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pPr algn="ctr"/>
            <a:r>
              <a:rPr lang="en-US" sz="3200" dirty="0" smtClean="0">
                <a:hlinkClick r:id="rId2"/>
              </a:rPr>
              <a:t/>
            </a:r>
            <a:br>
              <a:rPr lang="en-US" sz="3200" dirty="0" smtClean="0">
                <a:hlinkClick r:id="rId2"/>
              </a:rPr>
            </a:br>
            <a:r>
              <a:rPr lang="en-US" sz="3200" dirty="0">
                <a:hlinkClick r:id="rId2"/>
              </a:rPr>
              <a:t/>
            </a:r>
            <a:br>
              <a:rPr lang="en-US" sz="3200" dirty="0">
                <a:hlinkClick r:id="rId2"/>
              </a:rPr>
            </a:br>
            <a:r>
              <a:rPr lang="en-US" dirty="0"/>
              <a:t/>
            </a:r>
            <a:br>
              <a:rPr lang="en-US" dirty="0"/>
            </a:br>
            <a:endParaRPr lang="en-US" dirty="0"/>
          </a:p>
        </p:txBody>
      </p:sp>
      <p:pic>
        <p:nvPicPr>
          <p:cNvPr id="6" name="Content Placeholder 4" descr="Virginia Is for Learners logo imag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148751"/>
            <a:ext cx="8705850" cy="4530725"/>
          </a:xfrm>
          <a:prstGeom prst="rect">
            <a:avLst/>
          </a:prstGeom>
        </p:spPr>
      </p:pic>
    </p:spTree>
    <p:extLst>
      <p:ext uri="{BB962C8B-B14F-4D97-AF65-F5344CB8AC3E}">
        <p14:creationId xmlns:p14="http://schemas.microsoft.com/office/powerpoint/2010/main" val="302875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Is For Learners</a:t>
            </a:r>
            <a:endParaRPr lang="en-US" dirty="0"/>
          </a:p>
        </p:txBody>
      </p:sp>
      <p:sp>
        <p:nvSpPr>
          <p:cNvPr id="5" name="Content Placeholder 4"/>
          <p:cNvSpPr>
            <a:spLocks noGrp="1"/>
          </p:cNvSpPr>
          <p:nvPr>
            <p:ph idx="1"/>
          </p:nvPr>
        </p:nvSpPr>
        <p:spPr/>
        <p:txBody>
          <a:bodyPr/>
          <a:lstStyle/>
          <a:p>
            <a:endParaRPr lang="en-US"/>
          </a:p>
        </p:txBody>
      </p:sp>
      <p:pic>
        <p:nvPicPr>
          <p:cNvPr id="6" name="Picture 5" descr="Key Messages from the Virginia is For Learners Slide&#10;Virginia is changing how students from pre-k through 12th grade learn and prepare for successful lives.  &#10;Today's economy requires people to be critical and creative thinkers, excellent communicators, collaborators and community minded citizens.&#10;"/>
          <p:cNvPicPr>
            <a:picLocks noChangeAspect="1"/>
          </p:cNvPicPr>
          <p:nvPr/>
        </p:nvPicPr>
        <p:blipFill>
          <a:blip r:embed="rId2"/>
          <a:stretch>
            <a:fillRect/>
          </a:stretch>
        </p:blipFill>
        <p:spPr>
          <a:xfrm>
            <a:off x="-261935" y="746234"/>
            <a:ext cx="9581686" cy="6111766"/>
          </a:xfrm>
          <a:prstGeom prst="rect">
            <a:avLst/>
          </a:prstGeom>
        </p:spPr>
      </p:pic>
    </p:spTree>
    <p:extLst>
      <p:ext uri="{BB962C8B-B14F-4D97-AF65-F5344CB8AC3E}">
        <p14:creationId xmlns:p14="http://schemas.microsoft.com/office/powerpoint/2010/main" val="27776395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pPr algn="ctr"/>
            <a:r>
              <a:rPr lang="en-US" sz="3200" dirty="0" smtClean="0"/>
              <a:t/>
            </a:r>
            <a:br>
              <a:rPr lang="en-US" sz="3200" dirty="0" smtClean="0"/>
            </a:br>
            <a:r>
              <a:rPr lang="en-US" sz="3200" dirty="0"/>
              <a:t/>
            </a:r>
            <a:br>
              <a:rPr lang="en-US" sz="3200" dirty="0"/>
            </a:br>
            <a:r>
              <a:rPr lang="en-US" sz="3200" dirty="0" smtClean="0"/>
              <a:t>Virginia Is For Learners Webpage</a:t>
            </a:r>
            <a:r>
              <a:rPr lang="en-US" dirty="0"/>
              <a:t/>
            </a:r>
            <a:br>
              <a:rPr lang="en-US" dirty="0"/>
            </a:br>
            <a:endParaRPr lang="en-US" dirty="0"/>
          </a:p>
        </p:txBody>
      </p:sp>
      <p:pic>
        <p:nvPicPr>
          <p:cNvPr id="2" name="Picture 1" descr="Picture of the Virginia is for Learning webpage"/>
          <p:cNvPicPr>
            <a:picLocks noChangeAspect="1"/>
          </p:cNvPicPr>
          <p:nvPr/>
        </p:nvPicPr>
        <p:blipFill>
          <a:blip r:embed="rId2"/>
          <a:stretch>
            <a:fillRect/>
          </a:stretch>
        </p:blipFill>
        <p:spPr>
          <a:xfrm>
            <a:off x="97132" y="1084630"/>
            <a:ext cx="8949736" cy="4380844"/>
          </a:xfrm>
          <a:prstGeom prst="rect">
            <a:avLst/>
          </a:prstGeom>
        </p:spPr>
      </p:pic>
    </p:spTree>
    <p:extLst>
      <p:ext uri="{BB962C8B-B14F-4D97-AF65-F5344CB8AC3E}">
        <p14:creationId xmlns:p14="http://schemas.microsoft.com/office/powerpoint/2010/main" val="75015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descr="blank"/>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pic>
        <p:nvPicPr>
          <p:cNvPr id="11" name="Picture 10" descr="screenshot of TeacherDirect  webpage"/>
          <p:cNvPicPr/>
          <p:nvPr/>
        </p:nvPicPr>
        <p:blipFill rotWithShape="1">
          <a:blip r:embed="rId3"/>
          <a:srcRect l="49849" t="10730"/>
          <a:stretch/>
        </p:blipFill>
        <p:spPr bwMode="auto">
          <a:xfrm>
            <a:off x="304800" y="2036001"/>
            <a:ext cx="8534400" cy="4493388"/>
          </a:xfrm>
          <a:prstGeom prst="rect">
            <a:avLst/>
          </a:prstGeom>
          <a:ln>
            <a:noFill/>
          </a:ln>
          <a:extLst>
            <a:ext uri="{53640926-AAD7-44D8-BBD7-CCE9431645EC}">
              <a14:shadowObscured xmlns:a14="http://schemas.microsoft.com/office/drawing/2010/main"/>
            </a:ext>
          </a:extLst>
        </p:spPr>
      </p:pic>
      <p:sp>
        <p:nvSpPr>
          <p:cNvPr id="10" name="Down Arrow 9" descr="Down arrow"/>
          <p:cNvSpPr/>
          <p:nvPr/>
        </p:nvSpPr>
        <p:spPr>
          <a:xfrm>
            <a:off x="304800" y="3048000"/>
            <a:ext cx="609600" cy="76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p:cNvSpPr/>
          <p:nvPr/>
        </p:nvSpPr>
        <p:spPr>
          <a:xfrm>
            <a:off x="304801" y="1209958"/>
            <a:ext cx="8534400" cy="369332"/>
          </a:xfrm>
          <a:prstGeom prst="rect">
            <a:avLst/>
          </a:prstGeom>
        </p:spPr>
        <p:txBody>
          <a:bodyPr wrap="square">
            <a:spAutoFit/>
          </a:bodyPr>
          <a:lstStyle/>
          <a:p>
            <a:pPr algn="ctr"/>
            <a:r>
              <a:rPr lang="en-US" b="1" i="1" dirty="0"/>
              <a:t>Access </a:t>
            </a:r>
            <a:r>
              <a:rPr lang="en-US" b="1" i="1" dirty="0" smtClean="0"/>
              <a:t>TeacherDirect from </a:t>
            </a:r>
            <a:r>
              <a:rPr lang="en-US" b="1" i="1" dirty="0"/>
              <a:t>“Instruction” Link on the left side of the </a:t>
            </a:r>
            <a:r>
              <a:rPr lang="en-US" b="1" i="1" dirty="0" err="1"/>
              <a:t>VDOE</a:t>
            </a:r>
            <a:r>
              <a:rPr lang="en-US" b="1" i="1" dirty="0"/>
              <a:t> home page </a:t>
            </a:r>
          </a:p>
        </p:txBody>
      </p:sp>
      <p:sp>
        <p:nvSpPr>
          <p:cNvPr id="3" name="Title 2"/>
          <p:cNvSpPr>
            <a:spLocks noGrp="1"/>
          </p:cNvSpPr>
          <p:nvPr>
            <p:ph type="title"/>
          </p:nvPr>
        </p:nvSpPr>
        <p:spPr/>
        <p:txBody>
          <a:bodyPr/>
          <a:lstStyle/>
          <a:p>
            <a:r>
              <a:rPr lang="en-US" dirty="0" smtClean="0"/>
              <a:t>Teacher Direct</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817154386"/>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solidFill>
                  <a:srgbClr val="FF0000"/>
                </a:solidFill>
              </a:rPr>
              <a:t>VDOE Disclaimer</a:t>
            </a:r>
            <a:endParaRPr lang="en-US"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lvl="0"/>
            <a:r>
              <a:rPr lang="en" dirty="0">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a:p>
            <a:endParaRPr lang="en-US" dirty="0"/>
          </a:p>
        </p:txBody>
      </p:sp>
      <p:sp>
        <p:nvSpPr>
          <p:cNvPr id="4" name="Rectangle 3"/>
          <p:cNvSpPr/>
          <p:nvPr/>
        </p:nvSpPr>
        <p:spPr>
          <a:xfrm>
            <a:off x="1449238" y="1431985"/>
            <a:ext cx="6573328" cy="3539430"/>
          </a:xfrm>
          <a:prstGeom prst="rect">
            <a:avLst/>
          </a:prstGeom>
        </p:spPr>
        <p:txBody>
          <a:bodyPr wrap="square">
            <a:spAutoFit/>
          </a:bodyPr>
          <a:lstStyle/>
          <a:p>
            <a:pPr lvl="0"/>
            <a:r>
              <a:rPr lang="en" sz="2800" dirty="0">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p:txBody>
      </p:sp>
    </p:spTree>
    <p:extLst>
      <p:ext uri="{BB962C8B-B14F-4D97-AF65-F5344CB8AC3E}">
        <p14:creationId xmlns:p14="http://schemas.microsoft.com/office/powerpoint/2010/main" val="14725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Stay Connected</a:t>
            </a:r>
            <a:endParaRPr lang="en-US" dirty="0"/>
          </a:p>
        </p:txBody>
      </p:sp>
      <p:sp>
        <p:nvSpPr>
          <p:cNvPr id="4" name="Content Placeholder 3"/>
          <p:cNvSpPr>
            <a:spLocks noGrp="1"/>
          </p:cNvSpPr>
          <p:nvPr>
            <p:ph sz="half" idx="2"/>
          </p:nvPr>
        </p:nvSpPr>
        <p:spPr>
          <a:xfrm>
            <a:off x="5360276" y="1262305"/>
            <a:ext cx="4037724" cy="4335464"/>
          </a:xfrm>
        </p:spPr>
        <p:txBody>
          <a:bodyPr/>
          <a:lstStyle/>
          <a:p>
            <a:pPr algn="ctr">
              <a:spcBef>
                <a:spcPts val="0"/>
              </a:spcBef>
            </a:pPr>
            <a:r>
              <a:rPr lang="en-US" sz="2000" b="1" dirty="0">
                <a:solidFill>
                  <a:srgbClr val="FF0000"/>
                </a:solidFill>
                <a:effectLst>
                  <a:outerShdw blurRad="38100" dist="38100" dir="2700000" algn="tl">
                    <a:srgbClr val="000000">
                      <a:alpha val="43137"/>
                    </a:srgbClr>
                  </a:outerShdw>
                </a:effectLst>
              </a:rPr>
              <a:t>Jill Nogueras</a:t>
            </a:r>
          </a:p>
          <a:p>
            <a:pPr algn="ctr">
              <a:spcBef>
                <a:spcPts val="0"/>
              </a:spcBef>
            </a:pPr>
            <a:r>
              <a:rPr lang="en-US" sz="1600" b="1" dirty="0" smtClean="0">
                <a:solidFill>
                  <a:prstClr val="black"/>
                </a:solidFill>
              </a:rPr>
              <a:t>K-12 English </a:t>
            </a:r>
            <a:r>
              <a:rPr lang="en-US" sz="1600" b="1" dirty="0">
                <a:solidFill>
                  <a:prstClr val="black"/>
                </a:solidFill>
              </a:rPr>
              <a:t>Coordinator</a:t>
            </a:r>
          </a:p>
          <a:p>
            <a:pPr algn="ctr">
              <a:spcBef>
                <a:spcPts val="0"/>
              </a:spcBef>
            </a:pPr>
            <a:r>
              <a:rPr lang="en-US" sz="1400" dirty="0">
                <a:solidFill>
                  <a:prstClr val="black"/>
                </a:solidFill>
                <a:hlinkClick r:id="rId2"/>
              </a:rPr>
              <a:t>Jill.Nogueras@doe.virginia.gov</a:t>
            </a:r>
            <a:endParaRPr lang="en-US" sz="1400" dirty="0">
              <a:solidFill>
                <a:prstClr val="black"/>
              </a:solidFill>
            </a:endParaRPr>
          </a:p>
          <a:p>
            <a:pPr algn="ctr">
              <a:spcBef>
                <a:spcPts val="0"/>
              </a:spcBef>
            </a:pPr>
            <a:endParaRPr lang="en-US" sz="1200" dirty="0">
              <a:solidFill>
                <a:srgbClr val="FF0000"/>
              </a:solidFill>
            </a:endParaRPr>
          </a:p>
          <a:p>
            <a:pPr algn="ctr">
              <a:spcBef>
                <a:spcPts val="0"/>
              </a:spcBef>
            </a:pPr>
            <a:endParaRPr lang="en-US" sz="1200" dirty="0">
              <a:solidFill>
                <a:prstClr val="black"/>
              </a:solidFill>
            </a:endParaRPr>
          </a:p>
          <a:p>
            <a:pPr algn="ctr">
              <a:spcBef>
                <a:spcPts val="0"/>
              </a:spcBef>
            </a:pPr>
            <a:r>
              <a:rPr lang="en-US" sz="2000" b="1" dirty="0">
                <a:solidFill>
                  <a:srgbClr val="FF0000"/>
                </a:solidFill>
                <a:effectLst>
                  <a:outerShdw blurRad="38100" dist="38100" dir="2700000" algn="tl">
                    <a:srgbClr val="000000">
                      <a:alpha val="43137"/>
                    </a:srgbClr>
                  </a:outerShdw>
                </a:effectLst>
              </a:rPr>
              <a:t>Carmen </a:t>
            </a:r>
            <a:r>
              <a:rPr lang="en-US" sz="2000" b="1" dirty="0" err="1">
                <a:solidFill>
                  <a:srgbClr val="FF0000"/>
                </a:solidFill>
                <a:effectLst>
                  <a:outerShdw blurRad="38100" dist="38100" dir="2700000" algn="tl">
                    <a:srgbClr val="000000">
                      <a:alpha val="43137"/>
                    </a:srgbClr>
                  </a:outerShdw>
                </a:effectLst>
              </a:rPr>
              <a:t>Kurek</a:t>
            </a:r>
            <a:endParaRPr lang="en-US" sz="2000" b="1" dirty="0">
              <a:solidFill>
                <a:srgbClr val="FF0000"/>
              </a:solidFill>
              <a:effectLst>
                <a:outerShdw blurRad="38100" dist="38100" dir="2700000" algn="tl">
                  <a:srgbClr val="000000">
                    <a:alpha val="43137"/>
                  </a:srgbClr>
                </a:outerShdw>
              </a:effectLst>
            </a:endParaRPr>
          </a:p>
          <a:p>
            <a:pPr algn="ctr">
              <a:spcBef>
                <a:spcPts val="0"/>
              </a:spcBef>
            </a:pPr>
            <a:r>
              <a:rPr lang="en-US" sz="1400" b="1" dirty="0">
                <a:solidFill>
                  <a:prstClr val="black"/>
                </a:solidFill>
              </a:rPr>
              <a:t>Elementary English/Reading Specialist</a:t>
            </a:r>
          </a:p>
          <a:p>
            <a:pPr algn="ctr">
              <a:spcBef>
                <a:spcPts val="0"/>
              </a:spcBef>
            </a:pPr>
            <a:r>
              <a:rPr lang="en-US" sz="1400" dirty="0" smtClean="0">
                <a:solidFill>
                  <a:prstClr val="black"/>
                </a:solidFill>
                <a:hlinkClick r:id="rId3"/>
              </a:rPr>
              <a:t>Carmen.Kurek@doe.virginia.gov</a:t>
            </a:r>
            <a:endParaRPr lang="en-US" sz="1400" dirty="0" smtClean="0">
              <a:solidFill>
                <a:prstClr val="black"/>
              </a:solidFill>
            </a:endParaRPr>
          </a:p>
          <a:p>
            <a:pPr algn="ctr">
              <a:spcBef>
                <a:spcPts val="0"/>
              </a:spcBef>
            </a:pPr>
            <a:endParaRPr lang="en-US" sz="1200" dirty="0" smtClean="0">
              <a:solidFill>
                <a:prstClr val="black"/>
              </a:solidFill>
            </a:endParaRPr>
          </a:p>
          <a:p>
            <a:pPr algn="ctr">
              <a:spcBef>
                <a:spcPts val="0"/>
              </a:spcBef>
            </a:pPr>
            <a:endParaRPr lang="en-US" sz="1200" dirty="0" smtClean="0">
              <a:solidFill>
                <a:prstClr val="black"/>
              </a:solidFill>
            </a:endParaRPr>
          </a:p>
          <a:p>
            <a:pPr algn="ctr">
              <a:spcBef>
                <a:spcPts val="0"/>
              </a:spcBef>
            </a:pPr>
            <a:r>
              <a:rPr lang="en-US" sz="2000" b="1" dirty="0" smtClean="0">
                <a:solidFill>
                  <a:srgbClr val="FF0000"/>
                </a:solidFill>
                <a:effectLst>
                  <a:outerShdw blurRad="38100" dist="38100" dir="2700000" algn="tl">
                    <a:srgbClr val="000000">
                      <a:alpha val="43137"/>
                    </a:srgbClr>
                  </a:outerShdw>
                </a:effectLst>
              </a:rPr>
              <a:t>Taylor Snow</a:t>
            </a:r>
            <a:endParaRPr lang="en-US" sz="2000" b="1" dirty="0">
              <a:solidFill>
                <a:srgbClr val="FF0000"/>
              </a:solidFill>
              <a:effectLst>
                <a:outerShdw blurRad="38100" dist="38100" dir="2700000" algn="tl">
                  <a:srgbClr val="000000">
                    <a:alpha val="43137"/>
                  </a:srgbClr>
                </a:outerShdw>
              </a:effectLst>
            </a:endParaRPr>
          </a:p>
          <a:p>
            <a:pPr algn="ctr">
              <a:spcBef>
                <a:spcPts val="0"/>
              </a:spcBef>
            </a:pPr>
            <a:r>
              <a:rPr lang="en-US" sz="1400" b="1" dirty="0" smtClean="0">
                <a:solidFill>
                  <a:prstClr val="black"/>
                </a:solidFill>
              </a:rPr>
              <a:t>English/History &amp; Social Science Specialist</a:t>
            </a:r>
            <a:endParaRPr lang="en-US" sz="1400" b="1" dirty="0">
              <a:solidFill>
                <a:prstClr val="black"/>
              </a:solidFill>
            </a:endParaRPr>
          </a:p>
          <a:p>
            <a:pPr algn="ctr">
              <a:spcBef>
                <a:spcPts val="0"/>
              </a:spcBef>
            </a:pPr>
            <a:r>
              <a:rPr lang="en-US" sz="1400" dirty="0" smtClean="0">
                <a:solidFill>
                  <a:prstClr val="black"/>
                </a:solidFill>
                <a:hlinkClick r:id="rId4"/>
              </a:rPr>
              <a:t>Taylor.Snow@doe.Virginia.gov</a:t>
            </a:r>
            <a:endParaRPr lang="en-US" sz="1400" dirty="0" smtClean="0">
              <a:solidFill>
                <a:prstClr val="black"/>
              </a:solidFill>
            </a:endParaRPr>
          </a:p>
          <a:p>
            <a:pPr algn="ctr">
              <a:spcBef>
                <a:spcPts val="0"/>
              </a:spcBef>
            </a:pPr>
            <a:endParaRPr lang="en-US" sz="1200" dirty="0" smtClean="0">
              <a:solidFill>
                <a:prstClr val="black"/>
              </a:solidFill>
            </a:endParaRPr>
          </a:p>
          <a:p>
            <a:pPr algn="ctr">
              <a:spcBef>
                <a:spcPts val="0"/>
              </a:spcBef>
            </a:pPr>
            <a:endParaRPr lang="en-US" sz="1200" dirty="0">
              <a:solidFill>
                <a:prstClr val="black"/>
              </a:solidFill>
            </a:endParaRPr>
          </a:p>
          <a:p>
            <a:pPr algn="ctr">
              <a:spcBef>
                <a:spcPts val="0"/>
              </a:spcBef>
            </a:pPr>
            <a:r>
              <a:rPr lang="en-US" sz="2000" b="1" dirty="0">
                <a:solidFill>
                  <a:srgbClr val="FF0000"/>
                </a:solidFill>
                <a:effectLst>
                  <a:outerShdw blurRad="38100" dist="38100" dir="2700000" algn="tl">
                    <a:srgbClr val="000000">
                      <a:alpha val="43137"/>
                    </a:srgbClr>
                  </a:outerShdw>
                </a:effectLst>
              </a:rPr>
              <a:t>Assessment Office</a:t>
            </a:r>
          </a:p>
          <a:p>
            <a:pPr algn="ctr">
              <a:spcBef>
                <a:spcPts val="0"/>
              </a:spcBef>
            </a:pPr>
            <a:r>
              <a:rPr lang="en-US" sz="1400" dirty="0">
                <a:solidFill>
                  <a:prstClr val="black"/>
                </a:solidFill>
                <a:hlinkClick r:id="rId5"/>
              </a:rPr>
              <a:t>Student_Assessment@doe.virginia.gov</a:t>
            </a:r>
            <a:endParaRPr lang="en-US" sz="1400" dirty="0">
              <a:solidFill>
                <a:prstClr val="black"/>
              </a:solidFill>
            </a:endParaRPr>
          </a:p>
          <a:p>
            <a:pPr>
              <a:spcBef>
                <a:spcPts val="0"/>
              </a:spcBef>
            </a:pPr>
            <a:endParaRPr lang="en-US" sz="1600" dirty="0"/>
          </a:p>
        </p:txBody>
      </p:sp>
    </p:spTree>
    <p:extLst>
      <p:ext uri="{BB962C8B-B14F-4D97-AF65-F5344CB8AC3E}">
        <p14:creationId xmlns:p14="http://schemas.microsoft.com/office/powerpoint/2010/main" val="36093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2018-2019 Writing SOL Pass Rates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graphicFrame>
        <p:nvGraphicFramePr>
          <p:cNvPr id="4" name="Content Placeholder 2" descr="SOL Writing pass rates for 20170-2018 for Grade 8 and End of Course."/>
          <p:cNvGraphicFramePr>
            <a:graphicFrameLocks/>
          </p:cNvGraphicFramePr>
          <p:nvPr>
            <p:extLst>
              <p:ext uri="{D42A27DB-BD31-4B8C-83A1-F6EECF244321}">
                <p14:modId xmlns:p14="http://schemas.microsoft.com/office/powerpoint/2010/main" val="689122879"/>
              </p:ext>
            </p:extLst>
          </p:nvPr>
        </p:nvGraphicFramePr>
        <p:xfrm>
          <a:off x="453255" y="1995056"/>
          <a:ext cx="8229599" cy="2082664"/>
        </p:xfrm>
        <a:graphic>
          <a:graphicData uri="http://schemas.openxmlformats.org/drawingml/2006/table">
            <a:tbl>
              <a:tblPr firstRow="1" firstCol="1" bandRow="1"/>
              <a:tblGrid>
                <a:gridCol w="2361552">
                  <a:extLst>
                    <a:ext uri="{9D8B030D-6E8A-4147-A177-3AD203B41FA5}">
                      <a16:colId xmlns:a16="http://schemas.microsoft.com/office/drawing/2014/main" val="1169136766"/>
                    </a:ext>
                  </a:extLst>
                </a:gridCol>
                <a:gridCol w="1955823">
                  <a:extLst>
                    <a:ext uri="{9D8B030D-6E8A-4147-A177-3AD203B41FA5}">
                      <a16:colId xmlns:a16="http://schemas.microsoft.com/office/drawing/2014/main" val="579768303"/>
                    </a:ext>
                  </a:extLst>
                </a:gridCol>
                <a:gridCol w="1955823">
                  <a:extLst>
                    <a:ext uri="{9D8B030D-6E8A-4147-A177-3AD203B41FA5}">
                      <a16:colId xmlns:a16="http://schemas.microsoft.com/office/drawing/2014/main" val="696552154"/>
                    </a:ext>
                  </a:extLst>
                </a:gridCol>
                <a:gridCol w="1956401">
                  <a:extLst>
                    <a:ext uri="{9D8B030D-6E8A-4147-A177-3AD203B41FA5}">
                      <a16:colId xmlns:a16="http://schemas.microsoft.com/office/drawing/2014/main" val="2219728889"/>
                    </a:ext>
                  </a:extLst>
                </a:gridCol>
              </a:tblGrid>
              <a:tr h="699155">
                <a:tc>
                  <a:txBody>
                    <a:bodyPr/>
                    <a:lstStyle/>
                    <a:p>
                      <a:pPr marL="0" marR="0" algn="ctr">
                        <a:lnSpc>
                          <a:spcPct val="115000"/>
                        </a:lnSpc>
                        <a:spcBef>
                          <a:spcPts val="0"/>
                        </a:spcBef>
                        <a:spcAft>
                          <a:spcPts val="0"/>
                        </a:spcAft>
                      </a:pP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2016-2017 Pass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2017-2018 Pass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3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2018-2019 </a:t>
                      </a: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Pass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19032062"/>
                  </a:ext>
                </a:extLst>
              </a:tr>
              <a:tr h="684354">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 8 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70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549899"/>
                  </a:ext>
                </a:extLst>
              </a:tr>
              <a:tr h="699155">
                <a:tc>
                  <a:txBody>
                    <a:bodyPr/>
                    <a:lstStyle/>
                    <a:p>
                      <a:pPr marL="0" marR="0">
                        <a:lnSpc>
                          <a:spcPct val="115000"/>
                        </a:lnSpc>
                        <a:spcBef>
                          <a:spcPts val="0"/>
                        </a:spcBef>
                        <a:spcAft>
                          <a:spcPts val="0"/>
                        </a:spcAft>
                      </a:pPr>
                      <a:r>
                        <a:rPr lang="en-US"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 of Course Writing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81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679498"/>
                  </a:ext>
                </a:extLst>
              </a:tr>
            </a:tbl>
          </a:graphicData>
        </a:graphic>
      </p:graphicFrame>
    </p:spTree>
    <p:extLst>
      <p:ext uri="{BB962C8B-B14F-4D97-AF65-F5344CB8AC3E}">
        <p14:creationId xmlns:p14="http://schemas.microsoft.com/office/powerpoint/2010/main" val="1828098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Summary of Changes in the 2017 </a:t>
            </a:r>
            <a:r>
              <a:rPr lang="en-US" sz="2400" i="1" dirty="0" smtClean="0"/>
              <a:t>English Standards of Learning</a:t>
            </a:r>
            <a:endParaRPr lang="en-US" sz="2400" dirty="0"/>
          </a:p>
        </p:txBody>
      </p:sp>
      <p:sp>
        <p:nvSpPr>
          <p:cNvPr id="4" name="Content Placeholder 3"/>
          <p:cNvSpPr>
            <a:spLocks noGrp="1"/>
          </p:cNvSpPr>
          <p:nvPr>
            <p:ph sz="half" idx="2"/>
          </p:nvPr>
        </p:nvSpPr>
        <p:spPr>
          <a:xfrm>
            <a:off x="244349" y="1016727"/>
            <a:ext cx="4040188" cy="3140184"/>
          </a:xfrm>
        </p:spPr>
        <p:txBody>
          <a:bodyPr/>
          <a:lstStyle/>
          <a:p>
            <a:r>
              <a:rPr lang="en-US" sz="2200" dirty="0"/>
              <a:t>Alignment with the 5 Cs</a:t>
            </a:r>
            <a:r>
              <a:rPr lang="en-US" sz="2200" dirty="0">
                <a:solidFill>
                  <a:srgbClr val="002060"/>
                </a:solidFill>
              </a:rPr>
              <a:t>: </a:t>
            </a:r>
            <a:r>
              <a:rPr lang="en-US" sz="2200" dirty="0">
                <a:solidFill>
                  <a:srgbClr val="FF0000"/>
                </a:solidFill>
              </a:rPr>
              <a:t>Critical Thinking, Creative Thinking, Communication, Collaboration, and Citizenship</a:t>
            </a:r>
          </a:p>
          <a:p>
            <a:r>
              <a:rPr lang="en-US" sz="2200" dirty="0"/>
              <a:t>Alignment to the applicable </a:t>
            </a:r>
            <a:r>
              <a:rPr lang="en-US" sz="2200" dirty="0">
                <a:solidFill>
                  <a:srgbClr val="FF0000"/>
                </a:solidFill>
              </a:rPr>
              <a:t>VA Workplace Readiness Skills</a:t>
            </a:r>
          </a:p>
          <a:p>
            <a:r>
              <a:rPr lang="en-US" sz="2200" dirty="0"/>
              <a:t>Reorganization of K-3 to align with 4-12</a:t>
            </a:r>
          </a:p>
          <a:p>
            <a:r>
              <a:rPr lang="en-US" sz="2200" dirty="0"/>
              <a:t>Expansion of </a:t>
            </a:r>
            <a:r>
              <a:rPr lang="en-US" sz="2200" dirty="0">
                <a:solidFill>
                  <a:srgbClr val="FF0000"/>
                </a:solidFill>
              </a:rPr>
              <a:t>technical reading &amp; writing</a:t>
            </a:r>
            <a:r>
              <a:rPr lang="en-US" sz="2200" dirty="0">
                <a:solidFill>
                  <a:srgbClr val="7030A0"/>
                </a:solidFill>
              </a:rPr>
              <a:t> </a:t>
            </a:r>
            <a:r>
              <a:rPr lang="en-US" sz="2200" dirty="0"/>
              <a:t>in grades 9-12</a:t>
            </a:r>
          </a:p>
          <a:p>
            <a:endParaRPr lang="en-US" dirty="0"/>
          </a:p>
        </p:txBody>
      </p:sp>
    </p:spTree>
    <p:extLst>
      <p:ext uri="{BB962C8B-B14F-4D97-AF65-F5344CB8AC3E}">
        <p14:creationId xmlns:p14="http://schemas.microsoft.com/office/powerpoint/2010/main" val="389302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New Communication Strand Grades K-3</a:t>
            </a:r>
            <a:endParaRPr lang="en-US" sz="3600" dirty="0"/>
          </a:p>
        </p:txBody>
      </p:sp>
      <p:sp>
        <p:nvSpPr>
          <p:cNvPr id="3" name="Content Placeholder 2"/>
          <p:cNvSpPr>
            <a:spLocks noGrp="1"/>
          </p:cNvSpPr>
          <p:nvPr>
            <p:ph idx="1"/>
          </p:nvPr>
        </p:nvSpPr>
        <p:spPr>
          <a:xfrm>
            <a:off x="138023" y="1143003"/>
            <a:ext cx="8952097" cy="4598074"/>
          </a:xfrm>
        </p:spPr>
        <p:txBody>
          <a:bodyPr/>
          <a:lstStyle/>
          <a:p>
            <a:r>
              <a:rPr lang="en-US" sz="2400" dirty="0"/>
              <a:t>Formerly </a:t>
            </a:r>
            <a:r>
              <a:rPr lang="en-US" sz="2400" i="1" dirty="0"/>
              <a:t>Oral Language</a:t>
            </a:r>
          </a:p>
          <a:p>
            <a:r>
              <a:rPr lang="en-US" sz="2400" dirty="0"/>
              <a:t>New </a:t>
            </a:r>
            <a:r>
              <a:rPr lang="en-US" sz="2400" i="1" dirty="0">
                <a:solidFill>
                  <a:srgbClr val="FF0000"/>
                </a:solidFill>
              </a:rPr>
              <a:t>Communication and Multimodal Literacies </a:t>
            </a:r>
            <a:r>
              <a:rPr lang="en-US" sz="2400" dirty="0"/>
              <a:t>strand focuses on:</a:t>
            </a:r>
          </a:p>
          <a:p>
            <a:pPr lvl="1"/>
            <a:r>
              <a:rPr lang="en-US" b="1" dirty="0">
                <a:solidFill>
                  <a:srgbClr val="FF0000"/>
                </a:solidFill>
              </a:rPr>
              <a:t>Building communication skills</a:t>
            </a:r>
          </a:p>
          <a:p>
            <a:pPr lvl="2"/>
            <a:r>
              <a:rPr lang="en-US" i="1" dirty="0"/>
              <a:t>Ask questions; collaborate with partners or groups</a:t>
            </a:r>
          </a:p>
          <a:p>
            <a:pPr lvl="1"/>
            <a:r>
              <a:rPr lang="en-US" b="1" dirty="0">
                <a:solidFill>
                  <a:srgbClr val="FF0000"/>
                </a:solidFill>
              </a:rPr>
              <a:t>Strengthening early oral literacy skills</a:t>
            </a:r>
          </a:p>
          <a:p>
            <a:pPr lvl="2"/>
            <a:r>
              <a:rPr lang="en-US" i="1" dirty="0"/>
              <a:t>Retell stories; participate in creative dramatics</a:t>
            </a:r>
          </a:p>
          <a:p>
            <a:pPr lvl="1"/>
            <a:r>
              <a:rPr lang="en-US" b="1" dirty="0">
                <a:solidFill>
                  <a:srgbClr val="FF0000"/>
                </a:solidFill>
              </a:rPr>
              <a:t>Developing presentation skills</a:t>
            </a:r>
          </a:p>
          <a:p>
            <a:pPr lvl="2"/>
            <a:r>
              <a:rPr lang="en-US" i="1" dirty="0"/>
              <a:t>Speak clearly; organize ideas; use multimodal tools</a:t>
            </a:r>
          </a:p>
        </p:txBody>
      </p:sp>
    </p:spTree>
    <p:extLst>
      <p:ext uri="{BB962C8B-B14F-4D97-AF65-F5344CB8AC3E}">
        <p14:creationId xmlns:p14="http://schemas.microsoft.com/office/powerpoint/2010/main" val="423149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Research Strand Grades K-3</a:t>
            </a:r>
            <a:endParaRPr lang="en-US" dirty="0"/>
          </a:p>
        </p:txBody>
      </p:sp>
      <p:sp>
        <p:nvSpPr>
          <p:cNvPr id="3" name="Content Placeholder 2"/>
          <p:cNvSpPr>
            <a:spLocks noGrp="1"/>
          </p:cNvSpPr>
          <p:nvPr>
            <p:ph idx="1"/>
          </p:nvPr>
        </p:nvSpPr>
        <p:spPr>
          <a:xfrm>
            <a:off x="138023" y="1143003"/>
            <a:ext cx="8952097" cy="4598074"/>
          </a:xfrm>
        </p:spPr>
        <p:txBody>
          <a:bodyPr/>
          <a:lstStyle/>
          <a:p>
            <a:r>
              <a:rPr lang="en-US" dirty="0"/>
              <a:t>Strand focuses on:</a:t>
            </a:r>
          </a:p>
          <a:p>
            <a:pPr lvl="1"/>
            <a:r>
              <a:rPr lang="en-US" sz="2400" b="1" dirty="0">
                <a:solidFill>
                  <a:srgbClr val="FF0000"/>
                </a:solidFill>
              </a:rPr>
              <a:t>Generating topics of interest</a:t>
            </a:r>
          </a:p>
          <a:p>
            <a:pPr lvl="1"/>
            <a:r>
              <a:rPr lang="en-US" sz="2400" b="1" dirty="0">
                <a:solidFill>
                  <a:srgbClr val="FF0000"/>
                </a:solidFill>
              </a:rPr>
              <a:t>Asking questions to gather information</a:t>
            </a:r>
          </a:p>
          <a:p>
            <a:pPr lvl="1"/>
            <a:r>
              <a:rPr lang="en-US" sz="2400" b="1" dirty="0">
                <a:solidFill>
                  <a:srgbClr val="FF0000"/>
                </a:solidFill>
              </a:rPr>
              <a:t>Identifying pictures, texts, or people as sources</a:t>
            </a:r>
          </a:p>
          <a:p>
            <a:pPr lvl="1"/>
            <a:r>
              <a:rPr lang="en-US" sz="2400" b="1" dirty="0">
                <a:solidFill>
                  <a:srgbClr val="FF0000"/>
                </a:solidFill>
              </a:rPr>
              <a:t>Collecting information </a:t>
            </a:r>
          </a:p>
          <a:p>
            <a:pPr lvl="2"/>
            <a:r>
              <a:rPr lang="en-US" i="1" dirty="0"/>
              <a:t>From provided sources or student-selected resources</a:t>
            </a:r>
          </a:p>
          <a:p>
            <a:pPr lvl="1"/>
            <a:r>
              <a:rPr lang="en-US" sz="2400" b="1" dirty="0">
                <a:solidFill>
                  <a:srgbClr val="FF0000"/>
                </a:solidFill>
              </a:rPr>
              <a:t>Organizing and recording information </a:t>
            </a:r>
          </a:p>
          <a:p>
            <a:pPr lvl="2"/>
            <a:r>
              <a:rPr lang="en-US" i="1" dirty="0"/>
              <a:t>Orally and/or in writing</a:t>
            </a:r>
          </a:p>
        </p:txBody>
      </p:sp>
    </p:spTree>
    <p:extLst>
      <p:ext uri="{BB962C8B-B14F-4D97-AF65-F5344CB8AC3E}">
        <p14:creationId xmlns:p14="http://schemas.microsoft.com/office/powerpoint/2010/main" val="412291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effectLst>
                  <a:outerShdw blurRad="38100" dist="38100" dir="2700000" algn="tl">
                    <a:srgbClr val="000000">
                      <a:alpha val="43137"/>
                    </a:srgbClr>
                  </a:outerShdw>
                </a:effectLst>
              </a:rPr>
              <a:t>Literary </a:t>
            </a:r>
            <a:r>
              <a:rPr lang="en-US" u="sng" dirty="0" smtClean="0">
                <a:effectLst>
                  <a:outerShdw blurRad="38100" dist="38100" dir="2700000" algn="tl">
                    <a:srgbClr val="000000">
                      <a:alpha val="43137"/>
                    </a:srgbClr>
                  </a:outerShdw>
                </a:effectLst>
              </a:rPr>
              <a:t>Nonfiction </a:t>
            </a:r>
            <a:r>
              <a:rPr lang="en-US" dirty="0" smtClean="0">
                <a:effectLst>
                  <a:outerShdw blurRad="38100" dist="38100" dir="2700000" algn="tl">
                    <a:srgbClr val="000000">
                      <a:alpha val="43137"/>
                    </a:srgbClr>
                  </a:outerShdw>
                </a:effectLst>
              </a:rPr>
              <a:t>Grades </a:t>
            </a:r>
            <a:r>
              <a:rPr lang="en-US" dirty="0">
                <a:effectLst>
                  <a:outerShdw blurRad="38100" dist="38100" dir="2700000" algn="tl">
                    <a:srgbClr val="000000">
                      <a:alpha val="43137"/>
                    </a:srgbClr>
                  </a:outerShdw>
                </a:effectLst>
              </a:rPr>
              <a:t>3-12</a:t>
            </a:r>
            <a:endParaRPr lang="en-US" dirty="0"/>
          </a:p>
        </p:txBody>
      </p:sp>
      <p:sp>
        <p:nvSpPr>
          <p:cNvPr id="3" name="Content Placeholder 2"/>
          <p:cNvSpPr>
            <a:spLocks noGrp="1"/>
          </p:cNvSpPr>
          <p:nvPr>
            <p:ph idx="1"/>
          </p:nvPr>
        </p:nvSpPr>
        <p:spPr>
          <a:xfrm>
            <a:off x="138023" y="1143003"/>
            <a:ext cx="8952097" cy="4598074"/>
          </a:xfrm>
        </p:spPr>
        <p:txBody>
          <a:bodyPr/>
          <a:lstStyle/>
          <a:p>
            <a:r>
              <a:rPr lang="en-US" dirty="0"/>
              <a:t>Previously referred to as Narrative Nonfiction in Grade 3</a:t>
            </a:r>
          </a:p>
          <a:p>
            <a:r>
              <a:rPr lang="en-US" b="1" dirty="0">
                <a:solidFill>
                  <a:srgbClr val="FF0000"/>
                </a:solidFill>
              </a:rPr>
              <a:t>Literary Nonfiction is a type of narrative text</a:t>
            </a:r>
          </a:p>
          <a:p>
            <a:pPr lvl="1"/>
            <a:r>
              <a:rPr lang="en-US" sz="2400" b="1" dirty="0"/>
              <a:t>Uses story elements and language to share accurate information about real people, places, and events</a:t>
            </a:r>
          </a:p>
          <a:p>
            <a:pPr lvl="1"/>
            <a:r>
              <a:rPr lang="en-US" sz="2400" b="1" dirty="0"/>
              <a:t>Including </a:t>
            </a:r>
            <a:r>
              <a:rPr lang="en-US" sz="2400" b="1" dirty="0">
                <a:solidFill>
                  <a:srgbClr val="FF0000"/>
                </a:solidFill>
              </a:rPr>
              <a:t>but not limited to </a:t>
            </a:r>
            <a:r>
              <a:rPr lang="en-US" sz="2400" b="1" dirty="0"/>
              <a:t>biography and autobiography</a:t>
            </a:r>
          </a:p>
        </p:txBody>
      </p:sp>
    </p:spTree>
    <p:extLst>
      <p:ext uri="{BB962C8B-B14F-4D97-AF65-F5344CB8AC3E}">
        <p14:creationId xmlns:p14="http://schemas.microsoft.com/office/powerpoint/2010/main" val="205107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23517</TotalTime>
  <Words>2102</Words>
  <Application>Microsoft Office PowerPoint</Application>
  <PresentationFormat>On-screen Show (4:3)</PresentationFormat>
  <Paragraphs>310</Paragraphs>
  <Slides>46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Cambria</vt:lpstr>
      <vt:lpstr>Courier New</vt:lpstr>
      <vt:lpstr>Times New Roman</vt:lpstr>
      <vt:lpstr>Wingdings 2</vt:lpstr>
      <vt:lpstr>Perception</vt:lpstr>
      <vt:lpstr>Virginia Department of Education</vt:lpstr>
      <vt:lpstr>Welcome</vt:lpstr>
      <vt:lpstr>Break Out Sessions</vt:lpstr>
      <vt:lpstr>2018-2019 Reading SOL Pass Rates</vt:lpstr>
      <vt:lpstr>2018-2019 Writing SOL Pass Rates</vt:lpstr>
      <vt:lpstr>Summary of Changes in the 2017 English Standards of Learning</vt:lpstr>
      <vt:lpstr>New Communication Strand Grades K-3</vt:lpstr>
      <vt:lpstr>New Research Strand Grades K-3</vt:lpstr>
      <vt:lpstr>Literary Nonfiction Grades 3-12</vt:lpstr>
      <vt:lpstr>Clarification of Theme and Main Idea Grades K-5</vt:lpstr>
      <vt:lpstr>Pairing Literary and Informational Nonfiction Texts- Grades 4 &amp; 5</vt:lpstr>
      <vt:lpstr>Focus on the Writing Process (1 of 2)</vt:lpstr>
      <vt:lpstr>Focus on the Writing Process (2 of 2)</vt:lpstr>
      <vt:lpstr>Strands of the 2017 English Standards</vt:lpstr>
      <vt:lpstr>The Spiraling of Skills</vt:lpstr>
      <vt:lpstr>Text Features Spiral of Standards</vt:lpstr>
      <vt:lpstr>2017 English Curriculum Framework (1 of 5)</vt:lpstr>
      <vt:lpstr>2017 Curriculum Framework (2 of 5)</vt:lpstr>
      <vt:lpstr>2017 Curriculum Framework (3 of 5)</vt:lpstr>
      <vt:lpstr>2017 Curriculum Framework (4 of 5)</vt:lpstr>
      <vt:lpstr>2017 Curriculum Framework (5 of 5)</vt:lpstr>
      <vt:lpstr>2017 SOL Progression Charts</vt:lpstr>
      <vt:lpstr>2017 SOL Crosswalk</vt:lpstr>
      <vt:lpstr>Assessment &amp; the 2017 English Standards of Learning</vt:lpstr>
      <vt:lpstr>Writing Blueprints</vt:lpstr>
      <vt:lpstr>Understand Scoring (1 of 2) </vt:lpstr>
      <vt:lpstr>Understand Scoring (2 of 2)</vt:lpstr>
      <vt:lpstr>Seamless Integration of  English Strands</vt:lpstr>
      <vt:lpstr>Read! Read! Read!</vt:lpstr>
      <vt:lpstr>Successful English Instruction  Integrate the strands</vt:lpstr>
      <vt:lpstr>Successful English Instruction Best Practices</vt:lpstr>
      <vt:lpstr>Paired Texts and Text Sets</vt:lpstr>
      <vt:lpstr>Integration of Skills</vt:lpstr>
      <vt:lpstr>The Reading/Writing Connection</vt:lpstr>
      <vt:lpstr>The Forgotten “R”</vt:lpstr>
      <vt:lpstr>Assigned vs. Taught</vt:lpstr>
      <vt:lpstr>When writing is taught…</vt:lpstr>
      <vt:lpstr>Resources that Align with the 2017 SOL Comprehensive Literacy: English Instructional Plans</vt:lpstr>
      <vt:lpstr>Comprehensive Literacy: English Instructional Plans</vt:lpstr>
      <vt:lpstr>English Instructional Plan Samples</vt:lpstr>
      <vt:lpstr>   </vt:lpstr>
      <vt:lpstr>Virginia Is For Learners</vt:lpstr>
      <vt:lpstr>  Virginia Is For Learners Webpage </vt:lpstr>
      <vt:lpstr>Teacher Direct</vt:lpstr>
      <vt:lpstr>VDOE Disclaimer</vt:lpstr>
      <vt:lpstr>Stay Connected</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Coles</dc:creator>
  <cp:lastModifiedBy>Nogueras, Jill (DOE)</cp:lastModifiedBy>
  <cp:revision>154</cp:revision>
  <dcterms:created xsi:type="dcterms:W3CDTF">2018-11-29T14:38:14Z</dcterms:created>
  <dcterms:modified xsi:type="dcterms:W3CDTF">2019-11-08T15:04:29Z</dcterms:modified>
</cp:coreProperties>
</file>