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4"/>
  </p:notesMasterIdLst>
  <p:handoutMasterIdLst>
    <p:handoutMasterId r:id="rId15"/>
  </p:handoutMasterIdLst>
  <p:sldIdLst>
    <p:sldId id="258" r:id="rId2"/>
    <p:sldId id="269" r:id="rId3"/>
    <p:sldId id="270" r:id="rId4"/>
    <p:sldId id="273" r:id="rId5"/>
    <p:sldId id="272" r:id="rId6"/>
    <p:sldId id="271" r:id="rId7"/>
    <p:sldId id="274" r:id="rId8"/>
    <p:sldId id="275" r:id="rId9"/>
    <p:sldId id="276" r:id="rId10"/>
    <p:sldId id="277" r:id="rId11"/>
    <p:sldId id="278" r:id="rId12"/>
    <p:sldId id="27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42"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p:restoredTop sz="65457" autoAdjust="0"/>
  </p:normalViewPr>
  <p:slideViewPr>
    <p:cSldViewPr snapToGrid="0" snapToObjects="1">
      <p:cViewPr varScale="1">
        <p:scale>
          <a:sx n="45" d="100"/>
          <a:sy n="45" d="100"/>
        </p:scale>
        <p:origin x="1464" y="32"/>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oe.virginia.gov/testing/index.s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latin typeface="Verdana"/>
                <a:ea typeface="Verdana"/>
                <a:cs typeface="Verdana"/>
                <a:sym typeface="Verdana"/>
              </a:rPr>
              <a:t>SBIEP Module Two: Developing the Present Level of Academic Achievement and Functional Performance</a:t>
            </a:r>
            <a:r>
              <a:rPr lang="en-US" u="none" dirty="0" smtClean="0">
                <a:latin typeface="Verdana"/>
                <a:ea typeface="Verdana"/>
                <a:cs typeface="Verdana"/>
                <a:sym typeface="Verdana"/>
              </a:rPr>
              <a:t> </a:t>
            </a:r>
            <a:r>
              <a:rPr lang="en-US" dirty="0" smtClean="0">
                <a:latin typeface="Verdana"/>
                <a:ea typeface="Verdana"/>
                <a:cs typeface="Verdana"/>
                <a:sym typeface="Verdana"/>
              </a:rPr>
              <a:t>- The present level of academic achievement and functional performance, commonly referred to as the PLOP, provides a summary of baseline information that indicates the student’s academic achievement, identifies current functional performance, and provides an explanation of how the disability affects the student’s involvement/progress in participating in the general curriculum. A standards-based IEP should indicate how the student is performing in relationship to the Standards of Learning (SOL) at the enrolled grade-level.  Standards-based IEPs identify specific skills and knowledge that will allow the student to work towards current grade-level SOL or the next grade-level of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59847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What are the student’s interests, preferences, and goals?  Include postsecondary aspirations, based on age appropriate transition assessments.</a:t>
            </a:r>
            <a:endParaRPr lang="en-US" dirty="0" smtClean="0"/>
          </a:p>
          <a:p>
            <a:pPr marL="0" lvl="0" indent="0" algn="l" rtl="0">
              <a:spcBef>
                <a:spcPts val="0"/>
              </a:spcBef>
              <a:spcAft>
                <a:spcPts val="0"/>
              </a:spcAft>
              <a:buNone/>
            </a:pPr>
            <a:r>
              <a:rPr lang="en-US" i="1" dirty="0" smtClean="0">
                <a:latin typeface="Verdana"/>
                <a:ea typeface="Verdana"/>
                <a:cs typeface="Verdana"/>
                <a:sym typeface="Verdana"/>
              </a:rPr>
              <a:t>(Refer to VDOE’s Transition services for Students with Disabilities webpage)</a:t>
            </a:r>
            <a:endParaRPr lang="en-US" dirty="0" smtClean="0"/>
          </a:p>
          <a:p>
            <a:pPr marL="0" lvl="0" indent="0" algn="l" rtl="0">
              <a:spcBef>
                <a:spcPts val="0"/>
              </a:spcBef>
              <a:spcAft>
                <a:spcPts val="0"/>
              </a:spcAft>
              <a:buNone/>
            </a:pPr>
            <a:endParaRPr lang="en-US" i="1" dirty="0" smtClean="0">
              <a:latin typeface="Verdana"/>
              <a:ea typeface="Verdana"/>
              <a:cs typeface="Verdana"/>
              <a:sym typeface="Verdana"/>
            </a:endParaRPr>
          </a:p>
          <a:p>
            <a:pPr marL="0" lvl="0" indent="0" algn="l" rtl="0">
              <a:spcBef>
                <a:spcPts val="0"/>
              </a:spcBef>
              <a:spcAft>
                <a:spcPts val="0"/>
              </a:spcAft>
              <a:buNone/>
            </a:pPr>
            <a:r>
              <a:rPr lang="en-US" i="1" dirty="0" smtClean="0">
                <a:latin typeface="Verdana"/>
                <a:ea typeface="Verdana"/>
                <a:cs typeface="Verdana"/>
                <a:sym typeface="Verdana"/>
              </a:rPr>
              <a:t>And finally, Is the student progressing at a rate to achieve grade-level proficiency within the year?</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When writing the PLOP, remember to refer to your data sources to answer questions related to student performance.</a:t>
            </a:r>
            <a:endParaRPr lang="en-US" dirty="0" smtClean="0"/>
          </a:p>
          <a:p>
            <a:pPr marL="0" lvl="0" indent="0" algn="l" rtl="0">
              <a:spcBef>
                <a:spcPts val="0"/>
              </a:spcBef>
              <a:spcAft>
                <a:spcPts val="0"/>
              </a:spcAft>
              <a:buClr>
                <a:schemeClr val="dk1"/>
              </a:buClr>
              <a:buSzPts val="1200"/>
              <a:buFont typeface="Calibri"/>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172850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i="1" dirty="0" smtClean="0">
                <a:latin typeface="Verdana"/>
                <a:ea typeface="Verdana"/>
                <a:cs typeface="Verdana"/>
                <a:sym typeface="Verdana"/>
              </a:rPr>
              <a:t>Quick Check:  Review for the following content:</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As you review your completed PLOP, ensure that the information is educationally valuable and written in a user-friendly manner, that baseline data is included in relationship to general education setting expectations and the student’s ability to achieve grade-level proficiency, and finally, based on the information provided in the PLOP, any teacher would know where to begin instruction.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11</a:t>
            </a:fld>
            <a:endParaRPr lang="en-US"/>
          </a:p>
        </p:txBody>
      </p:sp>
    </p:spTree>
    <p:extLst>
      <p:ext uri="{BB962C8B-B14F-4D97-AF65-F5344CB8AC3E}">
        <p14:creationId xmlns:p14="http://schemas.microsoft.com/office/powerpoint/2010/main" val="287395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This concludes the second of nine training modules on developing Standards-based IEPs.  Additional information can be found on the Virginia Department of Education’s website by accessing the link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12</a:t>
            </a:fld>
            <a:endParaRPr lang="en-US"/>
          </a:p>
        </p:txBody>
      </p:sp>
    </p:spTree>
    <p:extLst>
      <p:ext uri="{BB962C8B-B14F-4D97-AF65-F5344CB8AC3E}">
        <p14:creationId xmlns:p14="http://schemas.microsoft.com/office/powerpoint/2010/main" val="70103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Prior to developing IEPs, all IEP team members, including parents, need to be familiar with the general education curriculum, including the state’s academic content standards and state assessments. Academic content standards form the basis of the general education curriculum and cover what students are expected to know and be able to do.  If not developed near the end of the school year, annual IEPs may require goals that cross two grade-levels. (ex. Mathematics 8 and Algebra I). In order to make informed decisions about each student’s strengths and needs, the IEP team should consider how the student is performing in relation to the state’s grade-level content standards for the grade in which the student is enrolled. </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 </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When considering the grade-level standards for which the student is enrolled, ask yourself:</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What is the intent of the content standard?</a:t>
            </a:r>
            <a:endParaRPr lang="en-US"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What is the content standard saying that the student must know and be able to do?</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These questions can be answered by examining the curriculum framework for the grade in which the student is enrolled.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dirty="0" smtClean="0">
                <a:solidFill>
                  <a:schemeClr val="hlink"/>
                </a:solidFill>
                <a:ea typeface="Verdana"/>
                <a:cs typeface="Verdana"/>
                <a:sym typeface="Verdana"/>
                <a:hlinkClick r:id="rId3"/>
              </a:rPr>
              <a:t>VDOE Standards of Learning (SOL) &amp; Testing</a:t>
            </a:r>
            <a:endParaRPr lang="en-US" sz="1200" i="1" dirty="0" smtClean="0">
              <a:ea typeface="Verdana"/>
              <a:cs typeface="Verdana"/>
              <a:sym typeface="Verdana"/>
            </a:endParaRPr>
          </a:p>
          <a:p>
            <a:pPr marL="0" lvl="0" indent="0" algn="l" rtl="0">
              <a:spcBef>
                <a:spcPts val="0"/>
              </a:spcBef>
              <a:spcAft>
                <a:spcPts val="0"/>
              </a:spcAft>
              <a:buNone/>
            </a:pP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294818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The Virginia Standards of Learning (SOL) define what students should know and be able to do in each subject area.  It is the IEP team’s responsibility to carefully examine what is known about the student’s classroom performance on the grade-level standards-based evidence collected over time during the recent and past years. </a:t>
            </a:r>
            <a:r>
              <a:rPr lang="en-US" b="1" dirty="0" smtClean="0">
                <a:latin typeface="Verdana"/>
                <a:ea typeface="Verdana"/>
                <a:cs typeface="Verdana"/>
                <a:sym typeface="Verdana"/>
              </a:rPr>
              <a:t> </a:t>
            </a:r>
            <a:r>
              <a:rPr lang="en-US" dirty="0" smtClean="0">
                <a:latin typeface="Verdana"/>
                <a:ea typeface="Verdana"/>
                <a:cs typeface="Verdana"/>
                <a:sym typeface="Verdana"/>
              </a:rPr>
              <a:t>The examination includes an analysis of informal classroom assessments, statewide assessments, authentic performance tasks, criterion-based evaluations, curriculum-based assessments, work samples, and age appropriate transition assessments.  In addition, include the essential skills in the grade-level Curriculum Framework that are primarily being affected by the student’s disability.  Finally, consider whether the data are indicative of student performance, and what the data indicates about student learning and future needs including student and parent input.</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1548424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None/>
            </a:pPr>
            <a:r>
              <a:rPr lang="en-US" dirty="0" smtClean="0">
                <a:latin typeface="Verdana"/>
                <a:ea typeface="Verdana"/>
                <a:cs typeface="Verdana"/>
                <a:sym typeface="Verdana"/>
              </a:rPr>
              <a:t>When considering classroom and student data to determine where the student is functioning in relation to the grade-level standards, ask yourself:</a:t>
            </a:r>
            <a:endParaRPr lang="en-US" dirty="0" smtClean="0"/>
          </a:p>
          <a:p>
            <a:pPr marL="0" lvl="0" indent="0" algn="l" rtl="0">
              <a:lnSpc>
                <a:spcPct val="90000"/>
              </a:lnSpc>
              <a:spcBef>
                <a:spcPts val="0"/>
              </a:spcBef>
              <a:spcAft>
                <a:spcPts val="0"/>
              </a:spcAft>
              <a:buNone/>
            </a:pPr>
            <a:endParaRPr lang="en-US" dirty="0" smtClean="0">
              <a:latin typeface="Verdana"/>
              <a:ea typeface="Verdana"/>
              <a:cs typeface="Verdana"/>
              <a:sym typeface="Verdana"/>
            </a:endParaRPr>
          </a:p>
          <a:p>
            <a:pPr marL="0" lvl="0" indent="-76200" algn="l" rtl="0">
              <a:lnSpc>
                <a:spcPct val="90000"/>
              </a:lnSpc>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What does the data tell the IEP team about the student’s performance regarding the knowledge and skills the student has demonstrated in relation to the grade-level content standards?</a:t>
            </a:r>
            <a:endParaRPr lang="en-US" dirty="0" smtClean="0">
              <a:latin typeface="Verdana"/>
              <a:ea typeface="Verdana"/>
              <a:cs typeface="Verdana"/>
              <a:sym typeface="Verdana"/>
            </a:endParaRPr>
          </a:p>
          <a:p>
            <a:pPr marL="0" lvl="0" indent="-76200" algn="l" rtl="0">
              <a:lnSpc>
                <a:spcPct val="90000"/>
              </a:lnSpc>
              <a:spcBef>
                <a:spcPts val="0"/>
              </a:spcBef>
              <a:spcAft>
                <a:spcPts val="0"/>
              </a:spcAft>
              <a:buClr>
                <a:schemeClr val="dk1"/>
              </a:buClr>
              <a:buSzPts val="1200"/>
              <a:buFont typeface="Verdana"/>
              <a:buChar char="•"/>
            </a:pPr>
            <a:r>
              <a:rPr lang="en-US" i="1" dirty="0" smtClean="0">
                <a:latin typeface="Verdana"/>
                <a:ea typeface="Verdana"/>
                <a:cs typeface="Verdana"/>
                <a:sym typeface="Verdana"/>
              </a:rPr>
              <a:t>  Are there assessment data (i.e., state, division and/or classroom) that can provide useful information for making decisions about the student’s strengths and needs?</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27638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None/>
            </a:pPr>
            <a:r>
              <a:rPr lang="en-US" dirty="0" smtClean="0">
                <a:latin typeface="Verdana"/>
                <a:ea typeface="Verdana"/>
                <a:cs typeface="Verdana"/>
                <a:sym typeface="Verdana"/>
              </a:rPr>
              <a:t>Also ask yourself:</a:t>
            </a:r>
            <a:endParaRPr lang="en-US" dirty="0" smtClean="0"/>
          </a:p>
          <a:p>
            <a:pPr marL="0" lvl="0" indent="0" algn="l" rtl="0">
              <a:lnSpc>
                <a:spcPct val="90000"/>
              </a:lnSpc>
              <a:spcBef>
                <a:spcPts val="0"/>
              </a:spcBef>
              <a:spcAft>
                <a:spcPts val="0"/>
              </a:spcAft>
              <a:buNone/>
            </a:pPr>
            <a:endParaRPr lang="en-US" dirty="0" smtClean="0">
              <a:latin typeface="Verdana"/>
              <a:ea typeface="Verdana"/>
              <a:cs typeface="Verdana"/>
              <a:sym typeface="Verdana"/>
            </a:endParaRPr>
          </a:p>
          <a:p>
            <a:pPr marL="0" lvl="0" indent="-76200" algn="l" rtl="0">
              <a:lnSpc>
                <a:spcPct val="90000"/>
              </a:lnSpc>
              <a:spcBef>
                <a:spcPts val="0"/>
              </a:spcBef>
              <a:spcAft>
                <a:spcPts val="0"/>
              </a:spcAft>
              <a:buClr>
                <a:schemeClr val="dk1"/>
              </a:buClr>
              <a:buSzPts val="1200"/>
              <a:buFont typeface="Verdana"/>
              <a:buChar char="•"/>
            </a:pPr>
            <a:r>
              <a:rPr lang="en-US" i="1" dirty="0" smtClean="0">
                <a:latin typeface="Verdana"/>
                <a:ea typeface="Verdana"/>
                <a:cs typeface="Verdana"/>
                <a:sym typeface="Verdana"/>
              </a:rPr>
              <a:t>Where are the gaps in knowledge and skills?</a:t>
            </a:r>
            <a:endParaRPr lang="en-US" dirty="0" smtClean="0">
              <a:latin typeface="Verdana"/>
              <a:ea typeface="Verdana"/>
              <a:cs typeface="Verdana"/>
              <a:sym typeface="Verdana"/>
            </a:endParaRPr>
          </a:p>
          <a:p>
            <a:pPr marL="0" lvl="0" indent="-76200" algn="l" rtl="0">
              <a:lnSpc>
                <a:spcPct val="90000"/>
              </a:lnSpc>
              <a:spcBef>
                <a:spcPts val="0"/>
              </a:spcBef>
              <a:spcAft>
                <a:spcPts val="0"/>
              </a:spcAft>
              <a:buClr>
                <a:schemeClr val="dk1"/>
              </a:buClr>
              <a:buSzPts val="1200"/>
              <a:buFont typeface="Verdana"/>
              <a:buChar char="•"/>
            </a:pPr>
            <a:r>
              <a:rPr lang="en-US" i="1" dirty="0" smtClean="0">
                <a:latin typeface="Verdana"/>
                <a:ea typeface="Verdana"/>
                <a:cs typeface="Verdana"/>
                <a:sym typeface="Verdana"/>
              </a:rPr>
              <a:t> And, what did we learn about the way the student responded to accommodations? </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320505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When writing the PLOP, consider the factors related to the student’s disability and how they affect how the student learns and demonstrates what he or she knows.</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 </a:t>
            </a:r>
            <a:endParaRPr lang="en-US" dirty="0" smtClean="0"/>
          </a:p>
          <a:p>
            <a:pPr marL="0" lvl="0" indent="0" algn="l" rtl="0">
              <a:spcBef>
                <a:spcPts val="0"/>
              </a:spcBef>
              <a:spcAft>
                <a:spcPts val="0"/>
              </a:spcAft>
              <a:buNone/>
            </a:pPr>
            <a:r>
              <a:rPr lang="en-US" dirty="0" smtClean="0">
                <a:latin typeface="Verdana"/>
                <a:ea typeface="Verdana"/>
                <a:cs typeface="Verdana"/>
                <a:sym typeface="Verdana"/>
              </a:rPr>
              <a:t>The PLOP describes the individual strengths and needs of the student in relation to accessing the general curriculum.  It also includes data from evaluations, classroom and state assessments, age appropriate transition assessments, observations, information from students and parents, and other resources. It should be utilized to identify the skills and knowledge that a student needs to achieve in order to meet the academic grade-level content standards. The identified needs will be utilized to develop the annual IEP goals.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185734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When considering the factors related to the student’s disability and how they affect student learning, ask yourself:</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What are the grade-level content standards for the grade that the student is enrolled?</a:t>
            </a:r>
            <a:endParaRPr lang="en-US"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Where is the student performing in relation to the grade-level standards?</a:t>
            </a:r>
            <a:endParaRPr lang="en-US" dirty="0" smtClean="0">
              <a:latin typeface="Verdana"/>
              <a:ea typeface="Verdana"/>
              <a:cs typeface="Verdana"/>
              <a:sym typeface="Verdana"/>
            </a:endParaRPr>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What are the individual strengths of the student in accessing and mastering the general curriculum? </a:t>
            </a:r>
            <a:endParaRPr lang="en-US" dirty="0" smtClean="0">
              <a:latin typeface="Verdana"/>
              <a:ea typeface="Verdana"/>
              <a:cs typeface="Verdana"/>
              <a:sym typeface="Verdana"/>
            </a:endParaRP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408245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200"/>
              <a:buFont typeface="Arial"/>
              <a:buChar char="•"/>
            </a:pPr>
            <a:r>
              <a:rPr lang="en-US" i="1" dirty="0" smtClean="0">
                <a:latin typeface="Verdana"/>
                <a:ea typeface="Verdana"/>
                <a:cs typeface="Verdana"/>
                <a:sym typeface="Verdana"/>
              </a:rPr>
              <a:t>What are the individual areas of need of the student in accessing and mastering the general  curriculum?  </a:t>
            </a:r>
            <a:endParaRPr lang="en-US" dirty="0" smtClean="0"/>
          </a:p>
          <a:p>
            <a:pPr marL="171450" lvl="0" indent="-171450" algn="l" rtl="0">
              <a:spcBef>
                <a:spcPts val="0"/>
              </a:spcBef>
              <a:spcAft>
                <a:spcPts val="0"/>
              </a:spcAft>
              <a:buClr>
                <a:schemeClr val="dk1"/>
              </a:buClr>
              <a:buSzPts val="1200"/>
              <a:buFont typeface="Arial"/>
              <a:buChar char="•"/>
            </a:pPr>
            <a:r>
              <a:rPr lang="en-US" i="1" dirty="0" smtClean="0">
                <a:latin typeface="Verdana"/>
                <a:ea typeface="Verdana"/>
                <a:cs typeface="Verdana"/>
                <a:sym typeface="Verdana"/>
              </a:rPr>
              <a:t>What skills/behaviors (academic/functional) is the student able/unable to perform?</a:t>
            </a:r>
            <a:endParaRPr lang="en-US" dirty="0" smtClean="0"/>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What other needs, such as functional, organizational, and social skills impact the student involvement and progress in the general curriculum?</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191923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200"/>
              <a:buFont typeface="Arial"/>
              <a:buChar char="•"/>
            </a:pPr>
            <a:r>
              <a:rPr lang="en-US" i="1" dirty="0" smtClean="0">
                <a:latin typeface="Verdana"/>
                <a:ea typeface="Verdana"/>
                <a:cs typeface="Verdana"/>
                <a:sym typeface="Verdana"/>
              </a:rPr>
              <a:t>What strategies, accommodations, and/or interventions have been successful in helping the student make progress in the general curriculum?</a:t>
            </a:r>
            <a:endParaRPr lang="en-US" dirty="0" smtClean="0"/>
          </a:p>
          <a:p>
            <a:pPr marL="0" lvl="0" indent="-76200" algn="l" rtl="0">
              <a:spcBef>
                <a:spcPts val="0"/>
              </a:spcBef>
              <a:spcAft>
                <a:spcPts val="0"/>
              </a:spcAft>
              <a:buClr>
                <a:schemeClr val="dk1"/>
              </a:buClr>
              <a:buSzPts val="1200"/>
              <a:buFont typeface="Verdana"/>
              <a:buChar char="•"/>
            </a:pPr>
            <a:r>
              <a:rPr lang="en-US" i="1" dirty="0" smtClean="0">
                <a:latin typeface="Verdana"/>
                <a:ea typeface="Verdana"/>
                <a:cs typeface="Verdana"/>
                <a:sym typeface="Verdana"/>
              </a:rPr>
              <a:t>   How does the identified disability affect involvement and progress in the general curriculum?</a:t>
            </a:r>
            <a:endParaRPr lang="en-US" dirty="0" smtClean="0"/>
          </a:p>
          <a:p>
            <a:pPr marL="171450" marR="0" lvl="0" indent="-171450" algn="l" rtl="0">
              <a:lnSpc>
                <a:spcPct val="100000"/>
              </a:lnSpc>
              <a:spcBef>
                <a:spcPts val="0"/>
              </a:spcBef>
              <a:spcAft>
                <a:spcPts val="0"/>
              </a:spcAft>
              <a:buClr>
                <a:schemeClr val="dk1"/>
              </a:buClr>
              <a:buSzPts val="1200"/>
              <a:buFont typeface="Arial"/>
              <a:buChar char="•"/>
            </a:pPr>
            <a:r>
              <a:rPr lang="en-US" i="1" dirty="0" smtClean="0">
                <a:latin typeface="Verdana"/>
                <a:ea typeface="Verdana"/>
                <a:cs typeface="Verdana"/>
                <a:sym typeface="Verdana"/>
              </a:rPr>
              <a:t>What are the parental concerns?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677786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virginia.gov/special_ed/transition_sv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oe.virginia.gov/testing/index.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pPr lvl="0">
              <a:spcBef>
                <a:spcPts val="0"/>
              </a:spcBef>
              <a:buClr>
                <a:schemeClr val="lt1"/>
              </a:buClr>
              <a:buSzPts val="3200"/>
            </a:pPr>
            <a:r>
              <a:rPr lang="en-US" b="1" dirty="0">
                <a:latin typeface="Trebuchet MS" panose="020B0603020202020204" pitchFamily="34" charset="0"/>
                <a:ea typeface="Verdana"/>
                <a:cs typeface="Verdana"/>
                <a:sym typeface="Verdana"/>
              </a:rPr>
              <a:t>Module Two: </a:t>
            </a:r>
            <a:r>
              <a:rPr lang="en-US" b="1" dirty="0" smtClean="0">
                <a:latin typeface="Trebuchet MS" panose="020B0603020202020204" pitchFamily="34" charset="0"/>
                <a:ea typeface="Verdana"/>
                <a:cs typeface="Verdana"/>
                <a:sym typeface="Verdana"/>
              </a:rPr>
              <a:t>Developing </a:t>
            </a:r>
            <a:r>
              <a:rPr lang="en-US" b="1" dirty="0">
                <a:latin typeface="Trebuchet MS" panose="020B0603020202020204" pitchFamily="34" charset="0"/>
                <a:ea typeface="Verdana"/>
                <a:cs typeface="Verdana"/>
                <a:sym typeface="Verdana"/>
              </a:rPr>
              <a:t>the Present Level of Academic Achievement and Functional Performance (PLOP) </a:t>
            </a:r>
            <a:endParaRPr lang="en-US" b="1"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C. </a:t>
            </a:r>
            <a:r>
              <a:rPr lang="en-US" sz="3200" dirty="0" smtClean="0">
                <a:latin typeface="Trebuchet MS" panose="020B0603020202020204" pitchFamily="34" charset="0"/>
                <a:ea typeface="Verdana"/>
                <a:cs typeface="Verdana"/>
                <a:sym typeface="Verdana"/>
              </a:rPr>
              <a:t>Writing </a:t>
            </a:r>
            <a:r>
              <a:rPr lang="en-US" sz="3200" dirty="0">
                <a:latin typeface="Trebuchet MS" panose="020B0603020202020204" pitchFamily="34" charset="0"/>
                <a:ea typeface="Verdana"/>
                <a:cs typeface="Verdana"/>
                <a:sym typeface="Verdana"/>
              </a:rPr>
              <a:t>the Present Level of Performance </a:t>
            </a:r>
            <a:r>
              <a:rPr lang="en-US" sz="3200" dirty="0" smtClean="0">
                <a:latin typeface="Trebuchet MS" panose="020B0603020202020204" pitchFamily="34" charset="0"/>
                <a:ea typeface="Verdana"/>
                <a:cs typeface="Verdana"/>
                <a:sym typeface="Verdana"/>
              </a:rPr>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5 of 5)</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0">
              <a:lnSpc>
                <a:spcPct val="100000"/>
              </a:lnSpc>
              <a:spcBef>
                <a:spcPts val="0"/>
              </a:spcBef>
              <a:buClr>
                <a:schemeClr val="dk1"/>
              </a:buClr>
              <a:buSzPts val="2400"/>
            </a:pPr>
            <a:r>
              <a:rPr lang="en-US" sz="2400" dirty="0">
                <a:solidFill>
                  <a:schemeClr val="tx1"/>
                </a:solidFill>
                <a:ea typeface="Verdana"/>
                <a:cs typeface="Verdana"/>
                <a:sym typeface="Verdana"/>
              </a:rPr>
              <a:t>What are the student’s interests, preferences, and goals?  Include post-secondary </a:t>
            </a:r>
            <a:r>
              <a:rPr lang="en-US" sz="2400" dirty="0" smtClean="0">
                <a:solidFill>
                  <a:schemeClr val="tx1"/>
                </a:solidFill>
                <a:ea typeface="Verdana"/>
                <a:cs typeface="Verdana"/>
                <a:sym typeface="Verdana"/>
              </a:rPr>
              <a:t>aspirations </a:t>
            </a:r>
            <a:r>
              <a:rPr lang="en-US" sz="2400" dirty="0">
                <a:solidFill>
                  <a:schemeClr val="tx1"/>
                </a:solidFill>
                <a:ea typeface="Verdana"/>
                <a:cs typeface="Verdana"/>
                <a:sym typeface="Verdana"/>
              </a:rPr>
              <a:t>based on </a:t>
            </a:r>
            <a:r>
              <a:rPr lang="en-US" sz="2400" dirty="0" smtClean="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age-appropriate</a:t>
            </a:r>
            <a:r>
              <a:rPr lang="en-US" sz="2400" dirty="0" smtClean="0">
                <a:solidFill>
                  <a:schemeClr val="tx1"/>
                </a:solidFill>
                <a:ea typeface="Verdana"/>
                <a:cs typeface="Verdana"/>
                <a:sym typeface="Verdana"/>
              </a:rPr>
              <a:t> </a:t>
            </a:r>
            <a:r>
              <a:rPr lang="en-US" sz="2400" dirty="0">
                <a:solidFill>
                  <a:schemeClr val="tx1"/>
                </a:solidFill>
                <a:ea typeface="Verdana"/>
                <a:cs typeface="Verdana"/>
                <a:sym typeface="Verdana"/>
              </a:rPr>
              <a:t>transition assessments. Refer to </a:t>
            </a:r>
            <a:r>
              <a:rPr lang="en-US" sz="2400" dirty="0">
                <a:solidFill>
                  <a:schemeClr val="tx1"/>
                </a:solidFill>
                <a:ea typeface="Verdana"/>
                <a:cs typeface="Verdana"/>
                <a:sym typeface="Verdana"/>
                <a:hlinkClick r:id="rId3"/>
              </a:rPr>
              <a:t>VDOE’s Transition Services for Students with Disabilities webpage</a:t>
            </a:r>
            <a:r>
              <a:rPr lang="en-US" sz="2400" dirty="0">
                <a:solidFill>
                  <a:schemeClr val="tx1"/>
                </a:solidFill>
                <a:ea typeface="Verdana"/>
                <a:cs typeface="Verdana"/>
                <a:sym typeface="Verdana"/>
              </a:rPr>
              <a:t>.</a:t>
            </a:r>
          </a:p>
          <a:p>
            <a:pPr lvl="0">
              <a:lnSpc>
                <a:spcPct val="100000"/>
              </a:lnSpc>
              <a:spcBef>
                <a:spcPts val="480"/>
              </a:spcBef>
              <a:buClr>
                <a:schemeClr val="dk1"/>
              </a:buClr>
              <a:buSzPts val="2400"/>
            </a:pPr>
            <a:r>
              <a:rPr lang="en-US" sz="2400" dirty="0">
                <a:solidFill>
                  <a:schemeClr val="tx1"/>
                </a:solidFill>
                <a:ea typeface="Verdana"/>
                <a:cs typeface="Verdana"/>
                <a:sym typeface="Verdana"/>
              </a:rPr>
              <a:t>Is the student progressing at a rate to achieve grade-level proficiency within the year?</a:t>
            </a:r>
            <a:endParaRPr lang="en-US" sz="2400" dirty="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288047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Writing </a:t>
            </a:r>
            <a:r>
              <a:rPr lang="en-US" sz="3200" dirty="0">
                <a:latin typeface="Trebuchet MS" panose="020B0603020202020204" pitchFamily="34" charset="0"/>
                <a:ea typeface="Verdana"/>
                <a:cs typeface="Verdana"/>
                <a:sym typeface="Verdana"/>
              </a:rPr>
              <a:t>the Present Level of Performance</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0">
              <a:lnSpc>
                <a:spcPct val="100000"/>
              </a:lnSpc>
              <a:spcBef>
                <a:spcPts val="0"/>
              </a:spcBef>
              <a:buClr>
                <a:schemeClr val="dk1"/>
              </a:buClr>
              <a:buSzPts val="2380"/>
            </a:pPr>
            <a:r>
              <a:rPr lang="en-US" sz="2400" dirty="0">
                <a:solidFill>
                  <a:schemeClr val="tx1"/>
                </a:solidFill>
                <a:ea typeface="Verdana"/>
                <a:cs typeface="Verdana"/>
                <a:sym typeface="Verdana"/>
              </a:rPr>
              <a:t>Information written is educationally valuable and written in a user-friendly manner.</a:t>
            </a:r>
            <a:endParaRPr lang="en-US" sz="2400" dirty="0">
              <a:solidFill>
                <a:schemeClr val="tx1"/>
              </a:solidFill>
            </a:endParaRPr>
          </a:p>
          <a:p>
            <a:pPr lvl="0">
              <a:lnSpc>
                <a:spcPct val="100000"/>
              </a:lnSpc>
              <a:spcBef>
                <a:spcPts val="476"/>
              </a:spcBef>
              <a:buClr>
                <a:schemeClr val="dk1"/>
              </a:buClr>
              <a:buSzPts val="2380"/>
            </a:pPr>
            <a:r>
              <a:rPr lang="en-US" sz="2400" dirty="0">
                <a:solidFill>
                  <a:schemeClr val="tx1"/>
                </a:solidFill>
                <a:ea typeface="Verdana"/>
                <a:cs typeface="Verdana"/>
                <a:sym typeface="Verdana"/>
              </a:rPr>
              <a:t>Baseline data is included in relationship to expectation within the general education setting (norms are included) and the student’s ability to achieve grade-level </a:t>
            </a:r>
            <a:r>
              <a:rPr lang="en-US" sz="2400" dirty="0" smtClean="0">
                <a:solidFill>
                  <a:schemeClr val="tx1"/>
                </a:solidFill>
                <a:ea typeface="Verdana"/>
                <a:cs typeface="Verdana"/>
                <a:sym typeface="Verdana"/>
              </a:rPr>
              <a:t>proficiency.</a:t>
            </a:r>
            <a:endParaRPr lang="en-US" sz="2400" dirty="0">
              <a:solidFill>
                <a:schemeClr val="tx1"/>
              </a:solidFill>
            </a:endParaRPr>
          </a:p>
          <a:p>
            <a:pPr lvl="0">
              <a:lnSpc>
                <a:spcPct val="100000"/>
              </a:lnSpc>
              <a:spcBef>
                <a:spcPts val="544"/>
              </a:spcBef>
              <a:buClr>
                <a:schemeClr val="dk1"/>
              </a:buClr>
              <a:buSzPts val="2380"/>
            </a:pPr>
            <a:r>
              <a:rPr lang="en-US" sz="2400" dirty="0">
                <a:solidFill>
                  <a:schemeClr val="tx1"/>
                </a:solidFill>
                <a:ea typeface="Verdana"/>
                <a:cs typeface="Verdana"/>
                <a:sym typeface="Verdana"/>
              </a:rPr>
              <a:t>Any teacher would know where to begin instruction based on provided </a:t>
            </a:r>
            <a:r>
              <a:rPr lang="en-US" sz="2400" dirty="0" smtClean="0">
                <a:solidFill>
                  <a:schemeClr val="tx1"/>
                </a:solidFill>
                <a:ea typeface="Verdana"/>
                <a:cs typeface="Verdana"/>
                <a:sym typeface="Verdana"/>
              </a:rPr>
              <a:t>information.</a:t>
            </a:r>
            <a:r>
              <a:rPr lang="en-US" sz="3200" dirty="0">
                <a:latin typeface="Verdana"/>
                <a:ea typeface="Verdana"/>
                <a:cs typeface="Verdana"/>
                <a:sym typeface="Verdana"/>
              </a:rPr>
              <a:t> </a:t>
            </a:r>
            <a:endParaRPr lang="en-US" dirty="0"/>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11</a:t>
            </a:fld>
            <a:endParaRPr lang="en-US"/>
          </a:p>
        </p:txBody>
      </p:sp>
    </p:spTree>
    <p:extLst>
      <p:ext uri="{BB962C8B-B14F-4D97-AF65-F5344CB8AC3E}">
        <p14:creationId xmlns:p14="http://schemas.microsoft.com/office/powerpoint/2010/main" val="4501667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0688"/>
            <a:ext cx="10515600" cy="1325563"/>
          </a:xfrm>
        </p:spPr>
        <p:txBody>
          <a:bodyPr>
            <a:normAutofit fontScale="90000"/>
          </a:bodyPr>
          <a:lstStyle/>
          <a:p>
            <a:r>
              <a:rPr lang="en-US" sz="3600" dirty="0" smtClean="0">
                <a:latin typeface="Trebuchet MS" panose="020B0603020202020204" pitchFamily="34" charset="0"/>
                <a:ea typeface="Verdana"/>
                <a:cs typeface="Verdana"/>
                <a:sym typeface="Verdana"/>
              </a:rPr>
              <a:t>Standards-Based </a:t>
            </a:r>
            <a:r>
              <a:rPr lang="en-US" sz="3600" dirty="0">
                <a:latin typeface="Trebuchet MS" panose="020B0603020202020204" pitchFamily="34" charset="0"/>
                <a:ea typeface="Verdana"/>
                <a:cs typeface="Verdana"/>
                <a:sym typeface="Verdana"/>
              </a:rPr>
              <a:t>Individualized Education Program</a:t>
            </a:r>
            <a:br>
              <a:rPr lang="en-US" sz="3600" dirty="0">
                <a:latin typeface="Trebuchet MS" panose="020B0603020202020204" pitchFamily="34" charset="0"/>
                <a:ea typeface="Verdana"/>
                <a:cs typeface="Verdana"/>
                <a:sym typeface="Verdana"/>
              </a:rPr>
            </a:br>
            <a:r>
              <a:rPr lang="en-US" sz="3600" dirty="0">
                <a:latin typeface="Trebuchet MS" panose="020B0603020202020204" pitchFamily="34" charset="0"/>
                <a:ea typeface="Verdana"/>
                <a:cs typeface="Verdana"/>
                <a:sym typeface="Verdana"/>
              </a:rPr>
              <a:t>Module Two: </a:t>
            </a:r>
            <a:r>
              <a:rPr lang="en-US" sz="3600" dirty="0" smtClean="0">
                <a:latin typeface="Trebuchet MS" panose="020B0603020202020204" pitchFamily="34" charset="0"/>
                <a:ea typeface="Verdana"/>
                <a:cs typeface="Verdana"/>
                <a:sym typeface="Verdana"/>
              </a:rPr>
              <a:t>Developing </a:t>
            </a:r>
            <a:r>
              <a:rPr lang="en-US" sz="3600" dirty="0">
                <a:latin typeface="Trebuchet MS" panose="020B0603020202020204" pitchFamily="34" charset="0"/>
                <a:ea typeface="Verdana"/>
                <a:cs typeface="Verdana"/>
                <a:sym typeface="Verdana"/>
              </a:rPr>
              <a:t>the Present Level of Academic Achievement and Functional Performance (PLOP) </a:t>
            </a:r>
            <a:br>
              <a:rPr lang="en-US" sz="3600" dirty="0">
                <a:latin typeface="Trebuchet MS" panose="020B0603020202020204" pitchFamily="34" charset="0"/>
                <a:ea typeface="Verdana"/>
                <a:cs typeface="Verdana"/>
                <a:sym typeface="Verdana"/>
              </a:rPr>
            </a:br>
            <a:endParaRPr lang="en-US" dirty="0">
              <a:latin typeface="Trebuchet MS" panose="020B0603020202020204" pitchFamily="34" charset="0"/>
            </a:endParaRPr>
          </a:p>
        </p:txBody>
      </p:sp>
      <p:sp>
        <p:nvSpPr>
          <p:cNvPr id="3" name="Content Placeholder 2"/>
          <p:cNvSpPr>
            <a:spLocks noGrp="1"/>
          </p:cNvSpPr>
          <p:nvPr>
            <p:ph idx="1"/>
          </p:nvPr>
        </p:nvSpPr>
        <p:spPr>
          <a:xfrm>
            <a:off x="838200" y="4087905"/>
            <a:ext cx="10515600" cy="2089057"/>
          </a:xfrm>
        </p:spPr>
        <p:txBody>
          <a:bodyPr/>
          <a:lstStyle/>
          <a:p>
            <a:pPr marL="0" indent="0">
              <a:lnSpc>
                <a:spcPct val="100000"/>
              </a:lnSpc>
              <a:buNone/>
            </a:pPr>
            <a:r>
              <a:rPr lang="en-US" i="1" dirty="0">
                <a:solidFill>
                  <a:schemeClr val="tx1"/>
                </a:solidFill>
                <a:latin typeface="Trebuchet MS" panose="020B0603020202020204" pitchFamily="34" charset="0"/>
                <a:ea typeface="Verdana"/>
                <a:cs typeface="Verdana"/>
                <a:sym typeface="Verdana"/>
              </a:rPr>
              <a:t>The resources used during the development of this training module are in the guidance document found on the </a:t>
            </a:r>
            <a:r>
              <a:rPr lang="en-US" i="1" u="sng" dirty="0" smtClean="0">
                <a:solidFill>
                  <a:schemeClr val="hlink"/>
                </a:solidFill>
                <a:latin typeface="Trebuchet MS" panose="020B0603020202020204" pitchFamily="34" charset="0"/>
                <a:ea typeface="Verdana"/>
                <a:cs typeface="Verdana"/>
                <a:sym typeface="Verdana"/>
                <a:hlinkClick r:id="rId3"/>
              </a:rPr>
              <a:t>VDOE Standards-Based IEP webpage</a:t>
            </a:r>
            <a:r>
              <a:rPr lang="en-US" i="1" dirty="0" smtClean="0">
                <a:solidFill>
                  <a:schemeClr val="tx1"/>
                </a:solidFill>
                <a:latin typeface="Trebuchet MS" panose="020B0603020202020204" pitchFamily="34" charset="0"/>
                <a:ea typeface="Verdana"/>
                <a:cs typeface="Verdana"/>
                <a:sym typeface="Verdana"/>
              </a:rPr>
              <a:t>.</a:t>
            </a:r>
            <a:endParaRPr lang="en-US" i="1" dirty="0">
              <a:solidFill>
                <a:schemeClr val="tx1"/>
              </a:solidFill>
              <a:latin typeface="Trebuchet MS" panose="020B0603020202020204" pitchFamily="34" charset="0"/>
              <a:ea typeface="Verdana"/>
              <a:cs typeface="Verdana"/>
              <a:sym typeface="Verdana"/>
            </a:endParaRPr>
          </a:p>
          <a:p>
            <a:pPr>
              <a:lnSpc>
                <a:spcPct val="100000"/>
              </a:lnSpc>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12</a:t>
            </a:fld>
            <a:endParaRPr lang="en-US"/>
          </a:p>
        </p:txBody>
      </p:sp>
    </p:spTree>
    <p:extLst>
      <p:ext uri="{BB962C8B-B14F-4D97-AF65-F5344CB8AC3E}">
        <p14:creationId xmlns:p14="http://schemas.microsoft.com/office/powerpoint/2010/main" val="3568336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latin typeface="Trebuchet MS" panose="020B0603020202020204" pitchFamily="34" charset="0"/>
                <a:ea typeface="Verdana"/>
                <a:cs typeface="Verdana"/>
                <a:sym typeface="Verdana"/>
              </a:rPr>
              <a:t>A. Consider the </a:t>
            </a:r>
            <a:r>
              <a:rPr lang="en-US" sz="3200" dirty="0" smtClean="0">
                <a:latin typeface="Trebuchet MS" panose="020B0603020202020204" pitchFamily="34" charset="0"/>
                <a:ea typeface="Verdana"/>
                <a:cs typeface="Verdana"/>
                <a:sym typeface="Verdana"/>
              </a:rPr>
              <a:t>Grade-Level </a:t>
            </a:r>
            <a:r>
              <a:rPr lang="en-US" sz="3200" dirty="0">
                <a:latin typeface="Trebuchet MS" panose="020B0603020202020204" pitchFamily="34" charset="0"/>
                <a:ea typeface="Verdana"/>
                <a:cs typeface="Verdana"/>
                <a:sym typeface="Verdana"/>
              </a:rPr>
              <a:t>C</a:t>
            </a:r>
            <a:r>
              <a:rPr lang="en-US" sz="3200" dirty="0" smtClean="0">
                <a:latin typeface="Trebuchet MS" panose="020B0603020202020204" pitchFamily="34" charset="0"/>
                <a:ea typeface="Verdana"/>
                <a:cs typeface="Verdana"/>
                <a:sym typeface="Verdana"/>
              </a:rPr>
              <a:t>ontent </a:t>
            </a:r>
            <a:r>
              <a:rPr lang="en-US" sz="3200" dirty="0">
                <a:latin typeface="Trebuchet MS" panose="020B0603020202020204" pitchFamily="34" charset="0"/>
                <a:ea typeface="Verdana"/>
                <a:cs typeface="Verdana"/>
                <a:sym typeface="Verdana"/>
              </a:rPr>
              <a:t>S</a:t>
            </a:r>
            <a:r>
              <a:rPr lang="en-US" sz="3200" dirty="0" smtClean="0">
                <a:latin typeface="Trebuchet MS" panose="020B0603020202020204" pitchFamily="34" charset="0"/>
                <a:ea typeface="Verdana"/>
                <a:cs typeface="Verdana"/>
                <a:sym typeface="Verdana"/>
              </a:rPr>
              <a:t>tandards </a:t>
            </a:r>
            <a:r>
              <a:rPr lang="en-US" sz="3200" dirty="0">
                <a:latin typeface="Trebuchet MS" panose="020B0603020202020204" pitchFamily="34" charset="0"/>
                <a:ea typeface="Verdana"/>
                <a:cs typeface="Verdana"/>
                <a:sym typeface="Verdana"/>
              </a:rPr>
              <a:t>for the </a:t>
            </a:r>
            <a:r>
              <a:rPr lang="en-US" sz="3200" dirty="0" smtClean="0">
                <a:latin typeface="Trebuchet MS" panose="020B0603020202020204" pitchFamily="34" charset="0"/>
                <a:ea typeface="Verdana"/>
                <a:cs typeface="Verdana"/>
                <a:sym typeface="Verdana"/>
              </a:rPr>
              <a:t>Grade </a:t>
            </a:r>
            <a:r>
              <a:rPr lang="en-US" sz="3200" dirty="0">
                <a:latin typeface="Trebuchet MS" panose="020B0603020202020204" pitchFamily="34" charset="0"/>
                <a:ea typeface="Verdana"/>
                <a:cs typeface="Verdana"/>
                <a:sym typeface="Verdana"/>
              </a:rPr>
              <a:t>in which the S</a:t>
            </a:r>
            <a:r>
              <a:rPr lang="en-US" sz="3200" dirty="0" smtClean="0">
                <a:latin typeface="Trebuchet MS" panose="020B0603020202020204" pitchFamily="34" charset="0"/>
                <a:ea typeface="Verdana"/>
                <a:cs typeface="Verdana"/>
                <a:sym typeface="Verdana"/>
              </a:rPr>
              <a:t>tudent </a:t>
            </a:r>
            <a:r>
              <a:rPr lang="en-US" sz="3200" dirty="0">
                <a:latin typeface="Trebuchet MS" panose="020B0603020202020204" pitchFamily="34" charset="0"/>
                <a:ea typeface="Verdana"/>
                <a:cs typeface="Verdana"/>
                <a:sym typeface="Verdana"/>
              </a:rPr>
              <a:t>is </a:t>
            </a:r>
            <a:r>
              <a:rPr lang="en-US" sz="3200" dirty="0" smtClean="0">
                <a:latin typeface="Trebuchet MS" panose="020B0603020202020204" pitchFamily="34" charset="0"/>
                <a:ea typeface="Verdana"/>
                <a:cs typeface="Verdana"/>
                <a:sym typeface="Verdana"/>
              </a:rPr>
              <a:t>Enrolled</a:t>
            </a:r>
            <a:r>
              <a:rPr lang="en-US" sz="3200" dirty="0">
                <a:latin typeface="Trebuchet MS" panose="020B0603020202020204" pitchFamily="34" charset="0"/>
                <a:ea typeface="Verdana"/>
                <a:cs typeface="Verdana"/>
                <a:sym typeface="Verdana"/>
              </a:rPr>
              <a:t/>
            </a:r>
            <a:br>
              <a:rPr lang="en-US" sz="3200"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468313" lvl="0" indent="-468313">
              <a:lnSpc>
                <a:spcPct val="100000"/>
              </a:lnSpc>
              <a:spcBef>
                <a:spcPts val="0"/>
              </a:spcBef>
              <a:buClr>
                <a:schemeClr val="dk1"/>
              </a:buClr>
              <a:buSzPts val="2400"/>
              <a:buNone/>
            </a:pPr>
            <a:r>
              <a:rPr lang="en-US" sz="2400" b="1" dirty="0">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Ask:</a:t>
            </a:r>
            <a:endParaRPr lang="en-US" sz="2400" dirty="0">
              <a:ea typeface="Verdana"/>
              <a:cs typeface="Verdana"/>
              <a:sym typeface="Verdana"/>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What is the intent of the content standard?</a:t>
            </a:r>
          </a:p>
          <a:p>
            <a:pPr lvl="0">
              <a:lnSpc>
                <a:spcPct val="100000"/>
              </a:lnSpc>
              <a:spcBef>
                <a:spcPts val="480"/>
              </a:spcBef>
              <a:buClr>
                <a:schemeClr val="dk1"/>
              </a:buClr>
              <a:buSzPts val="2400"/>
            </a:pPr>
            <a:r>
              <a:rPr lang="en-US" sz="2400" dirty="0">
                <a:solidFill>
                  <a:schemeClr val="tx1"/>
                </a:solidFill>
                <a:ea typeface="Verdana"/>
                <a:cs typeface="Verdana"/>
                <a:sym typeface="Verdana"/>
              </a:rPr>
              <a:t>What is the content standard saying that the student must know and be able to do?</a:t>
            </a:r>
            <a:endParaRPr lang="en-US" sz="2400" dirty="0">
              <a:solidFill>
                <a:schemeClr val="tx1"/>
              </a:solidFill>
            </a:endParaRPr>
          </a:p>
          <a:p>
            <a:pPr marL="0" lvl="0" indent="0">
              <a:spcBef>
                <a:spcPts val="480"/>
              </a:spcBef>
              <a:buClr>
                <a:schemeClr val="dk1"/>
              </a:buClr>
              <a:buSzPts val="2400"/>
              <a:buNone/>
            </a:pPr>
            <a:endParaRPr lang="en-US" sz="2400" u="sng" dirty="0">
              <a:solidFill>
                <a:schemeClr val="hlink"/>
              </a:solidFill>
              <a:ea typeface="Verdana"/>
              <a:cs typeface="Verdana"/>
              <a:sym typeface="Verdana"/>
              <a:hlinkClick r:id="rId3"/>
            </a:endParaRPr>
          </a:p>
          <a:p>
            <a:pPr marL="0" lvl="0" indent="0">
              <a:spcBef>
                <a:spcPts val="480"/>
              </a:spcBef>
              <a:buClr>
                <a:schemeClr val="dk1"/>
              </a:buClr>
              <a:buSzPts val="2400"/>
              <a:buNone/>
            </a:pPr>
            <a:r>
              <a:rPr lang="en-US" sz="2400" u="sng" dirty="0" smtClean="0">
                <a:solidFill>
                  <a:schemeClr val="hlink"/>
                </a:solidFill>
                <a:ea typeface="Verdana"/>
                <a:cs typeface="Verdana"/>
                <a:sym typeface="Verdana"/>
                <a:hlinkClick r:id="rId3"/>
              </a:rPr>
              <a:t>VDOE Standards of Learning (SOL) &amp; Testing</a:t>
            </a:r>
            <a:endParaRPr lang="en-US" sz="2400" dirty="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130088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rebuchet MS" panose="020B0603020202020204" pitchFamily="34" charset="0"/>
                <a:ea typeface="Verdana"/>
                <a:cs typeface="Verdana"/>
                <a:sym typeface="Verdana"/>
              </a:rPr>
              <a:t>B. Examine </a:t>
            </a:r>
            <a:r>
              <a:rPr lang="en-US" sz="3200" dirty="0">
                <a:latin typeface="Trebuchet MS" panose="020B0603020202020204" pitchFamily="34" charset="0"/>
                <a:ea typeface="Verdana"/>
                <a:cs typeface="Verdana"/>
                <a:sym typeface="Verdana"/>
              </a:rPr>
              <a:t>Classroom and Student Data</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(1 of 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330823"/>
            <a:ext cx="10515600" cy="3846139"/>
          </a:xfrm>
        </p:spPr>
        <p:txBody>
          <a:bodyPr>
            <a:normAutofit/>
          </a:bodyPr>
          <a:lstStyle/>
          <a:p>
            <a:pPr marL="0" indent="0">
              <a:lnSpc>
                <a:spcPct val="100000"/>
              </a:lnSpc>
              <a:buNone/>
            </a:pPr>
            <a:r>
              <a:rPr lang="en-US" dirty="0">
                <a:solidFill>
                  <a:schemeClr val="tx1"/>
                </a:solidFill>
                <a:ea typeface="Verdana"/>
                <a:cs typeface="Verdana"/>
                <a:sym typeface="Verdana"/>
              </a:rPr>
              <a:t>Analyze the classroom and student data to determine where the student is functioning in relation to the grade-level standards.</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266753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B. </a:t>
            </a:r>
            <a:r>
              <a:rPr lang="en-US" sz="3200" dirty="0" smtClean="0">
                <a:latin typeface="Trebuchet MS" panose="020B0603020202020204" pitchFamily="34" charset="0"/>
                <a:ea typeface="Verdana"/>
                <a:cs typeface="Verdana"/>
                <a:sym typeface="Verdana"/>
              </a:rPr>
              <a:t>Examine </a:t>
            </a:r>
            <a:r>
              <a:rPr lang="en-US" sz="3200" dirty="0">
                <a:latin typeface="Trebuchet MS" panose="020B0603020202020204" pitchFamily="34" charset="0"/>
                <a:ea typeface="Verdana"/>
                <a:cs typeface="Verdana"/>
                <a:sym typeface="Verdana"/>
              </a:rPr>
              <a:t>Classroom and Student Data (2 of 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061881"/>
            <a:ext cx="10515600" cy="4115081"/>
          </a:xfrm>
        </p:spPr>
        <p:txBody>
          <a:bodyPr/>
          <a:lstStyle/>
          <a:p>
            <a:pPr marL="342900" lvl="0" indent="-342900">
              <a:lnSpc>
                <a:spcPct val="100000"/>
              </a:lnSpc>
              <a:spcBef>
                <a:spcPts val="0"/>
              </a:spcBef>
              <a:buClr>
                <a:schemeClr val="dk1"/>
              </a:buClr>
              <a:buSzPts val="2400"/>
              <a:buNone/>
            </a:pPr>
            <a:r>
              <a:rPr lang="en-US" sz="2400" b="1" dirty="0">
                <a:ea typeface="Verdana"/>
                <a:cs typeface="Verdana"/>
                <a:sym typeface="Verdana"/>
              </a:rPr>
              <a:t>Ask:</a:t>
            </a:r>
            <a:endParaRPr lang="en-US" sz="2400" dirty="0">
              <a:ea typeface="Verdana"/>
              <a:cs typeface="Verdana"/>
              <a:sym typeface="Verdana"/>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What does the data tell the IEP T</a:t>
            </a: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eam</a:t>
            </a:r>
            <a:r>
              <a:rPr lang="en-US" sz="2400" dirty="0">
                <a:solidFill>
                  <a:schemeClr val="tx1"/>
                </a:solidFill>
                <a:ea typeface="Verdana"/>
                <a:cs typeface="Verdana"/>
                <a:sym typeface="Verdana"/>
              </a:rPr>
              <a:t> about the student’s performance regarding the knowledge and skills the student has demonstrated in relation to the grade-level content standards?</a:t>
            </a:r>
            <a:endParaRPr lang="en-US" sz="2400" dirty="0">
              <a:solidFill>
                <a:schemeClr val="tx1"/>
              </a:solidFill>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Are there assessment data (i.e., state, </a:t>
            </a: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division</a:t>
            </a:r>
            <a:r>
              <a:rPr lang="en-US" sz="2400" dirty="0">
                <a:solidFill>
                  <a:schemeClr val="tx1"/>
                </a:solidFill>
                <a:ea typeface="Verdana"/>
                <a:cs typeface="Verdana"/>
                <a:sym typeface="Verdana"/>
              </a:rPr>
              <a:t>, and/or </a:t>
            </a:r>
            <a:r>
              <a:rPr lang="en-US" sz="2400" dirty="0" smtClean="0">
                <a:solidFill>
                  <a:schemeClr val="tx1"/>
                </a:solidFill>
                <a:ea typeface="Verdana"/>
                <a:cs typeface="Verdana"/>
                <a:sym typeface="Verdana"/>
              </a:rPr>
              <a:t>classroom data) </a:t>
            </a:r>
            <a:r>
              <a:rPr lang="en-US" sz="2400" dirty="0">
                <a:solidFill>
                  <a:schemeClr val="tx1"/>
                </a:solidFill>
                <a:ea typeface="Verdana"/>
                <a:cs typeface="Verdana"/>
                <a:sym typeface="Verdana"/>
              </a:rPr>
              <a:t>that can provide useful information for making decisions about the student’s strengths and needs?</a:t>
            </a: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534708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B. </a:t>
            </a:r>
            <a:r>
              <a:rPr lang="en-US" sz="3200" dirty="0" smtClean="0">
                <a:latin typeface="Trebuchet MS" panose="020B0603020202020204" pitchFamily="34" charset="0"/>
                <a:ea typeface="Verdana"/>
                <a:cs typeface="Verdana"/>
                <a:sym typeface="Verdana"/>
              </a:rPr>
              <a:t>Examine </a:t>
            </a:r>
            <a:r>
              <a:rPr lang="en-US" sz="3200" dirty="0">
                <a:latin typeface="Trebuchet MS" panose="020B0603020202020204" pitchFamily="34" charset="0"/>
                <a:ea typeface="Verdana"/>
                <a:cs typeface="Verdana"/>
                <a:sym typeface="Verdana"/>
              </a:rPr>
              <a:t>Classroom and Student Data (3 of 3)</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374782"/>
            <a:ext cx="10515600" cy="4351338"/>
          </a:xfrm>
        </p:spPr>
        <p:txBody>
          <a:bodyPr/>
          <a:lstStyle/>
          <a:p>
            <a:pPr marL="342900" lvl="0" indent="-342900">
              <a:lnSpc>
                <a:spcPct val="100000"/>
              </a:lnSpc>
              <a:spcBef>
                <a:spcPts val="0"/>
              </a:spcBef>
              <a:buClr>
                <a:schemeClr val="dk1"/>
              </a:buClr>
              <a:buSzPts val="2400"/>
              <a:buNone/>
            </a:pPr>
            <a:r>
              <a:rPr lang="en-US" b="1" dirty="0">
                <a:ea typeface="Verdana"/>
                <a:cs typeface="Verdana"/>
                <a:sym typeface="Verdana"/>
              </a:rPr>
              <a:t>Ask:</a:t>
            </a:r>
            <a:endParaRPr lang="en-US" dirty="0">
              <a:ea typeface="Verdana"/>
              <a:cs typeface="Verdana"/>
              <a:sym typeface="Verdana"/>
            </a:endParaRPr>
          </a:p>
          <a:p>
            <a:pPr lvl="0">
              <a:lnSpc>
                <a:spcPct val="100000"/>
              </a:lnSpc>
              <a:spcBef>
                <a:spcPts val="480"/>
              </a:spcBef>
              <a:buClr>
                <a:schemeClr val="dk1"/>
              </a:buClr>
              <a:buSzPts val="2400"/>
            </a:pPr>
            <a:r>
              <a:rPr lang="en-US" dirty="0">
                <a:solidFill>
                  <a:schemeClr val="tx1"/>
                </a:solidFill>
                <a:ea typeface="Verdana"/>
                <a:cs typeface="Verdana"/>
                <a:sym typeface="Verdana"/>
              </a:rPr>
              <a:t>Where are the gaps in knowledge and skills?</a:t>
            </a:r>
            <a:endParaRPr lang="en-US" dirty="0">
              <a:solidFill>
                <a:schemeClr val="tx1"/>
              </a:solidFill>
            </a:endParaRPr>
          </a:p>
          <a:p>
            <a:pPr lvl="0">
              <a:lnSpc>
                <a:spcPct val="100000"/>
              </a:lnSpc>
              <a:spcBef>
                <a:spcPts val="480"/>
              </a:spcBef>
              <a:buClr>
                <a:schemeClr val="dk1"/>
              </a:buClr>
              <a:buSzPts val="2400"/>
            </a:pPr>
            <a:r>
              <a:rPr lang="en-US" dirty="0">
                <a:solidFill>
                  <a:schemeClr val="tx1"/>
                </a:solidFill>
                <a:ea typeface="Verdana"/>
                <a:cs typeface="Verdana"/>
                <a:sym typeface="Verdana"/>
              </a:rPr>
              <a:t>What did we learn about the way the student responded to accommodations? </a:t>
            </a:r>
            <a:endParaRPr lang="en-US" dirty="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1994488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C. </a:t>
            </a:r>
            <a:r>
              <a:rPr lang="en-US" sz="3200" dirty="0" smtClean="0">
                <a:latin typeface="Trebuchet MS" panose="020B0603020202020204" pitchFamily="34" charset="0"/>
                <a:ea typeface="Verdana"/>
                <a:cs typeface="Verdana"/>
                <a:sym typeface="Verdana"/>
              </a:rPr>
              <a:t>Writing </a:t>
            </a:r>
            <a:r>
              <a:rPr lang="en-US" sz="3200" dirty="0">
                <a:latin typeface="Trebuchet MS" panose="020B0603020202020204" pitchFamily="34" charset="0"/>
                <a:ea typeface="Verdana"/>
                <a:cs typeface="Verdana"/>
                <a:sym typeface="Verdana"/>
              </a:rPr>
              <a:t>the Present Level of Performance </a:t>
            </a:r>
            <a:r>
              <a:rPr lang="en-US" sz="3200" dirty="0" smtClean="0">
                <a:latin typeface="Trebuchet MS" panose="020B0603020202020204" pitchFamily="34" charset="0"/>
                <a:ea typeface="Verdana"/>
                <a:cs typeface="Verdana"/>
                <a:sym typeface="Verdana"/>
              </a:rPr>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1 of 5)</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348753"/>
            <a:ext cx="10515600" cy="3828210"/>
          </a:xfrm>
        </p:spPr>
        <p:txBody>
          <a:bodyPr/>
          <a:lstStyle/>
          <a:p>
            <a:pPr marL="0" lvl="0" indent="0">
              <a:lnSpc>
                <a:spcPct val="100000"/>
              </a:lnSpc>
              <a:spcBef>
                <a:spcPts val="480"/>
              </a:spcBef>
              <a:buClr>
                <a:schemeClr val="dk1"/>
              </a:buClr>
              <a:buSzPts val="2400"/>
              <a:buNone/>
            </a:pPr>
            <a:r>
              <a:rPr lang="en-US" dirty="0">
                <a:solidFill>
                  <a:schemeClr val="tx1"/>
                </a:solidFill>
                <a:ea typeface="Verdana"/>
                <a:cs typeface="Verdana"/>
                <a:sym typeface="Verdana"/>
              </a:rPr>
              <a:t>Consider the factors related to the student’s disability and how they affect how the student learns and demonstrates what he or she knows.</a:t>
            </a:r>
            <a:endParaRPr lang="en-US" dirty="0">
              <a:solidFill>
                <a:schemeClr val="tx1"/>
              </a:solidFill>
            </a:endParaRPr>
          </a:p>
          <a:p>
            <a:pPr marL="0" lvl="0" indent="0">
              <a:lnSpc>
                <a:spcPct val="100000"/>
              </a:lnSpc>
              <a:spcBef>
                <a:spcPts val="640"/>
              </a:spcBef>
              <a:buClr>
                <a:schemeClr val="dk1"/>
              </a:buClr>
              <a:buSzPts val="3200"/>
              <a:buNone/>
            </a:pPr>
            <a:endParaRPr lang="en-US" sz="3200" dirty="0">
              <a:latin typeface="Verdana"/>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3753043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C. </a:t>
            </a:r>
            <a:r>
              <a:rPr lang="en-US" sz="3200" dirty="0" smtClean="0">
                <a:latin typeface="Trebuchet MS" panose="020B0603020202020204" pitchFamily="34" charset="0"/>
                <a:ea typeface="Verdana"/>
                <a:cs typeface="Verdana"/>
                <a:sym typeface="Verdana"/>
              </a:rPr>
              <a:t>Writing </a:t>
            </a:r>
            <a:r>
              <a:rPr lang="en-US" sz="3200" dirty="0">
                <a:latin typeface="Trebuchet MS" panose="020B0603020202020204" pitchFamily="34" charset="0"/>
                <a:ea typeface="Verdana"/>
                <a:cs typeface="Verdana"/>
                <a:sym typeface="Verdana"/>
              </a:rPr>
              <a:t>the Present Level of Performance </a:t>
            </a:r>
            <a:r>
              <a:rPr lang="en-US" sz="3200" dirty="0" smtClean="0">
                <a:latin typeface="Trebuchet MS" panose="020B0603020202020204" pitchFamily="34" charset="0"/>
                <a:ea typeface="Verdana"/>
                <a:cs typeface="Verdana"/>
                <a:sym typeface="Verdana"/>
              </a:rPr>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2 of 5)</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ts val="0"/>
              </a:spcBef>
              <a:buClr>
                <a:schemeClr val="dk1"/>
              </a:buClr>
              <a:buSzPts val="2400"/>
              <a:buNone/>
            </a:pPr>
            <a:r>
              <a:rPr lang="en-US" sz="2400" b="1" dirty="0">
                <a:ea typeface="Verdana"/>
                <a:cs typeface="Verdana"/>
                <a:sym typeface="Verdana"/>
              </a:rPr>
              <a:t>Ask:</a:t>
            </a:r>
            <a:endParaRPr lang="en-US" sz="2400" dirty="0"/>
          </a:p>
          <a:p>
            <a:pPr lvl="0">
              <a:lnSpc>
                <a:spcPct val="100000"/>
              </a:lnSpc>
              <a:spcBef>
                <a:spcPts val="480"/>
              </a:spcBef>
              <a:buClr>
                <a:schemeClr val="dk1"/>
              </a:buClr>
              <a:buSzPts val="2400"/>
            </a:pPr>
            <a:r>
              <a:rPr lang="en-US" sz="2400" dirty="0">
                <a:solidFill>
                  <a:schemeClr val="tx1"/>
                </a:solidFill>
                <a:ea typeface="Verdana"/>
                <a:cs typeface="Verdana"/>
                <a:sym typeface="Verdana"/>
              </a:rPr>
              <a:t>What are the grade-level content standards for the grade that the student is enrolled?</a:t>
            </a:r>
            <a:endParaRPr lang="en-US" sz="2400" dirty="0">
              <a:solidFill>
                <a:schemeClr val="tx1"/>
              </a:solidFill>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Where is the student performing in relation to the grade-level standards?</a:t>
            </a:r>
            <a:endParaRPr lang="en-US" sz="2400" dirty="0">
              <a:solidFill>
                <a:schemeClr val="tx1"/>
              </a:solidFill>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What are the individual strengths of the student in accessing and mastering the general curriculum?  Include sources of information.</a:t>
            </a:r>
            <a:endParaRPr lang="en-US" sz="2400" dirty="0">
              <a:solidFill>
                <a:schemeClr val="tx1"/>
              </a:solidFill>
            </a:endParaRPr>
          </a:p>
          <a:p>
            <a:endParaRPr lang="en-US" sz="2400" dirty="0"/>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3160928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C. </a:t>
            </a:r>
            <a:r>
              <a:rPr lang="en-US" sz="3200" dirty="0" smtClean="0">
                <a:latin typeface="Trebuchet MS" panose="020B0603020202020204" pitchFamily="34" charset="0"/>
                <a:ea typeface="Verdana"/>
                <a:cs typeface="Verdana"/>
                <a:sym typeface="Verdana"/>
              </a:rPr>
              <a:t>Writing </a:t>
            </a:r>
            <a:r>
              <a:rPr lang="en-US" sz="3200" dirty="0">
                <a:latin typeface="Trebuchet MS" panose="020B0603020202020204" pitchFamily="34" charset="0"/>
                <a:ea typeface="Verdana"/>
                <a:cs typeface="Verdana"/>
                <a:sym typeface="Verdana"/>
              </a:rPr>
              <a:t>the Present Level of Performance </a:t>
            </a:r>
            <a:r>
              <a:rPr lang="en-US" sz="3200" dirty="0" smtClean="0">
                <a:latin typeface="Trebuchet MS" panose="020B0603020202020204" pitchFamily="34" charset="0"/>
                <a:ea typeface="Verdana"/>
                <a:cs typeface="Verdana"/>
                <a:sym typeface="Verdana"/>
              </a:rPr>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3 of 5)</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marL="355600" lvl="0" indent="-342900">
              <a:lnSpc>
                <a:spcPct val="100000"/>
              </a:lnSpc>
              <a:spcBef>
                <a:spcPts val="480"/>
              </a:spcBef>
              <a:buClr>
                <a:schemeClr val="dk1"/>
              </a:buClr>
              <a:buSzPts val="2200"/>
            </a:pP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What are the individual areas of need of the student in accessing and mastering the general curriculum?  Include sources of information.</a:t>
            </a:r>
            <a:endParaRPr lang="en-US" sz="24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355600" lvl="0" indent="-342900">
              <a:lnSpc>
                <a:spcPct val="100000"/>
              </a:lnSpc>
              <a:spcBef>
                <a:spcPts val="480"/>
              </a:spcBef>
              <a:buClr>
                <a:schemeClr val="dk1"/>
              </a:buClr>
              <a:buSzPts val="2200"/>
            </a:pP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What skills/behaviors (academic/functional) is the student able/unable to perform?</a:t>
            </a:r>
            <a:endParaRPr lang="en-US" sz="2400" dirty="0">
              <a:solidFill>
                <a:schemeClr val="tx1"/>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355600" lvl="0" indent="-342900">
              <a:lnSpc>
                <a:spcPct val="100000"/>
              </a:lnSpc>
              <a:spcBef>
                <a:spcPts val="480"/>
              </a:spcBef>
              <a:buClr>
                <a:schemeClr val="dk1"/>
              </a:buClr>
              <a:buSzPts val="2200"/>
            </a:pP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What other needs, such as functional, organizational, and social </a:t>
            </a:r>
            <a:r>
              <a:rPr lang="en-US" sz="2400" dirty="0" smtClean="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skills, </a:t>
            </a: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impact the </a:t>
            </a:r>
            <a:r>
              <a:rPr lang="en-US" sz="2400" dirty="0" smtClean="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student’s </a:t>
            </a: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involvement and progress in the general curriculum?</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2910702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C. </a:t>
            </a:r>
            <a:r>
              <a:rPr lang="en-US" sz="3200" dirty="0" smtClean="0">
                <a:latin typeface="Trebuchet MS" panose="020B0603020202020204" pitchFamily="34" charset="0"/>
                <a:ea typeface="Verdana"/>
                <a:cs typeface="Verdana"/>
                <a:sym typeface="Verdana"/>
              </a:rPr>
              <a:t>Writing </a:t>
            </a:r>
            <a:r>
              <a:rPr lang="en-US" sz="3200" dirty="0">
                <a:latin typeface="Trebuchet MS" panose="020B0603020202020204" pitchFamily="34" charset="0"/>
                <a:ea typeface="Verdana"/>
                <a:cs typeface="Verdana"/>
                <a:sym typeface="Verdana"/>
              </a:rPr>
              <a:t>the Present Level of Performance </a:t>
            </a:r>
            <a:r>
              <a:rPr lang="en-US" sz="3200" dirty="0" smtClean="0">
                <a:latin typeface="Trebuchet MS" panose="020B0603020202020204" pitchFamily="34" charset="0"/>
                <a:ea typeface="Verdana"/>
                <a:cs typeface="Verdana"/>
                <a:sym typeface="Verdana"/>
              </a:rPr>
              <a:t/>
            </a:r>
            <a:br>
              <a:rPr lang="en-US" sz="3200" dirty="0" smtClean="0">
                <a:latin typeface="Trebuchet MS" panose="020B0603020202020204" pitchFamily="34" charset="0"/>
                <a:ea typeface="Verdana"/>
                <a:cs typeface="Verdana"/>
                <a:sym typeface="Verdana"/>
              </a:rPr>
            </a:br>
            <a:r>
              <a:rPr lang="en-US" sz="3200" dirty="0" smtClean="0">
                <a:latin typeface="Trebuchet MS" panose="020B0603020202020204" pitchFamily="34" charset="0"/>
                <a:ea typeface="Verdana"/>
                <a:cs typeface="Verdana"/>
                <a:sym typeface="Verdana"/>
              </a:rPr>
              <a:t>(</a:t>
            </a:r>
            <a:r>
              <a:rPr lang="en-US" sz="3200" dirty="0">
                <a:latin typeface="Trebuchet MS" panose="020B0603020202020204" pitchFamily="34" charset="0"/>
                <a:ea typeface="Verdana"/>
                <a:cs typeface="Verdana"/>
                <a:sym typeface="Verdana"/>
              </a:rPr>
              <a:t>4 of 5)</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0">
              <a:lnSpc>
                <a:spcPct val="100000"/>
              </a:lnSpc>
              <a:spcBef>
                <a:spcPts val="0"/>
              </a:spcBef>
              <a:buClr>
                <a:schemeClr val="dk1"/>
              </a:buClr>
              <a:buSzPts val="2400"/>
            </a:pPr>
            <a:r>
              <a:rPr lang="en-US" sz="2400" dirty="0">
                <a:solidFill>
                  <a:schemeClr val="tx1"/>
                </a:solidFill>
                <a:ea typeface="Verdana"/>
                <a:cs typeface="Verdana"/>
                <a:sym typeface="Verdana"/>
              </a:rPr>
              <a:t>What strategies, </a:t>
            </a:r>
            <a:r>
              <a:rPr lang="en-US" sz="2400" dirty="0">
                <a:solidFill>
                  <a:schemeClr val="tx1"/>
                </a:solidFill>
                <a:ea typeface="Verdana"/>
                <a:cs typeface="Verdana"/>
                <a:sym typeface="Verdana"/>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accommodations</a:t>
            </a:r>
            <a:r>
              <a:rPr lang="en-US" sz="2400" dirty="0">
                <a:solidFill>
                  <a:schemeClr val="tx1"/>
                </a:solidFill>
                <a:ea typeface="Verdana"/>
                <a:cs typeface="Verdana"/>
                <a:sym typeface="Verdana"/>
              </a:rPr>
              <a:t>, and/or interventions have been successful in helping the student make progress in the general curriculum?</a:t>
            </a:r>
            <a:endParaRPr lang="en-US" sz="2400" dirty="0">
              <a:solidFill>
                <a:schemeClr val="tx1"/>
              </a:solidFill>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How does the identified disability affect involvement and progress in the general curriculum?</a:t>
            </a:r>
            <a:endParaRPr lang="en-US" sz="2400" dirty="0">
              <a:solidFill>
                <a:schemeClr val="tx1"/>
              </a:solidFill>
            </a:endParaRPr>
          </a:p>
          <a:p>
            <a:pPr lvl="0">
              <a:lnSpc>
                <a:spcPct val="100000"/>
              </a:lnSpc>
              <a:spcBef>
                <a:spcPts val="480"/>
              </a:spcBef>
              <a:buClr>
                <a:schemeClr val="dk1"/>
              </a:buClr>
              <a:buSzPts val="2400"/>
            </a:pPr>
            <a:r>
              <a:rPr lang="en-US" sz="2400" dirty="0">
                <a:solidFill>
                  <a:schemeClr val="tx1"/>
                </a:solidFill>
                <a:ea typeface="Verdana"/>
                <a:cs typeface="Verdana"/>
                <a:sym typeface="Verdana"/>
              </a:rPr>
              <a:t>What are the parent concerns? </a:t>
            </a:r>
            <a:endParaRPr lang="en-US" sz="24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26317923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235</TotalTime>
  <Words>1664</Words>
  <Application>Microsoft Office PowerPoint</Application>
  <PresentationFormat>Widescreen</PresentationFormat>
  <Paragraphs>110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 New Roman</vt:lpstr>
      <vt:lpstr>Trebuchet MS</vt:lpstr>
      <vt:lpstr>Verdana</vt:lpstr>
      <vt:lpstr>VDOE</vt:lpstr>
      <vt:lpstr>Standards-Based Individualized Education Program</vt:lpstr>
      <vt:lpstr>A. Consider the Grade-Level Content Standards for the Grade in which the Student is Enrolled </vt:lpstr>
      <vt:lpstr>B. Examine Classroom and Student Data (1 of 3)</vt:lpstr>
      <vt:lpstr>B. Examine Classroom and Student Data (2 of 3)</vt:lpstr>
      <vt:lpstr>B. Examine Classroom and Student Data (3 of 3)</vt:lpstr>
      <vt:lpstr>C. Writing the Present Level of Performance  (1 of 5)</vt:lpstr>
      <vt:lpstr>C. Writing the Present Level of Performance  (2 of 5)</vt:lpstr>
      <vt:lpstr>C. Writing the Present Level of Performance  (3 of 5)</vt:lpstr>
      <vt:lpstr>C. Writing the Present Level of Performance  (4 of 5)</vt:lpstr>
      <vt:lpstr>C. Writing the Present Level of Performance  (5 of 5)</vt:lpstr>
      <vt:lpstr>Quick Check: Writing the Present Level of Performance</vt:lpstr>
      <vt:lpstr>Standards-Based Individualized Education Program Module Two: Developing the Present Level of Academic Achievement and Functional Performance (PLOP)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Two</dc:title>
  <dc:creator>Virginia Department of Education</dc:creator>
  <cp:lastModifiedBy>Williams-Faus, Kristin (DOE)</cp:lastModifiedBy>
  <cp:revision>40</cp:revision>
  <dcterms:created xsi:type="dcterms:W3CDTF">2020-06-29T15:52:04Z</dcterms:created>
  <dcterms:modified xsi:type="dcterms:W3CDTF">2022-01-12T20:12:03Z</dcterms:modified>
</cp:coreProperties>
</file>