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12"/>
  </p:notesMasterIdLst>
  <p:handoutMasterIdLst>
    <p:handoutMasterId r:id="rId13"/>
  </p:handoutMasterIdLst>
  <p:sldIdLst>
    <p:sldId id="258" r:id="rId2"/>
    <p:sldId id="272" r:id="rId3"/>
    <p:sldId id="273" r:id="rId4"/>
    <p:sldId id="274" r:id="rId5"/>
    <p:sldId id="275" r:id="rId6"/>
    <p:sldId id="276" r:id="rId7"/>
    <p:sldId id="277" r:id="rId8"/>
    <p:sldId id="278" r:id="rId9"/>
    <p:sldId id="279"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TA Program" initials="VITA" lastIdx="30" clrIdx="0">
    <p:extLst>
      <p:ext uri="{19B8F6BF-5375-455C-9EA6-DF929625EA0E}">
        <p15:presenceInfo xmlns:p15="http://schemas.microsoft.com/office/powerpoint/2012/main" userId="VITA Progr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50D"/>
    <a:srgbClr val="C225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2"/>
    <p:restoredTop sz="81047" autoAdjust="0"/>
  </p:normalViewPr>
  <p:slideViewPr>
    <p:cSldViewPr snapToGrid="0" snapToObjects="1">
      <p:cViewPr varScale="1">
        <p:scale>
          <a:sx n="56" d="100"/>
          <a:sy n="56" d="100"/>
        </p:scale>
        <p:origin x="1036" y="40"/>
      </p:cViewPr>
      <p:guideLst/>
    </p:cSldViewPr>
  </p:slideViewPr>
  <p:notesTextViewPr>
    <p:cViewPr>
      <p:scale>
        <a:sx n="1" d="1"/>
        <a:sy n="1" d="1"/>
      </p:scale>
      <p:origin x="0" y="0"/>
    </p:cViewPr>
  </p:notesTextViewPr>
  <p:notesViewPr>
    <p:cSldViewPr snapToGrid="0" snapToObjects="1" showGuides="1">
      <p:cViewPr varScale="1">
        <p:scale>
          <a:sx n="119" d="100"/>
          <a:sy n="119" d="100"/>
        </p:scale>
        <p:origin x="37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BEB67F-3624-234A-BE7D-97C67BD9A0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b="1" dirty="0">
              <a:solidFill>
                <a:srgbClr val="C22536"/>
              </a:solidFill>
              <a:latin typeface="Trebuchet MS" panose="020B0703020202090204" pitchFamily="34" charset="0"/>
            </a:endParaRPr>
          </a:p>
        </p:txBody>
      </p:sp>
      <p:sp>
        <p:nvSpPr>
          <p:cNvPr id="3" name="Date Placeholder 2">
            <a:extLst>
              <a:ext uri="{FF2B5EF4-FFF2-40B4-BE49-F238E27FC236}">
                <a16:creationId xmlns:a16="http://schemas.microsoft.com/office/drawing/2014/main" id="{F0A71B46-14D8-8E4E-94CF-DB08BF6687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43E934-413D-2241-80FF-C05625C2FD5A}" type="datetimeFigureOut">
              <a:rPr lang="en-US" smtClean="0">
                <a:latin typeface="Trebuchet MS" panose="020B0703020202090204" pitchFamily="34" charset="0"/>
              </a:rPr>
              <a:t>1/12/2022</a:t>
            </a:fld>
            <a:endParaRPr lang="en-US">
              <a:latin typeface="Trebuchet MS" panose="020B0703020202090204" pitchFamily="34" charset="0"/>
            </a:endParaRPr>
          </a:p>
        </p:txBody>
      </p:sp>
      <p:sp>
        <p:nvSpPr>
          <p:cNvPr id="4" name="Footer Placeholder 3">
            <a:extLst>
              <a:ext uri="{FF2B5EF4-FFF2-40B4-BE49-F238E27FC236}">
                <a16:creationId xmlns:a16="http://schemas.microsoft.com/office/drawing/2014/main" id="{F95BD1B1-635F-414B-AFB2-E2495A2A7E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Trebuchet MS" panose="020B0703020202090204" pitchFamily="34" charset="0"/>
            </a:endParaRPr>
          </a:p>
        </p:txBody>
      </p:sp>
      <p:sp>
        <p:nvSpPr>
          <p:cNvPr id="5" name="Slide Number Placeholder 4">
            <a:extLst>
              <a:ext uri="{FF2B5EF4-FFF2-40B4-BE49-F238E27FC236}">
                <a16:creationId xmlns:a16="http://schemas.microsoft.com/office/drawing/2014/main" id="{C8D6C7FA-15A0-1745-8468-8DF229C5912D}"/>
              </a:ext>
            </a:extLst>
          </p:cNvPr>
          <p:cNvSpPr>
            <a:spLocks noGrp="1"/>
          </p:cNvSpPr>
          <p:nvPr>
            <p:ph type="sldNum" sz="quarter" idx="3"/>
          </p:nvPr>
        </p:nvSpPr>
        <p:spPr>
          <a:xfrm>
            <a:off x="3884613" y="8685213"/>
            <a:ext cx="1214512" cy="458787"/>
          </a:xfrm>
          <a:prstGeom prst="rect">
            <a:avLst/>
          </a:prstGeom>
        </p:spPr>
        <p:txBody>
          <a:bodyPr vert="horz" lIns="91440" tIns="45720" rIns="91440" bIns="45720" rtlCol="0" anchor="b"/>
          <a:lstStyle>
            <a:lvl1pPr algn="r">
              <a:defRPr sz="1200"/>
            </a:lvl1pPr>
          </a:lstStyle>
          <a:p>
            <a:fld id="{421CEE23-1D07-DC48-9F09-438665CE0303}" type="slidenum">
              <a:rPr lang="en-US" smtClean="0">
                <a:latin typeface="Trebuchet MS" panose="020B0703020202090204" pitchFamily="34" charset="0"/>
              </a:rPr>
              <a:t>‹#›</a:t>
            </a:fld>
            <a:endParaRPr lang="en-US">
              <a:latin typeface="Trebuchet MS" panose="020B0703020202090204" pitchFamily="34" charset="0"/>
            </a:endParaRPr>
          </a:p>
        </p:txBody>
      </p:sp>
      <p:pic>
        <p:nvPicPr>
          <p:cNvPr id="8" name="Picture 7" descr="Virginia Department of Education">
            <a:extLst>
              <a:ext uri="{FF2B5EF4-FFF2-40B4-BE49-F238E27FC236}">
                <a16:creationId xmlns:a16="http://schemas.microsoft.com/office/drawing/2014/main" id="{D52D0C5F-12A8-2744-8BAB-43409134C888}"/>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E9796202-4EA2-B645-87AB-B65B91A70239}"/>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2915847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spc="0">
                <a:solidFill>
                  <a:srgbClr val="C22536"/>
                </a:solidFill>
                <a:latin typeface="Trebuchet MS" panose="020B070302020209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rebuchet MS" panose="020B0703020202090204" pitchFamily="34" charset="0"/>
              </a:defRPr>
            </a:lvl1pPr>
          </a:lstStyle>
          <a:p>
            <a:fld id="{DECE677D-151F-BC40-B7BE-400103977BBA}" type="datetimeFigureOut">
              <a:rPr lang="en-US" smtClean="0"/>
              <a:pPr/>
              <a:t>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rebuchet MS" panose="020B0703020202090204" pitchFamily="34" charset="0"/>
              </a:defRPr>
            </a:lvl1pPr>
          </a:lstStyle>
          <a:p>
            <a:endParaRPr lang="en-US"/>
          </a:p>
        </p:txBody>
      </p:sp>
      <p:sp>
        <p:nvSpPr>
          <p:cNvPr id="7" name="Slide Number Placeholder 6"/>
          <p:cNvSpPr>
            <a:spLocks noGrp="1"/>
          </p:cNvSpPr>
          <p:nvPr>
            <p:ph type="sldNum" sz="quarter" idx="5"/>
          </p:nvPr>
        </p:nvSpPr>
        <p:spPr>
          <a:xfrm>
            <a:off x="3884613" y="8685213"/>
            <a:ext cx="1507416" cy="458787"/>
          </a:xfrm>
          <a:prstGeom prst="rect">
            <a:avLst/>
          </a:prstGeom>
        </p:spPr>
        <p:txBody>
          <a:bodyPr vert="horz" lIns="91440" tIns="45720" rIns="91440" bIns="45720" rtlCol="0" anchor="b"/>
          <a:lstStyle>
            <a:lvl1pPr algn="r">
              <a:defRPr sz="1200" b="0" i="0">
                <a:latin typeface="Trebuchet MS" panose="020B0703020202090204" pitchFamily="34" charset="0"/>
              </a:defRPr>
            </a:lvl1pPr>
          </a:lstStyle>
          <a:p>
            <a:fld id="{8571A650-665F-B049-BFDF-C141BB58E043}" type="slidenum">
              <a:rPr lang="en-US" smtClean="0"/>
              <a:pPr/>
              <a:t>‹#›</a:t>
            </a:fld>
            <a:endParaRPr lang="en-US"/>
          </a:p>
        </p:txBody>
      </p:sp>
      <p:pic>
        <p:nvPicPr>
          <p:cNvPr id="8" name="Picture 7" descr="Virginia Department of Education">
            <a:extLst>
              <a:ext uri="{FF2B5EF4-FFF2-40B4-BE49-F238E27FC236}">
                <a16:creationId xmlns:a16="http://schemas.microsoft.com/office/drawing/2014/main" id="{1192FC82-0DC6-BE4B-AD31-32623ABF6535}"/>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C661D7A9-1EE3-1E4B-991D-69264DAF9DA3}"/>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328452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u="none" dirty="0" smtClean="0">
                <a:latin typeface="Verdana"/>
                <a:ea typeface="Verdana"/>
                <a:cs typeface="Verdana"/>
                <a:sym typeface="Verdana"/>
              </a:rPr>
              <a:t>SBIEP Module Seven: Determining the Least Restrictive Environment (LRE)</a:t>
            </a:r>
            <a:r>
              <a:rPr lang="en-US" u="none" dirty="0" smtClean="0">
                <a:latin typeface="Verdana"/>
                <a:ea typeface="Verdana"/>
                <a:cs typeface="Verdana"/>
                <a:sym typeface="Verdana"/>
              </a:rPr>
              <a:t> </a:t>
            </a:r>
            <a:r>
              <a:rPr lang="en-US" dirty="0" smtClean="0">
                <a:latin typeface="Verdana"/>
                <a:ea typeface="Verdana"/>
                <a:cs typeface="Verdana"/>
                <a:sym typeface="Verdana"/>
              </a:rPr>
              <a:t>- In the regulations, LRE is defined as meaning that to the maximum extent appropriate, children with disabilities, including children in public or private institutions or other care facilities, are educated with children who are not disabled, and that special classes, separate schooling or other removal of children with disabilities from the regular educational environment occurs only when the nature or severity of the disability is such that education in regular classes with the use of supplementary aids and services cannot be achieved satisfactorily.</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LRE data includes the calculations of the amount of time a student will spend in regular education settings versus time spent in special education settings each day.  Schedule of services to be provided, including when the services are to begin, the frequency, duration and location for the provision of services must be included.</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a:t>
            </a:fld>
            <a:endParaRPr lang="en-US"/>
          </a:p>
        </p:txBody>
      </p:sp>
    </p:spTree>
    <p:extLst>
      <p:ext uri="{BB962C8B-B14F-4D97-AF65-F5344CB8AC3E}">
        <p14:creationId xmlns:p14="http://schemas.microsoft.com/office/powerpoint/2010/main" val="475363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a:t>
            </a:r>
            <a:r>
              <a:rPr lang="en-US" dirty="0" smtClean="0">
                <a:latin typeface="Verdana"/>
                <a:ea typeface="Verdana"/>
                <a:cs typeface="Verdana"/>
                <a:sym typeface="Verdana"/>
              </a:rPr>
              <a:t>his concludes the seventh of nine training modules on developing Standards-based IEPs.  Additional information can be found on the Virginia Department of Education’s website by accessing the link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10</a:t>
            </a:fld>
            <a:endParaRPr lang="en-US"/>
          </a:p>
        </p:txBody>
      </p:sp>
    </p:spTree>
    <p:extLst>
      <p:ext uri="{BB962C8B-B14F-4D97-AF65-F5344CB8AC3E}">
        <p14:creationId xmlns:p14="http://schemas.microsoft.com/office/powerpoint/2010/main" val="427529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The regulations also require the IEP team to document in the IEP its review of a continuum of alternative placements, including instruction in regular classes, special classes, special schools, home instruction, and instruction in hospitals and institutions.  </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No single model for the delivery of services to any specific population or category of children with disabilities is acceptable for meeting this requirement.  All placement decisions shall be based on the individual needs of each child.  A documented explanation of any time the child will not participate along with nondisabled children is required.     </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a:t>
            </a:fld>
            <a:endParaRPr lang="en-US"/>
          </a:p>
        </p:txBody>
      </p:sp>
    </p:spTree>
    <p:extLst>
      <p:ext uri="{BB962C8B-B14F-4D97-AF65-F5344CB8AC3E}">
        <p14:creationId xmlns:p14="http://schemas.microsoft.com/office/powerpoint/2010/main" val="2068055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a:ea typeface="Verdana"/>
                <a:cs typeface="Verdana"/>
                <a:sym typeface="Verdana"/>
              </a:rPr>
              <a:t>As you document any time the student will not participate with nondisabled children, ask yourself, what is the amount of direct instruction the student needs, what setting is most likely to help the student achieve his/her goals, what school facilities are needed to support the student's learning, and when will the services begin and end?</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3</a:t>
            </a:fld>
            <a:endParaRPr lang="en-US"/>
          </a:p>
        </p:txBody>
      </p:sp>
    </p:spTree>
    <p:extLst>
      <p:ext uri="{BB962C8B-B14F-4D97-AF65-F5344CB8AC3E}">
        <p14:creationId xmlns:p14="http://schemas.microsoft.com/office/powerpoint/2010/main" val="2028888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In this sample </a:t>
            </a:r>
            <a:r>
              <a:rPr lang="en-US" i="1" dirty="0" smtClean="0">
                <a:latin typeface="Verdana"/>
                <a:ea typeface="Verdana"/>
                <a:cs typeface="Verdana"/>
                <a:sym typeface="Verdana"/>
              </a:rPr>
              <a:t>Service Documentation </a:t>
            </a:r>
            <a:r>
              <a:rPr lang="en-US" dirty="0" smtClean="0">
                <a:latin typeface="Verdana"/>
                <a:ea typeface="Verdana"/>
                <a:cs typeface="Verdana"/>
                <a:sym typeface="Verdana"/>
              </a:rPr>
              <a:t>- frequency, duration, location, and instructional setting of services that will be provided to, or on behalf of student, are outlined.  Based on student’s PLOP and goals, the IEP team has determined that her needs can be met in the general education setting and special education  setting.  Other special education services, if determined to be necessary, would be listed here including related services, supplementary aids and services, and assistive technology.  In this example, Speech/Language Therapy is listed as a related service.</a:t>
            </a:r>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IEP teams are required to identify the specific school site (public or private) when the parent expresses concerns about the location of the services or refuses the proposed site. A listing of more than one anticipated location is permissible, if the parents do not indicate that they will object to any particular school or state that the team</a:t>
            </a:r>
            <a:r>
              <a:rPr lang="en-US" baseline="0" dirty="0" smtClean="0">
                <a:latin typeface="Verdana"/>
                <a:ea typeface="Verdana"/>
                <a:cs typeface="Verdana"/>
                <a:sym typeface="Verdana"/>
              </a:rPr>
              <a:t> identifies.</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4</a:t>
            </a:fld>
            <a:endParaRPr lang="en-US"/>
          </a:p>
        </p:txBody>
      </p:sp>
    </p:spTree>
    <p:extLst>
      <p:ext uri="{BB962C8B-B14F-4D97-AF65-F5344CB8AC3E}">
        <p14:creationId xmlns:p14="http://schemas.microsoft.com/office/powerpoint/2010/main" val="950531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a:ea typeface="Verdana"/>
                <a:cs typeface="Verdana"/>
                <a:sym typeface="Verdana"/>
              </a:rPr>
              <a:t>As you determine LRE Placement, ensure that the IEP team has clearly described the </a:t>
            </a:r>
            <a:r>
              <a:rPr lang="en-US" sz="1200" b="1" dirty="0" smtClean="0">
                <a:latin typeface="Verdana"/>
                <a:ea typeface="Verdana"/>
                <a:cs typeface="Verdana"/>
                <a:sym typeface="Verdana"/>
              </a:rPr>
              <a:t>frequency and amount</a:t>
            </a:r>
            <a:r>
              <a:rPr lang="en-US" sz="1200" dirty="0" smtClean="0">
                <a:latin typeface="Verdana"/>
                <a:ea typeface="Verdana"/>
                <a:cs typeface="Verdana"/>
                <a:sym typeface="Verdana"/>
              </a:rPr>
              <a:t>, </a:t>
            </a:r>
            <a:r>
              <a:rPr lang="en-US" sz="1200" b="1" dirty="0" smtClean="0">
                <a:latin typeface="Verdana"/>
                <a:ea typeface="Verdana"/>
                <a:cs typeface="Verdana"/>
                <a:sym typeface="Verdana"/>
              </a:rPr>
              <a:t>location, </a:t>
            </a:r>
            <a:r>
              <a:rPr lang="en-US" sz="1200" dirty="0" smtClean="0">
                <a:latin typeface="Verdana"/>
                <a:ea typeface="Verdana"/>
                <a:cs typeface="Verdana"/>
                <a:sym typeface="Verdana"/>
              </a:rPr>
              <a:t>and </a:t>
            </a:r>
            <a:r>
              <a:rPr lang="en-US" sz="1200" b="1" dirty="0" smtClean="0">
                <a:latin typeface="Verdana"/>
                <a:ea typeface="Verdana"/>
                <a:cs typeface="Verdana"/>
                <a:sym typeface="Verdana"/>
              </a:rPr>
              <a:t>duration</a:t>
            </a:r>
            <a:r>
              <a:rPr lang="en-US" sz="1200" dirty="0" smtClean="0">
                <a:latin typeface="Verdana"/>
                <a:ea typeface="Verdana"/>
                <a:cs typeface="Verdana"/>
                <a:sym typeface="Verdana"/>
              </a:rPr>
              <a:t> for each service and that each statement of service is clear and unambiguous</a:t>
            </a:r>
            <a:r>
              <a:rPr lang="en-US" sz="120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5</a:t>
            </a:fld>
            <a:endParaRPr lang="en-US"/>
          </a:p>
        </p:txBody>
      </p:sp>
    </p:spTree>
    <p:extLst>
      <p:ext uri="{BB962C8B-B14F-4D97-AF65-F5344CB8AC3E}">
        <p14:creationId xmlns:p14="http://schemas.microsoft.com/office/powerpoint/2010/main" val="100162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Verdana"/>
                <a:ea typeface="Verdana"/>
                <a:cs typeface="Verdana"/>
                <a:sym typeface="Verdana"/>
              </a:rPr>
              <a:t>If the student will not participate in the general education environment full-time, did the IEP team describe why full-time participation with non-disabled peers is not appropriate; and finally, did the IEP team consider whether the student will participate with non-disabled peers in extracurricular and non-academic activities.</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6</a:t>
            </a:fld>
            <a:endParaRPr lang="en-US"/>
          </a:p>
        </p:txBody>
      </p:sp>
    </p:spTree>
    <p:extLst>
      <p:ext uri="{BB962C8B-B14F-4D97-AF65-F5344CB8AC3E}">
        <p14:creationId xmlns:p14="http://schemas.microsoft.com/office/powerpoint/2010/main" val="1237851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smtClean="0">
                <a:latin typeface="Verdana"/>
                <a:ea typeface="Verdana"/>
                <a:cs typeface="Verdana"/>
                <a:sym typeface="Verdana"/>
              </a:rPr>
              <a:t>Extended School Year Services (ESY) are special education and/or related services provided beyond the normal school year, and provide Free Appropriate Public Education (FAPE) to a student with a disability. These services, provided by a local education agency, are distinct from enrichment programs, summer school programs, and compensatory services.  They are not simply an extension of time.</a:t>
            </a:r>
            <a:endParaRPr lang="en-US" dirty="0" smtClean="0"/>
          </a:p>
          <a:p>
            <a:pPr marL="0" lvl="0" indent="0" algn="l" rtl="0">
              <a:spcBef>
                <a:spcPts val="0"/>
              </a:spcBef>
              <a:spcAft>
                <a:spcPts val="0"/>
              </a:spcAft>
              <a:buNone/>
            </a:pPr>
            <a:endParaRPr lang="en-US" dirty="0" smtClean="0">
              <a:latin typeface="Verdana"/>
              <a:ea typeface="Verdana"/>
              <a:cs typeface="Verdana"/>
              <a:sym typeface="Verdana"/>
            </a:endParaRPr>
          </a:p>
          <a:p>
            <a:pPr marL="0" lvl="0" indent="0" algn="l" rtl="0">
              <a:spcBef>
                <a:spcPts val="0"/>
              </a:spcBef>
              <a:spcAft>
                <a:spcPts val="0"/>
              </a:spcAft>
              <a:buNone/>
            </a:pPr>
            <a:r>
              <a:rPr lang="en-US" dirty="0" smtClean="0">
                <a:latin typeface="Verdana"/>
                <a:ea typeface="Verdana"/>
                <a:cs typeface="Verdana"/>
                <a:sym typeface="Verdana"/>
              </a:rPr>
              <a:t>To determine if a student should receive ESY services, IEP teams should answer the court articulated question, “will the benefits a disabled student has gained during the regular school year be </a:t>
            </a:r>
            <a:r>
              <a:rPr lang="en-US" b="1" dirty="0" smtClean="0">
                <a:latin typeface="Verdana"/>
                <a:ea typeface="Verdana"/>
                <a:cs typeface="Verdana"/>
                <a:sym typeface="Verdana"/>
              </a:rPr>
              <a:t>significantly jeopardized </a:t>
            </a:r>
            <a:r>
              <a:rPr lang="en-US" dirty="0" smtClean="0">
                <a:latin typeface="Verdana"/>
                <a:ea typeface="Verdana"/>
                <a:cs typeface="Verdana"/>
                <a:sym typeface="Verdana"/>
              </a:rPr>
              <a:t>if the student is not provided with the ESY program.  Factors of regression, degrees of progress, emerging skills, interfering behaviors, the nature and severity of the disability and special circumstances are considered and if required to receive FAPE, the student must receive</a:t>
            </a:r>
            <a:r>
              <a:rPr lang="en-US" dirty="0" smtClean="0"/>
              <a:t> ESY services.</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7</a:t>
            </a:fld>
            <a:endParaRPr lang="en-US"/>
          </a:p>
        </p:txBody>
      </p:sp>
    </p:spTree>
    <p:extLst>
      <p:ext uri="{BB962C8B-B14F-4D97-AF65-F5344CB8AC3E}">
        <p14:creationId xmlns:p14="http://schemas.microsoft.com/office/powerpoint/2010/main" val="815492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a:ea typeface="Verdana"/>
                <a:cs typeface="Verdana"/>
                <a:sym typeface="Verdana"/>
              </a:rPr>
              <a:t>In the ESY sample, the IEP team discussed student’s progress and made a determination that it would not be jeopardized by the lack of services beyond the normal school year.  If the IEP team determines that the student qualifies for ESY, then the team would determine goals, accommodations, and amount and frequency of services.</a:t>
            </a:r>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8</a:t>
            </a:fld>
            <a:endParaRPr lang="en-US"/>
          </a:p>
        </p:txBody>
      </p:sp>
    </p:spTree>
    <p:extLst>
      <p:ext uri="{BB962C8B-B14F-4D97-AF65-F5344CB8AC3E}">
        <p14:creationId xmlns:p14="http://schemas.microsoft.com/office/powerpoint/2010/main" val="1074216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Verdana"/>
                <a:ea typeface="Verdana"/>
                <a:cs typeface="Verdana"/>
                <a:sym typeface="Verdana"/>
              </a:rPr>
              <a:t>Written consent is required from the parent before the implementation of special education and related services for the first time; However, it is voluntary on the part of the parent and may be withdrawn at any time. Additional information on the requirements for consent and the IEP process can be found in the </a:t>
            </a:r>
            <a:r>
              <a:rPr lang="en-US" i="1" dirty="0" smtClean="0">
                <a:latin typeface="Verdana"/>
                <a:ea typeface="Verdana"/>
                <a:cs typeface="Verdana"/>
                <a:sym typeface="Verdana"/>
              </a:rPr>
              <a:t>Regulations Governing Programs for Students with Disabilities in Virginia</a:t>
            </a:r>
            <a:r>
              <a:rPr lang="en-US" dirty="0" smtClean="0">
                <a:latin typeface="Verdana"/>
                <a:ea typeface="Verdana"/>
                <a:cs typeface="Verdana"/>
                <a:sym typeface="Verdana"/>
              </a:rPr>
              <a:t>  on the VDOE website.</a:t>
            </a:r>
            <a:endParaRPr lang="en-US" dirty="0" smtClean="0"/>
          </a:p>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9</a:t>
            </a:fld>
            <a:endParaRPr lang="en-US"/>
          </a:p>
        </p:txBody>
      </p:sp>
    </p:spTree>
    <p:extLst>
      <p:ext uri="{BB962C8B-B14F-4D97-AF65-F5344CB8AC3E}">
        <p14:creationId xmlns:p14="http://schemas.microsoft.com/office/powerpoint/2010/main" val="1137986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BF2886-BB9C-4A1F-A3DA-83B7E874124C}"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623245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42C2F-C34D-4190-A7B2-D5D3DB26E600}"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FF7479EC-C092-2F4F-8098-8C860141621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6CBA4CDE-C368-E442-9A5A-0A785874949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19563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38F1D-077D-4867-874A-8232D2E3FF83}"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685BA75-194C-F143-8A74-951583AA4B7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
            <a:extLst>
              <a:ext uri="{FF2B5EF4-FFF2-40B4-BE49-F238E27FC236}">
                <a16:creationId xmlns:a16="http://schemas.microsoft.com/office/drawing/2014/main" id="{DFBA81DF-495A-F843-B9AC-727FC2CDA77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842523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3CB643BD-9E80-4F7B-B6B6-8F3243373BB6}" type="datetime1">
              <a:rPr lang="en-US" smtClean="0"/>
              <a:t>1/12/2022</a:t>
            </a:fld>
            <a:endParaRPr lang="en-US"/>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p>
            <a:fld id="{25E842EE-07A5-BF42-B259-F0753968FB43}" type="slidenum">
              <a:rPr lang="en-US" smtClean="0"/>
              <a:t>‹#›</a:t>
            </a:fld>
            <a:endParaRPr lang="en-US"/>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ask="http://schemas.microsoft.com/office/drawing/2018/sketchyshapes" xmln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6697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07386-36D0-4D35-A3B3-C88815D82914}"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irginia Department of Education">
            <a:extLst>
              <a:ext uri="{FF2B5EF4-FFF2-40B4-BE49-F238E27FC236}">
                <a16:creationId xmlns:a16="http://schemas.microsoft.com/office/drawing/2014/main" id="{92452067-EE6E-4741-B132-4798F0431CE4}"/>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8" name="Picture 7" descr="VDOE Logo&#10;">
            <a:extLst>
              <a:ext uri="{FF2B5EF4-FFF2-40B4-BE49-F238E27FC236}">
                <a16:creationId xmlns:a16="http://schemas.microsoft.com/office/drawing/2014/main" id="{D01BE02D-DE6D-2A4F-912A-30E38F9A3BB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1573016321"/>
      </p:ext>
    </p:extLst>
  </p:cSld>
  <p:clrMapOvr>
    <a:masterClrMapping/>
  </p:clrMapOvr>
  <p:extLst mod="1">
    <p:ext uri="{DCECCB84-F9BA-43D5-87BE-67443E8EF086}">
      <p15:sldGuideLst xmlns:p15="http://schemas.microsoft.com/office/powerpoint/2012/main">
        <p15:guide id="1" orient="horz" pos="424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F23ED67-46AF-41FF-8957-A877D3D71DEF}" type="datetime1">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42EE-07A5-BF42-B259-F0753968FB43}" type="slidenum">
              <a:rPr lang="en-US" smtClean="0"/>
              <a:t>‹#›</a:t>
            </a:fld>
            <a:endParaRPr lang="en-US"/>
          </a:p>
        </p:txBody>
      </p:sp>
      <p:pic>
        <p:nvPicPr>
          <p:cNvPr id="7" name="Picture 6" descr="VDOE LOGO">
            <a:extLst>
              <a:ext uri="{FF2B5EF4-FFF2-40B4-BE49-F238E27FC236}">
                <a16:creationId xmlns:a16="http://schemas.microsoft.com/office/drawing/2014/main" id="{12FA6595-DD2D-2349-9F43-C96DE74D46BE}"/>
              </a:ext>
            </a:extLst>
          </p:cNvPr>
          <p:cNvPicPr>
            <a:picLocks noChangeAspect="1"/>
          </p:cNvPicPr>
          <p:nvPr userDrawn="1"/>
        </p:nvPicPr>
        <p:blipFill>
          <a:blip r:embed="rId2"/>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55672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08F12E-0235-4558-ACA2-FC112FEC11D1}"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0379D9AE-9EB1-C446-86B9-9EFCCCDF9422}"/>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17897FD1-7B88-844F-9BF8-4E8A6FB9BF33}"/>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077492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740C1-4BC4-4DA5-963C-E5FFF90C923B}" type="datetime1">
              <a:rPr lang="en-US" smtClean="0"/>
              <a:t>1/12/2022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842EE-07A5-BF42-B259-F0753968FB43}" type="slidenum">
              <a:rPr lang="en-US" smtClean="0"/>
              <a:t>‹#›</a:t>
            </a:fld>
            <a:endParaRPr lang="en-US"/>
          </a:p>
        </p:txBody>
      </p:sp>
      <p:pic>
        <p:nvPicPr>
          <p:cNvPr id="10" name="Picture 9" descr="Virginia Department of Education">
            <a:extLst>
              <a:ext uri="{FF2B5EF4-FFF2-40B4-BE49-F238E27FC236}">
                <a16:creationId xmlns:a16="http://schemas.microsoft.com/office/drawing/2014/main" id="{74B9EB91-7F1A-544A-8767-6CED6A3376A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11" name="Picture 10" descr="VDOE Logo">
            <a:extLst>
              <a:ext uri="{FF2B5EF4-FFF2-40B4-BE49-F238E27FC236}">
                <a16:creationId xmlns:a16="http://schemas.microsoft.com/office/drawing/2014/main" id="{B20049FE-9473-4D4A-87D4-457E809992AC}"/>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01293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2037E8-D43B-4A53-873F-7935015DC1E7}" type="datetime1">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842EE-07A5-BF42-B259-F0753968FB43}" type="slidenum">
              <a:rPr lang="en-US" smtClean="0"/>
              <a:t>‹#›</a:t>
            </a:fld>
            <a:endParaRPr lang="en-US"/>
          </a:p>
        </p:txBody>
      </p:sp>
      <p:pic>
        <p:nvPicPr>
          <p:cNvPr id="6" name="Picture 5" descr="Virginia Department of Education">
            <a:extLst>
              <a:ext uri="{FF2B5EF4-FFF2-40B4-BE49-F238E27FC236}">
                <a16:creationId xmlns:a16="http://schemas.microsoft.com/office/drawing/2014/main" id="{B8304214-2D07-714B-AD79-46D99B3F1C79}"/>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7" name="Picture 6" descr="VDOE Logo">
            <a:extLst>
              <a:ext uri="{FF2B5EF4-FFF2-40B4-BE49-F238E27FC236}">
                <a16:creationId xmlns:a16="http://schemas.microsoft.com/office/drawing/2014/main" id="{CF32DF03-BC57-9542-97CF-D5EDB2160470}"/>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838719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49A5AA-014E-457B-AF4E-AE54EF6AA459}" type="datetime1">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842EE-07A5-BF42-B259-F0753968FB43}" type="slidenum">
              <a:rPr lang="en-US" smtClean="0"/>
              <a:t>‹#›</a:t>
            </a:fld>
            <a:endParaRPr lang="en-US"/>
          </a:p>
        </p:txBody>
      </p:sp>
      <p:pic>
        <p:nvPicPr>
          <p:cNvPr id="5" name="Picture 4" descr="Virginia Department of Education">
            <a:extLst>
              <a:ext uri="{FF2B5EF4-FFF2-40B4-BE49-F238E27FC236}">
                <a16:creationId xmlns:a16="http://schemas.microsoft.com/office/drawing/2014/main" id="{AB9280B8-2911-D84E-9DD1-CF494F6F2695}"/>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6" name="Picture 5" descr="VDOE Logo">
            <a:extLst>
              <a:ext uri="{FF2B5EF4-FFF2-40B4-BE49-F238E27FC236}">
                <a16:creationId xmlns:a16="http://schemas.microsoft.com/office/drawing/2014/main" id="{77A0E041-0EDB-2145-B868-F507A2BBB255}"/>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4706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2A559F-3C58-4488-9268-22814957BFA8}"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dirty="0"/>
          </a:p>
        </p:txBody>
      </p:sp>
      <p:pic>
        <p:nvPicPr>
          <p:cNvPr id="8" name="Picture 7" descr="Virginia Department of Education">
            <a:extLst>
              <a:ext uri="{FF2B5EF4-FFF2-40B4-BE49-F238E27FC236}">
                <a16:creationId xmlns:a16="http://schemas.microsoft.com/office/drawing/2014/main" id="{A00919D2-9032-284F-852D-6A7A2A7EC29E}"/>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6E302F99-4230-514E-95F1-69FED60FDF4E}"/>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2130120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51CE89-1DAF-4220-A757-0571ECE192AF}" type="datetime1">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42EE-07A5-BF42-B259-F0753968FB43}" type="slidenum">
              <a:rPr lang="en-US" smtClean="0"/>
              <a:t>‹#›</a:t>
            </a:fld>
            <a:endParaRPr lang="en-US"/>
          </a:p>
        </p:txBody>
      </p:sp>
      <p:pic>
        <p:nvPicPr>
          <p:cNvPr id="8" name="Picture 7" descr="Virginia Department of Education">
            <a:extLst>
              <a:ext uri="{FF2B5EF4-FFF2-40B4-BE49-F238E27FC236}">
                <a16:creationId xmlns:a16="http://schemas.microsoft.com/office/drawing/2014/main" id="{51F4F683-BC1F-E042-A027-FA3C6AF750BC}"/>
              </a:ext>
            </a:extLst>
          </p:cNvPr>
          <p:cNvPicPr>
            <a:picLocks noChangeAspect="1"/>
          </p:cNvPicPr>
          <p:nvPr userDrawn="1"/>
        </p:nvPicPr>
        <p:blipFill>
          <a:blip r:embed="rId2"/>
          <a:stretch>
            <a:fillRect/>
          </a:stretch>
        </p:blipFill>
        <p:spPr>
          <a:xfrm rot="16200000">
            <a:off x="-3027420" y="3223349"/>
            <a:ext cx="6664605" cy="381164"/>
          </a:xfrm>
          <a:prstGeom prst="rect">
            <a:avLst/>
          </a:prstGeom>
        </p:spPr>
      </p:pic>
      <p:pic>
        <p:nvPicPr>
          <p:cNvPr id="9" name="Picture 8" descr="VDOE Logo">
            <a:extLst>
              <a:ext uri="{FF2B5EF4-FFF2-40B4-BE49-F238E27FC236}">
                <a16:creationId xmlns:a16="http://schemas.microsoft.com/office/drawing/2014/main" id="{78A8B6B0-E0B9-194A-86AE-42CB3C24D30D}"/>
              </a:ext>
            </a:extLst>
          </p:cNvPr>
          <p:cNvPicPr>
            <a:picLocks noChangeAspect="1"/>
          </p:cNvPicPr>
          <p:nvPr userDrawn="1"/>
        </p:nvPicPr>
        <p:blipFill>
          <a:blip r:embed="rId3"/>
          <a:stretch>
            <a:fillRect/>
          </a:stretch>
        </p:blipFill>
        <p:spPr>
          <a:xfrm>
            <a:off x="9622340" y="6116944"/>
            <a:ext cx="2531806" cy="843935"/>
          </a:xfrm>
          <a:prstGeom prst="rect">
            <a:avLst/>
          </a:prstGeom>
        </p:spPr>
      </p:pic>
    </p:spTree>
    <p:extLst>
      <p:ext uri="{BB962C8B-B14F-4D97-AF65-F5344CB8AC3E}">
        <p14:creationId xmlns:p14="http://schemas.microsoft.com/office/powerpoint/2010/main" val="3569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687311" y="636099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2898A-9AA2-4291-8320-D14D7FAC941E}" type="datetime1">
              <a:rPr lang="en-US" smtClean="0"/>
              <a:t>1/12/2022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8200" y="636099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17864964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i="1" kern="1200">
          <a:solidFill>
            <a:srgbClr val="C2253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48" userDrawn="1">
          <p15:clr>
            <a:srgbClr val="F26B43"/>
          </p15:clr>
        </p15:guide>
        <p15:guide id="2" pos="72" userDrawn="1">
          <p15:clr>
            <a:srgbClr val="F26B43"/>
          </p15:clr>
        </p15:guide>
        <p15:guide id="3" pos="7608" userDrawn="1">
          <p15:clr>
            <a:srgbClr val="F26B43"/>
          </p15:clr>
        </p15:guide>
        <p15:guide id="4" orient="horz" pos="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doe.virginia.gov/special_ed/iep_instruct_svcs/stds-based_iep/index.s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p:txBody>
          <a:bodyPr>
            <a:normAutofit fontScale="90000"/>
          </a:bodyPr>
          <a:lstStyle/>
          <a:p>
            <a:r>
              <a:rPr lang="en-US" dirty="0">
                <a:latin typeface="Trebuchet MS" panose="020B0603020202020204" pitchFamily="34" charset="0"/>
                <a:ea typeface="Verdana"/>
                <a:cs typeface="Verdana"/>
                <a:sym typeface="Verdana"/>
              </a:rPr>
              <a:t>Standards-Based Individualized Education Program</a:t>
            </a:r>
            <a:endParaRPr lang="en-US" dirty="0">
              <a:latin typeface="Trebuchet MS" panose="020B0603020202020204" pitchFamily="34" charset="0"/>
            </a:endParaRPr>
          </a:p>
        </p:txBody>
      </p:sp>
      <p:sp>
        <p:nvSpPr>
          <p:cNvPr id="3" name="Subtitle 2">
            <a:extLst>
              <a:ext uri="{FF2B5EF4-FFF2-40B4-BE49-F238E27FC236}">
                <a16:creationId xmlns:a16="http://schemas.microsoft.com/office/drawing/2014/main" id="{00B6E87B-5556-024B-8CA8-E1C1B2E6D8F1}"/>
              </a:ext>
            </a:extLst>
          </p:cNvPr>
          <p:cNvSpPr>
            <a:spLocks noGrp="1"/>
          </p:cNvSpPr>
          <p:nvPr>
            <p:ph type="subTitle" idx="1"/>
          </p:nvPr>
        </p:nvSpPr>
        <p:spPr/>
        <p:txBody>
          <a:bodyPr/>
          <a:lstStyle/>
          <a:p>
            <a:pPr lvl="0">
              <a:spcBef>
                <a:spcPts val="0"/>
              </a:spcBef>
              <a:buClr>
                <a:schemeClr val="lt1"/>
              </a:buClr>
              <a:buSzPts val="3200"/>
            </a:pPr>
            <a:r>
              <a:rPr lang="en-US" b="1" dirty="0">
                <a:ea typeface="Verdana"/>
                <a:cs typeface="Verdana"/>
                <a:sym typeface="Verdana"/>
              </a:rPr>
              <a:t>Module Seven: Determining the </a:t>
            </a:r>
            <a:r>
              <a:rPr lang="en-US" b="1" dirty="0" smtClean="0">
                <a:ea typeface="Verdana"/>
                <a:cs typeface="Verdana"/>
                <a:sym typeface="Verdana"/>
              </a:rPr>
              <a:t>Least </a:t>
            </a:r>
          </a:p>
          <a:p>
            <a:pPr lvl="0">
              <a:spcBef>
                <a:spcPts val="0"/>
              </a:spcBef>
              <a:buClr>
                <a:schemeClr val="lt1"/>
              </a:buClr>
              <a:buSzPts val="3200"/>
            </a:pPr>
            <a:r>
              <a:rPr lang="en-US" b="1" dirty="0" smtClean="0">
                <a:ea typeface="Verdana"/>
                <a:cs typeface="Verdana"/>
                <a:sym typeface="Verdana"/>
              </a:rPr>
              <a:t>Restrictive </a:t>
            </a:r>
            <a:r>
              <a:rPr lang="en-US" b="1" dirty="0">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Environment</a:t>
            </a:r>
            <a:r>
              <a:rPr lang="en-US" b="1" dirty="0">
                <a:ea typeface="Verdana"/>
                <a:cs typeface="Verdana"/>
                <a:sym typeface="Verdana"/>
              </a:rPr>
              <a:t> (LRE)</a:t>
            </a:r>
          </a:p>
          <a:p>
            <a:pPr lvl="0">
              <a:spcBef>
                <a:spcPts val="0"/>
              </a:spcBef>
              <a:buClr>
                <a:schemeClr val="lt1"/>
              </a:buClr>
              <a:buSzPts val="3200"/>
            </a:pPr>
            <a:endParaRPr lang="en-US" dirty="0">
              <a:ea typeface="Verdana"/>
              <a:cs typeface="Verdana"/>
              <a:sym typeface="Verdana"/>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1</a:t>
            </a:fld>
            <a:endParaRPr lang="en-US"/>
          </a:p>
        </p:txBody>
      </p:sp>
    </p:spTree>
    <p:extLst>
      <p:ext uri="{BB962C8B-B14F-4D97-AF65-F5344CB8AC3E}">
        <p14:creationId xmlns:p14="http://schemas.microsoft.com/office/powerpoint/2010/main" val="36675591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441765"/>
          </a:xfrm>
        </p:spPr>
        <p:txBody>
          <a:bodyPr>
            <a:normAutofit/>
          </a:bodyPr>
          <a:lstStyle/>
          <a:p>
            <a:r>
              <a:rPr lang="en-US" sz="3200" dirty="0" smtClean="0">
                <a:latin typeface="Trebuchet MS" panose="020B0603020202020204" pitchFamily="34" charset="0"/>
                <a:ea typeface="Verdana"/>
                <a:cs typeface="Verdana"/>
                <a:sym typeface="Verdana"/>
              </a:rPr>
              <a:t>Standards-Based </a:t>
            </a:r>
            <a:r>
              <a:rPr lang="en-US" sz="3200" dirty="0">
                <a:latin typeface="Trebuchet MS" panose="020B0603020202020204" pitchFamily="34" charset="0"/>
                <a:ea typeface="Verdana"/>
                <a:cs typeface="Verdana"/>
                <a:sym typeface="Verdana"/>
              </a:rPr>
              <a:t>Individualized Education Program</a:t>
            </a:r>
            <a:br>
              <a:rPr lang="en-US" sz="3200" dirty="0">
                <a:latin typeface="Trebuchet MS" panose="020B0603020202020204" pitchFamily="34" charset="0"/>
                <a:ea typeface="Verdana"/>
                <a:cs typeface="Verdana"/>
                <a:sym typeface="Verdana"/>
              </a:rPr>
            </a:br>
            <a:r>
              <a:rPr lang="en-US" sz="3200">
                <a:latin typeface="Trebuchet MS" panose="020B0603020202020204" pitchFamily="34" charset="0"/>
                <a:ea typeface="Verdana"/>
                <a:cs typeface="Verdana"/>
                <a:sym typeface="Verdana"/>
              </a:rPr>
              <a:t>Module </a:t>
            </a:r>
            <a:r>
              <a:rPr lang="en-US" sz="3200" smtClean="0">
                <a:latin typeface="Trebuchet MS" panose="020B0603020202020204" pitchFamily="34" charset="0"/>
                <a:ea typeface="Verdana"/>
                <a:cs typeface="Verdana"/>
                <a:sym typeface="Verdana"/>
              </a:rPr>
              <a:t>Seven</a:t>
            </a:r>
            <a:r>
              <a:rPr lang="en-US" sz="3200" dirty="0" smtClean="0">
                <a:latin typeface="Trebuchet MS" panose="020B0603020202020204" pitchFamily="34" charset="0"/>
                <a:ea typeface="Verdana"/>
                <a:cs typeface="Verdana"/>
                <a:sym typeface="Verdana"/>
              </a:rPr>
              <a:t>: Determining the Least </a:t>
            </a:r>
            <a:r>
              <a:rPr lang="en-US" sz="3200" dirty="0">
                <a:latin typeface="Trebuchet MS" panose="020B0603020202020204" pitchFamily="34" charset="0"/>
                <a:ea typeface="Verdana"/>
                <a:cs typeface="Verdana"/>
                <a:sym typeface="Verdana"/>
              </a:rPr>
              <a:t>Restrictive Environment (LRE)</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4254759"/>
            <a:ext cx="10515600" cy="1922204"/>
          </a:xfrm>
        </p:spPr>
        <p:txBody>
          <a:bodyPr/>
          <a:lstStyle/>
          <a:p>
            <a:pPr marL="0" indent="0">
              <a:lnSpc>
                <a:spcPct val="100000"/>
              </a:lnSpc>
              <a:buNone/>
            </a:pPr>
            <a:r>
              <a:rPr lang="en-US" i="1" dirty="0">
                <a:solidFill>
                  <a:srgbClr val="0F150D"/>
                </a:solidFill>
                <a:latin typeface="Trebuchet MS" panose="020B0603020202020204" pitchFamily="34" charset="0"/>
                <a:ea typeface="Verdana"/>
                <a:cs typeface="Verdana"/>
                <a:sym typeface="Verdana"/>
              </a:rPr>
              <a:t>The resources used during the development of this training module are in the guidance document found on the </a:t>
            </a:r>
            <a:r>
              <a:rPr lang="en-US" i="1" u="sng" dirty="0" smtClean="0">
                <a:solidFill>
                  <a:schemeClr val="hlink"/>
                </a:solidFill>
                <a:latin typeface="Trebuchet MS" panose="020B0603020202020204" pitchFamily="34" charset="0"/>
                <a:ea typeface="Verdana"/>
                <a:cs typeface="Verdana"/>
                <a:sym typeface="Verdana"/>
                <a:hlinkClick r:id="rId3"/>
              </a:rPr>
              <a:t>VDOE Standards-Based IEP webpage</a:t>
            </a:r>
            <a:r>
              <a:rPr lang="en-US" i="1" dirty="0" smtClean="0">
                <a:solidFill>
                  <a:schemeClr val="tx1"/>
                </a:solidFill>
                <a:latin typeface="Trebuchet MS" panose="020B0603020202020204" pitchFamily="34" charset="0"/>
                <a:ea typeface="Verdana"/>
                <a:cs typeface="Verdana"/>
                <a:sym typeface="Verdana"/>
              </a:rPr>
              <a:t>.</a:t>
            </a:r>
            <a:endParaRPr lang="en-US" i="1" dirty="0">
              <a:solidFill>
                <a:schemeClr val="tx1"/>
              </a:solidFill>
              <a:latin typeface="Trebuchet MS" panose="020B0603020202020204" pitchFamily="34" charset="0"/>
              <a:ea typeface="Verdana"/>
              <a:cs typeface="Verdana"/>
              <a:sym typeface="Verdana"/>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10</a:t>
            </a:fld>
            <a:endParaRPr lang="en-US"/>
          </a:p>
        </p:txBody>
      </p:sp>
    </p:spTree>
    <p:extLst>
      <p:ext uri="{BB962C8B-B14F-4D97-AF65-F5344CB8AC3E}">
        <p14:creationId xmlns:p14="http://schemas.microsoft.com/office/powerpoint/2010/main" val="23050914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Defining </a:t>
            </a:r>
            <a:r>
              <a:rPr lang="en-US" sz="3200" dirty="0" smtClean="0">
                <a:latin typeface="Trebuchet MS" panose="020B0603020202020204" pitchFamily="34" charset="0"/>
                <a:ea typeface="Verdana"/>
                <a:cs typeface="Verdana"/>
                <a:sym typeface="Verdana"/>
              </a:rPr>
              <a:t>Least Restrictive Environment (LRE):</a:t>
            </a:r>
            <a:r>
              <a:rPr lang="en-US" sz="3200" dirty="0">
                <a:latin typeface="Trebuchet MS" panose="020B0603020202020204" pitchFamily="34" charset="0"/>
                <a:ea typeface="Verdana"/>
                <a:cs typeface="Verdana"/>
                <a:sym typeface="Verdana"/>
              </a:rPr>
              <a:t/>
            </a:r>
            <a:br>
              <a:rPr lang="en-US" sz="3200" dirty="0">
                <a:latin typeface="Trebuchet MS" panose="020B0603020202020204" pitchFamily="34" charset="0"/>
                <a:ea typeface="Verdana"/>
                <a:cs typeface="Verdana"/>
                <a:sym typeface="Verdana"/>
              </a:rPr>
            </a:br>
            <a:r>
              <a:rPr lang="en-US" sz="3200" dirty="0">
                <a:latin typeface="Trebuchet MS" panose="020B0603020202020204" pitchFamily="34" charset="0"/>
                <a:ea typeface="Verdana"/>
                <a:cs typeface="Verdana"/>
                <a:sym typeface="Verdana"/>
              </a:rPr>
              <a:t>Continuum of Alternative Placements</a:t>
            </a:r>
            <a:endParaRPr lang="en-US" sz="3200" dirty="0">
              <a:latin typeface="Trebuchet MS" panose="020B0603020202020204" pitchFamily="34" charset="0"/>
            </a:endParaRPr>
          </a:p>
        </p:txBody>
      </p:sp>
      <p:pic>
        <p:nvPicPr>
          <p:cNvPr id="5" name="Google Shape;179;p2" descr="From least restrictive to most restrictive: &#10;general classes, special classes, special schools, home instruction, hospital or institution" title="Least Restrictive to Most Restrictive Arrow"/>
          <p:cNvPicPr preferRelativeResize="0"/>
          <p:nvPr/>
        </p:nvPicPr>
        <p:blipFill rotWithShape="1">
          <a:blip r:embed="rId3">
            <a:alphaModFix/>
          </a:blip>
          <a:srcRect/>
          <a:stretch/>
        </p:blipFill>
        <p:spPr>
          <a:xfrm>
            <a:off x="1761930" y="1933284"/>
            <a:ext cx="8315131" cy="3646422"/>
          </a:xfrm>
          <a:prstGeom prst="rect">
            <a:avLst/>
          </a:prstGeom>
          <a:noFill/>
          <a:ln>
            <a:noFill/>
          </a:ln>
        </p:spPr>
      </p:pic>
      <p:sp>
        <p:nvSpPr>
          <p:cNvPr id="4" name="Slide Number Placeholder 3"/>
          <p:cNvSpPr>
            <a:spLocks noGrp="1"/>
          </p:cNvSpPr>
          <p:nvPr>
            <p:ph type="sldNum" sz="quarter" idx="12"/>
          </p:nvPr>
        </p:nvSpPr>
        <p:spPr/>
        <p:txBody>
          <a:bodyPr/>
          <a:lstStyle/>
          <a:p>
            <a:fld id="{25E842EE-07A5-BF42-B259-F0753968FB43}" type="slidenum">
              <a:rPr lang="en-US" smtClean="0"/>
              <a:t>2</a:t>
            </a:fld>
            <a:endParaRPr lang="en-US"/>
          </a:p>
        </p:txBody>
      </p:sp>
    </p:spTree>
    <p:extLst>
      <p:ext uri="{BB962C8B-B14F-4D97-AF65-F5344CB8AC3E}">
        <p14:creationId xmlns:p14="http://schemas.microsoft.com/office/powerpoint/2010/main" val="33018864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3119"/>
            <a:ext cx="10515600" cy="1325563"/>
          </a:xfrm>
        </p:spPr>
        <p:txBody>
          <a:bodyPr>
            <a:noAutofit/>
          </a:bodyPr>
          <a:lstStyle/>
          <a:p>
            <a:r>
              <a:rPr lang="en-US" sz="3200" dirty="0">
                <a:latin typeface="Trebuchet MS" panose="020B0603020202020204" pitchFamily="34" charset="0"/>
                <a:ea typeface="Verdana"/>
                <a:cs typeface="Verdana"/>
                <a:sym typeface="Verdana"/>
              </a:rPr>
              <a:t>A </a:t>
            </a:r>
            <a:r>
              <a:rPr lang="en-US" sz="3200" dirty="0" smtClean="0">
                <a:latin typeface="Trebuchet MS" panose="020B0603020202020204" pitchFamily="34" charset="0"/>
                <a:ea typeface="Verdana"/>
                <a:cs typeface="Verdana"/>
                <a:sym typeface="Verdana"/>
              </a:rPr>
              <a:t>Documented </a:t>
            </a:r>
            <a:r>
              <a:rPr lang="en-US" sz="3200" dirty="0">
                <a:latin typeface="Trebuchet MS" panose="020B0603020202020204" pitchFamily="34" charset="0"/>
                <a:ea typeface="Verdana"/>
                <a:cs typeface="Verdana"/>
                <a:sym typeface="Verdana"/>
              </a:rPr>
              <a:t>E</a:t>
            </a:r>
            <a:r>
              <a:rPr lang="en-US" sz="3200" dirty="0" smtClean="0">
                <a:latin typeface="Trebuchet MS" panose="020B0603020202020204" pitchFamily="34" charset="0"/>
                <a:ea typeface="Verdana"/>
                <a:cs typeface="Verdana"/>
                <a:sym typeface="Verdana"/>
              </a:rPr>
              <a:t>xplanation </a:t>
            </a:r>
            <a:r>
              <a:rPr lang="en-US" sz="3200" dirty="0">
                <a:latin typeface="Trebuchet MS" panose="020B0603020202020204" pitchFamily="34" charset="0"/>
                <a:ea typeface="Verdana"/>
                <a:cs typeface="Verdana"/>
                <a:sym typeface="Verdana"/>
              </a:rPr>
              <a:t>of </a:t>
            </a:r>
            <a:r>
              <a:rPr lang="en-US" sz="3200" dirty="0" smtClean="0">
                <a:latin typeface="Trebuchet MS" panose="020B0603020202020204" pitchFamily="34" charset="0"/>
                <a:ea typeface="Verdana"/>
                <a:cs typeface="Verdana"/>
                <a:sym typeface="Verdana"/>
              </a:rPr>
              <a:t>Any </a:t>
            </a:r>
            <a:r>
              <a:rPr lang="en-US" sz="3200" dirty="0">
                <a:latin typeface="Trebuchet MS" panose="020B0603020202020204" pitchFamily="34" charset="0"/>
                <a:ea typeface="Verdana"/>
                <a:cs typeface="Verdana"/>
                <a:sym typeface="Verdana"/>
              </a:rPr>
              <a:t>T</a:t>
            </a:r>
            <a:r>
              <a:rPr lang="en-US" sz="3200" dirty="0" smtClean="0">
                <a:latin typeface="Trebuchet MS" panose="020B0603020202020204" pitchFamily="34" charset="0"/>
                <a:ea typeface="Verdana"/>
                <a:cs typeface="Verdana"/>
                <a:sym typeface="Verdana"/>
              </a:rPr>
              <a:t>ime </a:t>
            </a:r>
            <a:r>
              <a:rPr lang="en-US" sz="3200" dirty="0">
                <a:latin typeface="Trebuchet MS" panose="020B0603020202020204" pitchFamily="34" charset="0"/>
                <a:ea typeface="Verdana"/>
                <a:cs typeface="Verdana"/>
                <a:sym typeface="Verdana"/>
              </a:rPr>
              <a:t>the </a:t>
            </a:r>
            <a:r>
              <a:rPr lang="en-US" sz="3200" dirty="0" smtClean="0">
                <a:latin typeface="Trebuchet MS" panose="020B0603020202020204" pitchFamily="34" charset="0"/>
                <a:ea typeface="Verdana"/>
                <a:cs typeface="Verdana"/>
                <a:sym typeface="Verdana"/>
              </a:rPr>
              <a:t>Student </a:t>
            </a:r>
            <a:r>
              <a:rPr lang="en-US" sz="3200" dirty="0">
                <a:latin typeface="Trebuchet MS" panose="020B0603020202020204" pitchFamily="34" charset="0"/>
                <a:ea typeface="Verdana"/>
                <a:cs typeface="Verdana"/>
                <a:sym typeface="Verdana"/>
              </a:rPr>
              <a:t>will not </a:t>
            </a:r>
            <a:r>
              <a:rPr lang="en-US" sz="3200" dirty="0" smtClean="0">
                <a:latin typeface="Trebuchet MS" panose="020B0603020202020204" pitchFamily="34" charset="0"/>
                <a:ea typeface="Verdana"/>
                <a:cs typeface="Verdana"/>
                <a:sym typeface="Verdana"/>
              </a:rPr>
              <a:t>Participate </a:t>
            </a:r>
            <a:r>
              <a:rPr lang="en-US" sz="3200" dirty="0">
                <a:latin typeface="Trebuchet MS" panose="020B0603020202020204" pitchFamily="34" charset="0"/>
                <a:ea typeface="Verdana"/>
                <a:cs typeface="Verdana"/>
                <a:sym typeface="Verdana"/>
              </a:rPr>
              <a:t>a</a:t>
            </a:r>
            <a:r>
              <a:rPr lang="en-US" sz="3200" dirty="0" smtClean="0">
                <a:latin typeface="Trebuchet MS" panose="020B0603020202020204" pitchFamily="34" charset="0"/>
                <a:ea typeface="Verdana"/>
                <a:cs typeface="Verdana"/>
                <a:sym typeface="Verdana"/>
              </a:rPr>
              <a:t>long </a:t>
            </a:r>
            <a:r>
              <a:rPr lang="en-US" sz="3200" dirty="0">
                <a:latin typeface="Trebuchet MS" panose="020B0603020202020204" pitchFamily="34" charset="0"/>
                <a:ea typeface="Verdana"/>
                <a:cs typeface="Verdana"/>
                <a:sym typeface="Verdana"/>
              </a:rPr>
              <a:t>with </a:t>
            </a:r>
            <a:r>
              <a:rPr lang="en-US" sz="3200" dirty="0" smtClean="0">
                <a:latin typeface="Trebuchet MS" panose="020B0603020202020204" pitchFamily="34" charset="0"/>
                <a:ea typeface="Verdana"/>
                <a:cs typeface="Verdana"/>
                <a:sym typeface="Verdana"/>
              </a:rPr>
              <a:t>Nondisabled Children</a:t>
            </a:r>
            <a:r>
              <a:rPr lang="en-US" sz="3200" dirty="0">
                <a:latin typeface="Trebuchet MS" panose="020B0603020202020204" pitchFamily="34" charset="0"/>
                <a:ea typeface="Verdana"/>
                <a:cs typeface="Verdana"/>
                <a:sym typeface="Verdana"/>
              </a:rPr>
              <a:t/>
            </a:r>
            <a:br>
              <a:rPr lang="en-US" sz="3200" dirty="0">
                <a:latin typeface="Trebuchet MS" panose="020B0603020202020204" pitchFamily="34" charset="0"/>
                <a:ea typeface="Verdana"/>
                <a:cs typeface="Verdana"/>
                <a:sym typeface="Verdana"/>
              </a:rPr>
            </a:b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071395"/>
            <a:ext cx="10515600" cy="4105567"/>
          </a:xfrm>
        </p:spPr>
        <p:txBody>
          <a:bodyPr/>
          <a:lstStyle/>
          <a:p>
            <a:pPr marL="0" lvl="0" indent="0">
              <a:lnSpc>
                <a:spcPct val="80000"/>
              </a:lnSpc>
              <a:spcBef>
                <a:spcPts val="0"/>
              </a:spcBef>
              <a:buClr>
                <a:schemeClr val="dk1"/>
              </a:buClr>
              <a:buSzPts val="2402"/>
              <a:buNone/>
            </a:pPr>
            <a:r>
              <a:rPr lang="en-US" sz="2400" b="1" dirty="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
                  </a:ext>
                </a:extLst>
              </a:rPr>
              <a:t>Ask:</a:t>
            </a:r>
            <a:endParaRPr lang="en-US" sz="2400" dirty="0">
              <a:latin typeface="Trebuchet MS" panose="020B0603020202020204" pitchFamily="34" charset="0"/>
              <a:ea typeface="Verdana" panose="020B0604030504040204" pitchFamily="34" charset="0"/>
              <a:cs typeface="Verdana" panose="020B0604030504040204" pitchFamily="34" charset="0"/>
              <a:sym typeface="Verdana"/>
            </a:endParaRPr>
          </a:p>
          <a:p>
            <a:pPr lvl="0">
              <a:lnSpc>
                <a:spcPct val="100000"/>
              </a:lnSpc>
              <a:spcBef>
                <a:spcPts val="480"/>
              </a:spcBef>
              <a:buClr>
                <a:schemeClr val="dk1"/>
              </a:buClr>
              <a:buSzPts val="2402"/>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What is the amount of direct instruction the student needs?</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2"/>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What setting is most likely to help the student achieve his/her goals?</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2"/>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What school facilities are needed to support the </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student’s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learning?</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2"/>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When will the services begin and end?</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a:lnSpc>
                <a:spcPct val="100000"/>
              </a:lnSpc>
            </a:pPr>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3</a:t>
            </a:fld>
            <a:endParaRPr lang="en-US"/>
          </a:p>
        </p:txBody>
      </p:sp>
    </p:spTree>
    <p:extLst>
      <p:ext uri="{BB962C8B-B14F-4D97-AF65-F5344CB8AC3E}">
        <p14:creationId xmlns:p14="http://schemas.microsoft.com/office/powerpoint/2010/main" val="25967262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Sample: Service Documentation</a:t>
            </a:r>
            <a:endParaRPr lang="en-US" sz="3200" dirty="0">
              <a:latin typeface="Trebuchet MS" panose="020B0603020202020204" pitchFamily="34" charset="0"/>
            </a:endParaRPr>
          </a:p>
        </p:txBody>
      </p:sp>
      <p:pic>
        <p:nvPicPr>
          <p:cNvPr id="5" name="Google Shape;193;p4" descr="This sample shows the special education services, frequency, location, and duration.  Examples of services are social skills instruction, adapted physical education; mathematics instruction, reading instruction, study and organizational skills instruction, and deaf and hard of hearing support.  Each service specifies frequency, location, and duration." title="Service Documentation Example"/>
          <p:cNvPicPr preferRelativeResize="0">
            <a:picLocks/>
          </p:cNvPicPr>
          <p:nvPr/>
        </p:nvPicPr>
        <p:blipFill rotWithShape="1">
          <a:blip r:embed="rId3">
            <a:alphaModFix/>
          </a:blip>
          <a:srcRect/>
          <a:stretch/>
        </p:blipFill>
        <p:spPr>
          <a:xfrm>
            <a:off x="838200" y="1546808"/>
            <a:ext cx="8884298" cy="4814187"/>
          </a:xfrm>
          <a:prstGeom prst="rect">
            <a:avLst/>
          </a:prstGeom>
          <a:noFill/>
          <a:ln>
            <a:noFill/>
          </a:ln>
        </p:spPr>
      </p:pic>
      <p:sp>
        <p:nvSpPr>
          <p:cNvPr id="4" name="Slide Number Placeholder 3"/>
          <p:cNvSpPr>
            <a:spLocks noGrp="1"/>
          </p:cNvSpPr>
          <p:nvPr>
            <p:ph type="sldNum" sz="quarter" idx="12"/>
          </p:nvPr>
        </p:nvSpPr>
        <p:spPr/>
        <p:txBody>
          <a:bodyPr/>
          <a:lstStyle/>
          <a:p>
            <a:fld id="{25E842EE-07A5-BF42-B259-F0753968FB43}" type="slidenum">
              <a:rPr lang="en-US" smtClean="0"/>
              <a:t>4</a:t>
            </a:fld>
            <a:endParaRPr lang="en-US"/>
          </a:p>
        </p:txBody>
      </p:sp>
    </p:spTree>
    <p:extLst>
      <p:ext uri="{BB962C8B-B14F-4D97-AF65-F5344CB8AC3E}">
        <p14:creationId xmlns:p14="http://schemas.microsoft.com/office/powerpoint/2010/main" val="15895790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Quick Check: </a:t>
            </a:r>
            <a:r>
              <a:rPr lang="en-US" sz="3200" dirty="0" smtClean="0">
                <a:latin typeface="Trebuchet MS" panose="020B0603020202020204" pitchFamily="34" charset="0"/>
                <a:ea typeface="Verdana"/>
                <a:cs typeface="Verdana"/>
                <a:sym typeface="Verdana"/>
              </a:rPr>
              <a:t>Determining </a:t>
            </a:r>
            <a:r>
              <a:rPr lang="en-US" sz="3200" dirty="0">
                <a:latin typeface="Trebuchet MS" panose="020B0603020202020204" pitchFamily="34" charset="0"/>
                <a:ea typeface="Verdana"/>
                <a:cs typeface="Verdana"/>
                <a:sym typeface="Verdana"/>
              </a:rPr>
              <a:t>the Least Restrictive Environment (LRE) (1 of 2)</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295331"/>
            <a:ext cx="10515600" cy="3881632"/>
          </a:xfrm>
        </p:spPr>
        <p:txBody>
          <a:bodyPr/>
          <a:lstStyle/>
          <a:p>
            <a:pPr lvl="0">
              <a:lnSpc>
                <a:spcPct val="100000"/>
              </a:lnSpc>
              <a:spcBef>
                <a:spcPts val="0"/>
              </a:spcBef>
              <a:buClr>
                <a:schemeClr val="dk1"/>
              </a:buClr>
              <a:buSzPts val="2405"/>
            </a:pPr>
            <a:r>
              <a:rPr lang="en-US" sz="2400" dirty="0">
                <a:latin typeface="Trebuchet MS" panose="020B0603020202020204" pitchFamily="34" charset="0"/>
                <a:ea typeface="Verdana" panose="020B0604030504040204" pitchFamily="34" charset="0"/>
                <a:cs typeface="Verdana" panose="020B0604030504040204" pitchFamily="34" charset="0"/>
                <a:sym typeface="Verdana"/>
              </a:rPr>
              <a:t>The IEP T</a:t>
            </a:r>
            <a:r>
              <a:rPr lang="en-US" sz="2400" dirty="0">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2"/>
                  </a:ext>
                </a:extLst>
              </a:rPr>
              <a:t>eam</a:t>
            </a:r>
            <a:r>
              <a:rPr lang="en-US" sz="2400" dirty="0">
                <a:latin typeface="Trebuchet MS" panose="020B0603020202020204" pitchFamily="34" charset="0"/>
                <a:ea typeface="Verdana" panose="020B0604030504040204" pitchFamily="34" charset="0"/>
                <a:cs typeface="Verdana" panose="020B0604030504040204" pitchFamily="34" charset="0"/>
                <a:sym typeface="Verdana"/>
              </a:rPr>
              <a:t> clearly described the following for each service: </a:t>
            </a:r>
            <a:endParaRPr lang="en-US" sz="2400" dirty="0">
              <a:latin typeface="Trebuchet MS" panose="020B0603020202020204" pitchFamily="34" charset="0"/>
              <a:ea typeface="Verdana" panose="020B0604030504040204" pitchFamily="34" charset="0"/>
              <a:cs typeface="Verdana" panose="020B0604030504040204" pitchFamily="34" charset="0"/>
            </a:endParaRPr>
          </a:p>
          <a:p>
            <a:pPr marL="1028700" lvl="1" indent="-457200">
              <a:lnSpc>
                <a:spcPct val="100000"/>
              </a:lnSpc>
              <a:spcBef>
                <a:spcPts val="481"/>
              </a:spcBef>
              <a:buClr>
                <a:schemeClr val="dk1"/>
              </a:buClr>
              <a:buSzPts val="2405"/>
              <a:buFont typeface="Courier New" panose="02070309020205020404" pitchFamily="49" charset="0"/>
              <a:buChar char="o"/>
            </a:pPr>
            <a:r>
              <a:rPr lang="en-US" i="1" dirty="0">
                <a:latin typeface="Trebuchet MS" panose="020B0603020202020204" pitchFamily="34" charset="0"/>
                <a:ea typeface="Verdana" panose="020B0604030504040204" pitchFamily="34" charset="0"/>
                <a:cs typeface="Verdana" panose="020B0604030504040204" pitchFamily="34" charset="0"/>
                <a:sym typeface="Verdana"/>
              </a:rPr>
              <a:t>F</a:t>
            </a:r>
            <a:r>
              <a:rPr lang="en-US" i="1" dirty="0" smtClean="0">
                <a:latin typeface="Trebuchet MS" panose="020B0603020202020204" pitchFamily="34" charset="0"/>
                <a:ea typeface="Verdana" panose="020B0604030504040204" pitchFamily="34" charset="0"/>
                <a:cs typeface="Verdana" panose="020B0604030504040204" pitchFamily="34" charset="0"/>
                <a:sym typeface="Verdana"/>
              </a:rPr>
              <a:t>requency </a:t>
            </a:r>
            <a:r>
              <a:rPr lang="en-US" i="1" dirty="0">
                <a:latin typeface="Trebuchet MS" panose="020B0603020202020204" pitchFamily="34" charset="0"/>
                <a:ea typeface="Verdana" panose="020B0604030504040204" pitchFamily="34" charset="0"/>
                <a:cs typeface="Verdana" panose="020B0604030504040204" pitchFamily="34" charset="0"/>
                <a:sym typeface="Verdana"/>
              </a:rPr>
              <a:t>and amount</a:t>
            </a:r>
            <a:r>
              <a:rPr lang="en-US" dirty="0">
                <a:latin typeface="Trebuchet MS" panose="020B0603020202020204" pitchFamily="34" charset="0"/>
                <a:ea typeface="Verdana" panose="020B0604030504040204" pitchFamily="34" charset="0"/>
                <a:cs typeface="Verdana" panose="020B0604030504040204" pitchFamily="34" charset="0"/>
                <a:sym typeface="Verdana"/>
              </a:rPr>
              <a:t> (time or conditions</a:t>
            </a:r>
            <a:r>
              <a:rPr lang="en-US" dirty="0" smtClean="0">
                <a:latin typeface="Trebuchet MS" panose="020B0603020202020204" pitchFamily="34" charset="0"/>
                <a:ea typeface="Verdana" panose="020B0604030504040204" pitchFamily="34" charset="0"/>
                <a:cs typeface="Verdana" panose="020B0604030504040204" pitchFamily="34" charset="0"/>
                <a:sym typeface="Verdana"/>
              </a:rPr>
              <a:t>)</a:t>
            </a:r>
            <a:endParaRPr lang="en-US" dirty="0">
              <a:latin typeface="Trebuchet MS" panose="020B0603020202020204" pitchFamily="34" charset="0"/>
              <a:ea typeface="Verdana" panose="020B0604030504040204" pitchFamily="34" charset="0"/>
              <a:cs typeface="Verdana" panose="020B0604030504040204" pitchFamily="34" charset="0"/>
            </a:endParaRPr>
          </a:p>
          <a:p>
            <a:pPr marL="1028700" lvl="1" indent="-457200">
              <a:lnSpc>
                <a:spcPct val="100000"/>
              </a:lnSpc>
              <a:spcBef>
                <a:spcPts val="481"/>
              </a:spcBef>
              <a:buClr>
                <a:schemeClr val="dk1"/>
              </a:buClr>
              <a:buSzPts val="2405"/>
              <a:buFont typeface="Courier New" panose="02070309020205020404" pitchFamily="49" charset="0"/>
              <a:buChar char="o"/>
            </a:pPr>
            <a:r>
              <a:rPr lang="en-US" i="1" dirty="0">
                <a:latin typeface="Trebuchet MS" panose="020B0603020202020204" pitchFamily="34" charset="0"/>
                <a:ea typeface="Verdana" panose="020B0604030504040204" pitchFamily="34" charset="0"/>
                <a:cs typeface="Verdana" panose="020B0604030504040204" pitchFamily="34" charset="0"/>
                <a:sym typeface="Verdana"/>
              </a:rPr>
              <a:t>L</a:t>
            </a:r>
            <a:r>
              <a:rPr lang="en-US" i="1" dirty="0" smtClean="0">
                <a:latin typeface="Trebuchet MS" panose="020B0603020202020204" pitchFamily="34" charset="0"/>
                <a:ea typeface="Verdana" panose="020B0604030504040204" pitchFamily="34" charset="0"/>
                <a:cs typeface="Verdana" panose="020B0604030504040204" pitchFamily="34" charset="0"/>
                <a:sym typeface="Verdana"/>
              </a:rPr>
              <a:t>ocation </a:t>
            </a:r>
            <a:r>
              <a:rPr lang="en-US" dirty="0">
                <a:latin typeface="Trebuchet MS" panose="020B0603020202020204" pitchFamily="34" charset="0"/>
                <a:ea typeface="Verdana" panose="020B0604030504040204" pitchFamily="34" charset="0"/>
                <a:cs typeface="Verdana" panose="020B0604030504040204" pitchFamily="34" charset="0"/>
                <a:sym typeface="Verdana"/>
              </a:rPr>
              <a:t>(general or special education classroom, lunchroom, etc</a:t>
            </a:r>
            <a:r>
              <a:rPr lang="en-US" dirty="0" smtClean="0">
                <a:latin typeface="Trebuchet MS" panose="020B0603020202020204" pitchFamily="34" charset="0"/>
                <a:ea typeface="Verdana" panose="020B0604030504040204" pitchFamily="34" charset="0"/>
                <a:cs typeface="Verdana" panose="020B0604030504040204" pitchFamily="34" charset="0"/>
                <a:sym typeface="Verdana"/>
              </a:rPr>
              <a:t>.) </a:t>
            </a:r>
          </a:p>
          <a:p>
            <a:pPr marL="1028700" lvl="1" indent="-457200">
              <a:lnSpc>
                <a:spcPct val="100000"/>
              </a:lnSpc>
              <a:spcBef>
                <a:spcPts val="481"/>
              </a:spcBef>
              <a:buClr>
                <a:schemeClr val="dk1"/>
              </a:buClr>
              <a:buSzPts val="2405"/>
              <a:buFont typeface="Courier New" panose="02070309020205020404" pitchFamily="49" charset="0"/>
              <a:buChar char="o"/>
            </a:pPr>
            <a:r>
              <a:rPr lang="en-US" i="1" dirty="0" smtClean="0">
                <a:latin typeface="Trebuchet MS" panose="020B0603020202020204" pitchFamily="34" charset="0"/>
                <a:ea typeface="Verdana" panose="020B0604030504040204" pitchFamily="34" charset="0"/>
                <a:cs typeface="Verdana" panose="020B0604030504040204" pitchFamily="34" charset="0"/>
                <a:sym typeface="Verdana"/>
              </a:rPr>
              <a:t>Duration </a:t>
            </a:r>
            <a:r>
              <a:rPr lang="en-US" dirty="0">
                <a:latin typeface="Trebuchet MS" panose="020B0603020202020204" pitchFamily="34" charset="0"/>
                <a:ea typeface="Verdana" panose="020B0604030504040204" pitchFamily="34" charset="0"/>
                <a:cs typeface="Verdana" panose="020B0604030504040204" pitchFamily="34" charset="0"/>
                <a:sym typeface="Verdana"/>
              </a:rPr>
              <a:t>(generally beginning and ending dates of IEP, unless otherwise specified</a:t>
            </a:r>
            <a:r>
              <a:rPr lang="en-US" dirty="0" smtClean="0">
                <a:latin typeface="Trebuchet MS" panose="020B0603020202020204" pitchFamily="34" charset="0"/>
                <a:ea typeface="Verdana" panose="020B0604030504040204" pitchFamily="34" charset="0"/>
                <a:cs typeface="Verdana" panose="020B0604030504040204" pitchFamily="34" charset="0"/>
                <a:sym typeface="Verdana"/>
              </a:rPr>
              <a:t>)</a:t>
            </a:r>
            <a:endParaRPr lang="en-US" dirty="0">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1"/>
              </a:spcBef>
              <a:buClr>
                <a:schemeClr val="dk1"/>
              </a:buClr>
              <a:buSzPts val="2405"/>
            </a:pPr>
            <a:r>
              <a:rPr lang="en-US" sz="2400" dirty="0">
                <a:latin typeface="Trebuchet MS" panose="020B0603020202020204" pitchFamily="34" charset="0"/>
                <a:ea typeface="Verdana" panose="020B0604030504040204" pitchFamily="34" charset="0"/>
                <a:cs typeface="Verdana" panose="020B0604030504040204" pitchFamily="34" charset="0"/>
                <a:sym typeface="Verdana"/>
              </a:rPr>
              <a:t>Each statement of service is clear and unambiguous.</a:t>
            </a:r>
            <a:endParaRPr lang="en-US" sz="2400" dirty="0">
              <a:latin typeface="Trebuchet MS" panose="020B0603020202020204" pitchFamily="34" charset="0"/>
              <a:ea typeface="Verdana" panose="020B0604030504040204" pitchFamily="34" charset="0"/>
              <a:cs typeface="Verdana" panose="020B0604030504040204" pitchFamily="34" charset="0"/>
            </a:endParaRPr>
          </a:p>
          <a:p>
            <a:pPr marL="0" indent="0">
              <a:lnSpc>
                <a:spcPct val="100000"/>
              </a:lnSpc>
              <a:buNone/>
            </a:pPr>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5</a:t>
            </a:fld>
            <a:endParaRPr lang="en-US"/>
          </a:p>
        </p:txBody>
      </p:sp>
    </p:spTree>
    <p:extLst>
      <p:ext uri="{BB962C8B-B14F-4D97-AF65-F5344CB8AC3E}">
        <p14:creationId xmlns:p14="http://schemas.microsoft.com/office/powerpoint/2010/main" val="36934000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Quick Check: </a:t>
            </a:r>
            <a:r>
              <a:rPr lang="en-US" sz="3200" dirty="0" smtClean="0">
                <a:latin typeface="Trebuchet MS" panose="020B0603020202020204" pitchFamily="34" charset="0"/>
                <a:ea typeface="Verdana"/>
                <a:cs typeface="Verdana"/>
                <a:sym typeface="Verdana"/>
              </a:rPr>
              <a:t>Determining </a:t>
            </a:r>
            <a:r>
              <a:rPr lang="en-US" sz="3200" dirty="0">
                <a:latin typeface="Trebuchet MS" panose="020B0603020202020204" pitchFamily="34" charset="0"/>
                <a:ea typeface="Verdana"/>
                <a:cs typeface="Verdana"/>
                <a:sym typeface="Verdana"/>
              </a:rPr>
              <a:t>the Least Restrictive Environment (LRE) (2 of 2)</a:t>
            </a:r>
            <a:endParaRPr lang="en-US" sz="3200" dirty="0">
              <a:latin typeface="Trebuchet MS" panose="020B0603020202020204" pitchFamily="34" charset="0"/>
            </a:endParaRPr>
          </a:p>
        </p:txBody>
      </p:sp>
      <p:sp>
        <p:nvSpPr>
          <p:cNvPr id="3" name="Content Placeholder 2"/>
          <p:cNvSpPr>
            <a:spLocks noGrp="1"/>
          </p:cNvSpPr>
          <p:nvPr>
            <p:ph idx="1"/>
          </p:nvPr>
        </p:nvSpPr>
        <p:spPr>
          <a:xfrm>
            <a:off x="838200" y="2090057"/>
            <a:ext cx="10515600" cy="4086906"/>
          </a:xfrm>
        </p:spPr>
        <p:txBody>
          <a:bodyPr/>
          <a:lstStyle/>
          <a:p>
            <a:pPr lvl="0">
              <a:lnSpc>
                <a:spcPct val="100000"/>
              </a:lnSpc>
              <a:spcBef>
                <a:spcPts val="0"/>
              </a:spcBef>
              <a:buClr>
                <a:schemeClr val="dk1"/>
              </a:buClr>
              <a:buSzPts val="2405"/>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If the student will not participate in the general education environment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
                  </a:ext>
                </a:extLst>
              </a:rPr>
              <a:t>age-appropriate</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 and natural settings for preschool children) full time, did the IEP Team describe why full-time participation with </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nondisabled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peers is not appropriate</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t>
            </a:r>
          </a:p>
          <a:p>
            <a:pPr lvl="0">
              <a:lnSpc>
                <a:spcPct val="100000"/>
              </a:lnSpc>
              <a:spcBef>
                <a:spcPts val="0"/>
              </a:spcBef>
              <a:buClr>
                <a:schemeClr val="dk1"/>
              </a:buClr>
              <a:buSzPts val="2405"/>
            </a:pP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1"/>
              </a:spcBef>
              <a:buClr>
                <a:schemeClr val="dk1"/>
              </a:buClr>
              <a:buSzPts val="2405"/>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The IEP </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Team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considered whether the student will participate with non-disabled peers in extracurricular and </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nonacademic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activities.</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2"/>
          </p:nvPr>
        </p:nvSpPr>
        <p:spPr/>
        <p:txBody>
          <a:bodyPr/>
          <a:lstStyle/>
          <a:p>
            <a:fld id="{25E842EE-07A5-BF42-B259-F0753968FB43}" type="slidenum">
              <a:rPr lang="en-US" smtClean="0"/>
              <a:t>6</a:t>
            </a:fld>
            <a:endParaRPr lang="en-US"/>
          </a:p>
        </p:txBody>
      </p:sp>
    </p:spTree>
    <p:extLst>
      <p:ext uri="{BB962C8B-B14F-4D97-AF65-F5344CB8AC3E}">
        <p14:creationId xmlns:p14="http://schemas.microsoft.com/office/powerpoint/2010/main" val="6791532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Extended School Year Services (ESY)</a:t>
            </a:r>
            <a:endParaRPr lang="en-US" sz="3200" dirty="0">
              <a:latin typeface="Trebuchet MS" panose="020B0603020202020204" pitchFamily="34" charset="0"/>
            </a:endParaRPr>
          </a:p>
        </p:txBody>
      </p:sp>
      <p:sp>
        <p:nvSpPr>
          <p:cNvPr id="3" name="Content Placeholder 2"/>
          <p:cNvSpPr>
            <a:spLocks noGrp="1"/>
          </p:cNvSpPr>
          <p:nvPr>
            <p:ph idx="1"/>
          </p:nvPr>
        </p:nvSpPr>
        <p:spPr/>
        <p:txBody>
          <a:bodyPr/>
          <a:lstStyle/>
          <a:p>
            <a:pPr lvl="0">
              <a:lnSpc>
                <a:spcPct val="100000"/>
              </a:lnSpc>
              <a:spcBef>
                <a:spcPts val="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R</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egression/recoupment </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D</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egrees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of progress </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E</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merging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skills/breakthrough opportunities </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I</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nterfering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behaviors </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T</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he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nature and/or severity of the disability </a:t>
            </a:r>
            <a:endPar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endParaRPr>
          </a:p>
          <a:p>
            <a:pPr lvl="0">
              <a:lnSpc>
                <a:spcPct val="100000"/>
              </a:lnSpc>
              <a:spcBef>
                <a:spcPts val="480"/>
              </a:spcBef>
              <a:buClr>
                <a:schemeClr val="dk1"/>
              </a:buClr>
              <a:buSzPts val="2400"/>
            </a:pP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S</a:t>
            </a:r>
            <a:r>
              <a:rPr lang="en-US" sz="2400" dirty="0" smtClean="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pecial </a:t>
            </a:r>
            <a:r>
              <a:rPr lang="en-US" sz="2400"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rPr>
              <a:t>circumstances or other factors </a:t>
            </a:r>
            <a:endParaRPr lang="en-US" sz="2400" b="1" u="sng" dirty="0">
              <a:solidFill>
                <a:srgbClr val="0F150D"/>
              </a:solidFill>
              <a:latin typeface="Trebuchet MS" panose="020B0603020202020204" pitchFamily="34" charset="0"/>
              <a:ea typeface="Verdana" panose="020B0604030504040204" pitchFamily="34" charset="0"/>
              <a:cs typeface="Verdana" panose="020B0604030504040204" pitchFamily="34" charset="0"/>
              <a:sym typeface="Verdana"/>
            </a:endParaRPr>
          </a:p>
          <a:p>
            <a:endParaRPr lang="en-US" dirty="0">
              <a:latin typeface="Trebuchet MS" panose="020B0603020202020204" pitchFamily="34" charset="0"/>
            </a:endParaRPr>
          </a:p>
        </p:txBody>
      </p:sp>
      <p:sp>
        <p:nvSpPr>
          <p:cNvPr id="4" name="Slide Number Placeholder 3"/>
          <p:cNvSpPr>
            <a:spLocks noGrp="1"/>
          </p:cNvSpPr>
          <p:nvPr>
            <p:ph type="sldNum" sz="quarter" idx="12"/>
          </p:nvPr>
        </p:nvSpPr>
        <p:spPr/>
        <p:txBody>
          <a:bodyPr/>
          <a:lstStyle/>
          <a:p>
            <a:fld id="{25E842EE-07A5-BF42-B259-F0753968FB43}" type="slidenum">
              <a:rPr lang="en-US" smtClean="0"/>
              <a:t>7</a:t>
            </a:fld>
            <a:endParaRPr lang="en-US"/>
          </a:p>
        </p:txBody>
      </p:sp>
    </p:spTree>
    <p:extLst>
      <p:ext uri="{BB962C8B-B14F-4D97-AF65-F5344CB8AC3E}">
        <p14:creationId xmlns:p14="http://schemas.microsoft.com/office/powerpoint/2010/main" val="26293053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rebuchet MS" panose="020B0603020202020204" pitchFamily="34" charset="0"/>
                <a:ea typeface="Verdana"/>
                <a:cs typeface="Verdana"/>
                <a:sym typeface="Verdana"/>
              </a:rPr>
              <a:t>Sample: </a:t>
            </a:r>
            <a:r>
              <a:rPr lang="en-US" sz="3200" dirty="0" smtClean="0">
                <a:latin typeface="Trebuchet MS" panose="020B0603020202020204" pitchFamily="34" charset="0"/>
                <a:ea typeface="Verdana"/>
                <a:cs typeface="Verdana"/>
                <a:sym typeface="Verdana"/>
              </a:rPr>
              <a:t>Extended </a:t>
            </a:r>
            <a:r>
              <a:rPr lang="en-US" sz="3200" dirty="0">
                <a:latin typeface="Trebuchet MS" panose="020B0603020202020204" pitchFamily="34" charset="0"/>
                <a:ea typeface="Verdana"/>
                <a:cs typeface="Verdana"/>
                <a:sym typeface="Verdana"/>
              </a:rPr>
              <a:t>School Year Services</a:t>
            </a:r>
            <a:endParaRPr lang="en-US" sz="3200" dirty="0">
              <a:latin typeface="Trebuchet MS" panose="020B0603020202020204" pitchFamily="34" charset="0"/>
            </a:endParaRPr>
          </a:p>
        </p:txBody>
      </p:sp>
      <p:pic>
        <p:nvPicPr>
          <p:cNvPr id="5" name="Google Shape;221;p8" descr="This is an example of an extended school year page of the IEP.  In the ESY sample, the IEP team discussed student’s progress and made a determination that it would not be jeopardized by the lack of services beyond the normal school year.  If the IEP team determines that the student qualifies for ESY, then the team would determine goals, accommodations, and amount and frequency of services.&#10;" title="Extended school year IEP page example"/>
          <p:cNvPicPr preferRelativeResize="0">
            <a:picLocks/>
          </p:cNvPicPr>
          <p:nvPr/>
        </p:nvPicPr>
        <p:blipFill rotWithShape="1">
          <a:blip r:embed="rId3">
            <a:alphaModFix/>
          </a:blip>
          <a:srcRect/>
          <a:stretch/>
        </p:blipFill>
        <p:spPr>
          <a:xfrm>
            <a:off x="838199" y="1690688"/>
            <a:ext cx="9089571" cy="4840741"/>
          </a:xfrm>
          <a:prstGeom prst="rect">
            <a:avLst/>
          </a:prstGeom>
          <a:noFill/>
          <a:ln>
            <a:noFill/>
          </a:ln>
        </p:spPr>
      </p:pic>
      <p:sp>
        <p:nvSpPr>
          <p:cNvPr id="4" name="Slide Number Placeholder 3"/>
          <p:cNvSpPr>
            <a:spLocks noGrp="1"/>
          </p:cNvSpPr>
          <p:nvPr>
            <p:ph type="sldNum" sz="quarter" idx="12"/>
          </p:nvPr>
        </p:nvSpPr>
        <p:spPr/>
        <p:txBody>
          <a:bodyPr/>
          <a:lstStyle/>
          <a:p>
            <a:fld id="{25E842EE-07A5-BF42-B259-F0753968FB43}" type="slidenum">
              <a:rPr lang="en-US" smtClean="0"/>
              <a:t>8</a:t>
            </a:fld>
            <a:endParaRPr lang="en-US"/>
          </a:p>
        </p:txBody>
      </p:sp>
    </p:spTree>
    <p:extLst>
      <p:ext uri="{BB962C8B-B14F-4D97-AF65-F5344CB8AC3E}">
        <p14:creationId xmlns:p14="http://schemas.microsoft.com/office/powerpoint/2010/main" val="11593730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latin typeface="Trebuchet MS" panose="020B0603020202020204" pitchFamily="34" charset="0"/>
                <a:ea typeface="Verdana"/>
                <a:cs typeface="Verdana"/>
                <a:sym typeface="Verdana"/>
              </a:rPr>
              <a:t>Sample: Prior Notice and Parent Consent Form</a:t>
            </a:r>
            <a:r>
              <a:rPr lang="en-US" sz="3400" i="1" dirty="0">
                <a:latin typeface="Trebuchet MS" panose="020B0603020202020204" pitchFamily="34" charset="0"/>
                <a:ea typeface="Verdana"/>
                <a:cs typeface="Verdana"/>
                <a:sym typeface="Verdana"/>
              </a:rPr>
              <a:t/>
            </a:r>
            <a:br>
              <a:rPr lang="en-US" sz="3400" i="1" dirty="0">
                <a:latin typeface="Trebuchet MS" panose="020B0603020202020204" pitchFamily="34" charset="0"/>
                <a:ea typeface="Verdana"/>
                <a:cs typeface="Verdana"/>
                <a:sym typeface="Verdana"/>
              </a:rPr>
            </a:br>
            <a:endParaRPr lang="en-US" sz="3400" dirty="0">
              <a:latin typeface="Trebuchet MS" panose="020B0603020202020204" pitchFamily="34" charset="0"/>
            </a:endParaRPr>
          </a:p>
        </p:txBody>
      </p:sp>
      <p:pic>
        <p:nvPicPr>
          <p:cNvPr id="5" name="Google Shape;228;p9" descr="This is a picture of a sample section of the IEP that show the prior notice and parent consent form.  Written consent is required from the parent before the implementation of special education and related services for the first time; However, it is voluntary on the part of the parent and may be withdrawn at any time. " title="Sample Prior Notice and Consent Form"/>
          <p:cNvPicPr preferRelativeResize="0">
            <a:picLocks noGrp="1"/>
          </p:cNvPicPr>
          <p:nvPr>
            <p:ph idx="1"/>
          </p:nvPr>
        </p:nvPicPr>
        <p:blipFill rotWithShape="1">
          <a:blip r:embed="rId3">
            <a:alphaModFix/>
          </a:blip>
          <a:srcRect/>
          <a:stretch/>
        </p:blipFill>
        <p:spPr>
          <a:xfrm>
            <a:off x="2051066" y="1210468"/>
            <a:ext cx="6655290" cy="5333089"/>
          </a:xfrm>
          <a:prstGeom prst="rect">
            <a:avLst/>
          </a:prstGeom>
          <a:noFill/>
          <a:ln>
            <a:noFill/>
          </a:ln>
        </p:spPr>
      </p:pic>
      <p:sp>
        <p:nvSpPr>
          <p:cNvPr id="4" name="Slide Number Placeholder 3"/>
          <p:cNvSpPr>
            <a:spLocks noGrp="1"/>
          </p:cNvSpPr>
          <p:nvPr>
            <p:ph type="sldNum" sz="quarter" idx="12"/>
          </p:nvPr>
        </p:nvSpPr>
        <p:spPr/>
        <p:txBody>
          <a:bodyPr/>
          <a:lstStyle/>
          <a:p>
            <a:fld id="{25E842EE-07A5-BF42-B259-F0753968FB43}" type="slidenum">
              <a:rPr lang="en-US" smtClean="0"/>
              <a:t>9</a:t>
            </a:fld>
            <a:endParaRPr lang="en-US"/>
          </a:p>
        </p:txBody>
      </p:sp>
    </p:spTree>
    <p:extLst>
      <p:ext uri="{BB962C8B-B14F-4D97-AF65-F5344CB8AC3E}">
        <p14:creationId xmlns:p14="http://schemas.microsoft.com/office/powerpoint/2010/main" val="19203620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VDOE">
  <a:themeElements>
    <a:clrScheme name="VDOE">
      <a:dk1>
        <a:sysClr val="windowText" lastClr="000000"/>
      </a:dk1>
      <a:lt1>
        <a:sysClr val="window" lastClr="FFFFFF"/>
      </a:lt1>
      <a:dk2>
        <a:srgbClr val="101820"/>
      </a:dk2>
      <a:lt2>
        <a:srgbClr val="F1E6B2"/>
      </a:lt2>
      <a:accent1>
        <a:srgbClr val="D50032"/>
      </a:accent1>
      <a:accent2>
        <a:srgbClr val="101820"/>
      </a:accent2>
      <a:accent3>
        <a:srgbClr val="FFC72C"/>
      </a:accent3>
      <a:accent4>
        <a:srgbClr val="F1E6B2"/>
      </a:accent4>
      <a:accent5>
        <a:srgbClr val="259591"/>
      </a:accent5>
      <a:accent6>
        <a:srgbClr val="7F7F7F"/>
      </a:accent6>
      <a:hlink>
        <a:srgbClr val="D50032"/>
      </a:hlink>
      <a:folHlink>
        <a:srgbClr val="000000"/>
      </a:folHlink>
    </a:clrScheme>
    <a:fontScheme name="VDOE">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VDOE</Template>
  <TotalTime>695</TotalTime>
  <Words>1229</Words>
  <Application>Microsoft Office PowerPoint</Application>
  <PresentationFormat>Widescreen</PresentationFormat>
  <Paragraphs>70</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Courier New</vt:lpstr>
      <vt:lpstr>Times New Roman</vt:lpstr>
      <vt:lpstr>Trebuchet MS</vt:lpstr>
      <vt:lpstr>Verdana</vt:lpstr>
      <vt:lpstr>VDOE</vt:lpstr>
      <vt:lpstr>Standards-Based Individualized Education Program</vt:lpstr>
      <vt:lpstr>Defining Least Restrictive Environment (LRE): Continuum of Alternative Placements</vt:lpstr>
      <vt:lpstr>A Documented Explanation of Any Time the Student will not Participate along with Nondisabled Children </vt:lpstr>
      <vt:lpstr>Sample: Service Documentation</vt:lpstr>
      <vt:lpstr>Quick Check: Determining the Least Restrictive Environment (LRE) (1 of 2)</vt:lpstr>
      <vt:lpstr>Quick Check: Determining the Least Restrictive Environment (LRE) (2 of 2)</vt:lpstr>
      <vt:lpstr>Extended School Year Services (ESY)</vt:lpstr>
      <vt:lpstr>Sample: Extended School Year Services</vt:lpstr>
      <vt:lpstr>Sample: Prior Notice and Parent Consent Form </vt:lpstr>
      <vt:lpstr>Standards-Based Individualized Education Program Module Seven: Determining the Least Restrictive Environment (LRE)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SBIEP Module 7 LRE</dc:title>
  <dc:creator>Virginia Department of Education</dc:creator>
  <cp:lastModifiedBy>Williams-Faus, Kristin (DOE)</cp:lastModifiedBy>
  <cp:revision>46</cp:revision>
  <dcterms:created xsi:type="dcterms:W3CDTF">2020-06-29T15:52:04Z</dcterms:created>
  <dcterms:modified xsi:type="dcterms:W3CDTF">2022-01-12T20:42:33Z</dcterms:modified>
</cp:coreProperties>
</file>