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4"/>
  </p:notesMasterIdLst>
  <p:handoutMasterIdLst>
    <p:handoutMasterId r:id="rId15"/>
  </p:handoutMasterIdLst>
  <p:sldIdLst>
    <p:sldId id="258" r:id="rId2"/>
    <p:sldId id="269" r:id="rId3"/>
    <p:sldId id="270" r:id="rId4"/>
    <p:sldId id="271" r:id="rId5"/>
    <p:sldId id="272" r:id="rId6"/>
    <p:sldId id="273" r:id="rId7"/>
    <p:sldId id="274" r:id="rId8"/>
    <p:sldId id="275" r:id="rId9"/>
    <p:sldId id="276" r:id="rId10"/>
    <p:sldId id="277"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44"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74082" autoAdjust="0"/>
  </p:normalViewPr>
  <p:slideViewPr>
    <p:cSldViewPr snapToGrid="0" snapToObjects="1">
      <p:cViewPr varScale="1">
        <p:scale>
          <a:sx n="51" d="100"/>
          <a:sy n="51" d="100"/>
        </p:scale>
        <p:origin x="1256" y="24"/>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sdse.org/docs/36_a7f577f4-20c9-40bf-be79-54fb510f754f.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sdse.org/docs/36_a7f577f4-20c9-40bf-be79-54fb510f754f.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doe.virginia.gov/special_ed/iep_instruct_svcs/stds-based_iep/index.s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oe.virginia.gov/testing/sol/standards_docs/index.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latin typeface="Verdana"/>
                <a:ea typeface="Verdana"/>
                <a:cs typeface="Verdana"/>
                <a:sym typeface="Verdana"/>
              </a:rPr>
              <a:t>SBIEP Module one: Introduction</a:t>
            </a:r>
            <a:r>
              <a:rPr lang="en-US" u="none" dirty="0" smtClean="0">
                <a:latin typeface="Verdana"/>
                <a:ea typeface="Verdana"/>
                <a:cs typeface="Verdana"/>
                <a:sym typeface="Verdana"/>
              </a:rPr>
              <a:t> </a:t>
            </a:r>
            <a:r>
              <a:rPr lang="en-US" dirty="0" smtClean="0">
                <a:latin typeface="Verdana"/>
                <a:ea typeface="Verdana"/>
                <a:cs typeface="Verdana"/>
                <a:sym typeface="Verdana"/>
              </a:rPr>
              <a:t>- The standards-based reform movement has focused on improving the quality of instruction in the schools by establishing high standards of achievement and accountability for general education content for all students. This includes students with disabilities. In order to ensure that students with disabilities access the general curriculum and achieve at higher levels, a standards-based IEP development process called a “standards-based IEP” is required.  The change to using standards-based IEPs was supported by the 2004 reauthorization of the Individuals with Disabilities Education Act</a:t>
            </a:r>
            <a:r>
              <a:rPr lang="en-US" baseline="0" dirty="0" smtClean="0">
                <a:latin typeface="Verdana"/>
                <a:ea typeface="Verdana"/>
                <a:cs typeface="Verdana"/>
                <a:sym typeface="Verdana"/>
              </a:rPr>
              <a:t> (IDEA) </a:t>
            </a:r>
            <a:r>
              <a:rPr lang="en-US" dirty="0" smtClean="0">
                <a:latin typeface="Verdana"/>
                <a:ea typeface="Verdana"/>
                <a:cs typeface="Verdana"/>
                <a:sym typeface="Verdana"/>
              </a:rPr>
              <a:t>that emphasizes access to the general education curriculum for students with disabilities. </a:t>
            </a:r>
            <a:r>
              <a:rPr lang="en-US" sz="1200" b="0" i="0" u="none" strike="noStrike" dirty="0" smtClean="0">
                <a:latin typeface="Verdana"/>
                <a:ea typeface="Verdana"/>
                <a:cs typeface="Verdana"/>
                <a:sym typeface="Verdana"/>
              </a:rPr>
              <a:t>In November 2015, a Dear Colleague letter was issued by the Office of Special Education and Rehabilitative Services</a:t>
            </a:r>
            <a:r>
              <a:rPr lang="en-US" sz="1200" b="0" i="0" u="none" strike="noStrike" baseline="0" dirty="0" smtClean="0">
                <a:latin typeface="Verdana"/>
                <a:ea typeface="Verdana"/>
                <a:cs typeface="Verdana"/>
                <a:sym typeface="Verdana"/>
              </a:rPr>
              <a:t> </a:t>
            </a:r>
            <a:r>
              <a:rPr lang="en-US" sz="1200" b="0" i="0" u="none" strike="noStrike" dirty="0" smtClean="0">
                <a:latin typeface="Verdana"/>
                <a:ea typeface="Verdana"/>
                <a:cs typeface="Verdana"/>
                <a:sym typeface="Verdana"/>
              </a:rPr>
              <a:t>to clarify the requirement for standards-based IEPs.  </a:t>
            </a:r>
            <a:r>
              <a:rPr lang="en-US" dirty="0" smtClean="0">
                <a:latin typeface="Verdana"/>
                <a:ea typeface="Verdana"/>
                <a:cs typeface="Verdana"/>
                <a:sym typeface="Verdana"/>
              </a:rPr>
              <a:t>According to the Office of Special</a:t>
            </a:r>
            <a:r>
              <a:rPr lang="en-US" baseline="0" dirty="0" smtClean="0">
                <a:latin typeface="Verdana"/>
                <a:ea typeface="Verdana"/>
                <a:cs typeface="Verdana"/>
                <a:sym typeface="Verdana"/>
              </a:rPr>
              <a:t> Education Programs (</a:t>
            </a:r>
            <a:r>
              <a:rPr lang="en-US" dirty="0" smtClean="0">
                <a:latin typeface="Verdana"/>
                <a:ea typeface="Verdana"/>
                <a:cs typeface="Verdana"/>
                <a:sym typeface="Verdana"/>
              </a:rPr>
              <a:t>OSEP), an individualized education program (IEP) for an eligible child with a disability under the IDEA must be aligned with the State’s academic content standards for the grade in which the child is enrolled.</a:t>
            </a:r>
            <a:r>
              <a:rPr lang="en-US" b="0" i="1" dirty="0" smtClean="0">
                <a:solidFill>
                  <a:srgbClr val="CC0000"/>
                </a:solidFill>
                <a:latin typeface="Verdana"/>
                <a:ea typeface="Verdana"/>
                <a:cs typeface="Verdana"/>
                <a:sym typeface="Verdana"/>
              </a:rPr>
              <a:t> </a:t>
            </a:r>
            <a:r>
              <a:rPr lang="en-US" sz="1200" b="0" i="0" u="none" strike="noStrike" dirty="0" smtClean="0">
                <a:latin typeface="Verdana"/>
                <a:ea typeface="Verdana"/>
                <a:cs typeface="Verdana"/>
                <a:sym typeface="Verdana"/>
              </a:rPr>
              <a:t>As a result of recent U.S. OSEP guidance, the Virginia Department of Education has revised the 2011 standards-based IEP guidance document. This guidance document has been updated to reflect current OSEP guidance, changes in the state assessment program, including credit accommodations, and diploma options.  The modules in this training correspond to the information that can be found in this guidance document.</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23868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The National Association of State Directors of Special Education (NASDSE) has produced a document that illustrates a recommended seven-step process for developing a grade-level standards-based IEP with accompanying guiding questions at the link on your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solidFill>
                  <a:schemeClr val="hlink"/>
                </a:solidFill>
                <a:ea typeface="Verdana"/>
                <a:cs typeface="Verdana"/>
                <a:sym typeface="Verdana"/>
                <a:hlinkClick r:id="rId3"/>
              </a:rPr>
              <a:t>Standards-Based Individualized Education Program Examples</a:t>
            </a:r>
            <a:endParaRPr lang="en-US" sz="1200" dirty="0" smtClean="0">
              <a:ea typeface="Verdana"/>
              <a:cs typeface="Verdana"/>
              <a:sym typeface="Verdana"/>
            </a:endParaRPr>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133776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In addition to the seven step process, NASDSE has posted examples of standards-based IEPs available on the web link on your screen:</a:t>
            </a:r>
            <a:endParaRPr lang="en-US" dirty="0" smtClean="0">
              <a:latin typeface="+mn-lt"/>
              <a:ea typeface="+mn-ea"/>
              <a:cs typeface="+mn-cs"/>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solidFill>
                  <a:schemeClr val="hlink"/>
                </a:solidFill>
                <a:ea typeface="Verdana"/>
                <a:cs typeface="Verdana"/>
                <a:sym typeface="Verdana"/>
                <a:hlinkClick r:id="rId3"/>
              </a:rPr>
              <a:t>Standards-Based Individualized Education Program Examples</a:t>
            </a:r>
            <a:endParaRPr lang="en-US" sz="1200" dirty="0" smtClean="0">
              <a:ea typeface="Verdana"/>
              <a:cs typeface="Verdana"/>
              <a:sym typeface="Verdana"/>
            </a:endParaRPr>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The VDOE has modified and utilized the NASDSE guidance document to create teacher support materials which are available on the VDOE Web site.  These materials include a Guidance Document, Standards-based Skills Inventory Worksheets, and these online Training Modules.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solidFill>
                  <a:schemeClr val="hlink"/>
                </a:solidFill>
                <a:ea typeface="Verdana"/>
                <a:cs typeface="Verdana"/>
                <a:sym typeface="Verdana"/>
                <a:hlinkClick r:id="rId4"/>
              </a:rPr>
              <a:t>Virginia Department of Education Standards-Based IEP Webpage</a:t>
            </a:r>
            <a:endParaRPr lang="en-US" sz="1200" dirty="0" smtClean="0">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247829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This concludes the first of nine training modules on developing Standards-based IEPs.  Additional information can be found on the Virginia Department of Education’s website by accessing the link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201799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A standards-based IEP describes a process in which the IEP team has incorporated state content standards in its development. The IEP is directly linked to and framed by Virginia’s course content Standards of Learning (SOL) for the grade in which the student is enrolled or will be enrolled. The state standards can be found at the Virginia Department of Education’s website at the link on your screen.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solidFill>
                  <a:schemeClr val="hlink"/>
                </a:solidFill>
                <a:ea typeface="Verdana"/>
                <a:cs typeface="Verdana"/>
                <a:sym typeface="Verdana"/>
                <a:hlinkClick r:id="rId3"/>
              </a:rPr>
              <a:t>Virginia Standards of Learning Webpage</a:t>
            </a:r>
            <a:endParaRPr lang="en-US" sz="1200"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latin typeface="Verdana"/>
                <a:ea typeface="Verdana"/>
                <a:cs typeface="Verdana"/>
                <a:sym typeface="Verdana"/>
              </a:rPr>
              <a:t>Specific accommodations and modifications addressing individual student needs to access the general education instructional program are included in the standards-based IEP for student’s present grade-level and course content requirements.</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384174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Traditionally, IEPs have focused on a student acquiring basic academic, access, and functional skills and have had little relationship to a specific academic area or grade-level expectations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170462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In contrast, the process used to develop a standards-based IEP is directly tied to the state’s content standards. Both the student’s present level of performance and some of the annual IEP goals are aligned with and based on the state’s grade-level standards which creates a plan that is aimed at getting the student to a proficient level on the state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44226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The components of a standards-based IEP are the same as the traditional IEP.  Virginia requires that all IEPs contain a present level of academic achievement and functional performance, commonly referred to as the present level of performance (PLOP), goals statement, accommodations and /or modifications and service statements.  The IEP also includes the student’s level of nonparticipation with peers in the general education setting, how the student will participate in state assessments, and methods of assessing and reporting student progress.  In addition, for students beginning with the first IEP to be in effect when the student is age 14, the IEP must address secondary transition.  It should be noted that in a standards-based IEP, the PLOP and some or all of the annual goals are connected to the specific grade-level SOL. This creates a program that is aimed at getting the student to a proficient level on state standards in addition to addressing functional and/or behavioral needs of the student, as needed.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335740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A properly implemented standards-based IEP will improve the student’s opportunity to receive specially designed instruction linked to the general educational curriculum for the enrolled grade and appropriate accommodations to support achievement of grade-level expectations.</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A standards-based IEP links the IEP to the general education curriculum based on the state SOL, provides positive directions and goals for intervention, and utilizes standards to identify specific content critical to a student's successful progress in the general education curriculum.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171487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Additionally, a standards-based IEP promotes a single educational system that is inclusive through common language and curriculum for special and general education students, it ensures greater consistency  across  schools and divisions, and encourages higher expectations for students with disabilities.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120873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Yes, a standards-based IEP is required for all students with disabilities, including the student whose IEP team determines that he or she should take an alternate assessment based on Virginia’s alternate academic achievement standards.  In this case, the team must develop annual goals and short-term objectives based on the aligned standards of learning which are aligned to the Standards of Learning.</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271795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A standards-based IEP does not necessarily imply that a student is on grade level in that content area.  However, the student is working toward meeting grade-level expectation and receiving grade-level content instruction.  The IEP should address what needs to happen in order for the student to meet the standards. Once the IEP team has analyzed the student’s current performance and determined what the student needs to learn, the specialized instruction and related services and supports should be addressed.</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2350165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nasdse.org/docs/36_a7f577f4-20c9-40bf-be79-54fb510f754f.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asdse.org/docs/36_a7f577f4-20c9-40bf-be79-54fb510f754f.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oe.virginia.gov/special_ed/iep_instruct_svcs/stds-based_iep/index.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e.virginia.gov/testing/sol/standards_docs/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pPr lvl="0">
              <a:spcBef>
                <a:spcPts val="0"/>
              </a:spcBef>
              <a:buClr>
                <a:schemeClr val="lt1"/>
              </a:buClr>
              <a:buSzPts val="3200"/>
            </a:pPr>
            <a:r>
              <a:rPr lang="en-US" b="1" dirty="0">
                <a:latin typeface="Trebuchet MS" panose="020B0603020202020204" pitchFamily="34" charset="0"/>
                <a:ea typeface="Verdana"/>
                <a:cs typeface="Verdana"/>
                <a:sym typeface="Verdana"/>
              </a:rPr>
              <a:t>Module One: </a:t>
            </a:r>
            <a:r>
              <a:rPr lang="en-US" b="1" dirty="0" smtClean="0">
                <a:latin typeface="Trebuchet MS" panose="020B0603020202020204" pitchFamily="34" charset="0"/>
                <a:ea typeface="Verdana"/>
                <a:cs typeface="Verdana"/>
                <a:sym typeface="Verdana"/>
              </a:rPr>
              <a:t>Introduction</a:t>
            </a:r>
            <a:endParaRPr lang="en-US" b="1" dirty="0">
              <a:latin typeface="Trebuchet MS" panose="020B0603020202020204" pitchFamily="34" charset="0"/>
              <a:ea typeface="Verdana"/>
              <a:cs typeface="Verdana"/>
              <a:sym typeface="Verdana"/>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a:cs typeface="Verdana"/>
                <a:sym typeface="Verdana"/>
              </a:rPr>
              <a:t>Developing </a:t>
            </a:r>
            <a:r>
              <a:rPr lang="en-US" sz="3200" dirty="0">
                <a:latin typeface="Trebuchet MS" panose="020B0603020202020204" pitchFamily="34" charset="0"/>
                <a:ea typeface="Verdana"/>
                <a:cs typeface="Verdana"/>
                <a:sym typeface="Verdana"/>
              </a:rPr>
              <a:t>a </a:t>
            </a:r>
            <a:r>
              <a:rPr lang="en-US" sz="3200" dirty="0" smtClean="0">
                <a:latin typeface="Trebuchet MS" panose="020B0603020202020204" pitchFamily="34" charset="0"/>
                <a:ea typeface="Verdana"/>
                <a:cs typeface="Verdana"/>
                <a:sym typeface="Verdana"/>
              </a:rPr>
              <a:t>Grade-Level Standards-Based </a:t>
            </a:r>
            <a:r>
              <a:rPr lang="en-US" sz="3200" dirty="0">
                <a:latin typeface="Trebuchet MS" panose="020B0603020202020204" pitchFamily="34" charset="0"/>
                <a:ea typeface="Verdana"/>
                <a:cs typeface="Verdana"/>
                <a:sym typeface="Verdana"/>
              </a:rPr>
              <a:t>IEP when a </a:t>
            </a:r>
            <a:r>
              <a:rPr lang="en-US" sz="3200" dirty="0" smtClean="0">
                <a:latin typeface="Trebuchet MS" panose="020B0603020202020204" pitchFamily="34" charset="0"/>
                <a:ea typeface="Verdana"/>
                <a:cs typeface="Verdana"/>
                <a:sym typeface="Verdana"/>
              </a:rPr>
              <a:t>Student </a:t>
            </a:r>
            <a:r>
              <a:rPr lang="en-US" sz="3200" dirty="0">
                <a:latin typeface="Trebuchet MS" panose="020B0603020202020204" pitchFamily="34" charset="0"/>
                <a:ea typeface="Verdana"/>
                <a:cs typeface="Verdana"/>
                <a:sym typeface="Verdana"/>
              </a:rPr>
              <a:t>is not on </a:t>
            </a:r>
            <a:r>
              <a:rPr lang="en-US" sz="3200" dirty="0" smtClean="0">
                <a:latin typeface="Trebuchet MS" panose="020B0603020202020204" pitchFamily="34" charset="0"/>
                <a:ea typeface="Verdana"/>
                <a:cs typeface="Verdana"/>
                <a:sym typeface="Verdana"/>
              </a:rPr>
              <a:t>Grade-Level</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77687"/>
            <a:ext cx="10515600" cy="3899276"/>
          </a:xfrm>
        </p:spPr>
        <p:txBody>
          <a:bodyPr/>
          <a:lstStyle/>
          <a:p>
            <a:pPr marL="0" lvl="0" indent="0">
              <a:lnSpc>
                <a:spcPct val="100000"/>
              </a:lnSpc>
              <a:spcBef>
                <a:spcPts val="0"/>
              </a:spcBef>
              <a:spcAft>
                <a:spcPts val="600"/>
              </a:spcAft>
              <a:buClr>
                <a:schemeClr val="dk1"/>
              </a:buClr>
              <a:buSzPts val="2400"/>
              <a:buNone/>
            </a:pPr>
            <a:r>
              <a:rPr lang="en-US" dirty="0">
                <a:solidFill>
                  <a:schemeClr val="tx1"/>
                </a:solidFill>
                <a:ea typeface="Verdana"/>
                <a:cs typeface="Verdana"/>
                <a:sym typeface="Verdana"/>
              </a:rPr>
              <a:t>The National Association of State Directors of Special Education (NASDSE) has produced a document that illustrates a recommended seven-step </a:t>
            </a:r>
            <a:r>
              <a:rPr lang="en-US" dirty="0" smtClean="0">
                <a:solidFill>
                  <a:schemeClr val="tx1"/>
                </a:solidFill>
                <a:ea typeface="Verdana"/>
                <a:cs typeface="Verdana"/>
                <a:sym typeface="Verdana"/>
              </a:rPr>
              <a:t>process with </a:t>
            </a:r>
            <a:r>
              <a:rPr lang="en-US" dirty="0">
                <a:solidFill>
                  <a:schemeClr val="tx1"/>
                </a:solidFill>
                <a:ea typeface="Verdana"/>
                <a:cs typeface="Verdana"/>
                <a:sym typeface="Verdana"/>
              </a:rPr>
              <a:t>accompanying guiding questions</a:t>
            </a:r>
            <a:r>
              <a:rPr lang="en-US" dirty="0" smtClean="0">
                <a:solidFill>
                  <a:schemeClr val="tx1"/>
                </a:solidFill>
                <a:ea typeface="Verdana"/>
                <a:cs typeface="Verdana"/>
                <a:sym typeface="Verdana"/>
              </a:rPr>
              <a:t>.</a:t>
            </a:r>
            <a:endParaRPr lang="en-US" dirty="0">
              <a:solidFill>
                <a:schemeClr val="tx1"/>
              </a:solidFill>
            </a:endParaRPr>
          </a:p>
          <a:p>
            <a:pPr marL="0" lvl="0" indent="0">
              <a:spcBef>
                <a:spcPts val="480"/>
              </a:spcBef>
              <a:buClr>
                <a:schemeClr val="dk1"/>
              </a:buClr>
              <a:buSzPts val="2400"/>
              <a:buNone/>
            </a:pPr>
            <a:r>
              <a:rPr lang="en-US" u="sng" dirty="0">
                <a:solidFill>
                  <a:schemeClr val="hlink"/>
                </a:solidFill>
                <a:ea typeface="Verdana"/>
                <a:cs typeface="Verdana"/>
                <a:sym typeface="Verdana"/>
                <a:hlinkClick r:id="rId3"/>
              </a:rPr>
              <a:t>Standards-Based Individualized Education Program </a:t>
            </a:r>
            <a:r>
              <a:rPr lang="en-US" u="sng" dirty="0" smtClean="0">
                <a:solidFill>
                  <a:schemeClr val="hlink"/>
                </a:solidFill>
                <a:ea typeface="Verdana"/>
                <a:cs typeface="Verdana"/>
                <a:sym typeface="Verdana"/>
                <a:hlinkClick r:id="rId3"/>
              </a:rPr>
              <a:t>Examples</a:t>
            </a:r>
            <a:endParaRPr lang="en-US" dirty="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3357268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a:cs typeface="Verdana"/>
                <a:sym typeface="Verdana"/>
              </a:rPr>
              <a:t>Resources </a:t>
            </a:r>
            <a:r>
              <a:rPr lang="en-US" sz="3200" dirty="0">
                <a:latin typeface="Trebuchet MS" panose="020B0603020202020204" pitchFamily="34" charset="0"/>
                <a:ea typeface="Verdana"/>
                <a:cs typeface="Verdana"/>
                <a:sym typeface="Verdana"/>
              </a:rPr>
              <a:t>t</a:t>
            </a:r>
            <a:r>
              <a:rPr lang="en-US" sz="3200" dirty="0" smtClean="0">
                <a:latin typeface="Trebuchet MS" panose="020B0603020202020204" pitchFamily="34" charset="0"/>
                <a:ea typeface="Verdana"/>
                <a:cs typeface="Verdana"/>
                <a:sym typeface="Verdana"/>
              </a:rPr>
              <a:t>o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ssist </a:t>
            </a:r>
            <a:r>
              <a:rPr lang="en-US" sz="3200" dirty="0">
                <a:latin typeface="Trebuchet MS" panose="020B0603020202020204" pitchFamily="34" charset="0"/>
                <a:ea typeface="Verdana"/>
                <a:cs typeface="Verdana"/>
                <a:sym typeface="Verdana"/>
              </a:rPr>
              <a:t>in </a:t>
            </a:r>
            <a:r>
              <a:rPr lang="en-US" sz="3200" dirty="0" smtClean="0">
                <a:latin typeface="Trebuchet MS" panose="020B0603020202020204" pitchFamily="34" charset="0"/>
                <a:ea typeface="Verdana"/>
                <a:cs typeface="Verdana"/>
                <a:sym typeface="Verdana"/>
              </a:rPr>
              <a:t>the Development </a:t>
            </a:r>
            <a:r>
              <a:rPr lang="en-US" sz="3200" dirty="0">
                <a:latin typeface="Trebuchet MS" panose="020B0603020202020204" pitchFamily="34" charset="0"/>
                <a:ea typeface="Verdana"/>
                <a:cs typeface="Verdana"/>
                <a:sym typeface="Verdana"/>
              </a:rPr>
              <a:t>of a </a:t>
            </a:r>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IEP? </a:t>
            </a:r>
            <a:endParaRPr lang="en-US" sz="3200" dirty="0">
              <a:latin typeface="Trebuchet MS" panose="020B0603020202020204" pitchFamily="34" charset="0"/>
            </a:endParaRPr>
          </a:p>
        </p:txBody>
      </p:sp>
      <p:sp>
        <p:nvSpPr>
          <p:cNvPr id="3" name="Content Placeholder 2"/>
          <p:cNvSpPr>
            <a:spLocks noGrp="1"/>
          </p:cNvSpPr>
          <p:nvPr>
            <p:ph idx="1"/>
          </p:nvPr>
        </p:nvSpPr>
        <p:spPr>
          <a:xfrm>
            <a:off x="954579" y="2009702"/>
            <a:ext cx="10515600" cy="4032279"/>
          </a:xfrm>
        </p:spPr>
        <p:txBody>
          <a:bodyPr/>
          <a:lstStyle/>
          <a:p>
            <a:pPr marL="0" lvl="0" indent="0">
              <a:lnSpc>
                <a:spcPct val="100000"/>
              </a:lnSpc>
              <a:spcBef>
                <a:spcPts val="0"/>
              </a:spcBef>
              <a:buClr>
                <a:schemeClr val="dk1"/>
              </a:buClr>
              <a:buSzPts val="2400"/>
              <a:buNone/>
            </a:pPr>
            <a:r>
              <a:rPr lang="en-US" sz="2400" dirty="0">
                <a:solidFill>
                  <a:schemeClr val="tx1"/>
                </a:solidFill>
                <a:ea typeface="Verdana"/>
                <a:cs typeface="Verdana"/>
                <a:sym typeface="Verdana"/>
              </a:rPr>
              <a:t>NASDSE:</a:t>
            </a:r>
            <a:r>
              <a:rPr lang="en-US" sz="2400" dirty="0">
                <a:ea typeface="Verdana"/>
                <a:cs typeface="Verdana"/>
                <a:sym typeface="Verdana"/>
              </a:rPr>
              <a:t> </a:t>
            </a:r>
            <a:endParaRPr lang="en-US" sz="2400" dirty="0"/>
          </a:p>
          <a:p>
            <a:pPr>
              <a:lnSpc>
                <a:spcPct val="100000"/>
              </a:lnSpc>
              <a:spcBef>
                <a:spcPts val="480"/>
              </a:spcBef>
              <a:buClr>
                <a:schemeClr val="dk1"/>
              </a:buClr>
              <a:buSzPts val="2400"/>
            </a:pPr>
            <a:r>
              <a:rPr lang="en-US" sz="2400" u="sng" dirty="0">
                <a:solidFill>
                  <a:schemeClr val="hlink"/>
                </a:solidFill>
                <a:ea typeface="Verdana"/>
                <a:cs typeface="Verdana"/>
                <a:sym typeface="Verdana"/>
                <a:hlinkClick r:id="rId3"/>
              </a:rPr>
              <a:t>Standards-Based Individualized Education Program Examples</a:t>
            </a:r>
            <a:endParaRPr lang="en-US" sz="2400" dirty="0">
              <a:ea typeface="Verdana"/>
              <a:cs typeface="Verdana"/>
              <a:sym typeface="Verdana"/>
            </a:endParaRPr>
          </a:p>
          <a:p>
            <a:pPr marL="0" lvl="0" indent="0">
              <a:lnSpc>
                <a:spcPct val="100000"/>
              </a:lnSpc>
              <a:spcBef>
                <a:spcPts val="480"/>
              </a:spcBef>
              <a:buClr>
                <a:schemeClr val="dk1"/>
              </a:buClr>
              <a:buSzPts val="2400"/>
              <a:buNone/>
            </a:pPr>
            <a:r>
              <a:rPr lang="en-US" sz="2400" dirty="0">
                <a:solidFill>
                  <a:schemeClr val="tx1"/>
                </a:solidFill>
                <a:ea typeface="Verdana"/>
                <a:cs typeface="Verdana"/>
                <a:sym typeface="Verdana"/>
              </a:rPr>
              <a:t>VDOE:</a:t>
            </a:r>
            <a:endParaRPr lang="en-US" sz="2400" dirty="0">
              <a:solidFill>
                <a:schemeClr val="tx1"/>
              </a:solidFill>
            </a:endParaRPr>
          </a:p>
          <a:p>
            <a:pPr>
              <a:lnSpc>
                <a:spcPct val="100000"/>
              </a:lnSpc>
              <a:spcBef>
                <a:spcPts val="480"/>
              </a:spcBef>
              <a:buClr>
                <a:schemeClr val="dk1"/>
              </a:buClr>
              <a:buSzPts val="2400"/>
            </a:pPr>
            <a:r>
              <a:rPr lang="en-US" sz="2400" u="sng" dirty="0">
                <a:solidFill>
                  <a:schemeClr val="hlink"/>
                </a:solidFill>
                <a:ea typeface="Verdana"/>
                <a:cs typeface="Verdana"/>
                <a:sym typeface="Verdana"/>
                <a:hlinkClick r:id="rId4"/>
              </a:rPr>
              <a:t>Virginia Department of Education Standards-Based IEP Webpage</a:t>
            </a:r>
            <a:endParaRPr lang="en-US" sz="2400" dirty="0">
              <a:ea typeface="Verdana"/>
              <a:cs typeface="Verdana"/>
              <a:sym typeface="Verdana"/>
            </a:endParaRPr>
          </a:p>
          <a:p>
            <a:pPr lvl="1">
              <a:lnSpc>
                <a:spcPct val="100000"/>
              </a:lnSpc>
              <a:spcBef>
                <a:spcPts val="480"/>
              </a:spcBef>
              <a:buClr>
                <a:schemeClr val="dk1"/>
              </a:buClr>
              <a:buSzPts val="2400"/>
              <a:buFont typeface="Courier New" panose="02070309020205020404" pitchFamily="49" charset="0"/>
              <a:buChar char="o"/>
            </a:pPr>
            <a:r>
              <a:rPr lang="en-US" dirty="0">
                <a:ea typeface="Verdana"/>
                <a:cs typeface="Verdana"/>
                <a:sym typeface="Verdana"/>
              </a:rPr>
              <a:t>Guidance Document</a:t>
            </a:r>
            <a:endParaRPr lang="en-US" dirty="0"/>
          </a:p>
          <a:p>
            <a:pPr lvl="1">
              <a:lnSpc>
                <a:spcPct val="100000"/>
              </a:lnSpc>
              <a:spcBef>
                <a:spcPts val="480"/>
              </a:spcBef>
              <a:buClr>
                <a:schemeClr val="dk1"/>
              </a:buClr>
              <a:buSzPts val="2400"/>
              <a:buFont typeface="Courier New" panose="02070309020205020404" pitchFamily="49" charset="0"/>
              <a:buChar char="o"/>
            </a:pPr>
            <a:r>
              <a:rPr lang="en-US" dirty="0" smtClean="0">
                <a:ea typeface="Verdana"/>
                <a:cs typeface="Verdana"/>
                <a:sym typeface="Verdana"/>
              </a:rPr>
              <a:t>Standards-Based </a:t>
            </a:r>
            <a:r>
              <a:rPr lang="en-US" dirty="0">
                <a:ea typeface="Verdana"/>
                <a:cs typeface="Verdana"/>
                <a:sym typeface="Verdana"/>
              </a:rPr>
              <a:t>Skills Inventory Worksheets</a:t>
            </a:r>
            <a:endParaRPr lang="en-US" dirty="0"/>
          </a:p>
          <a:p>
            <a:pPr lvl="1">
              <a:lnSpc>
                <a:spcPct val="100000"/>
              </a:lnSpc>
              <a:spcBef>
                <a:spcPts val="480"/>
              </a:spcBef>
              <a:buClr>
                <a:schemeClr val="dk1"/>
              </a:buClr>
              <a:buSzPts val="2400"/>
              <a:buFont typeface="Courier New" panose="02070309020205020404" pitchFamily="49" charset="0"/>
              <a:buChar char="o"/>
            </a:pPr>
            <a:r>
              <a:rPr lang="en-US" dirty="0">
                <a:ea typeface="Verdana"/>
                <a:cs typeface="Verdana"/>
                <a:sym typeface="Verdana"/>
              </a:rPr>
              <a:t>Online Training Modules</a:t>
            </a:r>
            <a:endParaRPr lang="en-US" dirty="0"/>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spTree>
    <p:extLst>
      <p:ext uri="{BB962C8B-B14F-4D97-AF65-F5344CB8AC3E}">
        <p14:creationId xmlns:p14="http://schemas.microsoft.com/office/powerpoint/2010/main" val="3193508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a:cs typeface="Verdana"/>
                <a:sym typeface="Verdana"/>
              </a:rPr>
              <a:t>Standards-based Individualized Education Program</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Module One: </a:t>
            </a:r>
            <a:r>
              <a:rPr lang="en-US" sz="3200" dirty="0" smtClean="0">
                <a:latin typeface="Trebuchet MS" panose="020B0603020202020204" pitchFamily="34" charset="0"/>
                <a:ea typeface="Verdana"/>
                <a:cs typeface="Verdana"/>
                <a:sym typeface="Verdana"/>
              </a:rPr>
              <a:t>Introduction</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809701"/>
            <a:ext cx="10515600" cy="3367261"/>
          </a:xfrm>
        </p:spPr>
        <p:txBody>
          <a:bodyPr>
            <a:normAutofit/>
          </a:bodyPr>
          <a:lstStyle/>
          <a:p>
            <a:pPr marL="0" indent="0">
              <a:buNone/>
            </a:pPr>
            <a:r>
              <a:rPr lang="en-US" dirty="0">
                <a:solidFill>
                  <a:schemeClr val="tx1"/>
                </a:solidFill>
                <a:latin typeface="Trebuchet MS" panose="020B0603020202020204" pitchFamily="34" charset="0"/>
                <a:ea typeface="Verdana"/>
                <a:cs typeface="Verdana"/>
                <a:sym typeface="Verdana"/>
              </a:rPr>
              <a:t>The resources used during the development of this training module are in the guidance document found on the </a:t>
            </a:r>
            <a:r>
              <a:rPr lang="en-US" u="sng" dirty="0" smtClean="0">
                <a:solidFill>
                  <a:schemeClr val="hlink"/>
                </a:solidFill>
                <a:latin typeface="Trebuchet MS" panose="020B0603020202020204" pitchFamily="34" charset="0"/>
                <a:ea typeface="Verdana"/>
                <a:cs typeface="Verdana"/>
                <a:sym typeface="Verdana"/>
              </a:rPr>
              <a:t>VDOE</a:t>
            </a:r>
            <a:r>
              <a:rPr lang="en-US" u="sng" dirty="0" smtClean="0">
                <a:solidFill>
                  <a:schemeClr val="hlink"/>
                </a:solidFill>
                <a:latin typeface="Trebuchet MS" panose="020B0603020202020204" pitchFamily="34" charset="0"/>
                <a:ea typeface="Verdana"/>
                <a:cs typeface="Verdana"/>
                <a:sym typeface="Verdana"/>
                <a:hlinkClick r:id="rId3"/>
              </a:rPr>
              <a:t> Standards-Based IEP webpage</a:t>
            </a:r>
            <a:r>
              <a:rPr lang="en-US" dirty="0" smtClean="0">
                <a:solidFill>
                  <a:schemeClr val="tx1"/>
                </a:solidFill>
                <a:latin typeface="Trebuchet MS" panose="020B0603020202020204" pitchFamily="34" charset="0"/>
                <a:ea typeface="Verdana"/>
                <a:cs typeface="Verdana"/>
                <a:sym typeface="Verdana"/>
              </a:rPr>
              <a:t>.</a:t>
            </a:r>
            <a:endParaRPr lang="en-US" dirty="0">
              <a:solidFill>
                <a:schemeClr val="tx1"/>
              </a:solidFill>
              <a:latin typeface="Trebuchet MS" panose="020B0603020202020204" pitchFamily="34" charset="0"/>
              <a:ea typeface="Verdana"/>
              <a:cs typeface="Verdana"/>
              <a:sym typeface="Verdana"/>
            </a:endParaRPr>
          </a:p>
          <a:p>
            <a:pPr marL="0" indent="0">
              <a:buNone/>
            </a:pPr>
            <a:endParaRPr lang="en-US" sz="24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3657296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I</a:t>
            </a:r>
            <a:r>
              <a:rPr lang="en-US" sz="3200" dirty="0" smtClean="0">
                <a:latin typeface="Trebuchet MS" panose="020B0603020202020204" pitchFamily="34" charset="0"/>
                <a:ea typeface="Verdana"/>
                <a:cs typeface="Verdana"/>
                <a:sym typeface="Verdana"/>
              </a:rPr>
              <a:t>ndividualized </a:t>
            </a:r>
            <a:r>
              <a:rPr lang="en-US" sz="3200" dirty="0">
                <a:latin typeface="Trebuchet MS" panose="020B0603020202020204" pitchFamily="34" charset="0"/>
                <a:ea typeface="Verdana"/>
                <a:cs typeface="Verdana"/>
                <a:sym typeface="Verdana"/>
              </a:rPr>
              <a:t>E</a:t>
            </a:r>
            <a:r>
              <a:rPr lang="en-US" sz="3200" dirty="0" smtClean="0">
                <a:latin typeface="Trebuchet MS" panose="020B0603020202020204" pitchFamily="34" charset="0"/>
                <a:ea typeface="Verdana"/>
                <a:cs typeface="Verdana"/>
                <a:sym typeface="Verdana"/>
              </a:rPr>
              <a:t>ducation </a:t>
            </a:r>
            <a:r>
              <a:rPr lang="en-US" sz="3200" dirty="0">
                <a:latin typeface="Trebuchet MS" panose="020B0603020202020204" pitchFamily="34" charset="0"/>
                <a:ea typeface="Verdana"/>
                <a:cs typeface="Verdana"/>
                <a:sym typeface="Verdana"/>
              </a:rPr>
              <a:t>P</a:t>
            </a:r>
            <a:r>
              <a:rPr lang="en-US" sz="3200" dirty="0" smtClean="0">
                <a:latin typeface="Trebuchet MS" panose="020B0603020202020204" pitchFamily="34" charset="0"/>
                <a:ea typeface="Verdana"/>
                <a:cs typeface="Verdana"/>
                <a:sym typeface="Verdana"/>
              </a:rPr>
              <a:t>rogram(IEP)</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lvl="0" indent="0">
              <a:lnSpc>
                <a:spcPct val="100000"/>
              </a:lnSpc>
              <a:spcBef>
                <a:spcPts val="0"/>
              </a:spcBef>
              <a:buClr>
                <a:schemeClr val="dk1"/>
              </a:buClr>
              <a:buSzPts val="2400"/>
              <a:buNone/>
            </a:pPr>
            <a:r>
              <a:rPr lang="en-US" dirty="0">
                <a:solidFill>
                  <a:schemeClr val="tx1"/>
                </a:solidFill>
                <a:ea typeface="Verdana"/>
                <a:cs typeface="Verdana"/>
                <a:sym typeface="Verdana"/>
              </a:rPr>
              <a:t>A standards-based IEP describes a process in which the IEP T</a:t>
            </a:r>
            <a:r>
              <a:rPr lang="en-US" dirty="0">
                <a:solidFill>
                  <a:schemeClr val="tx1"/>
                </a:solidFill>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eam</a:t>
            </a:r>
            <a:r>
              <a:rPr lang="en-US" dirty="0">
                <a:solidFill>
                  <a:schemeClr val="tx1"/>
                </a:solidFill>
                <a:ea typeface="Verdana"/>
                <a:cs typeface="Verdana"/>
                <a:sym typeface="Verdana"/>
              </a:rPr>
              <a:t> has incorporated state content standards in its </a:t>
            </a:r>
            <a:r>
              <a:rPr lang="en-US" dirty="0" smtClean="0">
                <a:solidFill>
                  <a:schemeClr val="tx1"/>
                </a:solidFill>
                <a:ea typeface="Verdana"/>
                <a:cs typeface="Verdana"/>
                <a:sym typeface="Verdana"/>
              </a:rPr>
              <a:t>development.</a:t>
            </a:r>
            <a:endParaRPr lang="en-US" dirty="0">
              <a:solidFill>
                <a:schemeClr val="tx1"/>
              </a:solidFill>
              <a:ea typeface="Verdana"/>
              <a:cs typeface="Verdana"/>
              <a:sym typeface="Verdana"/>
            </a:endParaRPr>
          </a:p>
          <a:p>
            <a:pPr marL="0" lvl="0" indent="0">
              <a:spcBef>
                <a:spcPts val="480"/>
              </a:spcBef>
              <a:buClr>
                <a:schemeClr val="dk1"/>
              </a:buClr>
              <a:buSzPts val="2400"/>
              <a:buNone/>
            </a:pPr>
            <a:endParaRPr lang="en-US" u="sng" dirty="0">
              <a:solidFill>
                <a:schemeClr val="hlink"/>
              </a:solidFill>
              <a:ea typeface="Verdana"/>
              <a:cs typeface="Verdana"/>
              <a:sym typeface="Verdana"/>
              <a:hlinkClick r:id="rId3"/>
            </a:endParaRPr>
          </a:p>
          <a:p>
            <a:pPr marL="0" lvl="0" indent="0">
              <a:spcBef>
                <a:spcPts val="480"/>
              </a:spcBef>
              <a:buClr>
                <a:schemeClr val="dk1"/>
              </a:buClr>
              <a:buSzPts val="2400"/>
              <a:buNone/>
            </a:pPr>
            <a:r>
              <a:rPr lang="en-US" u="sng" dirty="0">
                <a:solidFill>
                  <a:schemeClr val="hlink"/>
                </a:solidFill>
                <a:ea typeface="Verdana"/>
                <a:cs typeface="Verdana"/>
                <a:sym typeface="Verdana"/>
                <a:hlinkClick r:id="rId3"/>
              </a:rPr>
              <a:t>Virginia Standards of Learning Webpage</a:t>
            </a:r>
            <a:endParaRPr lang="en-US" dirty="0"/>
          </a:p>
          <a:p>
            <a:pPr marL="0" indent="0">
              <a:buNone/>
            </a:pPr>
            <a:endParaRPr lang="en-US" sz="2400"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1956861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rebuchet MS" panose="020B0603020202020204" pitchFamily="34" charset="0"/>
                <a:ea typeface="Verdana"/>
                <a:cs typeface="Verdana"/>
                <a:sym typeface="Verdana"/>
              </a:rPr>
              <a:t>The Difference </a:t>
            </a:r>
            <a:r>
              <a:rPr lang="en-US" sz="3200" dirty="0">
                <a:latin typeface="Trebuchet MS" panose="020B0603020202020204" pitchFamily="34" charset="0"/>
                <a:ea typeface="Verdana"/>
                <a:cs typeface="Verdana"/>
                <a:sym typeface="Verdana"/>
              </a:rPr>
              <a:t>B</a:t>
            </a:r>
            <a:r>
              <a:rPr lang="en-US" sz="3200" dirty="0" smtClean="0">
                <a:latin typeface="Trebuchet MS" panose="020B0603020202020204" pitchFamily="34" charset="0"/>
                <a:ea typeface="Verdana"/>
                <a:cs typeface="Verdana"/>
                <a:sym typeface="Verdana"/>
              </a:rPr>
              <a:t>etween </a:t>
            </a:r>
            <a:r>
              <a:rPr lang="en-US" sz="3200" dirty="0">
                <a:latin typeface="Trebuchet MS" panose="020B0603020202020204" pitchFamily="34" charset="0"/>
                <a:ea typeface="Verdana"/>
                <a:cs typeface="Verdana"/>
                <a:sym typeface="Verdana"/>
              </a:rPr>
              <a:t>the </a:t>
            </a:r>
            <a:r>
              <a:rPr lang="en-US" sz="3200" dirty="0" smtClean="0">
                <a:latin typeface="Trebuchet MS" panose="020B0603020202020204" pitchFamily="34" charset="0"/>
                <a:ea typeface="Verdana"/>
                <a:cs typeface="Verdana"/>
                <a:sym typeface="Verdana"/>
              </a:rPr>
              <a:t>Traditional </a:t>
            </a:r>
            <a:r>
              <a:rPr lang="en-US" sz="3200" dirty="0">
                <a:latin typeface="Trebuchet MS" panose="020B0603020202020204" pitchFamily="34" charset="0"/>
                <a:ea typeface="Verdana"/>
                <a:cs typeface="Verdana"/>
                <a:sym typeface="Verdana"/>
              </a:rPr>
              <a:t>and </a:t>
            </a:r>
            <a:r>
              <a:rPr lang="en-US" sz="3200" dirty="0" smtClean="0">
                <a:latin typeface="Trebuchet MS" panose="020B0603020202020204" pitchFamily="34" charset="0"/>
                <a:ea typeface="Verdana"/>
                <a:cs typeface="Verdana"/>
                <a:sym typeface="Verdana"/>
              </a:rPr>
              <a:t>Standards-Based IEP (</a:t>
            </a:r>
            <a:r>
              <a:rPr lang="en-US" sz="3200" dirty="0">
                <a:latin typeface="Trebuchet MS" panose="020B0603020202020204" pitchFamily="34" charset="0"/>
                <a:ea typeface="Verdana"/>
                <a:cs typeface="Verdana"/>
                <a:sym typeface="Verdana"/>
              </a:rPr>
              <a:t>1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506662"/>
            <a:ext cx="10515600" cy="4351338"/>
          </a:xfrm>
        </p:spPr>
        <p:txBody>
          <a:bodyPr/>
          <a:lstStyle/>
          <a:p>
            <a:pPr marL="0" lvl="0" indent="0">
              <a:lnSpc>
                <a:spcPct val="100000"/>
              </a:lnSpc>
              <a:spcBef>
                <a:spcPts val="0"/>
              </a:spcBef>
              <a:buClr>
                <a:schemeClr val="dk1"/>
              </a:buClr>
              <a:buSzPts val="2400"/>
              <a:buNone/>
            </a:pPr>
            <a:r>
              <a:rPr lang="en-US" b="1" dirty="0">
                <a:ea typeface="Verdana"/>
                <a:cs typeface="Verdana"/>
                <a:sym typeface="Verdana"/>
              </a:rPr>
              <a:t>Traditional IEP</a:t>
            </a:r>
            <a:endParaRPr lang="en-US" dirty="0"/>
          </a:p>
          <a:p>
            <a:pPr marL="342900" lvl="0" indent="-342900">
              <a:lnSpc>
                <a:spcPct val="100000"/>
              </a:lnSpc>
              <a:spcBef>
                <a:spcPts val="480"/>
              </a:spcBef>
              <a:buClr>
                <a:schemeClr val="dk1"/>
              </a:buClr>
              <a:buSzPts val="2400"/>
            </a:pPr>
            <a:r>
              <a:rPr lang="en-US" dirty="0">
                <a:solidFill>
                  <a:schemeClr val="dk1"/>
                </a:solidFill>
                <a:ea typeface="Verdana"/>
                <a:cs typeface="Verdana"/>
                <a:sym typeface="Verdana"/>
              </a:rPr>
              <a:t>Focused on acquiring basic academic, access, </a:t>
            </a:r>
            <a:r>
              <a:rPr lang="en-US" dirty="0" smtClean="0">
                <a:solidFill>
                  <a:schemeClr val="dk1"/>
                </a:solidFill>
                <a:ea typeface="Verdana"/>
                <a:cs typeface="Verdana"/>
                <a:sym typeface="Verdana"/>
              </a:rPr>
              <a:t>and/or </a:t>
            </a:r>
            <a:r>
              <a:rPr lang="en-US" dirty="0">
                <a:solidFill>
                  <a:schemeClr val="dk1"/>
                </a:solidFill>
                <a:ea typeface="Verdana"/>
                <a:cs typeface="Verdana"/>
                <a:sym typeface="Verdana"/>
              </a:rPr>
              <a:t>functional skills</a:t>
            </a:r>
            <a:endParaRPr lang="en-US" dirty="0"/>
          </a:p>
          <a:p>
            <a:pPr marL="342900" lvl="0" indent="-342900">
              <a:lnSpc>
                <a:spcPct val="100000"/>
              </a:lnSpc>
              <a:spcBef>
                <a:spcPts val="480"/>
              </a:spcBef>
              <a:buClr>
                <a:schemeClr val="dk1"/>
              </a:buClr>
              <a:buSzPts val="2400"/>
            </a:pPr>
            <a:r>
              <a:rPr lang="en-US" dirty="0">
                <a:solidFill>
                  <a:schemeClr val="dk1"/>
                </a:solidFill>
                <a:ea typeface="Verdana"/>
                <a:cs typeface="Verdana"/>
                <a:sym typeface="Verdana"/>
              </a:rPr>
              <a:t>Little relationship to a specific academic area or grade-level expectations</a:t>
            </a:r>
            <a:endParaRPr lang="en-US" dirty="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2516535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a:cs typeface="Verdana"/>
                <a:sym typeface="Verdana"/>
              </a:rPr>
              <a:t>The Difference Between the Traditional and Standards-Based </a:t>
            </a:r>
            <a:r>
              <a:rPr lang="en-US" sz="3200" dirty="0" smtClean="0">
                <a:latin typeface="Trebuchet MS" panose="020B0603020202020204" pitchFamily="34" charset="0"/>
                <a:ea typeface="Verdana"/>
                <a:cs typeface="Verdana"/>
                <a:sym typeface="Verdana"/>
              </a:rPr>
              <a:t>IEP (2 </a:t>
            </a:r>
            <a:r>
              <a:rPr lang="en-US" sz="3200" dirty="0">
                <a:latin typeface="Trebuchet MS" panose="020B0603020202020204" pitchFamily="34" charset="0"/>
                <a:ea typeface="Verdana"/>
                <a:cs typeface="Verdana"/>
                <a:sym typeface="Verdana"/>
              </a:rPr>
              <a:t>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438109"/>
            <a:ext cx="10515600" cy="4351338"/>
          </a:xfrm>
        </p:spPr>
        <p:txBody>
          <a:bodyPr/>
          <a:lstStyle/>
          <a:p>
            <a:pPr marL="0" lvl="0" indent="0">
              <a:lnSpc>
                <a:spcPct val="100000"/>
              </a:lnSpc>
              <a:spcBef>
                <a:spcPts val="0"/>
              </a:spcBef>
              <a:buClr>
                <a:schemeClr val="dk1"/>
              </a:buClr>
              <a:buSzPts val="2590"/>
              <a:buNone/>
            </a:pPr>
            <a:r>
              <a:rPr lang="en-US" sz="2400" b="1" dirty="0">
                <a:ea typeface="Verdana"/>
                <a:cs typeface="Verdana"/>
                <a:sym typeface="Verdana"/>
              </a:rPr>
              <a:t>Standards-based IEP</a:t>
            </a:r>
            <a:endParaRPr lang="en-US" sz="2400" dirty="0"/>
          </a:p>
          <a:p>
            <a:pPr marL="342900" lvl="0" indent="-342900">
              <a:lnSpc>
                <a:spcPct val="100000"/>
              </a:lnSpc>
              <a:spcBef>
                <a:spcPts val="518"/>
              </a:spcBef>
              <a:buClr>
                <a:schemeClr val="dk1"/>
              </a:buClr>
              <a:buSzPts val="2590"/>
            </a:pPr>
            <a:r>
              <a:rPr lang="en-US" sz="2400" dirty="0">
                <a:solidFill>
                  <a:schemeClr val="dk1"/>
                </a:solidFill>
                <a:ea typeface="Verdana"/>
                <a:cs typeface="Verdana"/>
                <a:sym typeface="Verdana"/>
              </a:rPr>
              <a:t>Directly tied to the </a:t>
            </a:r>
            <a:r>
              <a:rPr lang="en-US" sz="2400" dirty="0" smtClean="0">
                <a:solidFill>
                  <a:schemeClr val="dk1"/>
                </a:solidFill>
                <a:ea typeface="Verdana"/>
                <a:cs typeface="Verdana"/>
                <a:sym typeface="Verdana"/>
              </a:rPr>
              <a:t>State’s </a:t>
            </a:r>
            <a:r>
              <a:rPr lang="en-US" sz="2400" dirty="0">
                <a:solidFill>
                  <a:schemeClr val="dk1"/>
                </a:solidFill>
                <a:ea typeface="Verdana"/>
                <a:cs typeface="Verdana"/>
                <a:sym typeface="Verdana"/>
              </a:rPr>
              <a:t>content </a:t>
            </a:r>
            <a:r>
              <a:rPr lang="en-US" sz="2400" dirty="0" smtClean="0">
                <a:solidFill>
                  <a:schemeClr val="dk1"/>
                </a:solidFill>
                <a:ea typeface="Verdana"/>
                <a:cs typeface="Verdana"/>
                <a:sym typeface="Verdana"/>
              </a:rPr>
              <a:t>standards</a:t>
            </a:r>
            <a:endParaRPr lang="en-US" sz="2400" dirty="0"/>
          </a:p>
          <a:p>
            <a:pPr marL="342900" lvl="0" indent="-342900">
              <a:lnSpc>
                <a:spcPct val="100000"/>
              </a:lnSpc>
              <a:spcBef>
                <a:spcPts val="518"/>
              </a:spcBef>
              <a:buClr>
                <a:schemeClr val="dk1"/>
              </a:buClr>
              <a:buSzPts val="2590"/>
            </a:pPr>
            <a:r>
              <a:rPr lang="en-US" sz="2400" dirty="0">
                <a:solidFill>
                  <a:schemeClr val="dk1"/>
                </a:solidFill>
                <a:ea typeface="Verdana"/>
                <a:cs typeface="Verdana"/>
                <a:sym typeface="Verdana"/>
              </a:rPr>
              <a:t>Both the student’s present level of </a:t>
            </a:r>
            <a:r>
              <a:rPr lang="en-US" sz="2400" dirty="0" smtClean="0">
                <a:solidFill>
                  <a:schemeClr val="dk1"/>
                </a:solidFill>
                <a:ea typeface="Verdana"/>
                <a:cs typeface="Verdana"/>
                <a:sym typeface="Verdana"/>
              </a:rPr>
              <a:t>academic </a:t>
            </a:r>
            <a:r>
              <a:rPr lang="en-US" sz="2400" dirty="0">
                <a:solidFill>
                  <a:schemeClr val="dk1"/>
                </a:solidFill>
                <a:ea typeface="Verdana"/>
                <a:cs typeface="Verdana"/>
                <a:sym typeface="Verdana"/>
              </a:rPr>
              <a:t>achievement and functional performance (PLOP) and the annual IEP goals are aligned with and based on the state’s grade-level standards</a:t>
            </a:r>
            <a:endParaRPr lang="en-US" sz="2400" dirty="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188968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T</a:t>
            </a:r>
            <a:r>
              <a:rPr lang="en-US" sz="3200" dirty="0" smtClean="0">
                <a:latin typeface="Trebuchet MS" panose="020B0603020202020204" pitchFamily="34" charset="0"/>
                <a:ea typeface="Verdana"/>
                <a:cs typeface="Verdana"/>
                <a:sym typeface="Verdana"/>
              </a:rPr>
              <a:t>he </a:t>
            </a:r>
            <a:r>
              <a:rPr lang="en-US" sz="3200" dirty="0">
                <a:latin typeface="Trebuchet MS" panose="020B0603020202020204" pitchFamily="34" charset="0"/>
                <a:ea typeface="Verdana"/>
                <a:cs typeface="Verdana"/>
                <a:sym typeface="Verdana"/>
              </a:rPr>
              <a:t>C</a:t>
            </a:r>
            <a:r>
              <a:rPr lang="en-US" sz="3200" dirty="0" smtClean="0">
                <a:latin typeface="Trebuchet MS" panose="020B0603020202020204" pitchFamily="34" charset="0"/>
                <a:ea typeface="Verdana"/>
                <a:cs typeface="Verdana"/>
                <a:sym typeface="Verdana"/>
              </a:rPr>
              <a:t>omponents </a:t>
            </a:r>
            <a:r>
              <a:rPr lang="en-US" sz="3200" dirty="0">
                <a:latin typeface="Trebuchet MS" panose="020B0603020202020204" pitchFamily="34" charset="0"/>
                <a:ea typeface="Verdana"/>
                <a:cs typeface="Verdana"/>
                <a:sym typeface="Verdana"/>
              </a:rPr>
              <a:t>of a </a:t>
            </a:r>
            <a:r>
              <a:rPr lang="en-US" sz="3200" dirty="0" smtClean="0">
                <a:latin typeface="Trebuchet MS" panose="020B0603020202020204" pitchFamily="34" charset="0"/>
                <a:ea typeface="Verdana"/>
                <a:cs typeface="Verdana"/>
                <a:sym typeface="Verdana"/>
              </a:rPr>
              <a:t>Standards-Based IEP</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889654"/>
            <a:ext cx="10515600" cy="4351338"/>
          </a:xfrm>
        </p:spPr>
        <p:txBody>
          <a:bodyPr>
            <a:normAutofit/>
          </a:bodyPr>
          <a:lstStyle/>
          <a:p>
            <a:pPr marL="0" indent="0">
              <a:buNone/>
            </a:pPr>
            <a:r>
              <a:rPr lang="en-US" dirty="0">
                <a:solidFill>
                  <a:schemeClr val="tx1"/>
                </a:solidFill>
                <a:ea typeface="Verdana"/>
                <a:cs typeface="Verdana"/>
                <a:sym typeface="Verdana"/>
              </a:rPr>
              <a:t>The components are the same as the traditional </a:t>
            </a:r>
            <a:r>
              <a:rPr lang="en-US" dirty="0" smtClean="0">
                <a:solidFill>
                  <a:schemeClr val="tx1"/>
                </a:solidFill>
                <a:ea typeface="Verdana"/>
                <a:cs typeface="Verdana"/>
                <a:sym typeface="Verdana"/>
              </a:rPr>
              <a:t>IEP.</a:t>
            </a:r>
            <a:endParaRPr lang="en-US" dirty="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2090112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T</a:t>
            </a:r>
            <a:r>
              <a:rPr lang="en-US" sz="3200" dirty="0" smtClean="0">
                <a:latin typeface="Trebuchet MS" panose="020B0603020202020204" pitchFamily="34" charset="0"/>
                <a:ea typeface="Verdana"/>
                <a:cs typeface="Verdana"/>
                <a:sym typeface="Verdana"/>
              </a:rPr>
              <a:t>he </a:t>
            </a:r>
            <a:r>
              <a:rPr lang="en-US" sz="3200" dirty="0">
                <a:latin typeface="Trebuchet MS" panose="020B0603020202020204" pitchFamily="34" charset="0"/>
                <a:ea typeface="Verdana"/>
                <a:cs typeface="Verdana"/>
                <a:sym typeface="Verdana"/>
              </a:rPr>
              <a:t>B</a:t>
            </a:r>
            <a:r>
              <a:rPr lang="en-US" sz="3200" dirty="0" smtClean="0">
                <a:latin typeface="Trebuchet MS" panose="020B0603020202020204" pitchFamily="34" charset="0"/>
                <a:ea typeface="Verdana"/>
                <a:cs typeface="Verdana"/>
                <a:sym typeface="Verdana"/>
              </a:rPr>
              <a:t>enefits </a:t>
            </a:r>
            <a:r>
              <a:rPr lang="en-US" sz="3200" dirty="0">
                <a:latin typeface="Trebuchet MS" panose="020B0603020202020204" pitchFamily="34" charset="0"/>
                <a:ea typeface="Verdana"/>
                <a:cs typeface="Verdana"/>
                <a:sym typeface="Verdana"/>
              </a:rPr>
              <a:t>of a </a:t>
            </a:r>
            <a:r>
              <a:rPr lang="en-US" sz="3200" dirty="0" smtClean="0">
                <a:latin typeface="Trebuchet MS" panose="020B0603020202020204" pitchFamily="34" charset="0"/>
                <a:ea typeface="Verdana"/>
                <a:cs typeface="Verdana"/>
                <a:sym typeface="Verdana"/>
              </a:rPr>
              <a:t>Standards-Based IEP (1 </a:t>
            </a:r>
            <a:r>
              <a:rPr lang="en-US" sz="3200" dirty="0">
                <a:latin typeface="Trebuchet MS" panose="020B0603020202020204" pitchFamily="34" charset="0"/>
                <a:ea typeface="Verdana"/>
                <a:cs typeface="Verdana"/>
                <a:sym typeface="Verdana"/>
              </a:rPr>
              <a:t>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94313"/>
            <a:ext cx="10515600" cy="3882650"/>
          </a:xfrm>
        </p:spPr>
        <p:txBody>
          <a:bodyPr/>
          <a:lstStyle/>
          <a:p>
            <a:pPr lvl="0">
              <a:lnSpc>
                <a:spcPct val="100000"/>
              </a:lnSpc>
              <a:spcBef>
                <a:spcPts val="0"/>
              </a:spcBef>
              <a:buClr>
                <a:schemeClr val="dk1"/>
              </a:buClr>
              <a:buSzPts val="2400"/>
            </a:pPr>
            <a:r>
              <a:rPr lang="en-US" sz="2400" dirty="0">
                <a:solidFill>
                  <a:schemeClr val="tx1"/>
                </a:solidFill>
                <a:ea typeface="Verdana"/>
                <a:cs typeface="Verdana"/>
                <a:sym typeface="Verdana"/>
              </a:rPr>
              <a:t>Links the IEP to the general education curriculum based on the </a:t>
            </a:r>
            <a:r>
              <a:rPr lang="en-US" sz="2400" dirty="0" smtClean="0">
                <a:solidFill>
                  <a:schemeClr val="tx1"/>
                </a:solidFill>
                <a:ea typeface="Verdana"/>
                <a:cs typeface="Verdana"/>
                <a:sym typeface="Verdana"/>
              </a:rPr>
              <a:t>State </a:t>
            </a:r>
            <a:r>
              <a:rPr lang="en-US" sz="2400" dirty="0">
                <a:solidFill>
                  <a:schemeClr val="tx1"/>
                </a:solidFill>
                <a:ea typeface="Verdana"/>
                <a:cs typeface="Verdana"/>
                <a:sym typeface="Verdana"/>
              </a:rPr>
              <a:t>SOL</a:t>
            </a:r>
            <a:endParaRPr lang="en-US" sz="2400" dirty="0">
              <a:solidFill>
                <a:schemeClr val="tx1"/>
              </a:solidFill>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Provides positive directions and goals for intervention</a:t>
            </a:r>
            <a:endParaRPr lang="en-US" sz="2400" dirty="0">
              <a:solidFill>
                <a:schemeClr val="tx1"/>
              </a:solidFill>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Utilizes standards to identify specific content critical to a student's successful progress in the general education curriculum</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1929928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The Benefits of a Standards-Based </a:t>
            </a:r>
            <a:r>
              <a:rPr lang="en-US" sz="3200" dirty="0" smtClean="0">
                <a:latin typeface="Trebuchet MS" panose="020B0603020202020204" pitchFamily="34" charset="0"/>
                <a:ea typeface="Verdana"/>
                <a:cs typeface="Verdana"/>
                <a:sym typeface="Verdana"/>
              </a:rPr>
              <a:t>IEP (</a:t>
            </a:r>
            <a:r>
              <a:rPr lang="en-US" sz="3200" dirty="0">
                <a:latin typeface="Trebuchet MS" panose="020B0603020202020204" pitchFamily="34" charset="0"/>
                <a:ea typeface="Verdana"/>
                <a:cs typeface="Verdana"/>
                <a:sym typeface="Verdana"/>
              </a:rPr>
              <a:t>2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94313"/>
            <a:ext cx="10515600" cy="3882650"/>
          </a:xfrm>
        </p:spPr>
        <p:txBody>
          <a:bodyPr/>
          <a:lstStyle/>
          <a:p>
            <a:pPr lvl="0">
              <a:lnSpc>
                <a:spcPct val="100000"/>
              </a:lnSpc>
              <a:spcBef>
                <a:spcPts val="0"/>
              </a:spcBef>
              <a:buClr>
                <a:schemeClr val="dk1"/>
              </a:buClr>
              <a:buSzPts val="2405"/>
            </a:pPr>
            <a:r>
              <a:rPr lang="en-US" sz="2400" dirty="0">
                <a:solidFill>
                  <a:schemeClr val="tx1"/>
                </a:solidFill>
                <a:ea typeface="Verdana"/>
                <a:cs typeface="Verdana"/>
                <a:sym typeface="Verdana"/>
              </a:rPr>
              <a:t>Promotes a single educational system that is inclusive through common language and curriculum for special and general education students</a:t>
            </a:r>
            <a:endParaRPr lang="en-US" sz="2400" dirty="0">
              <a:solidFill>
                <a:schemeClr val="tx1"/>
              </a:solidFill>
            </a:endParaRPr>
          </a:p>
          <a:p>
            <a:pPr lvl="0">
              <a:lnSpc>
                <a:spcPct val="100000"/>
              </a:lnSpc>
              <a:spcBef>
                <a:spcPts val="481"/>
              </a:spcBef>
              <a:buClr>
                <a:schemeClr val="dk1"/>
              </a:buClr>
              <a:buSzPts val="2405"/>
            </a:pPr>
            <a:r>
              <a:rPr lang="en-US" sz="2400" dirty="0">
                <a:solidFill>
                  <a:schemeClr val="tx1"/>
                </a:solidFill>
                <a:ea typeface="Verdana"/>
                <a:cs typeface="Verdana"/>
                <a:sym typeface="Verdana"/>
              </a:rPr>
              <a:t>Ensures greater consistency</a:t>
            </a:r>
            <a:r>
              <a:rPr lang="en-US" sz="2400" dirty="0">
                <a:solidFill>
                  <a:schemeClr val="tx1"/>
                </a:solidFill>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t> across s</a:t>
            </a:r>
            <a:r>
              <a:rPr lang="en-US" sz="2400" dirty="0">
                <a:solidFill>
                  <a:schemeClr val="tx1"/>
                </a:solidFill>
                <a:ea typeface="Verdana"/>
                <a:cs typeface="Verdana"/>
                <a:sym typeface="Verdana"/>
              </a:rPr>
              <a:t>chools and districts</a:t>
            </a:r>
            <a:endParaRPr lang="en-US" sz="2400" dirty="0">
              <a:solidFill>
                <a:schemeClr val="tx1"/>
              </a:solidFill>
            </a:endParaRPr>
          </a:p>
          <a:p>
            <a:pPr lvl="0">
              <a:lnSpc>
                <a:spcPct val="100000"/>
              </a:lnSpc>
              <a:spcBef>
                <a:spcPts val="481"/>
              </a:spcBef>
              <a:buClr>
                <a:schemeClr val="dk1"/>
              </a:buClr>
              <a:buSzPts val="2405"/>
            </a:pPr>
            <a:r>
              <a:rPr lang="en-US" sz="2400" dirty="0">
                <a:solidFill>
                  <a:schemeClr val="tx1"/>
                </a:solidFill>
                <a:ea typeface="Verdana"/>
                <a:cs typeface="Verdana"/>
                <a:sym typeface="Verdana"/>
              </a:rPr>
              <a:t>Encourages higher expectations for students with disabilities</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1476536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a:cs typeface="Verdana"/>
                <a:sym typeface="Verdana"/>
              </a:rPr>
              <a:t>All </a:t>
            </a:r>
            <a:r>
              <a:rPr lang="en-US" sz="3200" dirty="0">
                <a:latin typeface="Trebuchet MS" panose="020B0603020202020204" pitchFamily="34" charset="0"/>
                <a:ea typeface="Verdana"/>
                <a:cs typeface="Verdana"/>
                <a:sym typeface="Verdana"/>
              </a:rPr>
              <a:t>S</a:t>
            </a:r>
            <a:r>
              <a:rPr lang="en-US" sz="3200" dirty="0" smtClean="0">
                <a:latin typeface="Trebuchet MS" panose="020B0603020202020204" pitchFamily="34" charset="0"/>
                <a:ea typeface="Verdana"/>
                <a:cs typeface="Verdana"/>
                <a:sym typeface="Verdana"/>
              </a:rPr>
              <a:t>pecial </a:t>
            </a:r>
            <a:r>
              <a:rPr lang="en-US" sz="3200" dirty="0">
                <a:latin typeface="Trebuchet MS" panose="020B0603020202020204" pitchFamily="34" charset="0"/>
                <a:ea typeface="Verdana"/>
                <a:cs typeface="Verdana"/>
                <a:sym typeface="Verdana"/>
              </a:rPr>
              <a:t>E</a:t>
            </a:r>
            <a:r>
              <a:rPr lang="en-US" sz="3200" dirty="0" smtClean="0">
                <a:latin typeface="Trebuchet MS" panose="020B0603020202020204" pitchFamily="34" charset="0"/>
                <a:ea typeface="Verdana"/>
                <a:cs typeface="Verdana"/>
                <a:sym typeface="Verdana"/>
              </a:rPr>
              <a:t>ducation </a:t>
            </a:r>
            <a:r>
              <a:rPr lang="en-US" sz="3200" dirty="0">
                <a:latin typeface="Trebuchet MS" panose="020B0603020202020204" pitchFamily="34" charset="0"/>
                <a:ea typeface="Verdana"/>
                <a:cs typeface="Verdana"/>
                <a:sym typeface="Verdana"/>
              </a:rPr>
              <a:t>S</a:t>
            </a:r>
            <a:r>
              <a:rPr lang="en-US" sz="3200" dirty="0" smtClean="0">
                <a:latin typeface="Trebuchet MS" panose="020B0603020202020204" pitchFamily="34" charset="0"/>
                <a:ea typeface="Verdana"/>
                <a:cs typeface="Verdana"/>
                <a:sym typeface="Verdana"/>
              </a:rPr>
              <a:t>tudents are Required </a:t>
            </a:r>
            <a:r>
              <a:rPr lang="en-US" sz="3200" dirty="0">
                <a:latin typeface="Trebuchet MS" panose="020B0603020202020204" pitchFamily="34" charset="0"/>
                <a:ea typeface="Verdana"/>
                <a:cs typeface="Verdana"/>
                <a:sym typeface="Verdana"/>
              </a:rPr>
              <a:t>to </a:t>
            </a:r>
            <a:r>
              <a:rPr lang="en-US" sz="3200" dirty="0" smtClean="0">
                <a:latin typeface="Trebuchet MS" panose="020B0603020202020204" pitchFamily="34" charset="0"/>
                <a:ea typeface="Verdana"/>
                <a:cs typeface="Verdana"/>
                <a:sym typeface="Verdana"/>
              </a:rPr>
              <a:t>Have </a:t>
            </a:r>
            <a:r>
              <a:rPr lang="en-US" sz="3200" dirty="0">
                <a:latin typeface="Trebuchet MS" panose="020B0603020202020204" pitchFamily="34" charset="0"/>
                <a:ea typeface="Verdana"/>
                <a:cs typeface="Verdana"/>
                <a:sym typeface="Verdana"/>
              </a:rPr>
              <a:t>a </a:t>
            </a:r>
            <a:r>
              <a:rPr lang="en-US" sz="3200" dirty="0" smtClean="0">
                <a:latin typeface="Trebuchet MS" panose="020B0603020202020204" pitchFamily="34" charset="0"/>
                <a:ea typeface="Verdana"/>
                <a:cs typeface="Verdana"/>
                <a:sym typeface="Verdana"/>
              </a:rPr>
              <a:t>Standards-Based IEP</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078181"/>
            <a:ext cx="10515600" cy="4098781"/>
          </a:xfrm>
        </p:spPr>
        <p:txBody>
          <a:bodyPr>
            <a:normAutofit/>
          </a:bodyPr>
          <a:lstStyle/>
          <a:p>
            <a:pPr marL="0" indent="0">
              <a:lnSpc>
                <a:spcPct val="100000"/>
              </a:lnSpc>
              <a:buNone/>
            </a:pPr>
            <a:r>
              <a:rPr lang="en-US" sz="2400" dirty="0">
                <a:solidFill>
                  <a:schemeClr val="tx1"/>
                </a:solidFill>
                <a:ea typeface="Verdana"/>
                <a:cs typeface="Verdana"/>
                <a:sym typeface="Verdana"/>
              </a:rPr>
              <a:t>A</a:t>
            </a:r>
            <a:r>
              <a:rPr lang="en-US" sz="2400" dirty="0" smtClean="0">
                <a:solidFill>
                  <a:schemeClr val="tx1"/>
                </a:solidFill>
                <a:ea typeface="Verdana"/>
                <a:cs typeface="Verdana"/>
                <a:sym typeface="Verdana"/>
              </a:rPr>
              <a:t>n </a:t>
            </a:r>
            <a:r>
              <a:rPr lang="en-US" sz="2400" dirty="0">
                <a:solidFill>
                  <a:schemeClr val="tx1"/>
                </a:solidFill>
                <a:ea typeface="Verdana"/>
                <a:cs typeface="Verdana"/>
                <a:sym typeface="Verdana"/>
              </a:rPr>
              <a:t>individualized education program (IEP) for an eligible child with a disability under the </a:t>
            </a:r>
            <a:r>
              <a:rPr lang="en-US" sz="2400" i="1" dirty="0">
                <a:solidFill>
                  <a:schemeClr val="tx1"/>
                </a:solidFill>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Individuals with Disabilities Education Act</a:t>
            </a:r>
            <a:r>
              <a:rPr lang="en-US" sz="2400" dirty="0">
                <a:solidFill>
                  <a:schemeClr val="tx1"/>
                </a:solidFill>
                <a:ea typeface="Verdana"/>
                <a:cs typeface="Verdana"/>
                <a:sym typeface="Verdana"/>
              </a:rPr>
              <a:t> (IDEA) must be aligned with the State’s academic content standards for the grade in which the child is enrolled.  This includes the student whose IEP </a:t>
            </a:r>
            <a:r>
              <a:rPr lang="en-US" sz="2400" dirty="0" smtClean="0">
                <a:solidFill>
                  <a:schemeClr val="tx1"/>
                </a:solidFill>
                <a:ea typeface="Verdana"/>
                <a:cs typeface="Verdana"/>
                <a:sym typeface="Verdana"/>
              </a:rPr>
              <a:t>Team </a:t>
            </a:r>
            <a:r>
              <a:rPr lang="en-US" sz="2400" dirty="0">
                <a:solidFill>
                  <a:schemeClr val="tx1"/>
                </a:solidFill>
                <a:ea typeface="Verdana"/>
                <a:cs typeface="Verdana"/>
                <a:sym typeface="Verdana"/>
              </a:rPr>
              <a:t>determines that he or she should take an alternate assessment based on Virginia’s alternate academic achievement standards.</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1109857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a:cs typeface="Verdana"/>
                <a:sym typeface="Verdana"/>
              </a:rPr>
              <a:t>Grade-Level Expectations</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310937"/>
            <a:ext cx="10515600" cy="3866025"/>
          </a:xfrm>
        </p:spPr>
        <p:txBody>
          <a:bodyPr/>
          <a:lstStyle/>
          <a:p>
            <a:pPr marL="0" indent="0">
              <a:lnSpc>
                <a:spcPct val="100000"/>
              </a:lnSpc>
              <a:buNone/>
            </a:pPr>
            <a:r>
              <a:rPr lang="en-US" dirty="0">
                <a:solidFill>
                  <a:schemeClr val="tx1"/>
                </a:solidFill>
                <a:ea typeface="Verdana"/>
                <a:cs typeface="Verdana"/>
                <a:sym typeface="Verdana"/>
              </a:rPr>
              <a:t>T</a:t>
            </a:r>
            <a:r>
              <a:rPr lang="en-US" dirty="0" smtClean="0">
                <a:solidFill>
                  <a:schemeClr val="tx1"/>
                </a:solidFill>
                <a:ea typeface="Verdana"/>
                <a:cs typeface="Verdana"/>
                <a:sym typeface="Verdana"/>
              </a:rPr>
              <a:t>he </a:t>
            </a:r>
            <a:r>
              <a:rPr lang="en-US" dirty="0">
                <a:solidFill>
                  <a:schemeClr val="tx1"/>
                </a:solidFill>
                <a:ea typeface="Verdana"/>
                <a:cs typeface="Verdana"/>
                <a:sym typeface="Verdana"/>
              </a:rPr>
              <a:t>student may not be on grade-level </a:t>
            </a:r>
            <a:r>
              <a:rPr lang="en-US" dirty="0" smtClean="0">
                <a:solidFill>
                  <a:schemeClr val="tx1"/>
                </a:solidFill>
                <a:ea typeface="Verdana"/>
                <a:cs typeface="Verdana"/>
                <a:sym typeface="Verdana"/>
              </a:rPr>
              <a:t>in </a:t>
            </a:r>
            <a:r>
              <a:rPr lang="en-US" dirty="0">
                <a:solidFill>
                  <a:schemeClr val="tx1"/>
                </a:solidFill>
                <a:ea typeface="Verdana"/>
                <a:cs typeface="Verdana"/>
                <a:sym typeface="Verdana"/>
              </a:rPr>
              <a:t>that content area.  However, the student is working toward meeting grade-level expectations and receiving grade-level content instruction.</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2828084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919</TotalTime>
  <Words>1538</Words>
  <Application>Microsoft Office PowerPoint</Application>
  <PresentationFormat>Widescreen</PresentationFormat>
  <Paragraphs>88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Times New Roman</vt:lpstr>
      <vt:lpstr>Trebuchet MS</vt:lpstr>
      <vt:lpstr>Verdana</vt:lpstr>
      <vt:lpstr>VDOE</vt:lpstr>
      <vt:lpstr>Standards-Based Individualized Education Program</vt:lpstr>
      <vt:lpstr>Standards-Based Individualized Education Program(IEP)</vt:lpstr>
      <vt:lpstr>The Difference Between the Traditional and Standards-Based IEP (1 of 2)</vt:lpstr>
      <vt:lpstr>The Difference Between the Traditional and Standards-Based IEP (2 of 2)</vt:lpstr>
      <vt:lpstr>The Components of a Standards-Based IEP</vt:lpstr>
      <vt:lpstr>The Benefits of a Standards-Based IEP (1 of 2)</vt:lpstr>
      <vt:lpstr>The Benefits of a Standards-Based IEP (2 of 2)</vt:lpstr>
      <vt:lpstr>All Special Education Students are Required to Have a Standards-Based IEP</vt:lpstr>
      <vt:lpstr>Grade-Level Expectations</vt:lpstr>
      <vt:lpstr>Developing a Grade-Level Standards-Based IEP when a Student is not on Grade-Level</vt:lpstr>
      <vt:lpstr>Resources to Assist in the Development of a Standards-Based IEP? </vt:lpstr>
      <vt:lpstr>Standards-based Individualized Education Program Module One: 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One Introduction</dc:title>
  <dc:creator>Virginia Department of Education</dc:creator>
  <cp:lastModifiedBy>Williams-Faus, Kristin (DOE)</cp:lastModifiedBy>
  <cp:revision>56</cp:revision>
  <dcterms:created xsi:type="dcterms:W3CDTF">2020-06-29T15:52:04Z</dcterms:created>
  <dcterms:modified xsi:type="dcterms:W3CDTF">2022-01-12T20:12:45Z</dcterms:modified>
</cp:coreProperties>
</file>