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1"/>
  </p:notesMasterIdLst>
  <p:handoutMasterIdLst>
    <p:handoutMasterId r:id="rId32"/>
  </p:handoutMasterIdLst>
  <p:sldIdLst>
    <p:sldId id="258" r:id="rId2"/>
    <p:sldId id="269" r:id="rId3"/>
    <p:sldId id="270" r:id="rId4"/>
    <p:sldId id="272" r:id="rId5"/>
    <p:sldId id="271"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69" clrIdx="0">
    <p:extLst>
      <p:ext uri="{19B8F6BF-5375-455C-9EA6-DF929625EA0E}">
        <p15:presenceInfo xmlns:p15="http://schemas.microsoft.com/office/powerpoint/2012/main" userId="VITA Program" providerId="None"/>
      </p:ext>
    </p:extLst>
  </p:cmAuthor>
  <p:cmAuthor id="2" name="Williams, Kristin (DOE)" initials="WK(" lastIdx="1" clrIdx="1">
    <p:extLst>
      <p:ext uri="{19B8F6BF-5375-455C-9EA6-DF929625EA0E}">
        <p15:presenceInfo xmlns:p15="http://schemas.microsoft.com/office/powerpoint/2012/main" userId="Williams, Kristin (D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1" autoAdjust="0"/>
    <p:restoredTop sz="60733" autoAdjust="0"/>
  </p:normalViewPr>
  <p:slideViewPr>
    <p:cSldViewPr snapToGrid="0" snapToObjects="1">
      <p:cViewPr varScale="1">
        <p:scale>
          <a:sx n="42" d="100"/>
          <a:sy n="42" d="100"/>
        </p:scale>
        <p:origin x="1504" y="28"/>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SBIEP</a:t>
            </a:r>
            <a:r>
              <a:rPr lang="en-US" baseline="0" dirty="0" smtClean="0"/>
              <a:t> Module Nine:  Developing the Secondary Transition Focused IEP</a:t>
            </a:r>
          </a:p>
          <a:p>
            <a:pPr marL="0" lvl="0" indent="0" algn="l" rtl="0">
              <a:spcBef>
                <a:spcPts val="0"/>
              </a:spcBef>
              <a:spcAft>
                <a:spcPts val="0"/>
              </a:spcAft>
              <a:buNone/>
            </a:pPr>
            <a:r>
              <a:rPr lang="en-US" baseline="0" dirty="0" smtClean="0"/>
              <a:t>This module includes guidance on developing a secondary transition focused IEP.</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308972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Annual</a:t>
            </a:r>
            <a:r>
              <a:rPr lang="en-US" baseline="0" dirty="0" smtClean="0"/>
              <a:t> goals will be accomplished within the school year and will support the student’s postsecondary goals.  The postsecondary goals are accomplished after the student has left high school, whether that is through graduation, or exceeding the age of eligibility.   Progress must be reported on annual goals.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Annual Goals could include academic skills or functional skills.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sz="2400" dirty="0" smtClean="0">
                <a:latin typeface="Verdana" panose="020B0604030504040204" pitchFamily="34" charset="0"/>
                <a:ea typeface="Verdana" panose="020B0604030504040204" pitchFamily="34" charset="0"/>
                <a:cs typeface="Verdana" panose="020B0604030504040204" pitchFamily="34" charset="0"/>
              </a:rPr>
              <a:t>Academic Skills Include</a:t>
            </a:r>
            <a:r>
              <a:rPr lang="en-US" sz="2400" baseline="0" dirty="0" smtClean="0">
                <a:latin typeface="Verdana" panose="020B0604030504040204" pitchFamily="34" charset="0"/>
                <a:ea typeface="Verdana" panose="020B0604030504040204" pitchFamily="34" charset="0"/>
                <a:cs typeface="Verdana" panose="020B0604030504040204" pitchFamily="34" charset="0"/>
              </a:rPr>
              <a:t> such areas as: reading, written language, and mathematics.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75512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Functional Skills Include…</a:t>
            </a:r>
          </a:p>
          <a:p>
            <a:pPr lvl="1">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Socialization</a:t>
            </a:r>
          </a:p>
          <a:p>
            <a:pPr lvl="1">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Communication</a:t>
            </a:r>
          </a:p>
          <a:p>
            <a:pPr lvl="1">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Behavior</a:t>
            </a:r>
          </a:p>
          <a:p>
            <a:pPr lvl="1">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Personal Management</a:t>
            </a:r>
          </a:p>
          <a:p>
            <a:pPr lvl="1">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Self-Determination</a:t>
            </a:r>
          </a:p>
          <a:p>
            <a:pPr marL="685800" lvl="1" indent="0">
              <a:buFont typeface="Arial" panose="020B0604020202020204" pitchFamily="34" charse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r>
              <a:rPr lang="en-US" sz="1200" baseline="0" dirty="0" smtClean="0">
                <a:latin typeface="Verdana" panose="020B0604030504040204" pitchFamily="34" charset="0"/>
                <a:ea typeface="Verdana" panose="020B0604030504040204" pitchFamily="34" charset="0"/>
                <a:cs typeface="Verdana" panose="020B0604030504040204" pitchFamily="34" charset="0"/>
              </a:rPr>
              <a:t>Further information about writing standards-based academic and functional IEP goals can be found in module 3.</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351608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smtClean="0">
                <a:latin typeface="Verdana" panose="020B0604030504040204" pitchFamily="34" charset="0"/>
                <a:ea typeface="Verdana" panose="020B0604030504040204" pitchFamily="34" charset="0"/>
                <a:cs typeface="Verdana" panose="020B0604030504040204" pitchFamily="34" charset="0"/>
              </a:rPr>
              <a:t>Here is an example excerpt</a:t>
            </a:r>
            <a:r>
              <a:rPr lang="en-US" sz="1200" b="0" baseline="0" dirty="0" smtClean="0">
                <a:latin typeface="Verdana" panose="020B0604030504040204" pitchFamily="34" charset="0"/>
                <a:ea typeface="Verdana" panose="020B0604030504040204" pitchFamily="34" charset="0"/>
                <a:cs typeface="Verdana" panose="020B0604030504040204" pitchFamily="34" charset="0"/>
              </a:rPr>
              <a:t> from Timothy’s PLOP.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	“…following high school Timothy plans to attend the local community college to become a chef.  He met with his school counselor in grades 8 and 9 to review his ACP, researched options for culinary training and the requirements for acceptance into the community college with a culinary program.”  </a:t>
            </a:r>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218937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“Timothy struggles with math and failed Algebra I in 9</a:t>
            </a:r>
            <a:r>
              <a:rPr lang="en-US" sz="12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1200" dirty="0" smtClean="0">
                <a:latin typeface="Verdana" panose="020B0604030504040204" pitchFamily="34" charset="0"/>
                <a:ea typeface="Verdana" panose="020B0604030504040204" pitchFamily="34" charset="0"/>
                <a:cs typeface="Verdana" panose="020B0604030504040204" pitchFamily="34" charset="0"/>
              </a:rPr>
              <a:t> grade.  He plans to retake Algebra in Summer School 2021.  According to the Occupational NET 2021, the following math skills are needed for a career in culinary arts; knowledge of arithmetic, algebra, geometry, calculus, statistics, and their applications (from O NET, 2020)”</a:t>
            </a:r>
          </a:p>
          <a:p>
            <a:pPr marL="0" lvl="0" indent="0" algn="l" rtl="0">
              <a:spcBef>
                <a:spcPts val="0"/>
              </a:spcBef>
              <a:spcAft>
                <a:spcPts val="0"/>
              </a:spcAft>
              <a:buNone/>
            </a:pPr>
            <a:endParaRPr lang="en-US"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baseline="0" dirty="0" smtClean="0">
                <a:latin typeface="Verdana" panose="020B0604030504040204" pitchFamily="34" charset="0"/>
                <a:ea typeface="Verdana" panose="020B0604030504040204" pitchFamily="34" charset="0"/>
                <a:cs typeface="Verdana" panose="020B0604030504040204" pitchFamily="34" charset="0"/>
              </a:rPr>
              <a:t>These statements from Timothy’s PLOP identifies that math is an academic area of need.  </a:t>
            </a:r>
            <a:endParaRPr lang="en-US" b="0"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85928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This</a:t>
            </a:r>
            <a:r>
              <a:rPr lang="en-US" baseline="0" dirty="0" smtClean="0">
                <a:latin typeface="Verdana"/>
                <a:ea typeface="Verdana"/>
                <a:cs typeface="Verdana"/>
                <a:sym typeface="Verdana"/>
              </a:rPr>
              <a:t> may be an appropriate annual goal for Timothy.</a:t>
            </a:r>
          </a:p>
          <a:p>
            <a:pPr marL="0" lvl="0" indent="0" algn="l" rtl="0">
              <a:spcBef>
                <a:spcPts val="0"/>
              </a:spcBef>
              <a:spcAft>
                <a:spcPts val="0"/>
              </a:spcAft>
              <a:buNone/>
            </a:pPr>
            <a:endParaRPr lang="en-US" baseline="0" dirty="0" smtClean="0">
              <a:latin typeface="Verdana"/>
              <a:ea typeface="Verdana"/>
              <a:cs typeface="Verdana"/>
              <a:sym typeface="Verdana"/>
            </a:endParaRPr>
          </a:p>
          <a:p>
            <a:pPr marL="0" indent="0">
              <a:spcBef>
                <a:spcPts val="0"/>
              </a:spcBef>
              <a:buSzPts val="3200"/>
              <a:buNone/>
            </a:pPr>
            <a:r>
              <a:rPr lang="en-US" sz="1200" dirty="0" smtClean="0">
                <a:latin typeface="Verdana" panose="020B0604030504040204" pitchFamily="34" charset="0"/>
                <a:ea typeface="Verdana" panose="020B0604030504040204" pitchFamily="34" charset="0"/>
                <a:cs typeface="Verdana" panose="020B0604030504040204" pitchFamily="34" charset="0"/>
              </a:rPr>
              <a:t>Using manipulatives and algebra tiles, Timothy will solve multi-step equations modeling real life situations with 80% accuracy by the end of the school year.</a:t>
            </a:r>
            <a:endParaRPr lang="en-US" sz="1200" b="1"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a:p>
        </p:txBody>
      </p:sp>
    </p:spTree>
    <p:extLst>
      <p:ext uri="{BB962C8B-B14F-4D97-AF65-F5344CB8AC3E}">
        <p14:creationId xmlns:p14="http://schemas.microsoft.com/office/powerpoint/2010/main" val="376091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In addition, this excerpt</a:t>
            </a:r>
            <a:r>
              <a:rPr lang="en-US" baseline="0" dirty="0" smtClean="0">
                <a:latin typeface="Verdana"/>
                <a:ea typeface="Verdana"/>
                <a:cs typeface="Verdana"/>
                <a:sym typeface="Verdana"/>
              </a:rPr>
              <a:t> from Timothy’s PLOP shows that he </a:t>
            </a:r>
            <a:r>
              <a:rPr lang="en-US" dirty="0" smtClean="0">
                <a:latin typeface="Verdana"/>
                <a:ea typeface="Verdana"/>
                <a:cs typeface="Verdana"/>
                <a:sym typeface="Verdana"/>
              </a:rPr>
              <a:t>also has a need in the areas of organization</a:t>
            </a:r>
            <a:r>
              <a:rPr lang="en-US" baseline="0" dirty="0" smtClean="0">
                <a:latin typeface="Verdana"/>
                <a:ea typeface="Verdana"/>
                <a:cs typeface="Verdana"/>
                <a:sym typeface="Verdana"/>
              </a:rPr>
              <a:t> and time management. </a:t>
            </a:r>
          </a:p>
          <a:p>
            <a:pPr marL="0" lvl="0" indent="0" algn="l" rtl="0">
              <a:spcBef>
                <a:spcPts val="0"/>
              </a:spcBef>
              <a:spcAft>
                <a:spcPts val="0"/>
              </a:spcAft>
              <a:buNone/>
            </a:pPr>
            <a:endParaRPr lang="en-US" baseline="0"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“According to his parent (May, 2020), Timothy requires constant reminders to complete</a:t>
            </a:r>
            <a:r>
              <a:rPr lang="en-US" sz="1200" kern="1200" baseline="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tasks</a:t>
            </a:r>
            <a:r>
              <a:rPr lang="en-US" sz="12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Timothy misses his bus several times in a month and arrives to school late.  He often forgets to write down assignments and homework is not turned in.  In a survey of culinary professionals, 66% note time management of self and others as a required skill. (Culinary Survey, 2018)”</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142805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latin typeface="Verdana"/>
                <a:ea typeface="Verdana"/>
                <a:cs typeface="Verdana"/>
                <a:sym typeface="Verdana"/>
              </a:rPr>
              <a:t>This may be an appropriate functional goal for Timothy.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After receiving instruction on using a phone calendar app, Timothy will use the app to enter his daily/monthly schedule to remind him of upcoming events and activities 75% of the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latin typeface="Verdana"/>
                <a:ea typeface="Verdana"/>
                <a:cs typeface="Verdana"/>
                <a:sym typeface="Verdana"/>
              </a:rPr>
              <a:t>Note also that both the academic goal and the functional goal will help him be more successful during the current school year. They will also assist him with his stated postsecondary employment goal, as well as his postsecondary education and training goals.</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a:p>
        </p:txBody>
      </p:sp>
    </p:spTree>
    <p:extLst>
      <p:ext uri="{BB962C8B-B14F-4D97-AF65-F5344CB8AC3E}">
        <p14:creationId xmlns:p14="http://schemas.microsoft.com/office/powerpoint/2010/main" val="150892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sz="1200" b="0" i="0" u="none" strike="noStrike" cap="none" baseline="0" dirty="0" smtClean="0">
                <a:solidFill>
                  <a:schemeClr val="dk1"/>
                </a:solidFill>
                <a:latin typeface="Verdana"/>
                <a:ea typeface="Verdana"/>
                <a:cs typeface="Verdana"/>
                <a:sym typeface="Calibri"/>
              </a:rPr>
              <a:t>The student’s Diploma and Program Completion candidate status must be discussed at least annually, more often as appropriate.  One or more of the following options may be checked: Advanced Studies Diploma; Standard Diploma; Applied Studies Diploma; Certificate of Program Completion; Certificate of High School Equivalency Exam; GAD; or Not discussed at this time.  It is essential to consider the student’s need for occupational readiness upon school completion, including consideration of courses to prepare the student as a career and technical education program completer.</a:t>
            </a:r>
          </a:p>
          <a:p>
            <a:pPr eaLnBrk="1" hangingPunct="1">
              <a:spcBef>
                <a:spcPct val="0"/>
              </a:spcBef>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Modified Standard Diploma (MSD) is no longer an option for students with disabilities who enter the ninth grade for the first time in the 2013-2014 school year and beyond. For those students who may be eligible for the MSD, the team must consider the student’s need for occupational readiness.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17</a:t>
            </a:fld>
            <a:endParaRPr lang="en-US"/>
          </a:p>
        </p:txBody>
      </p:sp>
    </p:spTree>
    <p:extLst>
      <p:ext uri="{BB962C8B-B14F-4D97-AF65-F5344CB8AC3E}">
        <p14:creationId xmlns:p14="http://schemas.microsoft.com/office/powerpoint/2010/main" val="38694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8688" rtl="0" eaLnBrk="0" fontAlgn="base" latinLnBrk="0" hangingPunct="0">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It</a:t>
            </a:r>
            <a:r>
              <a:rPr lang="en-US" sz="12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is the IEP team’s responsibility to determine if a student is eligible to use credit accommodations to obtain the Standard Diploma.</a:t>
            </a:r>
            <a:r>
              <a:rPr lang="en-US" sz="1200" dirty="0" smtClean="0">
                <a:latin typeface="Verdana" panose="020B0604030504040204" pitchFamily="34" charset="0"/>
                <a:ea typeface="Verdana" panose="020B0604030504040204" pitchFamily="34" charset="0"/>
                <a:cs typeface="Verdana" panose="020B0604030504040204" pitchFamily="34" charset="0"/>
              </a:rPr>
              <a:t>  Credit accommodations provide alternatives for students with disabilities in earning the standard and verified credits required to graduate with a Standard Diploma.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200" b="1" dirty="0" smtClean="0">
                <a:latin typeface="Verdana" panose="020B0604030504040204" pitchFamily="34" charset="0"/>
                <a:ea typeface="Verdana" panose="020B0604030504040204" pitchFamily="34" charset="0"/>
                <a:cs typeface="Verdana" panose="020B0604030504040204" pitchFamily="34" charset="0"/>
                <a:hlinkClick r:id="rId3"/>
              </a:rPr>
              <a:t>Credit accommodations </a:t>
            </a:r>
            <a:r>
              <a:rPr lang="en-US" sz="1200" b="1" dirty="0" smtClean="0">
                <a:latin typeface="Verdana" panose="020B0604030504040204" pitchFamily="34" charset="0"/>
                <a:ea typeface="Verdana" panose="020B0604030504040204" pitchFamily="34" charset="0"/>
                <a:cs typeface="Verdana" panose="020B0604030504040204" pitchFamily="34" charset="0"/>
              </a:rPr>
              <a:t>for students with disabilities may include:</a:t>
            </a:r>
          </a:p>
          <a:p>
            <a:r>
              <a:rPr lang="en-US" sz="1200" dirty="0" smtClean="0">
                <a:latin typeface="Verdana" panose="020B0604030504040204" pitchFamily="34" charset="0"/>
                <a:ea typeface="Verdana" panose="020B0604030504040204" pitchFamily="34" charset="0"/>
                <a:cs typeface="Verdana" panose="020B0604030504040204" pitchFamily="34" charset="0"/>
              </a:rPr>
              <a:t>Alternative courses to meet the standard credit requirements</a:t>
            </a:r>
          </a:p>
          <a:p>
            <a:r>
              <a:rPr lang="en-US" sz="1200" dirty="0" smtClean="0">
                <a:latin typeface="Verdana" panose="020B0604030504040204" pitchFamily="34" charset="0"/>
                <a:ea typeface="Verdana" panose="020B0604030504040204" pitchFamily="34" charset="0"/>
                <a:cs typeface="Verdana" panose="020B0604030504040204" pitchFamily="34" charset="0"/>
              </a:rPr>
              <a:t>Modifications to the requirements for locally awarded verified credits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a:p>
        </p:txBody>
      </p:sp>
    </p:spTree>
    <p:extLst>
      <p:ext uri="{BB962C8B-B14F-4D97-AF65-F5344CB8AC3E}">
        <p14:creationId xmlns:p14="http://schemas.microsoft.com/office/powerpoint/2010/main" val="200125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latin typeface="Verdana" panose="020B0604030504040204" pitchFamily="34" charset="0"/>
                <a:ea typeface="Verdana" panose="020B0604030504040204" pitchFamily="34" charset="0"/>
                <a:cs typeface="Verdana" panose="020B0604030504040204" pitchFamily="34" charset="0"/>
                <a:hlinkClick r:id="rId3"/>
              </a:rPr>
              <a:t>Credit accommodations </a:t>
            </a:r>
            <a:r>
              <a:rPr lang="en-US" sz="1200" b="1" dirty="0" smtClean="0">
                <a:latin typeface="Verdana" panose="020B0604030504040204" pitchFamily="34" charset="0"/>
                <a:ea typeface="Verdana" panose="020B0604030504040204" pitchFamily="34" charset="0"/>
                <a:cs typeface="Verdana" panose="020B0604030504040204" pitchFamily="34" charset="0"/>
              </a:rPr>
              <a:t>for students with disabilities may also include:</a:t>
            </a:r>
          </a:p>
          <a:p>
            <a:r>
              <a:rPr lang="en-US" sz="1200" dirty="0" smtClean="0">
                <a:latin typeface="Verdana" panose="020B0604030504040204" pitchFamily="34" charset="0"/>
                <a:ea typeface="Verdana" panose="020B0604030504040204" pitchFamily="34" charset="0"/>
                <a:cs typeface="Verdana" panose="020B0604030504040204" pitchFamily="34" charset="0"/>
              </a:rPr>
              <a:t>Additional tests approved by the Board of Education for earning verified credits</a:t>
            </a:r>
          </a:p>
          <a:p>
            <a:r>
              <a:rPr lang="en-US" sz="1200" dirty="0" smtClean="0">
                <a:latin typeface="Verdana" panose="020B0604030504040204" pitchFamily="34" charset="0"/>
                <a:ea typeface="Verdana" panose="020B0604030504040204" pitchFamily="34" charset="0"/>
                <a:cs typeface="Verdana" panose="020B0604030504040204" pitchFamily="34" charset="0"/>
              </a:rPr>
              <a:t>Adjusted cut scores on tests for earning verified credits</a:t>
            </a:r>
          </a:p>
          <a:p>
            <a:r>
              <a:rPr lang="en-US" sz="1200" dirty="0" smtClean="0">
                <a:latin typeface="Verdana" panose="020B0604030504040204" pitchFamily="34" charset="0"/>
                <a:ea typeface="Verdana" panose="020B0604030504040204" pitchFamily="34" charset="0"/>
                <a:cs typeface="Verdana" panose="020B0604030504040204" pitchFamily="34" charset="0"/>
              </a:rPr>
              <a:t>Allowance of work-based learning experiences through career and technical education (CTE) courses</a:t>
            </a:r>
          </a:p>
          <a:p>
            <a:pPr defTabSz="928688">
              <a:spcBef>
                <a:spcPct val="0"/>
              </a:spcBef>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defTabSz="928688">
              <a:spcBef>
                <a:spcPct val="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More information can be found on VDOE’s Credit Accommodation</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Page link on the screen.</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19</a:t>
            </a:fld>
            <a:endParaRPr lang="en-US"/>
          </a:p>
        </p:txBody>
      </p:sp>
    </p:spTree>
    <p:extLst>
      <p:ext uri="{BB962C8B-B14F-4D97-AF65-F5344CB8AC3E}">
        <p14:creationId xmlns:p14="http://schemas.microsoft.com/office/powerpoint/2010/main" val="137411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As the</a:t>
            </a:r>
            <a:r>
              <a:rPr lang="en-US" baseline="0" dirty="0" smtClean="0">
                <a:latin typeface="Verdana"/>
                <a:ea typeface="Verdana"/>
                <a:cs typeface="Verdana"/>
                <a:sym typeface="Verdana"/>
              </a:rPr>
              <a:t> IEP team is developing </a:t>
            </a:r>
            <a:r>
              <a:rPr lang="en-US" dirty="0" smtClean="0">
                <a:latin typeface="Verdana"/>
                <a:ea typeface="Verdana"/>
                <a:cs typeface="Verdana"/>
                <a:sym typeface="Verdana"/>
              </a:rPr>
              <a:t>the </a:t>
            </a:r>
            <a:r>
              <a:rPr lang="en-US" sz="1200" b="0" i="0" u="none" strike="noStrike" cap="none" dirty="0" smtClean="0">
                <a:solidFill>
                  <a:schemeClr val="dk1"/>
                </a:solidFill>
                <a:effectLst/>
                <a:latin typeface="+mn-lt"/>
                <a:ea typeface="Verdana"/>
                <a:cs typeface="Calibri"/>
                <a:sym typeface="Calibri"/>
              </a:rPr>
              <a:t>P</a:t>
            </a:r>
            <a:r>
              <a:rPr lang="en-US" sz="1200" b="0" i="0" u="none" strike="noStrike" cap="none" dirty="0" smtClean="0">
                <a:solidFill>
                  <a:schemeClr val="dk1"/>
                </a:solidFill>
                <a:effectLst/>
                <a:latin typeface="+mn-lt"/>
                <a:ea typeface="Calibri"/>
                <a:cs typeface="Calibri"/>
                <a:sym typeface="Calibri"/>
              </a:rPr>
              <a:t>resent Level of Academic Achievement and Functional Performance (</a:t>
            </a:r>
            <a:r>
              <a:rPr lang="en-US" dirty="0" smtClean="0">
                <a:latin typeface="Verdana"/>
                <a:ea typeface="Verdana"/>
                <a:cs typeface="Verdana"/>
                <a:sym typeface="Verdana"/>
              </a:rPr>
              <a:t>PLAAFP), often</a:t>
            </a:r>
            <a:r>
              <a:rPr lang="en-US" baseline="0" dirty="0" smtClean="0">
                <a:latin typeface="Verdana"/>
                <a:ea typeface="Verdana"/>
                <a:cs typeface="Verdana"/>
                <a:sym typeface="Verdana"/>
              </a:rPr>
              <a:t> referred to as </a:t>
            </a:r>
            <a:r>
              <a:rPr lang="en-US" dirty="0" smtClean="0">
                <a:latin typeface="Verdana"/>
                <a:ea typeface="Verdana"/>
                <a:cs typeface="Verdana"/>
                <a:sym typeface="Verdana"/>
              </a:rPr>
              <a:t>Present Level</a:t>
            </a:r>
            <a:r>
              <a:rPr lang="en-US" baseline="0" dirty="0" smtClean="0">
                <a:latin typeface="Verdana"/>
                <a:ea typeface="Verdana"/>
                <a:cs typeface="Verdana"/>
                <a:sym typeface="Verdana"/>
              </a:rPr>
              <a:t> of Performance (</a:t>
            </a:r>
            <a:r>
              <a:rPr lang="en-US" dirty="0" smtClean="0">
                <a:latin typeface="Verdana"/>
                <a:ea typeface="Verdana"/>
                <a:cs typeface="Verdana"/>
                <a:sym typeface="Verdana"/>
              </a:rPr>
              <a:t>PLOP), for a Secondary Transition Focused IEP, it</a:t>
            </a:r>
            <a:r>
              <a:rPr lang="en-US" baseline="0" dirty="0" smtClean="0">
                <a:latin typeface="Verdana"/>
                <a:ea typeface="Verdana"/>
                <a:cs typeface="Verdana"/>
                <a:sym typeface="Verdana"/>
              </a:rPr>
              <a:t> is important to keep</a:t>
            </a:r>
            <a:r>
              <a:rPr lang="en-US" dirty="0" smtClean="0">
                <a:latin typeface="Verdana"/>
                <a:ea typeface="Verdana"/>
                <a:cs typeface="Verdana"/>
                <a:sym typeface="Verdana"/>
              </a:rPr>
              <a:t> in mind that the PLOP should relate directly</a:t>
            </a:r>
            <a:r>
              <a:rPr lang="en-US" baseline="0" dirty="0" smtClean="0">
                <a:latin typeface="Verdana"/>
                <a:ea typeface="Verdana"/>
                <a:cs typeface="Verdana"/>
                <a:sym typeface="Verdana"/>
              </a:rPr>
              <a:t> to other components of the IEP.  </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311113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baseline="0" dirty="0" smtClean="0">
                <a:solidFill>
                  <a:schemeClr val="dk1"/>
                </a:solidFill>
                <a:latin typeface="Verdana"/>
                <a:ea typeface="Verdana"/>
                <a:cs typeface="Verdana"/>
                <a:sym typeface="Calibri"/>
              </a:rPr>
              <a:t>Beginning not later one year before the child reaches 18 years of age indicate the date that the student and parent were informed of the transfer of parental rights under IDEA to the adult student at the age of 18. This must occur at least one year prior to the age of 18.  It is also a good to let the parent know that the VDOE has a document that will provide some information to the parent and student about reaching the age of majority.  This booklet will also provide information on what parents can do if their child will not be able to make decisions, and the document also provides information about supported decision making, where the parent and student work together to make decisions.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20</a:t>
            </a:fld>
            <a:endParaRPr lang="en-US"/>
          </a:p>
        </p:txBody>
      </p:sp>
    </p:spTree>
    <p:extLst>
      <p:ext uri="{BB962C8B-B14F-4D97-AF65-F5344CB8AC3E}">
        <p14:creationId xmlns:p14="http://schemas.microsoft.com/office/powerpoint/2010/main" val="289300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Verdana"/>
                <a:ea typeface="Verdana"/>
                <a:cs typeface="Verdana"/>
                <a:sym typeface="Calibri"/>
              </a:rPr>
              <a:t>This slide is only intended to provide you with a sample of what the Goals and Services pages might look like, using the information in the PLOP,  for a student..</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21</a:t>
            </a:fld>
            <a:endParaRPr lang="en-US"/>
          </a:p>
        </p:txBody>
      </p:sp>
    </p:spTree>
    <p:extLst>
      <p:ext uri="{BB962C8B-B14F-4D97-AF65-F5344CB8AC3E}">
        <p14:creationId xmlns:p14="http://schemas.microsoft.com/office/powerpoint/2010/main" val="308969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Verdana"/>
                <a:ea typeface="Verdana"/>
                <a:cs typeface="Verdana"/>
                <a:sym typeface="Calibri"/>
              </a:rPr>
              <a:t>This slide also provides an example of courses of study that aligns with the students goals.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22</a:t>
            </a:fld>
            <a:endParaRPr lang="en-US"/>
          </a:p>
        </p:txBody>
      </p:sp>
    </p:spTree>
    <p:extLst>
      <p:ext uri="{BB962C8B-B14F-4D97-AF65-F5344CB8AC3E}">
        <p14:creationId xmlns:p14="http://schemas.microsoft.com/office/powerpoint/2010/main" val="3459564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Verdana"/>
                <a:ea typeface="Verdana"/>
                <a:cs typeface="Verdana"/>
                <a:sym typeface="Calibri"/>
              </a:rPr>
              <a:t>This slide shows how Timothy’s transition activities and services might be documented on the IEP form.</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23</a:t>
            </a:fld>
            <a:endParaRPr lang="en-US"/>
          </a:p>
        </p:txBody>
      </p:sp>
    </p:spTree>
    <p:extLst>
      <p:ext uri="{BB962C8B-B14F-4D97-AF65-F5344CB8AC3E}">
        <p14:creationId xmlns:p14="http://schemas.microsoft.com/office/powerpoint/2010/main" val="232404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It is also important to know that other agencies might be involved with a student. The information these agencies collect will also help inform the IEP team.  Both Virginia DARS and the Department for the Blind and Vision Impaired (DBVI) might be providing Pre Employment Transition Services (ETS)to the student, if the parent provided written consent for their child to be involved with Pre-ETS activities.  Information from these activities will assist in the development of the IEP.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latin typeface="Verdana"/>
              <a:ea typeface="Verdana"/>
              <a:cs typeface="Verdana"/>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Information about DARS and DBVI can be found at the links shown on the screen.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24</a:t>
            </a:fld>
            <a:endParaRPr lang="en-US"/>
          </a:p>
        </p:txBody>
      </p:sp>
    </p:spTree>
    <p:extLst>
      <p:ext uri="{BB962C8B-B14F-4D97-AF65-F5344CB8AC3E}">
        <p14:creationId xmlns:p14="http://schemas.microsoft.com/office/powerpoint/2010/main" val="1285602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VA also has a comprehensive assessment and training/education facility called Wilson Workforce and Training Center. </a:t>
            </a:r>
            <a:r>
              <a:rPr lang="en-US" sz="1200" dirty="0" smtClean="0">
                <a:latin typeface="Verdana" panose="020B0604030504040204" pitchFamily="34" charset="0"/>
                <a:ea typeface="Verdana" panose="020B0604030504040204" pitchFamily="34" charset="0"/>
                <a:cs typeface="Verdana" panose="020B0604030504040204" pitchFamily="34" charset="0"/>
              </a:rPr>
              <a:t>Comprehensive assessments might be completed locally or at the Wilson Workforce and Rehabilitation Center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A student will not go to this center unless the parent  provides written consent.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Information about the Wilson Workforce and Rehabilitation Center can be found at the link on the screen.</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25</a:t>
            </a:fld>
            <a:endParaRPr lang="en-US"/>
          </a:p>
        </p:txBody>
      </p:sp>
    </p:spTree>
    <p:extLst>
      <p:ext uri="{BB962C8B-B14F-4D97-AF65-F5344CB8AC3E}">
        <p14:creationId xmlns:p14="http://schemas.microsoft.com/office/powerpoint/2010/main" val="184944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Verdana"/>
                <a:ea typeface="Verdana"/>
                <a:cs typeface="Verdana"/>
                <a:sym typeface="Calibri"/>
              </a:rPr>
              <a:t>VDOE’s Center on Transition Innovation (CTI)  at VCU’s Rehabilitation, Research, and Training Center (RRTC) also provides many resources to teachers, students, and families.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26</a:t>
            </a:fld>
            <a:endParaRPr lang="en-US"/>
          </a:p>
        </p:txBody>
      </p:sp>
    </p:spTree>
    <p:extLst>
      <p:ext uri="{BB962C8B-B14F-4D97-AF65-F5344CB8AC3E}">
        <p14:creationId xmlns:p14="http://schemas.microsoft.com/office/powerpoint/2010/main" val="1336833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The I'm Determined Project has web pages, templates, and videos that will assist the student with making his preferences known as well as what he wants to do after high school.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latin typeface="Verdana"/>
              <a:ea typeface="Verdana"/>
              <a:cs typeface="Verdana"/>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Verdana"/>
                <a:ea typeface="Verdana"/>
                <a:cs typeface="Verdana"/>
                <a:sym typeface="Calibri"/>
              </a:rPr>
              <a:t>Information about I’m Determined can be found at the link on the screen.</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27</a:t>
            </a:fld>
            <a:endParaRPr lang="en-US"/>
          </a:p>
        </p:txBody>
      </p:sp>
    </p:spTree>
    <p:extLst>
      <p:ext uri="{BB962C8B-B14F-4D97-AF65-F5344CB8AC3E}">
        <p14:creationId xmlns:p14="http://schemas.microsoft.com/office/powerpoint/2010/main" val="165476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Verdana"/>
                <a:ea typeface="Verdana"/>
                <a:cs typeface="Verdana"/>
                <a:sym typeface="Calibri"/>
              </a:rPr>
              <a:t>The National Technical Assistance Center on Transition:  The Collaborative also has resources to help you with transition assessment, planning and writing the IEP.</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28</a:t>
            </a:fld>
            <a:endParaRPr lang="en-US"/>
          </a:p>
        </p:txBody>
      </p:sp>
    </p:spTree>
    <p:extLst>
      <p:ext uri="{BB962C8B-B14F-4D97-AF65-F5344CB8AC3E}">
        <p14:creationId xmlns:p14="http://schemas.microsoft.com/office/powerpoint/2010/main" val="2522786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This concludes the ninth of nine training modules on developing Standards-based IEPs.  Additional information can be found on the Virginia Department of Education’s website by accessing the link on the screen.</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29</a:t>
            </a:fld>
            <a:endParaRPr lang="en-US"/>
          </a:p>
        </p:txBody>
      </p:sp>
    </p:spTree>
    <p:extLst>
      <p:ext uri="{BB962C8B-B14F-4D97-AF65-F5344CB8AC3E}">
        <p14:creationId xmlns:p14="http://schemas.microsoft.com/office/powerpoint/2010/main" val="278948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sym typeface="Verdana"/>
              </a:rPr>
              <a:t>Age appropriate transition assessments should be used to summarize the strengths, preferences, interests, and needs of the student in the present level of performance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latin typeface="Verdana" panose="020B0604030504040204" pitchFamily="34" charset="0"/>
              <a:ea typeface="Verdana" panose="020B0604030504040204" pitchFamily="34" charset="0"/>
              <a:cs typeface="Verdana" panose="020B0604030504040204" pitchFamily="34" charset="0"/>
              <a:sym typeface="Calibri"/>
            </a:endParaRPr>
          </a:p>
          <a:p>
            <a:pPr marL="0" lvl="0" indent="0" algn="l" rtl="0">
              <a:spcBef>
                <a:spcPts val="0"/>
              </a:spcBef>
              <a:spcAft>
                <a:spcPts val="0"/>
              </a:spcAft>
              <a:buNone/>
            </a:pPr>
            <a:r>
              <a:rPr lang="en-US" dirty="0" smtClean="0">
                <a:latin typeface="Verdana"/>
                <a:ea typeface="Verdana"/>
                <a:cs typeface="Verdana"/>
                <a:sym typeface="Verdana"/>
              </a:rPr>
              <a:t>Be sure to document the results of</a:t>
            </a:r>
            <a:r>
              <a:rPr lang="en-US" baseline="0" dirty="0" smtClean="0">
                <a:latin typeface="Verdana"/>
                <a:ea typeface="Verdana"/>
                <a:cs typeface="Verdana"/>
                <a:sym typeface="Verdana"/>
              </a:rPr>
              <a:t> </a:t>
            </a:r>
            <a:r>
              <a:rPr lang="en-US" dirty="0" smtClean="0">
                <a:latin typeface="Verdana"/>
                <a:ea typeface="Verdana"/>
                <a:cs typeface="Verdana"/>
                <a:sym typeface="Verdana"/>
              </a:rPr>
              <a:t>age-appropriate transition assessments that were used,</a:t>
            </a:r>
            <a:r>
              <a:rPr lang="en-US" baseline="0" dirty="0" smtClean="0">
                <a:latin typeface="Verdana"/>
                <a:ea typeface="Verdana"/>
                <a:cs typeface="Verdana"/>
                <a:sym typeface="Verdana"/>
              </a:rPr>
              <a:t> as well.</a:t>
            </a:r>
            <a:endParaRPr lang="en-US" dirty="0" smtClean="0">
              <a:latin typeface="Verdana"/>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latin typeface="Verdana"/>
                <a:ea typeface="Verdana"/>
                <a:cs typeface="Verdana"/>
                <a:sym typeface="Verdana"/>
              </a:rPr>
              <a:t>It is also important that the IEP team solicits the student’s input in terms of career goals, postsecondary education, and training.</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325494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These are examples of transition assessments that can</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be</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both formal and informal.  Some assessments might be provided by a vocational evaluator through Department for Aging and Rehabilitative</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Services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DARS) or a private vendor who is specially trained to do certain assessments and triangulate the results.  However, most students will receive assessments through the eligibility/triennial process, the</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Academic and Career Plan (ACP) developed by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the school counselor, and the special education case manager or teacher.  A student in a </a:t>
            </a:r>
            <a:r>
              <a:rPr lang="en-US" sz="1200" b="0" i="0" u="none" strike="noStrike" cap="none"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Calibri"/>
              </a:rPr>
              <a:t>Career</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and Technical Education (CTE) course might also receive an assessment that is useful as the IEP team determines goals, both annual and postsecondary, as well as transition services for the student.</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30382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The next several slides include examples of information found in a PLOP that relates to the development of postsecondary goals,</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as well as academic and functional goals.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Note that the writer has included the assessment and the date it was provided.</a:t>
            </a:r>
          </a:p>
          <a:p>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“Timothy completed the Career Occupational Survey in Fall, 2018 to determine career interests.  His top two areas were in Consumer Economics and Skilled Services. Timothy completed the career interest inventory on the VA Wizard (Fall, 2019) and his top career pathways are Hospitality/Tourism and Lodging, Human Services and Art/Audio Visual/Video Technology.”</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45169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latin typeface="Verdana" panose="020B0604030504040204" pitchFamily="34" charset="0"/>
                <a:ea typeface="Verdana" panose="020B0604030504040204" pitchFamily="34" charset="0"/>
                <a:cs typeface="Verdana" panose="020B0604030504040204" pitchFamily="34" charset="0"/>
              </a:rPr>
              <a:t>“In the Fall, 2020, Timothy observed in the kitchen at a Marriott Resort.  He was attentive and verbally interacted with the prep and chef staff.  Timothy noted the variety of vocabulary used for foods, knives, bowls, etc. in a kitchen.  He also noted the use of a color coded calendar to keep staff on track.</a:t>
            </a:r>
          </a:p>
          <a:p>
            <a:pPr marL="0" lvl="0" indent="0">
              <a:buNone/>
            </a:pPr>
            <a:r>
              <a:rPr lang="en-US" sz="1200" dirty="0" smtClean="0">
                <a:latin typeface="Verdana" panose="020B0604030504040204" pitchFamily="34" charset="0"/>
                <a:ea typeface="Verdana" panose="020B0604030504040204" pitchFamily="34" charset="0"/>
                <a:cs typeface="Verdana" panose="020B0604030504040204" pitchFamily="34" charset="0"/>
              </a:rPr>
              <a:t>Timothy indicated to the school counselor that he wanted to become a chef.”</a:t>
            </a:r>
          </a:p>
          <a:p>
            <a:endParaRPr lang="en-US" dirty="0" smtClean="0"/>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It is important</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for the IEP team to plan with the end in mind when addressing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secondary transition</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This is often referred to as</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“backward planning”.  Think about packing your bag to go on a vacation.  Knowing the destination will help you pack the right gear.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Once the postsecondary goals are developed, the</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IEP team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should begin to think about what can be done in the current year to support the student moving closer to his/her postsecondary goals.  What annual goals will be</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developed for the student?</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These annual goals</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might be both academic and functional.  Who</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will provide the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services? What activities might the student be involved in during this school year to support post</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secondary goals?</a:t>
            </a:r>
            <a:endPar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149173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Based on information in the PLOP, postsecondary goals can be developed.  The Individual</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with Disabilities Education Act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IDEA)</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requires that postsecondary employment, education, and training goals are included in the IEP.  Consider w</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hat annual goals support movement closer to this postsecondary</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goal.  It is not required by IDEA to use dates, as you see in this slide.  For some youth and their family, having a timeline mapped out can be  helpful.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20242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This also lets Timothy and his family understand that there is a training component to his career choice and that he will need to prepare to also earn a certification in order to meet his ultimate employment goal.</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Again the IEP team will begin planning annual goals based on his career choice and his academic and functional “needs” documented</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a:t>
            </a: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in the PLOP.</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82047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The IEP Team will determine the students need for a postsecondary Independent Living goal.  This is based on transition assessment information and the needs of the student.  Timothy’s IEP team determined</a:t>
            </a:r>
            <a:r>
              <a:rPr lang="en-US" sz="1200" b="0" i="0" u="none" strike="noStrike" cap="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 that he did not need an independent living goal.  </a:t>
            </a:r>
            <a:endPar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An Independent Living postsecondary goal is not required for every student.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175492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virginia.gov/instruction/graduation/credit_accommodation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dar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vdbvi.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wrc.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enterontransition.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imdetermine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transitiont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Nine: </a:t>
            </a:r>
            <a:r>
              <a:rPr lang="en-US" b="1" dirty="0" smtClean="0">
                <a:latin typeface="Trebuchet MS" panose="020B0603020202020204" pitchFamily="34" charset="0"/>
                <a:ea typeface="Verdana"/>
                <a:cs typeface="Verdana"/>
                <a:sym typeface="Verdana"/>
              </a:rPr>
              <a:t>Developing </a:t>
            </a:r>
            <a:r>
              <a:rPr lang="en-US" b="1" dirty="0">
                <a:latin typeface="Trebuchet MS" panose="020B0603020202020204" pitchFamily="34" charset="0"/>
                <a:ea typeface="Verdana"/>
                <a:cs typeface="Verdana"/>
                <a:sym typeface="Verdana"/>
              </a:rPr>
              <a:t>the Secondary Transition Focused IEP</a:t>
            </a: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Academic and Functional </a:t>
            </a:r>
            <a:r>
              <a:rPr lang="en-US" sz="3200" dirty="0" smtClean="0">
                <a:latin typeface="Trebuchet MS" panose="020B0603020202020204" pitchFamily="34" charset="0"/>
                <a:ea typeface="Verdana" panose="020B0604030504040204" pitchFamily="34" charset="0"/>
                <a:cs typeface="Verdana" panose="020B0604030504040204" pitchFamily="34" charset="0"/>
              </a:rPr>
              <a:t>Achievement:</a:t>
            </a:r>
            <a:r>
              <a:rPr lang="en-US" sz="3200" dirty="0">
                <a:latin typeface="Trebuchet MS" panose="020B0603020202020204" pitchFamily="34" charset="0"/>
                <a:ea typeface="Verdana" panose="020B0604030504040204" pitchFamily="34" charset="0"/>
                <a:cs typeface="Verdana" panose="020B0604030504040204" pitchFamily="34" charset="0"/>
              </a:rPr>
              <a:t/>
            </a:r>
            <a:br>
              <a:rPr lang="en-US" sz="3200" dirty="0">
                <a:latin typeface="Trebuchet MS" panose="020B0603020202020204" pitchFamily="34" charset="0"/>
                <a:ea typeface="Verdana" panose="020B0604030504040204" pitchFamily="34" charset="0"/>
                <a:cs typeface="Verdana" panose="020B0604030504040204" pitchFamily="34" charset="0"/>
              </a:rPr>
            </a:br>
            <a:r>
              <a:rPr lang="en-US" sz="3200" dirty="0">
                <a:latin typeface="Trebuchet MS" panose="020B0603020202020204" pitchFamily="34" charset="0"/>
                <a:ea typeface="Verdana" panose="020B0604030504040204" pitchFamily="34" charset="0"/>
                <a:cs typeface="Verdana" panose="020B0604030504040204" pitchFamily="34" charset="0"/>
              </a:rPr>
              <a:t>Annual Goals (1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192219"/>
            <a:ext cx="10515600" cy="4351338"/>
          </a:xfrm>
        </p:spPr>
        <p:txBody>
          <a:bodyPr/>
          <a:lstStyle/>
          <a:p>
            <a:pPr marL="114300" indent="0">
              <a:lnSpc>
                <a:spcPct val="100000"/>
              </a:lnSpc>
              <a:buNone/>
            </a:pPr>
            <a:r>
              <a:rPr lang="en-US" dirty="0">
                <a:latin typeface="Trebuchet MS" panose="020B0603020202020204" pitchFamily="34" charset="0"/>
                <a:ea typeface="Verdana" panose="020B0604030504040204" pitchFamily="34" charset="0"/>
                <a:cs typeface="Verdana" panose="020B0604030504040204" pitchFamily="34" charset="0"/>
              </a:rPr>
              <a:t>Academic Skills could </a:t>
            </a:r>
            <a:r>
              <a:rPr lang="en-US" dirty="0" smtClean="0">
                <a:latin typeface="Trebuchet MS" panose="020B0603020202020204" pitchFamily="34" charset="0"/>
                <a:ea typeface="Verdana" panose="020B0604030504040204" pitchFamily="34" charset="0"/>
                <a:cs typeface="Verdana" panose="020B0604030504040204" pitchFamily="34" charset="0"/>
              </a:rPr>
              <a:t>include:</a:t>
            </a:r>
            <a:endParaRPr lang="en-US" dirty="0">
              <a:latin typeface="Trebuchet MS" panose="020B0603020202020204" pitchFamily="34" charset="0"/>
              <a:ea typeface="Verdana" panose="020B0604030504040204" pitchFamily="34" charset="0"/>
              <a:cs typeface="Verdana" panose="020B0604030504040204" pitchFamily="34" charset="0"/>
            </a:endParaRP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Reading</a:t>
            </a: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Written </a:t>
            </a:r>
            <a:r>
              <a:rPr lang="en-US" sz="2800" dirty="0" smtClean="0">
                <a:latin typeface="Trebuchet MS" panose="020B0603020202020204" pitchFamily="34" charset="0"/>
                <a:ea typeface="Verdana" panose="020B0604030504040204" pitchFamily="34" charset="0"/>
                <a:cs typeface="Verdana" panose="020B0604030504040204" pitchFamily="34" charset="0"/>
              </a:rPr>
              <a:t>Language</a:t>
            </a:r>
            <a:endParaRPr lang="en-US" sz="2800" dirty="0">
              <a:latin typeface="Trebuchet MS" panose="020B0603020202020204" pitchFamily="34" charset="0"/>
              <a:ea typeface="Verdana" panose="020B0604030504040204" pitchFamily="34" charset="0"/>
              <a:cs typeface="Verdana" panose="020B0604030504040204" pitchFamily="34" charset="0"/>
            </a:endParaRP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Mathematics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291259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Academic and Functional </a:t>
            </a:r>
            <a:r>
              <a:rPr lang="en-US" sz="3200" dirty="0" smtClean="0">
                <a:latin typeface="Trebuchet MS" panose="020B0603020202020204" pitchFamily="34" charset="0"/>
                <a:ea typeface="Verdana" panose="020B0604030504040204" pitchFamily="34" charset="0"/>
                <a:cs typeface="Verdana" panose="020B0604030504040204" pitchFamily="34" charset="0"/>
              </a:rPr>
              <a:t>Achievement:</a:t>
            </a:r>
            <a:r>
              <a:rPr lang="en-US" sz="3200" dirty="0">
                <a:latin typeface="Trebuchet MS" panose="020B0603020202020204" pitchFamily="34" charset="0"/>
                <a:ea typeface="Verdana" panose="020B0604030504040204" pitchFamily="34" charset="0"/>
                <a:cs typeface="Verdana" panose="020B0604030504040204" pitchFamily="34" charset="0"/>
              </a:rPr>
              <a:t/>
            </a:r>
            <a:br>
              <a:rPr lang="en-US" sz="3200" dirty="0">
                <a:latin typeface="Trebuchet MS" panose="020B0603020202020204" pitchFamily="34" charset="0"/>
                <a:ea typeface="Verdana" panose="020B0604030504040204" pitchFamily="34" charset="0"/>
                <a:cs typeface="Verdana" panose="020B0604030504040204" pitchFamily="34" charset="0"/>
              </a:rPr>
            </a:br>
            <a:r>
              <a:rPr lang="en-US" sz="3200" dirty="0">
                <a:latin typeface="Trebuchet MS" panose="020B0603020202020204" pitchFamily="34" charset="0"/>
                <a:ea typeface="Verdana" panose="020B0604030504040204" pitchFamily="34" charset="0"/>
                <a:cs typeface="Verdana" panose="020B0604030504040204" pitchFamily="34" charset="0"/>
              </a:rPr>
              <a:t>Annual Goals (2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53618"/>
            <a:ext cx="10515600" cy="4351338"/>
          </a:xfrm>
        </p:spPr>
        <p:txBody>
          <a:bodyPr/>
          <a:lstStyle/>
          <a:p>
            <a:pPr marL="114300" indent="0">
              <a:lnSpc>
                <a:spcPct val="100000"/>
              </a:lnSpc>
              <a:buNone/>
            </a:pPr>
            <a:r>
              <a:rPr lang="en-US" dirty="0">
                <a:latin typeface="Trebuchet MS" panose="020B0603020202020204" pitchFamily="34" charset="0"/>
                <a:ea typeface="Verdana" panose="020B0604030504040204" pitchFamily="34" charset="0"/>
                <a:cs typeface="Verdana" panose="020B0604030504040204" pitchFamily="34" charset="0"/>
              </a:rPr>
              <a:t>Functional Skills could </a:t>
            </a:r>
            <a:r>
              <a:rPr lang="en-US" dirty="0" smtClean="0">
                <a:latin typeface="Trebuchet MS" panose="020B0603020202020204" pitchFamily="34" charset="0"/>
                <a:ea typeface="Verdana" panose="020B0604030504040204" pitchFamily="34" charset="0"/>
                <a:cs typeface="Verdana" panose="020B0604030504040204" pitchFamily="34" charset="0"/>
              </a:rPr>
              <a:t>include:</a:t>
            </a:r>
            <a:endParaRPr lang="en-US" dirty="0">
              <a:latin typeface="Trebuchet MS" panose="020B0603020202020204" pitchFamily="34" charset="0"/>
              <a:ea typeface="Verdana" panose="020B0604030504040204" pitchFamily="34" charset="0"/>
              <a:cs typeface="Verdana" panose="020B0604030504040204" pitchFamily="34" charset="0"/>
            </a:endParaRP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Socialization</a:t>
            </a: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Communication</a:t>
            </a: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Behavior</a:t>
            </a: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Personal Management</a:t>
            </a:r>
          </a:p>
          <a:p>
            <a:pPr lvl="1">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Self-Determination</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238940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From the PLOP to the Annual Goals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Timothy plans to attend the local community college to become a chef</a:t>
            </a:r>
            <a:r>
              <a:rPr lang="en-US" sz="2800" dirty="0" smtClean="0">
                <a:latin typeface="Trebuchet MS" panose="020B0603020202020204" pitchFamily="34" charset="0"/>
                <a:ea typeface="Verdana" panose="020B0604030504040204" pitchFamily="34" charset="0"/>
                <a:cs typeface="Verdana" panose="020B0604030504040204" pitchFamily="34" charset="0"/>
              </a:rPr>
              <a:t>.</a:t>
            </a:r>
            <a:endParaRPr lang="en-US" sz="2800" dirty="0">
              <a:latin typeface="Trebuchet MS" panose="020B0603020202020204" pitchFamily="34" charset="0"/>
              <a:ea typeface="Verdana" panose="020B0604030504040204" pitchFamily="34" charset="0"/>
              <a:cs typeface="Verdana" panose="020B0604030504040204" pitchFamily="34" charset="0"/>
            </a:endParaRPr>
          </a:p>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He met with his school counselor in </a:t>
            </a:r>
            <a:r>
              <a:rPr lang="en-US" sz="2800" dirty="0" smtClean="0">
                <a:latin typeface="Trebuchet MS" panose="020B0603020202020204" pitchFamily="34" charset="0"/>
                <a:ea typeface="Verdana" panose="020B0604030504040204" pitchFamily="34" charset="0"/>
                <a:cs typeface="Verdana" panose="020B0604030504040204" pitchFamily="34" charset="0"/>
              </a:rPr>
              <a:t>grades </a:t>
            </a:r>
            <a:r>
              <a:rPr lang="en-US" sz="2800" dirty="0">
                <a:latin typeface="Trebuchet MS" panose="020B0603020202020204" pitchFamily="34" charset="0"/>
                <a:ea typeface="Verdana" panose="020B0604030504040204" pitchFamily="34" charset="0"/>
                <a:cs typeface="Verdana" panose="020B0604030504040204" pitchFamily="34" charset="0"/>
              </a:rPr>
              <a:t>8 and 9 to review his Academic Career Plan (ACP</a:t>
            </a:r>
            <a:r>
              <a:rPr lang="en-US" sz="2800" dirty="0" smtClean="0">
                <a:latin typeface="Trebuchet MS" panose="020B0603020202020204" pitchFamily="34" charset="0"/>
                <a:ea typeface="Verdana" panose="020B0604030504040204" pitchFamily="34" charset="0"/>
                <a:cs typeface="Verdana" panose="020B0604030504040204" pitchFamily="34" charset="0"/>
              </a:rPr>
              <a:t>).</a:t>
            </a:r>
            <a:endParaRPr lang="en-US" sz="2800" dirty="0">
              <a:latin typeface="Trebuchet MS" panose="020B0603020202020204" pitchFamily="34" charset="0"/>
              <a:ea typeface="Verdana" panose="020B0604030504040204" pitchFamily="34" charset="0"/>
              <a:cs typeface="Verdana" panose="020B0604030504040204" pitchFamily="34" charset="0"/>
            </a:endParaRPr>
          </a:p>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He researched the community college’s culinary program</a:t>
            </a:r>
            <a:r>
              <a:rPr lang="en-US" sz="2800" dirty="0" smtClean="0">
                <a:latin typeface="Trebuchet MS" panose="020B0603020202020204" pitchFamily="34" charset="0"/>
                <a:ea typeface="Verdana" panose="020B0604030504040204" pitchFamily="34" charset="0"/>
                <a:cs typeface="Verdana" panose="020B0604030504040204" pitchFamily="34" charset="0"/>
              </a:rPr>
              <a:t>.</a:t>
            </a:r>
            <a:endParaRPr lang="en-US" sz="2800" dirty="0">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1938861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From the PLOP to the Annual </a:t>
            </a:r>
            <a:r>
              <a:rPr lang="en-US" sz="3200" dirty="0" smtClean="0">
                <a:latin typeface="Trebuchet MS" panose="020B0603020202020204" pitchFamily="34" charset="0"/>
                <a:ea typeface="Verdana" panose="020B0604030504040204" pitchFamily="34" charset="0"/>
                <a:cs typeface="Verdana" panose="020B0604030504040204" pitchFamily="34" charset="0"/>
              </a:rPr>
              <a:t>Goals:</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
            </a:r>
            <a:br>
              <a:rPr lang="en-US" sz="3200" dirty="0">
                <a:latin typeface="Trebuchet MS" panose="020B0603020202020204" pitchFamily="34" charset="0"/>
                <a:ea typeface="Verdana" panose="020B0604030504040204" pitchFamily="34" charset="0"/>
                <a:cs typeface="Verdana" panose="020B0604030504040204" pitchFamily="34" charset="0"/>
                <a:sym typeface="Verdana"/>
              </a:rPr>
            </a:br>
            <a:r>
              <a:rPr lang="en-US" sz="3200" dirty="0">
                <a:latin typeface="Trebuchet MS" panose="020B0603020202020204" pitchFamily="34" charset="0"/>
                <a:ea typeface="Verdana" panose="020B0604030504040204" pitchFamily="34" charset="0"/>
                <a:cs typeface="Verdana" panose="020B0604030504040204" pitchFamily="34" charset="0"/>
                <a:sym typeface="Verdana"/>
              </a:rPr>
              <a:t>Academic Example (1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Timothy struggles with math and failed Algebra I in 9th grade</a:t>
            </a:r>
            <a:r>
              <a:rPr lang="en-US" sz="2800" dirty="0" smtClean="0">
                <a:latin typeface="Trebuchet MS" panose="020B0603020202020204" pitchFamily="34" charset="0"/>
                <a:ea typeface="Verdana" panose="020B0604030504040204" pitchFamily="34" charset="0"/>
                <a:cs typeface="Verdana" panose="020B0604030504040204" pitchFamily="34" charset="0"/>
              </a:rPr>
              <a:t>.</a:t>
            </a:r>
            <a:endParaRPr lang="en-US" sz="2800" dirty="0">
              <a:latin typeface="Trebuchet MS" panose="020B0603020202020204" pitchFamily="34" charset="0"/>
              <a:ea typeface="Verdana" panose="020B0604030504040204" pitchFamily="34" charset="0"/>
              <a:cs typeface="Verdana" panose="020B0604030504040204" pitchFamily="34" charset="0"/>
            </a:endParaRPr>
          </a:p>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He plans to retake </a:t>
            </a:r>
            <a:r>
              <a:rPr lang="en-US" sz="2800" dirty="0" smtClean="0">
                <a:latin typeface="Trebuchet MS" panose="020B0603020202020204" pitchFamily="34" charset="0"/>
                <a:ea typeface="Verdana" panose="020B0604030504040204" pitchFamily="34" charset="0"/>
                <a:cs typeface="Verdana" panose="020B0604030504040204" pitchFamily="34" charset="0"/>
              </a:rPr>
              <a:t>Algebra I in </a:t>
            </a:r>
            <a:r>
              <a:rPr lang="en-US" sz="2800" dirty="0">
                <a:latin typeface="Trebuchet MS" panose="020B0603020202020204" pitchFamily="34" charset="0"/>
                <a:ea typeface="Verdana" panose="020B0604030504040204" pitchFamily="34" charset="0"/>
                <a:cs typeface="Verdana" panose="020B0604030504040204" pitchFamily="34" charset="0"/>
              </a:rPr>
              <a:t>Summer School 2021</a:t>
            </a:r>
            <a:r>
              <a:rPr lang="en-US" sz="2800" dirty="0" smtClean="0">
                <a:latin typeface="Trebuchet MS" panose="020B0603020202020204" pitchFamily="34" charset="0"/>
                <a:ea typeface="Verdana" panose="020B0604030504040204" pitchFamily="34" charset="0"/>
                <a:cs typeface="Verdana" panose="020B0604030504040204" pitchFamily="34" charset="0"/>
              </a:rPr>
              <a:t>.</a:t>
            </a:r>
            <a:endParaRPr lang="en-US" sz="2800" dirty="0">
              <a:latin typeface="Trebuchet MS" panose="020B0603020202020204" pitchFamily="34" charset="0"/>
              <a:ea typeface="Verdana" panose="020B0604030504040204" pitchFamily="34" charset="0"/>
              <a:cs typeface="Verdana" panose="020B0604030504040204" pitchFamily="34" charset="0"/>
            </a:endParaRPr>
          </a:p>
          <a:p>
            <a:pPr lvl="1" indent="-457200">
              <a:lnSpc>
                <a:spcPct val="100000"/>
              </a:lnSpc>
            </a:pPr>
            <a:r>
              <a:rPr lang="en-US" sz="2800" dirty="0">
                <a:latin typeface="Trebuchet MS" panose="020B0603020202020204" pitchFamily="34" charset="0"/>
                <a:ea typeface="Verdana" panose="020B0604030504040204" pitchFamily="34" charset="0"/>
                <a:cs typeface="Verdana" panose="020B0604030504040204" pitchFamily="34" charset="0"/>
              </a:rPr>
              <a:t>According to the Occupational NET 2021, the following math skills are needed for a career in culinary </a:t>
            </a:r>
            <a:r>
              <a:rPr lang="en-US" sz="2800" dirty="0" smtClean="0">
                <a:latin typeface="Trebuchet MS" panose="020B0603020202020204" pitchFamily="34" charset="0"/>
                <a:ea typeface="Verdana" panose="020B0604030504040204" pitchFamily="34" charset="0"/>
                <a:cs typeface="Verdana" panose="020B0604030504040204" pitchFamily="34" charset="0"/>
              </a:rPr>
              <a:t>arts: </a:t>
            </a:r>
            <a:r>
              <a:rPr lang="en-US" sz="2800" dirty="0">
                <a:latin typeface="Trebuchet MS" panose="020B0603020202020204" pitchFamily="34" charset="0"/>
                <a:ea typeface="Verdana" panose="020B0604030504040204" pitchFamily="34" charset="0"/>
                <a:cs typeface="Verdana" panose="020B0604030504040204" pitchFamily="34" charset="0"/>
              </a:rPr>
              <a:t>knowledge of arithmetic, algebra, geometry, calculus, statistics, and their applications.</a:t>
            </a:r>
          </a:p>
          <a:p>
            <a:endParaRPr lang="en-US" sz="2400" dirty="0"/>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spTree>
    <p:extLst>
      <p:ext uri="{BB962C8B-B14F-4D97-AF65-F5344CB8AC3E}">
        <p14:creationId xmlns:p14="http://schemas.microsoft.com/office/powerpoint/2010/main" val="2413022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From the PLOP to the Annual </a:t>
            </a:r>
            <a:r>
              <a:rPr lang="en-US" sz="3200" dirty="0" smtClean="0">
                <a:latin typeface="Trebuchet MS" panose="020B0603020202020204" pitchFamily="34" charset="0"/>
                <a:ea typeface="Verdana" panose="020B0604030504040204" pitchFamily="34" charset="0"/>
                <a:cs typeface="Verdana" panose="020B0604030504040204" pitchFamily="34" charset="0"/>
              </a:rPr>
              <a:t>Goals:</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
            </a:r>
            <a:br>
              <a:rPr lang="en-US" sz="3200" dirty="0">
                <a:latin typeface="Trebuchet MS" panose="020B0603020202020204" pitchFamily="34" charset="0"/>
                <a:ea typeface="Verdana" panose="020B0604030504040204" pitchFamily="34" charset="0"/>
                <a:cs typeface="Verdana" panose="020B0604030504040204" pitchFamily="34" charset="0"/>
                <a:sym typeface="Verdana"/>
              </a:rPr>
            </a:br>
            <a:r>
              <a:rPr lang="en-US" sz="3200" dirty="0">
                <a:latin typeface="Trebuchet MS" panose="020B0603020202020204" pitchFamily="34" charset="0"/>
                <a:ea typeface="Verdana" panose="020B0604030504040204" pitchFamily="34" charset="0"/>
                <a:cs typeface="Verdana" panose="020B0604030504040204" pitchFamily="34" charset="0"/>
                <a:sym typeface="Verdana"/>
              </a:rPr>
              <a:t>Academic Example (2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458387"/>
            <a:ext cx="10515600" cy="3718576"/>
          </a:xfrm>
        </p:spPr>
        <p:txBody>
          <a:bodyPr/>
          <a:lstStyle/>
          <a:p>
            <a:pPr marL="0" indent="0">
              <a:lnSpc>
                <a:spcPct val="100000"/>
              </a:lnSpc>
              <a:spcBef>
                <a:spcPts val="0"/>
              </a:spcBef>
              <a:buSzPts val="3200"/>
              <a:buNone/>
            </a:pPr>
            <a:r>
              <a:rPr lang="en-US" dirty="0">
                <a:latin typeface="Trebuchet MS" panose="020B0603020202020204" pitchFamily="34" charset="0"/>
                <a:ea typeface="Verdana" panose="020B0604030504040204" pitchFamily="34" charset="0"/>
                <a:cs typeface="Verdana" panose="020B0604030504040204" pitchFamily="34" charset="0"/>
              </a:rPr>
              <a:t>Annual Goal: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Using manipulatives and algebra tiles, Timothy will solve multi-step equations modeling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real-life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situations with 80% accuracy by the end of the school year.</a:t>
            </a:r>
            <a:endParaRPr lang="en-US" b="1"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0" lvl="0" indent="0">
              <a:spcBef>
                <a:spcPts val="0"/>
              </a:spcBef>
              <a:buClr>
                <a:schemeClr val="dk1"/>
              </a:buClr>
              <a:buSzPts val="3200"/>
              <a:buNone/>
            </a:pPr>
            <a:endParaRPr lang="en-US"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a:p>
        </p:txBody>
      </p:sp>
    </p:spTree>
    <p:extLst>
      <p:ext uri="{BB962C8B-B14F-4D97-AF65-F5344CB8AC3E}">
        <p14:creationId xmlns:p14="http://schemas.microsoft.com/office/powerpoint/2010/main" val="2053107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From the PLOP to the Annual </a:t>
            </a:r>
            <a:r>
              <a:rPr lang="en-US" sz="3200" dirty="0" smtClean="0">
                <a:latin typeface="Trebuchet MS" panose="020B0603020202020204" pitchFamily="34" charset="0"/>
                <a:ea typeface="Verdana" panose="020B0604030504040204" pitchFamily="34" charset="0"/>
                <a:cs typeface="Verdana" panose="020B0604030504040204" pitchFamily="34" charset="0"/>
              </a:rPr>
              <a:t>Goals:</a:t>
            </a:r>
            <a:r>
              <a:rPr lang="en-US" sz="3200" dirty="0">
                <a:latin typeface="Trebuchet MS" panose="020B0603020202020204" pitchFamily="34" charset="0"/>
                <a:ea typeface="Verdana" panose="020B0604030504040204" pitchFamily="34" charset="0"/>
                <a:cs typeface="Verdana" panose="020B0604030504040204" pitchFamily="34" charset="0"/>
              </a:rPr>
              <a:t/>
            </a:r>
            <a:br>
              <a:rPr lang="en-US" sz="3200" dirty="0">
                <a:latin typeface="Trebuchet MS" panose="020B0603020202020204" pitchFamily="34" charset="0"/>
                <a:ea typeface="Verdana" panose="020B0604030504040204" pitchFamily="34" charset="0"/>
                <a:cs typeface="Verdana" panose="020B0604030504040204" pitchFamily="34" charset="0"/>
              </a:rPr>
            </a:br>
            <a:r>
              <a:rPr lang="en-US" sz="3200" dirty="0">
                <a:latin typeface="Trebuchet MS" panose="020B0603020202020204" pitchFamily="34" charset="0"/>
                <a:ea typeface="Verdana" panose="020B0604030504040204" pitchFamily="34" charset="0"/>
                <a:cs typeface="Verdana" panose="020B0604030504040204" pitchFamily="34" charset="0"/>
              </a:rPr>
              <a:t>Functional Example (1 of 2)</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
            </a:r>
            <a:br>
              <a:rPr lang="en-US" sz="3200" dirty="0">
                <a:latin typeface="Trebuchet MS" panose="020B0603020202020204" pitchFamily="34" charset="0"/>
                <a:ea typeface="Verdana" panose="020B0604030504040204" pitchFamily="34" charset="0"/>
                <a:cs typeface="Verdana" panose="020B0604030504040204" pitchFamily="34" charset="0"/>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342900">
              <a:lnSpc>
                <a:spcPct val="100000"/>
              </a:lnSpc>
            </a:pPr>
            <a:r>
              <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rPr>
              <a:t>According to his parent (</a:t>
            </a:r>
            <a:r>
              <a:rPr lang="en-US" dirty="0" smtClean="0">
                <a:solidFill>
                  <a:prstClr val="black"/>
                </a:solidFill>
                <a:latin typeface="Trebuchet MS" panose="020B0603020202020204" pitchFamily="34" charset="0"/>
                <a:ea typeface="Verdana" panose="020B0604030504040204" pitchFamily="34" charset="0"/>
                <a:cs typeface="Verdana" panose="020B0604030504040204" pitchFamily="34" charset="0"/>
              </a:rPr>
              <a:t>May 2020</a:t>
            </a:r>
            <a:r>
              <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rPr>
              <a:t>), Timothy requires constant reminders to complete tasks</a:t>
            </a:r>
            <a:r>
              <a:rPr lang="en-US" dirty="0" smtClean="0">
                <a:solidFill>
                  <a:prstClr val="black"/>
                </a:solidFill>
                <a:latin typeface="Trebuchet MS" panose="020B0603020202020204" pitchFamily="34" charset="0"/>
                <a:ea typeface="Verdana" panose="020B0604030504040204" pitchFamily="34" charset="0"/>
                <a:cs typeface="Verdana" panose="020B0604030504040204" pitchFamily="34" charset="0"/>
              </a:rPr>
              <a:t>.</a:t>
            </a:r>
            <a:endPar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endParaRPr>
          </a:p>
          <a:p>
            <a:pPr marL="342900">
              <a:lnSpc>
                <a:spcPct val="100000"/>
              </a:lnSpc>
            </a:pPr>
            <a:r>
              <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rPr>
              <a:t>In a survey of culinary professionals, 66% note time management of self and others as a required skill (Culinary Survey, 2018</a:t>
            </a:r>
            <a:r>
              <a:rPr lang="en-US" dirty="0" smtClean="0">
                <a:solidFill>
                  <a:prstClr val="black"/>
                </a:solidFill>
                <a:latin typeface="Trebuchet MS" panose="020B0603020202020204" pitchFamily="34" charset="0"/>
                <a:ea typeface="Verdana" panose="020B0604030504040204" pitchFamily="34" charset="0"/>
                <a:cs typeface="Verdana" panose="020B0604030504040204" pitchFamily="34" charset="0"/>
              </a:rPr>
              <a:t>).</a:t>
            </a:r>
            <a:endPar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a:p>
        </p:txBody>
      </p:sp>
    </p:spTree>
    <p:extLst>
      <p:ext uri="{BB962C8B-B14F-4D97-AF65-F5344CB8AC3E}">
        <p14:creationId xmlns:p14="http://schemas.microsoft.com/office/powerpoint/2010/main" val="600120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From the PLOP to the Annual </a:t>
            </a:r>
            <a:r>
              <a:rPr lang="en-US" sz="3200" dirty="0" smtClean="0">
                <a:latin typeface="Trebuchet MS" panose="020B0603020202020204" pitchFamily="34" charset="0"/>
                <a:ea typeface="Verdana" panose="020B0604030504040204" pitchFamily="34" charset="0"/>
                <a:cs typeface="Verdana" panose="020B0604030504040204" pitchFamily="34" charset="0"/>
              </a:rPr>
              <a:t>Goals:</a:t>
            </a:r>
            <a:r>
              <a:rPr lang="en-US" sz="3200" dirty="0">
                <a:latin typeface="Trebuchet MS" panose="020B0603020202020204" pitchFamily="34" charset="0"/>
                <a:ea typeface="Verdana" panose="020B0604030504040204" pitchFamily="34" charset="0"/>
                <a:cs typeface="Verdana" panose="020B0604030504040204" pitchFamily="34" charset="0"/>
              </a:rPr>
              <a:t/>
            </a:r>
            <a:br>
              <a:rPr lang="en-US" sz="3200" dirty="0">
                <a:latin typeface="Trebuchet MS" panose="020B0603020202020204" pitchFamily="34" charset="0"/>
                <a:ea typeface="Verdana" panose="020B0604030504040204" pitchFamily="34" charset="0"/>
                <a:cs typeface="Verdana" panose="020B0604030504040204" pitchFamily="34" charset="0"/>
              </a:rPr>
            </a:br>
            <a:r>
              <a:rPr lang="en-US" sz="3200" dirty="0">
                <a:latin typeface="Trebuchet MS" panose="020B0603020202020204" pitchFamily="34" charset="0"/>
                <a:ea typeface="Verdana" panose="020B0604030504040204" pitchFamily="34" charset="0"/>
                <a:cs typeface="Verdana" panose="020B0604030504040204" pitchFamily="34" charset="0"/>
              </a:rPr>
              <a:t>Functional Example (2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83435"/>
            <a:ext cx="10515600" cy="3793527"/>
          </a:xfrm>
        </p:spPr>
        <p:txBody>
          <a:bodyPr/>
          <a:lstStyle/>
          <a:p>
            <a:pPr marL="0" indent="0">
              <a:lnSpc>
                <a:spcPct val="100000"/>
              </a:lnSpc>
              <a:buNone/>
            </a:pPr>
            <a:r>
              <a:rPr lang="en-US" dirty="0">
                <a:solidFill>
                  <a:srgbClr val="D50032"/>
                </a:solidFill>
                <a:latin typeface="Trebuchet MS" panose="020B0603020202020204" pitchFamily="34" charset="0"/>
                <a:ea typeface="Verdana" panose="020B0604030504040204" pitchFamily="34" charset="0"/>
                <a:cs typeface="Verdana" panose="020B0604030504040204" pitchFamily="34" charset="0"/>
              </a:rPr>
              <a:t>Annual Goal: </a:t>
            </a:r>
            <a:r>
              <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rPr>
              <a:t>After receiving instruction on using a phone calendar app, Timothy will use the app to enter his daily/monthly schedule to remind him of upcoming events and activities 75% of the time</a:t>
            </a:r>
            <a:r>
              <a:rPr lang="en-US" dirty="0" smtClean="0">
                <a:solidFill>
                  <a:prstClr val="black"/>
                </a:solidFill>
                <a:latin typeface="Trebuchet MS" panose="020B0603020202020204" pitchFamily="34" charset="0"/>
                <a:ea typeface="Verdana" panose="020B0604030504040204" pitchFamily="34" charset="0"/>
                <a:cs typeface="Verdana" panose="020B0604030504040204" pitchFamily="34" charset="0"/>
              </a:rPr>
              <a:t>.</a:t>
            </a:r>
            <a:endParaRPr lang="en-US" dirty="0">
              <a:solidFill>
                <a:prstClr val="black"/>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2453607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rPr>
              <a:t>Know the Requirements for Completion Options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Advanced Studies Diploma</a:t>
            </a: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Standard Diploma</a:t>
            </a: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Applied Studies Diploma</a:t>
            </a: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Certificate of Program Completion</a:t>
            </a: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Certificate of High School Equivalency Exam</a:t>
            </a: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GAD (General Achievement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Diploma) (only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for those who meet specific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requirements)</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Not discussed at this time</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a:p>
        </p:txBody>
      </p:sp>
    </p:spTree>
    <p:extLst>
      <p:ext uri="{BB962C8B-B14F-4D97-AF65-F5344CB8AC3E}">
        <p14:creationId xmlns:p14="http://schemas.microsoft.com/office/powerpoint/2010/main" val="2492633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rPr>
              <a:t>Credit Accommodations (1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lnSpc>
                <a:spcPct val="100000"/>
              </a:lnSpc>
              <a:buNone/>
            </a:pPr>
            <a:r>
              <a:rPr lang="en-US" sz="2400" dirty="0">
                <a:latin typeface="Trebuchet MS" panose="020B0603020202020204" pitchFamily="34" charset="0"/>
                <a:ea typeface="Verdana" panose="020B0604030504040204" pitchFamily="34" charset="0"/>
                <a:hlinkClick r:id="rId3"/>
              </a:rPr>
              <a:t>Credit </a:t>
            </a:r>
            <a:r>
              <a:rPr lang="en-US" sz="2400" dirty="0" smtClean="0">
                <a:latin typeface="Trebuchet MS" panose="020B0603020202020204" pitchFamily="34" charset="0"/>
                <a:ea typeface="Verdana" panose="020B0604030504040204" pitchFamily="34" charset="0"/>
                <a:hlinkClick r:id="rId3"/>
              </a:rPr>
              <a:t>accommodations</a:t>
            </a:r>
            <a:r>
              <a:rPr lang="en-US" sz="2400" dirty="0" smtClean="0">
                <a:latin typeface="Trebuchet MS" panose="020B0603020202020204" pitchFamily="34" charset="0"/>
                <a:ea typeface="Verdana" panose="020B0604030504040204" pitchFamily="34" charset="0"/>
              </a:rPr>
              <a:t> </a:t>
            </a:r>
            <a:r>
              <a:rPr lang="en-US" sz="2400" dirty="0" smtClean="0">
                <a:solidFill>
                  <a:schemeClr val="tx1"/>
                </a:solidFill>
                <a:latin typeface="Trebuchet MS" panose="020B0603020202020204" pitchFamily="34" charset="0"/>
                <a:ea typeface="Verdana" panose="020B0604030504040204" pitchFamily="34" charset="0"/>
              </a:rPr>
              <a:t>for </a:t>
            </a:r>
            <a:r>
              <a:rPr lang="en-US" sz="2400" dirty="0">
                <a:solidFill>
                  <a:schemeClr val="tx1"/>
                </a:solidFill>
                <a:latin typeface="Trebuchet MS" panose="020B0603020202020204" pitchFamily="34" charset="0"/>
                <a:ea typeface="Verdana" panose="020B0604030504040204" pitchFamily="34" charset="0"/>
              </a:rPr>
              <a:t>students with disabilities may include</a:t>
            </a:r>
            <a:r>
              <a:rPr lang="en-US" sz="2400" dirty="0" smtClean="0">
                <a:solidFill>
                  <a:schemeClr val="tx1"/>
                </a:solidFill>
                <a:latin typeface="Trebuchet MS" panose="020B0603020202020204" pitchFamily="34" charset="0"/>
                <a:ea typeface="Verdana" panose="020B0604030504040204" pitchFamily="34" charset="0"/>
              </a:rPr>
              <a:t>:</a:t>
            </a:r>
          </a:p>
          <a:p>
            <a:pPr>
              <a:lnSpc>
                <a:spcPct val="100000"/>
              </a:lnSpc>
            </a:pPr>
            <a:r>
              <a:rPr lang="en-US" sz="2400" dirty="0" smtClean="0">
                <a:solidFill>
                  <a:schemeClr val="tx1"/>
                </a:solidFill>
                <a:latin typeface="Trebuchet MS" panose="020B0603020202020204" pitchFamily="34" charset="0"/>
                <a:ea typeface="Verdana" panose="020B0604030504040204" pitchFamily="34" charset="0"/>
              </a:rPr>
              <a:t>Alternative </a:t>
            </a:r>
            <a:r>
              <a:rPr lang="en-US" sz="2400" dirty="0">
                <a:solidFill>
                  <a:schemeClr val="tx1"/>
                </a:solidFill>
                <a:latin typeface="Trebuchet MS" panose="020B0603020202020204" pitchFamily="34" charset="0"/>
                <a:ea typeface="Verdana" panose="020B0604030504040204" pitchFamily="34" charset="0"/>
              </a:rPr>
              <a:t>courses to meet the standard credit requirements</a:t>
            </a:r>
          </a:p>
          <a:p>
            <a:pPr>
              <a:lnSpc>
                <a:spcPct val="100000"/>
              </a:lnSpc>
            </a:pPr>
            <a:r>
              <a:rPr lang="en-US" sz="2400" dirty="0">
                <a:solidFill>
                  <a:schemeClr val="tx1"/>
                </a:solidFill>
                <a:latin typeface="Trebuchet MS" panose="020B0603020202020204" pitchFamily="34" charset="0"/>
                <a:ea typeface="Verdana" panose="020B0604030504040204" pitchFamily="34" charset="0"/>
              </a:rPr>
              <a:t>Modifications to the requirements for locally awarded verified credits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a:p>
        </p:txBody>
      </p:sp>
    </p:spTree>
    <p:extLst>
      <p:ext uri="{BB962C8B-B14F-4D97-AF65-F5344CB8AC3E}">
        <p14:creationId xmlns:p14="http://schemas.microsoft.com/office/powerpoint/2010/main" val="3663826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rPr>
              <a:t>Credit Accommodations (2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lnSpc>
                <a:spcPct val="100000"/>
              </a:lnSpc>
              <a:buNone/>
            </a:pPr>
            <a:r>
              <a:rPr lang="en-US" sz="2400" dirty="0">
                <a:latin typeface="Trebuchet MS" panose="020B0603020202020204" pitchFamily="34" charset="0"/>
                <a:ea typeface="Verdana" panose="020B0604030504040204" pitchFamily="34" charset="0"/>
              </a:rPr>
              <a:t>Credit </a:t>
            </a:r>
            <a:r>
              <a:rPr lang="en-US" sz="2400" dirty="0" smtClean="0">
                <a:latin typeface="Trebuchet MS" panose="020B0603020202020204" pitchFamily="34" charset="0"/>
                <a:ea typeface="Verdana" panose="020B0604030504040204" pitchFamily="34" charset="0"/>
              </a:rPr>
              <a:t>accommodations </a:t>
            </a:r>
            <a:r>
              <a:rPr lang="en-US" sz="2400" dirty="0" smtClean="0">
                <a:solidFill>
                  <a:schemeClr val="tx1"/>
                </a:solidFill>
                <a:latin typeface="Trebuchet MS" panose="020B0603020202020204" pitchFamily="34" charset="0"/>
                <a:ea typeface="Verdana" panose="020B0604030504040204" pitchFamily="34" charset="0"/>
              </a:rPr>
              <a:t>for </a:t>
            </a:r>
            <a:r>
              <a:rPr lang="en-US" sz="2400" dirty="0">
                <a:solidFill>
                  <a:schemeClr val="tx1"/>
                </a:solidFill>
                <a:latin typeface="Trebuchet MS" panose="020B0603020202020204" pitchFamily="34" charset="0"/>
                <a:ea typeface="Verdana" panose="020B0604030504040204" pitchFamily="34" charset="0"/>
              </a:rPr>
              <a:t>students with disabilities may include:</a:t>
            </a:r>
          </a:p>
          <a:p>
            <a:pPr>
              <a:lnSpc>
                <a:spcPct val="100000"/>
              </a:lnSpc>
            </a:pPr>
            <a:r>
              <a:rPr lang="en-US" sz="2400" dirty="0">
                <a:solidFill>
                  <a:schemeClr val="tx1"/>
                </a:solidFill>
                <a:latin typeface="Trebuchet MS" panose="020B0603020202020204" pitchFamily="34" charset="0"/>
                <a:ea typeface="Verdana" panose="020B0604030504040204" pitchFamily="34" charset="0"/>
              </a:rPr>
              <a:t>Additional tests approved by the Board of Education for earning verified credits</a:t>
            </a:r>
          </a:p>
          <a:p>
            <a:pPr>
              <a:lnSpc>
                <a:spcPct val="100000"/>
              </a:lnSpc>
            </a:pPr>
            <a:r>
              <a:rPr lang="en-US" sz="2400" dirty="0">
                <a:solidFill>
                  <a:schemeClr val="tx1"/>
                </a:solidFill>
                <a:latin typeface="Trebuchet MS" panose="020B0603020202020204" pitchFamily="34" charset="0"/>
                <a:ea typeface="Verdana" panose="020B0604030504040204" pitchFamily="34" charset="0"/>
              </a:rPr>
              <a:t>Adjusted cut scores on tests for earning verified credits</a:t>
            </a:r>
          </a:p>
          <a:p>
            <a:pPr>
              <a:lnSpc>
                <a:spcPct val="100000"/>
              </a:lnSpc>
            </a:pPr>
            <a:r>
              <a:rPr lang="en-US" sz="2400" dirty="0">
                <a:solidFill>
                  <a:schemeClr val="tx1"/>
                </a:solidFill>
                <a:latin typeface="Trebuchet MS" panose="020B0603020202020204" pitchFamily="34" charset="0"/>
                <a:ea typeface="Verdana" panose="020B0604030504040204" pitchFamily="34" charset="0"/>
              </a:rPr>
              <a:t>Allowance of work-based learning experiences through career and technical education (CTE) courses</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19</a:t>
            </a:fld>
            <a:endParaRPr lang="en-US"/>
          </a:p>
        </p:txBody>
      </p:sp>
    </p:spTree>
    <p:extLst>
      <p:ext uri="{BB962C8B-B14F-4D97-AF65-F5344CB8AC3E}">
        <p14:creationId xmlns:p14="http://schemas.microsoft.com/office/powerpoint/2010/main" val="1301763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Writing a Present Level of Academic Achievement and Functional Performance (PLAAFP) for a Transition Focused IEP</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488367"/>
            <a:ext cx="10515600" cy="3688596"/>
          </a:xfrm>
        </p:spPr>
        <p:txBody>
          <a:bodyPr/>
          <a:lstStyle/>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The Present Level of Academic Achievement and Functional Performance (PLAAFP) is often referred to as the Present Level of Performance (PLOP</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The PLOP should relate directly to other components of the IEP.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8 VAC 20-80-62)</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2119080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rPr>
              <a:t>Transfer of Rights at the Age of Majority</a:t>
            </a:r>
            <a:endParaRPr lang="en-US" sz="32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20</a:t>
            </a:fld>
            <a:endParaRPr lang="en-US"/>
          </a:p>
        </p:txBody>
      </p:sp>
      <p:sp>
        <p:nvSpPr>
          <p:cNvPr id="5" name="Content Placeholder 2" descr="Example of this signature form." title="Transfer of Rights at Age of Majority"/>
          <p:cNvSpPr>
            <a:spLocks noGrp="1"/>
          </p:cNvSpPr>
          <p:nvPr>
            <p:ph idx="1"/>
          </p:nvPr>
        </p:nvSpPr>
        <p:spPr>
          <a:ln w="28575">
            <a:solidFill>
              <a:schemeClr val="tx1"/>
            </a:solidFill>
          </a:ln>
        </p:spPr>
        <p:txBody>
          <a:bodyPr rtlCol="0">
            <a:normAutofit fontScale="25000" lnSpcReduction="20000"/>
          </a:bodyPr>
          <a:lstStyle/>
          <a:p>
            <a:pPr>
              <a:buFont typeface="Arial" charset="0"/>
              <a:buNone/>
              <a:defRPr/>
            </a:pPr>
            <a:endParaRPr lang="en-US" sz="2400" dirty="0" smtClean="0"/>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Indicate the date that the student and parent were informed of the transfer of parental rights under IDEA to the </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adult student at the age of 18. This must occur at least one year prior to the age of 18.</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 </a:t>
            </a:r>
          </a:p>
          <a:p>
            <a:pPr>
              <a:buFont typeface="Arial" charset="0"/>
              <a:buNone/>
              <a:defRPr/>
            </a:pP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_____________________            ___________________________________________________</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Date                                                 	 School Official Signature</a:t>
            </a:r>
          </a:p>
          <a:p>
            <a:pPr>
              <a:buFont typeface="Arial" charset="0"/>
              <a:buNone/>
              <a:defRPr/>
            </a:pPr>
            <a:endParaRPr lang="en-US" b="1"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b="1" dirty="0" smtClean="0">
                <a:solidFill>
                  <a:schemeClr val="tx1"/>
                </a:solidFill>
                <a:latin typeface="Trebuchet MS" panose="020B0603020202020204" pitchFamily="34" charset="0"/>
                <a:ea typeface="Verdana" panose="020B0604030504040204" pitchFamily="34" charset="0"/>
              </a:rPr>
              <a:t> </a:t>
            </a: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I was informed of the parental rights under IDEA and that these rights transfer to me at age 18.</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 </a:t>
            </a:r>
          </a:p>
          <a:p>
            <a:pPr>
              <a:buFont typeface="Arial" charset="0"/>
              <a:buNone/>
              <a:defRPr/>
            </a:pP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_____________________          ___________________________________________________</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Date                                                Student Signature</a:t>
            </a:r>
          </a:p>
          <a:p>
            <a:pPr>
              <a:buFont typeface="Arial" charset="0"/>
              <a:buNone/>
              <a:defRPr/>
            </a:pPr>
            <a:r>
              <a:rPr lang="en-US" b="1" dirty="0" smtClean="0">
                <a:solidFill>
                  <a:schemeClr val="tx1"/>
                </a:solidFill>
                <a:latin typeface="Trebuchet MS" panose="020B0603020202020204" pitchFamily="34" charset="0"/>
                <a:ea typeface="Verdana" panose="020B0604030504040204" pitchFamily="34" charset="0"/>
              </a:rPr>
              <a:t> </a:t>
            </a:r>
          </a:p>
          <a:p>
            <a:pPr>
              <a:buFont typeface="Arial" charset="0"/>
              <a:buNone/>
              <a:defRPr/>
            </a:pP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I was informed of the parental rights under IDEA that transfer to my student at age 18.</a:t>
            </a:r>
          </a:p>
          <a:p>
            <a:pPr>
              <a:buFont typeface="Arial" charset="0"/>
              <a:buNone/>
              <a:defRPr/>
            </a:pP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endParaRPr lang="en-US" dirty="0" smtClean="0">
              <a:solidFill>
                <a:schemeClr val="tx1"/>
              </a:solidFill>
              <a:latin typeface="Trebuchet MS" panose="020B0603020202020204" pitchFamily="34" charset="0"/>
              <a:ea typeface="Verdana" panose="020B0604030504040204" pitchFamily="34" charset="0"/>
            </a:endParaRP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_____________________        ___________________________________________________</a:t>
            </a:r>
          </a:p>
          <a:p>
            <a:pPr>
              <a:buFont typeface="Arial" charset="0"/>
              <a:buNone/>
              <a:defRPr/>
            </a:pPr>
            <a:r>
              <a:rPr lang="en-US" dirty="0" smtClean="0">
                <a:solidFill>
                  <a:schemeClr val="tx1"/>
                </a:solidFill>
                <a:latin typeface="Trebuchet MS" panose="020B0603020202020204" pitchFamily="34" charset="0"/>
                <a:ea typeface="Verdana" panose="020B0604030504040204" pitchFamily="34" charset="0"/>
              </a:rPr>
              <a:t>Date                                               Parent Signature</a:t>
            </a:r>
          </a:p>
        </p:txBody>
      </p:sp>
    </p:spTree>
    <p:extLst>
      <p:ext uri="{BB962C8B-B14F-4D97-AF65-F5344CB8AC3E}">
        <p14:creationId xmlns:p14="http://schemas.microsoft.com/office/powerpoint/2010/main" val="2828269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Using Virginia IEP (1 of 2)</a:t>
            </a:r>
            <a:endParaRPr lang="en-US" sz="32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21</a:t>
            </a:fld>
            <a:endParaRPr lang="en-US"/>
          </a:p>
        </p:txBody>
      </p:sp>
      <p:pic>
        <p:nvPicPr>
          <p:cNvPr id="6" name="Picture 5" descr="Documentation of Transition Assessments:  Are the postsecondary goals based upon age-appropriate formal and informal transition assessments?  Yes.  If yes identify these assessments oin the Plresent Level of Academic Achievement and Functional Performance or indicate which age-appropriate transition assessments were conducted for the development of measurable postsecondary goals and transition activities, as well as the date they were conducted.  Advanced Career Planning meeting with School Counselor and Career Occupational survey was completed in the fall of 2018.  Formal and Informal Assessments :  Va Wizard in the Fall of 2019 and in the fall, 2020, Timoth observed in the kitchen at a Marriott Resort" title="Measurable Post Secondary Goals and Transition Services "/>
          <p:cNvPicPr>
            <a:picLocks noChangeAspect="1"/>
          </p:cNvPicPr>
          <p:nvPr/>
        </p:nvPicPr>
        <p:blipFill>
          <a:blip r:embed="rId3"/>
          <a:stretch>
            <a:fillRect/>
          </a:stretch>
        </p:blipFill>
        <p:spPr>
          <a:xfrm>
            <a:off x="929350" y="1555221"/>
            <a:ext cx="10424450" cy="3884974"/>
          </a:xfrm>
          <a:prstGeom prst="rect">
            <a:avLst/>
          </a:prstGeom>
        </p:spPr>
      </p:pic>
    </p:spTree>
    <p:extLst>
      <p:ext uri="{BB962C8B-B14F-4D97-AF65-F5344CB8AC3E}">
        <p14:creationId xmlns:p14="http://schemas.microsoft.com/office/powerpoint/2010/main" val="1421360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Using Virginia IEP (2 of 2)</a:t>
            </a:r>
            <a:endParaRPr lang="en-US" sz="3200" dirty="0">
              <a:latin typeface="Trebuchet MS" panose="020B0603020202020204" pitchFamily="34" charset="0"/>
            </a:endParaRPr>
          </a:p>
        </p:txBody>
      </p:sp>
      <p:pic>
        <p:nvPicPr>
          <p:cNvPr id="5" name="Picture 4" descr="After Timothy graduates from high school, he will be competitively employed in a restaurant as an entry level cook.&#10;Describe how the student's courses of study support attainment of this postsecondary goal:  Timothy is taking the coursework required to a standard diploma and this is needed to enter into a post high school culinary program." title="Measurable Postsecondary Employment Goal"/>
          <p:cNvPicPr>
            <a:picLocks noChangeAspect="1"/>
          </p:cNvPicPr>
          <p:nvPr/>
        </p:nvPicPr>
        <p:blipFill>
          <a:blip r:embed="rId3"/>
          <a:stretch>
            <a:fillRect/>
          </a:stretch>
        </p:blipFill>
        <p:spPr>
          <a:xfrm>
            <a:off x="955984" y="1825599"/>
            <a:ext cx="10280032" cy="3630820"/>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22</a:t>
            </a:fld>
            <a:endParaRPr lang="en-US"/>
          </a:p>
        </p:txBody>
      </p:sp>
    </p:spTree>
    <p:extLst>
      <p:ext uri="{BB962C8B-B14F-4D97-AF65-F5344CB8AC3E}">
        <p14:creationId xmlns:p14="http://schemas.microsoft.com/office/powerpoint/2010/main" val="1883745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Transition Services and Activities</a:t>
            </a:r>
          </a:p>
        </p:txBody>
      </p:sp>
      <p:sp>
        <p:nvSpPr>
          <p:cNvPr id="4" name="Slide Number Placeholder 3"/>
          <p:cNvSpPr>
            <a:spLocks noGrp="1"/>
          </p:cNvSpPr>
          <p:nvPr>
            <p:ph type="sldNum" sz="quarter" idx="12"/>
          </p:nvPr>
        </p:nvSpPr>
        <p:spPr/>
        <p:txBody>
          <a:bodyPr/>
          <a:lstStyle/>
          <a:p>
            <a:fld id="{25E842EE-07A5-BF42-B259-F0753968FB43}" type="slidenum">
              <a:rPr lang="en-US" smtClean="0"/>
              <a:t>23</a:t>
            </a:fld>
            <a:endParaRPr lang="en-US"/>
          </a:p>
        </p:txBody>
      </p:sp>
      <p:pic>
        <p:nvPicPr>
          <p:cNvPr id="5" name="Content Placeholder 4" descr="Timothy will receive instruction in summer school and he will learn how to use the phone app for time management." title="Transition Activities/Services"/>
          <p:cNvPicPr>
            <a:picLocks noGrp="1" noChangeAspect="1"/>
          </p:cNvPicPr>
          <p:nvPr>
            <p:ph idx="1"/>
          </p:nvPr>
        </p:nvPicPr>
        <p:blipFill>
          <a:blip r:embed="rId3"/>
          <a:stretch>
            <a:fillRect/>
          </a:stretch>
        </p:blipFill>
        <p:spPr>
          <a:xfrm>
            <a:off x="838200" y="1966691"/>
            <a:ext cx="9888135" cy="3609649"/>
          </a:xfrm>
          <a:prstGeom prst="rect">
            <a:avLst/>
          </a:prstGeom>
        </p:spPr>
      </p:pic>
    </p:spTree>
    <p:extLst>
      <p:ext uri="{BB962C8B-B14F-4D97-AF65-F5344CB8AC3E}">
        <p14:creationId xmlns:p14="http://schemas.microsoft.com/office/powerpoint/2010/main" val="3213438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Virginia has </a:t>
            </a:r>
            <a:r>
              <a:rPr lang="en-US" sz="3200" dirty="0" smtClean="0">
                <a:latin typeface="Trebuchet MS" panose="020B0603020202020204" pitchFamily="34" charset="0"/>
                <a:ea typeface="Verdana" panose="020B0604030504040204" pitchFamily="34" charset="0"/>
                <a:cs typeface="Verdana" panose="020B0604030504040204" pitchFamily="34" charset="0"/>
              </a:rPr>
              <a:t>Resources! </a:t>
            </a:r>
            <a:r>
              <a:rPr lang="en-US" sz="3200" dirty="0">
                <a:latin typeface="Trebuchet MS" panose="020B0603020202020204" pitchFamily="34" charset="0"/>
                <a:ea typeface="Verdana" panose="020B0604030504040204" pitchFamily="34" charset="0"/>
                <a:cs typeface="Verdana" panose="020B0604030504040204" pitchFamily="34" charset="0"/>
              </a:rPr>
              <a:t>(1 of 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825625"/>
            <a:ext cx="10515600" cy="1307319"/>
          </a:xfrm>
        </p:spPr>
        <p:txBody>
          <a:bodyPr/>
          <a:lstStyle/>
          <a:p>
            <a:pPr marL="114300" indent="0">
              <a:buNone/>
            </a:pPr>
            <a:r>
              <a:rPr lang="en-US" sz="2400" dirty="0">
                <a:latin typeface="Trebuchet MS" panose="020B0603020202020204" pitchFamily="34" charset="0"/>
                <a:ea typeface="Verdana"/>
                <a:cs typeface="Verdana"/>
                <a:hlinkClick r:id="rId3"/>
              </a:rPr>
              <a:t>Department of Aging and Rehabilitative </a:t>
            </a:r>
            <a:r>
              <a:rPr lang="en-US" sz="2400" dirty="0" smtClean="0">
                <a:latin typeface="Trebuchet MS" panose="020B0603020202020204" pitchFamily="34" charset="0"/>
                <a:ea typeface="Verdana"/>
                <a:cs typeface="Verdana"/>
                <a:hlinkClick r:id="rId3"/>
              </a:rPr>
              <a:t>Services</a:t>
            </a:r>
            <a:r>
              <a:rPr lang="en-US" sz="2400" dirty="0">
                <a:latin typeface="Trebuchet MS" panose="020B0603020202020204" pitchFamily="34" charset="0"/>
                <a:ea typeface="Verdana"/>
                <a:cs typeface="Verdana"/>
              </a:rPr>
              <a:t> </a:t>
            </a:r>
            <a:r>
              <a:rPr lang="en-US" sz="2400" dirty="0" smtClean="0">
                <a:solidFill>
                  <a:schemeClr val="tx1"/>
                </a:solidFill>
                <a:latin typeface="Trebuchet MS" panose="020B0603020202020204" pitchFamily="34" charset="0"/>
                <a:ea typeface="Verdana"/>
                <a:cs typeface="Verdana"/>
              </a:rPr>
              <a:t>(DARS</a:t>
            </a:r>
            <a:r>
              <a:rPr lang="en-US" sz="2400" dirty="0">
                <a:solidFill>
                  <a:schemeClr val="tx1"/>
                </a:solidFill>
                <a:latin typeface="Trebuchet MS" panose="020B0603020202020204" pitchFamily="34" charset="0"/>
                <a:ea typeface="Verdana"/>
                <a:cs typeface="Verdana"/>
              </a:rPr>
              <a:t>)</a:t>
            </a:r>
          </a:p>
          <a:p>
            <a:pPr marL="114300" indent="0">
              <a:buNone/>
            </a:pPr>
            <a:r>
              <a:rPr lang="en-US" sz="2400" dirty="0">
                <a:latin typeface="Trebuchet MS" panose="020B0603020202020204" pitchFamily="34" charset="0"/>
                <a:ea typeface="Verdana"/>
                <a:cs typeface="Verdana"/>
                <a:hlinkClick r:id="rId4"/>
              </a:rPr>
              <a:t>Department for the Blind and Vision </a:t>
            </a:r>
            <a:r>
              <a:rPr lang="en-US" sz="2400" dirty="0" smtClean="0">
                <a:latin typeface="Trebuchet MS" panose="020B0603020202020204" pitchFamily="34" charset="0"/>
                <a:ea typeface="Verdana"/>
                <a:cs typeface="Verdana"/>
                <a:hlinkClick r:id="rId4"/>
              </a:rPr>
              <a:t>Impaired</a:t>
            </a:r>
            <a:r>
              <a:rPr lang="en-US" sz="2400" dirty="0">
                <a:latin typeface="Trebuchet MS" panose="020B0603020202020204" pitchFamily="34" charset="0"/>
                <a:ea typeface="Verdana"/>
                <a:cs typeface="Verdana"/>
              </a:rPr>
              <a:t> </a:t>
            </a:r>
            <a:r>
              <a:rPr lang="en-US" sz="2400" dirty="0" smtClean="0">
                <a:solidFill>
                  <a:schemeClr val="tx1"/>
                </a:solidFill>
                <a:latin typeface="Trebuchet MS" panose="020B0603020202020204" pitchFamily="34" charset="0"/>
                <a:ea typeface="Verdana"/>
                <a:cs typeface="Verdana"/>
              </a:rPr>
              <a:t>(DBVI</a:t>
            </a:r>
            <a:r>
              <a:rPr lang="en-US" sz="2400" dirty="0">
                <a:solidFill>
                  <a:schemeClr val="tx1"/>
                </a:solidFill>
                <a:latin typeface="Trebuchet MS" panose="020B0603020202020204" pitchFamily="34" charset="0"/>
                <a:ea typeface="Verdana"/>
                <a:cs typeface="Verdana"/>
              </a:rPr>
              <a:t>) </a:t>
            </a:r>
          </a:p>
          <a:p>
            <a:endParaRPr lang="en-US" dirty="0"/>
          </a:p>
        </p:txBody>
      </p:sp>
      <p:pic>
        <p:nvPicPr>
          <p:cNvPr id="5" name="Picture 4" descr="Job exporation counseling, work based learning experiences, counseling on educational and training options, workplace readiness training, and instruction in self advocacy" title="Picture of DARS website"/>
          <p:cNvPicPr>
            <a:picLocks noChangeAspect="1"/>
          </p:cNvPicPr>
          <p:nvPr/>
        </p:nvPicPr>
        <p:blipFill>
          <a:blip r:embed="rId5"/>
          <a:stretch>
            <a:fillRect/>
          </a:stretch>
        </p:blipFill>
        <p:spPr>
          <a:xfrm>
            <a:off x="1127915" y="3399510"/>
            <a:ext cx="9392119" cy="2041920"/>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a:p>
        </p:txBody>
      </p:sp>
    </p:spTree>
    <p:extLst>
      <p:ext uri="{BB962C8B-B14F-4D97-AF65-F5344CB8AC3E}">
        <p14:creationId xmlns:p14="http://schemas.microsoft.com/office/powerpoint/2010/main" val="2123572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Virginia has </a:t>
            </a:r>
            <a:r>
              <a:rPr lang="en-US" sz="3200" dirty="0" smtClean="0">
                <a:latin typeface="Trebuchet MS" panose="020B0603020202020204" pitchFamily="34" charset="0"/>
                <a:ea typeface="Verdana" panose="020B0604030504040204" pitchFamily="34" charset="0"/>
                <a:cs typeface="Verdana" panose="020B0604030504040204" pitchFamily="34" charset="0"/>
              </a:rPr>
              <a:t>Resources! </a:t>
            </a:r>
            <a:r>
              <a:rPr lang="en-US" sz="3200" dirty="0">
                <a:latin typeface="Trebuchet MS" panose="020B0603020202020204" pitchFamily="34" charset="0"/>
                <a:ea typeface="Verdana" panose="020B0604030504040204" pitchFamily="34" charset="0"/>
                <a:cs typeface="Verdana" panose="020B0604030504040204" pitchFamily="34" charset="0"/>
              </a:rPr>
              <a:t>(2 of 5)</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114300" indent="0">
              <a:buNone/>
            </a:pPr>
            <a:r>
              <a:rPr lang="en-US" sz="2400" dirty="0">
                <a:latin typeface="Trebuchet MS" panose="020B0603020202020204" pitchFamily="34" charset="0"/>
                <a:ea typeface="Verdana" panose="020B0604030504040204" pitchFamily="34" charset="0"/>
                <a:cs typeface="Verdana" panose="020B0604030504040204" pitchFamily="34" charset="0"/>
                <a:hlinkClick r:id="rId3"/>
              </a:rPr>
              <a:t>Wilson Workforce and Rehabilitation </a:t>
            </a:r>
            <a:r>
              <a:rPr lang="en-US" sz="2400" dirty="0" smtClean="0">
                <a:latin typeface="Trebuchet MS" panose="020B0603020202020204" pitchFamily="34" charset="0"/>
                <a:ea typeface="Verdana" panose="020B0604030504040204" pitchFamily="34" charset="0"/>
                <a:cs typeface="Verdana" panose="020B0604030504040204" pitchFamily="34" charset="0"/>
                <a:hlinkClick r:id="rId3"/>
              </a:rPr>
              <a:t>Center</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1"/>
            <a:r>
              <a:rPr lang="en-US" dirty="0">
                <a:latin typeface="Trebuchet MS" panose="020B0603020202020204" pitchFamily="34" charset="0"/>
                <a:ea typeface="Verdana" panose="020B0604030504040204" pitchFamily="34" charset="0"/>
                <a:cs typeface="Verdana" panose="020B0604030504040204" pitchFamily="34" charset="0"/>
              </a:rPr>
              <a:t>Comprehensive assessments are </a:t>
            </a:r>
            <a:r>
              <a:rPr lang="en-US" dirty="0" smtClean="0">
                <a:latin typeface="Trebuchet MS" panose="020B0603020202020204" pitchFamily="34" charset="0"/>
                <a:ea typeface="Verdana" panose="020B0604030504040204" pitchFamily="34" charset="0"/>
                <a:cs typeface="Verdana" panose="020B0604030504040204" pitchFamily="34" charset="0"/>
              </a:rPr>
              <a:t>given.</a:t>
            </a:r>
            <a:endParaRPr lang="en-US" dirty="0">
              <a:latin typeface="Trebuchet MS" panose="020B0603020202020204" pitchFamily="34" charset="0"/>
              <a:ea typeface="Verdana" panose="020B0604030504040204" pitchFamily="34" charset="0"/>
              <a:cs typeface="Verdana" panose="020B0604030504040204" pitchFamily="34" charset="0"/>
            </a:endParaRPr>
          </a:p>
          <a:p>
            <a:pPr lvl="1"/>
            <a:r>
              <a:rPr lang="en-US" dirty="0">
                <a:latin typeface="Trebuchet MS" panose="020B0603020202020204" pitchFamily="34" charset="0"/>
                <a:ea typeface="Verdana" panose="020B0604030504040204" pitchFamily="34" charset="0"/>
                <a:cs typeface="Verdana" panose="020B0604030504040204" pitchFamily="34" charset="0"/>
              </a:rPr>
              <a:t>Driving potential, speech and language assessments, academic skills, career interests, vocational evaluations, independent living, education and credentialing are potential areas that could be </a:t>
            </a:r>
            <a:r>
              <a:rPr lang="en-US" dirty="0" smtClean="0">
                <a:latin typeface="Trebuchet MS" panose="020B0603020202020204" pitchFamily="34" charset="0"/>
                <a:ea typeface="Verdana" panose="020B0604030504040204" pitchFamily="34" charset="0"/>
                <a:cs typeface="Verdana" panose="020B0604030504040204" pitchFamily="34" charset="0"/>
              </a:rPr>
              <a:t>assessed.</a:t>
            </a:r>
            <a:endParaRPr lang="en-US" dirty="0">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25</a:t>
            </a:fld>
            <a:endParaRPr lang="en-US"/>
          </a:p>
        </p:txBody>
      </p:sp>
    </p:spTree>
    <p:extLst>
      <p:ext uri="{BB962C8B-B14F-4D97-AF65-F5344CB8AC3E}">
        <p14:creationId xmlns:p14="http://schemas.microsoft.com/office/powerpoint/2010/main" val="673117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Virginia has </a:t>
            </a:r>
            <a:r>
              <a:rPr lang="en-US" sz="3200" dirty="0" smtClean="0">
                <a:latin typeface="Trebuchet MS" panose="020B0603020202020204" pitchFamily="34" charset="0"/>
                <a:ea typeface="Verdana" panose="020B0604030504040204" pitchFamily="34" charset="0"/>
                <a:cs typeface="Verdana" panose="020B0604030504040204" pitchFamily="34" charset="0"/>
              </a:rPr>
              <a:t>Resources! </a:t>
            </a:r>
            <a:r>
              <a:rPr lang="en-US" sz="3200" dirty="0">
                <a:latin typeface="Trebuchet MS" panose="020B0603020202020204" pitchFamily="34" charset="0"/>
                <a:ea typeface="Verdana" panose="020B0604030504040204" pitchFamily="34" charset="0"/>
                <a:cs typeface="Verdana" panose="020B0604030504040204" pitchFamily="34" charset="0"/>
              </a:rPr>
              <a:t>(3 of 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825625"/>
            <a:ext cx="10515600" cy="2446572"/>
          </a:xfrm>
        </p:spPr>
        <p:txBody>
          <a:bodyPr/>
          <a:lstStyle/>
          <a:p>
            <a:pPr marL="114300" indent="0">
              <a:buNone/>
            </a:pPr>
            <a:r>
              <a:rPr lang="en-US" sz="2400" dirty="0">
                <a:latin typeface="Trebuchet MS" panose="020B0603020202020204" pitchFamily="34" charset="0"/>
                <a:ea typeface="Verdana" panose="020B0604030504040204" pitchFamily="34" charset="0"/>
                <a:cs typeface="Verdana" panose="020B0604030504040204" pitchFamily="34" charset="0"/>
                <a:hlinkClick r:id="rId3"/>
              </a:rPr>
              <a:t>VDOE Center on Transition </a:t>
            </a:r>
            <a:r>
              <a:rPr lang="en-US" sz="2400" dirty="0" smtClean="0">
                <a:latin typeface="Trebuchet MS" panose="020B0603020202020204" pitchFamily="34" charset="0"/>
                <a:ea typeface="Verdana" panose="020B0604030504040204" pitchFamily="34" charset="0"/>
                <a:cs typeface="Verdana" panose="020B0604030504040204" pitchFamily="34" charset="0"/>
                <a:hlinkClick r:id="rId3"/>
              </a:rPr>
              <a:t>Innovations</a:t>
            </a:r>
            <a:r>
              <a:rPr lang="en-US" sz="2400" dirty="0" smtClean="0">
                <a:latin typeface="Trebuchet MS" panose="020B0603020202020204" pitchFamily="34" charset="0"/>
                <a:ea typeface="Verdana" panose="020B0604030504040204" pitchFamily="34" charset="0"/>
                <a:cs typeface="Verdana" panose="020B0604030504040204" pitchFamily="34" charset="0"/>
              </a:rPr>
              <a:t> (CTI)</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1"/>
            <a:r>
              <a:rPr lang="en-US" dirty="0">
                <a:latin typeface="Trebuchet MS" panose="020B0603020202020204" pitchFamily="34" charset="0"/>
                <a:ea typeface="Verdana" panose="020B0604030504040204" pitchFamily="34" charset="0"/>
                <a:cs typeface="Verdana" panose="020B0604030504040204" pitchFamily="34" charset="0"/>
              </a:rPr>
              <a:t>Online Classes</a:t>
            </a:r>
          </a:p>
          <a:p>
            <a:pPr lvl="1"/>
            <a:r>
              <a:rPr lang="en-US" dirty="0">
                <a:latin typeface="Trebuchet MS" panose="020B0603020202020204" pitchFamily="34" charset="0"/>
                <a:ea typeface="Verdana" panose="020B0604030504040204" pitchFamily="34" charset="0"/>
                <a:cs typeface="Verdana" panose="020B0604030504040204" pitchFamily="34" charset="0"/>
              </a:rPr>
              <a:t>Get Ready for Your Career</a:t>
            </a:r>
          </a:p>
          <a:p>
            <a:pPr lvl="1"/>
            <a:r>
              <a:rPr lang="en-US" dirty="0">
                <a:latin typeface="Trebuchet MS" panose="020B0603020202020204" pitchFamily="34" charset="0"/>
                <a:ea typeface="Verdana" panose="020B0604030504040204" pitchFamily="34" charset="0"/>
                <a:cs typeface="Verdana" panose="020B0604030504040204" pitchFamily="34" charset="0"/>
              </a:rPr>
              <a:t>Going to College</a:t>
            </a:r>
          </a:p>
          <a:p>
            <a:pPr lvl="1"/>
            <a:r>
              <a:rPr lang="en-US" dirty="0">
                <a:latin typeface="Trebuchet MS" panose="020B0603020202020204" pitchFamily="34" charset="0"/>
                <a:ea typeface="Verdana" panose="020B0604030504040204" pitchFamily="34" charset="0"/>
                <a:cs typeface="Verdana" panose="020B0604030504040204" pitchFamily="34" charset="0"/>
              </a:rPr>
              <a:t>Work Readiness Toolkit</a:t>
            </a:r>
          </a:p>
          <a:p>
            <a:pPr lvl="1"/>
            <a:r>
              <a:rPr lang="en-US" dirty="0">
                <a:latin typeface="Trebuchet MS" panose="020B0603020202020204" pitchFamily="34" charset="0"/>
                <a:ea typeface="Verdana" panose="020B0604030504040204" pitchFamily="34" charset="0"/>
                <a:cs typeface="Verdana" panose="020B0604030504040204" pitchFamily="34" charset="0"/>
              </a:rPr>
              <a:t>CTI on YouTube Channel</a:t>
            </a:r>
          </a:p>
          <a:p>
            <a:endParaRPr lang="en-US" dirty="0"/>
          </a:p>
        </p:txBody>
      </p:sp>
      <p:pic>
        <p:nvPicPr>
          <p:cNvPr id="5" name="Picture 4" descr="This is a picture of the home webpage.  The link to this webpage can be found on the slide." title="Home Page for Center on Transition Innova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7359" y="2935456"/>
            <a:ext cx="4014353" cy="3030629"/>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26</a:t>
            </a:fld>
            <a:endParaRPr lang="en-US"/>
          </a:p>
        </p:txBody>
      </p:sp>
    </p:spTree>
    <p:extLst>
      <p:ext uri="{BB962C8B-B14F-4D97-AF65-F5344CB8AC3E}">
        <p14:creationId xmlns:p14="http://schemas.microsoft.com/office/powerpoint/2010/main" val="4220249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Virginia has </a:t>
            </a:r>
            <a:r>
              <a:rPr lang="en-US" sz="3200" dirty="0" smtClean="0">
                <a:latin typeface="Trebuchet MS" panose="020B0603020202020204" pitchFamily="34" charset="0"/>
                <a:ea typeface="Verdana" panose="020B0604030504040204" pitchFamily="34" charset="0"/>
                <a:cs typeface="Verdana" panose="020B0604030504040204" pitchFamily="34" charset="0"/>
              </a:rPr>
              <a:t>Resources! </a:t>
            </a:r>
            <a:r>
              <a:rPr lang="en-US" sz="3200" dirty="0">
                <a:latin typeface="Trebuchet MS" panose="020B0603020202020204" pitchFamily="34" charset="0"/>
                <a:ea typeface="Verdana" panose="020B0604030504040204" pitchFamily="34" charset="0"/>
                <a:cs typeface="Verdana" panose="020B0604030504040204" pitchFamily="34" charset="0"/>
              </a:rPr>
              <a:t>(4 of 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825625"/>
            <a:ext cx="10515600" cy="737693"/>
          </a:xfrm>
        </p:spPr>
        <p:txBody>
          <a:bodyPr/>
          <a:lstStyle/>
          <a:p>
            <a:pPr marL="0" indent="0">
              <a:buNone/>
            </a:pPr>
            <a:r>
              <a:rPr lang="en-US" sz="2400" dirty="0">
                <a:hlinkClick r:id="rId3"/>
              </a:rPr>
              <a:t>I’m Determined</a:t>
            </a:r>
            <a:endParaRPr lang="en-US" sz="2400" dirty="0"/>
          </a:p>
          <a:p>
            <a:endParaRPr lang="en-US" dirty="0"/>
          </a:p>
        </p:txBody>
      </p:sp>
      <p:pic>
        <p:nvPicPr>
          <p:cNvPr id="5" name="Content Placeholder 11" descr="This is a picture of the home webpage.  The link to this webpage can be found on the slide." title="I'm determined website 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061" y="2821985"/>
            <a:ext cx="6500907" cy="3428913"/>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27</a:t>
            </a:fld>
            <a:endParaRPr lang="en-US"/>
          </a:p>
        </p:txBody>
      </p:sp>
    </p:spTree>
    <p:extLst>
      <p:ext uri="{BB962C8B-B14F-4D97-AF65-F5344CB8AC3E}">
        <p14:creationId xmlns:p14="http://schemas.microsoft.com/office/powerpoint/2010/main" val="4151172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Virginia has </a:t>
            </a:r>
            <a:r>
              <a:rPr lang="en-US" sz="3200" dirty="0" smtClean="0">
                <a:latin typeface="Trebuchet MS" panose="020B0603020202020204" pitchFamily="34" charset="0"/>
                <a:ea typeface="Verdana" panose="020B0604030504040204" pitchFamily="34" charset="0"/>
                <a:cs typeface="Verdana" panose="020B0604030504040204" pitchFamily="34" charset="0"/>
              </a:rPr>
              <a:t>Resources! </a:t>
            </a:r>
            <a:r>
              <a:rPr lang="en-US" sz="3200" dirty="0">
                <a:latin typeface="Trebuchet MS" panose="020B0603020202020204" pitchFamily="34" charset="0"/>
                <a:ea typeface="Verdana" panose="020B0604030504040204" pitchFamily="34" charset="0"/>
                <a:cs typeface="Verdana" panose="020B0604030504040204" pitchFamily="34" charset="0"/>
              </a:rPr>
              <a:t>(5 of 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825625"/>
            <a:ext cx="10515600" cy="1247359"/>
          </a:xfrm>
        </p:spPr>
        <p:txBody>
          <a:bodyPr/>
          <a:lstStyle/>
          <a:p>
            <a:pPr marL="0" indent="0">
              <a:buNone/>
            </a:pPr>
            <a:r>
              <a:rPr lang="en-US" sz="2400" dirty="0">
                <a:hlinkClick r:id="rId3"/>
              </a:rPr>
              <a:t>National Technical Assistance Center on Transition: </a:t>
            </a:r>
            <a:r>
              <a:rPr lang="en-US" sz="2400" dirty="0" smtClean="0">
                <a:hlinkClick r:id="rId3"/>
              </a:rPr>
              <a:t>The </a:t>
            </a:r>
            <a:r>
              <a:rPr lang="en-US" sz="2400" dirty="0">
                <a:hlinkClick r:id="rId3"/>
              </a:rPr>
              <a:t>Collaborative</a:t>
            </a:r>
            <a:endParaRPr lang="en-US" sz="2400" dirty="0"/>
          </a:p>
          <a:p>
            <a:endParaRPr lang="en-US" dirty="0"/>
          </a:p>
        </p:txBody>
      </p:sp>
      <p:pic>
        <p:nvPicPr>
          <p:cNvPr id="5" name="Content Placeholder 3" descr="This is a picture of the home webpage.  The link to this webpage can be found on the slide." title="National Technical Assistance Center on Transition Website 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491" y="2953062"/>
            <a:ext cx="7503157" cy="3288011"/>
          </a:xfrm>
          <a:prstGeom prst="rect">
            <a:avLst/>
          </a:prstGeom>
        </p:spPr>
      </p:pic>
      <p:sp>
        <p:nvSpPr>
          <p:cNvPr id="4" name="Slide Number Placeholder 3"/>
          <p:cNvSpPr>
            <a:spLocks noGrp="1"/>
          </p:cNvSpPr>
          <p:nvPr>
            <p:ph type="sldNum" sz="quarter" idx="12"/>
          </p:nvPr>
        </p:nvSpPr>
        <p:spPr/>
        <p:txBody>
          <a:bodyPr/>
          <a:lstStyle/>
          <a:p>
            <a:fld id="{25E842EE-07A5-BF42-B259-F0753968FB43}" type="slidenum">
              <a:rPr lang="en-US" smtClean="0"/>
              <a:t>28</a:t>
            </a:fld>
            <a:endParaRPr lang="en-US"/>
          </a:p>
        </p:txBody>
      </p:sp>
    </p:spTree>
    <p:extLst>
      <p:ext uri="{BB962C8B-B14F-4D97-AF65-F5344CB8AC3E}">
        <p14:creationId xmlns:p14="http://schemas.microsoft.com/office/powerpoint/2010/main" val="227357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77485"/>
          </a:xfrm>
        </p:spPr>
        <p:txBody>
          <a:bodyPr>
            <a:normAutofit/>
          </a:bodyPr>
          <a:lstStyle/>
          <a:p>
            <a:r>
              <a:rPr lang="en-US" sz="3200" dirty="0" smtClean="0">
                <a:latin typeface="Trebuchet MS" panose="020B0603020202020204" pitchFamily="34" charset="0"/>
                <a:ea typeface="Verdana" panose="020B0604030504040204" pitchFamily="34" charset="0"/>
                <a:cs typeface="Verdana" panose="020B0604030504040204" pitchFamily="34" charset="0"/>
              </a:rPr>
              <a:t>Standards-Based </a:t>
            </a:r>
            <a:r>
              <a:rPr lang="en-US" sz="3200" dirty="0">
                <a:latin typeface="Trebuchet MS" panose="020B0603020202020204" pitchFamily="34" charset="0"/>
                <a:ea typeface="Verdana" panose="020B0604030504040204" pitchFamily="34" charset="0"/>
                <a:cs typeface="Verdana" panose="020B0604030504040204" pitchFamily="34" charset="0"/>
              </a:rPr>
              <a:t>Individualized Education Program</a:t>
            </a:r>
            <a:br>
              <a:rPr lang="en-US" sz="3200" dirty="0">
                <a:latin typeface="Trebuchet MS" panose="020B0603020202020204" pitchFamily="34" charset="0"/>
                <a:ea typeface="Verdana" panose="020B0604030504040204" pitchFamily="34" charset="0"/>
                <a:cs typeface="Verdana" panose="020B0604030504040204" pitchFamily="34" charset="0"/>
              </a:rPr>
            </a:br>
            <a:r>
              <a:rPr lang="en-US" sz="3200">
                <a:latin typeface="Trebuchet MS" panose="020B0603020202020204" pitchFamily="34" charset="0"/>
                <a:ea typeface="Verdana" panose="020B0604030504040204" pitchFamily="34" charset="0"/>
                <a:cs typeface="Verdana" panose="020B0604030504040204" pitchFamily="34" charset="0"/>
              </a:rPr>
              <a:t>Module </a:t>
            </a:r>
            <a:r>
              <a:rPr lang="en-US" sz="3200" dirty="0">
                <a:latin typeface="Trebuchet MS" panose="020B0603020202020204" pitchFamily="34" charset="0"/>
                <a:ea typeface="Verdana" panose="020B0604030504040204" pitchFamily="34" charset="0"/>
                <a:cs typeface="Verdana" panose="020B0604030504040204" pitchFamily="34" charset="0"/>
              </a:rPr>
              <a:t>N</a:t>
            </a:r>
            <a:r>
              <a:rPr lang="en-US" sz="3200" smtClean="0">
                <a:latin typeface="Trebuchet MS" panose="020B0603020202020204" pitchFamily="34" charset="0"/>
                <a:ea typeface="Verdana" panose="020B0604030504040204" pitchFamily="34" charset="0"/>
                <a:cs typeface="Verdana" panose="020B0604030504040204" pitchFamily="34" charset="0"/>
              </a:rPr>
              <a:t>ine</a:t>
            </a:r>
            <a:r>
              <a:rPr lang="en-US" sz="3200" dirty="0" smtClean="0">
                <a:latin typeface="Trebuchet MS" panose="020B0603020202020204" pitchFamily="34" charset="0"/>
                <a:ea typeface="Verdana" panose="020B0604030504040204" pitchFamily="34" charset="0"/>
                <a:cs typeface="Verdana" panose="020B0604030504040204" pitchFamily="34" charset="0"/>
              </a:rPr>
              <a:t>: </a:t>
            </a:r>
            <a:r>
              <a:rPr lang="en-US" sz="3200" dirty="0">
                <a:latin typeface="Trebuchet MS" panose="020B0603020202020204" pitchFamily="34" charset="0"/>
                <a:ea typeface="Verdana"/>
                <a:cs typeface="Verdana"/>
                <a:sym typeface="Verdana"/>
              </a:rPr>
              <a:t>Developing the Secondary Transition Focused IEP</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3942413"/>
            <a:ext cx="10515600" cy="2234550"/>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The resources used during the development of this training module are in the guidance document found on the </a:t>
            </a:r>
            <a:r>
              <a:rPr lang="en-US" dirty="0" smtClean="0">
                <a:latin typeface="Trebuchet MS" panose="020B0603020202020204" pitchFamily="34" charset="0"/>
                <a:ea typeface="Verdana" panose="020B0604030504040204" pitchFamily="34" charset="0"/>
                <a:cs typeface="Verdana" panose="020B0604030504040204" pitchFamily="34" charset="0"/>
                <a:hlinkClick r:id="rId3"/>
              </a:rPr>
              <a:t>VDOE Standards-Based IEP webpage</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29</a:t>
            </a:fld>
            <a:endParaRPr lang="en-US"/>
          </a:p>
        </p:txBody>
      </p:sp>
    </p:spTree>
    <p:extLst>
      <p:ext uri="{BB962C8B-B14F-4D97-AF65-F5344CB8AC3E}">
        <p14:creationId xmlns:p14="http://schemas.microsoft.com/office/powerpoint/2010/main" val="277814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panose="020B0604030504040204" pitchFamily="34" charset="0"/>
                <a:cs typeface="Verdana" panose="020B0604030504040204" pitchFamily="34" charset="0"/>
              </a:rPr>
              <a:t>Age-Appropriate </a:t>
            </a:r>
            <a:r>
              <a:rPr lang="en-US" sz="3200" dirty="0">
                <a:latin typeface="Trebuchet MS" panose="020B0603020202020204" pitchFamily="34" charset="0"/>
                <a:ea typeface="Verdana" panose="020B0604030504040204" pitchFamily="34" charset="0"/>
                <a:cs typeface="Verdana" panose="020B0604030504040204" pitchFamily="34" charset="0"/>
              </a:rPr>
              <a:t>Transition Assessment</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593297"/>
            <a:ext cx="10515600" cy="3583665"/>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Document the use of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age-appropriate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transition assessments to summarize the strengths, preferences, interests, and needs of the student in the present level of performance.</a:t>
            </a:r>
            <a:endPar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sym typeface="Calibri"/>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841758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60" y="754870"/>
            <a:ext cx="10515600" cy="1325563"/>
          </a:xfrm>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Sources of Informal and Formal Data</a:t>
            </a:r>
            <a:br>
              <a:rPr lang="en-US" sz="3200" dirty="0">
                <a:latin typeface="Trebuchet MS" panose="020B0603020202020204" pitchFamily="34" charset="0"/>
                <a:ea typeface="Verdana" panose="020B0604030504040204" pitchFamily="34" charset="0"/>
                <a:cs typeface="Verdana" panose="020B0604030504040204" pitchFamily="34" charset="0"/>
              </a:rPr>
            </a:br>
            <a:endParaRPr lang="en-US" sz="3200" dirty="0">
              <a:latin typeface="Trebuchet MS" panose="020B0603020202020204" pitchFamily="34" charset="0"/>
            </a:endParaRPr>
          </a:p>
        </p:txBody>
      </p:sp>
      <p:sp>
        <p:nvSpPr>
          <p:cNvPr id="4" name="Content Placeholder 3"/>
          <p:cNvSpPr>
            <a:spLocks noGrp="1"/>
          </p:cNvSpPr>
          <p:nvPr>
            <p:ph sz="half" idx="2"/>
          </p:nvPr>
        </p:nvSpPr>
        <p:spPr/>
        <p:txBody>
          <a:bodyPr/>
          <a:lstStyle/>
          <a:p>
            <a:pPr marL="285750" indent="-285750">
              <a:lnSpc>
                <a:spcPct val="100000"/>
              </a:lnSpc>
            </a:pP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Interests and Preferences</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Achievement</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Learning Strategies</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Adaptive Behavior</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Situational Assessment</a:t>
            </a:r>
          </a:p>
          <a:p>
            <a:endParaRPr lang="en-US" dirty="0">
              <a:latin typeface="Trebuchet MS" panose="020B0603020202020204" pitchFamily="34" charset="0"/>
            </a:endParaRPr>
          </a:p>
        </p:txBody>
      </p:sp>
      <p:sp>
        <p:nvSpPr>
          <p:cNvPr id="6" name="Content Placeholder 5"/>
          <p:cNvSpPr>
            <a:spLocks noGrp="1"/>
          </p:cNvSpPr>
          <p:nvPr>
            <p:ph sz="quarter" idx="4"/>
          </p:nvPr>
        </p:nvSpPr>
        <p:spPr/>
        <p:txBody>
          <a:bodyPr/>
          <a:lstStyle/>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Behavior/Social Skills</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Work Readiness</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Work Samples</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Adaptive Behavior</a:t>
            </a:r>
          </a:p>
          <a:p>
            <a:pPr marL="285750" indent="-28575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Aptitude</a:t>
            </a:r>
          </a:p>
          <a:p>
            <a:pPr marL="50800" indent="0">
              <a:buNone/>
            </a:pPr>
            <a:endParaRPr lang="en-US" dirty="0"/>
          </a:p>
          <a:p>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027155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Transition Assessment Information in the PLOP </a:t>
            </a:r>
            <a:r>
              <a:rPr lang="en-US" sz="3200" dirty="0" smtClean="0">
                <a:latin typeface="Trebuchet MS" panose="020B0603020202020204" pitchFamily="34" charset="0"/>
                <a:ea typeface="Verdana" panose="020B0604030504040204" pitchFamily="34" charset="0"/>
                <a:cs typeface="Verdana" panose="020B0604030504040204" pitchFamily="34" charset="0"/>
              </a:rPr>
              <a:t/>
            </a:r>
            <a:br>
              <a:rPr lang="en-US" sz="3200" dirty="0" smtClean="0">
                <a:latin typeface="Trebuchet MS" panose="020B0603020202020204" pitchFamily="34" charset="0"/>
                <a:ea typeface="Verdana" panose="020B0604030504040204" pitchFamily="34" charset="0"/>
                <a:cs typeface="Verdana" panose="020B0604030504040204" pitchFamily="34" charset="0"/>
              </a:rPr>
            </a:br>
            <a:r>
              <a:rPr lang="en-US" sz="3200" dirty="0" smtClean="0">
                <a:latin typeface="Trebuchet MS" panose="020B0603020202020204" pitchFamily="34" charset="0"/>
                <a:ea typeface="Verdana" panose="020B0604030504040204" pitchFamily="34" charset="0"/>
                <a:cs typeface="Verdana" panose="020B0604030504040204" pitchFamily="34" charset="0"/>
              </a:rPr>
              <a:t>(</a:t>
            </a:r>
            <a:r>
              <a:rPr lang="en-US" sz="3200" dirty="0">
                <a:latin typeface="Trebuchet MS" panose="020B0603020202020204" pitchFamily="34" charset="0"/>
                <a:ea typeface="Verdana" panose="020B0604030504040204" pitchFamily="34" charset="0"/>
                <a:cs typeface="Verdana" panose="020B0604030504040204" pitchFamily="34" charset="0"/>
              </a:rPr>
              <a:t>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342900">
              <a:lnSpc>
                <a:spcPct val="100000"/>
              </a:lnSpc>
            </a:pPr>
            <a:r>
              <a:rPr lang="en-US" sz="2400" dirty="0">
                <a:latin typeface="Trebuchet MS" panose="020B0603020202020204" pitchFamily="34" charset="0"/>
                <a:ea typeface="Verdana" panose="020B0604030504040204" pitchFamily="34" charset="0"/>
                <a:cs typeface="Verdana" panose="020B0604030504040204" pitchFamily="34" charset="0"/>
              </a:rPr>
              <a:t>Career Occupational Survey in </a:t>
            </a:r>
            <a:r>
              <a:rPr lang="en-US" sz="2400" dirty="0" smtClean="0">
                <a:latin typeface="Trebuchet MS" panose="020B0603020202020204" pitchFamily="34" charset="0"/>
                <a:ea typeface="Verdana" panose="020B0604030504040204" pitchFamily="34" charset="0"/>
                <a:cs typeface="Verdana" panose="020B0604030504040204" pitchFamily="34" charset="0"/>
              </a:rPr>
              <a:t>Fall 2018 </a:t>
            </a:r>
            <a:r>
              <a:rPr lang="en-US" sz="2400" dirty="0">
                <a:latin typeface="Trebuchet MS" panose="020B0603020202020204" pitchFamily="34" charset="0"/>
                <a:ea typeface="Verdana" panose="020B0604030504040204" pitchFamily="34" charset="0"/>
                <a:cs typeface="Verdana" panose="020B0604030504040204" pitchFamily="34" charset="0"/>
              </a:rPr>
              <a:t>to determine career interests in Consumer Economics and Skilled </a:t>
            </a:r>
            <a:r>
              <a:rPr lang="en-US" sz="2400" dirty="0" smtClean="0">
                <a:latin typeface="Trebuchet MS" panose="020B0603020202020204" pitchFamily="34" charset="0"/>
                <a:ea typeface="Verdana" panose="020B0604030504040204" pitchFamily="34" charset="0"/>
                <a:cs typeface="Verdana" panose="020B0604030504040204" pitchFamily="34" charset="0"/>
              </a:rPr>
              <a:t>Services</a:t>
            </a:r>
          </a:p>
          <a:p>
            <a:pPr marL="342900">
              <a:lnSpc>
                <a:spcPct val="100000"/>
              </a:lnSpc>
            </a:pP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342900">
              <a:lnSpc>
                <a:spcPct val="100000"/>
              </a:lnSpc>
            </a:pPr>
            <a:r>
              <a:rPr lang="en-US" sz="2400" dirty="0">
                <a:latin typeface="Trebuchet MS" panose="020B0603020202020204" pitchFamily="34" charset="0"/>
                <a:ea typeface="Verdana" panose="020B0604030504040204" pitchFamily="34" charset="0"/>
                <a:cs typeface="Verdana" panose="020B0604030504040204" pitchFamily="34" charset="0"/>
              </a:rPr>
              <a:t>Career interest inventory on the VA Wizard in </a:t>
            </a:r>
            <a:r>
              <a:rPr lang="en-US" sz="2400" dirty="0" smtClean="0">
                <a:latin typeface="Trebuchet MS" panose="020B0603020202020204" pitchFamily="34" charset="0"/>
                <a:ea typeface="Verdana" panose="020B0604030504040204" pitchFamily="34" charset="0"/>
                <a:cs typeface="Verdana" panose="020B0604030504040204" pitchFamily="34" charset="0"/>
              </a:rPr>
              <a:t>Fall 2019 </a:t>
            </a:r>
            <a:r>
              <a:rPr lang="en-US" sz="2400" dirty="0">
                <a:latin typeface="Trebuchet MS" panose="020B0603020202020204" pitchFamily="34" charset="0"/>
                <a:ea typeface="Verdana" panose="020B0604030504040204" pitchFamily="34" charset="0"/>
                <a:cs typeface="Verdana" panose="020B0604030504040204" pitchFamily="34" charset="0"/>
              </a:rPr>
              <a:t>to determine top career pathways</a:t>
            </a:r>
            <a:r>
              <a:rPr lang="en-US" sz="2400" dirty="0" smtClean="0">
                <a:latin typeface="Trebuchet MS" panose="020B0603020202020204" pitchFamily="34" charset="0"/>
                <a:ea typeface="Verdana" panose="020B0604030504040204" pitchFamily="34" charset="0"/>
                <a:cs typeface="Verdana" panose="020B0604030504040204" pitchFamily="34" charset="0"/>
              </a:rPr>
              <a:t>:</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914400" lvl="1" indent="-346075">
              <a:lnSpc>
                <a:spcPct val="100000"/>
              </a:lnSpc>
              <a:buSzPct val="80000"/>
              <a:buFont typeface="Courier New" panose="02070309020205020404" pitchFamily="49" charset="0"/>
              <a:buChar char="o"/>
            </a:pPr>
            <a:r>
              <a:rPr lang="en-US" b="0" dirty="0">
                <a:latin typeface="Trebuchet MS" panose="020B0603020202020204" pitchFamily="34" charset="0"/>
                <a:ea typeface="Verdana" panose="020B0604030504040204" pitchFamily="34" charset="0"/>
                <a:cs typeface="Verdana" panose="020B0604030504040204" pitchFamily="34" charset="0"/>
              </a:rPr>
              <a:t>Hospitality/Tourism and Lodging</a:t>
            </a:r>
          </a:p>
          <a:p>
            <a:pPr marL="914400" lvl="1" indent="-346075">
              <a:lnSpc>
                <a:spcPct val="100000"/>
              </a:lnSpc>
              <a:buSzPct val="80000"/>
              <a:buFont typeface="Courier New" panose="02070309020205020404" pitchFamily="49" charset="0"/>
              <a:buChar char="o"/>
            </a:pPr>
            <a:r>
              <a:rPr lang="en-US" b="0" dirty="0">
                <a:latin typeface="Trebuchet MS" panose="020B0603020202020204" pitchFamily="34" charset="0"/>
                <a:ea typeface="Verdana" panose="020B0604030504040204" pitchFamily="34" charset="0"/>
                <a:cs typeface="Verdana" panose="020B0604030504040204" pitchFamily="34" charset="0"/>
              </a:rPr>
              <a:t>Human Services</a:t>
            </a:r>
          </a:p>
          <a:p>
            <a:pPr marL="914400" lvl="1" indent="-346075">
              <a:lnSpc>
                <a:spcPct val="100000"/>
              </a:lnSpc>
              <a:buSzPct val="80000"/>
              <a:buFont typeface="Courier New" panose="02070309020205020404" pitchFamily="49" charset="0"/>
              <a:buChar char="o"/>
            </a:pPr>
            <a:r>
              <a:rPr lang="en-US" b="0" dirty="0">
                <a:latin typeface="Trebuchet MS" panose="020B0603020202020204" pitchFamily="34" charset="0"/>
                <a:ea typeface="Verdana" panose="020B0604030504040204" pitchFamily="34" charset="0"/>
                <a:cs typeface="Verdana" panose="020B0604030504040204" pitchFamily="34" charset="0"/>
              </a:rPr>
              <a:t>Art/Audio Visual/Video </a:t>
            </a:r>
            <a:r>
              <a:rPr lang="en-US" b="0" dirty="0" smtClean="0">
                <a:latin typeface="Trebuchet MS" panose="020B0603020202020204" pitchFamily="34" charset="0"/>
                <a:ea typeface="Verdana" panose="020B0604030504040204" pitchFamily="34" charset="0"/>
                <a:cs typeface="Verdana" panose="020B0604030504040204" pitchFamily="34" charset="0"/>
              </a:rPr>
              <a:t>Technology</a:t>
            </a:r>
            <a:endParaRPr lang="en-US" b="0" dirty="0">
              <a:latin typeface="Trebuchet MS" panose="020B060302020202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3026760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Transition Assessment Information in the PLOP </a:t>
            </a:r>
            <a:r>
              <a:rPr lang="en-US" sz="3200" dirty="0" smtClean="0">
                <a:latin typeface="Trebuchet MS" panose="020B0603020202020204" pitchFamily="34" charset="0"/>
                <a:ea typeface="Verdana" panose="020B0604030504040204" pitchFamily="34" charset="0"/>
                <a:cs typeface="Verdana" panose="020B0604030504040204" pitchFamily="34" charset="0"/>
              </a:rPr>
              <a:t/>
            </a:r>
            <a:br>
              <a:rPr lang="en-US" sz="3200" dirty="0" smtClean="0">
                <a:latin typeface="Trebuchet MS" panose="020B0603020202020204" pitchFamily="34" charset="0"/>
                <a:ea typeface="Verdana" panose="020B0604030504040204" pitchFamily="34" charset="0"/>
                <a:cs typeface="Verdana" panose="020B0604030504040204" pitchFamily="34" charset="0"/>
              </a:rPr>
            </a:br>
            <a:r>
              <a:rPr lang="en-US" sz="3200" dirty="0" smtClean="0">
                <a:latin typeface="Trebuchet MS" panose="020B0603020202020204" pitchFamily="34" charset="0"/>
                <a:ea typeface="Verdana" panose="020B0604030504040204" pitchFamily="34" charset="0"/>
                <a:cs typeface="Verdana" panose="020B0604030504040204" pitchFamily="34" charset="0"/>
              </a:rPr>
              <a:t>(</a:t>
            </a:r>
            <a:r>
              <a:rPr lang="en-US" sz="3200" dirty="0">
                <a:latin typeface="Trebuchet MS" panose="020B0603020202020204" pitchFamily="34" charset="0"/>
                <a:ea typeface="Verdana" panose="020B0604030504040204" pitchFamily="34" charset="0"/>
                <a:cs typeface="Verdana" panose="020B0604030504040204" pitchFamily="34" charset="0"/>
              </a:rPr>
              <a:t>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lnSpc>
                <a:spcPct val="100000"/>
              </a:lnSpc>
              <a:buNone/>
            </a:pPr>
            <a:r>
              <a:rPr lang="en-US" sz="2400" dirty="0">
                <a:latin typeface="Trebuchet MS" panose="020B0603020202020204" pitchFamily="34" charset="0"/>
                <a:ea typeface="Verdana" panose="020B0604030504040204" pitchFamily="34" charset="0"/>
                <a:cs typeface="Verdana" panose="020B0604030504040204" pitchFamily="34" charset="0"/>
              </a:rPr>
              <a:t>In </a:t>
            </a:r>
            <a:r>
              <a:rPr lang="en-US" sz="2400" dirty="0" smtClean="0">
                <a:latin typeface="Trebuchet MS" panose="020B0603020202020204" pitchFamily="34" charset="0"/>
                <a:ea typeface="Verdana" panose="020B0604030504040204" pitchFamily="34" charset="0"/>
                <a:cs typeface="Verdana" panose="020B0604030504040204" pitchFamily="34" charset="0"/>
              </a:rPr>
              <a:t>Fall 2020</a:t>
            </a:r>
            <a:r>
              <a:rPr lang="en-US" sz="2400" dirty="0">
                <a:latin typeface="Trebuchet MS" panose="020B0603020202020204" pitchFamily="34" charset="0"/>
                <a:ea typeface="Verdana" panose="020B0604030504040204" pitchFamily="34" charset="0"/>
                <a:cs typeface="Verdana" panose="020B0604030504040204" pitchFamily="34" charset="0"/>
              </a:rPr>
              <a:t>, Timothy observed in the kitchen at a Marriott Resort.  </a:t>
            </a:r>
          </a:p>
          <a:p>
            <a:pPr marL="34290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He was attentive and verbally interactive.</a:t>
            </a:r>
          </a:p>
          <a:p>
            <a:pPr marL="34290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He noted the variety of vocabulary used in a kitchen and the color coded calendar to keep staff on track.</a:t>
            </a:r>
          </a:p>
          <a:p>
            <a:pPr marL="342900">
              <a:lnSpc>
                <a:spcPct val="100000"/>
              </a:lnSpc>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He indicated to the school counselor that he wanted to become a chef.</a:t>
            </a:r>
          </a:p>
          <a:p>
            <a:pPr>
              <a:lnSpc>
                <a:spcPct val="100000"/>
              </a:lnSpc>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627219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Postsecondary Goals (1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884098"/>
            <a:ext cx="10515600" cy="4033370"/>
          </a:xfrm>
        </p:spPr>
        <p:txBody>
          <a:bodyPr/>
          <a:lstStyle/>
          <a:p>
            <a:pPr marL="0" indent="0">
              <a:lnSpc>
                <a:spcPct val="100000"/>
              </a:lnSpc>
              <a:buNone/>
            </a:pPr>
            <a:r>
              <a:rPr lang="en-US" sz="2400" dirty="0">
                <a:latin typeface="Trebuchet MS" panose="020B0603020202020204" pitchFamily="34" charset="0"/>
                <a:ea typeface="Verdana" panose="020B0604030504040204" pitchFamily="34" charset="0"/>
                <a:cs typeface="Verdana" panose="020B0604030504040204" pitchFamily="34" charset="0"/>
              </a:rPr>
              <a:t>Postsecondary Employment Goal:</a:t>
            </a:r>
          </a:p>
          <a:p>
            <a:pPr marL="0" indent="0">
              <a:lnSpc>
                <a:spcPct val="100000"/>
              </a:lnSpc>
              <a:buNone/>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Within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six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months after completing a postsecondary culinary program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(December 2026),Timothy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will be competitively employed in an integrated setting as an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entry-level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cook</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a:t>
            </a:r>
          </a:p>
          <a:p>
            <a:pPr marL="0" indent="0">
              <a:lnSpc>
                <a:spcPct val="100000"/>
              </a:lnSpc>
              <a:buNone/>
            </a:pPr>
            <a:endPar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0" indent="0">
              <a:lnSpc>
                <a:spcPct val="100000"/>
              </a:lnSpc>
              <a:buNone/>
            </a:pPr>
            <a:r>
              <a:rPr lang="en-US" sz="2400" dirty="0" smtClean="0">
                <a:latin typeface="Trebuchet MS" panose="020B0603020202020204" pitchFamily="34" charset="0"/>
                <a:ea typeface="Verdana" panose="020B0604030504040204" pitchFamily="34" charset="0"/>
                <a:cs typeface="Verdana" panose="020B0604030504040204" pitchFamily="34" charset="0"/>
              </a:rPr>
              <a:t>Postsecondary </a:t>
            </a:r>
            <a:r>
              <a:rPr lang="en-US" sz="2400" dirty="0">
                <a:latin typeface="Trebuchet MS" panose="020B0603020202020204" pitchFamily="34" charset="0"/>
                <a:ea typeface="Verdana" panose="020B0604030504040204" pitchFamily="34" charset="0"/>
                <a:cs typeface="Verdana" panose="020B0604030504040204" pitchFamily="34" charset="0"/>
              </a:rPr>
              <a:t>Education Goal</a:t>
            </a:r>
            <a:r>
              <a:rPr lang="en-US" sz="2400" dirty="0" smtClean="0">
                <a:latin typeface="Trebuchet MS" panose="020B0603020202020204" pitchFamily="34" charset="0"/>
                <a:ea typeface="Verdana" panose="020B0604030504040204" pitchFamily="34" charset="0"/>
                <a:cs typeface="Verdana" panose="020B0604030504040204" pitchFamily="34" charset="0"/>
              </a:rPr>
              <a:t>:</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0" indent="0">
              <a:lnSpc>
                <a:spcPct val="100000"/>
              </a:lnSpc>
              <a:buNone/>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After graduating from high school, Timothy will complete a culinary program at the community college in his community.</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2224786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Postsecondary Goals (2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23475"/>
            <a:ext cx="10515600" cy="3853488"/>
          </a:xfrm>
        </p:spPr>
        <p:txBody>
          <a:bodyPr/>
          <a:lstStyle/>
          <a:p>
            <a:pPr marL="0" indent="0">
              <a:lnSpc>
                <a:spcPct val="100000"/>
              </a:lnSpc>
              <a:buNone/>
            </a:pPr>
            <a:r>
              <a:rPr lang="en-US" sz="2400" dirty="0">
                <a:latin typeface="Trebuchet MS" panose="020B0603020202020204" pitchFamily="34" charset="0"/>
                <a:ea typeface="Verdana" panose="020B0604030504040204" pitchFamily="34" charset="0"/>
                <a:cs typeface="Verdana" panose="020B0604030504040204" pitchFamily="34" charset="0"/>
              </a:rPr>
              <a:t>Postsecondary Training Goal:  </a:t>
            </a:r>
          </a:p>
          <a:p>
            <a:pPr marL="0" indent="0">
              <a:lnSpc>
                <a:spcPct val="100000"/>
              </a:lnSpc>
              <a:buNone/>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During Timothy’s </a:t>
            </a:r>
            <a:r>
              <a:rPr lang="en-US" sz="2400"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postsecondary </a:t>
            </a: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rPr>
              <a:t>culinary program, he will complete at least one internship in a restaurant setting in order to earn his degree and prepare for his certification exam.</a:t>
            </a: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938531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panose="020B0604030504040204" pitchFamily="34" charset="0"/>
                <a:cs typeface="Verdana" panose="020B0604030504040204" pitchFamily="34" charset="0"/>
              </a:rPr>
              <a:t>Postsecondary Goals (3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48525"/>
            <a:ext cx="10515600" cy="3928438"/>
          </a:xfrm>
        </p:spPr>
        <p:txBody>
          <a:bodyPr/>
          <a:lstStyle/>
          <a:p>
            <a:pPr marL="0" indent="0">
              <a:lnSpc>
                <a:spcPct val="100000"/>
              </a:lnSpc>
              <a:buNone/>
            </a:pP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The IEP Team will determine the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student’s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need for a </a:t>
            </a:r>
            <a:r>
              <a:rPr lang="en-US" dirty="0" smtClean="0">
                <a:solidFill>
                  <a:schemeClr val="tx1"/>
                </a:solidFill>
                <a:latin typeface="Trebuchet MS" panose="020B0603020202020204" pitchFamily="34" charset="0"/>
                <a:ea typeface="Verdana" panose="020B0604030504040204" pitchFamily="34" charset="0"/>
                <a:cs typeface="Verdana" panose="020B0604030504040204" pitchFamily="34" charset="0"/>
              </a:rPr>
              <a:t>post-school </a:t>
            </a:r>
            <a:r>
              <a:rPr lang="en-US" dirty="0">
                <a:solidFill>
                  <a:schemeClr val="tx1"/>
                </a:solidFill>
                <a:latin typeface="Trebuchet MS" panose="020B0603020202020204" pitchFamily="34" charset="0"/>
                <a:ea typeface="Verdana" panose="020B0604030504040204" pitchFamily="34" charset="0"/>
                <a:cs typeface="Verdana" panose="020B0604030504040204" pitchFamily="34" charset="0"/>
              </a:rPr>
              <a:t>Independent Living goal.  This is based on transition assessment information and the needs of the student.</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701205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574</TotalTime>
  <Words>3256</Words>
  <Application>Microsoft Office PowerPoint</Application>
  <PresentationFormat>Widescreen</PresentationFormat>
  <Paragraphs>272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Times New Roman</vt:lpstr>
      <vt:lpstr>Trebuchet MS</vt:lpstr>
      <vt:lpstr>Verdana</vt:lpstr>
      <vt:lpstr>VDOE</vt:lpstr>
      <vt:lpstr>Standards-Based Individualized Education Program</vt:lpstr>
      <vt:lpstr>Writing a Present Level of Academic Achievement and Functional Performance (PLAAFP) for a Transition Focused IEP</vt:lpstr>
      <vt:lpstr>Age-Appropriate Transition Assessment</vt:lpstr>
      <vt:lpstr>Sources of Informal and Formal Data </vt:lpstr>
      <vt:lpstr>Transition Assessment Information in the PLOP  (1 of 2)</vt:lpstr>
      <vt:lpstr>Transition Assessment Information in the PLOP  (2 of 2)</vt:lpstr>
      <vt:lpstr>Postsecondary Goals (1 of 3)</vt:lpstr>
      <vt:lpstr>Postsecondary Goals (2 of 3)</vt:lpstr>
      <vt:lpstr>Postsecondary Goals (3 of 3)</vt:lpstr>
      <vt:lpstr>Academic and Functional Achievement: Annual Goals (1 of 2)</vt:lpstr>
      <vt:lpstr>Academic and Functional Achievement: Annual Goals (2 of 2)</vt:lpstr>
      <vt:lpstr>From the PLOP to the Annual Goals</vt:lpstr>
      <vt:lpstr>From the PLOP to the Annual Goals: Academic Example (1 of 2)</vt:lpstr>
      <vt:lpstr>From the PLOP to the Annual Goals: Academic Example (2 of 2)</vt:lpstr>
      <vt:lpstr>From the PLOP to the Annual Goals: Functional Example (1 of 2) </vt:lpstr>
      <vt:lpstr>From the PLOP to the Annual Goals: Functional Example (2 of 2)</vt:lpstr>
      <vt:lpstr>Know the Requirements for Completion Options</vt:lpstr>
      <vt:lpstr>Credit Accommodations (1 of 2)</vt:lpstr>
      <vt:lpstr>Credit Accommodations (2 of 2)</vt:lpstr>
      <vt:lpstr>Transfer of Rights at the Age of Majority</vt:lpstr>
      <vt:lpstr>Using Virginia IEP (1 of 2)</vt:lpstr>
      <vt:lpstr>Using Virginia IEP (2 of 2)</vt:lpstr>
      <vt:lpstr>Transition Services and Activities</vt:lpstr>
      <vt:lpstr>Virginia has Resources! (1 of 5)</vt:lpstr>
      <vt:lpstr>Virginia has Resources! (2 of 5)</vt:lpstr>
      <vt:lpstr>Virginia has Resources! (3 of 5)</vt:lpstr>
      <vt:lpstr>Virginia has Resources! (4 of 5)</vt:lpstr>
      <vt:lpstr>Virginia has Resources! (5 of 5)</vt:lpstr>
      <vt:lpstr>Standards-Based Individualized Education Program Module Nine: Developing the Secondary Transition Focused IEP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Nine Transition</dc:title>
  <dc:creator>Virginia Department of Education</dc:creator>
  <cp:lastModifiedBy>Williams-Faus, Kristin (DOE)</cp:lastModifiedBy>
  <cp:revision>50</cp:revision>
  <dcterms:created xsi:type="dcterms:W3CDTF">2020-06-29T15:52:04Z</dcterms:created>
  <dcterms:modified xsi:type="dcterms:W3CDTF">2022-01-12T20:51:13Z</dcterms:modified>
</cp:coreProperties>
</file>