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11"/>
  </p:notesMasterIdLst>
  <p:handoutMasterIdLst>
    <p:handoutMasterId r:id="rId12"/>
  </p:handoutMasterIdLst>
  <p:sldIdLst>
    <p:sldId id="258" r:id="rId2"/>
    <p:sldId id="269" r:id="rId3"/>
    <p:sldId id="270" r:id="rId4"/>
    <p:sldId id="271" r:id="rId5"/>
    <p:sldId id="272" r:id="rId6"/>
    <p:sldId id="273" r:id="rId7"/>
    <p:sldId id="274" r:id="rId8"/>
    <p:sldId id="275" r:id="rId9"/>
    <p:sldId id="27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TA Program" initials="VITA" lastIdx="29" clrIdx="0">
    <p:extLst>
      <p:ext uri="{19B8F6BF-5375-455C-9EA6-DF929625EA0E}">
        <p15:presenceInfo xmlns:p15="http://schemas.microsoft.com/office/powerpoint/2012/main" userId="VITA Progr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50D"/>
    <a:srgbClr val="C225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2"/>
    <p:restoredTop sz="81744" autoAdjust="0"/>
  </p:normalViewPr>
  <p:slideViewPr>
    <p:cSldViewPr snapToGrid="0" snapToObjects="1">
      <p:cViewPr varScale="1">
        <p:scale>
          <a:sx n="56" d="100"/>
          <a:sy n="56" d="100"/>
        </p:scale>
        <p:origin x="1036" y="52"/>
      </p:cViewPr>
      <p:guideLst/>
    </p:cSldViewPr>
  </p:slideViewPr>
  <p:notesTextViewPr>
    <p:cViewPr>
      <p:scale>
        <a:sx n="1" d="1"/>
        <a:sy n="1" d="1"/>
      </p:scale>
      <p:origin x="0" y="0"/>
    </p:cViewPr>
  </p:notesTextViewPr>
  <p:notesViewPr>
    <p:cSldViewPr snapToGrid="0" snapToObjects="1" showGuides="1">
      <p:cViewPr varScale="1">
        <p:scale>
          <a:sx n="119" d="100"/>
          <a:sy n="119" d="100"/>
        </p:scale>
        <p:origin x="37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BEB67F-3624-234A-BE7D-97C67BD9A0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b="1" dirty="0">
              <a:solidFill>
                <a:srgbClr val="C22536"/>
              </a:solidFill>
              <a:latin typeface="Trebuchet MS" panose="020B0703020202090204" pitchFamily="34" charset="0"/>
            </a:endParaRPr>
          </a:p>
        </p:txBody>
      </p:sp>
      <p:sp>
        <p:nvSpPr>
          <p:cNvPr id="3" name="Date Placeholder 2">
            <a:extLst>
              <a:ext uri="{FF2B5EF4-FFF2-40B4-BE49-F238E27FC236}">
                <a16:creationId xmlns:a16="http://schemas.microsoft.com/office/drawing/2014/main" id="{F0A71B46-14D8-8E4E-94CF-DB08BF6687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43E934-413D-2241-80FF-C05625C2FD5A}" type="datetimeFigureOut">
              <a:rPr lang="en-US" smtClean="0">
                <a:latin typeface="Trebuchet MS" panose="020B0703020202090204" pitchFamily="34" charset="0"/>
              </a:rPr>
              <a:t>1/12/2022</a:t>
            </a:fld>
            <a:endParaRPr lang="en-US">
              <a:latin typeface="Trebuchet MS" panose="020B0703020202090204" pitchFamily="34" charset="0"/>
            </a:endParaRPr>
          </a:p>
        </p:txBody>
      </p:sp>
      <p:sp>
        <p:nvSpPr>
          <p:cNvPr id="4" name="Footer Placeholder 3">
            <a:extLst>
              <a:ext uri="{FF2B5EF4-FFF2-40B4-BE49-F238E27FC236}">
                <a16:creationId xmlns:a16="http://schemas.microsoft.com/office/drawing/2014/main" id="{F95BD1B1-635F-414B-AFB2-E2495A2A7E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Trebuchet MS" panose="020B0703020202090204" pitchFamily="34" charset="0"/>
            </a:endParaRPr>
          </a:p>
        </p:txBody>
      </p:sp>
      <p:sp>
        <p:nvSpPr>
          <p:cNvPr id="5" name="Slide Number Placeholder 4">
            <a:extLst>
              <a:ext uri="{FF2B5EF4-FFF2-40B4-BE49-F238E27FC236}">
                <a16:creationId xmlns:a16="http://schemas.microsoft.com/office/drawing/2014/main" id="{C8D6C7FA-15A0-1745-8468-8DF229C5912D}"/>
              </a:ext>
            </a:extLst>
          </p:cNvPr>
          <p:cNvSpPr>
            <a:spLocks noGrp="1"/>
          </p:cNvSpPr>
          <p:nvPr>
            <p:ph type="sldNum" sz="quarter" idx="3"/>
          </p:nvPr>
        </p:nvSpPr>
        <p:spPr>
          <a:xfrm>
            <a:off x="3884613" y="8685213"/>
            <a:ext cx="1214512" cy="458787"/>
          </a:xfrm>
          <a:prstGeom prst="rect">
            <a:avLst/>
          </a:prstGeom>
        </p:spPr>
        <p:txBody>
          <a:bodyPr vert="horz" lIns="91440" tIns="45720" rIns="91440" bIns="45720" rtlCol="0" anchor="b"/>
          <a:lstStyle>
            <a:lvl1pPr algn="r">
              <a:defRPr sz="1200"/>
            </a:lvl1pPr>
          </a:lstStyle>
          <a:p>
            <a:fld id="{421CEE23-1D07-DC48-9F09-438665CE0303}" type="slidenum">
              <a:rPr lang="en-US" smtClean="0">
                <a:latin typeface="Trebuchet MS" panose="020B0703020202090204" pitchFamily="34" charset="0"/>
              </a:rPr>
              <a:t>‹#›</a:t>
            </a:fld>
            <a:endParaRPr lang="en-US">
              <a:latin typeface="Trebuchet MS" panose="020B0703020202090204" pitchFamily="34" charset="0"/>
            </a:endParaRPr>
          </a:p>
        </p:txBody>
      </p:sp>
      <p:pic>
        <p:nvPicPr>
          <p:cNvPr id="8" name="Picture 7" descr="Virginia Department of Education">
            <a:extLst>
              <a:ext uri="{FF2B5EF4-FFF2-40B4-BE49-F238E27FC236}">
                <a16:creationId xmlns:a16="http://schemas.microsoft.com/office/drawing/2014/main" id="{D52D0C5F-12A8-2744-8BAB-43409134C888}"/>
              </a:ext>
            </a:extLst>
          </p:cNvPr>
          <p:cNvPicPr>
            <a:picLocks noChangeAspect="1"/>
          </p:cNvPicPr>
          <p:nvPr/>
        </p:nvPicPr>
        <p:blipFill>
          <a:blip r:embed="rId2"/>
          <a:stretch>
            <a:fillRect/>
          </a:stretch>
        </p:blipFill>
        <p:spPr>
          <a:xfrm rot="16200000">
            <a:off x="-3294337" y="4376445"/>
            <a:ext cx="7047450" cy="403060"/>
          </a:xfrm>
          <a:prstGeom prst="rect">
            <a:avLst/>
          </a:prstGeom>
        </p:spPr>
      </p:pic>
      <p:pic>
        <p:nvPicPr>
          <p:cNvPr id="9" name="Picture 8" descr="VDOE Logo">
            <a:extLst>
              <a:ext uri="{FF2B5EF4-FFF2-40B4-BE49-F238E27FC236}">
                <a16:creationId xmlns:a16="http://schemas.microsoft.com/office/drawing/2014/main" id="{E9796202-4EA2-B645-87AB-B65B91A70239}"/>
              </a:ext>
            </a:extLst>
          </p:cNvPr>
          <p:cNvPicPr>
            <a:picLocks noChangeAspect="1"/>
          </p:cNvPicPr>
          <p:nvPr/>
        </p:nvPicPr>
        <p:blipFill>
          <a:blip r:embed="rId3"/>
          <a:stretch>
            <a:fillRect/>
          </a:stretch>
        </p:blipFill>
        <p:spPr>
          <a:xfrm>
            <a:off x="5392029" y="8699765"/>
            <a:ext cx="1376362" cy="458787"/>
          </a:xfrm>
          <a:prstGeom prst="rect">
            <a:avLst/>
          </a:prstGeom>
        </p:spPr>
      </p:pic>
    </p:spTree>
    <p:extLst>
      <p:ext uri="{BB962C8B-B14F-4D97-AF65-F5344CB8AC3E}">
        <p14:creationId xmlns:p14="http://schemas.microsoft.com/office/powerpoint/2010/main" val="2915847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spc="0">
                <a:solidFill>
                  <a:srgbClr val="C22536"/>
                </a:solidFill>
                <a:latin typeface="Trebuchet MS" panose="020B070302020209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Trebuchet MS" panose="020B0703020202090204" pitchFamily="34" charset="0"/>
              </a:defRPr>
            </a:lvl1pPr>
          </a:lstStyle>
          <a:p>
            <a:fld id="{DECE677D-151F-BC40-B7BE-400103977BBA}" type="datetimeFigureOut">
              <a:rPr lang="en-US" smtClean="0"/>
              <a:pPr/>
              <a:t>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Trebuchet MS" panose="020B0703020202090204" pitchFamily="34" charset="0"/>
              </a:defRPr>
            </a:lvl1pPr>
          </a:lstStyle>
          <a:p>
            <a:endParaRPr lang="en-US"/>
          </a:p>
        </p:txBody>
      </p:sp>
      <p:sp>
        <p:nvSpPr>
          <p:cNvPr id="7" name="Slide Number Placeholder 6"/>
          <p:cNvSpPr>
            <a:spLocks noGrp="1"/>
          </p:cNvSpPr>
          <p:nvPr>
            <p:ph type="sldNum" sz="quarter" idx="5"/>
          </p:nvPr>
        </p:nvSpPr>
        <p:spPr>
          <a:xfrm>
            <a:off x="3884613" y="8685213"/>
            <a:ext cx="1507416" cy="458787"/>
          </a:xfrm>
          <a:prstGeom prst="rect">
            <a:avLst/>
          </a:prstGeom>
        </p:spPr>
        <p:txBody>
          <a:bodyPr vert="horz" lIns="91440" tIns="45720" rIns="91440" bIns="45720" rtlCol="0" anchor="b"/>
          <a:lstStyle>
            <a:lvl1pPr algn="r">
              <a:defRPr sz="1200" b="0" i="0">
                <a:latin typeface="Trebuchet MS" panose="020B0703020202090204" pitchFamily="34" charset="0"/>
              </a:defRPr>
            </a:lvl1pPr>
          </a:lstStyle>
          <a:p>
            <a:fld id="{8571A650-665F-B049-BFDF-C141BB58E043}" type="slidenum">
              <a:rPr lang="en-US" smtClean="0"/>
              <a:pPr/>
              <a:t>‹#›</a:t>
            </a:fld>
            <a:endParaRPr lang="en-US"/>
          </a:p>
        </p:txBody>
      </p:sp>
      <p:pic>
        <p:nvPicPr>
          <p:cNvPr id="8" name="Picture 7" descr="Virginia Department of Education">
            <a:extLst>
              <a:ext uri="{FF2B5EF4-FFF2-40B4-BE49-F238E27FC236}">
                <a16:creationId xmlns:a16="http://schemas.microsoft.com/office/drawing/2014/main" id="{1192FC82-0DC6-BE4B-AD31-32623ABF6535}"/>
              </a:ext>
            </a:extLst>
          </p:cNvPr>
          <p:cNvPicPr>
            <a:picLocks noChangeAspect="1"/>
          </p:cNvPicPr>
          <p:nvPr/>
        </p:nvPicPr>
        <p:blipFill>
          <a:blip r:embed="rId2"/>
          <a:stretch>
            <a:fillRect/>
          </a:stretch>
        </p:blipFill>
        <p:spPr>
          <a:xfrm rot="16200000">
            <a:off x="-3294337" y="4376445"/>
            <a:ext cx="7047450" cy="403060"/>
          </a:xfrm>
          <a:prstGeom prst="rect">
            <a:avLst/>
          </a:prstGeom>
        </p:spPr>
      </p:pic>
      <p:pic>
        <p:nvPicPr>
          <p:cNvPr id="9" name="Picture 8" descr="VDOE Logo">
            <a:extLst>
              <a:ext uri="{FF2B5EF4-FFF2-40B4-BE49-F238E27FC236}">
                <a16:creationId xmlns:a16="http://schemas.microsoft.com/office/drawing/2014/main" id="{C661D7A9-1EE3-1E4B-991D-69264DAF9DA3}"/>
              </a:ext>
            </a:extLst>
          </p:cNvPr>
          <p:cNvPicPr>
            <a:picLocks noChangeAspect="1"/>
          </p:cNvPicPr>
          <p:nvPr/>
        </p:nvPicPr>
        <p:blipFill>
          <a:blip r:embed="rId3"/>
          <a:stretch>
            <a:fillRect/>
          </a:stretch>
        </p:blipFill>
        <p:spPr>
          <a:xfrm>
            <a:off x="5392029" y="8699765"/>
            <a:ext cx="1376362" cy="458787"/>
          </a:xfrm>
          <a:prstGeom prst="rect">
            <a:avLst/>
          </a:prstGeom>
        </p:spPr>
      </p:pic>
    </p:spTree>
    <p:extLst>
      <p:ext uri="{BB962C8B-B14F-4D97-AF65-F5344CB8AC3E}">
        <p14:creationId xmlns:p14="http://schemas.microsoft.com/office/powerpoint/2010/main" val="3284522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Noto Sans Symbols"/>
              <a:buNone/>
            </a:pPr>
            <a:r>
              <a:rPr lang="en-US" b="1" u="none" dirty="0" smtClean="0"/>
              <a:t>SBIEP Module Four: Assessing and Reporting Student Progress</a:t>
            </a:r>
            <a:r>
              <a:rPr lang="en-US" u="none" dirty="0" smtClean="0"/>
              <a:t> </a:t>
            </a:r>
            <a:r>
              <a:rPr lang="en-US" dirty="0" smtClean="0"/>
              <a:t>- As student progress is assessed and reported, the progress monitoring provision requires that the IEP specify how the student and parents will be regularly informed of the student’s progress toward the annual goals.  It helps IEP teams determine whether the student’s progress toward the annual goals is considered sufficient or if there is a lack of expected progress and allows the team to make decisions concerning the effectiveness of curriculum delivery.  </a:t>
            </a:r>
            <a:r>
              <a:rPr lang="en-US" b="1" i="1" dirty="0" smtClean="0"/>
              <a:t>Progress must be reported at least as often as parents of nondisabled students are informed of their child’s progress</a:t>
            </a:r>
            <a:r>
              <a:rPr lang="en-US" i="1" dirty="0" smtClean="0"/>
              <a:t>, </a:t>
            </a:r>
            <a:r>
              <a:rPr lang="en-US" dirty="0" smtClean="0"/>
              <a:t>so check your local school division’s progress reporting schedule to determine the required dates.</a:t>
            </a:r>
          </a:p>
          <a:p>
            <a:pPr marL="0" lvl="0" indent="0" algn="l" rtl="0">
              <a:spcBef>
                <a:spcPts val="0"/>
              </a:spcBef>
              <a:spcAft>
                <a:spcPts val="0"/>
              </a:spcAft>
              <a:buClr>
                <a:schemeClr val="dk1"/>
              </a:buClr>
              <a:buSzPts val="1200"/>
              <a:buFont typeface="Noto Sans Symbols"/>
              <a:buNone/>
            </a:pPr>
            <a:endParaRPr lang="en-US" i="1" dirty="0" smtClean="0"/>
          </a:p>
          <a:p>
            <a:pPr marL="0" lvl="0" indent="0" algn="l" rtl="0">
              <a:spcBef>
                <a:spcPts val="0"/>
              </a:spcBef>
              <a:spcAft>
                <a:spcPts val="0"/>
              </a:spcAft>
              <a:buClr>
                <a:schemeClr val="dk1"/>
              </a:buClr>
              <a:buSzPts val="1200"/>
              <a:buFont typeface="Noto Sans Symbols"/>
              <a:buNone/>
            </a:pPr>
            <a:r>
              <a:rPr lang="en-US" i="1" dirty="0" smtClean="0"/>
              <a:t>For more information, refer to 34 CFR 300.320 (a)(3)</a:t>
            </a: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a:t>
            </a:fld>
            <a:endParaRPr lang="en-US"/>
          </a:p>
        </p:txBody>
      </p:sp>
    </p:spTree>
    <p:extLst>
      <p:ext uri="{BB962C8B-B14F-4D97-AF65-F5344CB8AC3E}">
        <p14:creationId xmlns:p14="http://schemas.microsoft.com/office/powerpoint/2010/main" val="475363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 you assess and report the student’s progress throughout the year, ask yourself, how does the student demonstrate what he/she knows on classroom, benchmark, and state assessments; is a variety of assessments used to measure progress; and how will progress be reported to parents?</a:t>
            </a: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2</a:t>
            </a:fld>
            <a:endParaRPr lang="en-US"/>
          </a:p>
        </p:txBody>
      </p:sp>
    </p:spTree>
    <p:extLst>
      <p:ext uri="{BB962C8B-B14F-4D97-AF65-F5344CB8AC3E}">
        <p14:creationId xmlns:p14="http://schemas.microsoft.com/office/powerpoint/2010/main" val="2624303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addition, ask, did the student make the progress expected by the IEP team; how does the student’s performance compare with the performance of general education students; is the student more independent in the goal area; and will work in the goal be continued or will the student be dismissed from this goal area?</a:t>
            </a: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3</a:t>
            </a:fld>
            <a:endParaRPr lang="en-US"/>
          </a:p>
        </p:txBody>
      </p:sp>
    </p:spTree>
    <p:extLst>
      <p:ext uri="{BB962C8B-B14F-4D97-AF65-F5344CB8AC3E}">
        <p14:creationId xmlns:p14="http://schemas.microsoft.com/office/powerpoint/2010/main" val="2922906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t>As an IEP is developed, it must specify and document how the child’s progress toward each annual goal will be measured, including; </a:t>
            </a:r>
            <a:r>
              <a:rPr lang="en-US" b="1" dirty="0" smtClean="0"/>
              <a:t>what</a:t>
            </a:r>
            <a:r>
              <a:rPr lang="en-US" dirty="0" smtClean="0"/>
              <a:t> will be monitored, </a:t>
            </a:r>
            <a:r>
              <a:rPr lang="en-US" b="1" dirty="0" smtClean="0"/>
              <a:t>who</a:t>
            </a:r>
            <a:r>
              <a:rPr lang="en-US" dirty="0" smtClean="0"/>
              <a:t> will monitor it, </a:t>
            </a:r>
            <a:r>
              <a:rPr lang="en-US" b="1" dirty="0" smtClean="0"/>
              <a:t>when</a:t>
            </a:r>
            <a:r>
              <a:rPr lang="en-US" dirty="0" smtClean="0"/>
              <a:t> it will be monitored, </a:t>
            </a:r>
            <a:r>
              <a:rPr lang="en-US" b="1" dirty="0" smtClean="0"/>
              <a:t>where</a:t>
            </a:r>
            <a:r>
              <a:rPr lang="en-US" dirty="0" smtClean="0"/>
              <a:t> the monitoring will be conducted, and </a:t>
            </a:r>
            <a:r>
              <a:rPr lang="en-US" b="1" dirty="0" smtClean="0"/>
              <a:t>how</a:t>
            </a:r>
            <a:r>
              <a:rPr lang="en-US" dirty="0" smtClean="0"/>
              <a:t> the data will be reported. </a:t>
            </a:r>
          </a:p>
          <a:p>
            <a:pPr marL="0" lvl="0" indent="0" algn="l" rtl="0">
              <a:spcBef>
                <a:spcPts val="0"/>
              </a:spcBef>
              <a:spcAft>
                <a:spcPts val="0"/>
              </a:spcAft>
              <a:buNone/>
            </a:pPr>
            <a:r>
              <a:rPr lang="en-US" dirty="0" smtClean="0"/>
              <a:t> </a:t>
            </a:r>
          </a:p>
          <a:p>
            <a:pPr marL="0" lvl="0" indent="0" algn="l" rtl="0">
              <a:spcBef>
                <a:spcPts val="0"/>
              </a:spcBef>
              <a:spcAft>
                <a:spcPts val="0"/>
              </a:spcAft>
              <a:buNone/>
            </a:pPr>
            <a:r>
              <a:rPr lang="en-US" dirty="0" smtClean="0"/>
              <a:t>Evaluation procedures and tools selected to collect and measure data and student progress should be identified in the IEP.  Selecting a variety of data collection tools representing different types of measurement can provide a clear picture of student progress. </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b="1" dirty="0" smtClean="0"/>
              <a:t>Progress monitoring tools include, </a:t>
            </a:r>
            <a:r>
              <a:rPr lang="en-US" dirty="0" smtClean="0"/>
              <a:t>classroom participation , worksheets, class work, homework, observation, special projects, tests and quizzes, written reports, criterion-referenced tests, norm-referenced tests, and other tools.</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In addition, an evaluation schedule should be included in the IEP stating the date, intervals or frequency of the progress monitoring and data compilation, such as weekly, daily, etc.</a:t>
            </a:r>
          </a:p>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4</a:t>
            </a:fld>
            <a:endParaRPr lang="en-US"/>
          </a:p>
        </p:txBody>
      </p:sp>
    </p:spTree>
    <p:extLst>
      <p:ext uri="{BB962C8B-B14F-4D97-AF65-F5344CB8AC3E}">
        <p14:creationId xmlns:p14="http://schemas.microsoft.com/office/powerpoint/2010/main" val="3410888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Progress on IEP goals and short-term objectives (if required) is reported to parents as often as nondisabled students receive academic progress reports. A timeline such as Mid-Quarter Interim Reports or Quarterly Report Cards, in a format such as compilation forms, graphs, or narratives should be indicated.</a:t>
            </a: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5</a:t>
            </a:fld>
            <a:endParaRPr lang="en-US"/>
          </a:p>
        </p:txBody>
      </p:sp>
    </p:spTree>
    <p:extLst>
      <p:ext uri="{BB962C8B-B14F-4D97-AF65-F5344CB8AC3E}">
        <p14:creationId xmlns:p14="http://schemas.microsoft.com/office/powerpoint/2010/main" val="382524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t>This is a sample reporting tool from the VA IEP system.</a:t>
            </a:r>
          </a:p>
          <a:p>
            <a:pPr marL="0" lvl="0" indent="0" algn="l" rtl="0">
              <a:spcBef>
                <a:spcPts val="0"/>
              </a:spcBef>
              <a:spcAft>
                <a:spcPts val="0"/>
              </a:spcAft>
              <a:buNone/>
            </a:pPr>
            <a:r>
              <a:rPr lang="en-US" dirty="0" smtClean="0"/>
              <a:t>  </a:t>
            </a:r>
          </a:p>
          <a:p>
            <a:pPr marL="0" lvl="0" indent="0" algn="l" rtl="0">
              <a:spcBef>
                <a:spcPts val="0"/>
              </a:spcBef>
              <a:spcAft>
                <a:spcPts val="0"/>
              </a:spcAft>
              <a:buNone/>
            </a:pPr>
            <a:r>
              <a:rPr lang="en-US" dirty="0" smtClean="0"/>
              <a:t>Progress must be reported at least as often as parents of nondisabled students are informed of their child's progress.</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This goal will be reported to the parent or adult student using the following </a:t>
            </a:r>
            <a:r>
              <a:rPr lang="en-US" sz="1200" dirty="0" smtClean="0"/>
              <a:t>codes.</a:t>
            </a:r>
            <a:endParaRPr lang="en-US" dirty="0" smtClean="0"/>
          </a:p>
          <a:p>
            <a:pPr marL="0" lvl="0" indent="0" algn="l" rtl="0">
              <a:spcBef>
                <a:spcPts val="0"/>
              </a:spcBef>
              <a:spcAft>
                <a:spcPts val="0"/>
              </a:spcAft>
              <a:buNone/>
            </a:pPr>
            <a:endParaRPr lang="en-US" sz="1200" dirty="0" smtClean="0"/>
          </a:p>
          <a:p>
            <a:pPr marL="0" lvl="0" indent="-76200" algn="l" rtl="0">
              <a:spcBef>
                <a:spcPts val="0"/>
              </a:spcBef>
              <a:spcAft>
                <a:spcPts val="0"/>
              </a:spcAft>
              <a:buClr>
                <a:schemeClr val="dk1"/>
              </a:buClr>
              <a:buSzPts val="1200"/>
              <a:buFont typeface="Calibri"/>
              <a:buChar char="•"/>
            </a:pPr>
            <a:r>
              <a:rPr lang="en-US" sz="1200" dirty="0" smtClean="0"/>
              <a:t>   SP – to indicate the student is making </a:t>
            </a:r>
            <a:r>
              <a:rPr lang="en-US" sz="1200" b="1" dirty="0" smtClean="0"/>
              <a:t>Sufficient Progress </a:t>
            </a:r>
            <a:r>
              <a:rPr lang="en-US" sz="1200" dirty="0" smtClean="0"/>
              <a:t>to achieve this annual goal within the duration of this IEP.</a:t>
            </a:r>
            <a:endParaRPr lang="en-US" dirty="0" smtClean="0"/>
          </a:p>
          <a:p>
            <a:pPr marL="0" lvl="0" indent="-76200" algn="l" rtl="0">
              <a:spcBef>
                <a:spcPts val="0"/>
              </a:spcBef>
              <a:spcAft>
                <a:spcPts val="0"/>
              </a:spcAft>
              <a:buClr>
                <a:schemeClr val="dk1"/>
              </a:buClr>
              <a:buSzPts val="1200"/>
              <a:buFont typeface="Calibri"/>
              <a:buChar char="•"/>
            </a:pPr>
            <a:r>
              <a:rPr lang="en-US" sz="1200" dirty="0" smtClean="0"/>
              <a:t>   IP – to indicate the student has demonstrated </a:t>
            </a:r>
            <a:r>
              <a:rPr lang="en-US" sz="1200" b="1" dirty="0" smtClean="0"/>
              <a:t>Insufficient Progress </a:t>
            </a:r>
            <a:r>
              <a:rPr lang="en-US" sz="1200" dirty="0" smtClean="0"/>
              <a:t>to meet this annual goal and may not achieve     </a:t>
            </a:r>
            <a:endParaRPr lang="en-US" dirty="0" smtClean="0"/>
          </a:p>
          <a:p>
            <a:pPr marL="0" lvl="0" indent="0" algn="l" rtl="0">
              <a:spcBef>
                <a:spcPts val="0"/>
              </a:spcBef>
              <a:spcAft>
                <a:spcPts val="0"/>
              </a:spcAft>
              <a:buNone/>
            </a:pPr>
            <a:r>
              <a:rPr lang="en-US" sz="1200" dirty="0" smtClean="0"/>
              <a:t>    this goal within the duration of this IEP.  If this code is used an explanation is needed.</a:t>
            </a:r>
            <a:endParaRPr lang="en-US" dirty="0" smtClean="0"/>
          </a:p>
          <a:p>
            <a:pPr marL="0" lvl="0" indent="-76200" algn="l" rtl="0">
              <a:spcBef>
                <a:spcPts val="0"/>
              </a:spcBef>
              <a:spcAft>
                <a:spcPts val="0"/>
              </a:spcAft>
              <a:buClr>
                <a:schemeClr val="dk1"/>
              </a:buClr>
              <a:buSzPts val="1200"/>
              <a:buFont typeface="Calibri"/>
              <a:buChar char="•"/>
            </a:pPr>
            <a:r>
              <a:rPr lang="en-US" sz="1200" dirty="0" smtClean="0"/>
              <a:t>   ES – to indicate the student demonstrates </a:t>
            </a:r>
            <a:r>
              <a:rPr lang="en-US" sz="1200" b="1" dirty="0" smtClean="0"/>
              <a:t>Emerging Skill </a:t>
            </a:r>
            <a:r>
              <a:rPr lang="en-US" sz="1200" dirty="0" smtClean="0"/>
              <a:t>but may not achieve this goal within the duration of this </a:t>
            </a:r>
            <a:endParaRPr lang="en-US" dirty="0" smtClean="0"/>
          </a:p>
          <a:p>
            <a:pPr marL="0" lvl="0" indent="0" algn="l" rtl="0">
              <a:spcBef>
                <a:spcPts val="0"/>
              </a:spcBef>
              <a:spcAft>
                <a:spcPts val="0"/>
              </a:spcAft>
              <a:buNone/>
            </a:pPr>
            <a:r>
              <a:rPr lang="en-US" sz="1200" dirty="0" smtClean="0"/>
              <a:t>    IEP.</a:t>
            </a:r>
            <a:endParaRPr lang="en-US" dirty="0" smtClean="0"/>
          </a:p>
          <a:p>
            <a:pPr marL="0" lvl="0" indent="-76200" algn="l" rtl="0">
              <a:spcBef>
                <a:spcPts val="0"/>
              </a:spcBef>
              <a:spcAft>
                <a:spcPts val="0"/>
              </a:spcAft>
              <a:buClr>
                <a:schemeClr val="dk1"/>
              </a:buClr>
              <a:buSzPts val="1200"/>
              <a:buFont typeface="Calibri"/>
              <a:buChar char="•"/>
            </a:pPr>
            <a:r>
              <a:rPr lang="en-US" sz="1200" dirty="0" smtClean="0"/>
              <a:t>M – to indicate the student has </a:t>
            </a:r>
            <a:r>
              <a:rPr lang="en-US" sz="1200" b="1" dirty="0" smtClean="0"/>
              <a:t>Mastered</a:t>
            </a:r>
            <a:r>
              <a:rPr lang="en-US" sz="1200" dirty="0" smtClean="0"/>
              <a:t> this annual goal and</a:t>
            </a:r>
            <a:endParaRPr lang="en-US" dirty="0" smtClean="0"/>
          </a:p>
          <a:p>
            <a:pPr marL="0" marR="0" lvl="0" indent="-76200" algn="l" rtl="0">
              <a:lnSpc>
                <a:spcPct val="100000"/>
              </a:lnSpc>
              <a:spcBef>
                <a:spcPts val="0"/>
              </a:spcBef>
              <a:spcAft>
                <a:spcPts val="0"/>
              </a:spcAft>
              <a:buClr>
                <a:schemeClr val="dk1"/>
              </a:buClr>
              <a:buSzPts val="1200"/>
              <a:buFont typeface="Calibri"/>
              <a:buChar char="•"/>
            </a:pPr>
            <a:r>
              <a:rPr lang="en-US" sz="1200" dirty="0" smtClean="0"/>
              <a:t>NI – to indicate the student has </a:t>
            </a:r>
            <a:r>
              <a:rPr lang="en-US" sz="1200" b="1" dirty="0" smtClean="0"/>
              <a:t>Not been provided Instruction </a:t>
            </a:r>
            <a:r>
              <a:rPr lang="en-US" sz="1200" dirty="0" smtClean="0"/>
              <a:t>on this goal.</a:t>
            </a:r>
            <a:endParaRPr lang="en-US" dirty="0" smtClean="0"/>
          </a:p>
          <a:p>
            <a:pPr marL="0" lvl="0" indent="0" algn="l" rtl="0">
              <a:spcBef>
                <a:spcPts val="0"/>
              </a:spcBef>
              <a:spcAft>
                <a:spcPts val="0"/>
              </a:spcAft>
              <a:buClr>
                <a:schemeClr val="dk1"/>
              </a:buClr>
              <a:buSzPts val="1200"/>
              <a:buFont typeface="Calibri"/>
              <a:buNone/>
            </a:pPr>
            <a:endParaRPr lang="en-US" sz="1200"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To provide a more detailed summary of a student’s performance, an optional narrative summary with discussion of the evaluation tool is encouraged.</a:t>
            </a: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6</a:t>
            </a:fld>
            <a:endParaRPr lang="en-US"/>
          </a:p>
        </p:txBody>
      </p:sp>
    </p:spTree>
    <p:extLst>
      <p:ext uri="{BB962C8B-B14F-4D97-AF65-F5344CB8AC3E}">
        <p14:creationId xmlns:p14="http://schemas.microsoft.com/office/powerpoint/2010/main" val="3130646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t>For the Quick Check:  Review for the following </a:t>
            </a:r>
            <a:r>
              <a:rPr lang="en-US" sz="1100" dirty="0" smtClean="0"/>
              <a:t>content.</a:t>
            </a:r>
            <a:endParaRPr lang="en-US" b="1" dirty="0" smtClean="0"/>
          </a:p>
          <a:p>
            <a:pPr marL="0" lvl="0" indent="0" algn="l" rtl="0">
              <a:spcBef>
                <a:spcPts val="0"/>
              </a:spcBef>
              <a:spcAft>
                <a:spcPts val="0"/>
              </a:spcAft>
              <a:buNone/>
            </a:pPr>
            <a:endParaRPr lang="en-US" b="1" dirty="0" smtClean="0"/>
          </a:p>
          <a:p>
            <a:pPr marL="0" lvl="0" indent="0" algn="l" rtl="0">
              <a:spcBef>
                <a:spcPts val="0"/>
              </a:spcBef>
              <a:spcAft>
                <a:spcPts val="0"/>
              </a:spcAft>
              <a:buNone/>
            </a:pPr>
            <a:r>
              <a:rPr lang="en-US" dirty="0" smtClean="0"/>
              <a:t>As you assess and report student progress to parents, ensure that the frequency and manner of reporting is determined in consideration of a student’s unique need; that progress is reported in an understandable, jargon free, objective (not subjective) manner.  </a:t>
            </a:r>
            <a:endParaRPr lang="en-US" dirty="0" smtClean="0">
              <a:latin typeface="Verdana"/>
              <a:ea typeface="Verdana"/>
              <a:cs typeface="Verdana"/>
              <a:sym typeface="Verdana"/>
            </a:endParaRP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7</a:t>
            </a:fld>
            <a:endParaRPr lang="en-US"/>
          </a:p>
        </p:txBody>
      </p:sp>
    </p:spTree>
    <p:extLst>
      <p:ext uri="{BB962C8B-B14F-4D97-AF65-F5344CB8AC3E}">
        <p14:creationId xmlns:p14="http://schemas.microsoft.com/office/powerpoint/2010/main" val="1373942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Determine that specific data is in measurable terms and indicates the extent to which the student is progressing towards meeting annual goals;  and a lack of progress is provided early enough that the IEP team could, if necessary, reconvene, review and, revise the plan to ensure the student is provided the appropriate supports to reach his/her annual goals. </a:t>
            </a: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8</a:t>
            </a:fld>
            <a:endParaRPr lang="en-US"/>
          </a:p>
        </p:txBody>
      </p:sp>
    </p:spTree>
    <p:extLst>
      <p:ext uri="{BB962C8B-B14F-4D97-AF65-F5344CB8AC3E}">
        <p14:creationId xmlns:p14="http://schemas.microsoft.com/office/powerpoint/2010/main" val="2598148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Verdana"/>
                <a:ea typeface="Verdana"/>
                <a:cs typeface="Verdana"/>
                <a:sym typeface="Verdana"/>
              </a:rPr>
              <a:t>This concludes the fourth of nine training modules on developing Standards-based IEPs.  Additional information can be found on the Virginia Department of Education’s website by accessing the link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9</a:t>
            </a:fld>
            <a:endParaRPr lang="en-US"/>
          </a:p>
        </p:txBody>
      </p:sp>
    </p:spTree>
    <p:extLst>
      <p:ext uri="{BB962C8B-B14F-4D97-AF65-F5344CB8AC3E}">
        <p14:creationId xmlns:p14="http://schemas.microsoft.com/office/powerpoint/2010/main" val="10154685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BF2886-BB9C-4A1F-A3DA-83B7E874124C}"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DOE Logo&#10;">
            <a:extLst>
              <a:ext uri="{FF2B5EF4-FFF2-40B4-BE49-F238E27FC236}">
                <a16:creationId xmlns:a16="http://schemas.microsoft.com/office/drawing/2014/main" id="{D01BE02D-DE6D-2A4F-912A-30E38F9A3BBC}"/>
              </a:ext>
            </a:extLst>
          </p:cNvPr>
          <p:cNvPicPr>
            <a:picLocks noChangeAspect="1"/>
          </p:cNvPicPr>
          <p:nvPr userDrawn="1"/>
        </p:nvPicPr>
        <p:blipFill>
          <a:blip r:embed="rId2"/>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623245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F42C2F-C34D-4190-A7B2-D5D3DB26E600}"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FF7479EC-C092-2F4F-8098-8C8601416219}"/>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
            <a:extLst>
              <a:ext uri="{FF2B5EF4-FFF2-40B4-BE49-F238E27FC236}">
                <a16:creationId xmlns:a16="http://schemas.microsoft.com/office/drawing/2014/main" id="{6CBA4CDE-C368-E442-9A5A-0A7858749495}"/>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4195639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938F1D-077D-4867-874A-8232D2E3FF83}"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9685BA75-194C-F143-8A74-951583AA4B7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
            <a:extLst>
              <a:ext uri="{FF2B5EF4-FFF2-40B4-BE49-F238E27FC236}">
                <a16:creationId xmlns:a16="http://schemas.microsoft.com/office/drawing/2014/main" id="{DFBA81DF-495A-F843-B9AC-727FC2CDA77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842523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C52538-36D0-8943-9136-3BA029FC0932}"/>
              </a:ext>
            </a:extLst>
          </p:cNvPr>
          <p:cNvSpPr>
            <a:spLocks noGrp="1"/>
          </p:cNvSpPr>
          <p:nvPr>
            <p:ph type="dt" sz="half" idx="10"/>
          </p:nvPr>
        </p:nvSpPr>
        <p:spPr/>
        <p:txBody>
          <a:bodyPr/>
          <a:lstStyle/>
          <a:p>
            <a:fld id="{3CB643BD-9E80-4F7B-B6B6-8F3243373BB6}" type="datetime1">
              <a:rPr lang="en-US" smtClean="0"/>
              <a:t>1/12/2022</a:t>
            </a:fld>
            <a:endParaRPr lang="en-US"/>
          </a:p>
        </p:txBody>
      </p:sp>
      <p:sp>
        <p:nvSpPr>
          <p:cNvPr id="4" name="Footer Placeholder 3">
            <a:extLst>
              <a:ext uri="{FF2B5EF4-FFF2-40B4-BE49-F238E27FC236}">
                <a16:creationId xmlns:a16="http://schemas.microsoft.com/office/drawing/2014/main" id="{3E37C020-2CFF-9347-B513-B8FBEB7243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A6B8E1-B5E4-3048-87CE-BCB72C1AF6C5}"/>
              </a:ext>
            </a:extLst>
          </p:cNvPr>
          <p:cNvSpPr>
            <a:spLocks noGrp="1"/>
          </p:cNvSpPr>
          <p:nvPr>
            <p:ph type="sldNum" sz="quarter" idx="12"/>
          </p:nvPr>
        </p:nvSpPr>
        <p:spPr/>
        <p:txBody>
          <a:bodyPr/>
          <a:lstStyle/>
          <a:p>
            <a:fld id="{25E842EE-07A5-BF42-B259-F0753968FB43}" type="slidenum">
              <a:rPr lang="en-US" smtClean="0"/>
              <a:t>‹#›</a:t>
            </a:fld>
            <a:endParaRPr lang="en-US"/>
          </a:p>
        </p:txBody>
      </p:sp>
      <p:sp>
        <p:nvSpPr>
          <p:cNvPr id="6" name="Title 1">
            <a:extLst>
              <a:ext uri="{FF2B5EF4-FFF2-40B4-BE49-F238E27FC236}">
                <a16:creationId xmlns:a16="http://schemas.microsoft.com/office/drawing/2014/main" id="{1BC19C0C-ED9D-2442-BCBB-B31C9C1A8D3D}"/>
              </a:ext>
            </a:extLst>
          </p:cNvPr>
          <p:cNvSpPr>
            <a:spLocks noGrp="1"/>
          </p:cNvSpPr>
          <p:nvPr>
            <p:ph type="ctrTitle" hasCustomPrompt="1"/>
          </p:nvPr>
        </p:nvSpPr>
        <p:spPr>
          <a:xfrm>
            <a:off x="1524000" y="2235199"/>
            <a:ext cx="9144000" cy="2387600"/>
          </a:xfrm>
          <a:solidFill>
            <a:schemeClr val="bg1">
              <a:alpha val="63000"/>
            </a:schemeClr>
          </a:solidFill>
          <a:ln w="79375" cap="rnd">
            <a:solidFill>
              <a:srgbClr val="C00000">
                <a:alpha val="79000"/>
              </a:srgbClr>
            </a:solidFill>
            <a:extLst>
              <a:ext uri="{C807C97D-BFC1-408E-A445-0C87EB9F89A2}">
                <ask:lineSketchStyleProps xmlns="" xmlns:ask="http://schemas.microsoft.com/office/drawing/2018/sketchyshapes" sd="1219033472">
                  <a:custGeom>
                    <a:avLst/>
                    <a:gdLst>
                      <a:gd name="connsiteX0" fmla="*/ 0 w 9144000"/>
                      <a:gd name="connsiteY0" fmla="*/ 0 h 2387600"/>
                      <a:gd name="connsiteX1" fmla="*/ 9144000 w 9144000"/>
                      <a:gd name="connsiteY1" fmla="*/ 0 h 2387600"/>
                      <a:gd name="connsiteX2" fmla="*/ 9144000 w 9144000"/>
                      <a:gd name="connsiteY2" fmla="*/ 2387600 h 2387600"/>
                      <a:gd name="connsiteX3" fmla="*/ 0 w 9144000"/>
                      <a:gd name="connsiteY3" fmla="*/ 2387600 h 2387600"/>
                      <a:gd name="connsiteX4" fmla="*/ 0 w 9144000"/>
                      <a:gd name="connsiteY4" fmla="*/ 0 h 238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387600" fill="none" extrusionOk="0">
                        <a:moveTo>
                          <a:pt x="0" y="0"/>
                        </a:moveTo>
                        <a:cubicBezTo>
                          <a:pt x="3028269" y="-49533"/>
                          <a:pt x="5283183" y="-14809"/>
                          <a:pt x="9144000" y="0"/>
                        </a:cubicBezTo>
                        <a:cubicBezTo>
                          <a:pt x="9231639" y="505107"/>
                          <a:pt x="9071321" y="1690582"/>
                          <a:pt x="9144000" y="2387600"/>
                        </a:cubicBezTo>
                        <a:cubicBezTo>
                          <a:pt x="4837205" y="2339369"/>
                          <a:pt x="2638381" y="2472055"/>
                          <a:pt x="0" y="2387600"/>
                        </a:cubicBezTo>
                        <a:cubicBezTo>
                          <a:pt x="-38581" y="2075969"/>
                          <a:pt x="63341" y="553084"/>
                          <a:pt x="0" y="0"/>
                        </a:cubicBezTo>
                        <a:close/>
                      </a:path>
                      <a:path w="9144000" h="2387600" stroke="0" extrusionOk="0">
                        <a:moveTo>
                          <a:pt x="0" y="0"/>
                        </a:moveTo>
                        <a:cubicBezTo>
                          <a:pt x="2613657" y="118645"/>
                          <a:pt x="5770383" y="116012"/>
                          <a:pt x="9144000" y="0"/>
                        </a:cubicBezTo>
                        <a:cubicBezTo>
                          <a:pt x="9011118" y="637795"/>
                          <a:pt x="9228951" y="1714952"/>
                          <a:pt x="9144000" y="2387600"/>
                        </a:cubicBezTo>
                        <a:cubicBezTo>
                          <a:pt x="5690229" y="2522200"/>
                          <a:pt x="3865307" y="2230404"/>
                          <a:pt x="0" y="2387600"/>
                        </a:cubicBezTo>
                        <a:cubicBezTo>
                          <a:pt x="-20187" y="1892462"/>
                          <a:pt x="-152480" y="696011"/>
                          <a:pt x="0" y="0"/>
                        </a:cubicBezTo>
                        <a:close/>
                      </a:path>
                    </a:pathLst>
                  </a:custGeom>
                  <ask:type>
                    <ask:lineSketchNone/>
                  </ask:type>
                </ask:lineSketchStyleProps>
              </a:ext>
            </a:extLst>
          </a:ln>
        </p:spPr>
        <p:txBody>
          <a:bodyPr anchor="ctr"/>
          <a:lstStyle>
            <a:lvl1pPr algn="ctr">
              <a:defRPr sz="6000"/>
            </a:lvl1pPr>
          </a:lstStyle>
          <a:p>
            <a:r>
              <a:rPr lang="en-US" dirty="0"/>
              <a:t>CLICK TO EDIT MASTER TITLE STYLE</a:t>
            </a:r>
          </a:p>
        </p:txBody>
      </p:sp>
      <p:sp>
        <p:nvSpPr>
          <p:cNvPr id="7" name="Subtitle 2">
            <a:extLst>
              <a:ext uri="{FF2B5EF4-FFF2-40B4-BE49-F238E27FC236}">
                <a16:creationId xmlns:a16="http://schemas.microsoft.com/office/drawing/2014/main" id="{6FAF135A-0843-6144-9054-47528ADE8BB1}"/>
              </a:ext>
            </a:extLst>
          </p:cNvPr>
          <p:cNvSpPr>
            <a:spLocks noGrp="1"/>
          </p:cNvSpPr>
          <p:nvPr>
            <p:ph type="subTitle" idx="1"/>
          </p:nvPr>
        </p:nvSpPr>
        <p:spPr>
          <a:xfrm>
            <a:off x="1445341" y="4714875"/>
            <a:ext cx="9144000" cy="102861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66975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807386-36D0-4D35-A3B3-C88815D82914}"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92452067-EE6E-4741-B132-4798F0431CE4}"/>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10;">
            <a:extLst>
              <a:ext uri="{FF2B5EF4-FFF2-40B4-BE49-F238E27FC236}">
                <a16:creationId xmlns:a16="http://schemas.microsoft.com/office/drawing/2014/main" id="{D01BE02D-DE6D-2A4F-912A-30E38F9A3BB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1573016321"/>
      </p:ext>
    </p:extLst>
  </p:cSld>
  <p:clrMapOvr>
    <a:masterClrMapping/>
  </p:clrMapOvr>
  <p:extLst mod="1">
    <p:ext uri="{DCECCB84-F9BA-43D5-87BE-67443E8EF086}">
      <p15:sldGuideLst xmlns:p15="http://schemas.microsoft.com/office/powerpoint/2012/main">
        <p15:guide id="1" orient="horz" pos="424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23ED67-46AF-41FF-8957-A877D3D71DEF}"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DOE LOGO">
            <a:extLst>
              <a:ext uri="{FF2B5EF4-FFF2-40B4-BE49-F238E27FC236}">
                <a16:creationId xmlns:a16="http://schemas.microsoft.com/office/drawing/2014/main" id="{12FA6595-DD2D-2349-9F43-C96DE74D46BE}"/>
              </a:ext>
            </a:extLst>
          </p:cNvPr>
          <p:cNvPicPr>
            <a:picLocks noChangeAspect="1"/>
          </p:cNvPicPr>
          <p:nvPr userDrawn="1"/>
        </p:nvPicPr>
        <p:blipFill>
          <a:blip r:embed="rId2"/>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556727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08F12E-0235-4558-ACA2-FC112FEC11D1}" type="datetime1">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a:p>
        </p:txBody>
      </p:sp>
      <p:pic>
        <p:nvPicPr>
          <p:cNvPr id="8" name="Picture 7" descr="Virginia Department of Education">
            <a:extLst>
              <a:ext uri="{FF2B5EF4-FFF2-40B4-BE49-F238E27FC236}">
                <a16:creationId xmlns:a16="http://schemas.microsoft.com/office/drawing/2014/main" id="{0379D9AE-9EB1-C446-86B9-9EFCCCDF9422}"/>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17897FD1-7B88-844F-9BF8-4E8A6FB9BF33}"/>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077492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0740C1-4BC4-4DA5-963C-E5FFF90C923B}" type="datetime1">
              <a:rPr lang="en-US" smtClean="0"/>
              <a:t>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E842EE-07A5-BF42-B259-F0753968FB43}" type="slidenum">
              <a:rPr lang="en-US" smtClean="0"/>
              <a:t>‹#›</a:t>
            </a:fld>
            <a:endParaRPr lang="en-US"/>
          </a:p>
        </p:txBody>
      </p:sp>
      <p:pic>
        <p:nvPicPr>
          <p:cNvPr id="10" name="Picture 9" descr="Virginia Department of Education">
            <a:extLst>
              <a:ext uri="{FF2B5EF4-FFF2-40B4-BE49-F238E27FC236}">
                <a16:creationId xmlns:a16="http://schemas.microsoft.com/office/drawing/2014/main" id="{74B9EB91-7F1A-544A-8767-6CED6A3376A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11" name="Picture 10" descr="VDOE Logo">
            <a:extLst>
              <a:ext uri="{FF2B5EF4-FFF2-40B4-BE49-F238E27FC236}">
                <a16:creationId xmlns:a16="http://schemas.microsoft.com/office/drawing/2014/main" id="{B20049FE-9473-4D4A-87D4-457E809992A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012931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2037E8-D43B-4A53-873F-7935015DC1E7}" type="datetime1">
              <a:rPr lang="en-US" smtClean="0"/>
              <a:t>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E842EE-07A5-BF42-B259-F0753968FB43}" type="slidenum">
              <a:rPr lang="en-US" smtClean="0"/>
              <a:t>‹#›</a:t>
            </a:fld>
            <a:endParaRPr lang="en-US"/>
          </a:p>
        </p:txBody>
      </p:sp>
      <p:pic>
        <p:nvPicPr>
          <p:cNvPr id="6" name="Picture 5" descr="Virginia Department of Education">
            <a:extLst>
              <a:ext uri="{FF2B5EF4-FFF2-40B4-BE49-F238E27FC236}">
                <a16:creationId xmlns:a16="http://schemas.microsoft.com/office/drawing/2014/main" id="{B8304214-2D07-714B-AD79-46D99B3F1C79}"/>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7" name="Picture 6" descr="VDOE Logo">
            <a:extLst>
              <a:ext uri="{FF2B5EF4-FFF2-40B4-BE49-F238E27FC236}">
                <a16:creationId xmlns:a16="http://schemas.microsoft.com/office/drawing/2014/main" id="{CF32DF03-BC57-9542-97CF-D5EDB2160470}"/>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83871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49A5AA-014E-457B-AF4E-AE54EF6AA459}" type="datetime1">
              <a:rPr lang="en-US" smtClean="0"/>
              <a:t>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E842EE-07A5-BF42-B259-F0753968FB43}" type="slidenum">
              <a:rPr lang="en-US" smtClean="0"/>
              <a:t>‹#›</a:t>
            </a:fld>
            <a:endParaRPr lang="en-US"/>
          </a:p>
        </p:txBody>
      </p:sp>
      <p:pic>
        <p:nvPicPr>
          <p:cNvPr id="5" name="Picture 4" descr="Virginia Department of Education">
            <a:extLst>
              <a:ext uri="{FF2B5EF4-FFF2-40B4-BE49-F238E27FC236}">
                <a16:creationId xmlns:a16="http://schemas.microsoft.com/office/drawing/2014/main" id="{AB9280B8-2911-D84E-9DD1-CF494F6F2695}"/>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6" name="Picture 5" descr="VDOE Logo">
            <a:extLst>
              <a:ext uri="{FF2B5EF4-FFF2-40B4-BE49-F238E27FC236}">
                <a16:creationId xmlns:a16="http://schemas.microsoft.com/office/drawing/2014/main" id="{77A0E041-0EDB-2145-B868-F507A2BBB255}"/>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47063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62A559F-3C58-4488-9268-22814957BFA8}" type="datetime1">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dirty="0"/>
          </a:p>
        </p:txBody>
      </p:sp>
      <p:pic>
        <p:nvPicPr>
          <p:cNvPr id="8" name="Picture 7" descr="Virginia Department of Education">
            <a:extLst>
              <a:ext uri="{FF2B5EF4-FFF2-40B4-BE49-F238E27FC236}">
                <a16:creationId xmlns:a16="http://schemas.microsoft.com/office/drawing/2014/main" id="{A00919D2-9032-284F-852D-6A7A2A7EC29E}"/>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6E302F99-4230-514E-95F1-69FED60FDF4E}"/>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130120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51CE89-1DAF-4220-A757-0571ECE192AF}" type="datetime1">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a:p>
        </p:txBody>
      </p:sp>
      <p:pic>
        <p:nvPicPr>
          <p:cNvPr id="8" name="Picture 7" descr="Virginia Department of Education">
            <a:extLst>
              <a:ext uri="{FF2B5EF4-FFF2-40B4-BE49-F238E27FC236}">
                <a16:creationId xmlns:a16="http://schemas.microsoft.com/office/drawing/2014/main" id="{51F4F683-BC1F-E042-A027-FA3C6AF750B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78A8B6B0-E0B9-194A-86AE-42CB3C24D30D}"/>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569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687311" y="636099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2898A-9AA2-4291-8320-D14D7FAC941E}" type="datetime1">
              <a:rPr lang="en-US" smtClean="0"/>
              <a:t>1/12/2022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8200" y="636099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842EE-07A5-BF42-B259-F0753968FB43}" type="slidenum">
              <a:rPr lang="en-US" smtClean="0"/>
              <a:pPr/>
              <a:t>‹#›</a:t>
            </a:fld>
            <a:endParaRPr lang="en-US" dirty="0"/>
          </a:p>
        </p:txBody>
      </p:sp>
    </p:spTree>
    <p:extLst>
      <p:ext uri="{BB962C8B-B14F-4D97-AF65-F5344CB8AC3E}">
        <p14:creationId xmlns:p14="http://schemas.microsoft.com/office/powerpoint/2010/main" val="178649643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i="1" kern="1200">
          <a:solidFill>
            <a:srgbClr val="C2253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248" userDrawn="1">
          <p15:clr>
            <a:srgbClr val="F26B43"/>
          </p15:clr>
        </p15:guide>
        <p15:guide id="2" pos="72" userDrawn="1">
          <p15:clr>
            <a:srgbClr val="F26B43"/>
          </p15:clr>
        </p15:guide>
        <p15:guide id="3" pos="7608" userDrawn="1">
          <p15:clr>
            <a:srgbClr val="F26B43"/>
          </p15:clr>
        </p15:guide>
        <p15:guide id="4" orient="horz" pos="7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doe.virginia.gov/special_ed/iep_instruct_svcs/stds-based_iep/index.s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C58FD-EC71-3F44-8D70-7EAFF31B7F23}"/>
              </a:ext>
            </a:extLst>
          </p:cNvPr>
          <p:cNvSpPr>
            <a:spLocks noGrp="1"/>
          </p:cNvSpPr>
          <p:nvPr>
            <p:ph type="ctrTitle"/>
          </p:nvPr>
        </p:nvSpPr>
        <p:spPr/>
        <p:txBody>
          <a:bodyPr>
            <a:normAutofit fontScale="90000"/>
          </a:bodyPr>
          <a:lstStyle/>
          <a:p>
            <a:r>
              <a:rPr lang="en-US" dirty="0">
                <a:latin typeface="Trebuchet MS" panose="020B0603020202020204" pitchFamily="34" charset="0"/>
                <a:ea typeface="Verdana"/>
                <a:cs typeface="Verdana"/>
                <a:sym typeface="Verdana"/>
              </a:rPr>
              <a:t>Standards-Based Individualized Education Program</a:t>
            </a:r>
            <a:endParaRPr lang="en-US" dirty="0">
              <a:latin typeface="Trebuchet MS" panose="020B0603020202020204" pitchFamily="34" charset="0"/>
            </a:endParaRPr>
          </a:p>
        </p:txBody>
      </p:sp>
      <p:sp>
        <p:nvSpPr>
          <p:cNvPr id="3" name="Subtitle 2">
            <a:extLst>
              <a:ext uri="{FF2B5EF4-FFF2-40B4-BE49-F238E27FC236}">
                <a16:creationId xmlns:a16="http://schemas.microsoft.com/office/drawing/2014/main" id="{00B6E87B-5556-024B-8CA8-E1C1B2E6D8F1}"/>
              </a:ext>
            </a:extLst>
          </p:cNvPr>
          <p:cNvSpPr>
            <a:spLocks noGrp="1"/>
          </p:cNvSpPr>
          <p:nvPr>
            <p:ph type="subTitle" idx="1"/>
          </p:nvPr>
        </p:nvSpPr>
        <p:spPr/>
        <p:txBody>
          <a:bodyPr/>
          <a:lstStyle/>
          <a:p>
            <a:pPr lvl="0">
              <a:spcBef>
                <a:spcPts val="0"/>
              </a:spcBef>
              <a:buClr>
                <a:schemeClr val="lt1"/>
              </a:buClr>
              <a:buSzPts val="3200"/>
            </a:pPr>
            <a:r>
              <a:rPr lang="en-US" b="1" dirty="0">
                <a:latin typeface="Trebuchet MS" panose="020B0603020202020204" pitchFamily="34" charset="0"/>
                <a:ea typeface="Verdana"/>
                <a:cs typeface="Verdana"/>
                <a:sym typeface="Verdana"/>
              </a:rPr>
              <a:t>Module Four: Assessing and Reporting Student Progress</a:t>
            </a:r>
          </a:p>
        </p:txBody>
      </p:sp>
      <p:sp>
        <p:nvSpPr>
          <p:cNvPr id="4" name="Slide Number Placeholder 3"/>
          <p:cNvSpPr>
            <a:spLocks noGrp="1"/>
          </p:cNvSpPr>
          <p:nvPr>
            <p:ph type="sldNum" sz="quarter" idx="12"/>
          </p:nvPr>
        </p:nvSpPr>
        <p:spPr/>
        <p:txBody>
          <a:bodyPr/>
          <a:lstStyle/>
          <a:p>
            <a:fld id="{25E842EE-07A5-BF42-B259-F0753968FB43}" type="slidenum">
              <a:rPr lang="en-US" smtClean="0"/>
              <a:t>1</a:t>
            </a:fld>
            <a:endParaRPr lang="en-US"/>
          </a:p>
        </p:txBody>
      </p:sp>
    </p:spTree>
    <p:extLst>
      <p:ext uri="{BB962C8B-B14F-4D97-AF65-F5344CB8AC3E}">
        <p14:creationId xmlns:p14="http://schemas.microsoft.com/office/powerpoint/2010/main" val="36675591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Assess and </a:t>
            </a:r>
            <a:r>
              <a:rPr lang="en-US" sz="3200" dirty="0" smtClean="0">
                <a:latin typeface="Trebuchet MS" panose="020B0603020202020204" pitchFamily="34" charset="0"/>
                <a:ea typeface="Verdana"/>
                <a:cs typeface="Verdana"/>
                <a:sym typeface="Verdana"/>
              </a:rPr>
              <a:t>Report </a:t>
            </a:r>
            <a:r>
              <a:rPr lang="en-US" sz="3200" dirty="0">
                <a:latin typeface="Trebuchet MS" panose="020B0603020202020204" pitchFamily="34" charset="0"/>
                <a:ea typeface="Verdana"/>
                <a:cs typeface="Verdana"/>
                <a:sym typeface="Verdana"/>
              </a:rPr>
              <a:t>the </a:t>
            </a:r>
            <a:r>
              <a:rPr lang="en-US" sz="3200" dirty="0" smtClean="0">
                <a:latin typeface="Trebuchet MS" panose="020B0603020202020204" pitchFamily="34" charset="0"/>
                <a:ea typeface="Verdana"/>
                <a:cs typeface="Verdana"/>
                <a:sym typeface="Verdana"/>
              </a:rPr>
              <a:t>Student’s </a:t>
            </a:r>
            <a:r>
              <a:rPr lang="en-US" sz="3200" dirty="0">
                <a:latin typeface="Trebuchet MS" panose="020B0603020202020204" pitchFamily="34" charset="0"/>
                <a:ea typeface="Verdana"/>
                <a:cs typeface="Verdana"/>
                <a:sym typeface="Verdana"/>
              </a:rPr>
              <a:t>P</a:t>
            </a:r>
            <a:r>
              <a:rPr lang="en-US" sz="3200" dirty="0" smtClean="0">
                <a:latin typeface="Trebuchet MS" panose="020B0603020202020204" pitchFamily="34" charset="0"/>
                <a:ea typeface="Verdana"/>
                <a:cs typeface="Verdana"/>
                <a:sym typeface="Verdana"/>
              </a:rPr>
              <a:t>rogress </a:t>
            </a:r>
            <a:r>
              <a:rPr lang="en-US" sz="3200" dirty="0">
                <a:latin typeface="Trebuchet MS" panose="020B0603020202020204" pitchFamily="34" charset="0"/>
                <a:ea typeface="Verdana"/>
                <a:cs typeface="Verdana"/>
                <a:sym typeface="Verdana"/>
              </a:rPr>
              <a:t>T</a:t>
            </a:r>
            <a:r>
              <a:rPr lang="en-US" sz="3200" dirty="0" smtClean="0">
                <a:latin typeface="Trebuchet MS" panose="020B0603020202020204" pitchFamily="34" charset="0"/>
                <a:ea typeface="Verdana"/>
                <a:cs typeface="Verdana"/>
                <a:sym typeface="Verdana"/>
              </a:rPr>
              <a:t>hroughout </a:t>
            </a:r>
            <a:r>
              <a:rPr lang="en-US" sz="3200" dirty="0">
                <a:latin typeface="Trebuchet MS" panose="020B0603020202020204" pitchFamily="34" charset="0"/>
                <a:ea typeface="Verdana"/>
                <a:cs typeface="Verdana"/>
                <a:sym typeface="Verdana"/>
              </a:rPr>
              <a:t>the </a:t>
            </a:r>
            <a:r>
              <a:rPr lang="en-US" sz="3200" dirty="0" smtClean="0">
                <a:latin typeface="Trebuchet MS" panose="020B0603020202020204" pitchFamily="34" charset="0"/>
                <a:ea typeface="Verdana"/>
                <a:cs typeface="Verdana"/>
                <a:sym typeface="Verdana"/>
              </a:rPr>
              <a:t>Year </a:t>
            </a:r>
            <a:r>
              <a:rPr lang="en-US" sz="3200" dirty="0">
                <a:latin typeface="Trebuchet MS" panose="020B0603020202020204" pitchFamily="34" charset="0"/>
                <a:ea typeface="Verdana"/>
                <a:cs typeface="Verdana"/>
                <a:sym typeface="Verdana"/>
              </a:rPr>
              <a:t>(1 of 2)</a:t>
            </a:r>
            <a:endParaRPr lang="en-US" sz="3200" dirty="0">
              <a:latin typeface="Trebuchet MS" panose="020B0603020202020204" pitchFamily="34" charset="0"/>
            </a:endParaRPr>
          </a:p>
        </p:txBody>
      </p:sp>
      <p:sp>
        <p:nvSpPr>
          <p:cNvPr id="3" name="Content Placeholder 2"/>
          <p:cNvSpPr>
            <a:spLocks noGrp="1"/>
          </p:cNvSpPr>
          <p:nvPr>
            <p:ph idx="1"/>
          </p:nvPr>
        </p:nvSpPr>
        <p:spPr/>
        <p:txBody>
          <a:bodyPr/>
          <a:lstStyle/>
          <a:p>
            <a:pPr marL="0" lvl="0" indent="0">
              <a:lnSpc>
                <a:spcPct val="100000"/>
              </a:lnSpc>
              <a:spcBef>
                <a:spcPts val="0"/>
              </a:spcBef>
              <a:buClr>
                <a:schemeClr val="dk1"/>
              </a:buClr>
              <a:buSzPts val="2400"/>
              <a:buNone/>
            </a:pPr>
            <a:r>
              <a:rPr lang="en-US" sz="2400" b="1" dirty="0">
                <a:latin typeface="Trebuchet MS" panose="020B0603020202020204" pitchFamily="34" charset="0"/>
                <a:ea typeface="Verdana" panose="020B0604030504040204" pitchFamily="34" charset="0"/>
                <a:cs typeface="Verdana" panose="020B0604030504040204" pitchFamily="34" charset="0"/>
                <a:sym typeface="Verdana"/>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Ask</a:t>
            </a:r>
            <a:r>
              <a:rPr lang="en-US" sz="2400" b="1" i="1" dirty="0">
                <a:latin typeface="Trebuchet MS" panose="020B0603020202020204" pitchFamily="34" charset="0"/>
                <a:ea typeface="Verdana" panose="020B0604030504040204" pitchFamily="34" charset="0"/>
                <a:cs typeface="Verdana" panose="020B0604030504040204" pitchFamily="34" charset="0"/>
                <a:sym typeface="Verdana"/>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a:t>
            </a:r>
            <a:endParaRPr lang="en-US" sz="2400" b="1" dirty="0">
              <a:latin typeface="Trebuchet MS" panose="020B0603020202020204" pitchFamily="34" charset="0"/>
              <a:ea typeface="Verdana" panose="020B0604030504040204" pitchFamily="34" charset="0"/>
              <a:cs typeface="Verdana" panose="020B0604030504040204" pitchFamily="34" charset="0"/>
              <a:sym typeface="Verdana"/>
            </a:endParaRPr>
          </a:p>
          <a:p>
            <a:pPr lvl="0">
              <a:lnSpc>
                <a:spcPct val="100000"/>
              </a:lnSpc>
              <a:spcBef>
                <a:spcPts val="480"/>
              </a:spcBef>
              <a:buClr>
                <a:schemeClr val="dk1"/>
              </a:buClr>
              <a:buSzPts val="2400"/>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How does the student demonstrate what he/she knows on classroom, benchmark, and state assessments?</a:t>
            </a: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lvl="0">
              <a:lnSpc>
                <a:spcPct val="100000"/>
              </a:lnSpc>
              <a:spcBef>
                <a:spcPts val="480"/>
              </a:spcBef>
              <a:buClr>
                <a:schemeClr val="dk1"/>
              </a:buClr>
              <a:buSzPts val="2400"/>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Is a variety of assessments used to measure progress?</a:t>
            </a: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lvl="0">
              <a:lnSpc>
                <a:spcPct val="100000"/>
              </a:lnSpc>
              <a:spcBef>
                <a:spcPts val="480"/>
              </a:spcBef>
              <a:buClr>
                <a:schemeClr val="dk1"/>
              </a:buClr>
              <a:buSzPts val="2400"/>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How will progress be reported to parents?</a:t>
            </a:r>
            <a:endParaRPr lang="en-US" sz="2400" u="sng"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endParaRPr>
          </a:p>
          <a:p>
            <a:pPr>
              <a:lnSpc>
                <a:spcPct val="100000"/>
              </a:lnSpc>
            </a:pPr>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2</a:t>
            </a:fld>
            <a:endParaRPr lang="en-US" dirty="0"/>
          </a:p>
        </p:txBody>
      </p:sp>
    </p:spTree>
    <p:extLst>
      <p:ext uri="{BB962C8B-B14F-4D97-AF65-F5344CB8AC3E}">
        <p14:creationId xmlns:p14="http://schemas.microsoft.com/office/powerpoint/2010/main" val="23721382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Assess and </a:t>
            </a:r>
            <a:r>
              <a:rPr lang="en-US" sz="3200" dirty="0" smtClean="0">
                <a:latin typeface="Trebuchet MS" panose="020B0603020202020204" pitchFamily="34" charset="0"/>
                <a:ea typeface="Verdana"/>
                <a:cs typeface="Verdana"/>
                <a:sym typeface="Verdana"/>
              </a:rPr>
              <a:t>Report </a:t>
            </a:r>
            <a:r>
              <a:rPr lang="en-US" sz="3200" dirty="0">
                <a:latin typeface="Trebuchet MS" panose="020B0603020202020204" pitchFamily="34" charset="0"/>
                <a:ea typeface="Verdana"/>
                <a:cs typeface="Verdana"/>
                <a:sym typeface="Verdana"/>
              </a:rPr>
              <a:t>the </a:t>
            </a:r>
            <a:r>
              <a:rPr lang="en-US" sz="3200" dirty="0" smtClean="0">
                <a:latin typeface="Trebuchet MS" panose="020B0603020202020204" pitchFamily="34" charset="0"/>
                <a:ea typeface="Verdana"/>
                <a:cs typeface="Verdana"/>
                <a:sym typeface="Verdana"/>
              </a:rPr>
              <a:t>Student’s </a:t>
            </a:r>
            <a:r>
              <a:rPr lang="en-US" sz="3200" dirty="0">
                <a:latin typeface="Trebuchet MS" panose="020B0603020202020204" pitchFamily="34" charset="0"/>
                <a:ea typeface="Verdana"/>
                <a:cs typeface="Verdana"/>
                <a:sym typeface="Verdana"/>
              </a:rPr>
              <a:t>P</a:t>
            </a:r>
            <a:r>
              <a:rPr lang="en-US" sz="3200" dirty="0" smtClean="0">
                <a:latin typeface="Trebuchet MS" panose="020B0603020202020204" pitchFamily="34" charset="0"/>
                <a:ea typeface="Verdana"/>
                <a:cs typeface="Verdana"/>
                <a:sym typeface="Verdana"/>
              </a:rPr>
              <a:t>rogress </a:t>
            </a:r>
            <a:r>
              <a:rPr lang="en-US" sz="3200" dirty="0">
                <a:latin typeface="Trebuchet MS" panose="020B0603020202020204" pitchFamily="34" charset="0"/>
                <a:ea typeface="Verdana"/>
                <a:cs typeface="Verdana"/>
                <a:sym typeface="Verdana"/>
              </a:rPr>
              <a:t>T</a:t>
            </a:r>
            <a:r>
              <a:rPr lang="en-US" sz="3200" dirty="0" smtClean="0">
                <a:latin typeface="Trebuchet MS" panose="020B0603020202020204" pitchFamily="34" charset="0"/>
                <a:ea typeface="Verdana"/>
                <a:cs typeface="Verdana"/>
                <a:sym typeface="Verdana"/>
              </a:rPr>
              <a:t>hroughout </a:t>
            </a:r>
            <a:r>
              <a:rPr lang="en-US" sz="3200" dirty="0">
                <a:latin typeface="Trebuchet MS" panose="020B0603020202020204" pitchFamily="34" charset="0"/>
                <a:ea typeface="Verdana"/>
                <a:cs typeface="Verdana"/>
                <a:sym typeface="Verdana"/>
              </a:rPr>
              <a:t>the </a:t>
            </a:r>
            <a:r>
              <a:rPr lang="en-US" sz="3200" dirty="0" smtClean="0">
                <a:latin typeface="Trebuchet MS" panose="020B0603020202020204" pitchFamily="34" charset="0"/>
                <a:ea typeface="Verdana"/>
                <a:cs typeface="Verdana"/>
                <a:sym typeface="Verdana"/>
              </a:rPr>
              <a:t>Year </a:t>
            </a:r>
            <a:r>
              <a:rPr lang="en-US" sz="3200" dirty="0">
                <a:latin typeface="Trebuchet MS" panose="020B0603020202020204" pitchFamily="34" charset="0"/>
                <a:ea typeface="Verdana"/>
                <a:cs typeface="Verdana"/>
                <a:sym typeface="Verdana"/>
              </a:rPr>
              <a:t>(2 of 2)</a:t>
            </a:r>
            <a:endParaRPr lang="en-US" sz="3200" dirty="0">
              <a:latin typeface="Trebuchet MS" panose="020B0603020202020204" pitchFamily="34" charset="0"/>
            </a:endParaRPr>
          </a:p>
        </p:txBody>
      </p:sp>
      <p:sp>
        <p:nvSpPr>
          <p:cNvPr id="3" name="Content Placeholder 2"/>
          <p:cNvSpPr>
            <a:spLocks noGrp="1"/>
          </p:cNvSpPr>
          <p:nvPr>
            <p:ph idx="1"/>
          </p:nvPr>
        </p:nvSpPr>
        <p:spPr/>
        <p:txBody>
          <a:bodyPr/>
          <a:lstStyle/>
          <a:p>
            <a:pPr marL="0" lvl="0" indent="0">
              <a:lnSpc>
                <a:spcPct val="100000"/>
              </a:lnSpc>
              <a:spcBef>
                <a:spcPts val="0"/>
              </a:spcBef>
              <a:buClr>
                <a:schemeClr val="dk1"/>
              </a:buClr>
              <a:buSzPts val="2400"/>
              <a:buNone/>
            </a:pPr>
            <a:r>
              <a:rPr lang="en-US" sz="2400" b="1" dirty="0">
                <a:latin typeface="Trebuchet MS" panose="020B0603020202020204" pitchFamily="34" charset="0"/>
                <a:ea typeface="Verdana" panose="020B0604030504040204" pitchFamily="34" charset="0"/>
                <a:cs typeface="Verdana" panose="020B0604030504040204" pitchFamily="34" charset="0"/>
                <a:sym typeface="Verdana"/>
              </a:rPr>
              <a:t>Ask:</a:t>
            </a:r>
            <a:r>
              <a:rPr lang="en-US" sz="2400" dirty="0">
                <a:latin typeface="Trebuchet MS" panose="020B0603020202020204" pitchFamily="34" charset="0"/>
                <a:ea typeface="Verdana" panose="020B0604030504040204" pitchFamily="34" charset="0"/>
                <a:cs typeface="Verdana" panose="020B0604030504040204" pitchFamily="34" charset="0"/>
                <a:sym typeface="Verdana"/>
              </a:rPr>
              <a:t>					</a:t>
            </a:r>
            <a:endParaRPr lang="en-US" sz="2400" b="1" u="sng" dirty="0">
              <a:latin typeface="Trebuchet MS" panose="020B0603020202020204" pitchFamily="34" charset="0"/>
              <a:ea typeface="Verdana" panose="020B0604030504040204" pitchFamily="34" charset="0"/>
              <a:cs typeface="Verdana" panose="020B0604030504040204" pitchFamily="34" charset="0"/>
              <a:sym typeface="Verdana"/>
            </a:endParaRPr>
          </a:p>
          <a:p>
            <a:pPr lvl="0">
              <a:lnSpc>
                <a:spcPct val="100000"/>
              </a:lnSpc>
              <a:spcBef>
                <a:spcPts val="480"/>
              </a:spcBef>
              <a:buClr>
                <a:schemeClr val="dk1"/>
              </a:buClr>
              <a:buSzPts val="2400"/>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Did the student make the progress expected by the IEP T</a:t>
            </a: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eam</a:t>
            </a: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 </a:t>
            </a: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lvl="0">
              <a:lnSpc>
                <a:spcPct val="100000"/>
              </a:lnSpc>
              <a:spcBef>
                <a:spcPts val="480"/>
              </a:spcBef>
              <a:buClr>
                <a:schemeClr val="dk1"/>
              </a:buClr>
              <a:buSzPts val="2400"/>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How does the student’s performance compare with the performance of general education students?</a:t>
            </a: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lvl="0">
              <a:lnSpc>
                <a:spcPct val="100000"/>
              </a:lnSpc>
              <a:spcBef>
                <a:spcPts val="480"/>
              </a:spcBef>
              <a:buClr>
                <a:schemeClr val="dk1"/>
              </a:buClr>
              <a:buSzPts val="2400"/>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Is the student more independent in the goal area?</a:t>
            </a: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lvl="0">
              <a:lnSpc>
                <a:spcPct val="100000"/>
              </a:lnSpc>
              <a:spcBef>
                <a:spcPts val="480"/>
              </a:spcBef>
              <a:buClr>
                <a:schemeClr val="dk1"/>
              </a:buClr>
              <a:buSzPts val="2400"/>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Will work </a:t>
            </a:r>
            <a:r>
              <a:rPr lang="en-US" sz="2400"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toward </a:t>
            </a: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the goal be </a:t>
            </a:r>
            <a:r>
              <a:rPr lang="en-US" sz="2400"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continued, </a:t>
            </a: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or </a:t>
            </a:r>
            <a:r>
              <a:rPr lang="en-US" sz="2400"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will the </a:t>
            </a: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student be dismissed from this goal area?</a:t>
            </a: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a:lnSpc>
                <a:spcPct val="100000"/>
              </a:lnSpc>
            </a:pPr>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3</a:t>
            </a:fld>
            <a:endParaRPr lang="en-US"/>
          </a:p>
        </p:txBody>
      </p:sp>
    </p:spTree>
    <p:extLst>
      <p:ext uri="{BB962C8B-B14F-4D97-AF65-F5344CB8AC3E}">
        <p14:creationId xmlns:p14="http://schemas.microsoft.com/office/powerpoint/2010/main" val="41148618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A. Monitoring Student </a:t>
            </a:r>
            <a:r>
              <a:rPr lang="en-US" sz="3200" dirty="0" smtClean="0">
                <a:latin typeface="Trebuchet MS" panose="020B0603020202020204" pitchFamily="34" charset="0"/>
                <a:ea typeface="Verdana"/>
                <a:cs typeface="Verdana"/>
                <a:sym typeface="Verdana"/>
              </a:rPr>
              <a:t>Progress</a:t>
            </a:r>
            <a:endParaRPr lang="en-US" sz="3200" dirty="0">
              <a:latin typeface="Trebuchet MS" panose="020B0603020202020204" pitchFamily="34" charset="0"/>
            </a:endParaRPr>
          </a:p>
        </p:txBody>
      </p:sp>
      <p:sp>
        <p:nvSpPr>
          <p:cNvPr id="3" name="Content Placeholder 2"/>
          <p:cNvSpPr>
            <a:spLocks noGrp="1"/>
          </p:cNvSpPr>
          <p:nvPr>
            <p:ph idx="1"/>
          </p:nvPr>
        </p:nvSpPr>
        <p:spPr/>
        <p:txBody>
          <a:bodyPr/>
          <a:lstStyle/>
          <a:p>
            <a:pPr marL="0" lvl="0" indent="0">
              <a:lnSpc>
                <a:spcPct val="100000"/>
              </a:lnSpc>
              <a:spcBef>
                <a:spcPts val="0"/>
              </a:spcBef>
              <a:buClr>
                <a:schemeClr val="dk1"/>
              </a:buClr>
              <a:buSzPts val="2405"/>
              <a:buNone/>
            </a:pPr>
            <a:r>
              <a:rPr lang="en-US" sz="2400" dirty="0">
                <a:latin typeface="Trebuchet MS" panose="020B0603020202020204" pitchFamily="34" charset="0"/>
                <a:ea typeface="Verdana" panose="020B0604030504040204" pitchFamily="34" charset="0"/>
                <a:cs typeface="Verdana" panose="020B0604030504040204" pitchFamily="34" charset="0"/>
                <a:sym typeface="Verdana"/>
              </a:rPr>
              <a:t>At the time an IEP is developed, it must specify and document how the child’s progress toward each annual goal will be measured, </a:t>
            </a:r>
            <a:r>
              <a:rPr lang="en-US" sz="2400" dirty="0" smtClean="0">
                <a:latin typeface="Trebuchet MS" panose="020B0603020202020204" pitchFamily="34" charset="0"/>
                <a:ea typeface="Verdana" panose="020B0604030504040204" pitchFamily="34" charset="0"/>
                <a:cs typeface="Verdana" panose="020B0604030504040204" pitchFamily="34" charset="0"/>
                <a:sym typeface="Verdana"/>
              </a:rPr>
              <a:t>including:</a:t>
            </a:r>
          </a:p>
          <a:p>
            <a:pPr marL="0" lvl="0" indent="0">
              <a:lnSpc>
                <a:spcPct val="100000"/>
              </a:lnSpc>
              <a:spcBef>
                <a:spcPts val="0"/>
              </a:spcBef>
              <a:buClr>
                <a:schemeClr val="dk1"/>
              </a:buClr>
              <a:buSzPts val="2405"/>
              <a:buNone/>
            </a:pPr>
            <a:endParaRPr lang="en-US" sz="2400" dirty="0">
              <a:latin typeface="Trebuchet MS" panose="020B0603020202020204" pitchFamily="34" charset="0"/>
              <a:ea typeface="Verdana" panose="020B0604030504040204" pitchFamily="34" charset="0"/>
              <a:cs typeface="Verdana" panose="020B0604030504040204" pitchFamily="34" charset="0"/>
            </a:endParaRPr>
          </a:p>
          <a:p>
            <a:pPr lvl="0">
              <a:lnSpc>
                <a:spcPct val="100000"/>
              </a:lnSpc>
              <a:spcBef>
                <a:spcPts val="481"/>
              </a:spcBef>
              <a:buClr>
                <a:schemeClr val="dk1"/>
              </a:buClr>
              <a:buSzPts val="2405"/>
            </a:pPr>
            <a:r>
              <a:rPr lang="en-US" sz="2400" b="1"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What</a:t>
            </a:r>
            <a:r>
              <a:rPr lang="en-US" sz="2400"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 </a:t>
            </a: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will be </a:t>
            </a:r>
            <a:r>
              <a:rPr lang="en-US" sz="2400"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monitored,</a:t>
            </a: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lvl="0">
              <a:lnSpc>
                <a:spcPct val="100000"/>
              </a:lnSpc>
              <a:spcBef>
                <a:spcPts val="481"/>
              </a:spcBef>
              <a:buClr>
                <a:schemeClr val="dk1"/>
              </a:buClr>
              <a:buSzPts val="2405"/>
            </a:pPr>
            <a:r>
              <a:rPr lang="en-US" sz="2400" b="1"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Who</a:t>
            </a: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 </a:t>
            </a:r>
            <a:r>
              <a:rPr lang="en-US" sz="2400"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will </a:t>
            </a: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monitor </a:t>
            </a:r>
            <a:r>
              <a:rPr lang="en-US" sz="2400"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it,</a:t>
            </a: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lvl="0">
              <a:lnSpc>
                <a:spcPct val="100000"/>
              </a:lnSpc>
              <a:spcBef>
                <a:spcPts val="481"/>
              </a:spcBef>
              <a:buClr>
                <a:schemeClr val="dk1"/>
              </a:buClr>
              <a:buSzPts val="2405"/>
            </a:pPr>
            <a:r>
              <a:rPr lang="en-US" sz="2400" b="1"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When</a:t>
            </a: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 it will be </a:t>
            </a:r>
            <a:r>
              <a:rPr lang="en-US" sz="2400"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monitored,</a:t>
            </a: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lvl="0">
              <a:lnSpc>
                <a:spcPct val="100000"/>
              </a:lnSpc>
              <a:spcBef>
                <a:spcPts val="481"/>
              </a:spcBef>
              <a:buClr>
                <a:schemeClr val="dk1"/>
              </a:buClr>
              <a:buSzPts val="2405"/>
            </a:pPr>
            <a:r>
              <a:rPr lang="en-US" sz="2400" b="1"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Where</a:t>
            </a: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 the monitoring will be </a:t>
            </a:r>
            <a:r>
              <a:rPr lang="en-US" sz="2400"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conducted, </a:t>
            </a: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and </a:t>
            </a: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lvl="0">
              <a:lnSpc>
                <a:spcPct val="100000"/>
              </a:lnSpc>
              <a:spcBef>
                <a:spcPts val="481"/>
              </a:spcBef>
              <a:buClr>
                <a:schemeClr val="dk1"/>
              </a:buClr>
              <a:buSzPts val="2405"/>
            </a:pPr>
            <a:r>
              <a:rPr lang="en-US" sz="2400" b="1"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How</a:t>
            </a: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 the data will be reported.</a:t>
            </a:r>
            <a:endParaRPr lang="en-US" sz="2400" b="1" u="sng"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endParaRPr>
          </a:p>
          <a:p>
            <a:endParaRPr lang="en-US" dirty="0">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t>4</a:t>
            </a:fld>
            <a:endParaRPr lang="en-US"/>
          </a:p>
        </p:txBody>
      </p:sp>
    </p:spTree>
    <p:extLst>
      <p:ext uri="{BB962C8B-B14F-4D97-AF65-F5344CB8AC3E}">
        <p14:creationId xmlns:p14="http://schemas.microsoft.com/office/powerpoint/2010/main" val="40683494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B. </a:t>
            </a:r>
            <a:r>
              <a:rPr lang="en-US" sz="3200" dirty="0" smtClean="0">
                <a:latin typeface="Trebuchet MS" panose="020B0603020202020204" pitchFamily="34" charset="0"/>
                <a:ea typeface="Verdana"/>
                <a:cs typeface="Verdana"/>
                <a:sym typeface="Verdana"/>
              </a:rPr>
              <a:t>Reporting </a:t>
            </a:r>
            <a:r>
              <a:rPr lang="en-US" sz="3200" dirty="0">
                <a:latin typeface="Trebuchet MS" panose="020B0603020202020204" pitchFamily="34" charset="0"/>
                <a:ea typeface="Verdana"/>
                <a:cs typeface="Verdana"/>
                <a:sym typeface="Verdana"/>
              </a:rPr>
              <a:t>Student Progress</a:t>
            </a:r>
            <a:endParaRPr lang="en-US" sz="3200" dirty="0">
              <a:latin typeface="Trebuchet MS" panose="020B0603020202020204" pitchFamily="34" charset="0"/>
            </a:endParaRPr>
          </a:p>
        </p:txBody>
      </p:sp>
      <p:sp>
        <p:nvSpPr>
          <p:cNvPr id="3" name="Content Placeholder 2"/>
          <p:cNvSpPr>
            <a:spLocks noGrp="1"/>
          </p:cNvSpPr>
          <p:nvPr>
            <p:ph idx="1"/>
          </p:nvPr>
        </p:nvSpPr>
        <p:spPr/>
        <p:txBody>
          <a:bodyPr/>
          <a:lstStyle/>
          <a:p>
            <a:pPr marL="0" lvl="0" indent="0">
              <a:lnSpc>
                <a:spcPct val="100000"/>
              </a:lnSpc>
              <a:spcBef>
                <a:spcPts val="0"/>
              </a:spcBef>
              <a:buClr>
                <a:schemeClr val="dk1"/>
              </a:buClr>
              <a:buSzPts val="2400"/>
              <a:buNone/>
            </a:pPr>
            <a:r>
              <a:rPr lang="en-US" sz="2400" dirty="0">
                <a:latin typeface="Trebuchet MS" panose="020B0603020202020204" pitchFamily="34" charset="0"/>
                <a:ea typeface="Verdana" panose="020B0604030504040204" pitchFamily="34" charset="0"/>
                <a:cs typeface="Verdana" panose="020B0604030504040204" pitchFamily="34" charset="0"/>
                <a:sym typeface="Verdana"/>
              </a:rPr>
              <a:t>Progress on IEP goals and short-term objectives (if required) is reported to parents as often as nondisabled students receive academic progress reports</a:t>
            </a:r>
            <a:r>
              <a:rPr lang="en-US" sz="2400" dirty="0" smtClean="0">
                <a:latin typeface="Trebuchet MS" panose="020B0603020202020204" pitchFamily="34" charset="0"/>
                <a:ea typeface="Verdana" panose="020B0604030504040204" pitchFamily="34" charset="0"/>
                <a:cs typeface="Verdana" panose="020B0604030504040204" pitchFamily="34" charset="0"/>
                <a:sym typeface="Verdana"/>
              </a:rPr>
              <a:t>.</a:t>
            </a:r>
          </a:p>
          <a:p>
            <a:pPr marL="0" lvl="0" indent="0">
              <a:lnSpc>
                <a:spcPct val="100000"/>
              </a:lnSpc>
              <a:spcBef>
                <a:spcPts val="0"/>
              </a:spcBef>
              <a:buClr>
                <a:schemeClr val="dk1"/>
              </a:buClr>
              <a:buSzPts val="2400"/>
              <a:buNone/>
            </a:pPr>
            <a:endParaRPr lang="en-US" sz="2400" dirty="0">
              <a:latin typeface="Trebuchet MS" panose="020B0603020202020204" pitchFamily="34" charset="0"/>
              <a:ea typeface="Verdana" panose="020B0604030504040204" pitchFamily="34" charset="0"/>
              <a:cs typeface="Verdana" panose="020B0604030504040204" pitchFamily="34" charset="0"/>
              <a:sym typeface="Verdana"/>
            </a:endParaRPr>
          </a:p>
          <a:p>
            <a:pPr lvl="0">
              <a:lnSpc>
                <a:spcPct val="100000"/>
              </a:lnSpc>
              <a:spcBef>
                <a:spcPts val="480"/>
              </a:spcBef>
              <a:buClr>
                <a:schemeClr val="dk1"/>
              </a:buClr>
              <a:buSzPts val="2400"/>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Timeline: </a:t>
            </a:r>
            <a:r>
              <a:rPr lang="en-US" sz="2400"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Mid-Quarter </a:t>
            </a: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(Interim Reports</a:t>
            </a:r>
            <a:r>
              <a:rPr lang="en-US" sz="2400"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 and </a:t>
            </a: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Quarterly</a:t>
            </a: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lvl="0">
              <a:lnSpc>
                <a:spcPct val="100000"/>
              </a:lnSpc>
              <a:spcBef>
                <a:spcPts val="480"/>
              </a:spcBef>
              <a:buClr>
                <a:schemeClr val="dk1"/>
              </a:buClr>
              <a:buSzPts val="2400"/>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Format: Compilation Forms, Graphs</a:t>
            </a:r>
            <a:r>
              <a:rPr lang="en-US" sz="2400"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 and </a:t>
            </a: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Narratives </a:t>
            </a: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5</a:t>
            </a:fld>
            <a:endParaRPr lang="en-US"/>
          </a:p>
        </p:txBody>
      </p:sp>
    </p:spTree>
    <p:extLst>
      <p:ext uri="{BB962C8B-B14F-4D97-AF65-F5344CB8AC3E}">
        <p14:creationId xmlns:p14="http://schemas.microsoft.com/office/powerpoint/2010/main" val="21264064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Sample: </a:t>
            </a:r>
            <a:r>
              <a:rPr lang="en-US" sz="3200" dirty="0" smtClean="0">
                <a:latin typeface="Trebuchet MS" panose="020B0603020202020204" pitchFamily="34" charset="0"/>
                <a:ea typeface="Verdana"/>
                <a:cs typeface="Verdana"/>
                <a:sym typeface="Verdana"/>
              </a:rPr>
              <a:t>Reporting </a:t>
            </a:r>
            <a:r>
              <a:rPr lang="en-US" sz="3200" dirty="0">
                <a:latin typeface="Trebuchet MS" panose="020B0603020202020204" pitchFamily="34" charset="0"/>
                <a:ea typeface="Verdana"/>
                <a:cs typeface="Verdana"/>
                <a:sym typeface="Verdana"/>
              </a:rPr>
              <a:t>Tool</a:t>
            </a:r>
            <a:endParaRPr lang="en-US" sz="3200" dirty="0">
              <a:latin typeface="Trebuchet MS" panose="020B0603020202020204" pitchFamily="34" charset="0"/>
            </a:endParaRPr>
          </a:p>
        </p:txBody>
      </p:sp>
      <p:pic>
        <p:nvPicPr>
          <p:cNvPr id="5" name="Google Shape;207;p6" descr="Sample of the progress monitoring report from VA IEP that would go to parents.  A sample goal would be:  Given grade level vocabulary, Name will use suffixes and knowledge of word origins to construct and decode words with 80% accuracy as measured by teacher constructed assessments by March 24, 2020." title="Progress Monitoring Reporting Tool"/>
          <p:cNvPicPr preferRelativeResize="0">
            <a:picLocks/>
          </p:cNvPicPr>
          <p:nvPr/>
        </p:nvPicPr>
        <p:blipFill rotWithShape="1">
          <a:blip r:embed="rId3">
            <a:alphaModFix/>
          </a:blip>
          <a:srcRect/>
          <a:stretch/>
        </p:blipFill>
        <p:spPr>
          <a:xfrm>
            <a:off x="3581400" y="1690688"/>
            <a:ext cx="4592216" cy="4670307"/>
          </a:xfrm>
          <a:prstGeom prst="rect">
            <a:avLst/>
          </a:prstGeom>
          <a:noFill/>
          <a:ln>
            <a:noFill/>
          </a:ln>
        </p:spPr>
      </p:pic>
      <p:sp>
        <p:nvSpPr>
          <p:cNvPr id="4" name="Slide Number Placeholder 3"/>
          <p:cNvSpPr>
            <a:spLocks noGrp="1"/>
          </p:cNvSpPr>
          <p:nvPr>
            <p:ph type="sldNum" sz="quarter" idx="12"/>
          </p:nvPr>
        </p:nvSpPr>
        <p:spPr/>
        <p:txBody>
          <a:bodyPr/>
          <a:lstStyle/>
          <a:p>
            <a:fld id="{25E842EE-07A5-BF42-B259-F0753968FB43}" type="slidenum">
              <a:rPr lang="en-US" smtClean="0"/>
              <a:t>6</a:t>
            </a:fld>
            <a:endParaRPr lang="en-US"/>
          </a:p>
        </p:txBody>
      </p:sp>
    </p:spTree>
    <p:extLst>
      <p:ext uri="{BB962C8B-B14F-4D97-AF65-F5344CB8AC3E}">
        <p14:creationId xmlns:p14="http://schemas.microsoft.com/office/powerpoint/2010/main" val="19249342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Quick Check: </a:t>
            </a:r>
            <a:r>
              <a:rPr lang="en-US" sz="3200" dirty="0" smtClean="0">
                <a:latin typeface="Trebuchet MS" panose="020B0603020202020204" pitchFamily="34" charset="0"/>
                <a:ea typeface="Verdana"/>
                <a:cs typeface="Verdana"/>
                <a:sym typeface="Verdana"/>
              </a:rPr>
              <a:t>Assessing </a:t>
            </a:r>
            <a:r>
              <a:rPr lang="en-US" sz="3200" dirty="0">
                <a:latin typeface="Trebuchet MS" panose="020B0603020202020204" pitchFamily="34" charset="0"/>
                <a:ea typeface="Verdana"/>
                <a:cs typeface="Verdana"/>
                <a:sym typeface="Verdana"/>
              </a:rPr>
              <a:t>and Reporting Student Progress (1 of 2)</a:t>
            </a:r>
            <a:endParaRPr lang="en-US" sz="3200" dirty="0">
              <a:latin typeface="Trebuchet MS" panose="020B0603020202020204" pitchFamily="34" charset="0"/>
            </a:endParaRPr>
          </a:p>
        </p:txBody>
      </p:sp>
      <p:sp>
        <p:nvSpPr>
          <p:cNvPr id="3" name="Content Placeholder 2"/>
          <p:cNvSpPr>
            <a:spLocks noGrp="1"/>
          </p:cNvSpPr>
          <p:nvPr>
            <p:ph idx="1"/>
          </p:nvPr>
        </p:nvSpPr>
        <p:spPr>
          <a:xfrm>
            <a:off x="838200" y="2351313"/>
            <a:ext cx="10515600" cy="3825649"/>
          </a:xfrm>
        </p:spPr>
        <p:txBody>
          <a:bodyPr/>
          <a:lstStyle/>
          <a:p>
            <a:pPr lvl="0">
              <a:lnSpc>
                <a:spcPct val="100000"/>
              </a:lnSpc>
              <a:spcBef>
                <a:spcPts val="0"/>
              </a:spcBef>
              <a:buClr>
                <a:schemeClr val="dk1"/>
              </a:buClr>
              <a:buSzPts val="2400"/>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The frequency and manner of reporting to parents is determined in consideration of a student’s unique needs</a:t>
            </a:r>
            <a:r>
              <a:rPr lang="en-US" sz="2400"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a:t>
            </a:r>
          </a:p>
          <a:p>
            <a:pPr lvl="0">
              <a:lnSpc>
                <a:spcPct val="100000"/>
              </a:lnSpc>
              <a:spcBef>
                <a:spcPts val="0"/>
              </a:spcBef>
              <a:buClr>
                <a:schemeClr val="dk1"/>
              </a:buClr>
              <a:buSzPts val="2400"/>
            </a:pP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lvl="0">
              <a:lnSpc>
                <a:spcPct val="100000"/>
              </a:lnSpc>
              <a:spcBef>
                <a:spcPts val="480"/>
              </a:spcBef>
              <a:buClr>
                <a:schemeClr val="dk1"/>
              </a:buClr>
              <a:buSzPts val="2400"/>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Progress is reported to parents in a manner that is understood by them (e.g., jargon-free) and is objective, not subjective.</a:t>
            </a: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7</a:t>
            </a:fld>
            <a:endParaRPr lang="en-US"/>
          </a:p>
        </p:txBody>
      </p:sp>
    </p:spTree>
    <p:extLst>
      <p:ext uri="{BB962C8B-B14F-4D97-AF65-F5344CB8AC3E}">
        <p14:creationId xmlns:p14="http://schemas.microsoft.com/office/powerpoint/2010/main" val="14626977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Quick Check: </a:t>
            </a:r>
            <a:r>
              <a:rPr lang="en-US" sz="3200" dirty="0" smtClean="0">
                <a:latin typeface="Trebuchet MS" panose="020B0603020202020204" pitchFamily="34" charset="0"/>
                <a:ea typeface="Verdana"/>
                <a:cs typeface="Verdana"/>
                <a:sym typeface="Verdana"/>
              </a:rPr>
              <a:t>Assessing </a:t>
            </a:r>
            <a:r>
              <a:rPr lang="en-US" sz="3200" dirty="0">
                <a:latin typeface="Trebuchet MS" panose="020B0603020202020204" pitchFamily="34" charset="0"/>
                <a:ea typeface="Verdana"/>
                <a:cs typeface="Verdana"/>
                <a:sym typeface="Verdana"/>
              </a:rPr>
              <a:t>and Reporting Student Progress (2 of 2)</a:t>
            </a:r>
            <a:endParaRPr lang="en-US" sz="3200" dirty="0">
              <a:latin typeface="Trebuchet MS" panose="020B0603020202020204" pitchFamily="34" charset="0"/>
            </a:endParaRPr>
          </a:p>
        </p:txBody>
      </p:sp>
      <p:sp>
        <p:nvSpPr>
          <p:cNvPr id="3" name="Content Placeholder 2"/>
          <p:cNvSpPr>
            <a:spLocks noGrp="1"/>
          </p:cNvSpPr>
          <p:nvPr>
            <p:ph idx="1"/>
          </p:nvPr>
        </p:nvSpPr>
        <p:spPr/>
        <p:txBody>
          <a:bodyPr>
            <a:normAutofit/>
          </a:bodyPr>
          <a:lstStyle/>
          <a:p>
            <a:pPr lvl="0">
              <a:lnSpc>
                <a:spcPct val="100000"/>
              </a:lnSpc>
              <a:spcBef>
                <a:spcPts val="0"/>
              </a:spcBef>
              <a:buClr>
                <a:schemeClr val="dk1"/>
              </a:buClr>
              <a:buSzPts val="2302"/>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Specific data is included in measurable terms regarding the extent to which the student is progressing towards meeting annual goals</a:t>
            </a:r>
            <a:r>
              <a:rPr lang="en-US" sz="2400"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a:t>
            </a:r>
          </a:p>
          <a:p>
            <a:pPr lvl="0">
              <a:lnSpc>
                <a:spcPct val="100000"/>
              </a:lnSpc>
              <a:spcBef>
                <a:spcPts val="0"/>
              </a:spcBef>
              <a:buClr>
                <a:schemeClr val="dk1"/>
              </a:buClr>
              <a:buSzPts val="2302"/>
            </a:pP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lvl="0">
              <a:lnSpc>
                <a:spcPct val="100000"/>
              </a:lnSpc>
              <a:spcBef>
                <a:spcPts val="0"/>
              </a:spcBef>
              <a:buClr>
                <a:schemeClr val="dk1"/>
              </a:buClr>
              <a:buSzPts val="2402"/>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The information included in reports to parents is sufficient to identify a student’s lack of progress early enough that the IEP Team could, if necessary, reconvene to review and, if appropriate, revise the student’s IEP to ensure the student is provided the appropriate supports to reach the annual goals.</a:t>
            </a: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t>8</a:t>
            </a:fld>
            <a:endParaRPr lang="en-US"/>
          </a:p>
        </p:txBody>
      </p:sp>
    </p:spTree>
    <p:extLst>
      <p:ext uri="{BB962C8B-B14F-4D97-AF65-F5344CB8AC3E}">
        <p14:creationId xmlns:p14="http://schemas.microsoft.com/office/powerpoint/2010/main" val="9556680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691" y="365125"/>
            <a:ext cx="10515600" cy="2919251"/>
          </a:xfrm>
        </p:spPr>
        <p:txBody>
          <a:bodyPr>
            <a:normAutofit/>
          </a:bodyPr>
          <a:lstStyle/>
          <a:p>
            <a:r>
              <a:rPr lang="en-US" sz="3200" dirty="0" smtClean="0">
                <a:latin typeface="Trebuchet MS" panose="020B0603020202020204" pitchFamily="34" charset="0"/>
                <a:ea typeface="Verdana"/>
                <a:cs typeface="Verdana"/>
                <a:sym typeface="Verdana"/>
              </a:rPr>
              <a:t>Standards-Based </a:t>
            </a:r>
            <a:r>
              <a:rPr lang="en-US" sz="3200" dirty="0">
                <a:latin typeface="Trebuchet MS" panose="020B0603020202020204" pitchFamily="34" charset="0"/>
                <a:ea typeface="Verdana"/>
                <a:cs typeface="Verdana"/>
                <a:sym typeface="Verdana"/>
              </a:rPr>
              <a:t>Individualized Education Program</a:t>
            </a:r>
            <a:br>
              <a:rPr lang="en-US" sz="3200" dirty="0">
                <a:latin typeface="Trebuchet MS" panose="020B0603020202020204" pitchFamily="34" charset="0"/>
                <a:ea typeface="Verdana"/>
                <a:cs typeface="Verdana"/>
                <a:sym typeface="Verdana"/>
              </a:rPr>
            </a:br>
            <a:r>
              <a:rPr lang="en-US" sz="3200" dirty="0">
                <a:latin typeface="Trebuchet MS" panose="020B0603020202020204" pitchFamily="34" charset="0"/>
                <a:ea typeface="Verdana"/>
                <a:cs typeface="Verdana"/>
                <a:sym typeface="Verdana"/>
              </a:rPr>
              <a:t>Module Four: </a:t>
            </a:r>
            <a:r>
              <a:rPr lang="en-US" sz="3200" dirty="0" smtClean="0">
                <a:latin typeface="Trebuchet MS" panose="020B0603020202020204" pitchFamily="34" charset="0"/>
                <a:ea typeface="Verdana"/>
                <a:cs typeface="Verdana"/>
                <a:sym typeface="Verdana"/>
              </a:rPr>
              <a:t>Assessing </a:t>
            </a:r>
            <a:r>
              <a:rPr lang="en-US" sz="3200" dirty="0">
                <a:latin typeface="Trebuchet MS" panose="020B0603020202020204" pitchFamily="34" charset="0"/>
                <a:ea typeface="Verdana"/>
                <a:cs typeface="Verdana"/>
                <a:sym typeface="Verdana"/>
              </a:rPr>
              <a:t>and Reporting Student Progress</a:t>
            </a:r>
            <a:endParaRPr lang="en-US" sz="3200" dirty="0">
              <a:latin typeface="Trebuchet MS" panose="020B0603020202020204" pitchFamily="34" charset="0"/>
            </a:endParaRPr>
          </a:p>
        </p:txBody>
      </p:sp>
      <p:sp>
        <p:nvSpPr>
          <p:cNvPr id="3" name="Content Placeholder 2"/>
          <p:cNvSpPr>
            <a:spLocks noGrp="1"/>
          </p:cNvSpPr>
          <p:nvPr>
            <p:ph idx="1"/>
          </p:nvPr>
        </p:nvSpPr>
        <p:spPr>
          <a:xfrm>
            <a:off x="838200" y="3806889"/>
            <a:ext cx="10515600" cy="2370073"/>
          </a:xfrm>
        </p:spPr>
        <p:txBody>
          <a:bodyPr/>
          <a:lstStyle/>
          <a:p>
            <a:pPr marL="0" indent="0">
              <a:lnSpc>
                <a:spcPct val="100000"/>
              </a:lnSpc>
              <a:buNone/>
            </a:pPr>
            <a:r>
              <a:rPr lang="en-US" i="1" dirty="0">
                <a:solidFill>
                  <a:srgbClr val="0F150D"/>
                </a:solidFill>
                <a:latin typeface="Trebuchet MS" panose="020B0603020202020204" pitchFamily="34" charset="0"/>
                <a:ea typeface="Verdana"/>
                <a:cs typeface="Verdana"/>
                <a:sym typeface="Verdana"/>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The resources used during the development of this training module are in the guidance document found on the </a:t>
            </a:r>
            <a:r>
              <a:rPr lang="en-US" i="1" u="sng" dirty="0" smtClean="0">
                <a:solidFill>
                  <a:schemeClr val="hlink"/>
                </a:solidFill>
                <a:latin typeface="Trebuchet MS" panose="020B0603020202020204" pitchFamily="34" charset="0"/>
                <a:ea typeface="Verdana"/>
                <a:cs typeface="Verdana"/>
                <a:sym typeface="Verdana"/>
                <a:hlinkClick r:id="rId3"/>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VDOE</a:t>
            </a:r>
            <a:r>
              <a:rPr lang="en-US" i="1" u="sng" dirty="0" smtClean="0">
                <a:solidFill>
                  <a:schemeClr val="hlink"/>
                </a:solidFill>
                <a:latin typeface="Trebuchet MS" panose="020B0603020202020204" pitchFamily="34" charset="0"/>
                <a:ea typeface="Verdana"/>
                <a:cs typeface="Verdana"/>
                <a:sym typeface="Verdana"/>
                <a:hlinkClick r:id="rId3"/>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 </a:t>
            </a:r>
            <a:r>
              <a:rPr lang="en-US" i="1" u="sng" dirty="0" smtClean="0">
                <a:solidFill>
                  <a:schemeClr val="hlink"/>
                </a:solidFill>
                <a:latin typeface="Trebuchet MS" panose="020B0603020202020204" pitchFamily="34" charset="0"/>
                <a:ea typeface="Verdana"/>
                <a:cs typeface="Verdana"/>
                <a:sym typeface="Verdana"/>
                <a:hlinkClick r:id="rId3"/>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Standards-Based IEP </a:t>
            </a:r>
            <a:r>
              <a:rPr lang="en-US" i="1" u="sng" dirty="0" smtClean="0">
                <a:solidFill>
                  <a:schemeClr val="hlink"/>
                </a:solidFill>
                <a:latin typeface="Trebuchet MS" panose="020B0603020202020204" pitchFamily="34" charset="0"/>
                <a:ea typeface="Verdana"/>
                <a:cs typeface="Verdana"/>
                <a:sym typeface="Verdana"/>
                <a:hlinkClick r:id="rId3"/>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webpage</a:t>
            </a:r>
            <a:r>
              <a:rPr lang="en-US" i="1" dirty="0" smtClean="0">
                <a:solidFill>
                  <a:schemeClr val="tx1"/>
                </a:solidFill>
                <a:latin typeface="Trebuchet MS" panose="020B0603020202020204" pitchFamily="34" charset="0"/>
                <a:ea typeface="Verdana"/>
                <a:cs typeface="Verdana"/>
                <a:sym typeface="Verdana"/>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a:t>
            </a:r>
            <a:endParaRPr lang="en-US" i="1" dirty="0">
              <a:solidFill>
                <a:schemeClr val="tx1"/>
              </a:solidFill>
              <a:latin typeface="Trebuchet MS" panose="020B0603020202020204" pitchFamily="34" charset="0"/>
              <a:ea typeface="Verdana"/>
              <a:cs typeface="Verdana"/>
              <a:sym typeface="Verdana"/>
            </a:endParaRPr>
          </a:p>
          <a:p>
            <a:endParaRPr lang="en-US" dirty="0">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t>9</a:t>
            </a:fld>
            <a:endParaRPr lang="en-US"/>
          </a:p>
        </p:txBody>
      </p:sp>
    </p:spTree>
    <p:extLst>
      <p:ext uri="{BB962C8B-B14F-4D97-AF65-F5344CB8AC3E}">
        <p14:creationId xmlns:p14="http://schemas.microsoft.com/office/powerpoint/2010/main" val="17988371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VDOE">
  <a:themeElements>
    <a:clrScheme name="VDOE">
      <a:dk1>
        <a:sysClr val="windowText" lastClr="000000"/>
      </a:dk1>
      <a:lt1>
        <a:sysClr val="window" lastClr="FFFFFF"/>
      </a:lt1>
      <a:dk2>
        <a:srgbClr val="101820"/>
      </a:dk2>
      <a:lt2>
        <a:srgbClr val="F1E6B2"/>
      </a:lt2>
      <a:accent1>
        <a:srgbClr val="D50032"/>
      </a:accent1>
      <a:accent2>
        <a:srgbClr val="101820"/>
      </a:accent2>
      <a:accent3>
        <a:srgbClr val="FFC72C"/>
      </a:accent3>
      <a:accent4>
        <a:srgbClr val="F1E6B2"/>
      </a:accent4>
      <a:accent5>
        <a:srgbClr val="259591"/>
      </a:accent5>
      <a:accent6>
        <a:srgbClr val="7F7F7F"/>
      </a:accent6>
      <a:hlink>
        <a:srgbClr val="D50032"/>
      </a:hlink>
      <a:folHlink>
        <a:srgbClr val="000000"/>
      </a:folHlink>
    </a:clrScheme>
    <a:fontScheme name="VDOE">
      <a:majorFont>
        <a:latin typeface="Trebuchet MS"/>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VDOE</Template>
  <TotalTime>222</TotalTime>
  <Words>1260</Words>
  <Application>Microsoft Office PowerPoint</Application>
  <PresentationFormat>Widescreen</PresentationFormat>
  <Paragraphs>89</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Noto Sans Symbols</vt:lpstr>
      <vt:lpstr>Times New Roman</vt:lpstr>
      <vt:lpstr>Trebuchet MS</vt:lpstr>
      <vt:lpstr>Verdana</vt:lpstr>
      <vt:lpstr>VDOE</vt:lpstr>
      <vt:lpstr>Standards-Based Individualized Education Program</vt:lpstr>
      <vt:lpstr>Assess and Report the Student’s Progress Throughout the Year (1 of 2)</vt:lpstr>
      <vt:lpstr>Assess and Report the Student’s Progress Throughout the Year (2 of 2)</vt:lpstr>
      <vt:lpstr>A. Monitoring Student Progress</vt:lpstr>
      <vt:lpstr>B. Reporting Student Progress</vt:lpstr>
      <vt:lpstr>Sample: Reporting Tool</vt:lpstr>
      <vt:lpstr>Quick Check: Assessing and Reporting Student Progress (1 of 2)</vt:lpstr>
      <vt:lpstr>Quick Check: Assessing and Reporting Student Progress (2 of 2)</vt:lpstr>
      <vt:lpstr>Standards-Based Individualized Education Program Module Four: Assessing and Reporting Student Progress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SBIEP Module 4 Progress</dc:title>
  <dc:creator>Virginia Department of Education</dc:creator>
  <cp:lastModifiedBy>Williams-Faus, Kristin (DOE)</cp:lastModifiedBy>
  <cp:revision>31</cp:revision>
  <dcterms:created xsi:type="dcterms:W3CDTF">2020-06-29T15:52:04Z</dcterms:created>
  <dcterms:modified xsi:type="dcterms:W3CDTF">2022-01-12T20:30:51Z</dcterms:modified>
</cp:coreProperties>
</file>