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16"/>
  </p:notesMasterIdLst>
  <p:handoutMasterIdLst>
    <p:handoutMasterId r:id="rId17"/>
  </p:handoutMasterIdLst>
  <p:sldIdLst>
    <p:sldId id="258" r:id="rId2"/>
    <p:sldId id="259" r:id="rId3"/>
    <p:sldId id="260" r:id="rId4"/>
    <p:sldId id="261" r:id="rId5"/>
    <p:sldId id="262" r:id="rId6"/>
    <p:sldId id="263" r:id="rId7"/>
    <p:sldId id="264" r:id="rId8"/>
    <p:sldId id="267" r:id="rId9"/>
    <p:sldId id="265" r:id="rId10"/>
    <p:sldId id="266" r:id="rId11"/>
    <p:sldId id="268" r:id="rId12"/>
    <p:sldId id="269" r:id="rId13"/>
    <p:sldId id="270"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TA Program" initials="VITA" lastIdx="45" clrIdx="0">
    <p:extLst>
      <p:ext uri="{19B8F6BF-5375-455C-9EA6-DF929625EA0E}">
        <p15:presenceInfo xmlns:p15="http://schemas.microsoft.com/office/powerpoint/2012/main" userId="VITA Progr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50D"/>
    <a:srgbClr val="C225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2"/>
    <p:restoredTop sz="85116" autoAdjust="0"/>
  </p:normalViewPr>
  <p:slideViewPr>
    <p:cSldViewPr snapToGrid="0" snapToObjects="1">
      <p:cViewPr varScale="1">
        <p:scale>
          <a:sx n="58" d="100"/>
          <a:sy n="58" d="100"/>
        </p:scale>
        <p:origin x="956" y="56"/>
      </p:cViewPr>
      <p:guideLst/>
    </p:cSldViewPr>
  </p:slideViewPr>
  <p:notesTextViewPr>
    <p:cViewPr>
      <p:scale>
        <a:sx n="1" d="1"/>
        <a:sy n="1" d="1"/>
      </p:scale>
      <p:origin x="0" y="0"/>
    </p:cViewPr>
  </p:notesTextViewPr>
  <p:notesViewPr>
    <p:cSldViewPr snapToGrid="0" snapToObjects="1" showGuides="1">
      <p:cViewPr varScale="1">
        <p:scale>
          <a:sx n="119" d="100"/>
          <a:sy n="119" d="100"/>
        </p:scale>
        <p:origin x="37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BEB67F-3624-234A-BE7D-97C67BD9A0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b="1" dirty="0">
              <a:solidFill>
                <a:srgbClr val="C22536"/>
              </a:solidFill>
              <a:latin typeface="Trebuchet MS" panose="020B0703020202090204" pitchFamily="34" charset="0"/>
            </a:endParaRPr>
          </a:p>
        </p:txBody>
      </p:sp>
      <p:sp>
        <p:nvSpPr>
          <p:cNvPr id="3" name="Date Placeholder 2">
            <a:extLst>
              <a:ext uri="{FF2B5EF4-FFF2-40B4-BE49-F238E27FC236}">
                <a16:creationId xmlns:a16="http://schemas.microsoft.com/office/drawing/2014/main" id="{F0A71B46-14D8-8E4E-94CF-DB08BF6687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43E934-413D-2241-80FF-C05625C2FD5A}" type="datetimeFigureOut">
              <a:rPr lang="en-US" smtClean="0">
                <a:latin typeface="Trebuchet MS" panose="020B0703020202090204" pitchFamily="34" charset="0"/>
              </a:rPr>
              <a:t>1/12/2022</a:t>
            </a:fld>
            <a:endParaRPr lang="en-US">
              <a:latin typeface="Trebuchet MS" panose="020B0703020202090204" pitchFamily="34" charset="0"/>
            </a:endParaRPr>
          </a:p>
        </p:txBody>
      </p:sp>
      <p:sp>
        <p:nvSpPr>
          <p:cNvPr id="4" name="Footer Placeholder 3">
            <a:extLst>
              <a:ext uri="{FF2B5EF4-FFF2-40B4-BE49-F238E27FC236}">
                <a16:creationId xmlns:a16="http://schemas.microsoft.com/office/drawing/2014/main" id="{F95BD1B1-635F-414B-AFB2-E2495A2A7E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Trebuchet MS" panose="020B0703020202090204" pitchFamily="34" charset="0"/>
            </a:endParaRPr>
          </a:p>
        </p:txBody>
      </p:sp>
      <p:sp>
        <p:nvSpPr>
          <p:cNvPr id="5" name="Slide Number Placeholder 4">
            <a:extLst>
              <a:ext uri="{FF2B5EF4-FFF2-40B4-BE49-F238E27FC236}">
                <a16:creationId xmlns:a16="http://schemas.microsoft.com/office/drawing/2014/main" id="{C8D6C7FA-15A0-1745-8468-8DF229C5912D}"/>
              </a:ext>
            </a:extLst>
          </p:cNvPr>
          <p:cNvSpPr>
            <a:spLocks noGrp="1"/>
          </p:cNvSpPr>
          <p:nvPr>
            <p:ph type="sldNum" sz="quarter" idx="3"/>
          </p:nvPr>
        </p:nvSpPr>
        <p:spPr>
          <a:xfrm>
            <a:off x="3884613" y="8685213"/>
            <a:ext cx="1214512" cy="458787"/>
          </a:xfrm>
          <a:prstGeom prst="rect">
            <a:avLst/>
          </a:prstGeom>
        </p:spPr>
        <p:txBody>
          <a:bodyPr vert="horz" lIns="91440" tIns="45720" rIns="91440" bIns="45720" rtlCol="0" anchor="b"/>
          <a:lstStyle>
            <a:lvl1pPr algn="r">
              <a:defRPr sz="1200"/>
            </a:lvl1pPr>
          </a:lstStyle>
          <a:p>
            <a:fld id="{421CEE23-1D07-DC48-9F09-438665CE0303}" type="slidenum">
              <a:rPr lang="en-US" smtClean="0">
                <a:latin typeface="Trebuchet MS" panose="020B0703020202090204" pitchFamily="34" charset="0"/>
              </a:rPr>
              <a:t>‹#›</a:t>
            </a:fld>
            <a:endParaRPr lang="en-US">
              <a:latin typeface="Trebuchet MS" panose="020B0703020202090204" pitchFamily="34" charset="0"/>
            </a:endParaRPr>
          </a:p>
        </p:txBody>
      </p:sp>
      <p:pic>
        <p:nvPicPr>
          <p:cNvPr id="8" name="Picture 7" descr="Virginia Department of Education">
            <a:extLst>
              <a:ext uri="{FF2B5EF4-FFF2-40B4-BE49-F238E27FC236}">
                <a16:creationId xmlns:a16="http://schemas.microsoft.com/office/drawing/2014/main" id="{D52D0C5F-12A8-2744-8BAB-43409134C888}"/>
              </a:ext>
            </a:extLst>
          </p:cNvPr>
          <p:cNvPicPr>
            <a:picLocks noChangeAspect="1"/>
          </p:cNvPicPr>
          <p:nvPr/>
        </p:nvPicPr>
        <p:blipFill>
          <a:blip r:embed="rId2"/>
          <a:stretch>
            <a:fillRect/>
          </a:stretch>
        </p:blipFill>
        <p:spPr>
          <a:xfrm rot="16200000">
            <a:off x="-3294337" y="4376445"/>
            <a:ext cx="7047450" cy="403060"/>
          </a:xfrm>
          <a:prstGeom prst="rect">
            <a:avLst/>
          </a:prstGeom>
        </p:spPr>
      </p:pic>
      <p:pic>
        <p:nvPicPr>
          <p:cNvPr id="9" name="Picture 8" descr="VDOE Logo">
            <a:extLst>
              <a:ext uri="{FF2B5EF4-FFF2-40B4-BE49-F238E27FC236}">
                <a16:creationId xmlns:a16="http://schemas.microsoft.com/office/drawing/2014/main" id="{E9796202-4EA2-B645-87AB-B65B91A70239}"/>
              </a:ext>
            </a:extLst>
          </p:cNvPr>
          <p:cNvPicPr>
            <a:picLocks noChangeAspect="1"/>
          </p:cNvPicPr>
          <p:nvPr/>
        </p:nvPicPr>
        <p:blipFill>
          <a:blip r:embed="rId3"/>
          <a:stretch>
            <a:fillRect/>
          </a:stretch>
        </p:blipFill>
        <p:spPr>
          <a:xfrm>
            <a:off x="5392029" y="8699765"/>
            <a:ext cx="1376362" cy="458787"/>
          </a:xfrm>
          <a:prstGeom prst="rect">
            <a:avLst/>
          </a:prstGeom>
        </p:spPr>
      </p:pic>
    </p:spTree>
    <p:extLst>
      <p:ext uri="{BB962C8B-B14F-4D97-AF65-F5344CB8AC3E}">
        <p14:creationId xmlns:p14="http://schemas.microsoft.com/office/powerpoint/2010/main" val="2915847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spc="0">
                <a:solidFill>
                  <a:srgbClr val="C22536"/>
                </a:solidFill>
                <a:latin typeface="Trebuchet MS" panose="020B070302020209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Trebuchet MS" panose="020B0703020202090204" pitchFamily="34" charset="0"/>
              </a:defRPr>
            </a:lvl1pPr>
          </a:lstStyle>
          <a:p>
            <a:fld id="{DECE677D-151F-BC40-B7BE-400103977BBA}" type="datetimeFigureOut">
              <a:rPr lang="en-US" smtClean="0"/>
              <a:pPr/>
              <a:t>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Trebuchet MS" panose="020B0703020202090204" pitchFamily="34" charset="0"/>
              </a:defRPr>
            </a:lvl1pPr>
          </a:lstStyle>
          <a:p>
            <a:endParaRPr lang="en-US"/>
          </a:p>
        </p:txBody>
      </p:sp>
      <p:sp>
        <p:nvSpPr>
          <p:cNvPr id="7" name="Slide Number Placeholder 6"/>
          <p:cNvSpPr>
            <a:spLocks noGrp="1"/>
          </p:cNvSpPr>
          <p:nvPr>
            <p:ph type="sldNum" sz="quarter" idx="5"/>
          </p:nvPr>
        </p:nvSpPr>
        <p:spPr>
          <a:xfrm>
            <a:off x="3884613" y="8685213"/>
            <a:ext cx="1507416" cy="458787"/>
          </a:xfrm>
          <a:prstGeom prst="rect">
            <a:avLst/>
          </a:prstGeom>
        </p:spPr>
        <p:txBody>
          <a:bodyPr vert="horz" lIns="91440" tIns="45720" rIns="91440" bIns="45720" rtlCol="0" anchor="b"/>
          <a:lstStyle>
            <a:lvl1pPr algn="r">
              <a:defRPr sz="1200" b="0" i="0">
                <a:latin typeface="Trebuchet MS" panose="020B0703020202090204" pitchFamily="34" charset="0"/>
              </a:defRPr>
            </a:lvl1pPr>
          </a:lstStyle>
          <a:p>
            <a:fld id="{8571A650-665F-B049-BFDF-C141BB58E043}" type="slidenum">
              <a:rPr lang="en-US" smtClean="0"/>
              <a:pPr/>
              <a:t>‹#›</a:t>
            </a:fld>
            <a:endParaRPr lang="en-US"/>
          </a:p>
        </p:txBody>
      </p:sp>
      <p:pic>
        <p:nvPicPr>
          <p:cNvPr id="8" name="Picture 7" descr="Virginia Department of Education">
            <a:extLst>
              <a:ext uri="{FF2B5EF4-FFF2-40B4-BE49-F238E27FC236}">
                <a16:creationId xmlns:a16="http://schemas.microsoft.com/office/drawing/2014/main" id="{1192FC82-0DC6-BE4B-AD31-32623ABF6535}"/>
              </a:ext>
            </a:extLst>
          </p:cNvPr>
          <p:cNvPicPr>
            <a:picLocks noChangeAspect="1"/>
          </p:cNvPicPr>
          <p:nvPr/>
        </p:nvPicPr>
        <p:blipFill>
          <a:blip r:embed="rId2"/>
          <a:stretch>
            <a:fillRect/>
          </a:stretch>
        </p:blipFill>
        <p:spPr>
          <a:xfrm rot="16200000">
            <a:off x="-3294337" y="4376445"/>
            <a:ext cx="7047450" cy="403060"/>
          </a:xfrm>
          <a:prstGeom prst="rect">
            <a:avLst/>
          </a:prstGeom>
        </p:spPr>
      </p:pic>
      <p:pic>
        <p:nvPicPr>
          <p:cNvPr id="9" name="Picture 8" descr="VDOE Logo">
            <a:extLst>
              <a:ext uri="{FF2B5EF4-FFF2-40B4-BE49-F238E27FC236}">
                <a16:creationId xmlns:a16="http://schemas.microsoft.com/office/drawing/2014/main" id="{C661D7A9-1EE3-1E4B-991D-69264DAF9DA3}"/>
              </a:ext>
            </a:extLst>
          </p:cNvPr>
          <p:cNvPicPr>
            <a:picLocks noChangeAspect="1"/>
          </p:cNvPicPr>
          <p:nvPr/>
        </p:nvPicPr>
        <p:blipFill>
          <a:blip r:embed="rId3"/>
          <a:stretch>
            <a:fillRect/>
          </a:stretch>
        </p:blipFill>
        <p:spPr>
          <a:xfrm>
            <a:off x="5392029" y="8699765"/>
            <a:ext cx="1376362" cy="458787"/>
          </a:xfrm>
          <a:prstGeom prst="rect">
            <a:avLst/>
          </a:prstGeom>
        </p:spPr>
      </p:pic>
    </p:spTree>
    <p:extLst>
      <p:ext uri="{BB962C8B-B14F-4D97-AF65-F5344CB8AC3E}">
        <p14:creationId xmlns:p14="http://schemas.microsoft.com/office/powerpoint/2010/main" val="3284522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smtClean="0">
                <a:latin typeface="Verdana"/>
                <a:ea typeface="Verdana"/>
                <a:cs typeface="Verdana"/>
                <a:sym typeface="Verdana"/>
              </a:rPr>
              <a:t>SBIEP Module Five: Identifying Special Education and Related Services </a:t>
            </a:r>
            <a:r>
              <a:rPr lang="en-US" dirty="0" smtClean="0">
                <a:latin typeface="Verdana"/>
                <a:ea typeface="Verdana"/>
                <a:cs typeface="Verdana"/>
                <a:sym typeface="Verdana"/>
              </a:rPr>
              <a:t>- On behalf of the student and based on peer-reviewed research to the extent possible, the IEP team needs to develop a statement of the special education and related services and supplementary aids and services.  The statement defines the program modifications or supports for school personnel that will be provided to enable the student to advance appropriately toward attaining the annual goals, be involved and progress in the general curriculum, including participation in extracurricular and other nonacademic activities with other children with and without disabilities. </a:t>
            </a: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a:t>
            </a:fld>
            <a:endParaRPr lang="en-US"/>
          </a:p>
        </p:txBody>
      </p:sp>
    </p:spTree>
    <p:extLst>
      <p:ext uri="{BB962C8B-B14F-4D97-AF65-F5344CB8AC3E}">
        <p14:creationId xmlns:p14="http://schemas.microsoft.com/office/powerpoint/2010/main" val="475363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latin typeface="Verdana"/>
                <a:ea typeface="Verdana"/>
                <a:cs typeface="Verdana"/>
                <a:sym typeface="Verdana"/>
              </a:rPr>
              <a:t>Another form of accommodations are Transition Accommodations:  They are supports that are included in a transition IEP and facilitate the transition to adult life. They include those that increase student’s independence; are designed for student’s continued use after high school; and support the achievement of students postsecondary goals.  </a:t>
            </a:r>
            <a:endParaRPr lang="en-US" dirty="0" smtClean="0"/>
          </a:p>
          <a:p>
            <a:pPr marL="0" lvl="0" indent="0" algn="l" rtl="0">
              <a:spcBef>
                <a:spcPts val="0"/>
              </a:spcBef>
              <a:spcAft>
                <a:spcPts val="0"/>
              </a:spcAft>
              <a:buNone/>
            </a:pPr>
            <a:endParaRPr lang="en-US" dirty="0" smtClean="0">
              <a:latin typeface="Verdana"/>
              <a:ea typeface="Verdana"/>
              <a:cs typeface="Verdana"/>
              <a:sym typeface="Verdana"/>
            </a:endParaRPr>
          </a:p>
          <a:p>
            <a:pPr marL="0" lvl="0" indent="0" algn="l" rtl="0">
              <a:spcBef>
                <a:spcPts val="0"/>
              </a:spcBef>
              <a:spcAft>
                <a:spcPts val="0"/>
              </a:spcAft>
              <a:buNone/>
            </a:pPr>
            <a:r>
              <a:rPr lang="en-US" dirty="0" smtClean="0">
                <a:latin typeface="Verdana"/>
                <a:ea typeface="Verdana"/>
                <a:cs typeface="Verdana"/>
                <a:sym typeface="Verdana"/>
              </a:rPr>
              <a:t>The use of voice recognition computer software instead of a scribe to compose a paragraph; </a:t>
            </a:r>
            <a:endParaRPr lang="en-US" dirty="0" smtClean="0"/>
          </a:p>
          <a:p>
            <a:pPr marL="0" lvl="0" indent="0" algn="l" rtl="0">
              <a:spcBef>
                <a:spcPts val="0"/>
              </a:spcBef>
              <a:spcAft>
                <a:spcPts val="0"/>
              </a:spcAft>
              <a:buNone/>
            </a:pPr>
            <a:r>
              <a:rPr lang="en-US" dirty="0" smtClean="0">
                <a:latin typeface="Verdana"/>
                <a:ea typeface="Verdana"/>
                <a:cs typeface="Verdana"/>
                <a:sym typeface="Verdana"/>
              </a:rPr>
              <a:t>The use of a augmentative communication device instead of a personal assistant to request appropriate accommodations; and </a:t>
            </a:r>
            <a:endParaRPr lang="en-US" dirty="0" smtClean="0"/>
          </a:p>
          <a:p>
            <a:pPr marL="0" lvl="0" indent="0" algn="l" rtl="0">
              <a:spcBef>
                <a:spcPts val="0"/>
              </a:spcBef>
              <a:spcAft>
                <a:spcPts val="0"/>
              </a:spcAft>
              <a:buNone/>
            </a:pPr>
            <a:r>
              <a:rPr lang="en-US" dirty="0" smtClean="0">
                <a:latin typeface="Verdana"/>
                <a:ea typeface="Verdana"/>
                <a:cs typeface="Verdana"/>
                <a:sym typeface="Verdana"/>
              </a:rPr>
              <a:t>The use of a cell phone alarm instead of father’s reminder to take medications are examples of accommodations that could allow a student to be able to live in his own apartment. </a:t>
            </a:r>
            <a:endParaRPr lang="en-US" dirty="0" smtClean="0"/>
          </a:p>
          <a:p>
            <a:pPr marL="0" lvl="0" indent="0" algn="l" rtl="0">
              <a:spcBef>
                <a:spcPts val="0"/>
              </a:spcBef>
              <a:spcAft>
                <a:spcPts val="0"/>
              </a:spcAft>
              <a:buNone/>
            </a:pPr>
            <a:endParaRPr lang="en-US" dirty="0" smtClean="0">
              <a:latin typeface="Verdana"/>
              <a:ea typeface="Verdana"/>
              <a:cs typeface="Verdana"/>
              <a:sym typeface="Verdana"/>
            </a:endParaRP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10</a:t>
            </a:fld>
            <a:endParaRPr lang="en-US"/>
          </a:p>
        </p:txBody>
      </p:sp>
    </p:spTree>
    <p:extLst>
      <p:ext uri="{BB962C8B-B14F-4D97-AF65-F5344CB8AC3E}">
        <p14:creationId xmlns:p14="http://schemas.microsoft.com/office/powerpoint/2010/main" val="4268878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Verdana"/>
                <a:ea typeface="Verdana"/>
                <a:cs typeface="Verdana"/>
                <a:sym typeface="Verdana"/>
              </a:rPr>
              <a:t>As you identify student-specific supplementary aids and services, ensure that the IEP team has included services for special education, related services, and supplementary aids and services or program modifications.  </a:t>
            </a:r>
            <a:endParaRPr lang="en-US" i="1" dirty="0" smtClean="0">
              <a:solidFill>
                <a:srgbClr val="FF0000"/>
              </a:solidFill>
              <a:latin typeface="Verdana"/>
              <a:ea typeface="Verdana"/>
              <a:cs typeface="Verdana"/>
              <a:sym typeface="Verdana"/>
            </a:endParaRP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11</a:t>
            </a:fld>
            <a:endParaRPr lang="en-US"/>
          </a:p>
        </p:txBody>
      </p:sp>
    </p:spTree>
    <p:extLst>
      <p:ext uri="{BB962C8B-B14F-4D97-AF65-F5344CB8AC3E}">
        <p14:creationId xmlns:p14="http://schemas.microsoft.com/office/powerpoint/2010/main" val="2569065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latin typeface="Verdana"/>
                <a:ea typeface="Verdana"/>
                <a:cs typeface="Verdana"/>
                <a:sym typeface="Verdana"/>
              </a:rPr>
              <a:t>Also, each service specifies frequency and amount, location (for example, general or special education classroom, lunchroom, etc.); and duration.  In addition, the services must be based on peer-reviewed research to the extent possible.</a:t>
            </a:r>
            <a:endParaRPr lang="en-US" dirty="0" smtClean="0"/>
          </a:p>
          <a:p>
            <a:pPr marL="0" lvl="0" indent="0" algn="l" rtl="0">
              <a:spcBef>
                <a:spcPts val="0"/>
              </a:spcBef>
              <a:spcAft>
                <a:spcPts val="0"/>
              </a:spcAft>
              <a:buNone/>
            </a:pPr>
            <a:endParaRPr lang="en-US" dirty="0" smtClean="0">
              <a:latin typeface="Verdana"/>
              <a:ea typeface="Verdana"/>
              <a:cs typeface="Verdana"/>
              <a:sym typeface="Verdana"/>
            </a:endParaRPr>
          </a:p>
          <a:p>
            <a:pPr marL="0" lvl="0" indent="0" algn="l" rtl="0">
              <a:spcBef>
                <a:spcPts val="0"/>
              </a:spcBef>
              <a:spcAft>
                <a:spcPts val="0"/>
              </a:spcAft>
              <a:buNone/>
            </a:pPr>
            <a:r>
              <a:rPr lang="en-US" dirty="0" smtClean="0">
                <a:latin typeface="Verdana"/>
                <a:ea typeface="Verdana"/>
                <a:cs typeface="Verdana"/>
                <a:sym typeface="Verdana"/>
              </a:rPr>
              <a:t>The Do’s and Don’ts When Selecting Accommodations are listed in the guidance document.</a:t>
            </a:r>
            <a:endParaRPr lang="en-US" dirty="0" smtClean="0"/>
          </a:p>
          <a:p>
            <a:pPr marL="0" lvl="0" indent="0" algn="l" rtl="0">
              <a:spcBef>
                <a:spcPts val="0"/>
              </a:spcBef>
              <a:spcAft>
                <a:spcPts val="0"/>
              </a:spcAft>
              <a:buNone/>
            </a:pPr>
            <a:r>
              <a:rPr lang="en-US" i="1" dirty="0" smtClean="0">
                <a:latin typeface="Verdana"/>
                <a:ea typeface="Verdana"/>
                <a:cs typeface="Verdana"/>
                <a:sym typeface="Verdana"/>
              </a:rPr>
              <a:t>- Thompson, S., Morse, M., Sharpe, M., and Hall, S. (2005)</a:t>
            </a:r>
            <a:endParaRPr lang="en-US" i="1" dirty="0" smtClean="0">
              <a:solidFill>
                <a:srgbClr val="FF0000"/>
              </a:solidFill>
              <a:latin typeface="Verdana"/>
              <a:ea typeface="Verdana"/>
              <a:cs typeface="Verdana"/>
              <a:sym typeface="Verdana"/>
            </a:endParaRP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12</a:t>
            </a:fld>
            <a:endParaRPr lang="en-US"/>
          </a:p>
        </p:txBody>
      </p:sp>
    </p:spTree>
    <p:extLst>
      <p:ext uri="{BB962C8B-B14F-4D97-AF65-F5344CB8AC3E}">
        <p14:creationId xmlns:p14="http://schemas.microsoft.com/office/powerpoint/2010/main" val="2677358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Verdana"/>
                <a:ea typeface="Verdana"/>
                <a:cs typeface="Verdana"/>
                <a:sym typeface="Verdana"/>
              </a:rPr>
              <a:t>Once again, accommodations and modifications provide </a:t>
            </a:r>
            <a:r>
              <a:rPr lang="en-US" b="1" dirty="0" smtClean="0">
                <a:latin typeface="Verdana"/>
                <a:ea typeface="Verdana"/>
                <a:cs typeface="Verdana"/>
                <a:sym typeface="Verdana"/>
              </a:rPr>
              <a:t>equal access </a:t>
            </a:r>
            <a:r>
              <a:rPr lang="en-US" dirty="0" smtClean="0">
                <a:latin typeface="Verdana"/>
                <a:ea typeface="Verdana"/>
                <a:cs typeface="Verdana"/>
                <a:sym typeface="Verdana"/>
              </a:rPr>
              <a:t>to the curriculum and allow students to demonstrate achievement.  They provide access to nonacademic, extracurricular activities, and educationally related settings. Accommodations and modifications based solely on the potential to enhance performance are inappropriate.  Accommodations may be in, but not limited to, the areas of time, scheduling, setting, presentation and response. IEP teams should discuss the impact of any modifications listed.  The location of the services can be a specific public or private school site or multiple sites and must be listed if a parent expresses concerns about the location of the services or refuses the proposed site.  A listing of more than one anticipated location is permissible, if the parents do not indicate that they will object to any particular school or state that the team should identify a single school.</a:t>
            </a: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13</a:t>
            </a:fld>
            <a:endParaRPr lang="en-US"/>
          </a:p>
        </p:txBody>
      </p:sp>
    </p:spTree>
    <p:extLst>
      <p:ext uri="{BB962C8B-B14F-4D97-AF65-F5344CB8AC3E}">
        <p14:creationId xmlns:p14="http://schemas.microsoft.com/office/powerpoint/2010/main" val="3685860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Verdana"/>
                <a:ea typeface="Verdana"/>
                <a:cs typeface="Verdana"/>
                <a:sym typeface="Verdana"/>
              </a:rPr>
              <a:t>This concludes the fifth of nine training modules on developing Standards-based IEPs.  Additional information can be found on the Virginia Department of Education’s website by accessing the link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14</a:t>
            </a:fld>
            <a:endParaRPr lang="en-US"/>
          </a:p>
        </p:txBody>
      </p:sp>
    </p:spTree>
    <p:extLst>
      <p:ext uri="{BB962C8B-B14F-4D97-AF65-F5344CB8AC3E}">
        <p14:creationId xmlns:p14="http://schemas.microsoft.com/office/powerpoint/2010/main" val="4275299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Verdana"/>
                <a:ea typeface="Verdana"/>
                <a:cs typeface="Verdana"/>
                <a:sym typeface="Verdana"/>
              </a:rPr>
              <a:t>When identifying special education and related services, ask yourself, what related services or accommodations are needed to enable the student to access the general education curriculum; What accommodations have been used by the student and were they effective; and has the complexity of the materials been changed in such a way that the content has been modified?</a:t>
            </a: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2</a:t>
            </a:fld>
            <a:endParaRPr lang="en-US"/>
          </a:p>
        </p:txBody>
      </p:sp>
    </p:spTree>
    <p:extLst>
      <p:ext uri="{BB962C8B-B14F-4D97-AF65-F5344CB8AC3E}">
        <p14:creationId xmlns:p14="http://schemas.microsoft.com/office/powerpoint/2010/main" val="2752524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latin typeface="Verdana"/>
                <a:ea typeface="Verdana"/>
                <a:cs typeface="Verdana"/>
                <a:sym typeface="Verdana"/>
              </a:rPr>
              <a:t>Related services include transportation and such developmental, corrective, and other supportive services as are required to assist a child with a disability to benefit from special education.  </a:t>
            </a:r>
            <a:endParaRPr lang="en-US" dirty="0" smtClean="0"/>
          </a:p>
          <a:p>
            <a:pPr marL="0" lvl="0" indent="0" algn="l" rtl="0">
              <a:spcBef>
                <a:spcPts val="0"/>
              </a:spcBef>
              <a:spcAft>
                <a:spcPts val="0"/>
              </a:spcAft>
              <a:buNone/>
            </a:pPr>
            <a:endParaRPr lang="en-US" dirty="0" smtClean="0">
              <a:solidFill>
                <a:srgbClr val="FF0000"/>
              </a:solidFill>
              <a:latin typeface="Verdana"/>
              <a:ea typeface="Verdana"/>
              <a:cs typeface="Verdana"/>
              <a:sym typeface="Verdana"/>
            </a:endParaRPr>
          </a:p>
          <a:p>
            <a:pPr marL="0" lvl="0" indent="0" algn="l" rtl="0">
              <a:spcBef>
                <a:spcPts val="0"/>
              </a:spcBef>
              <a:spcAft>
                <a:spcPts val="0"/>
              </a:spcAft>
              <a:buNone/>
            </a:pPr>
            <a:r>
              <a:rPr lang="en-US" dirty="0" smtClean="0">
                <a:latin typeface="Verdana"/>
                <a:ea typeface="Verdana"/>
                <a:cs typeface="Verdana"/>
                <a:sym typeface="Verdana"/>
              </a:rPr>
              <a:t>This may include but not limited to the following:  speech-language therapy; psychological services; early identification and assessment of disabilities in children; medical services for diagnostic or evaluation purposes; job coaching , audiology services; physical and or occupational therapy; counseling services, including rehabilitation counseling; school health services; school nurse services; interpreting services; recreation, including therapeutic recreation; orientation and mobility services; social work services in schools; parent counseling and training and other.</a:t>
            </a: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3</a:t>
            </a:fld>
            <a:endParaRPr lang="en-US"/>
          </a:p>
        </p:txBody>
      </p:sp>
    </p:spTree>
    <p:extLst>
      <p:ext uri="{BB962C8B-B14F-4D97-AF65-F5344CB8AC3E}">
        <p14:creationId xmlns:p14="http://schemas.microsoft.com/office/powerpoint/2010/main" val="2228688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Verdana"/>
                <a:ea typeface="Verdana"/>
                <a:cs typeface="Verdana"/>
                <a:sym typeface="Verdana"/>
              </a:rPr>
              <a:t>According to </a:t>
            </a:r>
            <a:r>
              <a:rPr lang="en-US" i="1" dirty="0" smtClean="0">
                <a:latin typeface="Verdana"/>
                <a:ea typeface="Verdana"/>
                <a:cs typeface="Verdana"/>
                <a:sym typeface="Verdana"/>
              </a:rPr>
              <a:t>Center for Parent Information and Resources</a:t>
            </a:r>
            <a:r>
              <a:rPr lang="en-US" dirty="0" smtClean="0">
                <a:latin typeface="Verdana"/>
                <a:ea typeface="Verdana"/>
                <a:cs typeface="Verdana"/>
                <a:sym typeface="Verdana"/>
              </a:rPr>
              <a:t>, there are two basic kinds of related services interventions offered by schools to meet the range of student needs. These are: direct services and indirect services.</a:t>
            </a: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4</a:t>
            </a:fld>
            <a:endParaRPr lang="en-US"/>
          </a:p>
        </p:txBody>
      </p:sp>
    </p:spTree>
    <p:extLst>
      <p:ext uri="{BB962C8B-B14F-4D97-AF65-F5344CB8AC3E}">
        <p14:creationId xmlns:p14="http://schemas.microsoft.com/office/powerpoint/2010/main" val="2232314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3550" lvl="0" indent="-463550" algn="l" rtl="0">
              <a:spcBef>
                <a:spcPts val="0"/>
              </a:spcBef>
              <a:spcAft>
                <a:spcPts val="0"/>
              </a:spcAft>
              <a:buNone/>
            </a:pPr>
            <a:r>
              <a:rPr lang="en-US" dirty="0" smtClean="0">
                <a:latin typeface="Verdana"/>
                <a:ea typeface="Verdana"/>
                <a:cs typeface="Verdana"/>
                <a:sym typeface="Verdana"/>
              </a:rPr>
              <a:t>Direct services usually refer to face-to-face interactions between professional and</a:t>
            </a:r>
            <a:endParaRPr lang="en-US" dirty="0" smtClean="0"/>
          </a:p>
          <a:p>
            <a:pPr marL="463550" lvl="0" indent="-463550" algn="l" rtl="0">
              <a:spcBef>
                <a:spcPts val="0"/>
              </a:spcBef>
              <a:spcAft>
                <a:spcPts val="0"/>
              </a:spcAft>
              <a:buNone/>
            </a:pPr>
            <a:r>
              <a:rPr lang="en-US" dirty="0" smtClean="0">
                <a:latin typeface="Verdana"/>
                <a:ea typeface="Verdana"/>
                <a:cs typeface="Verdana"/>
                <a:sym typeface="Verdana"/>
              </a:rPr>
              <a:t>student. These interactions can take place in a variety of</a:t>
            </a:r>
            <a:endParaRPr lang="en-US" dirty="0" smtClean="0"/>
          </a:p>
          <a:p>
            <a:pPr marL="463550" lvl="0" indent="-463550" algn="l" rtl="0">
              <a:spcBef>
                <a:spcPts val="0"/>
              </a:spcBef>
              <a:spcAft>
                <a:spcPts val="0"/>
              </a:spcAft>
              <a:buNone/>
            </a:pPr>
            <a:r>
              <a:rPr lang="en-US" dirty="0" smtClean="0">
                <a:latin typeface="Verdana"/>
                <a:ea typeface="Verdana"/>
                <a:cs typeface="Verdana"/>
                <a:sym typeface="Verdana"/>
              </a:rPr>
              <a:t>school settings, such as the classroom, gym, health office, resource room, counseling</a:t>
            </a:r>
            <a:endParaRPr lang="en-US" dirty="0" smtClean="0"/>
          </a:p>
          <a:p>
            <a:pPr marL="463550" lvl="0" indent="-463550" algn="l" rtl="0">
              <a:spcBef>
                <a:spcPts val="0"/>
              </a:spcBef>
              <a:spcAft>
                <a:spcPts val="0"/>
              </a:spcAft>
              <a:buNone/>
            </a:pPr>
            <a:r>
              <a:rPr lang="en-US" dirty="0" smtClean="0">
                <a:latin typeface="Verdana"/>
                <a:ea typeface="Verdana"/>
                <a:cs typeface="Verdana"/>
                <a:sym typeface="Verdana"/>
              </a:rPr>
              <a:t>office, playground, or in the community (e.g. during a work experience).</a:t>
            </a:r>
            <a:endParaRPr lang="en-US" dirty="0" smtClean="0"/>
          </a:p>
          <a:p>
            <a:pPr marL="463550" lvl="0" indent="-463550" algn="l" rtl="0">
              <a:spcBef>
                <a:spcPts val="0"/>
              </a:spcBef>
              <a:spcAft>
                <a:spcPts val="0"/>
              </a:spcAft>
              <a:buNone/>
            </a:pPr>
            <a:endParaRPr lang="en-US" dirty="0" smtClean="0">
              <a:latin typeface="Verdana"/>
              <a:ea typeface="Verdana"/>
              <a:cs typeface="Verdana"/>
              <a:sym typeface="Verdana"/>
            </a:endParaRPr>
          </a:p>
          <a:p>
            <a:pPr marL="463550" lvl="0" indent="-463550" algn="l" rtl="0">
              <a:spcBef>
                <a:spcPts val="0"/>
              </a:spcBef>
              <a:spcAft>
                <a:spcPts val="0"/>
              </a:spcAft>
              <a:buNone/>
            </a:pPr>
            <a:r>
              <a:rPr lang="en-US" dirty="0" smtClean="0">
                <a:latin typeface="Verdana"/>
                <a:ea typeface="Verdana"/>
                <a:cs typeface="Verdana"/>
                <a:sym typeface="Verdana"/>
              </a:rPr>
              <a:t>Typically, the professional </a:t>
            </a:r>
            <a:r>
              <a:rPr lang="en-US" b="1" dirty="0" smtClean="0">
                <a:latin typeface="Verdana"/>
                <a:ea typeface="Verdana"/>
                <a:cs typeface="Verdana"/>
                <a:sym typeface="Verdana"/>
              </a:rPr>
              <a:t>Monitors</a:t>
            </a:r>
            <a:r>
              <a:rPr lang="en-US" dirty="0" smtClean="0">
                <a:latin typeface="Verdana"/>
                <a:ea typeface="Verdana"/>
                <a:cs typeface="Verdana"/>
                <a:sym typeface="Verdana"/>
              </a:rPr>
              <a:t> the student's performance within the educational</a:t>
            </a:r>
            <a:endParaRPr lang="en-US" dirty="0" smtClean="0"/>
          </a:p>
          <a:p>
            <a:pPr marL="463550" lvl="0" indent="-463550" algn="l" rtl="0">
              <a:spcBef>
                <a:spcPts val="0"/>
              </a:spcBef>
              <a:spcAft>
                <a:spcPts val="0"/>
              </a:spcAft>
              <a:buNone/>
            </a:pPr>
            <a:r>
              <a:rPr lang="en-US" dirty="0" smtClean="0">
                <a:latin typeface="Verdana"/>
                <a:ea typeface="Verdana"/>
                <a:cs typeface="Verdana"/>
                <a:sym typeface="Verdana"/>
              </a:rPr>
              <a:t>setting so that adjustments can be made to improve student performance, as needed,</a:t>
            </a:r>
            <a:endParaRPr lang="en-US" dirty="0" smtClean="0"/>
          </a:p>
          <a:p>
            <a:pPr marL="463550" lvl="0" indent="-463550" algn="l" rtl="0">
              <a:spcBef>
                <a:spcPts val="0"/>
              </a:spcBef>
              <a:spcAft>
                <a:spcPts val="0"/>
              </a:spcAft>
              <a:buNone/>
            </a:pPr>
            <a:r>
              <a:rPr lang="en-US" dirty="0" smtClean="0">
                <a:latin typeface="Verdana"/>
                <a:ea typeface="Verdana"/>
                <a:cs typeface="Verdana"/>
                <a:sym typeface="Verdana"/>
              </a:rPr>
              <a:t>and </a:t>
            </a:r>
            <a:r>
              <a:rPr lang="en-US" b="1" dirty="0" smtClean="0">
                <a:latin typeface="Verdana"/>
                <a:ea typeface="Verdana"/>
                <a:cs typeface="Verdana"/>
                <a:sym typeface="Verdana"/>
              </a:rPr>
              <a:t>Consults</a:t>
            </a:r>
            <a:r>
              <a:rPr lang="en-US" dirty="0" smtClean="0">
                <a:latin typeface="Verdana"/>
                <a:ea typeface="Verdana"/>
                <a:cs typeface="Verdana"/>
                <a:sym typeface="Verdana"/>
              </a:rPr>
              <a:t> with teachers and parents on an ongoing basis, so that relevant strategies</a:t>
            </a:r>
            <a:endParaRPr lang="en-US" dirty="0" smtClean="0"/>
          </a:p>
          <a:p>
            <a:pPr marL="463550" lvl="0" indent="-463550" algn="l" rtl="0">
              <a:spcBef>
                <a:spcPts val="0"/>
              </a:spcBef>
              <a:spcAft>
                <a:spcPts val="0"/>
              </a:spcAft>
              <a:buNone/>
            </a:pPr>
            <a:r>
              <a:rPr lang="en-US" dirty="0" smtClean="0">
                <a:latin typeface="Verdana"/>
                <a:ea typeface="Verdana"/>
                <a:cs typeface="Verdana"/>
                <a:sym typeface="Verdana"/>
              </a:rPr>
              <a:t>can be carried out through indirect means at other times.</a:t>
            </a:r>
            <a:r>
              <a:rPr lang="en-US" b="1" dirty="0" smtClean="0">
                <a:latin typeface="Verdana"/>
                <a:ea typeface="Verdana"/>
                <a:cs typeface="Verdana"/>
                <a:sym typeface="Verdana"/>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5</a:t>
            </a:fld>
            <a:endParaRPr lang="en-US"/>
          </a:p>
        </p:txBody>
      </p:sp>
    </p:spTree>
    <p:extLst>
      <p:ext uri="{BB962C8B-B14F-4D97-AF65-F5344CB8AC3E}">
        <p14:creationId xmlns:p14="http://schemas.microsoft.com/office/powerpoint/2010/main" val="1462710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i="1" dirty="0" smtClean="0">
                <a:latin typeface="Verdana"/>
                <a:ea typeface="Verdana"/>
                <a:cs typeface="Verdana"/>
                <a:sym typeface="Verdana"/>
              </a:rPr>
              <a:t>Indirect services</a:t>
            </a:r>
            <a:r>
              <a:rPr lang="en-US" dirty="0" smtClean="0">
                <a:latin typeface="Verdana"/>
                <a:ea typeface="Verdana"/>
                <a:cs typeface="Verdana"/>
                <a:sym typeface="Verdana"/>
              </a:rPr>
              <a:t> may involve teaching, consulting with, and/or directly supervising other personnel (including paraprofessionals and parents). </a:t>
            </a:r>
            <a:endParaRPr lang="en-US" dirty="0" smtClean="0"/>
          </a:p>
          <a:p>
            <a:pPr marL="0" lvl="0" indent="0" algn="l" rtl="0">
              <a:spcBef>
                <a:spcPts val="0"/>
              </a:spcBef>
              <a:spcAft>
                <a:spcPts val="0"/>
              </a:spcAft>
              <a:buNone/>
            </a:pPr>
            <a:endParaRPr lang="en-US" dirty="0" smtClean="0">
              <a:latin typeface="Verdana"/>
              <a:ea typeface="Verdana"/>
              <a:cs typeface="Verdana"/>
              <a:sym typeface="Verdana"/>
            </a:endParaRPr>
          </a:p>
          <a:p>
            <a:pPr marL="0" lvl="0" indent="0" algn="l" rtl="0">
              <a:spcBef>
                <a:spcPts val="0"/>
              </a:spcBef>
              <a:spcAft>
                <a:spcPts val="0"/>
              </a:spcAft>
              <a:buNone/>
            </a:pPr>
            <a:r>
              <a:rPr lang="en-US" dirty="0" smtClean="0">
                <a:latin typeface="Verdana"/>
                <a:ea typeface="Verdana"/>
                <a:cs typeface="Verdana"/>
                <a:sym typeface="Verdana"/>
              </a:rPr>
              <a:t>For example, a school psychologist might train teachers to implement a program to decrease the child's problem behaviors. Similarly, a physical therapist may serve as a mobility consultant and provide expertise to solve problems regarding a student's mobility through school. </a:t>
            </a:r>
            <a:endParaRPr lang="en-US" dirty="0" smtClean="0"/>
          </a:p>
          <a:p>
            <a:pPr marL="0" lvl="0" indent="0" algn="l" rtl="0">
              <a:spcBef>
                <a:spcPts val="0"/>
              </a:spcBef>
              <a:spcAft>
                <a:spcPts val="0"/>
              </a:spcAft>
              <a:buNone/>
            </a:pPr>
            <a:endParaRPr lang="en-US" dirty="0" smtClean="0">
              <a:latin typeface="Verdana"/>
              <a:ea typeface="Verdana"/>
              <a:cs typeface="Verdana"/>
              <a:sym typeface="Verdana"/>
            </a:endParaRPr>
          </a:p>
          <a:p>
            <a:pPr marL="0" lvl="0" indent="0" algn="l" rtl="0">
              <a:spcBef>
                <a:spcPts val="0"/>
              </a:spcBef>
              <a:spcAft>
                <a:spcPts val="0"/>
              </a:spcAft>
              <a:buNone/>
            </a:pPr>
            <a:r>
              <a:rPr lang="en-US" dirty="0" smtClean="0">
                <a:latin typeface="Verdana"/>
                <a:ea typeface="Verdana"/>
                <a:cs typeface="Verdana"/>
                <a:sym typeface="Verdana"/>
              </a:rPr>
              <a:t>Good practice includes an intervention procedure that is designed by the related service professional for the individual student; provides regular opportunities for interaction with the student; and provides ongoing training, monitoring, supervision, procedural evaluation, and support to staff members and parents.</a:t>
            </a: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6</a:t>
            </a:fld>
            <a:endParaRPr lang="en-US"/>
          </a:p>
        </p:txBody>
      </p:sp>
    </p:spTree>
    <p:extLst>
      <p:ext uri="{BB962C8B-B14F-4D97-AF65-F5344CB8AC3E}">
        <p14:creationId xmlns:p14="http://schemas.microsoft.com/office/powerpoint/2010/main" val="2823470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latin typeface="Verdana"/>
                <a:ea typeface="Verdana"/>
                <a:cs typeface="Verdana"/>
                <a:sym typeface="Verdana"/>
              </a:rPr>
              <a:t>The type of service provided depends upon the individual needs of the student and his or her educational goals.  A service or provider can provide both direct and indirect services.  Decisions about service delivery are made by the IEP team on an individual, case-by-case basis.</a:t>
            </a:r>
            <a:endParaRPr lang="en-US" dirty="0" smtClean="0"/>
          </a:p>
          <a:p>
            <a:pPr marL="0" lvl="0" indent="0" algn="l" rtl="0">
              <a:spcBef>
                <a:spcPts val="0"/>
              </a:spcBef>
              <a:spcAft>
                <a:spcPts val="0"/>
              </a:spcAft>
              <a:buNone/>
            </a:pPr>
            <a:endParaRPr lang="en-US" u="sng" dirty="0" smtClean="0">
              <a:latin typeface="Verdana"/>
              <a:ea typeface="Verdana"/>
              <a:cs typeface="Verdana"/>
              <a:sym typeface="Verdana"/>
            </a:endParaRPr>
          </a:p>
          <a:p>
            <a:pPr marL="0" lvl="0" indent="0" algn="l" rtl="0">
              <a:spcBef>
                <a:spcPts val="0"/>
              </a:spcBef>
              <a:spcAft>
                <a:spcPts val="0"/>
              </a:spcAft>
              <a:buNone/>
            </a:pPr>
            <a:r>
              <a:rPr lang="en-US" dirty="0" smtClean="0">
                <a:latin typeface="Verdana"/>
                <a:ea typeface="Verdana"/>
                <a:cs typeface="Verdana"/>
                <a:sym typeface="Verdana"/>
              </a:rPr>
              <a:t>For example, psychological counseling can be provided directly in one-on-one counseling, or indirectly by training the teacher to implement a behavior management program.  Physical therapy can be provided directly in a small group or indirectly by adapting a lesson to be used in a physical education class.  Speech therapy can be implemented directly in a co-taught English class or indirectly by consulting with a classroom teacher to plan written language activities.</a:t>
            </a: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7</a:t>
            </a:fld>
            <a:endParaRPr lang="en-US"/>
          </a:p>
        </p:txBody>
      </p:sp>
    </p:spTree>
    <p:extLst>
      <p:ext uri="{BB962C8B-B14F-4D97-AF65-F5344CB8AC3E}">
        <p14:creationId xmlns:p14="http://schemas.microsoft.com/office/powerpoint/2010/main" val="973266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latin typeface="Verdana"/>
                <a:ea typeface="Verdana"/>
                <a:cs typeface="Verdana"/>
                <a:sym typeface="Verdana"/>
              </a:rPr>
              <a:t>Supplementary aids and services are aids, services, and other supports that are provided in general education classes, other education-related settings, and in extracurricular and nonacademic settings, to enable children with disabilities to be educated with nondisabled children to the maximum extent appropriate. These aids and services are often identified as accommodations and modifications.  </a:t>
            </a:r>
            <a:endParaRPr lang="en-US" dirty="0" smtClean="0"/>
          </a:p>
          <a:p>
            <a:pPr marL="0" lvl="0" indent="0" algn="l" rtl="0">
              <a:spcBef>
                <a:spcPts val="0"/>
              </a:spcBef>
              <a:spcAft>
                <a:spcPts val="0"/>
              </a:spcAft>
              <a:buNone/>
            </a:pPr>
            <a:endParaRPr lang="en-US" dirty="0" smtClean="0">
              <a:latin typeface="Verdana"/>
              <a:ea typeface="Verdana"/>
              <a:cs typeface="Verdana"/>
              <a:sym typeface="Verdana"/>
            </a:endParaRPr>
          </a:p>
          <a:p>
            <a:pPr marL="0" lvl="0" indent="0" algn="l" rtl="0">
              <a:spcBef>
                <a:spcPts val="0"/>
              </a:spcBef>
              <a:spcAft>
                <a:spcPts val="0"/>
              </a:spcAft>
              <a:buNone/>
            </a:pPr>
            <a:r>
              <a:rPr lang="en-US" dirty="0" smtClean="0">
                <a:latin typeface="Verdana"/>
                <a:ea typeface="Verdana"/>
                <a:cs typeface="Verdana"/>
                <a:sym typeface="Verdana"/>
              </a:rPr>
              <a:t>The difference between accommodations and modifications is that accommodations do not reduce learning expectations.  They provide access.  However, modifications refer to practices that change, lower, or reduce learning expectations.  Modifications can increase the gap between the achievement of students with disabilities and expectations for proficiency at a particular grade-level.  </a:t>
            </a: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8</a:t>
            </a:fld>
            <a:endParaRPr lang="en-US"/>
          </a:p>
        </p:txBody>
      </p:sp>
    </p:spTree>
    <p:extLst>
      <p:ext uri="{BB962C8B-B14F-4D97-AF65-F5344CB8AC3E}">
        <p14:creationId xmlns:p14="http://schemas.microsoft.com/office/powerpoint/2010/main" val="1729165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latin typeface="Verdana"/>
                <a:ea typeface="Verdana"/>
                <a:cs typeface="Verdana"/>
                <a:sym typeface="Verdana"/>
              </a:rPr>
              <a:t>Classroom accommodations are generally categorized into four types:  presentation, response, setting, test scheduling. </a:t>
            </a:r>
            <a:endParaRPr lang="en-US" dirty="0" smtClean="0"/>
          </a:p>
          <a:p>
            <a:pPr marL="0" lvl="0" indent="0" algn="l" rtl="0">
              <a:spcBef>
                <a:spcPts val="0"/>
              </a:spcBef>
              <a:spcAft>
                <a:spcPts val="0"/>
              </a:spcAft>
              <a:buNone/>
            </a:pPr>
            <a:endParaRPr lang="en-US" dirty="0" smtClean="0">
              <a:latin typeface="Verdana"/>
              <a:ea typeface="Verdana"/>
              <a:cs typeface="Verdana"/>
              <a:sym typeface="Verdana"/>
            </a:endParaRPr>
          </a:p>
          <a:p>
            <a:pPr marL="0" lvl="0" indent="0" algn="l" rtl="0">
              <a:spcBef>
                <a:spcPts val="0"/>
              </a:spcBef>
              <a:spcAft>
                <a:spcPts val="0"/>
              </a:spcAft>
              <a:buNone/>
            </a:pPr>
            <a:r>
              <a:rPr lang="en-US" dirty="0" smtClean="0">
                <a:latin typeface="Verdana"/>
                <a:ea typeface="Verdana"/>
                <a:cs typeface="Verdana"/>
                <a:sym typeface="Verdana"/>
              </a:rPr>
              <a:t>Examples of Classroom Accommodations are listed on the screen. </a:t>
            </a:r>
            <a:endParaRPr lang="en-US" dirty="0" smtClean="0"/>
          </a:p>
          <a:p>
            <a:pPr marL="0" lvl="0" indent="0" algn="l" rtl="0">
              <a:spcBef>
                <a:spcPts val="0"/>
              </a:spcBef>
              <a:spcAft>
                <a:spcPts val="0"/>
              </a:spcAft>
              <a:buNone/>
            </a:pPr>
            <a:endParaRPr lang="en-US" dirty="0" smtClean="0">
              <a:latin typeface="Verdana"/>
              <a:ea typeface="Verdana"/>
              <a:cs typeface="Verdana"/>
              <a:sym typeface="Verdana"/>
            </a:endParaRPr>
          </a:p>
          <a:p>
            <a:pPr marL="0" lvl="0" indent="0" algn="l" rtl="0">
              <a:spcBef>
                <a:spcPts val="0"/>
              </a:spcBef>
              <a:spcAft>
                <a:spcPts val="0"/>
              </a:spcAft>
              <a:buNone/>
            </a:pPr>
            <a:r>
              <a:rPr lang="en-US" dirty="0" smtClean="0">
                <a:latin typeface="Verdana"/>
                <a:ea typeface="Verdana"/>
                <a:cs typeface="Verdana"/>
                <a:sym typeface="Verdana"/>
              </a:rPr>
              <a:t>The student should be familiar with accommodations selected and their use should not be limited to state assessments only. An accommodation should provide equal access and should not be selected solely to enhance performance.  Some accommodations used during instruction or classroom assessment may not be allowable on statewide assessments.  Questions about the appropriateness of a specific accommodation should be directed to the division Director of Testing</a:t>
            </a:r>
            <a:r>
              <a:rPr lang="en-US" dirty="0" smtClean="0"/>
              <a:t>.  </a:t>
            </a: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9</a:t>
            </a:fld>
            <a:endParaRPr lang="en-US"/>
          </a:p>
        </p:txBody>
      </p:sp>
    </p:spTree>
    <p:extLst>
      <p:ext uri="{BB962C8B-B14F-4D97-AF65-F5344CB8AC3E}">
        <p14:creationId xmlns:p14="http://schemas.microsoft.com/office/powerpoint/2010/main" val="2810978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BF2886-BB9C-4A1F-A3DA-83B7E874124C}"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DOE Logo&#10;">
            <a:extLst>
              <a:ext uri="{FF2B5EF4-FFF2-40B4-BE49-F238E27FC236}">
                <a16:creationId xmlns:a16="http://schemas.microsoft.com/office/drawing/2014/main" id="{D01BE02D-DE6D-2A4F-912A-30E38F9A3BBC}"/>
              </a:ext>
            </a:extLst>
          </p:cNvPr>
          <p:cNvPicPr>
            <a:picLocks noChangeAspect="1"/>
          </p:cNvPicPr>
          <p:nvPr userDrawn="1"/>
        </p:nvPicPr>
        <p:blipFill>
          <a:blip r:embed="rId2"/>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623245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F42C2F-C34D-4190-A7B2-D5D3DB26E600}"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FF7479EC-C092-2F4F-8098-8C8601416219}"/>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
            <a:extLst>
              <a:ext uri="{FF2B5EF4-FFF2-40B4-BE49-F238E27FC236}">
                <a16:creationId xmlns:a16="http://schemas.microsoft.com/office/drawing/2014/main" id="{6CBA4CDE-C368-E442-9A5A-0A7858749495}"/>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4195639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938F1D-077D-4867-874A-8232D2E3FF83}"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9685BA75-194C-F143-8A74-951583AA4B7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
            <a:extLst>
              <a:ext uri="{FF2B5EF4-FFF2-40B4-BE49-F238E27FC236}">
                <a16:creationId xmlns:a16="http://schemas.microsoft.com/office/drawing/2014/main" id="{DFBA81DF-495A-F843-B9AC-727FC2CDA77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842523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C52538-36D0-8943-9136-3BA029FC0932}"/>
              </a:ext>
            </a:extLst>
          </p:cNvPr>
          <p:cNvSpPr>
            <a:spLocks noGrp="1"/>
          </p:cNvSpPr>
          <p:nvPr>
            <p:ph type="dt" sz="half" idx="10"/>
          </p:nvPr>
        </p:nvSpPr>
        <p:spPr/>
        <p:txBody>
          <a:bodyPr/>
          <a:lstStyle/>
          <a:p>
            <a:fld id="{3CB643BD-9E80-4F7B-B6B6-8F3243373BB6}" type="datetime1">
              <a:rPr lang="en-US" smtClean="0"/>
              <a:t>1/12/2022</a:t>
            </a:fld>
            <a:endParaRPr lang="en-US"/>
          </a:p>
        </p:txBody>
      </p:sp>
      <p:sp>
        <p:nvSpPr>
          <p:cNvPr id="4" name="Footer Placeholder 3">
            <a:extLst>
              <a:ext uri="{FF2B5EF4-FFF2-40B4-BE49-F238E27FC236}">
                <a16:creationId xmlns:a16="http://schemas.microsoft.com/office/drawing/2014/main" id="{3E37C020-2CFF-9347-B513-B8FBEB7243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A6B8E1-B5E4-3048-87CE-BCB72C1AF6C5}"/>
              </a:ext>
            </a:extLst>
          </p:cNvPr>
          <p:cNvSpPr>
            <a:spLocks noGrp="1"/>
          </p:cNvSpPr>
          <p:nvPr>
            <p:ph type="sldNum" sz="quarter" idx="12"/>
          </p:nvPr>
        </p:nvSpPr>
        <p:spPr/>
        <p:txBody>
          <a:bodyPr/>
          <a:lstStyle/>
          <a:p>
            <a:fld id="{25E842EE-07A5-BF42-B259-F0753968FB43}" type="slidenum">
              <a:rPr lang="en-US" smtClean="0"/>
              <a:t>‹#›</a:t>
            </a:fld>
            <a:endParaRPr lang="en-US"/>
          </a:p>
        </p:txBody>
      </p:sp>
      <p:sp>
        <p:nvSpPr>
          <p:cNvPr id="6" name="Title 1">
            <a:extLst>
              <a:ext uri="{FF2B5EF4-FFF2-40B4-BE49-F238E27FC236}">
                <a16:creationId xmlns:a16="http://schemas.microsoft.com/office/drawing/2014/main" id="{1BC19C0C-ED9D-2442-BCBB-B31C9C1A8D3D}"/>
              </a:ext>
            </a:extLst>
          </p:cNvPr>
          <p:cNvSpPr>
            <a:spLocks noGrp="1"/>
          </p:cNvSpPr>
          <p:nvPr>
            <p:ph type="ctrTitle" hasCustomPrompt="1"/>
          </p:nvPr>
        </p:nvSpPr>
        <p:spPr>
          <a:xfrm>
            <a:off x="1524000" y="2235199"/>
            <a:ext cx="9144000" cy="2387600"/>
          </a:xfrm>
          <a:solidFill>
            <a:schemeClr val="bg1">
              <a:alpha val="63000"/>
            </a:schemeClr>
          </a:solidFill>
          <a:ln w="79375" cap="rnd">
            <a:solidFill>
              <a:srgbClr val="C00000">
                <a:alpha val="79000"/>
              </a:srgbClr>
            </a:solidFill>
            <a:extLst>
              <a:ext uri="{C807C97D-BFC1-408E-A445-0C87EB9F89A2}">
                <ask:lineSketchStyleProps xmlns="" xmlns:ask="http://schemas.microsoft.com/office/drawing/2018/sketchyshapes" sd="1219033472">
                  <a:custGeom>
                    <a:avLst/>
                    <a:gdLst>
                      <a:gd name="connsiteX0" fmla="*/ 0 w 9144000"/>
                      <a:gd name="connsiteY0" fmla="*/ 0 h 2387600"/>
                      <a:gd name="connsiteX1" fmla="*/ 9144000 w 9144000"/>
                      <a:gd name="connsiteY1" fmla="*/ 0 h 2387600"/>
                      <a:gd name="connsiteX2" fmla="*/ 9144000 w 9144000"/>
                      <a:gd name="connsiteY2" fmla="*/ 2387600 h 2387600"/>
                      <a:gd name="connsiteX3" fmla="*/ 0 w 9144000"/>
                      <a:gd name="connsiteY3" fmla="*/ 2387600 h 2387600"/>
                      <a:gd name="connsiteX4" fmla="*/ 0 w 9144000"/>
                      <a:gd name="connsiteY4" fmla="*/ 0 h 238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387600" fill="none" extrusionOk="0">
                        <a:moveTo>
                          <a:pt x="0" y="0"/>
                        </a:moveTo>
                        <a:cubicBezTo>
                          <a:pt x="3028269" y="-49533"/>
                          <a:pt x="5283183" y="-14809"/>
                          <a:pt x="9144000" y="0"/>
                        </a:cubicBezTo>
                        <a:cubicBezTo>
                          <a:pt x="9231639" y="505107"/>
                          <a:pt x="9071321" y="1690582"/>
                          <a:pt x="9144000" y="2387600"/>
                        </a:cubicBezTo>
                        <a:cubicBezTo>
                          <a:pt x="4837205" y="2339369"/>
                          <a:pt x="2638381" y="2472055"/>
                          <a:pt x="0" y="2387600"/>
                        </a:cubicBezTo>
                        <a:cubicBezTo>
                          <a:pt x="-38581" y="2075969"/>
                          <a:pt x="63341" y="553084"/>
                          <a:pt x="0" y="0"/>
                        </a:cubicBezTo>
                        <a:close/>
                      </a:path>
                      <a:path w="9144000" h="2387600" stroke="0" extrusionOk="0">
                        <a:moveTo>
                          <a:pt x="0" y="0"/>
                        </a:moveTo>
                        <a:cubicBezTo>
                          <a:pt x="2613657" y="118645"/>
                          <a:pt x="5770383" y="116012"/>
                          <a:pt x="9144000" y="0"/>
                        </a:cubicBezTo>
                        <a:cubicBezTo>
                          <a:pt x="9011118" y="637795"/>
                          <a:pt x="9228951" y="1714952"/>
                          <a:pt x="9144000" y="2387600"/>
                        </a:cubicBezTo>
                        <a:cubicBezTo>
                          <a:pt x="5690229" y="2522200"/>
                          <a:pt x="3865307" y="2230404"/>
                          <a:pt x="0" y="2387600"/>
                        </a:cubicBezTo>
                        <a:cubicBezTo>
                          <a:pt x="-20187" y="1892462"/>
                          <a:pt x="-152480" y="696011"/>
                          <a:pt x="0" y="0"/>
                        </a:cubicBezTo>
                        <a:close/>
                      </a:path>
                    </a:pathLst>
                  </a:custGeom>
                  <ask:type>
                    <ask:lineSketchNone/>
                  </ask:type>
                </ask:lineSketchStyleProps>
              </a:ext>
            </a:extLst>
          </a:ln>
        </p:spPr>
        <p:txBody>
          <a:bodyPr anchor="ctr"/>
          <a:lstStyle>
            <a:lvl1pPr algn="ctr">
              <a:defRPr sz="6000"/>
            </a:lvl1pPr>
          </a:lstStyle>
          <a:p>
            <a:r>
              <a:rPr lang="en-US" dirty="0"/>
              <a:t>CLICK TO EDIT MASTER TITLE STYLE</a:t>
            </a:r>
          </a:p>
        </p:txBody>
      </p:sp>
      <p:sp>
        <p:nvSpPr>
          <p:cNvPr id="7" name="Subtitle 2">
            <a:extLst>
              <a:ext uri="{FF2B5EF4-FFF2-40B4-BE49-F238E27FC236}">
                <a16:creationId xmlns:a16="http://schemas.microsoft.com/office/drawing/2014/main" id="{6FAF135A-0843-6144-9054-47528ADE8BB1}"/>
              </a:ext>
            </a:extLst>
          </p:cNvPr>
          <p:cNvSpPr>
            <a:spLocks noGrp="1"/>
          </p:cNvSpPr>
          <p:nvPr>
            <p:ph type="subTitle" idx="1"/>
          </p:nvPr>
        </p:nvSpPr>
        <p:spPr>
          <a:xfrm>
            <a:off x="1445341" y="4714875"/>
            <a:ext cx="9144000" cy="102861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66975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807386-36D0-4D35-A3B3-C88815D82914}"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92452067-EE6E-4741-B132-4798F0431CE4}"/>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10;">
            <a:extLst>
              <a:ext uri="{FF2B5EF4-FFF2-40B4-BE49-F238E27FC236}">
                <a16:creationId xmlns:a16="http://schemas.microsoft.com/office/drawing/2014/main" id="{D01BE02D-DE6D-2A4F-912A-30E38F9A3BB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1573016321"/>
      </p:ext>
    </p:extLst>
  </p:cSld>
  <p:clrMapOvr>
    <a:masterClrMapping/>
  </p:clrMapOvr>
  <p:extLst mod="1">
    <p:ext uri="{DCECCB84-F9BA-43D5-87BE-67443E8EF086}">
      <p15:sldGuideLst xmlns:p15="http://schemas.microsoft.com/office/powerpoint/2012/main">
        <p15:guide id="1" orient="horz" pos="424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23ED67-46AF-41FF-8957-A877D3D71DEF}"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DOE LOGO">
            <a:extLst>
              <a:ext uri="{FF2B5EF4-FFF2-40B4-BE49-F238E27FC236}">
                <a16:creationId xmlns:a16="http://schemas.microsoft.com/office/drawing/2014/main" id="{12FA6595-DD2D-2349-9F43-C96DE74D46BE}"/>
              </a:ext>
            </a:extLst>
          </p:cNvPr>
          <p:cNvPicPr>
            <a:picLocks noChangeAspect="1"/>
          </p:cNvPicPr>
          <p:nvPr userDrawn="1"/>
        </p:nvPicPr>
        <p:blipFill>
          <a:blip r:embed="rId2"/>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556727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08F12E-0235-4558-ACA2-FC112FEC11D1}" type="datetime1">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a:p>
        </p:txBody>
      </p:sp>
      <p:pic>
        <p:nvPicPr>
          <p:cNvPr id="8" name="Picture 7" descr="Virginia Department of Education">
            <a:extLst>
              <a:ext uri="{FF2B5EF4-FFF2-40B4-BE49-F238E27FC236}">
                <a16:creationId xmlns:a16="http://schemas.microsoft.com/office/drawing/2014/main" id="{0379D9AE-9EB1-C446-86B9-9EFCCCDF9422}"/>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17897FD1-7B88-844F-9BF8-4E8A6FB9BF33}"/>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077492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0740C1-4BC4-4DA5-963C-E5FFF90C923B}" type="datetime1">
              <a:rPr lang="en-US" smtClean="0"/>
              <a:t>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E842EE-07A5-BF42-B259-F0753968FB43}" type="slidenum">
              <a:rPr lang="en-US" smtClean="0"/>
              <a:t>‹#›</a:t>
            </a:fld>
            <a:endParaRPr lang="en-US"/>
          </a:p>
        </p:txBody>
      </p:sp>
      <p:pic>
        <p:nvPicPr>
          <p:cNvPr id="10" name="Picture 9" descr="Virginia Department of Education">
            <a:extLst>
              <a:ext uri="{FF2B5EF4-FFF2-40B4-BE49-F238E27FC236}">
                <a16:creationId xmlns:a16="http://schemas.microsoft.com/office/drawing/2014/main" id="{74B9EB91-7F1A-544A-8767-6CED6A3376A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11" name="Picture 10" descr="VDOE Logo">
            <a:extLst>
              <a:ext uri="{FF2B5EF4-FFF2-40B4-BE49-F238E27FC236}">
                <a16:creationId xmlns:a16="http://schemas.microsoft.com/office/drawing/2014/main" id="{B20049FE-9473-4D4A-87D4-457E809992A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012931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2037E8-D43B-4A53-873F-7935015DC1E7}" type="datetime1">
              <a:rPr lang="en-US" smtClean="0"/>
              <a:t>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E842EE-07A5-BF42-B259-F0753968FB43}" type="slidenum">
              <a:rPr lang="en-US" smtClean="0"/>
              <a:t>‹#›</a:t>
            </a:fld>
            <a:endParaRPr lang="en-US"/>
          </a:p>
        </p:txBody>
      </p:sp>
      <p:pic>
        <p:nvPicPr>
          <p:cNvPr id="6" name="Picture 5" descr="Virginia Department of Education">
            <a:extLst>
              <a:ext uri="{FF2B5EF4-FFF2-40B4-BE49-F238E27FC236}">
                <a16:creationId xmlns:a16="http://schemas.microsoft.com/office/drawing/2014/main" id="{B8304214-2D07-714B-AD79-46D99B3F1C79}"/>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7" name="Picture 6" descr="VDOE Logo">
            <a:extLst>
              <a:ext uri="{FF2B5EF4-FFF2-40B4-BE49-F238E27FC236}">
                <a16:creationId xmlns:a16="http://schemas.microsoft.com/office/drawing/2014/main" id="{CF32DF03-BC57-9542-97CF-D5EDB2160470}"/>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83871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49A5AA-014E-457B-AF4E-AE54EF6AA459}" type="datetime1">
              <a:rPr lang="en-US" smtClean="0"/>
              <a:t>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E842EE-07A5-BF42-B259-F0753968FB43}" type="slidenum">
              <a:rPr lang="en-US" smtClean="0"/>
              <a:t>‹#›</a:t>
            </a:fld>
            <a:endParaRPr lang="en-US"/>
          </a:p>
        </p:txBody>
      </p:sp>
      <p:pic>
        <p:nvPicPr>
          <p:cNvPr id="5" name="Picture 4" descr="Virginia Department of Education">
            <a:extLst>
              <a:ext uri="{FF2B5EF4-FFF2-40B4-BE49-F238E27FC236}">
                <a16:creationId xmlns:a16="http://schemas.microsoft.com/office/drawing/2014/main" id="{AB9280B8-2911-D84E-9DD1-CF494F6F2695}"/>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6" name="Picture 5" descr="VDOE Logo">
            <a:extLst>
              <a:ext uri="{FF2B5EF4-FFF2-40B4-BE49-F238E27FC236}">
                <a16:creationId xmlns:a16="http://schemas.microsoft.com/office/drawing/2014/main" id="{77A0E041-0EDB-2145-B868-F507A2BBB255}"/>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47063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62A559F-3C58-4488-9268-22814957BFA8}" type="datetime1">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dirty="0"/>
          </a:p>
        </p:txBody>
      </p:sp>
      <p:pic>
        <p:nvPicPr>
          <p:cNvPr id="8" name="Picture 7" descr="Virginia Department of Education">
            <a:extLst>
              <a:ext uri="{FF2B5EF4-FFF2-40B4-BE49-F238E27FC236}">
                <a16:creationId xmlns:a16="http://schemas.microsoft.com/office/drawing/2014/main" id="{A00919D2-9032-284F-852D-6A7A2A7EC29E}"/>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6E302F99-4230-514E-95F1-69FED60FDF4E}"/>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130120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51CE89-1DAF-4220-A757-0571ECE192AF}" type="datetime1">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a:p>
        </p:txBody>
      </p:sp>
      <p:pic>
        <p:nvPicPr>
          <p:cNvPr id="8" name="Picture 7" descr="Virginia Department of Education">
            <a:extLst>
              <a:ext uri="{FF2B5EF4-FFF2-40B4-BE49-F238E27FC236}">
                <a16:creationId xmlns:a16="http://schemas.microsoft.com/office/drawing/2014/main" id="{51F4F683-BC1F-E042-A027-FA3C6AF750B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78A8B6B0-E0B9-194A-86AE-42CB3C24D30D}"/>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569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687311" y="636099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2898A-9AA2-4291-8320-D14D7FAC941E}" type="datetime1">
              <a:rPr lang="en-US" smtClean="0"/>
              <a:t>1/12/2022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8200" y="636099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842EE-07A5-BF42-B259-F0753968FB43}" type="slidenum">
              <a:rPr lang="en-US" smtClean="0"/>
              <a:pPr/>
              <a:t>‹#›</a:t>
            </a:fld>
            <a:endParaRPr lang="en-US" dirty="0"/>
          </a:p>
        </p:txBody>
      </p:sp>
    </p:spTree>
    <p:extLst>
      <p:ext uri="{BB962C8B-B14F-4D97-AF65-F5344CB8AC3E}">
        <p14:creationId xmlns:p14="http://schemas.microsoft.com/office/powerpoint/2010/main" val="178649643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accent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i="1" kern="1200">
          <a:solidFill>
            <a:srgbClr val="C2253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248" userDrawn="1">
          <p15:clr>
            <a:srgbClr val="F26B43"/>
          </p15:clr>
        </p15:guide>
        <p15:guide id="2" pos="72" userDrawn="1">
          <p15:clr>
            <a:srgbClr val="F26B43"/>
          </p15:clr>
        </p15:guide>
        <p15:guide id="3" pos="7608" userDrawn="1">
          <p15:clr>
            <a:srgbClr val="F26B43"/>
          </p15:clr>
        </p15:guide>
        <p15:guide id="4" orient="horz" pos="7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doe.virginia.gov/special_ed/iep_instruct_svcs/stds-based_iep/index.s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C58FD-EC71-3F44-8D70-7EAFF31B7F23}"/>
              </a:ext>
            </a:extLst>
          </p:cNvPr>
          <p:cNvSpPr>
            <a:spLocks noGrp="1"/>
          </p:cNvSpPr>
          <p:nvPr>
            <p:ph type="ctrTitle"/>
          </p:nvPr>
        </p:nvSpPr>
        <p:spPr/>
        <p:txBody>
          <a:bodyPr>
            <a:normAutofit fontScale="90000"/>
          </a:bodyPr>
          <a:lstStyle/>
          <a:p>
            <a:r>
              <a:rPr lang="en-US" dirty="0">
                <a:latin typeface="Trebuchet MS" panose="020B0603020202020204" pitchFamily="34" charset="0"/>
                <a:ea typeface="Verdana"/>
                <a:cs typeface="Verdana"/>
                <a:sym typeface="Verdana"/>
              </a:rPr>
              <a:t>Standards-Based Individualized Education Program</a:t>
            </a:r>
            <a:endParaRPr lang="en-US" dirty="0">
              <a:latin typeface="Trebuchet MS" panose="020B0603020202020204" pitchFamily="34" charset="0"/>
            </a:endParaRPr>
          </a:p>
        </p:txBody>
      </p:sp>
      <p:sp>
        <p:nvSpPr>
          <p:cNvPr id="3" name="Subtitle 2">
            <a:extLst>
              <a:ext uri="{FF2B5EF4-FFF2-40B4-BE49-F238E27FC236}">
                <a16:creationId xmlns:a16="http://schemas.microsoft.com/office/drawing/2014/main" id="{00B6E87B-5556-024B-8CA8-E1C1B2E6D8F1}"/>
              </a:ext>
            </a:extLst>
          </p:cNvPr>
          <p:cNvSpPr>
            <a:spLocks noGrp="1"/>
          </p:cNvSpPr>
          <p:nvPr>
            <p:ph type="subTitle" idx="1"/>
          </p:nvPr>
        </p:nvSpPr>
        <p:spPr/>
        <p:txBody>
          <a:bodyPr/>
          <a:lstStyle/>
          <a:p>
            <a:pPr>
              <a:spcBef>
                <a:spcPts val="0"/>
              </a:spcBef>
              <a:buClr>
                <a:schemeClr val="lt1"/>
              </a:buClr>
              <a:buSzPts val="3200"/>
            </a:pPr>
            <a:r>
              <a:rPr lang="en-US" b="1" dirty="0">
                <a:latin typeface="Trebuchet MS" panose="020B0603020202020204" pitchFamily="34" charset="0"/>
                <a:ea typeface="Verdana"/>
                <a:cs typeface="Verdana"/>
                <a:sym typeface="Verdana"/>
              </a:rPr>
              <a:t>Module Five: Identifying Special Education and Related Services</a:t>
            </a:r>
          </a:p>
          <a:p>
            <a:pPr lvl="0">
              <a:spcBef>
                <a:spcPts val="0"/>
              </a:spcBef>
              <a:buClr>
                <a:schemeClr val="lt1"/>
              </a:buClr>
              <a:buSzPts val="3200"/>
            </a:pPr>
            <a:endParaRPr lang="en-US" dirty="0">
              <a:latin typeface="Verdana"/>
              <a:ea typeface="Verdana"/>
              <a:cs typeface="Verdana"/>
              <a:sym typeface="Verdana"/>
            </a:endParaRPr>
          </a:p>
        </p:txBody>
      </p:sp>
      <p:sp>
        <p:nvSpPr>
          <p:cNvPr id="4" name="Slide Number Placeholder 3"/>
          <p:cNvSpPr>
            <a:spLocks noGrp="1"/>
          </p:cNvSpPr>
          <p:nvPr>
            <p:ph type="sldNum" sz="quarter" idx="12"/>
          </p:nvPr>
        </p:nvSpPr>
        <p:spPr/>
        <p:txBody>
          <a:bodyPr/>
          <a:lstStyle/>
          <a:p>
            <a:fld id="{25E842EE-07A5-BF42-B259-F0753968FB43}" type="slidenum">
              <a:rPr lang="en-US" smtClean="0"/>
              <a:t>1</a:t>
            </a:fld>
            <a:endParaRPr lang="en-US"/>
          </a:p>
        </p:txBody>
      </p:sp>
    </p:spTree>
    <p:extLst>
      <p:ext uri="{BB962C8B-B14F-4D97-AF65-F5344CB8AC3E}">
        <p14:creationId xmlns:p14="http://schemas.microsoft.com/office/powerpoint/2010/main" val="36675591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Examples of Transition </a:t>
            </a:r>
            <a:r>
              <a:rPr lang="en-US" sz="3200" dirty="0" smtClean="0">
                <a:latin typeface="Trebuchet MS" panose="020B0603020202020204" pitchFamily="34" charset="0"/>
                <a:ea typeface="Verdana"/>
                <a:cs typeface="Verdana"/>
                <a:sym typeface="Verdana"/>
              </a:rPr>
              <a:t>Accommodations</a:t>
            </a:r>
            <a:endParaRPr lang="en-US" sz="3200" dirty="0">
              <a:latin typeface="Trebuchet MS" panose="020B0603020202020204" pitchFamily="34" charset="0"/>
            </a:endParaRPr>
          </a:p>
        </p:txBody>
      </p:sp>
      <p:sp>
        <p:nvSpPr>
          <p:cNvPr id="3" name="Content Placeholder 2"/>
          <p:cNvSpPr>
            <a:spLocks noGrp="1"/>
          </p:cNvSpPr>
          <p:nvPr>
            <p:ph idx="1"/>
          </p:nvPr>
        </p:nvSpPr>
        <p:spPr/>
        <p:txBody>
          <a:bodyPr/>
          <a:lstStyle/>
          <a:p>
            <a:pPr marL="742950" lvl="1" indent="-285750">
              <a:lnSpc>
                <a:spcPct val="100000"/>
              </a:lnSpc>
              <a:spcBef>
                <a:spcPts val="0"/>
              </a:spcBef>
              <a:buClr>
                <a:schemeClr val="dk1"/>
              </a:buClr>
              <a:buSzPts val="2400"/>
              <a:buFont typeface="Arial"/>
              <a:buChar char="•"/>
            </a:pPr>
            <a:r>
              <a:rPr lang="en-US" dirty="0">
                <a:latin typeface="Trebuchet MS" panose="020B0603020202020204" pitchFamily="34" charset="0"/>
                <a:ea typeface="Verdana" panose="020B0604030504040204" pitchFamily="34" charset="0"/>
                <a:cs typeface="Verdana" panose="020B0604030504040204" pitchFamily="34" charset="0"/>
                <a:sym typeface="Verdana"/>
              </a:rPr>
              <a:t>Use of voice recognition computer software </a:t>
            </a:r>
            <a:r>
              <a:rPr lang="en-US" dirty="0" smtClean="0">
                <a:latin typeface="Trebuchet MS" panose="020B0603020202020204" pitchFamily="34" charset="0"/>
                <a:ea typeface="Verdana" panose="020B0604030504040204" pitchFamily="34" charset="0"/>
                <a:cs typeface="Verdana" panose="020B0604030504040204" pitchFamily="34" charset="0"/>
                <a:sym typeface="Verdana"/>
              </a:rPr>
              <a:t>versus </a:t>
            </a:r>
            <a:r>
              <a:rPr lang="en-US" dirty="0">
                <a:latin typeface="Trebuchet MS" panose="020B0603020202020204" pitchFamily="34" charset="0"/>
                <a:ea typeface="Verdana" panose="020B0604030504040204" pitchFamily="34" charset="0"/>
                <a:cs typeface="Verdana" panose="020B0604030504040204" pitchFamily="34" charset="0"/>
                <a:sym typeface="Verdana"/>
              </a:rPr>
              <a:t>scribe to </a:t>
            </a:r>
            <a:r>
              <a:rPr lang="en-US" dirty="0">
                <a:latin typeface="Trebuchet MS" panose="020B0603020202020204" pitchFamily="34" charset="0"/>
                <a:ea typeface="Verdana" panose="020B0604030504040204" pitchFamily="34" charset="0"/>
                <a:cs typeface="Verdana" panose="020B0604030504040204" pitchFamily="34" charset="0"/>
                <a:sym typeface="Verdana"/>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compose a paragraph</a:t>
            </a:r>
            <a:endParaRPr lang="en-US" dirty="0">
              <a:latin typeface="Trebuchet MS" panose="020B0603020202020204" pitchFamily="34" charset="0"/>
              <a:ea typeface="Verdana" panose="020B0604030504040204" pitchFamily="34" charset="0"/>
              <a:cs typeface="Verdana" panose="020B0604030504040204" pitchFamily="34" charset="0"/>
              <a:sym typeface="Verdana"/>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endParaRPr>
          </a:p>
          <a:p>
            <a:pPr marL="742950" lvl="1" indent="-285750">
              <a:lnSpc>
                <a:spcPct val="100000"/>
              </a:lnSpc>
              <a:spcBef>
                <a:spcPts val="480"/>
              </a:spcBef>
              <a:buClr>
                <a:schemeClr val="dk1"/>
              </a:buClr>
              <a:buSzPts val="2400"/>
              <a:buFont typeface="Arial"/>
              <a:buChar char="•"/>
            </a:pPr>
            <a:r>
              <a:rPr lang="en-US" dirty="0">
                <a:latin typeface="Trebuchet MS" panose="020B0603020202020204" pitchFamily="34" charset="0"/>
                <a:ea typeface="Verdana" panose="020B0604030504040204" pitchFamily="34" charset="0"/>
                <a:cs typeface="Verdana" panose="020B0604030504040204" pitchFamily="34" charset="0"/>
                <a:sym typeface="Verdana"/>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Use of augmentative communication device </a:t>
            </a:r>
            <a:r>
              <a:rPr lang="en-US" dirty="0" smtClean="0">
                <a:latin typeface="Trebuchet MS" panose="020B0603020202020204" pitchFamily="34" charset="0"/>
                <a:ea typeface="Verdana" panose="020B0604030504040204" pitchFamily="34" charset="0"/>
                <a:cs typeface="Verdana" panose="020B0604030504040204" pitchFamily="34" charset="0"/>
                <a:sym typeface="Verdana"/>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versus </a:t>
            </a:r>
            <a:r>
              <a:rPr lang="en-US" dirty="0">
                <a:latin typeface="Trebuchet MS" panose="020B0603020202020204" pitchFamily="34" charset="0"/>
                <a:ea typeface="Verdana" panose="020B0604030504040204" pitchFamily="34" charset="0"/>
                <a:cs typeface="Verdana" panose="020B0604030504040204" pitchFamily="34" charset="0"/>
                <a:sym typeface="Verdana"/>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personal assistant to request appropriate accommodations</a:t>
            </a:r>
            <a:endParaRPr lang="en-US" dirty="0">
              <a:latin typeface="Trebuchet MS" panose="020B0603020202020204" pitchFamily="34" charset="0"/>
              <a:ea typeface="Verdana" panose="020B0604030504040204" pitchFamily="34" charset="0"/>
              <a:cs typeface="Verdana" panose="020B0604030504040204" pitchFamily="34" charset="0"/>
              <a:sym typeface="Verdana"/>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endParaRPr>
          </a:p>
          <a:p>
            <a:pPr marL="742950" lvl="1" indent="-285750">
              <a:lnSpc>
                <a:spcPct val="100000"/>
              </a:lnSpc>
              <a:spcBef>
                <a:spcPts val="480"/>
              </a:spcBef>
              <a:buClr>
                <a:schemeClr val="dk1"/>
              </a:buClr>
              <a:buSzPts val="2400"/>
              <a:buFont typeface="Arial"/>
              <a:buChar char="•"/>
            </a:pPr>
            <a:r>
              <a:rPr lang="en-US" dirty="0">
                <a:latin typeface="Trebuchet MS" panose="020B0603020202020204" pitchFamily="34" charset="0"/>
                <a:ea typeface="Verdana" panose="020B0604030504040204" pitchFamily="34" charset="0"/>
                <a:cs typeface="Verdana" panose="020B0604030504040204" pitchFamily="34" charset="0"/>
                <a:sym typeface="Verdana"/>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Use of a cell phone alarm </a:t>
            </a:r>
            <a:r>
              <a:rPr lang="en-US" dirty="0" smtClean="0">
                <a:latin typeface="Trebuchet MS" panose="020B0603020202020204" pitchFamily="34" charset="0"/>
                <a:ea typeface="Verdana" panose="020B0604030504040204" pitchFamily="34" charset="0"/>
                <a:cs typeface="Verdana" panose="020B0604030504040204" pitchFamily="34" charset="0"/>
                <a:sym typeface="Verdana"/>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versus </a:t>
            </a:r>
            <a:r>
              <a:rPr lang="en-US" dirty="0">
                <a:latin typeface="Trebuchet MS" panose="020B0603020202020204" pitchFamily="34" charset="0"/>
                <a:ea typeface="Verdana" panose="020B0604030504040204" pitchFamily="34" charset="0"/>
                <a:cs typeface="Verdana" panose="020B0604030504040204" pitchFamily="34" charset="0"/>
                <a:sym typeface="Verdana"/>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father’s reminders to take </a:t>
            </a:r>
            <a:r>
              <a:rPr lang="en-US" dirty="0" smtClean="0">
                <a:latin typeface="Trebuchet MS" panose="020B0603020202020204" pitchFamily="34" charset="0"/>
                <a:ea typeface="Verdana" panose="020B0604030504040204" pitchFamily="34" charset="0"/>
                <a:cs typeface="Verdana" panose="020B0604030504040204" pitchFamily="34" charset="0"/>
                <a:sym typeface="Verdana"/>
              </a:rPr>
              <a:t>medications (so </a:t>
            </a:r>
            <a:r>
              <a:rPr lang="en-US" dirty="0">
                <a:latin typeface="Trebuchet MS" panose="020B0603020202020204" pitchFamily="34" charset="0"/>
                <a:ea typeface="Verdana" panose="020B0604030504040204" pitchFamily="34" charset="0"/>
                <a:cs typeface="Verdana" panose="020B0604030504040204" pitchFamily="34" charset="0"/>
                <a:sym typeface="Verdana"/>
              </a:rPr>
              <a:t>that student can live in his own </a:t>
            </a:r>
            <a:r>
              <a:rPr lang="en-US" dirty="0" smtClean="0">
                <a:latin typeface="Trebuchet MS" panose="020B0603020202020204" pitchFamily="34" charset="0"/>
                <a:ea typeface="Verdana" panose="020B0604030504040204" pitchFamily="34" charset="0"/>
                <a:cs typeface="Verdana" panose="020B0604030504040204" pitchFamily="34" charset="0"/>
                <a:sym typeface="Verdana"/>
              </a:rPr>
              <a:t>apartment).</a:t>
            </a:r>
            <a:endParaRPr lang="en-US" dirty="0">
              <a:latin typeface="Trebuchet MS" panose="020B060302020202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10</a:t>
            </a:fld>
            <a:endParaRPr lang="en-US"/>
          </a:p>
        </p:txBody>
      </p:sp>
    </p:spTree>
    <p:extLst>
      <p:ext uri="{BB962C8B-B14F-4D97-AF65-F5344CB8AC3E}">
        <p14:creationId xmlns:p14="http://schemas.microsoft.com/office/powerpoint/2010/main" val="18104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latin typeface="Trebuchet MS" panose="020B0603020202020204" pitchFamily="34" charset="0"/>
                <a:ea typeface="Verdana"/>
                <a:cs typeface="Verdana"/>
                <a:sym typeface="Verdana"/>
              </a:rPr>
              <a:t>Quick Check: </a:t>
            </a:r>
            <a:r>
              <a:rPr lang="en-US" sz="3200" dirty="0" smtClean="0">
                <a:latin typeface="Trebuchet MS" panose="020B0603020202020204" pitchFamily="34" charset="0"/>
                <a:ea typeface="Verdana"/>
                <a:cs typeface="Verdana"/>
                <a:sym typeface="Verdana"/>
              </a:rPr>
              <a:t>Identifying </a:t>
            </a:r>
            <a:r>
              <a:rPr lang="en-US" sz="3200" dirty="0">
                <a:latin typeface="Trebuchet MS" panose="020B0603020202020204" pitchFamily="34" charset="0"/>
                <a:ea typeface="Verdana"/>
                <a:cs typeface="Verdana"/>
                <a:sym typeface="Verdana"/>
              </a:rPr>
              <a:t>Special Education and Related </a:t>
            </a:r>
            <a:r>
              <a:rPr lang="en-US" sz="3200" dirty="0" smtClean="0">
                <a:latin typeface="Trebuchet MS" panose="020B0603020202020204" pitchFamily="34" charset="0"/>
                <a:ea typeface="Verdana"/>
                <a:cs typeface="Verdana"/>
                <a:sym typeface="Verdana"/>
              </a:rPr>
              <a:t>Services (</a:t>
            </a:r>
            <a:r>
              <a:rPr lang="en-US" sz="3200" dirty="0">
                <a:latin typeface="Trebuchet MS" panose="020B0603020202020204" pitchFamily="34" charset="0"/>
                <a:ea typeface="Verdana"/>
                <a:cs typeface="Verdana"/>
                <a:sym typeface="Verdana"/>
              </a:rPr>
              <a:t>1 of 2)</a:t>
            </a:r>
            <a:br>
              <a:rPr lang="en-US" sz="3200" dirty="0">
                <a:latin typeface="Trebuchet MS" panose="020B0603020202020204" pitchFamily="34" charset="0"/>
                <a:ea typeface="Verdana"/>
                <a:cs typeface="Verdana"/>
                <a:sym typeface="Verdana"/>
              </a:rPr>
            </a:br>
            <a:endParaRPr lang="en-US" sz="3200" dirty="0">
              <a:latin typeface="Trebuchet MS" panose="020B0603020202020204" pitchFamily="34" charset="0"/>
            </a:endParaRPr>
          </a:p>
        </p:txBody>
      </p:sp>
      <p:sp>
        <p:nvSpPr>
          <p:cNvPr id="3" name="Content Placeholder 2"/>
          <p:cNvSpPr>
            <a:spLocks noGrp="1"/>
          </p:cNvSpPr>
          <p:nvPr>
            <p:ph idx="1"/>
          </p:nvPr>
        </p:nvSpPr>
        <p:spPr/>
        <p:txBody>
          <a:bodyPr>
            <a:normAutofit/>
          </a:bodyPr>
          <a:lstStyle/>
          <a:p>
            <a:pPr>
              <a:lnSpc>
                <a:spcPct val="100000"/>
              </a:lnSpc>
            </a:pPr>
            <a:r>
              <a:rPr lang="en-US"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The IEP Team has described the student-specific services for: special education (specially designed instruction</a:t>
            </a:r>
            <a:r>
              <a:rPr lang="en-US"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 </a:t>
            </a:r>
            <a:r>
              <a:rPr lang="en-US"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related services, supplementary </a:t>
            </a:r>
            <a:r>
              <a:rPr lang="en-US"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aids</a:t>
            </a:r>
            <a:r>
              <a:rPr lang="en-US"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 and services, or program modifications. </a:t>
            </a:r>
            <a:endParaRPr lang="en-US"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pPr>
              <a:lnSpc>
                <a:spcPct val="100000"/>
              </a:lnSpc>
            </a:pPr>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11</a:t>
            </a:fld>
            <a:endParaRPr lang="en-US"/>
          </a:p>
        </p:txBody>
      </p:sp>
    </p:spTree>
    <p:extLst>
      <p:ext uri="{BB962C8B-B14F-4D97-AF65-F5344CB8AC3E}">
        <p14:creationId xmlns:p14="http://schemas.microsoft.com/office/powerpoint/2010/main" val="33794491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latin typeface="Trebuchet MS" panose="020B0603020202020204" pitchFamily="34" charset="0"/>
                <a:ea typeface="Verdana"/>
                <a:cs typeface="Verdana"/>
                <a:sym typeface="Verdana"/>
              </a:rPr>
              <a:t>Quick Check: </a:t>
            </a:r>
            <a:r>
              <a:rPr lang="en-US" sz="3200" dirty="0" smtClean="0">
                <a:latin typeface="Trebuchet MS" panose="020B0603020202020204" pitchFamily="34" charset="0"/>
                <a:ea typeface="Verdana"/>
                <a:cs typeface="Verdana"/>
                <a:sym typeface="Verdana"/>
              </a:rPr>
              <a:t>Identifying </a:t>
            </a:r>
            <a:r>
              <a:rPr lang="en-US" sz="3200" dirty="0">
                <a:latin typeface="Trebuchet MS" panose="020B0603020202020204" pitchFamily="34" charset="0"/>
                <a:ea typeface="Verdana"/>
                <a:cs typeface="Verdana"/>
                <a:sym typeface="Verdana"/>
              </a:rPr>
              <a:t>Special Education and Related Services (2 of 2)</a:t>
            </a:r>
            <a:br>
              <a:rPr lang="en-US" sz="3200" dirty="0">
                <a:latin typeface="Trebuchet MS" panose="020B0603020202020204" pitchFamily="34" charset="0"/>
                <a:ea typeface="Verdana"/>
                <a:cs typeface="Verdana"/>
                <a:sym typeface="Verdana"/>
              </a:rPr>
            </a:br>
            <a:endParaRPr lang="en-US" sz="3200" dirty="0">
              <a:latin typeface="Trebuchet MS" panose="020B0603020202020204" pitchFamily="34" charset="0"/>
            </a:endParaRPr>
          </a:p>
        </p:txBody>
      </p:sp>
      <p:sp>
        <p:nvSpPr>
          <p:cNvPr id="3" name="Content Placeholder 2"/>
          <p:cNvSpPr>
            <a:spLocks noGrp="1"/>
          </p:cNvSpPr>
          <p:nvPr>
            <p:ph idx="1"/>
          </p:nvPr>
        </p:nvSpPr>
        <p:spPr/>
        <p:txBody>
          <a:bodyPr/>
          <a:lstStyle/>
          <a:p>
            <a:pPr lvl="0">
              <a:lnSpc>
                <a:spcPct val="100000"/>
              </a:lnSpc>
              <a:spcBef>
                <a:spcPts val="0"/>
              </a:spcBef>
              <a:buClr>
                <a:schemeClr val="dk1"/>
              </a:buClr>
              <a:buSzPts val="2400"/>
            </a:pPr>
            <a:r>
              <a:rPr lang="en-US"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For each service the IEP Team described: </a:t>
            </a:r>
            <a:r>
              <a:rPr lang="en-US"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frequency </a:t>
            </a:r>
            <a:r>
              <a:rPr lang="en-US"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and amount, </a:t>
            </a:r>
            <a:r>
              <a:rPr lang="en-US"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location </a:t>
            </a:r>
            <a:r>
              <a:rPr lang="en-US"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(e.g., general education classroom, special education classroom, lunchroom), and duration</a:t>
            </a:r>
            <a:r>
              <a:rPr lang="en-US"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a:t>
            </a:r>
          </a:p>
          <a:p>
            <a:pPr lvl="0">
              <a:lnSpc>
                <a:spcPct val="100000"/>
              </a:lnSpc>
              <a:spcBef>
                <a:spcPts val="0"/>
              </a:spcBef>
              <a:buClr>
                <a:schemeClr val="dk1"/>
              </a:buClr>
              <a:buSzPts val="2400"/>
            </a:pPr>
            <a:endParaRPr lang="en-US"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pPr lvl="0">
              <a:lnSpc>
                <a:spcPct val="100000"/>
              </a:lnSpc>
              <a:spcBef>
                <a:spcPts val="480"/>
              </a:spcBef>
              <a:buClr>
                <a:schemeClr val="dk1"/>
              </a:buClr>
              <a:buSzPts val="2400"/>
            </a:pPr>
            <a:r>
              <a:rPr lang="en-US"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The services are based on peer-reviewed research to the extent possible. </a:t>
            </a:r>
            <a:endParaRPr lang="en-US"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12</a:t>
            </a:fld>
            <a:endParaRPr lang="en-US"/>
          </a:p>
        </p:txBody>
      </p:sp>
    </p:spTree>
    <p:extLst>
      <p:ext uri="{BB962C8B-B14F-4D97-AF65-F5344CB8AC3E}">
        <p14:creationId xmlns:p14="http://schemas.microsoft.com/office/powerpoint/2010/main" val="28546451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Sample: Accommodations/Modifications Document</a:t>
            </a:r>
            <a:endParaRPr lang="en-US" sz="3200" dirty="0">
              <a:latin typeface="Trebuchet MS" panose="020B0603020202020204" pitchFamily="34" charset="0"/>
            </a:endParaRPr>
          </a:p>
        </p:txBody>
      </p:sp>
      <p:pic>
        <p:nvPicPr>
          <p:cNvPr id="5" name="Google Shape;257;p13" descr="This is a sample draft of Accommodations and Modifications document.  Some examples of accommodations could include graphic organizer and preferential seating in an area with minimal distractions.  " title="Sample Accomodations/Modifications Document"/>
          <p:cNvPicPr preferRelativeResize="0">
            <a:picLocks/>
          </p:cNvPicPr>
          <p:nvPr/>
        </p:nvPicPr>
        <p:blipFill rotWithShape="1">
          <a:blip r:embed="rId3">
            <a:alphaModFix/>
          </a:blip>
          <a:srcRect/>
          <a:stretch/>
        </p:blipFill>
        <p:spPr>
          <a:xfrm>
            <a:off x="1575318" y="1538916"/>
            <a:ext cx="7326086" cy="4822079"/>
          </a:xfrm>
          <a:prstGeom prst="rect">
            <a:avLst/>
          </a:prstGeom>
          <a:noFill/>
          <a:ln>
            <a:noFill/>
          </a:ln>
        </p:spPr>
      </p:pic>
      <p:sp>
        <p:nvSpPr>
          <p:cNvPr id="4" name="Slide Number Placeholder 3"/>
          <p:cNvSpPr>
            <a:spLocks noGrp="1"/>
          </p:cNvSpPr>
          <p:nvPr>
            <p:ph type="sldNum" sz="quarter" idx="12"/>
          </p:nvPr>
        </p:nvSpPr>
        <p:spPr/>
        <p:txBody>
          <a:bodyPr/>
          <a:lstStyle/>
          <a:p>
            <a:fld id="{25E842EE-07A5-BF42-B259-F0753968FB43}" type="slidenum">
              <a:rPr lang="en-US" smtClean="0"/>
              <a:t>13</a:t>
            </a:fld>
            <a:endParaRPr lang="en-US"/>
          </a:p>
        </p:txBody>
      </p:sp>
    </p:spTree>
    <p:extLst>
      <p:ext uri="{BB962C8B-B14F-4D97-AF65-F5344CB8AC3E}">
        <p14:creationId xmlns:p14="http://schemas.microsoft.com/office/powerpoint/2010/main" val="3730934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441765"/>
          </a:xfrm>
        </p:spPr>
        <p:txBody>
          <a:bodyPr>
            <a:normAutofit/>
          </a:bodyPr>
          <a:lstStyle/>
          <a:p>
            <a:r>
              <a:rPr lang="en-US" sz="3200" dirty="0" smtClean="0">
                <a:latin typeface="Trebuchet MS" panose="020B0603020202020204" pitchFamily="34" charset="0"/>
                <a:ea typeface="Verdana"/>
                <a:cs typeface="Verdana"/>
                <a:sym typeface="Verdana"/>
              </a:rPr>
              <a:t>Standards-</a:t>
            </a:r>
            <a:r>
              <a:rPr lang="en-US" sz="3200" dirty="0">
                <a:latin typeface="Trebuchet MS" panose="020B0603020202020204" pitchFamily="34" charset="0"/>
                <a:ea typeface="Verdana"/>
                <a:cs typeface="Verdana"/>
                <a:sym typeface="Verdana"/>
              </a:rPr>
              <a:t>B</a:t>
            </a:r>
            <a:r>
              <a:rPr lang="en-US" sz="3200" dirty="0" smtClean="0">
                <a:latin typeface="Trebuchet MS" panose="020B0603020202020204" pitchFamily="34" charset="0"/>
                <a:ea typeface="Verdana"/>
                <a:cs typeface="Verdana"/>
                <a:sym typeface="Verdana"/>
              </a:rPr>
              <a:t>ased </a:t>
            </a:r>
            <a:r>
              <a:rPr lang="en-US" sz="3200" dirty="0">
                <a:latin typeface="Trebuchet MS" panose="020B0603020202020204" pitchFamily="34" charset="0"/>
                <a:ea typeface="Verdana"/>
                <a:cs typeface="Verdana"/>
                <a:sym typeface="Verdana"/>
              </a:rPr>
              <a:t>Individualized Education Program</a:t>
            </a:r>
            <a:br>
              <a:rPr lang="en-US" sz="3200" dirty="0">
                <a:latin typeface="Trebuchet MS" panose="020B0603020202020204" pitchFamily="34" charset="0"/>
                <a:ea typeface="Verdana"/>
                <a:cs typeface="Verdana"/>
                <a:sym typeface="Verdana"/>
              </a:rPr>
            </a:br>
            <a:r>
              <a:rPr lang="en-US" sz="3200" dirty="0">
                <a:latin typeface="Trebuchet MS" panose="020B0603020202020204" pitchFamily="34" charset="0"/>
                <a:ea typeface="Verdana"/>
                <a:cs typeface="Verdana"/>
                <a:sym typeface="Verdana"/>
              </a:rPr>
              <a:t>Module Five: Identifying Special Education and Related Services</a:t>
            </a:r>
            <a:endParaRPr lang="en-US" sz="3200" dirty="0">
              <a:latin typeface="Trebuchet MS" panose="020B0603020202020204" pitchFamily="34" charset="0"/>
            </a:endParaRPr>
          </a:p>
        </p:txBody>
      </p:sp>
      <p:sp>
        <p:nvSpPr>
          <p:cNvPr id="3" name="Content Placeholder 2"/>
          <p:cNvSpPr>
            <a:spLocks noGrp="1"/>
          </p:cNvSpPr>
          <p:nvPr>
            <p:ph idx="1"/>
          </p:nvPr>
        </p:nvSpPr>
        <p:spPr>
          <a:xfrm>
            <a:off x="838200" y="4254759"/>
            <a:ext cx="10515600" cy="1922204"/>
          </a:xfrm>
        </p:spPr>
        <p:txBody>
          <a:bodyPr/>
          <a:lstStyle/>
          <a:p>
            <a:pPr marL="0" indent="0">
              <a:lnSpc>
                <a:spcPct val="100000"/>
              </a:lnSpc>
              <a:buNone/>
            </a:pPr>
            <a:r>
              <a:rPr lang="en-US" i="1" dirty="0">
                <a:solidFill>
                  <a:srgbClr val="0F150D"/>
                </a:solidFill>
                <a:latin typeface="Trebuchet MS" panose="020B0603020202020204" pitchFamily="34" charset="0"/>
                <a:ea typeface="Verdana"/>
                <a:cs typeface="Verdana"/>
                <a:sym typeface="Verdana"/>
              </a:rPr>
              <a:t>The resources used during the development of this training module are in the guidance document found on the </a:t>
            </a:r>
            <a:r>
              <a:rPr lang="en-US" i="1" u="sng" dirty="0" smtClean="0">
                <a:solidFill>
                  <a:schemeClr val="hlink"/>
                </a:solidFill>
                <a:latin typeface="Trebuchet MS" panose="020B0603020202020204" pitchFamily="34" charset="0"/>
                <a:ea typeface="Verdana"/>
                <a:cs typeface="Verdana"/>
                <a:sym typeface="Verdana"/>
                <a:hlinkClick r:id="rId3"/>
              </a:rPr>
              <a:t>VDOE Standards-Based IEP webpage</a:t>
            </a:r>
            <a:r>
              <a:rPr lang="en-US" i="1" dirty="0" smtClean="0">
                <a:solidFill>
                  <a:schemeClr val="tx1"/>
                </a:solidFill>
                <a:latin typeface="Trebuchet MS" panose="020B0603020202020204" pitchFamily="34" charset="0"/>
                <a:ea typeface="Verdana"/>
                <a:cs typeface="Verdana"/>
                <a:sym typeface="Verdana"/>
              </a:rPr>
              <a:t>.</a:t>
            </a:r>
            <a:endParaRPr lang="en-US" i="1" dirty="0">
              <a:solidFill>
                <a:schemeClr val="tx1"/>
              </a:solidFill>
              <a:latin typeface="Trebuchet MS" panose="020B0603020202020204" pitchFamily="34" charset="0"/>
              <a:ea typeface="Verdana"/>
              <a:cs typeface="Verdana"/>
              <a:sym typeface="Verdana"/>
            </a:endParaRP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14</a:t>
            </a:fld>
            <a:endParaRPr lang="en-US"/>
          </a:p>
        </p:txBody>
      </p:sp>
    </p:spTree>
    <p:extLst>
      <p:ext uri="{BB962C8B-B14F-4D97-AF65-F5344CB8AC3E}">
        <p14:creationId xmlns:p14="http://schemas.microsoft.com/office/powerpoint/2010/main" val="23050914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Identifying Special Education and Related Services</a:t>
            </a:r>
            <a:endParaRPr lang="en-US" sz="3200" dirty="0">
              <a:latin typeface="Trebuchet MS" panose="020B0603020202020204" pitchFamily="34" charset="0"/>
            </a:endParaRPr>
          </a:p>
        </p:txBody>
      </p:sp>
      <p:sp>
        <p:nvSpPr>
          <p:cNvPr id="3" name="Content Placeholder 2"/>
          <p:cNvSpPr>
            <a:spLocks noGrp="1"/>
          </p:cNvSpPr>
          <p:nvPr>
            <p:ph idx="1"/>
          </p:nvPr>
        </p:nvSpPr>
        <p:spPr/>
        <p:txBody>
          <a:bodyPr/>
          <a:lstStyle/>
          <a:p>
            <a:pPr marL="0" lvl="0" indent="0">
              <a:lnSpc>
                <a:spcPct val="100000"/>
              </a:lnSpc>
              <a:spcBef>
                <a:spcPts val="0"/>
              </a:spcBef>
              <a:buClr>
                <a:schemeClr val="dk1"/>
              </a:buClr>
              <a:buSzPts val="2400"/>
              <a:buNone/>
            </a:pPr>
            <a:r>
              <a:rPr lang="en-US" sz="2400" b="1" dirty="0">
                <a:latin typeface="Trebuchet MS" panose="020B0603020202020204" pitchFamily="34" charset="0"/>
                <a:ea typeface="Verdana" panose="020B0604030504040204" pitchFamily="34" charset="0"/>
                <a:cs typeface="Verdana" panose="020B0604030504040204" pitchFamily="34" charset="0"/>
                <a:sym typeface="Verdana"/>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Ask:</a:t>
            </a:r>
            <a:endParaRPr lang="en-US" sz="2400" dirty="0">
              <a:latin typeface="Trebuchet MS" panose="020B0603020202020204" pitchFamily="34" charset="0"/>
              <a:ea typeface="Verdana" panose="020B0604030504040204" pitchFamily="34" charset="0"/>
              <a:cs typeface="Verdana" panose="020B0604030504040204" pitchFamily="34" charset="0"/>
            </a:endParaRPr>
          </a:p>
          <a:p>
            <a:pPr lvl="0">
              <a:lnSpc>
                <a:spcPct val="100000"/>
              </a:lnSpc>
              <a:spcBef>
                <a:spcPts val="0"/>
              </a:spcBef>
              <a:buClr>
                <a:schemeClr val="dk1"/>
              </a:buClr>
              <a:buSzPts val="2400"/>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What related services or accommodations are needed to enable the student to access the knowledge in the general education curriculum?</a:t>
            </a: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pPr lvl="0">
              <a:lnSpc>
                <a:spcPct val="100000"/>
              </a:lnSpc>
              <a:spcBef>
                <a:spcPts val="0"/>
              </a:spcBef>
              <a:buClr>
                <a:schemeClr val="dk1"/>
              </a:buClr>
              <a:buSzPts val="2400"/>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What accommodations have been used by the </a:t>
            </a:r>
            <a:r>
              <a:rPr lang="en-US" sz="2400"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student, </a:t>
            </a: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and were they effective?</a:t>
            </a: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pPr lvl="0">
              <a:lnSpc>
                <a:spcPct val="100000"/>
              </a:lnSpc>
              <a:spcBef>
                <a:spcPts val="0"/>
              </a:spcBef>
              <a:buClr>
                <a:schemeClr val="dk1"/>
              </a:buClr>
              <a:buSzPts val="2400"/>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Has the complexity of the materials been changed in such a way that the content has been modified? </a:t>
            </a: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endParaRPr lang="en-US" dirty="0">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25E842EE-07A5-BF42-B259-F0753968FB43}" type="slidenum">
              <a:rPr lang="en-US" smtClean="0"/>
              <a:t>2</a:t>
            </a:fld>
            <a:endParaRPr lang="en-US"/>
          </a:p>
        </p:txBody>
      </p:sp>
    </p:spTree>
    <p:extLst>
      <p:ext uri="{BB962C8B-B14F-4D97-AF65-F5344CB8AC3E}">
        <p14:creationId xmlns:p14="http://schemas.microsoft.com/office/powerpoint/2010/main" val="42269282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A. </a:t>
            </a:r>
            <a:r>
              <a:rPr lang="en-US" sz="3200" dirty="0" smtClean="0">
                <a:latin typeface="Trebuchet MS" panose="020B0603020202020204" pitchFamily="34" charset="0"/>
                <a:ea typeface="Verdana"/>
                <a:cs typeface="Verdana"/>
                <a:sym typeface="Verdana"/>
              </a:rPr>
              <a:t>Determining </a:t>
            </a:r>
            <a:r>
              <a:rPr lang="en-US" sz="3200" dirty="0">
                <a:latin typeface="Trebuchet MS" panose="020B0603020202020204" pitchFamily="34" charset="0"/>
                <a:ea typeface="Verdana"/>
                <a:cs typeface="Verdana"/>
                <a:sym typeface="Verdana"/>
              </a:rPr>
              <a:t>R</a:t>
            </a:r>
            <a:r>
              <a:rPr lang="en-US" sz="3200" dirty="0" smtClean="0">
                <a:latin typeface="Trebuchet MS" panose="020B0603020202020204" pitchFamily="34" charset="0"/>
                <a:ea typeface="Verdana"/>
                <a:cs typeface="Verdana"/>
                <a:sym typeface="Verdana"/>
              </a:rPr>
              <a:t>elated Services</a:t>
            </a:r>
            <a:endParaRPr lang="en-US" sz="3200" dirty="0">
              <a:latin typeface="Trebuchet MS" panose="020B0603020202020204" pitchFamily="34" charset="0"/>
            </a:endParaRPr>
          </a:p>
        </p:txBody>
      </p:sp>
      <p:pic>
        <p:nvPicPr>
          <p:cNvPr id="5" name="Google Shape;186;p3" descr="A list of related services" title="Related Services"/>
          <p:cNvPicPr preferRelativeResize="0">
            <a:picLocks noGrp="1"/>
          </p:cNvPicPr>
          <p:nvPr>
            <p:ph idx="1"/>
          </p:nvPr>
        </p:nvPicPr>
        <p:blipFill rotWithShape="1">
          <a:blip r:embed="rId3">
            <a:alphaModFix/>
          </a:blip>
          <a:srcRect/>
          <a:stretch/>
        </p:blipFill>
        <p:spPr>
          <a:xfrm>
            <a:off x="1783818" y="1690688"/>
            <a:ext cx="8624364" cy="4351338"/>
          </a:xfrm>
          <a:prstGeom prst="rect">
            <a:avLst/>
          </a:prstGeom>
          <a:noFill/>
          <a:ln>
            <a:noFill/>
          </a:ln>
        </p:spPr>
      </p:pic>
      <p:sp>
        <p:nvSpPr>
          <p:cNvPr id="4" name="Slide Number Placeholder 3"/>
          <p:cNvSpPr>
            <a:spLocks noGrp="1"/>
          </p:cNvSpPr>
          <p:nvPr>
            <p:ph type="sldNum" sz="quarter" idx="12"/>
          </p:nvPr>
        </p:nvSpPr>
        <p:spPr/>
        <p:txBody>
          <a:bodyPr/>
          <a:lstStyle/>
          <a:p>
            <a:fld id="{25E842EE-07A5-BF42-B259-F0753968FB43}" type="slidenum">
              <a:rPr lang="en-US" smtClean="0"/>
              <a:t>3</a:t>
            </a:fld>
            <a:endParaRPr lang="en-US"/>
          </a:p>
        </p:txBody>
      </p:sp>
    </p:spTree>
    <p:extLst>
      <p:ext uri="{BB962C8B-B14F-4D97-AF65-F5344CB8AC3E}">
        <p14:creationId xmlns:p14="http://schemas.microsoft.com/office/powerpoint/2010/main" val="4426906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Types of Related Service </a:t>
            </a:r>
            <a:r>
              <a:rPr lang="en-US" sz="3200" dirty="0" smtClean="0">
                <a:latin typeface="Trebuchet MS" panose="020B0603020202020204" pitchFamily="34" charset="0"/>
                <a:ea typeface="Verdana"/>
                <a:cs typeface="Verdana"/>
                <a:sym typeface="Verdana"/>
              </a:rPr>
              <a:t>Interventions </a:t>
            </a:r>
            <a:r>
              <a:rPr lang="en-US" sz="3200" dirty="0">
                <a:latin typeface="Trebuchet MS" panose="020B0603020202020204" pitchFamily="34" charset="0"/>
                <a:ea typeface="Verdana"/>
                <a:cs typeface="Verdana"/>
                <a:sym typeface="Verdana"/>
              </a:rPr>
              <a:t>O</a:t>
            </a:r>
            <a:r>
              <a:rPr lang="en-US" sz="3200" dirty="0" smtClean="0">
                <a:latin typeface="Trebuchet MS" panose="020B0603020202020204" pitchFamily="34" charset="0"/>
                <a:ea typeface="Verdana"/>
                <a:cs typeface="Verdana"/>
                <a:sym typeface="Verdana"/>
              </a:rPr>
              <a:t>ffered </a:t>
            </a:r>
            <a:r>
              <a:rPr lang="en-US" sz="3200" dirty="0">
                <a:latin typeface="Trebuchet MS" panose="020B0603020202020204" pitchFamily="34" charset="0"/>
                <a:ea typeface="Verdana"/>
                <a:cs typeface="Verdana"/>
                <a:sym typeface="Verdana"/>
              </a:rPr>
              <a:t>by </a:t>
            </a:r>
            <a:r>
              <a:rPr lang="en-US" sz="3200" dirty="0" smtClean="0">
                <a:latin typeface="Trebuchet MS" panose="020B0603020202020204" pitchFamily="34" charset="0"/>
                <a:ea typeface="Verdana"/>
                <a:cs typeface="Verdana"/>
                <a:sym typeface="Verdana"/>
              </a:rPr>
              <a:t>Schools </a:t>
            </a:r>
            <a:r>
              <a:rPr lang="en-US" sz="3200" dirty="0">
                <a:latin typeface="Trebuchet MS" panose="020B0603020202020204" pitchFamily="34" charset="0"/>
                <a:ea typeface="Verdana"/>
                <a:cs typeface="Verdana"/>
                <a:sym typeface="Verdana"/>
              </a:rPr>
              <a:t>I</a:t>
            </a:r>
            <a:r>
              <a:rPr lang="en-US" sz="3200" dirty="0" smtClean="0">
                <a:latin typeface="Trebuchet MS" panose="020B0603020202020204" pitchFamily="34" charset="0"/>
                <a:ea typeface="Verdana"/>
                <a:cs typeface="Verdana"/>
                <a:sym typeface="Verdana"/>
              </a:rPr>
              <a:t>nclude</a:t>
            </a:r>
            <a:r>
              <a:rPr lang="en-US" sz="3200" dirty="0">
                <a:latin typeface="Trebuchet MS" panose="020B0603020202020204" pitchFamily="34" charset="0"/>
                <a:ea typeface="Verdana"/>
                <a:cs typeface="Verdana"/>
                <a:sym typeface="Verdana"/>
              </a:rPr>
              <a:t>:</a:t>
            </a:r>
            <a:endParaRPr lang="en-US" sz="3200" dirty="0">
              <a:latin typeface="Trebuchet MS" panose="020B0603020202020204" pitchFamily="34" charset="0"/>
            </a:endParaRPr>
          </a:p>
        </p:txBody>
      </p:sp>
      <p:sp>
        <p:nvSpPr>
          <p:cNvPr id="3" name="Content Placeholder 2"/>
          <p:cNvSpPr>
            <a:spLocks noGrp="1"/>
          </p:cNvSpPr>
          <p:nvPr>
            <p:ph idx="1"/>
          </p:nvPr>
        </p:nvSpPr>
        <p:spPr>
          <a:xfrm>
            <a:off x="838200" y="2500603"/>
            <a:ext cx="10515600" cy="3676359"/>
          </a:xfrm>
        </p:spPr>
        <p:txBody>
          <a:bodyPr/>
          <a:lstStyle/>
          <a:p>
            <a:pPr lvl="0">
              <a:lnSpc>
                <a:spcPct val="100000"/>
              </a:lnSpc>
              <a:spcBef>
                <a:spcPts val="0"/>
              </a:spcBef>
              <a:buClr>
                <a:schemeClr val="dk1"/>
              </a:buClr>
              <a:buSzPct val="100000"/>
            </a:pPr>
            <a:r>
              <a:rPr lang="en-US"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Direct </a:t>
            </a:r>
            <a:r>
              <a:rPr lang="en-US"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Services</a:t>
            </a:r>
          </a:p>
          <a:p>
            <a:pPr lvl="0">
              <a:lnSpc>
                <a:spcPct val="100000"/>
              </a:lnSpc>
              <a:spcBef>
                <a:spcPts val="0"/>
              </a:spcBef>
              <a:buClr>
                <a:schemeClr val="dk1"/>
              </a:buClr>
              <a:buSzPct val="100000"/>
            </a:pPr>
            <a:endParaRPr lang="en-US"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endParaRPr>
          </a:p>
          <a:p>
            <a:pPr lvl="0">
              <a:lnSpc>
                <a:spcPct val="100000"/>
              </a:lnSpc>
              <a:spcBef>
                <a:spcPts val="0"/>
              </a:spcBef>
              <a:buClr>
                <a:schemeClr val="dk1"/>
              </a:buClr>
              <a:buSzPct val="100000"/>
            </a:pPr>
            <a:r>
              <a:rPr lang="en-US"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Indirect Services</a:t>
            </a:r>
            <a:endParaRPr lang="en-US"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4</a:t>
            </a:fld>
            <a:endParaRPr lang="en-US"/>
          </a:p>
        </p:txBody>
      </p:sp>
    </p:spTree>
    <p:extLst>
      <p:ext uri="{BB962C8B-B14F-4D97-AF65-F5344CB8AC3E}">
        <p14:creationId xmlns:p14="http://schemas.microsoft.com/office/powerpoint/2010/main" val="11738355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Direct </a:t>
            </a:r>
            <a:r>
              <a:rPr lang="en-US" sz="3200" dirty="0" smtClean="0">
                <a:latin typeface="Trebuchet MS" panose="020B0603020202020204" pitchFamily="34" charset="0"/>
                <a:ea typeface="Verdana"/>
                <a:cs typeface="Verdana"/>
                <a:sym typeface="Verdana"/>
              </a:rPr>
              <a:t>Services</a:t>
            </a:r>
            <a:endParaRPr lang="en-US" sz="3200" dirty="0">
              <a:latin typeface="Trebuchet MS" panose="020B0603020202020204" pitchFamily="34" charset="0"/>
            </a:endParaRPr>
          </a:p>
        </p:txBody>
      </p:sp>
      <p:sp>
        <p:nvSpPr>
          <p:cNvPr id="3" name="Content Placeholder 2"/>
          <p:cNvSpPr>
            <a:spLocks noGrp="1"/>
          </p:cNvSpPr>
          <p:nvPr>
            <p:ph idx="1"/>
          </p:nvPr>
        </p:nvSpPr>
        <p:spPr/>
        <p:txBody>
          <a:bodyPr/>
          <a:lstStyle/>
          <a:p>
            <a:pPr marL="0" lvl="0" indent="0">
              <a:lnSpc>
                <a:spcPct val="80000"/>
              </a:lnSpc>
              <a:spcBef>
                <a:spcPts val="0"/>
              </a:spcBef>
              <a:buClr>
                <a:schemeClr val="dk1"/>
              </a:buClr>
              <a:buSzPts val="2400"/>
              <a:buNone/>
            </a:pPr>
            <a:r>
              <a:rPr lang="en-US" sz="2400" dirty="0">
                <a:latin typeface="Trebuchet MS" panose="020B0603020202020204" pitchFamily="34" charset="0"/>
                <a:ea typeface="Verdana" panose="020B0604030504040204" pitchFamily="34" charset="0"/>
                <a:cs typeface="Verdana" panose="020B0604030504040204" pitchFamily="34" charset="0"/>
                <a:sym typeface="Verdana"/>
              </a:rPr>
              <a:t>The professional should also:</a:t>
            </a:r>
            <a:endParaRPr lang="en-US" sz="2400" dirty="0">
              <a:latin typeface="Trebuchet MS" panose="020B0603020202020204" pitchFamily="34" charset="0"/>
              <a:ea typeface="Verdana" panose="020B0604030504040204" pitchFamily="34" charset="0"/>
              <a:cs typeface="Verdana" panose="020B0604030504040204" pitchFamily="34" charset="0"/>
            </a:endParaRPr>
          </a:p>
          <a:p>
            <a:pPr marL="342900" lvl="0" indent="-190500">
              <a:lnSpc>
                <a:spcPct val="80000"/>
              </a:lnSpc>
              <a:spcBef>
                <a:spcPts val="480"/>
              </a:spcBef>
              <a:buClr>
                <a:schemeClr val="dk1"/>
              </a:buClr>
              <a:buSzPts val="2400"/>
              <a:buNone/>
            </a:pPr>
            <a:endParaRPr lang="en-US" sz="2400" b="1" dirty="0">
              <a:latin typeface="Trebuchet MS" panose="020B0603020202020204" pitchFamily="34" charset="0"/>
              <a:ea typeface="Verdana" panose="020B0604030504040204" pitchFamily="34" charset="0"/>
              <a:cs typeface="Verdana" panose="020B0604030504040204" pitchFamily="34" charset="0"/>
              <a:sym typeface="Verdana"/>
            </a:endParaRPr>
          </a:p>
          <a:p>
            <a:pPr lvl="0">
              <a:lnSpc>
                <a:spcPct val="100000"/>
              </a:lnSpc>
              <a:spcBef>
                <a:spcPts val="0"/>
              </a:spcBef>
              <a:buClr>
                <a:schemeClr val="dk1"/>
              </a:buClr>
              <a:buSzPts val="2400"/>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Monitor the </a:t>
            </a:r>
            <a:r>
              <a:rPr lang="en-US" sz="2400"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student’s </a:t>
            </a: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performance within the educational setting so that adjustments can be made to improve student </a:t>
            </a:r>
            <a:r>
              <a:rPr lang="en-US" sz="2400"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performance as </a:t>
            </a: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needed; and </a:t>
            </a: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pPr marL="495300" lvl="0" indent="-342900">
              <a:lnSpc>
                <a:spcPct val="100000"/>
              </a:lnSpc>
              <a:spcBef>
                <a:spcPts val="0"/>
              </a:spcBef>
              <a:buClr>
                <a:schemeClr val="dk1"/>
              </a:buClr>
              <a:buSzPts val="2400"/>
            </a:pP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endParaRPr>
          </a:p>
          <a:p>
            <a:pPr lvl="0">
              <a:lnSpc>
                <a:spcPct val="100000"/>
              </a:lnSpc>
              <a:spcBef>
                <a:spcPts val="0"/>
              </a:spcBef>
              <a:buClr>
                <a:schemeClr val="dk1"/>
              </a:buClr>
              <a:buSzPts val="2400"/>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Consult with teachers and parents on an ongoing </a:t>
            </a:r>
            <a:r>
              <a:rPr lang="en-US" sz="2400"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basis so </a:t>
            </a: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that relevant strategies can be carried out through indirect means at other times. </a:t>
            </a: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5</a:t>
            </a:fld>
            <a:endParaRPr lang="en-US"/>
          </a:p>
        </p:txBody>
      </p:sp>
    </p:spTree>
    <p:extLst>
      <p:ext uri="{BB962C8B-B14F-4D97-AF65-F5344CB8AC3E}">
        <p14:creationId xmlns:p14="http://schemas.microsoft.com/office/powerpoint/2010/main" val="27935426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Indirect </a:t>
            </a:r>
            <a:r>
              <a:rPr lang="en-US" sz="3200" dirty="0" smtClean="0">
                <a:latin typeface="Trebuchet MS" panose="020B0603020202020204" pitchFamily="34" charset="0"/>
                <a:ea typeface="Verdana"/>
                <a:cs typeface="Verdana"/>
                <a:sym typeface="Verdana"/>
              </a:rPr>
              <a:t>Services</a:t>
            </a:r>
            <a:r>
              <a:rPr lang="en-US" sz="3200" b="1" dirty="0">
                <a:latin typeface="Trebuchet MS" panose="020B0603020202020204" pitchFamily="34" charset="0"/>
                <a:ea typeface="Verdana"/>
                <a:cs typeface="Verdana"/>
                <a:sym typeface="Verdana"/>
              </a:rPr>
              <a:t/>
            </a:r>
            <a:br>
              <a:rPr lang="en-US" sz="3200" b="1" dirty="0">
                <a:latin typeface="Trebuchet MS" panose="020B0603020202020204" pitchFamily="34" charset="0"/>
                <a:ea typeface="Verdana"/>
                <a:cs typeface="Verdana"/>
                <a:sym typeface="Verdana"/>
              </a:rPr>
            </a:br>
            <a:endParaRPr lang="en-US" sz="3200" dirty="0">
              <a:latin typeface="Trebuchet MS" panose="020B0603020202020204" pitchFamily="34" charset="0"/>
            </a:endParaRPr>
          </a:p>
        </p:txBody>
      </p:sp>
      <p:sp>
        <p:nvSpPr>
          <p:cNvPr id="3" name="Content Placeholder 2"/>
          <p:cNvSpPr>
            <a:spLocks noGrp="1"/>
          </p:cNvSpPr>
          <p:nvPr>
            <p:ph idx="1"/>
          </p:nvPr>
        </p:nvSpPr>
        <p:spPr/>
        <p:txBody>
          <a:bodyPr/>
          <a:lstStyle/>
          <a:p>
            <a:pPr lvl="0">
              <a:lnSpc>
                <a:spcPct val="100000"/>
              </a:lnSpc>
              <a:spcBef>
                <a:spcPts val="480"/>
              </a:spcBef>
              <a:buClr>
                <a:schemeClr val="dk1"/>
              </a:buClr>
              <a:buSzPts val="2400"/>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The intervention procedure is designed by the related service professional (with IEP T</a:t>
            </a: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eam</a:t>
            </a: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 input) for an individual student</a:t>
            </a:r>
            <a:r>
              <a:rPr lang="en-US" sz="2400"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a:t>
            </a:r>
          </a:p>
          <a:p>
            <a:pPr lvl="0">
              <a:lnSpc>
                <a:spcPct val="100000"/>
              </a:lnSpc>
              <a:spcBef>
                <a:spcPts val="480"/>
              </a:spcBef>
              <a:buClr>
                <a:schemeClr val="dk1"/>
              </a:buClr>
              <a:buSzPts val="2400"/>
            </a:pP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pPr lvl="0">
              <a:lnSpc>
                <a:spcPct val="100000"/>
              </a:lnSpc>
              <a:spcBef>
                <a:spcPts val="480"/>
              </a:spcBef>
              <a:buClr>
                <a:schemeClr val="dk1"/>
              </a:buClr>
              <a:buSzPts val="2400"/>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The related service professional has regular opportunities to interact with the student</a:t>
            </a:r>
            <a:r>
              <a:rPr lang="en-US" sz="2400"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a:t>
            </a:r>
          </a:p>
          <a:p>
            <a:pPr lvl="0">
              <a:lnSpc>
                <a:spcPct val="100000"/>
              </a:lnSpc>
              <a:spcBef>
                <a:spcPts val="480"/>
              </a:spcBef>
              <a:buClr>
                <a:schemeClr val="dk1"/>
              </a:buClr>
              <a:buSzPts val="2400"/>
            </a:pP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pPr lvl="0">
              <a:lnSpc>
                <a:spcPct val="100000"/>
              </a:lnSpc>
              <a:spcBef>
                <a:spcPts val="480"/>
              </a:spcBef>
              <a:buClr>
                <a:schemeClr val="dk1"/>
              </a:buClr>
              <a:buSzPts val="2400"/>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The related service professional provides ongoing training, monitoring, supervision, procedural evaluation, and support to staff members and parents.</a:t>
            </a: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6</a:t>
            </a:fld>
            <a:endParaRPr lang="en-US"/>
          </a:p>
        </p:txBody>
      </p:sp>
    </p:spTree>
    <p:extLst>
      <p:ext uri="{BB962C8B-B14F-4D97-AF65-F5344CB8AC3E}">
        <p14:creationId xmlns:p14="http://schemas.microsoft.com/office/powerpoint/2010/main" val="34739400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Direct and Indirect </a:t>
            </a:r>
            <a:r>
              <a:rPr lang="en-US" sz="3200" dirty="0" smtClean="0">
                <a:latin typeface="Trebuchet MS" panose="020B0603020202020204" pitchFamily="34" charset="0"/>
                <a:ea typeface="Verdana"/>
                <a:cs typeface="Verdana"/>
                <a:sym typeface="Verdana"/>
              </a:rPr>
              <a:t>Services</a:t>
            </a:r>
            <a:endParaRPr lang="en-US" sz="3200" dirty="0">
              <a:latin typeface="Trebuchet MS" panose="020B0603020202020204" pitchFamily="34" charset="0"/>
            </a:endParaRPr>
          </a:p>
        </p:txBody>
      </p:sp>
      <p:pic>
        <p:nvPicPr>
          <p:cNvPr id="5" name="Google Shape;214;p7" descr="Examples of what direct and indirect services may look like for a service provider." title="Direct and Indirect Services"/>
          <p:cNvPicPr preferRelativeResize="0">
            <a:picLocks noGrp="1"/>
          </p:cNvPicPr>
          <p:nvPr>
            <p:ph idx="1"/>
          </p:nvPr>
        </p:nvPicPr>
        <p:blipFill rotWithShape="1">
          <a:blip r:embed="rId3">
            <a:alphaModFix/>
          </a:blip>
          <a:srcRect/>
          <a:stretch/>
        </p:blipFill>
        <p:spPr>
          <a:xfrm>
            <a:off x="1778289" y="1825625"/>
            <a:ext cx="8635421" cy="4351338"/>
          </a:xfrm>
          <a:prstGeom prst="rect">
            <a:avLst/>
          </a:prstGeom>
          <a:noFill/>
          <a:ln>
            <a:noFill/>
          </a:ln>
        </p:spPr>
      </p:pic>
      <p:sp>
        <p:nvSpPr>
          <p:cNvPr id="4" name="Slide Number Placeholder 3"/>
          <p:cNvSpPr>
            <a:spLocks noGrp="1"/>
          </p:cNvSpPr>
          <p:nvPr>
            <p:ph type="sldNum" sz="quarter" idx="12"/>
          </p:nvPr>
        </p:nvSpPr>
        <p:spPr/>
        <p:txBody>
          <a:bodyPr/>
          <a:lstStyle/>
          <a:p>
            <a:fld id="{25E842EE-07A5-BF42-B259-F0753968FB43}" type="slidenum">
              <a:rPr lang="en-US" smtClean="0"/>
              <a:t>7</a:t>
            </a:fld>
            <a:endParaRPr lang="en-US"/>
          </a:p>
        </p:txBody>
      </p:sp>
    </p:spTree>
    <p:extLst>
      <p:ext uri="{BB962C8B-B14F-4D97-AF65-F5344CB8AC3E}">
        <p14:creationId xmlns:p14="http://schemas.microsoft.com/office/powerpoint/2010/main" val="8770872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Identifying the Supplementary Aids </a:t>
            </a:r>
            <a:r>
              <a:rPr lang="en-US" sz="3200" dirty="0" smtClean="0">
                <a:latin typeface="Trebuchet MS" panose="020B0603020202020204" pitchFamily="34" charset="0"/>
                <a:ea typeface="Verdana"/>
                <a:cs typeface="Verdana"/>
                <a:sym typeface="Verdana"/>
              </a:rPr>
              <a:t>and Services</a:t>
            </a:r>
            <a:endParaRPr lang="en-US" sz="3200" dirty="0">
              <a:latin typeface="Trebuchet MS" panose="020B0603020202020204" pitchFamily="34" charset="0"/>
            </a:endParaRPr>
          </a:p>
        </p:txBody>
      </p:sp>
      <p:sp>
        <p:nvSpPr>
          <p:cNvPr id="3" name="Text Placeholder 2"/>
          <p:cNvSpPr>
            <a:spLocks noGrp="1"/>
          </p:cNvSpPr>
          <p:nvPr>
            <p:ph type="body" idx="1"/>
          </p:nvPr>
        </p:nvSpPr>
        <p:spPr>
          <a:xfrm>
            <a:off x="1016361" y="1953043"/>
            <a:ext cx="5157787" cy="823912"/>
          </a:xfrm>
        </p:spPr>
        <p:txBody>
          <a:bodyPr/>
          <a:lstStyle/>
          <a:p>
            <a:r>
              <a:rPr lang="en-US" dirty="0" smtClean="0">
                <a:latin typeface="Trebuchet MS" panose="020B0603020202020204" pitchFamily="34" charset="0"/>
                <a:ea typeface="Verdana"/>
                <a:cs typeface="Verdana"/>
                <a:sym typeface="Verdana"/>
              </a:rPr>
              <a:t>Accommodations</a:t>
            </a:r>
            <a:endParaRPr lang="en-US" dirty="0">
              <a:latin typeface="Trebuchet MS" panose="020B0603020202020204" pitchFamily="34" charset="0"/>
              <a:ea typeface="Verdana"/>
              <a:cs typeface="Verdana"/>
              <a:sym typeface="Verdana"/>
            </a:endParaRPr>
          </a:p>
        </p:txBody>
      </p:sp>
      <p:sp>
        <p:nvSpPr>
          <p:cNvPr id="4" name="Content Placeholder 3"/>
          <p:cNvSpPr>
            <a:spLocks noGrp="1"/>
          </p:cNvSpPr>
          <p:nvPr>
            <p:ph sz="half" idx="2"/>
          </p:nvPr>
        </p:nvSpPr>
        <p:spPr>
          <a:xfrm>
            <a:off x="927100" y="2919424"/>
            <a:ext cx="5157787" cy="3684588"/>
          </a:xfrm>
        </p:spPr>
        <p:txBody>
          <a:bodyPr/>
          <a:lstStyle/>
          <a:p>
            <a:pPr lvl="0">
              <a:lnSpc>
                <a:spcPct val="100000"/>
              </a:lnSpc>
              <a:spcBef>
                <a:spcPts val="480"/>
              </a:spcBef>
              <a:buClr>
                <a:schemeClr val="dk1"/>
              </a:buClr>
              <a:buSzPts val="2400"/>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Do not reduce learning </a:t>
            </a:r>
            <a:r>
              <a:rPr lang="en-US" sz="2400"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expectations</a:t>
            </a:r>
          </a:p>
          <a:p>
            <a:pPr lvl="0">
              <a:lnSpc>
                <a:spcPct val="100000"/>
              </a:lnSpc>
              <a:spcBef>
                <a:spcPts val="480"/>
              </a:spcBef>
              <a:buClr>
                <a:schemeClr val="dk1"/>
              </a:buClr>
              <a:buSzPts val="2400"/>
            </a:pP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pPr lvl="0">
              <a:lnSpc>
                <a:spcPct val="100000"/>
              </a:lnSpc>
              <a:spcBef>
                <a:spcPts val="480"/>
              </a:spcBef>
              <a:buClr>
                <a:schemeClr val="dk1"/>
              </a:buClr>
              <a:buSzPts val="2400"/>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Provide access</a:t>
            </a: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endParaRPr lang="en-US" dirty="0"/>
          </a:p>
        </p:txBody>
      </p:sp>
      <p:sp>
        <p:nvSpPr>
          <p:cNvPr id="5" name="Text Placeholder 4"/>
          <p:cNvSpPr>
            <a:spLocks noGrp="1"/>
          </p:cNvSpPr>
          <p:nvPr>
            <p:ph type="body" sz="quarter" idx="3"/>
          </p:nvPr>
        </p:nvSpPr>
        <p:spPr>
          <a:xfrm>
            <a:off x="6186055" y="1949124"/>
            <a:ext cx="5183188" cy="823912"/>
          </a:xfrm>
        </p:spPr>
        <p:txBody>
          <a:bodyPr/>
          <a:lstStyle/>
          <a:p>
            <a:r>
              <a:rPr lang="en-US" dirty="0" smtClean="0">
                <a:latin typeface="Trebuchet MS" panose="020B0603020202020204" pitchFamily="34" charset="0"/>
                <a:ea typeface="Verdana"/>
                <a:cs typeface="Verdana"/>
                <a:sym typeface="Verdana"/>
              </a:rPr>
              <a:t>Modifications</a:t>
            </a:r>
            <a:endParaRPr lang="en-US" dirty="0">
              <a:latin typeface="Trebuchet MS" panose="020B0603020202020204" pitchFamily="34" charset="0"/>
            </a:endParaRPr>
          </a:p>
        </p:txBody>
      </p:sp>
      <p:sp>
        <p:nvSpPr>
          <p:cNvPr id="6" name="Content Placeholder 5"/>
          <p:cNvSpPr>
            <a:spLocks noGrp="1"/>
          </p:cNvSpPr>
          <p:nvPr>
            <p:ph sz="quarter" idx="4"/>
          </p:nvPr>
        </p:nvSpPr>
        <p:spPr>
          <a:xfrm>
            <a:off x="6172200" y="2919424"/>
            <a:ext cx="5183188" cy="3684588"/>
          </a:xfrm>
        </p:spPr>
        <p:txBody>
          <a:bodyPr/>
          <a:lstStyle/>
          <a:p>
            <a:pPr lvl="0">
              <a:lnSpc>
                <a:spcPct val="100000"/>
              </a:lnSpc>
              <a:spcBef>
                <a:spcPts val="481"/>
              </a:spcBef>
              <a:buClr>
                <a:schemeClr val="dk1"/>
              </a:buClr>
              <a:buSzPts val="2405"/>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Practices that change, </a:t>
            </a:r>
            <a:r>
              <a:rPr lang="en-US" sz="2400"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lower, </a:t>
            </a: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or reduce learning </a:t>
            </a:r>
            <a:r>
              <a:rPr lang="en-US" sz="2400"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expectations</a:t>
            </a:r>
          </a:p>
          <a:p>
            <a:pPr lvl="0">
              <a:lnSpc>
                <a:spcPct val="100000"/>
              </a:lnSpc>
              <a:spcBef>
                <a:spcPts val="481"/>
              </a:spcBef>
              <a:buClr>
                <a:schemeClr val="dk1"/>
              </a:buClr>
              <a:buSzPts val="2405"/>
            </a:pP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endParaRPr>
          </a:p>
          <a:p>
            <a:pPr lvl="0">
              <a:lnSpc>
                <a:spcPct val="100000"/>
              </a:lnSpc>
              <a:spcBef>
                <a:spcPts val="481"/>
              </a:spcBef>
              <a:buClr>
                <a:schemeClr val="dk1"/>
              </a:buClr>
              <a:buSzPts val="2405"/>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Can increase the gap between achievement and proficiency</a:t>
            </a: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endParaRPr lang="en-US" dirty="0"/>
          </a:p>
        </p:txBody>
      </p:sp>
      <p:sp>
        <p:nvSpPr>
          <p:cNvPr id="7" name="Slide Number Placeholder 6"/>
          <p:cNvSpPr>
            <a:spLocks noGrp="1"/>
          </p:cNvSpPr>
          <p:nvPr>
            <p:ph type="sldNum" sz="quarter" idx="12"/>
          </p:nvPr>
        </p:nvSpPr>
        <p:spPr/>
        <p:txBody>
          <a:bodyPr/>
          <a:lstStyle/>
          <a:p>
            <a:fld id="{25E842EE-07A5-BF42-B259-F0753968FB43}" type="slidenum">
              <a:rPr lang="en-US" smtClean="0"/>
              <a:t>8</a:t>
            </a:fld>
            <a:endParaRPr lang="en-US" dirty="0"/>
          </a:p>
        </p:txBody>
      </p:sp>
    </p:spTree>
    <p:extLst>
      <p:ext uri="{BB962C8B-B14F-4D97-AF65-F5344CB8AC3E}">
        <p14:creationId xmlns:p14="http://schemas.microsoft.com/office/powerpoint/2010/main" val="39539449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Examples of Classroom Accommodations</a:t>
            </a:r>
            <a:endParaRPr lang="en-US" sz="3200" dirty="0">
              <a:latin typeface="Trebuchet MS" panose="020B0603020202020204" pitchFamily="34" charset="0"/>
            </a:endParaRPr>
          </a:p>
        </p:txBody>
      </p:sp>
      <p:pic>
        <p:nvPicPr>
          <p:cNvPr id="5" name="Google Shape;229;p9" descr="Examples of classroom accommodations divided into four types: presentation, response, test scheduling and setting.&#10;Presentation:  provide on audio tape, provide in large print, reduce number of items per page or line, provide a designated reader, present instructions orally&#10;Response:  allow for verbal responses, allow for answers to be dictated to a scribe, allow the use of a tape recorder to capture responses; permit responses to be given via computer, permit answers to be recorded directly into test booklet&#10;Test Scheduling:  adminster a test in several timed sessions or over several days; allow subtests to be taken in a different order, adminster a test at a specific time of day&#10;Setting:  provide preferential seating, provide special lighting or acoustics, provide a space with minimal distractions, administer a test in a small group setting, adminster a test in a private room or alternative test site." title="Examples of Classroom Accommodations"/>
          <p:cNvPicPr preferRelativeResize="0">
            <a:picLocks noGrp="1"/>
          </p:cNvPicPr>
          <p:nvPr>
            <p:ph idx="1"/>
          </p:nvPr>
        </p:nvPicPr>
        <p:blipFill rotWithShape="1">
          <a:blip r:embed="rId3">
            <a:alphaModFix/>
          </a:blip>
          <a:srcRect/>
          <a:stretch/>
        </p:blipFill>
        <p:spPr>
          <a:xfrm>
            <a:off x="1624317" y="1362269"/>
            <a:ext cx="8639356" cy="4839241"/>
          </a:xfrm>
          <a:prstGeom prst="rect">
            <a:avLst/>
          </a:prstGeom>
          <a:noFill/>
          <a:ln>
            <a:noFill/>
          </a:ln>
        </p:spPr>
      </p:pic>
      <p:sp>
        <p:nvSpPr>
          <p:cNvPr id="4" name="Slide Number Placeholder 3"/>
          <p:cNvSpPr>
            <a:spLocks noGrp="1"/>
          </p:cNvSpPr>
          <p:nvPr>
            <p:ph type="sldNum" sz="quarter" idx="12"/>
          </p:nvPr>
        </p:nvSpPr>
        <p:spPr/>
        <p:txBody>
          <a:bodyPr/>
          <a:lstStyle/>
          <a:p>
            <a:fld id="{25E842EE-07A5-BF42-B259-F0753968FB43}" type="slidenum">
              <a:rPr lang="en-US" smtClean="0"/>
              <a:t>9</a:t>
            </a:fld>
            <a:endParaRPr lang="en-US"/>
          </a:p>
        </p:txBody>
      </p:sp>
    </p:spTree>
    <p:extLst>
      <p:ext uri="{BB962C8B-B14F-4D97-AF65-F5344CB8AC3E}">
        <p14:creationId xmlns:p14="http://schemas.microsoft.com/office/powerpoint/2010/main" val="37812109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VDOE">
  <a:themeElements>
    <a:clrScheme name="VDOE">
      <a:dk1>
        <a:sysClr val="windowText" lastClr="000000"/>
      </a:dk1>
      <a:lt1>
        <a:sysClr val="window" lastClr="FFFFFF"/>
      </a:lt1>
      <a:dk2>
        <a:srgbClr val="101820"/>
      </a:dk2>
      <a:lt2>
        <a:srgbClr val="F1E6B2"/>
      </a:lt2>
      <a:accent1>
        <a:srgbClr val="D50032"/>
      </a:accent1>
      <a:accent2>
        <a:srgbClr val="101820"/>
      </a:accent2>
      <a:accent3>
        <a:srgbClr val="FFC72C"/>
      </a:accent3>
      <a:accent4>
        <a:srgbClr val="F1E6B2"/>
      </a:accent4>
      <a:accent5>
        <a:srgbClr val="259591"/>
      </a:accent5>
      <a:accent6>
        <a:srgbClr val="7F7F7F"/>
      </a:accent6>
      <a:hlink>
        <a:srgbClr val="D50032"/>
      </a:hlink>
      <a:folHlink>
        <a:srgbClr val="000000"/>
      </a:folHlink>
    </a:clrScheme>
    <a:fontScheme name="VDOE">
      <a:majorFont>
        <a:latin typeface="Trebuchet MS"/>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VDOE</Template>
  <TotalTime>352</TotalTime>
  <Words>1762</Words>
  <Application>Microsoft Office PowerPoint</Application>
  <PresentationFormat>Widescreen</PresentationFormat>
  <Paragraphs>119</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Times New Roman</vt:lpstr>
      <vt:lpstr>Trebuchet MS</vt:lpstr>
      <vt:lpstr>Verdana</vt:lpstr>
      <vt:lpstr>VDOE</vt:lpstr>
      <vt:lpstr>Standards-Based Individualized Education Program</vt:lpstr>
      <vt:lpstr>Identifying Special Education and Related Services</vt:lpstr>
      <vt:lpstr>A. Determining Related Services</vt:lpstr>
      <vt:lpstr>Types of Related Service Interventions Offered by Schools Include:</vt:lpstr>
      <vt:lpstr>Direct Services</vt:lpstr>
      <vt:lpstr>Indirect Services </vt:lpstr>
      <vt:lpstr>Direct and Indirect Services</vt:lpstr>
      <vt:lpstr>Identifying the Supplementary Aids and Services</vt:lpstr>
      <vt:lpstr>Examples of Classroom Accommodations</vt:lpstr>
      <vt:lpstr>Examples of Transition Accommodations</vt:lpstr>
      <vt:lpstr>Quick Check: Identifying Special Education and Related Services (1 of 2) </vt:lpstr>
      <vt:lpstr>Quick Check: Identifying Special Education and Related Services (2 of 2) </vt:lpstr>
      <vt:lpstr>Sample: Accommodations/Modifications Document</vt:lpstr>
      <vt:lpstr>Standards-Based Individualized Education Program Module Five: Identifying Special Education and Related Services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SBIEP Module 5 Related Services</dc:title>
  <dc:creator>Virginia Department of Education</dc:creator>
  <cp:lastModifiedBy>Williams-Faus, Kristin (DOE)</cp:lastModifiedBy>
  <cp:revision>38</cp:revision>
  <dcterms:created xsi:type="dcterms:W3CDTF">2020-06-29T15:52:04Z</dcterms:created>
  <dcterms:modified xsi:type="dcterms:W3CDTF">2022-01-12T20:35:10Z</dcterms:modified>
</cp:coreProperties>
</file>