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6"/>
  </p:notesMasterIdLst>
  <p:sldIdLst>
    <p:sldId id="274" r:id="rId2"/>
    <p:sldId id="275" r:id="rId3"/>
    <p:sldId id="276" r:id="rId4"/>
    <p:sldId id="277" r:id="rId5"/>
    <p:sldId id="278" r:id="rId6"/>
    <p:sldId id="300" r:id="rId7"/>
    <p:sldId id="301" r:id="rId8"/>
    <p:sldId id="302" r:id="rId9"/>
    <p:sldId id="303" r:id="rId10"/>
    <p:sldId id="304" r:id="rId11"/>
    <p:sldId id="306" r:id="rId12"/>
    <p:sldId id="287" r:id="rId13"/>
    <p:sldId id="286" r:id="rId14"/>
    <p:sldId id="285" r:id="rId15"/>
    <p:sldId id="282" r:id="rId16"/>
    <p:sldId id="283" r:id="rId17"/>
    <p:sldId id="284" r:id="rId18"/>
    <p:sldId id="281" r:id="rId19"/>
    <p:sldId id="280" r:id="rId20"/>
    <p:sldId id="279" r:id="rId21"/>
    <p:sldId id="295" r:id="rId22"/>
    <p:sldId id="296" r:id="rId23"/>
    <p:sldId id="297" r:id="rId24"/>
    <p:sldId id="29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234"/>
      </p:cViewPr>
      <p:guideLst>
        <p:guide orient="horz" pos="2160"/>
        <p:guide pos="2880"/>
      </p:guideLst>
    </p:cSldViewPr>
  </p:slideViewPr>
  <p:notesTextViewPr>
    <p:cViewPr>
      <p:scale>
        <a:sx n="1" d="1"/>
        <a:sy n="1" d="1"/>
      </p:scale>
      <p:origin x="0" y="0"/>
    </p:cViewPr>
  </p:notesTextViewPr>
  <p:sorterViewPr>
    <p:cViewPr>
      <p:scale>
        <a:sx n="100" d="100"/>
        <a:sy n="100" d="100"/>
      </p:scale>
      <p:origin x="0" y="2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84182-7753-41A2-911E-D20E634EDB60}" type="datetimeFigureOut">
              <a:rPr lang="en-US" smtClean="0"/>
              <a:t>1/28/2019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4C1EC-4BF6-43BA-A921-73EC861D04F3}" type="slidenum">
              <a:rPr lang="en-US" smtClean="0"/>
              <a:t>‹#›</a:t>
            </a:fld>
            <a:endParaRPr lang="en-US"/>
          </a:p>
        </p:txBody>
      </p:sp>
    </p:spTree>
    <p:extLst>
      <p:ext uri="{BB962C8B-B14F-4D97-AF65-F5344CB8AC3E}">
        <p14:creationId xmlns:p14="http://schemas.microsoft.com/office/powerpoint/2010/main" val="404199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db5d46dd5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db5d46dd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79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db5d46dd5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db5d46dd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91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db5d46dd5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db5d46dd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77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24B140-798D-4421-B455-EF927380ECF1}" type="slidenum">
              <a:rPr lang="en-US" smtClean="0"/>
              <a:t>24</a:t>
            </a:fld>
            <a:endParaRPr lang="en-US"/>
          </a:p>
        </p:txBody>
      </p:sp>
    </p:spTree>
    <p:extLst>
      <p:ext uri="{BB962C8B-B14F-4D97-AF65-F5344CB8AC3E}">
        <p14:creationId xmlns:p14="http://schemas.microsoft.com/office/powerpoint/2010/main" val="304635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3E000780-5619-4268-B72E-BCB4D60300E3}" type="datetimeFigureOut">
              <a:rPr lang="en-US" smtClean="0"/>
              <a:pPr/>
              <a:t>1/28/2019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948D1FF7-DE7A-468E-81AD-367720C7FDEA}" type="slidenum">
              <a:rPr lang="en-US" smtClean="0"/>
              <a:pPr/>
              <a:t>‹#›</a:t>
            </a:fld>
            <a:endParaRPr lang="en-US" dirty="0"/>
          </a:p>
        </p:txBody>
      </p:sp>
      <p:pic>
        <p:nvPicPr>
          <p:cNvPr id="7" name="Picture 2" descr="Decorativ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824" y="5611368"/>
            <a:ext cx="8150352" cy="86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33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rot="5400000">
            <a:off x="-101473" y="5923407"/>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679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rot="5400000">
            <a:off x="-101473" y="5923407"/>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065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102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4803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7"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21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527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52600"/>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0780-5619-4268-B72E-BCB4D60300E3}"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7"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65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00780-5619-4268-B72E-BCB4D60300E3}"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016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pic>
        <p:nvPicPr>
          <p:cNvPr id="10"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69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00780-5619-4268-B72E-BCB4D60300E3}"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D1FF7-DE7A-468E-81AD-367720C7FDEA}" type="slidenum">
              <a:rPr lang="en-US" smtClean="0"/>
              <a:t>‹#›</a:t>
            </a:fld>
            <a:endParaRPr lang="en-US"/>
          </a:p>
        </p:txBody>
      </p:sp>
      <p:pic>
        <p:nvPicPr>
          <p:cNvPr id="6"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643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00780-5619-4268-B72E-BCB4D60300E3}"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D1FF7-DE7A-468E-81AD-367720C7FDEA}" type="slidenum">
              <a:rPr lang="en-US" smtClean="0"/>
              <a:t>‹#›</a:t>
            </a:fld>
            <a:endParaRPr lang="en-US"/>
          </a:p>
        </p:txBody>
      </p:sp>
      <p:pic>
        <p:nvPicPr>
          <p:cNvPr id="5"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588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0780-5619-4268-B72E-BCB4D60300E3}"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575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0780-5619-4268-B72E-BCB4D60300E3}"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88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3E000780-5619-4268-B72E-BCB4D60300E3}" type="datetimeFigureOut">
              <a:rPr lang="en-US" smtClean="0"/>
              <a:pPr/>
              <a:t>1/28/2019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948D1FF7-DE7A-468E-81AD-367720C7FDEA}" type="slidenum">
              <a:rPr lang="en-US" smtClean="0"/>
              <a:pPr/>
              <a:t>‹#›</a:t>
            </a:fld>
            <a:endParaRPr lang="en-US"/>
          </a:p>
        </p:txBody>
      </p:sp>
      <p:sp>
        <p:nvSpPr>
          <p:cNvPr id="7" name="Rectangle 6"/>
          <p:cNvSpPr/>
          <p:nvPr userDrawn="1"/>
        </p:nvSpPr>
        <p:spPr>
          <a:xfrm>
            <a:off x="0" y="6781800"/>
            <a:ext cx="9144000" cy="7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44735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goo.gl/maps/41tuggrEHT92"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goo.gl/maps/Y94rjaNhK6S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goalbookapp.com/toolkit/strategy/equity-stick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a:t>How Can I Teach It All</a:t>
            </a:r>
            <a:r>
              <a:rPr lang="en-US" b="0" dirty="0" smtClean="0"/>
              <a:t>?</a:t>
            </a:r>
            <a:r>
              <a:rPr lang="en-US" dirty="0"/>
              <a:t/>
            </a:r>
            <a:br>
              <a:rPr lang="en-US" dirty="0"/>
            </a:br>
            <a:r>
              <a:rPr lang="en-US" b="0" dirty="0"/>
              <a:t>How can I teach multiple strands during a whole group reading lesson?</a:t>
            </a:r>
            <a:br>
              <a:rPr lang="en-US" b="0" dirty="0"/>
            </a:br>
            <a:r>
              <a:rPr lang="en-US" dirty="0"/>
              <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b="0" dirty="0"/>
              <a:t>Shawn Geary, Reading Specialist</a:t>
            </a:r>
          </a:p>
          <a:p>
            <a:r>
              <a:rPr lang="en-US" b="0" dirty="0"/>
              <a:t>Franklin City Public Schools</a:t>
            </a:r>
          </a:p>
          <a:p>
            <a:r>
              <a:rPr lang="en-US" b="0" dirty="0"/>
              <a:t>sgeary@fcpsva.org</a:t>
            </a:r>
          </a:p>
          <a:p>
            <a:r>
              <a:rPr lang="en-US" dirty="0"/>
              <a:t/>
            </a:r>
            <a:br>
              <a:rPr lang="en-US" dirty="0"/>
            </a:br>
            <a:endParaRPr lang="en-US" dirty="0"/>
          </a:p>
        </p:txBody>
      </p:sp>
    </p:spTree>
    <p:extLst>
      <p:ext uri="{BB962C8B-B14F-4D97-AF65-F5344CB8AC3E}">
        <p14:creationId xmlns:p14="http://schemas.microsoft.com/office/powerpoint/2010/main" val="18810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951038"/>
          </a:xfrm>
        </p:spPr>
        <p:txBody>
          <a:bodyPr>
            <a:normAutofit fontScale="90000"/>
          </a:bodyPr>
          <a:lstStyle/>
          <a:p>
            <a:r>
              <a:rPr lang="en-US" b="0" dirty="0" smtClean="0"/>
              <a:t/>
            </a:r>
            <a:br>
              <a:rPr lang="en-US" b="0" dirty="0" smtClean="0"/>
            </a:br>
            <a:r>
              <a:rPr lang="en-US" b="0" dirty="0"/>
              <a:t/>
            </a:r>
            <a:br>
              <a:rPr lang="en-US" b="0" dirty="0"/>
            </a:br>
            <a:r>
              <a:rPr lang="en-US" b="0" dirty="0" smtClean="0"/>
              <a:t/>
            </a:r>
            <a:br>
              <a:rPr lang="en-US" b="0" dirty="0" smtClean="0"/>
            </a:br>
            <a:r>
              <a:rPr lang="en-US" b="0" dirty="0" smtClean="0"/>
              <a:t>How </a:t>
            </a:r>
            <a:r>
              <a:rPr lang="en-US" b="0" dirty="0"/>
              <a:t>Do I Plan for it all? (6 of 7)</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smtClean="0"/>
              <a:t>Writing</a:t>
            </a:r>
            <a:r>
              <a:rPr lang="en-US" dirty="0"/>
              <a:t>	</a:t>
            </a:r>
          </a:p>
          <a:p>
            <a:pPr lvl="1"/>
            <a:r>
              <a:rPr lang="en-US" dirty="0" smtClean="0"/>
              <a:t>Use journals</a:t>
            </a:r>
            <a:endParaRPr lang="en-US" dirty="0"/>
          </a:p>
          <a:p>
            <a:pPr lvl="1"/>
            <a:r>
              <a:rPr lang="en-US" dirty="0" smtClean="0"/>
              <a:t>Sample topic: Write </a:t>
            </a:r>
            <a:r>
              <a:rPr lang="en-US" dirty="0"/>
              <a:t>to tell me what the best part of today’s story was in your opinion.  Why was this your favorite part</a:t>
            </a:r>
            <a:r>
              <a:rPr lang="en-US" dirty="0" smtClean="0"/>
              <a:t>?</a:t>
            </a:r>
          </a:p>
          <a:p>
            <a:pPr lvl="1"/>
            <a:r>
              <a:rPr lang="en" dirty="0"/>
              <a:t>As students begin to write, remind them you will be checking for complete sentences and capitalization</a:t>
            </a:r>
            <a:endParaRPr lang="en-US" dirty="0"/>
          </a:p>
          <a:p>
            <a:pPr lvl="1"/>
            <a:endParaRPr lang="en-US" dirty="0"/>
          </a:p>
          <a:p>
            <a:endParaRPr lang="en-US" dirty="0"/>
          </a:p>
        </p:txBody>
      </p:sp>
    </p:spTree>
    <p:extLst>
      <p:ext uri="{BB962C8B-B14F-4D97-AF65-F5344CB8AC3E}">
        <p14:creationId xmlns:p14="http://schemas.microsoft.com/office/powerpoint/2010/main" val="115285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0" dirty="0" smtClean="0"/>
              <a:t/>
            </a:r>
            <a:br>
              <a:rPr lang="en-US" b="0" dirty="0" smtClean="0"/>
            </a:br>
            <a:r>
              <a:rPr lang="en-US" b="0" dirty="0" smtClean="0"/>
              <a:t>How </a:t>
            </a:r>
            <a:r>
              <a:rPr lang="en-US" b="0" dirty="0"/>
              <a:t>Do I Plan for it all? (7 of 7)</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cs typeface="Twentieth Century"/>
                <a:sym typeface="Twentieth Century"/>
              </a:rPr>
              <a:t>Research</a:t>
            </a:r>
            <a:r>
              <a:rPr lang="en-US" dirty="0"/>
              <a:t>	</a:t>
            </a:r>
          </a:p>
          <a:p>
            <a:pPr lvl="1"/>
            <a:r>
              <a:rPr lang="en-US" dirty="0"/>
              <a:t>Questions parking lot</a:t>
            </a:r>
          </a:p>
          <a:p>
            <a:pPr lvl="1"/>
            <a:r>
              <a:rPr lang="en-US" dirty="0"/>
              <a:t>Let students generate questions on post it notes and add to parking lot</a:t>
            </a:r>
          </a:p>
          <a:p>
            <a:pPr lvl="1"/>
            <a:r>
              <a:rPr lang="en-US" dirty="0"/>
              <a:t>Each morning answer the questions </a:t>
            </a:r>
            <a:r>
              <a:rPr lang="en-US" dirty="0" smtClean="0"/>
              <a:t>as </a:t>
            </a:r>
            <a:r>
              <a:rPr lang="en-US" dirty="0"/>
              <a:t>the students are getting ready for the day</a:t>
            </a:r>
          </a:p>
        </p:txBody>
      </p:sp>
    </p:spTree>
    <p:extLst>
      <p:ext uri="{BB962C8B-B14F-4D97-AF65-F5344CB8AC3E}">
        <p14:creationId xmlns:p14="http://schemas.microsoft.com/office/powerpoint/2010/main" val="334461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64351"/>
            <a:ext cx="8839200" cy="5509200"/>
          </a:xfrm>
          <a:prstGeom prst="rect">
            <a:avLst/>
          </a:prstGeom>
        </p:spPr>
        <p:txBody>
          <a:bodyPr wrap="square">
            <a:spAutoFit/>
          </a:bodyPr>
          <a:lstStyle/>
          <a:p>
            <a:r>
              <a:rPr lang="en-US" sz="4400" dirty="0">
                <a:latin typeface="Verdana" panose="020B0604030504040204" pitchFamily="34" charset="0"/>
                <a:ea typeface="Verdana" panose="020B0604030504040204" pitchFamily="34" charset="0"/>
              </a:rPr>
              <a:t>1. How do we ask students to read books, texts, passages, stories?</a:t>
            </a:r>
          </a:p>
          <a:p>
            <a:r>
              <a:rPr lang="en-US" sz="4400" dirty="0">
                <a:latin typeface="Verdana" panose="020B0604030504040204" pitchFamily="34" charset="0"/>
                <a:ea typeface="Verdana" panose="020B0604030504040204" pitchFamily="34" charset="0"/>
              </a:rPr>
              <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2. How do we read to students each day?</a:t>
            </a:r>
          </a:p>
          <a:p>
            <a:r>
              <a:rPr lang="en-US" sz="4400" dirty="0">
                <a:latin typeface="Verdana" panose="020B0604030504040204" pitchFamily="34" charset="0"/>
                <a:ea typeface="Verdana" panose="020B0604030504040204" pitchFamily="34" charset="0"/>
              </a:rPr>
              <a:t/>
            </a:r>
            <a:br>
              <a:rPr lang="en-US" sz="4400" dirty="0">
                <a:latin typeface="Verdana" panose="020B0604030504040204" pitchFamily="34" charset="0"/>
                <a:ea typeface="Verdana" panose="020B0604030504040204" pitchFamily="34" charset="0"/>
              </a:rPr>
            </a:br>
            <a:endParaRPr lang="en-US" sz="4400" dirty="0">
              <a:latin typeface="Verdana" panose="020B0604030504040204" pitchFamily="34" charset="0"/>
              <a:ea typeface="Verdana" panose="020B0604030504040204" pitchFamily="34" charset="0"/>
            </a:endParaRPr>
          </a:p>
        </p:txBody>
      </p:sp>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Two </a:t>
            </a:r>
            <a:r>
              <a:rPr lang="en-US" dirty="0"/>
              <a:t>questions to think about</a:t>
            </a:r>
            <a:br>
              <a:rPr lang="en-US" dirty="0"/>
            </a:br>
            <a:endParaRPr lang="en-US" dirty="0"/>
          </a:p>
        </p:txBody>
      </p:sp>
    </p:spTree>
    <p:extLst>
      <p:ext uri="{BB962C8B-B14F-4D97-AF65-F5344CB8AC3E}">
        <p14:creationId xmlns:p14="http://schemas.microsoft.com/office/powerpoint/2010/main" val="78380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Turn and Talk</a:t>
            </a:r>
            <a:br>
              <a:rPr lang="en-US" dirty="0"/>
            </a:br>
            <a:endParaRPr lang="en-US" dirty="0"/>
          </a:p>
        </p:txBody>
      </p:sp>
    </p:spTree>
    <p:extLst>
      <p:ext uri="{BB962C8B-B14F-4D97-AF65-F5344CB8AC3E}">
        <p14:creationId xmlns:p14="http://schemas.microsoft.com/office/powerpoint/2010/main" val="4256761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694" y="1620665"/>
            <a:ext cx="4114800" cy="4462760"/>
          </a:xfrm>
          <a:prstGeom prst="rect">
            <a:avLst/>
          </a:prstGeom>
        </p:spPr>
        <p:txBody>
          <a:bodyPr wrap="square">
            <a:spAutoFit/>
          </a:bodyPr>
          <a:lstStyle/>
          <a:p>
            <a:r>
              <a:rPr lang="en-US" sz="3200" dirty="0" smtClean="0">
                <a:latin typeface="Verdana" panose="020B0604030504040204" pitchFamily="34" charset="0"/>
                <a:ea typeface="Verdana" panose="020B0604030504040204" pitchFamily="34" charset="0"/>
              </a:rPr>
              <a:t>If </a:t>
            </a:r>
            <a:r>
              <a:rPr lang="en-US" sz="3200" dirty="0">
                <a:latin typeface="Verdana" panose="020B0604030504040204" pitchFamily="34" charset="0"/>
                <a:ea typeface="Verdana" panose="020B0604030504040204" pitchFamily="34" charset="0"/>
              </a:rPr>
              <a:t>we are deciding that the text we are about to share with our students is vital and worth our instructional time </a:t>
            </a:r>
          </a:p>
          <a:p>
            <a:r>
              <a:rPr lang="en-US" sz="6000" dirty="0">
                <a:latin typeface="Arial" panose="020B0604020202020204" pitchFamily="34" charset="0"/>
              </a:rPr>
              <a:t>THEN</a:t>
            </a:r>
            <a:r>
              <a:rPr lang="en-US" dirty="0">
                <a:latin typeface="Arial" panose="020B0604020202020204" pitchFamily="34" charset="0"/>
              </a:rPr>
              <a:t> </a:t>
            </a:r>
            <a:endParaRPr lang="en-US" dirty="0"/>
          </a:p>
        </p:txBody>
      </p:sp>
      <p:sp>
        <p:nvSpPr>
          <p:cNvPr id="3" name="Rectangle 2"/>
          <p:cNvSpPr/>
          <p:nvPr/>
        </p:nvSpPr>
        <p:spPr>
          <a:xfrm>
            <a:off x="4402494" y="2103833"/>
            <a:ext cx="4572000" cy="2554545"/>
          </a:xfrm>
          <a:prstGeom prst="rect">
            <a:avLst/>
          </a:prstGeom>
        </p:spPr>
        <p:txBody>
          <a:bodyPr>
            <a:spAutoFit/>
          </a:bodyPr>
          <a:lstStyle/>
          <a:p>
            <a:r>
              <a:rPr lang="en-US" sz="4000" dirty="0" smtClean="0">
                <a:latin typeface="Verdana" panose="020B0604030504040204" pitchFamily="34" charset="0"/>
                <a:ea typeface="Verdana" panose="020B0604030504040204" pitchFamily="34" charset="0"/>
              </a:rPr>
              <a:t>Read it all the way through and let students enjoy the story!</a:t>
            </a:r>
            <a:endParaRPr lang="en-US" sz="4000" dirty="0">
              <a:latin typeface="Verdana" panose="020B0604030504040204" pitchFamily="34" charset="0"/>
              <a:ea typeface="Verdana" panose="020B0604030504040204" pitchFamily="34" charset="0"/>
            </a:endParaRPr>
          </a:p>
        </p:txBody>
      </p:sp>
      <p:sp>
        <p:nvSpPr>
          <p:cNvPr id="4" name="Title 3"/>
          <p:cNvSpPr>
            <a:spLocks noGrp="1"/>
          </p:cNvSpPr>
          <p:nvPr>
            <p:ph type="title"/>
          </p:nvPr>
        </p:nvSpPr>
        <p:spPr>
          <a:xfrm>
            <a:off x="457200" y="719249"/>
            <a:ext cx="8229600" cy="1143000"/>
          </a:xfrm>
        </p:spPr>
        <p:txBody>
          <a:bodyPr>
            <a:normAutofit fontScale="90000"/>
          </a:bodyPr>
          <a:lstStyle/>
          <a:p>
            <a:r>
              <a:rPr lang="en-US" u="sng" dirty="0"/>
              <a:t>Discussion Question</a:t>
            </a:r>
            <a:r>
              <a:rPr lang="en-US" dirty="0"/>
              <a:t/>
            </a:r>
            <a:br>
              <a:rPr lang="en-US" dirty="0"/>
            </a:br>
            <a:r>
              <a:rPr lang="en-US" dirty="0"/>
              <a:t>Can we do this all the time?</a:t>
            </a:r>
            <a:br>
              <a:rPr lang="en-US" dirty="0"/>
            </a:br>
            <a:endParaRPr lang="en-US" dirty="0"/>
          </a:p>
        </p:txBody>
      </p:sp>
    </p:spTree>
    <p:extLst>
      <p:ext uri="{BB962C8B-B14F-4D97-AF65-F5344CB8AC3E}">
        <p14:creationId xmlns:p14="http://schemas.microsoft.com/office/powerpoint/2010/main" val="1233990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https://lh5.googleusercontent.com/xeM9xezgTi4cg4BG3e_SfXAykICFUYbfZOiXY8qkvm9zm6ymqQ3MIATpNluBsY6wf49Qf0NHSuIG-tsWNAsDBXf7YqdEOutLdqhZdhLY6eVvB2Cx3y22uLXWyuTTzmDqbAQk-3JP1Uo"/>
          <p:cNvPicPr>
            <a:picLocks noChangeAspect="1" noChangeArrowheads="1"/>
          </p:cNvPicPr>
          <p:nvPr/>
        </p:nvPicPr>
        <p:blipFill rotWithShape="1">
          <a:blip r:embed="rId2">
            <a:extLst>
              <a:ext uri="{28A0092B-C50C-407E-A947-70E740481C1C}">
                <a14:useLocalDpi xmlns:a14="http://schemas.microsoft.com/office/drawing/2010/main" val="0"/>
              </a:ext>
            </a:extLst>
          </a:blip>
          <a:srcRect l="5085" t="7627" r="5085" b="16102"/>
          <a:stretch/>
        </p:blipFill>
        <p:spPr bwMode="auto">
          <a:xfrm rot="16200000">
            <a:off x="562646" y="1113753"/>
            <a:ext cx="5058409" cy="5726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Puff the Magic Dragon</a:t>
            </a:r>
            <a:endParaRPr lang="en-US" dirty="0"/>
          </a:p>
        </p:txBody>
      </p:sp>
    </p:spTree>
    <p:extLst>
      <p:ext uri="{BB962C8B-B14F-4D97-AF65-F5344CB8AC3E}">
        <p14:creationId xmlns:p14="http://schemas.microsoft.com/office/powerpoint/2010/main" val="2682379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lh4.googleusercontent.com/9X6kqOrrLEX_I2J5URTDmaKYoX6Oi_AjBUfbb7dfYsFEFfWWH8uymAayz48573pWRG1h3Vak5GZMDka-KajBJLO_HXVkSiwG6RrssZvsRk2pQf9fHhvD-sBs6letnszs5QZRpl14-b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641985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lh3.googleusercontent.com/7UF_vu4FOVxxErpjXhY_wTXEDzBMm0v-5GqpcbEwUGM8hQzH_EyD4rb6eTyTxM-3NMQgB0lrx3roUhEjV6mizbxpbwv0hFTggvBTFQagDmQR-hbldL6XNBlBy3crrPl4vcOOJ8bC3ZE"/>
          <p:cNvPicPr>
            <a:picLocks noChangeAspect="1" noChangeArrowheads="1"/>
          </p:cNvPicPr>
          <p:nvPr/>
        </p:nvPicPr>
        <p:blipFill rotWithShape="1">
          <a:blip r:embed="rId3">
            <a:extLst>
              <a:ext uri="{28A0092B-C50C-407E-A947-70E740481C1C}">
                <a14:useLocalDpi xmlns:a14="http://schemas.microsoft.com/office/drawing/2010/main" val="0"/>
              </a:ext>
            </a:extLst>
          </a:blip>
          <a:srcRect l="7246" t="5050" r="2899" b="59596"/>
          <a:stretch/>
        </p:blipFill>
        <p:spPr bwMode="auto">
          <a:xfrm>
            <a:off x="0" y="152400"/>
            <a:ext cx="4724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4.googleusercontent.com/-qpsXVdzolHSIAHP3U67CO1K8LwXvIXi-KGWuFWOkDRoaUam9YS885VdzPHvp4T3YkKZjtNCrLJBVXo9iBjkZ2tsBxG-oQnZb6zPL5qHVys9Z-HFhLhscvFxlbHEd8v9EAembflL81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
            <a:ext cx="4568825" cy="391860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descr="oval"/>
          <p:cNvSpPr/>
          <p:nvPr/>
        </p:nvSpPr>
        <p:spPr>
          <a:xfrm>
            <a:off x="6183967" y="26670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800" b="0" dirty="0" smtClean="0">
                <a:solidFill>
                  <a:schemeClr val="bg1"/>
                </a:solidFill>
              </a:rPr>
              <a:t>Kauai</a:t>
            </a:r>
            <a:endParaRPr lang="en-US" sz="800" b="0" dirty="0">
              <a:solidFill>
                <a:schemeClr val="bg1"/>
              </a:solidFill>
            </a:endParaRPr>
          </a:p>
        </p:txBody>
      </p:sp>
    </p:spTree>
    <p:extLst>
      <p:ext uri="{BB962C8B-B14F-4D97-AF65-F5344CB8AC3E}">
        <p14:creationId xmlns:p14="http://schemas.microsoft.com/office/powerpoint/2010/main" val="4204419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kOLGKIVYmJcNMueSfMICQQyWcOpk9MreyDWH8Rxz4xZArSrdBeSg59ghv7fzaUYlJDDlie9vZVUOgYYprA8UAJvbVYShtx0iZgykfW2CGqyg0uLZ0i9GV9yDBm4oKOZxmOFcgg94X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267700" cy="38957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Cave at Hanalei Bay</a:t>
            </a:r>
            <a:br>
              <a:rPr lang="en-US" dirty="0"/>
            </a:br>
            <a:endParaRPr lang="en-US" dirty="0"/>
          </a:p>
        </p:txBody>
      </p:sp>
    </p:spTree>
    <p:extLst>
      <p:ext uri="{BB962C8B-B14F-4D97-AF65-F5344CB8AC3E}">
        <p14:creationId xmlns:p14="http://schemas.microsoft.com/office/powerpoint/2010/main" val="2195021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4.googleusercontent.com/bkImUSZjDMy5XiHDbNzxuv7oBjjho5A4pcMKfttutENkE_-ZOSORTcacLGAVyQyb09Ao56ops7bqy1ee-a6O8dobqiBGvw9X9DJgEeB45DEes3yojGszWKlWsSgk7IaoVjhPywiI33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47" y="1658470"/>
            <a:ext cx="3899647" cy="51995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d30PiezvTONzIZdbpPg6uNMCDiKUTPYRuuZMZZk6Se-XaUoKhvnvf042ZOjzroK5TmVqPcpidLhpc4bWq_lkUrKCbcdMUgGnqlYBxs25aimCyJLhqvuL8FHf9aZDxNFGlxqDyUWFgx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810870"/>
            <a:ext cx="3761815" cy="50157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Student Work</a:t>
            </a:r>
            <a:endParaRPr lang="en-US" dirty="0"/>
          </a:p>
        </p:txBody>
      </p:sp>
    </p:spTree>
    <p:extLst>
      <p:ext uri="{BB962C8B-B14F-4D97-AF65-F5344CB8AC3E}">
        <p14:creationId xmlns:p14="http://schemas.microsoft.com/office/powerpoint/2010/main" val="3541135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6.googleusercontent.com/FEDfcKRWF7i7_H6B4qrXxof_Rh30XxVQHI-iGiUHYI6_x3f8gnKBiFON-_X-4v7NtluUEpLJ7ZiGiAsPWiCfEJQVE8ccxs91cDAa6Q8gDeG981p9cQJVBEoY8hW_Kf9-d5wiobc8V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4229100"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1600" y="1905000"/>
            <a:ext cx="3657600" cy="2862322"/>
          </a:xfrm>
          <a:prstGeom prst="rect">
            <a:avLst/>
          </a:prstGeom>
        </p:spPr>
        <p:txBody>
          <a:bodyPr wrap="square">
            <a:spAutoFit/>
          </a:bodyPr>
          <a:lstStyle/>
          <a:p>
            <a:r>
              <a:rPr lang="en-US" b="1" dirty="0">
                <a:solidFill>
                  <a:srgbClr val="000000"/>
                </a:solidFill>
                <a:latin typeface="Arial" panose="020B0604020202020204" pitchFamily="34" charset="0"/>
              </a:rPr>
              <a:t>Students create questions they have as we read the book. It is important to stop and give them a minute or two to record their questions but try not to stop the flow of the text. After you have read the text in its entirety, begin to work through the questions students have generated.</a:t>
            </a:r>
            <a:endParaRPr lang="en-US" dirty="0"/>
          </a:p>
        </p:txBody>
      </p:sp>
      <p:sp>
        <p:nvSpPr>
          <p:cNvPr id="3" name="Title 2"/>
          <p:cNvSpPr>
            <a:spLocks noGrp="1"/>
          </p:cNvSpPr>
          <p:nvPr>
            <p:ph type="title"/>
          </p:nvPr>
        </p:nvSpPr>
        <p:spPr/>
        <p:txBody>
          <a:bodyPr/>
          <a:lstStyle/>
          <a:p>
            <a:r>
              <a:rPr lang="en-US" dirty="0" smtClean="0"/>
              <a:t>Student Work 2</a:t>
            </a:r>
            <a:endParaRPr lang="en-US" dirty="0"/>
          </a:p>
        </p:txBody>
      </p:sp>
    </p:spTree>
    <p:extLst>
      <p:ext uri="{BB962C8B-B14F-4D97-AF65-F5344CB8AC3E}">
        <p14:creationId xmlns:p14="http://schemas.microsoft.com/office/powerpoint/2010/main" val="258181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How Can I Teach It All</a:t>
            </a:r>
            <a:r>
              <a:rPr lang="en-US" sz="3600" b="0" dirty="0" smtClean="0"/>
              <a:t>? (1 of 3)</a:t>
            </a:r>
            <a:endParaRPr lang="en-US" sz="3600" dirty="0"/>
          </a:p>
        </p:txBody>
      </p:sp>
      <p:sp>
        <p:nvSpPr>
          <p:cNvPr id="3" name="Content Placeholder 2"/>
          <p:cNvSpPr>
            <a:spLocks noGrp="1"/>
          </p:cNvSpPr>
          <p:nvPr>
            <p:ph idx="1"/>
          </p:nvPr>
        </p:nvSpPr>
        <p:spPr/>
        <p:txBody>
          <a:bodyPr/>
          <a:lstStyle/>
          <a:p>
            <a:r>
              <a:rPr lang="en-US" b="0" dirty="0"/>
              <a:t>Purpose: To share ideas and strategies with you to make teaching multiple SOL more efficient and take less time.</a:t>
            </a:r>
          </a:p>
          <a:p>
            <a:pPr marL="0" indent="0">
              <a:buNone/>
            </a:pPr>
            <a:r>
              <a:rPr lang="en-US" dirty="0"/>
              <a:t/>
            </a:r>
            <a:br>
              <a:rPr lang="en-US" dirty="0"/>
            </a:br>
            <a:endParaRPr lang="en-US" dirty="0"/>
          </a:p>
        </p:txBody>
      </p:sp>
    </p:spTree>
    <p:extLst>
      <p:ext uri="{BB962C8B-B14F-4D97-AF65-F5344CB8AC3E}">
        <p14:creationId xmlns:p14="http://schemas.microsoft.com/office/powerpoint/2010/main" val="383131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lh4.googleusercontent.com/ch5JPGqh-Lpoi8MLvxfASYYRNOE7JZvaCcjQOmKAtgVTTknMwO_oDLG4D3SFFPliG77RXxRlsuVszOWQ0DvAYmSG4S5xoz3xQ9WvXMh70v_HFWa8ff-D4nUiMjVXo9cZ4RERmfl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89827" y="-275227"/>
            <a:ext cx="3564347" cy="7162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43200" y="5257800"/>
            <a:ext cx="4572000" cy="923330"/>
          </a:xfrm>
          <a:prstGeom prst="rect">
            <a:avLst/>
          </a:prstGeom>
        </p:spPr>
        <p:txBody>
          <a:bodyPr>
            <a:spAutoFit/>
          </a:bodyPr>
          <a:lstStyle/>
          <a:p>
            <a:r>
              <a:rPr lang="en-US" b="1" dirty="0">
                <a:solidFill>
                  <a:srgbClr val="000000"/>
                </a:solidFill>
                <a:latin typeface="Arial" panose="020B0604020202020204" pitchFamily="34" charset="0"/>
              </a:rPr>
              <a:t>Use post-it notes to mark your talking/stopping points. But remember, keep this to a minimum.</a:t>
            </a:r>
            <a:endParaRPr lang="en-US" dirty="0"/>
          </a:p>
        </p:txBody>
      </p:sp>
      <p:sp>
        <p:nvSpPr>
          <p:cNvPr id="2" name="Title 1"/>
          <p:cNvSpPr>
            <a:spLocks noGrp="1"/>
          </p:cNvSpPr>
          <p:nvPr>
            <p:ph type="title"/>
          </p:nvPr>
        </p:nvSpPr>
        <p:spPr/>
        <p:txBody>
          <a:bodyPr/>
          <a:lstStyle/>
          <a:p>
            <a:r>
              <a:rPr lang="en-US" dirty="0" smtClean="0"/>
              <a:t>Talking Points</a:t>
            </a:r>
            <a:endParaRPr lang="en-US" dirty="0"/>
          </a:p>
        </p:txBody>
      </p:sp>
    </p:spTree>
    <p:extLst>
      <p:ext uri="{BB962C8B-B14F-4D97-AF65-F5344CB8AC3E}">
        <p14:creationId xmlns:p14="http://schemas.microsoft.com/office/powerpoint/2010/main" val="3472078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316125" y="68580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 sz="3600" dirty="0">
                <a:latin typeface="Luckiest Guy"/>
                <a:ea typeface="Luckiest Guy"/>
                <a:cs typeface="Luckiest Guy"/>
                <a:sym typeface="Luckiest Guy"/>
              </a:rPr>
              <a:t>EXTENSION Activity</a:t>
            </a:r>
            <a:endParaRPr sz="3600" dirty="0">
              <a:latin typeface="Luckiest Guy"/>
              <a:ea typeface="Luckiest Guy"/>
              <a:cs typeface="Luckiest Guy"/>
              <a:sym typeface="Luckiest Guy"/>
            </a:endParaRPr>
          </a:p>
        </p:txBody>
      </p:sp>
      <p:sp>
        <p:nvSpPr>
          <p:cNvPr id="256" name="Google Shape;256;p43"/>
          <p:cNvSpPr txBox="1"/>
          <p:nvPr/>
        </p:nvSpPr>
        <p:spPr>
          <a:xfrm>
            <a:off x="481275" y="1596975"/>
            <a:ext cx="8190300" cy="4144500"/>
          </a:xfrm>
          <a:prstGeom prst="rect">
            <a:avLst/>
          </a:prstGeom>
          <a:noFill/>
          <a:ln>
            <a:noFill/>
          </a:ln>
        </p:spPr>
        <p:txBody>
          <a:bodyPr spcFirstLastPara="1" wrap="square" lIns="91425" tIns="91425" rIns="91425" bIns="91425" anchor="t" anchorCtr="0">
            <a:noAutofit/>
          </a:bodyPr>
          <a:lstStyle/>
          <a:p>
            <a:pPr marL="558800" indent="-457200">
              <a:buClr>
                <a:srgbClr val="FFFFFF"/>
              </a:buClr>
              <a:buSzPts val="2000"/>
              <a:buFont typeface="Arial" panose="020B0604020202020204" pitchFamily="34" charset="0"/>
              <a:buChar char="•"/>
            </a:pPr>
            <a:r>
              <a:rPr lang="en" sz="2000" dirty="0" smtClean="0">
                <a:latin typeface="Verdana" panose="020B0604030504040204" pitchFamily="34" charset="0"/>
                <a:ea typeface="Verdana" panose="020B0604030504040204" pitchFamily="34" charset="0"/>
              </a:rPr>
              <a:t>-Get </a:t>
            </a:r>
            <a:r>
              <a:rPr lang="en" sz="2000" dirty="0">
                <a:latin typeface="Verdana" panose="020B0604030504040204" pitchFamily="34" charset="0"/>
                <a:ea typeface="Verdana" panose="020B0604030504040204" pitchFamily="34" charset="0"/>
              </a:rPr>
              <a:t>into groups of 2 or 4.</a:t>
            </a:r>
            <a:endParaRPr sz="2000" dirty="0">
              <a:latin typeface="Verdana" panose="020B0604030504040204" pitchFamily="34" charset="0"/>
              <a:ea typeface="Verdana" panose="020B0604030504040204" pitchFamily="34" charset="0"/>
            </a:endParaRPr>
          </a:p>
          <a:p>
            <a:pPr marL="558800" indent="-457200">
              <a:buClr>
                <a:srgbClr val="FFFFFF"/>
              </a:buClr>
              <a:buSzPts val="2000"/>
              <a:buFont typeface="Arial" panose="020B0604020202020204" pitchFamily="34" charset="0"/>
              <a:buChar char="•"/>
            </a:pPr>
            <a:r>
              <a:rPr lang="en" sz="2000" dirty="0" smtClean="0">
                <a:latin typeface="Verdana" panose="020B0604030504040204" pitchFamily="34" charset="0"/>
                <a:ea typeface="Verdana" panose="020B0604030504040204" pitchFamily="34" charset="0"/>
              </a:rPr>
              <a:t>-Send </a:t>
            </a:r>
            <a:r>
              <a:rPr lang="en" sz="2000" dirty="0">
                <a:latin typeface="Verdana" panose="020B0604030504040204" pitchFamily="34" charset="0"/>
                <a:ea typeface="Verdana" panose="020B0604030504040204" pitchFamily="34" charset="0"/>
              </a:rPr>
              <a:t>one of your group members to select a book off the table at the front and get one piece of chart paper.</a:t>
            </a:r>
            <a:endParaRPr sz="2000" dirty="0">
              <a:latin typeface="Verdana" panose="020B0604030504040204" pitchFamily="34" charset="0"/>
              <a:ea typeface="Verdana" panose="020B0604030504040204" pitchFamily="34" charset="0"/>
            </a:endParaRPr>
          </a:p>
          <a:p>
            <a:pPr marL="558800" indent="-457200">
              <a:buClr>
                <a:srgbClr val="FFFFFF"/>
              </a:buClr>
              <a:buSzPts val="2000"/>
              <a:buFont typeface="+mj-lt"/>
              <a:buAutoNum type="arabicPeriod"/>
            </a:pPr>
            <a:r>
              <a:rPr lang="en" sz="2000" dirty="0" smtClean="0">
                <a:latin typeface="Verdana" panose="020B0604030504040204" pitchFamily="34" charset="0"/>
                <a:ea typeface="Verdana" panose="020B0604030504040204" pitchFamily="34" charset="0"/>
              </a:rPr>
              <a:t>-Each </a:t>
            </a:r>
            <a:r>
              <a:rPr lang="en" sz="2000" dirty="0">
                <a:latin typeface="Verdana" panose="020B0604030504040204" pitchFamily="34" charset="0"/>
                <a:ea typeface="Verdana" panose="020B0604030504040204" pitchFamily="34" charset="0"/>
              </a:rPr>
              <a:t>group member will have a blank SOL map on your table.</a:t>
            </a:r>
            <a:endParaRPr sz="2000" dirty="0">
              <a:latin typeface="Verdana" panose="020B0604030504040204" pitchFamily="34" charset="0"/>
              <a:ea typeface="Verdana" panose="020B0604030504040204" pitchFamily="34" charset="0"/>
            </a:endParaRPr>
          </a:p>
          <a:p>
            <a:pPr marL="558800" indent="-457200">
              <a:buClr>
                <a:srgbClr val="FFFFFF"/>
              </a:buClr>
              <a:buSzPts val="2000"/>
              <a:buFont typeface="+mj-lt"/>
              <a:buAutoNum type="arabicPeriod"/>
            </a:pPr>
            <a:r>
              <a:rPr lang="en" sz="2000" dirty="0" smtClean="0">
                <a:latin typeface="Verdana" panose="020B0604030504040204" pitchFamily="34" charset="0"/>
                <a:ea typeface="Verdana" panose="020B0604030504040204" pitchFamily="34" charset="0"/>
              </a:rPr>
              <a:t>-Each </a:t>
            </a:r>
            <a:r>
              <a:rPr lang="en" sz="2000" dirty="0">
                <a:latin typeface="Verdana" panose="020B0604030504040204" pitchFamily="34" charset="0"/>
                <a:ea typeface="Verdana" panose="020B0604030504040204" pitchFamily="34" charset="0"/>
              </a:rPr>
              <a:t>table has a copy of the 2018 VDOE SOLs for English K-5. Please share with your table.</a:t>
            </a:r>
            <a:endParaRPr sz="2000" dirty="0">
              <a:latin typeface="Verdana" panose="020B0604030504040204" pitchFamily="34" charset="0"/>
              <a:ea typeface="Verdana" panose="020B0604030504040204" pitchFamily="34" charset="0"/>
            </a:endParaRPr>
          </a:p>
          <a:p>
            <a:pPr marL="558800" indent="-457200">
              <a:buClr>
                <a:srgbClr val="FFFFFF"/>
              </a:buClr>
              <a:buSzPts val="2000"/>
              <a:buFont typeface="+mj-lt"/>
              <a:buAutoNum type="arabicPeriod"/>
            </a:pPr>
            <a:r>
              <a:rPr lang="en" sz="2000" dirty="0" smtClean="0">
                <a:latin typeface="Verdana" panose="020B0604030504040204" pitchFamily="34" charset="0"/>
                <a:ea typeface="Verdana" panose="020B0604030504040204" pitchFamily="34" charset="0"/>
              </a:rPr>
              <a:t>-As </a:t>
            </a:r>
            <a:r>
              <a:rPr lang="en" sz="2000" dirty="0">
                <a:latin typeface="Verdana" panose="020B0604030504040204" pitchFamily="34" charset="0"/>
                <a:ea typeface="Verdana" panose="020B0604030504040204" pitchFamily="34" charset="0"/>
              </a:rPr>
              <a:t>a team, look through your book.  Using the SOL and the trade book develop your SOL map.  What SOL </a:t>
            </a:r>
            <a:r>
              <a:rPr lang="en" sz="2000" dirty="0" smtClean="0">
                <a:latin typeface="Verdana" panose="020B0604030504040204" pitchFamily="34" charset="0"/>
                <a:ea typeface="Verdana" panose="020B0604030504040204" pitchFamily="34" charset="0"/>
              </a:rPr>
              <a:t>could you teach </a:t>
            </a:r>
            <a:r>
              <a:rPr lang="en" sz="2000" dirty="0">
                <a:latin typeface="Verdana" panose="020B0604030504040204" pitchFamily="34" charset="0"/>
                <a:ea typeface="Verdana" panose="020B0604030504040204" pitchFamily="34" charset="0"/>
              </a:rPr>
              <a:t>with your book?</a:t>
            </a:r>
            <a:endParaRPr sz="2000" dirty="0">
              <a:latin typeface="Verdana" panose="020B0604030504040204" pitchFamily="34" charset="0"/>
              <a:ea typeface="Verdana" panose="020B0604030504040204" pitchFamily="34" charset="0"/>
            </a:endParaRPr>
          </a:p>
          <a:p>
            <a:pPr marL="558800" indent="-457200">
              <a:buClr>
                <a:srgbClr val="FFFFFF"/>
              </a:buClr>
              <a:buSzPts val="2000"/>
              <a:buFont typeface="+mj-lt"/>
              <a:buAutoNum type="arabicPeriod"/>
            </a:pPr>
            <a:r>
              <a:rPr lang="en" sz="2000" dirty="0" smtClean="0">
                <a:latin typeface="Verdana" panose="020B0604030504040204" pitchFamily="34" charset="0"/>
                <a:ea typeface="Verdana" panose="020B0604030504040204" pitchFamily="34" charset="0"/>
              </a:rPr>
              <a:t>-Now </a:t>
            </a:r>
            <a:r>
              <a:rPr lang="en" sz="2000" dirty="0">
                <a:latin typeface="Verdana" panose="020B0604030504040204" pitchFamily="34" charset="0"/>
                <a:ea typeface="Verdana" panose="020B0604030504040204" pitchFamily="34" charset="0"/>
              </a:rPr>
              <a:t>take the chart paper and walk us through what your lesson would look like and  some of the activities you would use for that book.</a:t>
            </a:r>
            <a:endParaRPr sz="2000" dirty="0">
              <a:latin typeface="Verdana" panose="020B0604030504040204" pitchFamily="34" charset="0"/>
              <a:ea typeface="Verdana" panose="020B0604030504040204" pitchFamily="34" charset="0"/>
            </a:endParaRPr>
          </a:p>
          <a:p>
            <a:pPr marL="558800" indent="-457200">
              <a:buClr>
                <a:srgbClr val="FFFFFF"/>
              </a:buClr>
              <a:buSzPts val="2000"/>
              <a:buFont typeface="+mj-lt"/>
              <a:buAutoNum type="arabicPeriod"/>
            </a:pPr>
            <a:r>
              <a:rPr lang="en" sz="2000" dirty="0" smtClean="0">
                <a:latin typeface="Verdana" panose="020B0604030504040204" pitchFamily="34" charset="0"/>
                <a:ea typeface="Verdana" panose="020B0604030504040204" pitchFamily="34" charset="0"/>
              </a:rPr>
              <a:t>-We </a:t>
            </a:r>
            <a:r>
              <a:rPr lang="en" sz="2000" dirty="0">
                <a:latin typeface="Verdana" panose="020B0604030504040204" pitchFamily="34" charset="0"/>
                <a:ea typeface="Verdana" panose="020B0604030504040204" pitchFamily="34" charset="0"/>
              </a:rPr>
              <a:t>will share our ideas with each other, as time permits</a:t>
            </a:r>
            <a:r>
              <a:rPr lang="en" sz="2000" dirty="0"/>
              <a:t>.</a:t>
            </a:r>
            <a:endParaRPr sz="2000" dirty="0"/>
          </a:p>
        </p:txBody>
      </p:sp>
    </p:spTree>
    <p:extLst>
      <p:ext uri="{BB962C8B-B14F-4D97-AF65-F5344CB8AC3E}">
        <p14:creationId xmlns:p14="http://schemas.microsoft.com/office/powerpoint/2010/main" val="2520711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title"/>
          </p:nvPr>
        </p:nvSpPr>
        <p:spPr>
          <a:xfrm>
            <a:off x="311700" y="1888050"/>
            <a:ext cx="8520600" cy="2520300"/>
          </a:xfrm>
          <a:prstGeom prst="rect">
            <a:avLst/>
          </a:prstGeom>
        </p:spPr>
        <p:txBody>
          <a:bodyPr spcFirstLastPara="1" vert="horz" wrap="square" lIns="91425" tIns="91425" rIns="91425" bIns="91425" rtlCol="0" anchor="b" anchorCtr="0">
            <a:noAutofit/>
          </a:bodyPr>
          <a:lstStyle/>
          <a:p>
            <a:r>
              <a:rPr lang="en" sz="9600" dirty="0">
                <a:cs typeface="Crushed"/>
                <a:sym typeface="Crushed"/>
              </a:rPr>
              <a:t>Questions?</a:t>
            </a:r>
            <a:endParaRPr sz="9600" dirty="0">
              <a:cs typeface="Crushed"/>
              <a:sym typeface="Crushed"/>
            </a:endParaRPr>
          </a:p>
        </p:txBody>
      </p:sp>
    </p:spTree>
    <p:extLst>
      <p:ext uri="{BB962C8B-B14F-4D97-AF65-F5344CB8AC3E}">
        <p14:creationId xmlns:p14="http://schemas.microsoft.com/office/powerpoint/2010/main" val="1808321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311700" y="762000"/>
            <a:ext cx="8520600" cy="572700"/>
          </a:xfrm>
          <a:prstGeom prst="rect">
            <a:avLst/>
          </a:prstGeom>
        </p:spPr>
        <p:txBody>
          <a:bodyPr spcFirstLastPara="1" vert="horz" wrap="square" lIns="91425" tIns="91425" rIns="91425" bIns="91425" rtlCol="0" anchor="t" anchorCtr="0">
            <a:noAutofit/>
          </a:bodyPr>
          <a:lstStyle/>
          <a:p>
            <a:pPr algn="l"/>
            <a:r>
              <a:rPr lang="en" dirty="0"/>
              <a:t>Bibliography</a:t>
            </a:r>
            <a:endParaRPr dirty="0"/>
          </a:p>
        </p:txBody>
      </p:sp>
      <p:sp>
        <p:nvSpPr>
          <p:cNvPr id="267" name="Google Shape;267;p45"/>
          <p:cNvSpPr txBox="1">
            <a:spLocks noGrp="1"/>
          </p:cNvSpPr>
          <p:nvPr>
            <p:ph type="body" idx="1"/>
          </p:nvPr>
        </p:nvSpPr>
        <p:spPr>
          <a:xfrm>
            <a:off x="311700" y="2009725"/>
            <a:ext cx="8520600" cy="1129200"/>
          </a:xfrm>
          <a:prstGeom prst="rect">
            <a:avLst/>
          </a:prstGeom>
          <a:solidFill>
            <a:srgbClr val="FFFFFF"/>
          </a:solidFill>
        </p:spPr>
        <p:txBody>
          <a:bodyPr spcFirstLastPara="1" vert="horz" wrap="square" lIns="91425" tIns="91425" rIns="91425" bIns="91425" rtlCol="0" anchor="t" anchorCtr="0">
            <a:noAutofit/>
          </a:bodyPr>
          <a:lstStyle/>
          <a:p>
            <a:pPr indent="-304800">
              <a:buClr>
                <a:srgbClr val="000000"/>
              </a:buClr>
              <a:buSzPts val="1200"/>
              <a:buFont typeface="Times New Roman"/>
              <a:buAutoNum type="arabicPeriod"/>
            </a:pPr>
            <a:r>
              <a:rPr lang="en" sz="1800" dirty="0">
                <a:solidFill>
                  <a:srgbClr val="000000"/>
                </a:solidFill>
                <a:highlight>
                  <a:srgbClr val="FFFFFF"/>
                </a:highlight>
                <a:cs typeface="Times New Roman"/>
                <a:sym typeface="Times New Roman"/>
              </a:rPr>
              <a:t>Yarrow, P., Lipton, L., &amp; Puybaret, E. (2012). </a:t>
            </a:r>
            <a:r>
              <a:rPr lang="en" sz="1800" i="1" dirty="0">
                <a:solidFill>
                  <a:srgbClr val="000000"/>
                </a:solidFill>
                <a:cs typeface="Times New Roman"/>
                <a:sym typeface="Times New Roman"/>
              </a:rPr>
              <a:t>Puff, the magic dragon</a:t>
            </a:r>
            <a:r>
              <a:rPr lang="en" sz="1800" dirty="0">
                <a:solidFill>
                  <a:srgbClr val="000000"/>
                </a:solidFill>
                <a:highlight>
                  <a:srgbClr val="FFFFFF"/>
                </a:highlight>
                <a:cs typeface="Times New Roman"/>
                <a:sym typeface="Times New Roman"/>
              </a:rPr>
              <a:t>. London: Macmillan Childrens.</a:t>
            </a:r>
            <a:endParaRPr sz="1800" dirty="0">
              <a:solidFill>
                <a:srgbClr val="000000"/>
              </a:solidFill>
              <a:highlight>
                <a:srgbClr val="FFFFFF"/>
              </a:highlight>
              <a:cs typeface="Times New Roman"/>
              <a:sym typeface="Times New Roman"/>
            </a:endParaRPr>
          </a:p>
          <a:p>
            <a:pPr indent="-304800">
              <a:buClr>
                <a:srgbClr val="000000"/>
              </a:buClr>
              <a:buSzPts val="1200"/>
              <a:buFont typeface="Times New Roman"/>
              <a:buAutoNum type="arabicPeriod"/>
            </a:pPr>
            <a:r>
              <a:rPr lang="en" sz="1800" dirty="0">
                <a:solidFill>
                  <a:srgbClr val="000000"/>
                </a:solidFill>
                <a:highlight>
                  <a:srgbClr val="FFFFFF"/>
                </a:highlight>
                <a:cs typeface="Times New Roman"/>
                <a:sym typeface="Times New Roman"/>
              </a:rPr>
              <a:t>Google 2018 retrieved from </a:t>
            </a:r>
            <a:r>
              <a:rPr lang="en-US" sz="1800" u="sng" dirty="0" smtClean="0">
                <a:solidFill>
                  <a:srgbClr val="0000FF"/>
                </a:solidFill>
                <a:highlight>
                  <a:srgbClr val="FFFFFF"/>
                </a:highlight>
                <a:cs typeface="Times New Roman"/>
                <a:sym typeface="Times New Roman"/>
                <a:hlinkClick r:id="rId3"/>
              </a:rPr>
              <a:t>Google Map Hawaii</a:t>
            </a:r>
            <a:endParaRPr sz="1800" dirty="0">
              <a:solidFill>
                <a:srgbClr val="0000FF"/>
              </a:solidFill>
              <a:highlight>
                <a:srgbClr val="FFFFFF"/>
              </a:highlight>
              <a:cs typeface="Times New Roman"/>
              <a:sym typeface="Times New Roman"/>
            </a:endParaRPr>
          </a:p>
          <a:p>
            <a:pPr indent="-304800">
              <a:buClr>
                <a:srgbClr val="000000"/>
              </a:buClr>
              <a:buSzPts val="1200"/>
              <a:buFont typeface="Times New Roman"/>
              <a:buAutoNum type="arabicPeriod"/>
            </a:pPr>
            <a:r>
              <a:rPr lang="en" sz="1800" dirty="0">
                <a:solidFill>
                  <a:srgbClr val="000000"/>
                </a:solidFill>
                <a:highlight>
                  <a:srgbClr val="FFFFFF"/>
                </a:highlight>
                <a:cs typeface="Times New Roman"/>
                <a:sym typeface="Times New Roman"/>
              </a:rPr>
              <a:t>Google 2018 retrieved from </a:t>
            </a:r>
            <a:r>
              <a:rPr lang="en-US" sz="1800" u="sng" dirty="0" smtClean="0">
                <a:solidFill>
                  <a:srgbClr val="0000FF"/>
                </a:solidFill>
                <a:highlight>
                  <a:srgbClr val="FFFFFF"/>
                </a:highlight>
                <a:cs typeface="Times New Roman"/>
                <a:sym typeface="Times New Roman"/>
                <a:hlinkClick r:id="rId4"/>
              </a:rPr>
              <a:t>Google Map Dry Cave</a:t>
            </a:r>
            <a:endParaRPr sz="1800" dirty="0">
              <a:solidFill>
                <a:srgbClr val="0000FF"/>
              </a:solidFill>
              <a:highlight>
                <a:srgbClr val="FFFFFF"/>
              </a:highlight>
              <a:cs typeface="Times New Roman"/>
              <a:sym typeface="Times New Roman"/>
            </a:endParaRPr>
          </a:p>
        </p:txBody>
      </p:sp>
    </p:spTree>
    <p:extLst>
      <p:ext uri="{BB962C8B-B14F-4D97-AF65-F5344CB8AC3E}">
        <p14:creationId xmlns:p14="http://schemas.microsoft.com/office/powerpoint/2010/main" val="2423956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r>
              <a:rPr lang="en-US" sz="2800" dirty="0" smtClean="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lang="en-US" sz="2800" dirty="0"/>
          </a:p>
        </p:txBody>
      </p:sp>
    </p:spTree>
    <p:extLst>
      <p:ext uri="{BB962C8B-B14F-4D97-AF65-F5344CB8AC3E}">
        <p14:creationId xmlns:p14="http://schemas.microsoft.com/office/powerpoint/2010/main" val="2246521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How Can I Teach It All</a:t>
            </a:r>
            <a:r>
              <a:rPr lang="en-US" sz="3600" b="0" dirty="0" smtClean="0"/>
              <a:t>? (2 of 3)</a:t>
            </a:r>
            <a:endParaRPr lang="en-US" sz="3600" dirty="0"/>
          </a:p>
        </p:txBody>
      </p:sp>
      <p:sp>
        <p:nvSpPr>
          <p:cNvPr id="3" name="Content Placeholder 2"/>
          <p:cNvSpPr>
            <a:spLocks noGrp="1"/>
          </p:cNvSpPr>
          <p:nvPr>
            <p:ph idx="1"/>
          </p:nvPr>
        </p:nvSpPr>
        <p:spPr>
          <a:xfrm>
            <a:off x="457200" y="2133600"/>
            <a:ext cx="8229600" cy="3992563"/>
          </a:xfrm>
        </p:spPr>
        <p:txBody>
          <a:bodyPr/>
          <a:lstStyle/>
          <a:p>
            <a:r>
              <a:rPr lang="en-US" b="0" dirty="0"/>
              <a:t>Classroom teachers are the most underappreciated and underpaid people on the face of the planet. </a:t>
            </a:r>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42910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How Can I Teach It All</a:t>
            </a:r>
            <a:r>
              <a:rPr lang="en-US" sz="3600" b="0" dirty="0" smtClean="0"/>
              <a:t>? (3 of 3)</a:t>
            </a:r>
            <a:endParaRPr lang="en-US" sz="3600" dirty="0"/>
          </a:p>
        </p:txBody>
      </p:sp>
      <p:sp>
        <p:nvSpPr>
          <p:cNvPr id="3" name="Content Placeholder 2"/>
          <p:cNvSpPr>
            <a:spLocks noGrp="1"/>
          </p:cNvSpPr>
          <p:nvPr>
            <p:ph idx="1"/>
          </p:nvPr>
        </p:nvSpPr>
        <p:spPr>
          <a:xfrm>
            <a:off x="457200" y="1417638"/>
            <a:ext cx="8229600" cy="5059362"/>
          </a:xfrm>
        </p:spPr>
        <p:txBody>
          <a:bodyPr/>
          <a:lstStyle/>
          <a:p>
            <a:r>
              <a:rPr lang="en-US" b="0" dirty="0"/>
              <a:t>What do I do during whole group read aloud that works perfectly</a:t>
            </a:r>
            <a:r>
              <a:rPr lang="en-US" b="0" dirty="0" smtClean="0"/>
              <a:t>?</a:t>
            </a:r>
          </a:p>
          <a:p>
            <a:pPr marL="0" indent="0">
              <a:buNone/>
            </a:pPr>
            <a:endParaRPr lang="en-US" b="0" dirty="0" smtClean="0"/>
          </a:p>
          <a:p>
            <a:r>
              <a:rPr lang="en-US" b="0" dirty="0"/>
              <a:t>What do I do during whole group read aloud that needs some tweaking</a:t>
            </a:r>
            <a:r>
              <a:rPr lang="en-US" b="0" dirty="0" smtClean="0"/>
              <a:t>?</a:t>
            </a:r>
          </a:p>
          <a:p>
            <a:pPr marL="0" indent="0">
              <a:buNone/>
            </a:pPr>
            <a:endParaRPr lang="en-US" b="0" dirty="0" smtClean="0"/>
          </a:p>
          <a:p>
            <a:r>
              <a:rPr lang="en-US" b="0" dirty="0"/>
              <a:t>What do I do during whole group read aloud that doesn't work at all?</a:t>
            </a:r>
            <a:endParaRPr lang="en-US" dirty="0"/>
          </a:p>
        </p:txBody>
      </p:sp>
    </p:spTree>
    <p:extLst>
      <p:ext uri="{BB962C8B-B14F-4D97-AF65-F5344CB8AC3E}">
        <p14:creationId xmlns:p14="http://schemas.microsoft.com/office/powerpoint/2010/main" val="3691526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How </a:t>
            </a:r>
            <a:r>
              <a:rPr lang="en-US" sz="3600" b="0" dirty="0" smtClean="0"/>
              <a:t>Do I Plan for it all? (1 of 7)</a:t>
            </a:r>
            <a:endParaRPr lang="en-US" sz="3600" dirty="0"/>
          </a:p>
        </p:txBody>
      </p:sp>
      <p:sp>
        <p:nvSpPr>
          <p:cNvPr id="3" name="Content Placeholder 2"/>
          <p:cNvSpPr>
            <a:spLocks noGrp="1"/>
          </p:cNvSpPr>
          <p:nvPr>
            <p:ph idx="1"/>
          </p:nvPr>
        </p:nvSpPr>
        <p:spPr>
          <a:xfrm>
            <a:off x="457200" y="1417638"/>
            <a:ext cx="8229600" cy="5059362"/>
          </a:xfrm>
        </p:spPr>
        <p:txBody>
          <a:bodyPr/>
          <a:lstStyle/>
          <a:p>
            <a:r>
              <a:rPr lang="en-US" b="0" dirty="0"/>
              <a:t>Goal: To teach multiple strands from the 2018 English SOL</a:t>
            </a:r>
          </a:p>
          <a:p>
            <a:pPr fontAlgn="base"/>
            <a:r>
              <a:rPr lang="en-US" b="0" dirty="0"/>
              <a:t>Keep in mind the four strands</a:t>
            </a:r>
          </a:p>
          <a:p>
            <a:pPr fontAlgn="base"/>
            <a:r>
              <a:rPr lang="en-US" b="0" dirty="0"/>
              <a:t>Pick a quality trade book</a:t>
            </a:r>
          </a:p>
          <a:p>
            <a:pPr fontAlgn="base"/>
            <a:r>
              <a:rPr lang="en-US" b="0" dirty="0"/>
              <a:t>Map out the SOL that you can teach with the book</a:t>
            </a:r>
          </a:p>
          <a:p>
            <a:pPr fontAlgn="base"/>
            <a:r>
              <a:rPr lang="en-US" b="0" dirty="0"/>
              <a:t>Collect or design the activities and/or graphic organizers</a:t>
            </a:r>
          </a:p>
        </p:txBody>
      </p:sp>
    </p:spTree>
    <p:extLst>
      <p:ext uri="{BB962C8B-B14F-4D97-AF65-F5344CB8AC3E}">
        <p14:creationId xmlns:p14="http://schemas.microsoft.com/office/powerpoint/2010/main" val="3947188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How Do I Plan for it all? (2 of 7)</a:t>
            </a:r>
            <a:endParaRPr lang="en-US" dirty="0"/>
          </a:p>
        </p:txBody>
      </p:sp>
      <p:sp>
        <p:nvSpPr>
          <p:cNvPr id="3" name="Content Placeholder 2"/>
          <p:cNvSpPr>
            <a:spLocks noGrp="1"/>
          </p:cNvSpPr>
          <p:nvPr>
            <p:ph idx="1"/>
          </p:nvPr>
        </p:nvSpPr>
        <p:spPr/>
        <p:txBody>
          <a:bodyPr>
            <a:normAutofit/>
          </a:bodyPr>
          <a:lstStyle/>
          <a:p>
            <a:pPr lvl="0"/>
            <a:r>
              <a:rPr lang="en-US" dirty="0" smtClean="0"/>
              <a:t>What book shall I use?</a:t>
            </a:r>
          </a:p>
          <a:p>
            <a:pPr lvl="0"/>
            <a:r>
              <a:rPr lang="en-US" dirty="0" smtClean="0"/>
              <a:t>Works for any grade level</a:t>
            </a:r>
            <a:endParaRPr lang="en-US" dirty="0"/>
          </a:p>
          <a:p>
            <a:pPr lvl="0"/>
            <a:r>
              <a:rPr lang="en-US" dirty="0" smtClean="0"/>
              <a:t>What SOL can I address?</a:t>
            </a:r>
            <a:endParaRPr lang="en-US" dirty="0"/>
          </a:p>
          <a:p>
            <a:pPr lvl="1"/>
            <a:r>
              <a:rPr lang="en-US" dirty="0" smtClean="0"/>
              <a:t>Communication and Multimodal Literacies</a:t>
            </a:r>
            <a:endParaRPr lang="en-US" dirty="0"/>
          </a:p>
          <a:p>
            <a:pPr lvl="1"/>
            <a:r>
              <a:rPr lang="en-US" dirty="0" smtClean="0"/>
              <a:t>Reading</a:t>
            </a:r>
          </a:p>
          <a:p>
            <a:pPr lvl="1"/>
            <a:r>
              <a:rPr lang="en-US" dirty="0" smtClean="0"/>
              <a:t>Writing</a:t>
            </a:r>
          </a:p>
          <a:p>
            <a:pPr lvl="1"/>
            <a:r>
              <a:rPr lang="en-US" dirty="0" smtClean="0"/>
              <a:t>Research</a:t>
            </a:r>
          </a:p>
          <a:p>
            <a:pPr marL="457200" lvl="1" indent="0">
              <a:buNone/>
            </a:pPr>
            <a:endParaRPr lang="en-US" dirty="0"/>
          </a:p>
        </p:txBody>
      </p:sp>
    </p:spTree>
    <p:extLst>
      <p:ext uri="{BB962C8B-B14F-4D97-AF65-F5344CB8AC3E}">
        <p14:creationId xmlns:p14="http://schemas.microsoft.com/office/powerpoint/2010/main" val="209713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How Do I Plan for it all? (3 of 7)</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Book: Puff the Magic Dragon</a:t>
            </a:r>
            <a:r>
              <a:rPr lang="en-US" dirty="0"/>
              <a:t>	</a:t>
            </a:r>
            <a:endParaRPr lang="en-US" dirty="0" smtClean="0"/>
          </a:p>
          <a:p>
            <a:pPr lvl="0"/>
            <a:r>
              <a:rPr lang="en-US" dirty="0" smtClean="0"/>
              <a:t>Communication and multimodal literacies</a:t>
            </a:r>
          </a:p>
          <a:p>
            <a:pPr lvl="1"/>
            <a:r>
              <a:rPr lang="en-US" dirty="0" smtClean="0"/>
              <a:t>2.1 </a:t>
            </a:r>
            <a:r>
              <a:rPr lang="en-US" dirty="0" err="1" smtClean="0"/>
              <a:t>c,i,h</a:t>
            </a:r>
            <a:endParaRPr lang="en-US" dirty="0"/>
          </a:p>
          <a:p>
            <a:pPr lvl="1"/>
            <a:r>
              <a:rPr lang="en-US" dirty="0" smtClean="0"/>
              <a:t>Speak, retell, ask and answer questions</a:t>
            </a:r>
            <a:endParaRPr lang="en-US" dirty="0"/>
          </a:p>
          <a:p>
            <a:pPr lvl="0"/>
            <a:r>
              <a:rPr lang="en-US" dirty="0" smtClean="0"/>
              <a:t>Reading</a:t>
            </a:r>
            <a:r>
              <a:rPr lang="en-US" dirty="0"/>
              <a:t>	</a:t>
            </a:r>
          </a:p>
          <a:p>
            <a:pPr lvl="1"/>
            <a:r>
              <a:rPr lang="en-US" dirty="0" smtClean="0"/>
              <a:t>2.4b and 2.7a,c,f</a:t>
            </a:r>
            <a:endParaRPr lang="en-US" dirty="0"/>
          </a:p>
          <a:p>
            <a:pPr lvl="1"/>
            <a:r>
              <a:rPr lang="en-US" dirty="0" smtClean="0"/>
              <a:t>Use knowledge of vowel patterns, make and confirm predictions, ask and answer questions</a:t>
            </a:r>
          </a:p>
          <a:p>
            <a:pPr lvl="0"/>
            <a:r>
              <a:rPr lang="en-US" dirty="0" smtClean="0"/>
              <a:t>Writing</a:t>
            </a:r>
            <a:endParaRPr lang="en-US" dirty="0"/>
          </a:p>
          <a:p>
            <a:pPr lvl="1"/>
            <a:r>
              <a:rPr lang="en-US" dirty="0" smtClean="0"/>
              <a:t>2.10g </a:t>
            </a:r>
            <a:r>
              <a:rPr lang="en-US" dirty="0"/>
              <a:t>and </a:t>
            </a:r>
            <a:r>
              <a:rPr lang="en-US" dirty="0" smtClean="0"/>
              <a:t>2.11a,c</a:t>
            </a:r>
            <a:endParaRPr lang="en-US" dirty="0"/>
          </a:p>
          <a:p>
            <a:pPr lvl="1"/>
            <a:r>
              <a:rPr lang="en-US" dirty="0" smtClean="0"/>
              <a:t>Write an opinion with support, use complete sentences and capital I</a:t>
            </a:r>
          </a:p>
          <a:p>
            <a:pPr lvl="0"/>
            <a:r>
              <a:rPr lang="en-US" dirty="0" smtClean="0"/>
              <a:t>Research</a:t>
            </a:r>
            <a:endParaRPr lang="en-US" dirty="0"/>
          </a:p>
          <a:p>
            <a:pPr lvl="1"/>
            <a:r>
              <a:rPr lang="en-US" dirty="0" smtClean="0"/>
              <a:t>2.12b</a:t>
            </a:r>
            <a:endParaRPr lang="en-US" dirty="0"/>
          </a:p>
          <a:p>
            <a:pPr lvl="1"/>
            <a:r>
              <a:rPr lang="en-US" dirty="0" smtClean="0"/>
              <a:t>Generate questions</a:t>
            </a:r>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47794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US" b="0" dirty="0" smtClean="0"/>
              <a:t/>
            </a:r>
            <a:br>
              <a:rPr lang="en-US" b="0" dirty="0" smtClean="0"/>
            </a:br>
            <a:r>
              <a:rPr lang="en-US" b="0" dirty="0"/>
              <a:t/>
            </a:r>
            <a:br>
              <a:rPr lang="en-US" b="0" dirty="0"/>
            </a:br>
            <a:r>
              <a:rPr lang="en-US" b="0" dirty="0" smtClean="0"/>
              <a:t>How </a:t>
            </a:r>
            <a:r>
              <a:rPr lang="en-US" b="0" dirty="0"/>
              <a:t>Do I Plan for it all? (4 of 7)</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cs typeface="Twentieth Century"/>
                <a:sym typeface="Twentieth Century"/>
              </a:rPr>
              <a:t>Communication and Multimodal </a:t>
            </a:r>
            <a:r>
              <a:rPr lang="en-US" dirty="0" smtClean="0">
                <a:cs typeface="Twentieth Century"/>
                <a:sym typeface="Twentieth Century"/>
              </a:rPr>
              <a:t>Literacies</a:t>
            </a:r>
            <a:r>
              <a:rPr lang="en-US" dirty="0"/>
              <a:t>	</a:t>
            </a:r>
          </a:p>
          <a:p>
            <a:pPr lvl="1"/>
            <a:r>
              <a:rPr lang="en-US" dirty="0" smtClean="0"/>
              <a:t>Speak loud enough for everyone to hear</a:t>
            </a:r>
          </a:p>
          <a:p>
            <a:pPr lvl="1"/>
            <a:r>
              <a:rPr lang="en-US" dirty="0"/>
              <a:t>Listen when others are speaking</a:t>
            </a:r>
          </a:p>
          <a:p>
            <a:pPr lvl="0"/>
            <a:r>
              <a:rPr lang="en" dirty="0" smtClean="0"/>
              <a:t>Using </a:t>
            </a:r>
            <a:r>
              <a:rPr lang="en" dirty="0"/>
              <a:t>“</a:t>
            </a:r>
            <a:r>
              <a:rPr lang="en" u="sng" dirty="0">
                <a:hlinkClick r:id="rId2"/>
              </a:rPr>
              <a:t>equity sticks</a:t>
            </a:r>
            <a:r>
              <a:rPr lang="en" dirty="0"/>
              <a:t>” and always have someone repeat </a:t>
            </a:r>
            <a:r>
              <a:rPr lang="en" dirty="0" smtClean="0"/>
              <a:t>what is said</a:t>
            </a:r>
            <a:endParaRPr lang="en" dirty="0" smtClean="0">
              <a:solidFill>
                <a:srgbClr val="FFFFFF"/>
              </a:solidFill>
            </a:endParaRPr>
          </a:p>
          <a:p>
            <a:pPr lvl="0"/>
            <a:r>
              <a:rPr lang="en-US" dirty="0" smtClean="0"/>
              <a:t>Ask questions during lesson</a:t>
            </a:r>
            <a:r>
              <a:rPr lang="en-US" dirty="0"/>
              <a:t>	</a:t>
            </a:r>
          </a:p>
          <a:p>
            <a:pPr lvl="1"/>
            <a:r>
              <a:rPr lang="en-US" dirty="0" smtClean="0"/>
              <a:t>What are students wondering?</a:t>
            </a:r>
            <a:endParaRPr lang="en-US" dirty="0"/>
          </a:p>
          <a:p>
            <a:pPr lvl="1"/>
            <a:r>
              <a:rPr lang="en-US" dirty="0" smtClean="0"/>
              <a:t>Have students place questions on question parking lot.</a:t>
            </a:r>
            <a:endParaRPr lang="en-US" dirty="0"/>
          </a:p>
          <a:p>
            <a:endParaRPr lang="en-US" dirty="0"/>
          </a:p>
        </p:txBody>
      </p:sp>
    </p:spTree>
    <p:extLst>
      <p:ext uri="{BB962C8B-B14F-4D97-AF65-F5344CB8AC3E}">
        <p14:creationId xmlns:p14="http://schemas.microsoft.com/office/powerpoint/2010/main" val="206941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b="0" dirty="0"/>
              <a:t>How Do I Plan for it all? (5 of 7)</a:t>
            </a:r>
            <a:endParaRPr lang="en-US" dirty="0"/>
          </a:p>
        </p:txBody>
      </p:sp>
      <p:sp>
        <p:nvSpPr>
          <p:cNvPr id="3" name="Content Placeholder 2"/>
          <p:cNvSpPr>
            <a:spLocks noGrp="1"/>
          </p:cNvSpPr>
          <p:nvPr>
            <p:ph idx="1"/>
          </p:nvPr>
        </p:nvSpPr>
        <p:spPr/>
        <p:txBody>
          <a:bodyPr>
            <a:normAutofit/>
          </a:bodyPr>
          <a:lstStyle/>
          <a:p>
            <a:pPr lvl="0"/>
            <a:r>
              <a:rPr lang="en-US" dirty="0" smtClean="0"/>
              <a:t>Reading</a:t>
            </a:r>
            <a:r>
              <a:rPr lang="en-US" dirty="0"/>
              <a:t>	</a:t>
            </a:r>
          </a:p>
          <a:p>
            <a:pPr lvl="1"/>
            <a:r>
              <a:rPr lang="en" dirty="0"/>
              <a:t>Create a list of words students have a hard time decoding. </a:t>
            </a:r>
            <a:endParaRPr lang="en" dirty="0" smtClean="0"/>
          </a:p>
          <a:p>
            <a:pPr lvl="1"/>
            <a:r>
              <a:rPr lang="en" dirty="0"/>
              <a:t>Start decoding the words by looking at the vowel with the students. </a:t>
            </a:r>
            <a:endParaRPr lang="en" dirty="0" smtClean="0"/>
          </a:p>
          <a:p>
            <a:pPr lvl="1"/>
            <a:r>
              <a:rPr lang="en-US" dirty="0" smtClean="0"/>
              <a:t>Let them determine if it is long or short</a:t>
            </a:r>
          </a:p>
          <a:p>
            <a:pPr lvl="1"/>
            <a:r>
              <a:rPr lang="en-US" dirty="0" smtClean="0"/>
              <a:t>Theme</a:t>
            </a:r>
            <a:endParaRPr lang="en-US" dirty="0"/>
          </a:p>
          <a:p>
            <a:pPr lvl="1"/>
            <a:r>
              <a:rPr lang="en-US" dirty="0" smtClean="0"/>
              <a:t>Make predictions and confirm</a:t>
            </a:r>
            <a:endParaRPr lang="en-US" dirty="0"/>
          </a:p>
          <a:p>
            <a:endParaRPr lang="en-US" dirty="0"/>
          </a:p>
        </p:txBody>
      </p:sp>
    </p:spTree>
    <p:extLst>
      <p:ext uri="{BB962C8B-B14F-4D97-AF65-F5344CB8AC3E}">
        <p14:creationId xmlns:p14="http://schemas.microsoft.com/office/powerpoint/2010/main" val="3693057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1649</TotalTime>
  <Words>647</Words>
  <Application>Microsoft Office PowerPoint</Application>
  <PresentationFormat>On-screen Show (4:3)</PresentationFormat>
  <Paragraphs>104</Paragraphs>
  <Slides>24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Crushed</vt:lpstr>
      <vt:lpstr>Luckiest Guy</vt:lpstr>
      <vt:lpstr>Times New Roman</vt:lpstr>
      <vt:lpstr>Twentieth Century</vt:lpstr>
      <vt:lpstr>Verdana</vt:lpstr>
      <vt:lpstr>Office Theme</vt:lpstr>
      <vt:lpstr>How Can I Teach It All? How can I teach multiple strands during a whole group reading lesson?  </vt:lpstr>
      <vt:lpstr>How Can I Teach It All? (1 of 3)</vt:lpstr>
      <vt:lpstr>How Can I Teach It All? (2 of 3)</vt:lpstr>
      <vt:lpstr>How Can I Teach It All? (3 of 3)</vt:lpstr>
      <vt:lpstr>How Do I Plan for it all? (1 of 7)</vt:lpstr>
      <vt:lpstr>How Do I Plan for it all? (2 of 7)</vt:lpstr>
      <vt:lpstr>How Do I Plan for it all? (3 of 7)</vt:lpstr>
      <vt:lpstr>  How Do I Plan for it all? (4 of 7) </vt:lpstr>
      <vt:lpstr>How Do I Plan for it all? (5 of 7)</vt:lpstr>
      <vt:lpstr>   How Do I Plan for it all? (6 of 7) </vt:lpstr>
      <vt:lpstr> How Do I Plan for it all? (7 of 7) </vt:lpstr>
      <vt:lpstr> Two questions to think about </vt:lpstr>
      <vt:lpstr>Turn and Talk </vt:lpstr>
      <vt:lpstr>Discussion Question Can we do this all the time? </vt:lpstr>
      <vt:lpstr>Puff the Magic Dragon</vt:lpstr>
      <vt:lpstr>Kauai</vt:lpstr>
      <vt:lpstr>Cave at Hanalei Bay </vt:lpstr>
      <vt:lpstr>Student Work</vt:lpstr>
      <vt:lpstr>Student Work 2</vt:lpstr>
      <vt:lpstr>Talking Points</vt:lpstr>
      <vt:lpstr>EXTENSION Activity</vt:lpstr>
      <vt:lpstr>Questions?</vt:lpstr>
      <vt:lpstr>Bibliography</vt:lpstr>
      <vt:lpstr>Disclaimer</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Fehrenbach, Denise (DOE)</cp:lastModifiedBy>
  <cp:revision>39</cp:revision>
  <dcterms:created xsi:type="dcterms:W3CDTF">2017-06-06T17:34:59Z</dcterms:created>
  <dcterms:modified xsi:type="dcterms:W3CDTF">2019-01-28T16:48:39Z</dcterms:modified>
</cp:coreProperties>
</file>