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73" r:id="rId2"/>
    <p:sldId id="293" r:id="rId3"/>
    <p:sldId id="276" r:id="rId4"/>
    <p:sldId id="286" r:id="rId5"/>
    <p:sldId id="287" r:id="rId6"/>
    <p:sldId id="275" r:id="rId7"/>
    <p:sldId id="274" r:id="rId8"/>
    <p:sldId id="266" r:id="rId9"/>
    <p:sldId id="272" r:id="rId10"/>
    <p:sldId id="267" r:id="rId11"/>
    <p:sldId id="268" r:id="rId12"/>
    <p:sldId id="269" r:id="rId13"/>
    <p:sldId id="270" r:id="rId14"/>
    <p:sldId id="277" r:id="rId15"/>
    <p:sldId id="271" r:id="rId16"/>
    <p:sldId id="278" r:id="rId17"/>
    <p:sldId id="279" r:id="rId18"/>
    <p:sldId id="280" r:id="rId19"/>
    <p:sldId id="281" r:id="rId20"/>
    <p:sldId id="282" r:id="rId21"/>
    <p:sldId id="283" r:id="rId22"/>
    <p:sldId id="284" r:id="rId23"/>
    <p:sldId id="299" r:id="rId24"/>
    <p:sldId id="289" r:id="rId25"/>
    <p:sldId id="288" r:id="rId26"/>
    <p:sldId id="290" r:id="rId27"/>
    <p:sldId id="291" r:id="rId28"/>
    <p:sldId id="294" r:id="rId29"/>
    <p:sldId id="295" r:id="rId30"/>
    <p:sldId id="285" r:id="rId31"/>
    <p:sldId id="296" r:id="rId32"/>
    <p:sldId id="292" r:id="rId33"/>
    <p:sldId id="297" r:id="rId34"/>
    <p:sldId id="298"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69"/>
    <p:restoredTop sz="94648"/>
  </p:normalViewPr>
  <p:slideViewPr>
    <p:cSldViewPr>
      <p:cViewPr varScale="1">
        <p:scale>
          <a:sx n="65" d="100"/>
          <a:sy n="65" d="100"/>
        </p:scale>
        <p:origin x="804" y="60"/>
      </p:cViewPr>
      <p:guideLst>
        <p:guide orient="horz" pos="2160"/>
        <p:guide pos="2880"/>
      </p:guideLst>
    </p:cSldViewPr>
  </p:slideViewPr>
  <p:notesTextViewPr>
    <p:cViewPr>
      <p:scale>
        <a:sx n="1" d="1"/>
        <a:sy n="1" d="1"/>
      </p:scale>
      <p:origin x="0" y="0"/>
    </p:cViewPr>
  </p:notesTextViewPr>
  <p:sorterViewPr>
    <p:cViewPr>
      <p:scale>
        <a:sx n="100" d="100"/>
        <a:sy n="100" d="100"/>
      </p:scale>
      <p:origin x="0" y="22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noFill/>
          </a:ln>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65000"/>
                    <a:lumOff val="35000"/>
                  </a:schemeClr>
                </a:solidFill>
              </a:defRPr>
            </a:lvl1pPr>
          </a:lstStyle>
          <a:p>
            <a:fld id="{3E000780-5619-4268-B72E-BCB4D60300E3}" type="datetimeFigureOut">
              <a:rPr lang="en-US" smtClean="0"/>
              <a:pPr/>
              <a:t>11/13/2019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948D1FF7-DE7A-468E-81AD-367720C7FDEA}" type="slidenum">
              <a:rPr lang="en-US" smtClean="0"/>
              <a:pPr/>
              <a:t>‹#›</a:t>
            </a:fld>
            <a:endParaRPr lang="en-US" dirty="0"/>
          </a:p>
        </p:txBody>
      </p:sp>
      <p:pic>
        <p:nvPicPr>
          <p:cNvPr id="7" name="Picture 2" descr="Decorativ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6824" y="5611368"/>
            <a:ext cx="8150352" cy="86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733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rot="5400000">
            <a:off x="-101473" y="5923407"/>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679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rot="5400000">
            <a:off x="-101473" y="5923407"/>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06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00780-5619-4268-B72E-BCB4D60300E3}"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pic>
        <p:nvPicPr>
          <p:cNvPr id="7"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21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52787"/>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752600"/>
            <a:ext cx="7772400" cy="1500187"/>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00780-5619-4268-B72E-BCB4D60300E3}" type="datetimeFigureOut">
              <a:rPr lang="en-US" smtClean="0"/>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D1FF7-DE7A-468E-81AD-367720C7FDEA}" type="slidenum">
              <a:rPr lang="en-US" smtClean="0"/>
              <a:t>‹#›</a:t>
            </a:fld>
            <a:endParaRPr lang="en-US"/>
          </a:p>
        </p:txBody>
      </p:sp>
      <p:pic>
        <p:nvPicPr>
          <p:cNvPr id="7"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65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000780-5619-4268-B72E-BCB4D60300E3}"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016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00780-5619-4268-B72E-BCB4D60300E3}" type="datetimeFigureOut">
              <a:rPr lang="en-US" smtClean="0"/>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D1FF7-DE7A-468E-81AD-367720C7FDEA}" type="slidenum">
              <a:rPr lang="en-US" smtClean="0"/>
              <a:t>‹#›</a:t>
            </a:fld>
            <a:endParaRPr lang="en-US"/>
          </a:p>
        </p:txBody>
      </p:sp>
      <p:pic>
        <p:nvPicPr>
          <p:cNvPr id="10"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769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000780-5619-4268-B72E-BCB4D60300E3}" type="datetimeFigureOut">
              <a:rPr lang="en-US" smtClean="0"/>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D1FF7-DE7A-468E-81AD-367720C7FDEA}" type="slidenum">
              <a:rPr lang="en-US" smtClean="0"/>
              <a:t>‹#›</a:t>
            </a:fld>
            <a:endParaRPr lang="en-US"/>
          </a:p>
        </p:txBody>
      </p:sp>
      <p:pic>
        <p:nvPicPr>
          <p:cNvPr id="6"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6643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00780-5619-4268-B72E-BCB4D60300E3}" type="datetimeFigureOut">
              <a:rPr lang="en-US" smtClean="0"/>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D1FF7-DE7A-468E-81AD-367720C7FDEA}" type="slidenum">
              <a:rPr lang="en-US" smtClean="0"/>
              <a:t>‹#›</a:t>
            </a:fld>
            <a:endParaRPr lang="en-US"/>
          </a:p>
        </p:txBody>
      </p:sp>
      <p:pic>
        <p:nvPicPr>
          <p:cNvPr id="5"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1588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0780-5619-4268-B72E-BCB4D60300E3}"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3575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00780-5619-4268-B72E-BCB4D60300E3}" type="datetimeFigureOut">
              <a:rPr lang="en-US" smtClean="0"/>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D1FF7-DE7A-468E-81AD-367720C7FDEA}" type="slidenum">
              <a:rPr lang="en-US" smtClean="0"/>
              <a:t>‹#›</a:t>
            </a:fld>
            <a:endParaRPr lang="en-US"/>
          </a:p>
        </p:txBody>
      </p:sp>
      <p:pic>
        <p:nvPicPr>
          <p:cNvPr id="8" name="Picture 2" descr="Decorativ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75411"/>
          <a:stretch/>
        </p:blipFill>
        <p:spPr bwMode="auto">
          <a:xfrm>
            <a:off x="8001000" y="6248400"/>
            <a:ext cx="1002030" cy="43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088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fld id="{3E000780-5619-4268-B72E-BCB4D60300E3}" type="datetimeFigureOut">
              <a:rPr lang="en-US" smtClean="0"/>
              <a:pPr/>
              <a:t>11/13/2019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948D1FF7-DE7A-468E-81AD-367720C7FDEA}" type="slidenum">
              <a:rPr lang="en-US" smtClean="0"/>
              <a:pPr/>
              <a:t>‹#›</a:t>
            </a:fld>
            <a:endParaRPr lang="en-US"/>
          </a:p>
        </p:txBody>
      </p:sp>
      <p:sp>
        <p:nvSpPr>
          <p:cNvPr id="7" name="Rectangle 6"/>
          <p:cNvSpPr/>
          <p:nvPr userDrawn="1"/>
        </p:nvSpPr>
        <p:spPr>
          <a:xfrm>
            <a:off x="0" y="6781800"/>
            <a:ext cx="9144000" cy="76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228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44735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allpoetry.com/InkdropK" TargetMode="External"/><Relationship Id="rId2" Type="http://schemas.openxmlformats.org/officeDocument/2006/relationships/hyperlink" Target="https://commons.wikimedia.org/wiki/File:Archeologist_P4280244.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commons.wikimedia.org/w/index.php?curid=18795424" TargetMode="External"/><Relationship Id="rId3" Type="http://schemas.openxmlformats.org/officeDocument/2006/relationships/hyperlink" Target="https://www.flickr.com/photos/37707866@N00/4834129698" TargetMode="External"/><Relationship Id="rId7" Type="http://schemas.openxmlformats.org/officeDocument/2006/relationships/hyperlink" Target="https://commons.wikimedia.org/wiki/File:Flower_reflection.jpg" TargetMode="External"/><Relationship Id="rId2" Type="http://schemas.openxmlformats.org/officeDocument/2006/relationships/hyperlink" Target="http://www.familypoet.com/ugly-fish/" TargetMode="External"/><Relationship Id="rId1" Type="http://schemas.openxmlformats.org/officeDocument/2006/relationships/slideLayout" Target="../slideLayouts/slideLayout2.xml"/><Relationship Id="rId6" Type="http://schemas.openxmlformats.org/officeDocument/2006/relationships/hyperlink" Target="https://www.flickr.com/photos/lindadevolder/9689872877" TargetMode="External"/><Relationship Id="rId5" Type="http://schemas.openxmlformats.org/officeDocument/2006/relationships/hyperlink" Target="https://www.flickr.com/photos/106436495@N05/10453769356" TargetMode="External"/><Relationship Id="rId4" Type="http://schemas.openxmlformats.org/officeDocument/2006/relationships/hyperlink" Target="hyhttps://www.flickr.com/photos/kenbondy/21630946814"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defense.gov/observe/photo-gallery/igphoto/2001092193/" TargetMode="External"/><Relationship Id="rId2" Type="http://schemas.openxmlformats.org/officeDocument/2006/relationships/hyperlink" Target="https://commons.wikimedia.org/w/index.php?curid=30912777" TargetMode="External"/><Relationship Id="rId1" Type="http://schemas.openxmlformats.org/officeDocument/2006/relationships/slideLayout" Target="../slideLayouts/slideLayout2.xml"/><Relationship Id="rId4" Type="http://schemas.openxmlformats.org/officeDocument/2006/relationships/hyperlink" Target="https://www.fema.gov/media-library/assets/images/45575"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C-gYi14g-zQ" TargetMode="External"/><Relationship Id="rId2" Type="http://schemas.openxmlformats.org/officeDocument/2006/relationships/hyperlink" Target="https://www.youtube.com/watch?v=bCe2cRUfN0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7772400" cy="1470025"/>
          </a:xfrm>
        </p:spPr>
        <p:txBody>
          <a:bodyPr>
            <a:normAutofit fontScale="90000"/>
          </a:bodyPr>
          <a:lstStyle/>
          <a:p>
            <a:r>
              <a:rPr lang="en-US" dirty="0" smtClean="0"/>
              <a:t>Digging in to get the learning out!</a:t>
            </a:r>
            <a:br>
              <a:rPr lang="en-US" dirty="0" smtClean="0"/>
            </a:br>
            <a:r>
              <a:rPr lang="en-US" dirty="0"/>
              <a:t/>
            </a:r>
            <a:br>
              <a:rPr lang="en-US" dirty="0"/>
            </a:br>
            <a:r>
              <a:rPr lang="en-US" dirty="0" smtClean="0"/>
              <a:t>Paired Passages as Part of an Integrated Unit</a:t>
            </a:r>
            <a:endParaRPr lang="en-US" dirty="0"/>
          </a:p>
        </p:txBody>
      </p:sp>
      <p:sp>
        <p:nvSpPr>
          <p:cNvPr id="3" name="Subtitle 2"/>
          <p:cNvSpPr>
            <a:spLocks noGrp="1"/>
          </p:cNvSpPr>
          <p:nvPr>
            <p:ph type="subTitle" idx="1"/>
          </p:nvPr>
        </p:nvSpPr>
        <p:spPr/>
        <p:txBody>
          <a:bodyPr/>
          <a:lstStyle/>
          <a:p>
            <a:endParaRPr lang="en-US" dirty="0" smtClean="0"/>
          </a:p>
          <a:p>
            <a:r>
              <a:rPr lang="en-US" dirty="0" smtClean="0"/>
              <a:t>2019</a:t>
            </a:r>
            <a:endParaRPr lang="en-US" dirty="0"/>
          </a:p>
        </p:txBody>
      </p:sp>
    </p:spTree>
    <p:extLst>
      <p:ext uri="{BB962C8B-B14F-4D97-AF65-F5344CB8AC3E}">
        <p14:creationId xmlns:p14="http://schemas.microsoft.com/office/powerpoint/2010/main" val="80283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Poetry – Building Background</a:t>
            </a:r>
            <a:endParaRPr lang="en-US" dirty="0"/>
          </a:p>
        </p:txBody>
      </p:sp>
      <p:sp>
        <p:nvSpPr>
          <p:cNvPr id="4" name="Content Placeholder 3"/>
          <p:cNvSpPr>
            <a:spLocks noGrp="1"/>
          </p:cNvSpPr>
          <p:nvPr>
            <p:ph idx="1"/>
          </p:nvPr>
        </p:nvSpPr>
        <p:spPr/>
        <p:txBody>
          <a:bodyPr>
            <a:normAutofit/>
          </a:bodyPr>
          <a:lstStyle/>
          <a:p>
            <a:pPr lvl="0"/>
            <a:r>
              <a:rPr lang="en-US" dirty="0" smtClean="0"/>
              <a:t>Building Background: </a:t>
            </a:r>
          </a:p>
          <a:p>
            <a:pPr lvl="1"/>
            <a:r>
              <a:rPr lang="en-US" dirty="0" smtClean="0"/>
              <a:t>Suggested Materials</a:t>
            </a:r>
          </a:p>
          <a:p>
            <a:pPr lvl="2"/>
            <a:r>
              <a:rPr lang="en-US" dirty="0" smtClean="0"/>
              <a:t>A poem about fossils</a:t>
            </a:r>
          </a:p>
          <a:p>
            <a:pPr lvl="2"/>
            <a:r>
              <a:rPr lang="en-US" i="1" dirty="0" smtClean="0"/>
              <a:t>The Fossil Girl </a:t>
            </a:r>
            <a:r>
              <a:rPr lang="en-US" dirty="0" smtClean="0"/>
              <a:t>– literary nonfiction</a:t>
            </a:r>
          </a:p>
          <a:p>
            <a:pPr lvl="1"/>
            <a:r>
              <a:rPr lang="en-US" dirty="0"/>
              <a:t>Take time to build a strong background as you lay the foundation for beginning an investigative study of your topic, as well as motivating your students toward deeper learning</a:t>
            </a:r>
            <a:r>
              <a:rPr lang="en-US" dirty="0" smtClean="0"/>
              <a:t>.</a:t>
            </a:r>
          </a:p>
          <a:p>
            <a:pPr lvl="2"/>
            <a:endParaRPr lang="en-US" dirty="0" smtClean="0"/>
          </a:p>
          <a:p>
            <a:pPr lvl="2"/>
            <a:endParaRPr lang="en-US" dirty="0" smtClean="0"/>
          </a:p>
        </p:txBody>
      </p:sp>
    </p:spTree>
    <p:extLst>
      <p:ext uri="{BB962C8B-B14F-4D97-AF65-F5344CB8AC3E}">
        <p14:creationId xmlns:p14="http://schemas.microsoft.com/office/powerpoint/2010/main" val="182614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Digging Deeper: Fiction vs. Nonfiction 1 of 2</a:t>
            </a:r>
            <a:endParaRPr lang="en-US" dirty="0"/>
          </a:p>
        </p:txBody>
      </p:sp>
      <p:sp>
        <p:nvSpPr>
          <p:cNvPr id="4" name="Content Placeholder 3"/>
          <p:cNvSpPr>
            <a:spLocks noGrp="1"/>
          </p:cNvSpPr>
          <p:nvPr>
            <p:ph idx="1"/>
          </p:nvPr>
        </p:nvSpPr>
        <p:spPr/>
        <p:txBody>
          <a:bodyPr>
            <a:normAutofit fontScale="92500" lnSpcReduction="10000"/>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sz="3000" dirty="0" smtClean="0"/>
              <a:t>Paired Text: </a:t>
            </a:r>
            <a:r>
              <a:rPr lang="en-US" sz="3000" i="1" dirty="0" smtClean="0"/>
              <a:t>Big Old Bones: A Dinosaur Tale</a:t>
            </a:r>
            <a:r>
              <a:rPr lang="en-US" sz="3000" dirty="0" smtClean="0"/>
              <a:t> by Carol Carrick</a:t>
            </a:r>
            <a:r>
              <a:rPr lang="en-US" sz="3000" dirty="0"/>
              <a:t> </a:t>
            </a:r>
            <a:r>
              <a:rPr lang="en-US" sz="3000" dirty="0" smtClean="0"/>
              <a:t>and </a:t>
            </a:r>
            <a:r>
              <a:rPr lang="en-US" sz="3000" i="1" dirty="0" smtClean="0"/>
              <a:t>The Street Beneath My Feet</a:t>
            </a:r>
            <a:r>
              <a:rPr lang="en-US" sz="3000" dirty="0"/>
              <a:t> </a:t>
            </a:r>
            <a:r>
              <a:rPr lang="en-US" sz="3000" dirty="0" smtClean="0"/>
              <a:t>by Charlotte </a:t>
            </a:r>
            <a:r>
              <a:rPr lang="en-US" sz="3000" dirty="0" err="1" smtClean="0"/>
              <a:t>Guillain</a:t>
            </a:r>
            <a:endParaRPr lang="en-US" sz="3000" dirty="0" smtClean="0"/>
          </a:p>
          <a:p>
            <a:pPr marR="0" lvl="0" defTabSz="914400" eaLnBrk="1" fontAlgn="auto" latinLnBrk="0" hangingPunct="1">
              <a:lnSpc>
                <a:spcPct val="100000"/>
              </a:lnSpc>
              <a:spcBef>
                <a:spcPts val="0"/>
              </a:spcBef>
              <a:spcAft>
                <a:spcPts val="0"/>
              </a:spcAft>
              <a:buClrTx/>
              <a:buSzTx/>
              <a:buFont typeface="Arial" charset="0"/>
              <a:buChar char="•"/>
              <a:tabLst/>
              <a:defRPr/>
            </a:pPr>
            <a:r>
              <a:rPr lang="en-US" sz="3000" dirty="0" smtClean="0"/>
              <a:t>Suggestions</a:t>
            </a:r>
          </a:p>
          <a:p>
            <a:pPr lvl="1">
              <a:spcBef>
                <a:spcPts val="0"/>
              </a:spcBef>
              <a:buFont typeface="Arial" charset="0"/>
              <a:buChar char="•"/>
            </a:pPr>
            <a:r>
              <a:rPr lang="en-US" dirty="0" smtClean="0"/>
              <a:t>Teacher Read Aloud (3 key vocabulary words)</a:t>
            </a:r>
          </a:p>
          <a:p>
            <a:pPr lvl="1">
              <a:spcBef>
                <a:spcPts val="0"/>
              </a:spcBef>
              <a:buFont typeface="Arial" charset="0"/>
              <a:buChar char="•"/>
            </a:pPr>
            <a:r>
              <a:rPr lang="en-US" dirty="0" smtClean="0"/>
              <a:t>Teacher Think Aloud</a:t>
            </a:r>
          </a:p>
          <a:p>
            <a:pPr lvl="2">
              <a:spcBef>
                <a:spcPts val="0"/>
              </a:spcBef>
              <a:buFont typeface="Arial" charset="0"/>
              <a:buChar char="•"/>
            </a:pPr>
            <a:r>
              <a:rPr lang="en-US" sz="2600" dirty="0" smtClean="0"/>
              <a:t>Teacher reads the first few pages of each book through think aloud and then hands off the reading/thinking aloud to the students to complete.</a:t>
            </a:r>
          </a:p>
        </p:txBody>
      </p:sp>
    </p:spTree>
    <p:extLst>
      <p:ext uri="{BB962C8B-B14F-4D97-AF65-F5344CB8AC3E}">
        <p14:creationId xmlns:p14="http://schemas.microsoft.com/office/powerpoint/2010/main" val="4022111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Digging Deeper: Fiction vs. Nonfiction 2 of 2</a:t>
            </a:r>
            <a:endParaRPr lang="en-US" dirty="0"/>
          </a:p>
        </p:txBody>
      </p:sp>
      <p:sp>
        <p:nvSpPr>
          <p:cNvPr id="4" name="Content Placeholder 3"/>
          <p:cNvSpPr>
            <a:spLocks noGrp="1"/>
          </p:cNvSpPr>
          <p:nvPr>
            <p:ph idx="1"/>
          </p:nvPr>
        </p:nvSpPr>
        <p:spPr/>
        <p:txBody>
          <a:bodyPr>
            <a:normAutofit/>
          </a:bodyPr>
          <a:lstStyle/>
          <a:p>
            <a:pPr lvl="0"/>
            <a:r>
              <a:rPr lang="en-US" dirty="0" smtClean="0"/>
              <a:t>Graphic Organizers</a:t>
            </a:r>
          </a:p>
          <a:p>
            <a:pPr lvl="1"/>
            <a:r>
              <a:rPr lang="en-US" dirty="0" smtClean="0"/>
              <a:t>Answer questions from both pieces</a:t>
            </a:r>
          </a:p>
          <a:p>
            <a:pPr lvl="1"/>
            <a:r>
              <a:rPr lang="en-US" dirty="0" smtClean="0"/>
              <a:t>Student work in pairs to compare and contrast fiction vs. nonfiction text as well as comparing back to the previous poem, and narrative nonfiction. </a:t>
            </a:r>
            <a:endParaRPr lang="en-US" dirty="0"/>
          </a:p>
        </p:txBody>
      </p:sp>
    </p:spTree>
    <p:extLst>
      <p:ext uri="{BB962C8B-B14F-4D97-AF65-F5344CB8AC3E}">
        <p14:creationId xmlns:p14="http://schemas.microsoft.com/office/powerpoint/2010/main" val="2025454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Complexity: Article 1 of 2</a:t>
            </a:r>
            <a:endParaRPr lang="en-US" dirty="0"/>
          </a:p>
        </p:txBody>
      </p:sp>
      <p:sp>
        <p:nvSpPr>
          <p:cNvPr id="4" name="Content Placeholder 3"/>
          <p:cNvSpPr>
            <a:spLocks noGrp="1"/>
          </p:cNvSpPr>
          <p:nvPr>
            <p:ph idx="1"/>
          </p:nvPr>
        </p:nvSpPr>
        <p:spPr/>
        <p:txBody>
          <a:bodyPr>
            <a:normAutofit/>
          </a:bodyPr>
          <a:lstStyle/>
          <a:p>
            <a:pPr lvl="0"/>
            <a:r>
              <a:rPr lang="en-US" dirty="0" smtClean="0"/>
              <a:t>Fiction/Nonfiction vs. Article (English &amp; Spanish)</a:t>
            </a:r>
          </a:p>
          <a:p>
            <a:pPr lvl="0"/>
            <a:r>
              <a:rPr lang="en-US" dirty="0" smtClean="0"/>
              <a:t>Suggestions: </a:t>
            </a:r>
          </a:p>
          <a:p>
            <a:pPr lvl="1"/>
            <a:r>
              <a:rPr lang="en-US" dirty="0" smtClean="0"/>
              <a:t>Teacher Read Aloud/Think Aloud – Teacher reads article, thinking aloud about the article. </a:t>
            </a:r>
          </a:p>
          <a:p>
            <a:pPr lvl="1"/>
            <a:r>
              <a:rPr lang="en-US" dirty="0" smtClean="0"/>
              <a:t>Students Read Together – Students reread article analyzing the strengths in each piece of literature </a:t>
            </a:r>
            <a:endParaRPr lang="en-US" dirty="0"/>
          </a:p>
        </p:txBody>
      </p:sp>
    </p:spTree>
    <p:extLst>
      <p:ext uri="{BB962C8B-B14F-4D97-AF65-F5344CB8AC3E}">
        <p14:creationId xmlns:p14="http://schemas.microsoft.com/office/powerpoint/2010/main" val="2025454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Complexity: Article 2 of 2 </a:t>
            </a:r>
            <a:endParaRPr lang="en-US" dirty="0"/>
          </a:p>
        </p:txBody>
      </p:sp>
      <p:sp>
        <p:nvSpPr>
          <p:cNvPr id="3" name="Content Placeholder 2"/>
          <p:cNvSpPr>
            <a:spLocks noGrp="1"/>
          </p:cNvSpPr>
          <p:nvPr>
            <p:ph idx="1"/>
          </p:nvPr>
        </p:nvSpPr>
        <p:spPr/>
        <p:txBody>
          <a:bodyPr/>
          <a:lstStyle/>
          <a:p>
            <a:r>
              <a:rPr lang="en-US" dirty="0" smtClean="0"/>
              <a:t>Graphic organizers</a:t>
            </a:r>
          </a:p>
          <a:p>
            <a:pPr lvl="1"/>
            <a:r>
              <a:rPr lang="en-US" dirty="0" smtClean="0"/>
              <a:t>T-chart</a:t>
            </a:r>
          </a:p>
          <a:p>
            <a:pPr lvl="2"/>
            <a:r>
              <a:rPr lang="en-US" dirty="0" smtClean="0"/>
              <a:t>Students divide paper into 5 columns and write strengths (information learned) from each piece of literature.</a:t>
            </a:r>
            <a:endParaRPr lang="en-US" dirty="0"/>
          </a:p>
        </p:txBody>
      </p:sp>
    </p:spTree>
    <p:extLst>
      <p:ext uri="{BB962C8B-B14F-4D97-AF65-F5344CB8AC3E}">
        <p14:creationId xmlns:p14="http://schemas.microsoft.com/office/powerpoint/2010/main" val="1288085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Presentation 1 of 2 </a:t>
            </a:r>
            <a:endParaRPr lang="en-US" dirty="0"/>
          </a:p>
        </p:txBody>
      </p:sp>
      <p:sp>
        <p:nvSpPr>
          <p:cNvPr id="4" name="Content Placeholder 3"/>
          <p:cNvSpPr>
            <a:spLocks noGrp="1"/>
          </p:cNvSpPr>
          <p:nvPr>
            <p:ph idx="1"/>
          </p:nvPr>
        </p:nvSpPr>
        <p:spPr/>
        <p:txBody>
          <a:bodyPr>
            <a:normAutofit/>
          </a:bodyPr>
          <a:lstStyle/>
          <a:p>
            <a:pPr lvl="0"/>
            <a:r>
              <a:rPr lang="en-US" dirty="0" smtClean="0"/>
              <a:t>Suggestions for Digging Even Deeper: </a:t>
            </a:r>
          </a:p>
          <a:p>
            <a:pPr lvl="1"/>
            <a:r>
              <a:rPr lang="en-US" dirty="0" smtClean="0"/>
              <a:t>What Else Do You Want to Know</a:t>
            </a:r>
          </a:p>
          <a:p>
            <a:pPr lvl="2"/>
            <a:r>
              <a:rPr lang="en-US" dirty="0" smtClean="0"/>
              <a:t>Teacher leads discussion and creates a chart finding out what else students would like to know regarding thematic unit topic. </a:t>
            </a:r>
          </a:p>
          <a:p>
            <a:pPr lvl="2"/>
            <a:r>
              <a:rPr lang="en-US" dirty="0" smtClean="0"/>
              <a:t>Students chose question &amp; begin research &amp; create oral presentation to share</a:t>
            </a:r>
          </a:p>
        </p:txBody>
      </p:sp>
    </p:spTree>
    <p:extLst>
      <p:ext uri="{BB962C8B-B14F-4D97-AF65-F5344CB8AC3E}">
        <p14:creationId xmlns:p14="http://schemas.microsoft.com/office/powerpoint/2010/main" val="2025454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Research/Presentation 2 of 2</a:t>
            </a:r>
            <a:endParaRPr lang="en-US" dirty="0"/>
          </a:p>
        </p:txBody>
      </p:sp>
      <p:sp>
        <p:nvSpPr>
          <p:cNvPr id="3" name="Content Placeholder 2"/>
          <p:cNvSpPr>
            <a:spLocks noGrp="1"/>
          </p:cNvSpPr>
          <p:nvPr>
            <p:ph idx="1"/>
          </p:nvPr>
        </p:nvSpPr>
        <p:spPr/>
        <p:txBody>
          <a:bodyPr/>
          <a:lstStyle/>
          <a:p>
            <a:r>
              <a:rPr lang="en-US" dirty="0" smtClean="0"/>
              <a:t>Choosing different fossils from a bag &amp; research that fossil, write about your fossil &amp; create a presentation to share.</a:t>
            </a:r>
          </a:p>
          <a:p>
            <a:r>
              <a:rPr lang="en-US" dirty="0" smtClean="0"/>
              <a:t>Making their own fossils, describing &amp; sharing.</a:t>
            </a:r>
            <a:endParaRPr lang="en-US" dirty="0"/>
          </a:p>
        </p:txBody>
      </p:sp>
    </p:spTree>
    <p:extLst>
      <p:ext uri="{BB962C8B-B14F-4D97-AF65-F5344CB8AC3E}">
        <p14:creationId xmlns:p14="http://schemas.microsoft.com/office/powerpoint/2010/main" val="724964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smtClean="0"/>
              <a:t>Standards - Archeology Thematic Unit – 3</a:t>
            </a:r>
            <a:r>
              <a:rPr lang="en-US" sz="3200" baseline="30000" dirty="0" smtClean="0"/>
              <a:t>rd</a:t>
            </a:r>
            <a:r>
              <a:rPr lang="en-US" sz="3200" dirty="0" smtClean="0"/>
              <a:t> Grade 1 of 2 </a:t>
            </a:r>
            <a:endParaRPr lang="en-US" sz="3200" dirty="0"/>
          </a:p>
        </p:txBody>
      </p:sp>
      <p:sp>
        <p:nvSpPr>
          <p:cNvPr id="3" name="Content Placeholder 2"/>
          <p:cNvSpPr>
            <a:spLocks noGrp="1"/>
          </p:cNvSpPr>
          <p:nvPr>
            <p:ph idx="1"/>
          </p:nvPr>
        </p:nvSpPr>
        <p:spPr/>
        <p:txBody>
          <a:bodyPr>
            <a:normAutofit/>
          </a:bodyPr>
          <a:lstStyle/>
          <a:p>
            <a:r>
              <a:rPr lang="en-US" sz="2800" dirty="0" smtClean="0"/>
              <a:t>3.5 The student will read and demonstrate comprehension of fictional texts, literary nonfiction, and poetry.</a:t>
            </a:r>
          </a:p>
          <a:p>
            <a:pPr lvl="1"/>
            <a:r>
              <a:rPr lang="en-US" sz="2400" dirty="0" smtClean="0"/>
              <a:t>b) Make connections between reading selections</a:t>
            </a:r>
          </a:p>
          <a:p>
            <a:pPr lvl="1"/>
            <a:r>
              <a:rPr lang="en-US" sz="2400" dirty="0" smtClean="0"/>
              <a:t>c) make, confirm and revise predictions</a:t>
            </a:r>
          </a:p>
          <a:p>
            <a:pPr lvl="1"/>
            <a:r>
              <a:rPr lang="en-US" sz="2400" dirty="0" smtClean="0"/>
              <a:t>k) Use reading strategies to monitor comprehension throughout the reading process</a:t>
            </a:r>
          </a:p>
          <a:p>
            <a:pPr lvl="1"/>
            <a:r>
              <a:rPr lang="en-US" sz="2400" dirty="0" smtClean="0"/>
              <a:t>l) differentiate between fiction and non-fiction</a:t>
            </a:r>
          </a:p>
        </p:txBody>
      </p:sp>
    </p:spTree>
    <p:extLst>
      <p:ext uri="{BB962C8B-B14F-4D97-AF65-F5344CB8AC3E}">
        <p14:creationId xmlns:p14="http://schemas.microsoft.com/office/powerpoint/2010/main" val="905504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Standards – Archeology Thematic Unit – 3</a:t>
            </a:r>
            <a:r>
              <a:rPr lang="en-US" sz="3200" baseline="30000" dirty="0" smtClean="0"/>
              <a:t>rd</a:t>
            </a:r>
            <a:r>
              <a:rPr lang="en-US" sz="3200" dirty="0" smtClean="0"/>
              <a:t> Grade 2of 2</a:t>
            </a:r>
            <a:endParaRPr lang="en-US" sz="3200"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3.6 The student will read and demonstrate comprehension of nonfiction texts. </a:t>
            </a:r>
          </a:p>
          <a:p>
            <a:pPr lvl="1"/>
            <a:r>
              <a:rPr lang="en-US" sz="3100" dirty="0" smtClean="0"/>
              <a:t>b) Use prior knowledge and background knowledge as a context for new learning</a:t>
            </a:r>
          </a:p>
          <a:p>
            <a:pPr lvl="1"/>
            <a:r>
              <a:rPr lang="en-US" sz="3100" dirty="0" smtClean="0"/>
              <a:t>l) use reading strategies to monitor comprehension throughout the reading process</a:t>
            </a:r>
          </a:p>
          <a:p>
            <a:r>
              <a:rPr lang="en-US" dirty="0" smtClean="0"/>
              <a:t>3.8 The student will write in a variety of forms to include narrative, descriptive, opinion, and expository.</a:t>
            </a:r>
          </a:p>
          <a:p>
            <a:r>
              <a:rPr lang="en-US" dirty="0" smtClean="0"/>
              <a:t>3.10 The students will demonstrate comprehension of information resource to research a topic and complete a research product </a:t>
            </a:r>
            <a:endParaRPr lang="en-US" dirty="0"/>
          </a:p>
        </p:txBody>
      </p:sp>
    </p:spTree>
    <p:extLst>
      <p:ext uri="{BB962C8B-B14F-4D97-AF65-F5344CB8AC3E}">
        <p14:creationId xmlns:p14="http://schemas.microsoft.com/office/powerpoint/2010/main" val="19252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Standards – Archeology Thematic Unit – 4</a:t>
            </a:r>
            <a:r>
              <a:rPr lang="en-US" sz="3200" baseline="30000" dirty="0" smtClean="0"/>
              <a:t>th</a:t>
            </a:r>
            <a:r>
              <a:rPr lang="en-US" sz="3200" dirty="0" smtClean="0"/>
              <a:t> Grade 1 of 2</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4.5 The student will read and demonstrate comprehension of fictional text, literary nonfiction texts, and poetry.</a:t>
            </a:r>
          </a:p>
          <a:p>
            <a:pPr lvl="1"/>
            <a:r>
              <a:rPr lang="en-US" dirty="0" smtClean="0"/>
              <a:t>k) Use reading strategies to monitor comprehension throughout the reading process</a:t>
            </a:r>
          </a:p>
          <a:p>
            <a:pPr lvl="1"/>
            <a:r>
              <a:rPr lang="en-US" dirty="0" err="1" smtClean="0"/>
              <a:t>i</a:t>
            </a:r>
            <a:r>
              <a:rPr lang="en-US" dirty="0" smtClean="0"/>
              <a:t>) compare and contrast details in literary and informational non-fiction texts</a:t>
            </a:r>
            <a:endParaRPr lang="en-US" dirty="0"/>
          </a:p>
        </p:txBody>
      </p:sp>
    </p:spTree>
    <p:extLst>
      <p:ext uri="{BB962C8B-B14F-4D97-AF65-F5344CB8AC3E}">
        <p14:creationId xmlns:p14="http://schemas.microsoft.com/office/powerpoint/2010/main" val="376416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a:t>Susan Hoch – Reading Specialist – Galax City Schools</a:t>
            </a:r>
          </a:p>
          <a:p>
            <a:pPr lvl="1"/>
            <a:r>
              <a:rPr lang="en-US" sz="3200" dirty="0" err="1"/>
              <a:t>susanhoch@galaxschools.us</a:t>
            </a:r>
            <a:endParaRPr lang="en-US" sz="3200" dirty="0"/>
          </a:p>
          <a:p>
            <a:r>
              <a:rPr lang="en-US" sz="3600" dirty="0"/>
              <a:t>Jessica Kidd – 5</a:t>
            </a:r>
            <a:r>
              <a:rPr lang="en-US" sz="3600" baseline="30000" dirty="0"/>
              <a:t>th</a:t>
            </a:r>
            <a:r>
              <a:rPr lang="en-US" sz="3600" dirty="0"/>
              <a:t> Grade Reading – Galax City Schools</a:t>
            </a:r>
          </a:p>
          <a:p>
            <a:pPr lvl="1"/>
            <a:r>
              <a:rPr lang="en-US" sz="3200" dirty="0" err="1"/>
              <a:t>jessicakidd@galaxschools.us</a:t>
            </a:r>
            <a:endParaRPr lang="en-US" sz="3200" dirty="0"/>
          </a:p>
          <a:p>
            <a:r>
              <a:rPr lang="en-US" sz="3600" dirty="0"/>
              <a:t>Nathalie Rose – Reading Specialist – Newport News Schools</a:t>
            </a:r>
          </a:p>
          <a:p>
            <a:pPr lvl="1"/>
            <a:r>
              <a:rPr lang="en-US" sz="3200" dirty="0" smtClean="0"/>
              <a:t>Nathalie.rose@nn.k12.va.us</a:t>
            </a:r>
            <a:endParaRPr lang="en-US" sz="3200" dirty="0"/>
          </a:p>
          <a:p>
            <a:r>
              <a:rPr lang="en-US" sz="3600" dirty="0"/>
              <a:t>Christine </a:t>
            </a:r>
            <a:r>
              <a:rPr lang="en-US" sz="3600" dirty="0" err="1"/>
              <a:t>Steigleman</a:t>
            </a:r>
            <a:r>
              <a:rPr lang="en-US" sz="3600" dirty="0"/>
              <a:t> – Reading Specialist – Newport News Schools</a:t>
            </a:r>
          </a:p>
          <a:p>
            <a:pPr lvl="1"/>
            <a:r>
              <a:rPr lang="en-US" sz="3200" b="1" dirty="0"/>
              <a:t>christine.steigleman@nn.k12.va.us</a:t>
            </a:r>
          </a:p>
          <a:p>
            <a:endParaRPr lang="en-US" dirty="0"/>
          </a:p>
        </p:txBody>
      </p:sp>
    </p:spTree>
    <p:extLst>
      <p:ext uri="{BB962C8B-B14F-4D97-AF65-F5344CB8AC3E}">
        <p14:creationId xmlns:p14="http://schemas.microsoft.com/office/powerpoint/2010/main" val="399626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Standards – Archeology Thematic Unit – 4</a:t>
            </a:r>
            <a:r>
              <a:rPr lang="en-US" sz="3200" baseline="30000" dirty="0"/>
              <a:t>th</a:t>
            </a:r>
            <a:r>
              <a:rPr lang="en-US" sz="3200" dirty="0"/>
              <a:t> Grade </a:t>
            </a:r>
            <a:r>
              <a:rPr lang="en-US" sz="3200" dirty="0" smtClean="0"/>
              <a:t>2 </a:t>
            </a:r>
            <a:r>
              <a:rPr lang="en-US" sz="3200" dirty="0"/>
              <a:t>of 2</a:t>
            </a:r>
          </a:p>
        </p:txBody>
      </p:sp>
      <p:sp>
        <p:nvSpPr>
          <p:cNvPr id="3" name="Content Placeholder 2"/>
          <p:cNvSpPr>
            <a:spLocks noGrp="1"/>
          </p:cNvSpPr>
          <p:nvPr>
            <p:ph idx="1"/>
          </p:nvPr>
        </p:nvSpPr>
        <p:spPr/>
        <p:txBody>
          <a:bodyPr>
            <a:normAutofit fontScale="85000" lnSpcReduction="10000"/>
          </a:bodyPr>
          <a:lstStyle/>
          <a:p>
            <a:r>
              <a:rPr lang="en-US" dirty="0" smtClean="0"/>
              <a:t>4.6 The student will read and demonstrate comprehension of non-fiction texts</a:t>
            </a:r>
          </a:p>
          <a:p>
            <a:pPr lvl="1"/>
            <a:r>
              <a:rPr lang="en-US" dirty="0" smtClean="0"/>
              <a:t>h) Use reading strategies to monitor comprehension throughout the reading process</a:t>
            </a:r>
          </a:p>
          <a:p>
            <a:r>
              <a:rPr lang="en-US" dirty="0" smtClean="0"/>
              <a:t>4.7 The student will write in a variety of forms to include narrative, descriptive, opinion and expository. </a:t>
            </a:r>
          </a:p>
          <a:p>
            <a:r>
              <a:rPr lang="en-US" dirty="0" smtClean="0"/>
              <a:t>4.9 The student will demonstrate comprehension of information resources to create a research product. </a:t>
            </a:r>
            <a:endParaRPr lang="en-US" dirty="0"/>
          </a:p>
        </p:txBody>
      </p:sp>
    </p:spTree>
    <p:extLst>
      <p:ext uri="{BB962C8B-B14F-4D97-AF65-F5344CB8AC3E}">
        <p14:creationId xmlns:p14="http://schemas.microsoft.com/office/powerpoint/2010/main" val="3405835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Standards – Archeology Thematic Unit – </a:t>
            </a:r>
            <a:r>
              <a:rPr lang="en-US" sz="3600" dirty="0" smtClean="0"/>
              <a:t>5th </a:t>
            </a:r>
            <a:r>
              <a:rPr lang="en-US" sz="3600" dirty="0"/>
              <a:t>Grade </a:t>
            </a:r>
            <a:r>
              <a:rPr lang="en-US" sz="3600" dirty="0" smtClean="0"/>
              <a:t>1 of 2</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5.5 The student will read and demonstrate comprehension of fictional texts, literary nonfiction, and poetry. </a:t>
            </a:r>
          </a:p>
          <a:p>
            <a:pPr lvl="1"/>
            <a:r>
              <a:rPr lang="en-US" dirty="0" smtClean="0"/>
              <a:t>l) Compare/contrast details in literary and informational non fiction texts.  </a:t>
            </a:r>
          </a:p>
          <a:p>
            <a:pPr lvl="1"/>
            <a:r>
              <a:rPr lang="en-US" dirty="0" smtClean="0"/>
              <a:t>m) Use reading strategies to monitor comprehension throughout the reading process </a:t>
            </a:r>
          </a:p>
          <a:p>
            <a:r>
              <a:rPr lang="en-US" dirty="0"/>
              <a:t>5.6 The student will read and demonstrate comprehension of non-fiction texts. </a:t>
            </a:r>
          </a:p>
          <a:p>
            <a:pPr lvl="1"/>
            <a:r>
              <a:rPr lang="en-US" dirty="0"/>
              <a:t>g) Locate information from the text to support opinions, inferences, and conclusions</a:t>
            </a:r>
          </a:p>
          <a:p>
            <a:endParaRPr lang="en-US" dirty="0"/>
          </a:p>
        </p:txBody>
      </p:sp>
    </p:spTree>
    <p:extLst>
      <p:ext uri="{BB962C8B-B14F-4D97-AF65-F5344CB8AC3E}">
        <p14:creationId xmlns:p14="http://schemas.microsoft.com/office/powerpoint/2010/main" val="933988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Standards – Archeology Thematic Unit – 5th Grade </a:t>
            </a:r>
            <a:r>
              <a:rPr lang="en-US" sz="3200" dirty="0" smtClean="0"/>
              <a:t>2 </a:t>
            </a:r>
            <a:r>
              <a:rPr lang="en-US" sz="3200" dirty="0"/>
              <a:t>of 2</a:t>
            </a:r>
          </a:p>
        </p:txBody>
      </p:sp>
      <p:sp>
        <p:nvSpPr>
          <p:cNvPr id="3" name="Content Placeholder 2"/>
          <p:cNvSpPr>
            <a:spLocks noGrp="1"/>
          </p:cNvSpPr>
          <p:nvPr>
            <p:ph idx="1"/>
          </p:nvPr>
        </p:nvSpPr>
        <p:spPr/>
        <p:txBody>
          <a:bodyPr>
            <a:normAutofit fontScale="92500" lnSpcReduction="20000"/>
          </a:bodyPr>
          <a:lstStyle/>
          <a:p>
            <a:pPr lvl="1"/>
            <a:r>
              <a:rPr lang="en-US" dirty="0" smtClean="0"/>
              <a:t>j) compare and contrast details and ideas within and between texts</a:t>
            </a:r>
          </a:p>
          <a:p>
            <a:pPr lvl="1"/>
            <a:r>
              <a:rPr lang="en-US" dirty="0" smtClean="0"/>
              <a:t>k) Use reading strategies to monitor comprehension throughout the reading process. </a:t>
            </a:r>
          </a:p>
          <a:p>
            <a:r>
              <a:rPr lang="en-US" dirty="0" smtClean="0"/>
              <a:t>5.7 The student will write in a variety of forms to include narrative, descriptive, opinion and expository. </a:t>
            </a:r>
          </a:p>
          <a:p>
            <a:r>
              <a:rPr lang="en-US" dirty="0" smtClean="0"/>
              <a:t>5.9 The student will find, evaluate, and select appropriate resources to create a research product. </a:t>
            </a:r>
            <a:endParaRPr lang="en-US" dirty="0"/>
          </a:p>
        </p:txBody>
      </p:sp>
    </p:spTree>
    <p:extLst>
      <p:ext uri="{BB962C8B-B14F-4D97-AF65-F5344CB8AC3E}">
        <p14:creationId xmlns:p14="http://schemas.microsoft.com/office/powerpoint/2010/main" val="1013282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Paired Passage Thematic Unit Correlates to the 5 c’s</a:t>
            </a:r>
            <a:endParaRPr lang="en-US" dirty="0"/>
          </a:p>
        </p:txBody>
      </p:sp>
      <p:sp>
        <p:nvSpPr>
          <p:cNvPr id="3" name="Content Placeholder 2"/>
          <p:cNvSpPr>
            <a:spLocks noGrp="1"/>
          </p:cNvSpPr>
          <p:nvPr>
            <p:ph idx="1"/>
          </p:nvPr>
        </p:nvSpPr>
        <p:spPr/>
        <p:txBody>
          <a:bodyPr>
            <a:normAutofit fontScale="77500" lnSpcReduction="20000"/>
          </a:bodyPr>
          <a:lstStyle/>
          <a:p>
            <a:pPr marL="457200" indent="-457200"/>
            <a:r>
              <a:rPr lang="en-US" dirty="0"/>
              <a:t>Critical thinking begins from day one with introduction of unit &amp; continues throughout</a:t>
            </a:r>
          </a:p>
          <a:p>
            <a:pPr marL="457200" indent="-457200"/>
            <a:r>
              <a:rPr lang="en-US" dirty="0"/>
              <a:t>Collaboration skills are developed through reading &amp; comparing, discussions &amp; working toward final presentations</a:t>
            </a:r>
          </a:p>
          <a:p>
            <a:pPr marL="457200" indent="-457200"/>
            <a:r>
              <a:rPr lang="en-US" dirty="0"/>
              <a:t>Communications skills developed during discussion through comparison of text, and in presentations</a:t>
            </a:r>
          </a:p>
          <a:p>
            <a:pPr marL="457200" indent="-457200"/>
            <a:r>
              <a:rPr lang="en-US" dirty="0"/>
              <a:t>Creative thinking as students research &amp; develop culminating projects and presentations</a:t>
            </a:r>
          </a:p>
          <a:p>
            <a:pPr marL="457200" indent="-457200"/>
            <a:r>
              <a:rPr lang="en-US" dirty="0"/>
              <a:t>Units designed around citizenship </a:t>
            </a:r>
          </a:p>
          <a:p>
            <a:endParaRPr lang="en-US" dirty="0"/>
          </a:p>
        </p:txBody>
      </p:sp>
    </p:spTree>
    <p:extLst>
      <p:ext uri="{BB962C8B-B14F-4D97-AF65-F5344CB8AC3E}">
        <p14:creationId xmlns:p14="http://schemas.microsoft.com/office/powerpoint/2010/main" val="1545158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t/>
            </a:r>
            <a:br>
              <a:rPr lang="en-US" sz="3200" dirty="0" smtClean="0"/>
            </a:br>
            <a:r>
              <a:rPr lang="en-US" sz="3200" dirty="0" smtClean="0"/>
              <a:t>Picture Comparison: ELL &amp; Struggling Reader Support 3</a:t>
            </a:r>
            <a:r>
              <a:rPr lang="en-US" sz="3200" baseline="30000" dirty="0" smtClean="0"/>
              <a:t>rd</a:t>
            </a:r>
            <a:r>
              <a:rPr lang="en-US" sz="3200" dirty="0" smtClean="0"/>
              <a:t> Grade History Standards</a:t>
            </a:r>
            <a:r>
              <a:rPr lang="en-US" sz="3200" dirty="0"/>
              <a:t/>
            </a:r>
            <a:br>
              <a:rPr lang="en-US" sz="3200" dirty="0"/>
            </a:br>
            <a:endParaRPr lang="en-US" sz="3200" dirty="0"/>
          </a:p>
        </p:txBody>
      </p:sp>
      <p:pic>
        <p:nvPicPr>
          <p:cNvPr id="5" name="Content Placeholder 4" descr="Picture of the Colosseum in Rome.">
            <a:extLst>
              <a:ext uri="{FF2B5EF4-FFF2-40B4-BE49-F238E27FC236}">
                <a16:creationId xmlns:a16="http://schemas.microsoft.com/office/drawing/2014/main" id="{95246022-F821-4588-9025-7288ECE4728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419967"/>
            <a:ext cx="4038600" cy="2886428"/>
          </a:xfrm>
          <a:prstGeom prst="rect">
            <a:avLst/>
          </a:prstGeom>
        </p:spPr>
      </p:pic>
      <p:pic>
        <p:nvPicPr>
          <p:cNvPr id="6" name="Content Placeholder 5" descr="Picture of the Parthenon in Greece.">
            <a:extLst>
              <a:ext uri="{FF2B5EF4-FFF2-40B4-BE49-F238E27FC236}">
                <a16:creationId xmlns:a16="http://schemas.microsoft.com/office/drawing/2014/main" id="{5BF1C249-34DB-451A-A40E-A75FFCCA92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16563"/>
            <a:ext cx="4038600" cy="2893236"/>
          </a:xfrm>
          <a:prstGeom prst="rect">
            <a:avLst/>
          </a:prstGeom>
        </p:spPr>
      </p:pic>
    </p:spTree>
    <p:extLst>
      <p:ext uri="{BB962C8B-B14F-4D97-AF65-F5344CB8AC3E}">
        <p14:creationId xmlns:p14="http://schemas.microsoft.com/office/powerpoint/2010/main" val="762257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Picture Comparison: ELL &amp; Struggling Reader Support 4</a:t>
            </a:r>
            <a:r>
              <a:rPr lang="en-US" sz="3200" baseline="30000" dirty="0" smtClean="0"/>
              <a:t>th</a:t>
            </a:r>
            <a:r>
              <a:rPr lang="en-US" sz="3200" dirty="0" smtClean="0"/>
              <a:t> Grade History Standards</a:t>
            </a:r>
            <a:endParaRPr lang="en-US" sz="3200"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2" name="Picture 1" descr="Photo of Jamestown Fort House"/>
          <p:cNvPicPr>
            <a:picLocks noChangeAspect="1"/>
          </p:cNvPicPr>
          <p:nvPr/>
        </p:nvPicPr>
        <p:blipFill>
          <a:blip r:embed="rId2"/>
          <a:stretch>
            <a:fillRect/>
          </a:stretch>
        </p:blipFill>
        <p:spPr>
          <a:xfrm>
            <a:off x="457200" y="2344479"/>
            <a:ext cx="4038600" cy="2540716"/>
          </a:xfrm>
          <a:prstGeom prst="rect">
            <a:avLst/>
          </a:prstGeom>
        </p:spPr>
      </p:pic>
      <p:pic>
        <p:nvPicPr>
          <p:cNvPr id="9" name="Picture 8" descr="Photo of Powhatan Village">
            <a:extLst>
              <a:ext uri="{FF2B5EF4-FFF2-40B4-BE49-F238E27FC236}">
                <a16:creationId xmlns:a16="http://schemas.microsoft.com/office/drawing/2014/main" id="{7BF784E3-BB3B-46DA-BDD5-FD12DA980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254" y="2326758"/>
            <a:ext cx="3824545" cy="2986964"/>
          </a:xfrm>
          <a:prstGeom prst="rect">
            <a:avLst/>
          </a:prstGeom>
        </p:spPr>
      </p:pic>
    </p:spTree>
    <p:extLst>
      <p:ext uri="{BB962C8B-B14F-4D97-AF65-F5344CB8AC3E}">
        <p14:creationId xmlns:p14="http://schemas.microsoft.com/office/powerpoint/2010/main" val="1268783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516" y="609600"/>
            <a:ext cx="8229600" cy="1143000"/>
          </a:xfrm>
        </p:spPr>
        <p:txBody>
          <a:bodyPr>
            <a:noAutofit/>
          </a:bodyPr>
          <a:lstStyle/>
          <a:p>
            <a:r>
              <a:rPr lang="en-US" sz="3200" dirty="0" smtClean="0"/>
              <a:t>Picture Comparison: ELL &amp; Struggling Reader Support 5</a:t>
            </a:r>
            <a:r>
              <a:rPr lang="en-US" sz="3200" baseline="30000" dirty="0" smtClean="0"/>
              <a:t>th</a:t>
            </a:r>
            <a:r>
              <a:rPr lang="en-US" sz="3200" dirty="0" smtClean="0"/>
              <a:t> Grade Science Standards</a:t>
            </a:r>
            <a:br>
              <a:rPr lang="en-US" sz="3200" dirty="0" smtClean="0"/>
            </a:br>
            <a:r>
              <a:rPr lang="en-US" sz="3200" smtClean="0"/>
              <a:t>Natural Disasters</a:t>
            </a:r>
            <a:endParaRPr lang="en-US" sz="3200" dirty="0"/>
          </a:p>
        </p:txBody>
      </p:sp>
      <p:pic>
        <p:nvPicPr>
          <p:cNvPr id="7" name="Content Placeholder 6" descr="Photo of flooded houses ">
            <a:extLst>
              <a:ext uri="{FF2B5EF4-FFF2-40B4-BE49-F238E27FC236}">
                <a16:creationId xmlns:a16="http://schemas.microsoft.com/office/drawing/2014/main" id="{DC8AB4A5-B995-4066-B129-01185A7F3B0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67061"/>
            <a:ext cx="4038600" cy="2592241"/>
          </a:xfrm>
          <a:prstGeom prst="rect">
            <a:avLst/>
          </a:prstGeom>
        </p:spPr>
      </p:pic>
      <p:pic>
        <p:nvPicPr>
          <p:cNvPr id="8" name="Content Placeholder 7" descr="Photo of destroyed house after a hurricane">
            <a:extLst>
              <a:ext uri="{FF2B5EF4-FFF2-40B4-BE49-F238E27FC236}">
                <a16:creationId xmlns:a16="http://schemas.microsoft.com/office/drawing/2014/main" id="{CE8022F5-16F9-4539-AD84-75446E7B37D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1075" y="2691606"/>
            <a:ext cx="3752850" cy="2343150"/>
          </a:xfrm>
          <a:prstGeom prst="rect">
            <a:avLst/>
          </a:prstGeom>
        </p:spPr>
      </p:pic>
    </p:spTree>
    <p:extLst>
      <p:ext uri="{BB962C8B-B14F-4D97-AF65-F5344CB8AC3E}">
        <p14:creationId xmlns:p14="http://schemas.microsoft.com/office/powerpoint/2010/main" val="431605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Fairytale Paired Texts: Multicultural Comparison</a:t>
            </a:r>
            <a:endParaRPr lang="en-US" dirty="0"/>
          </a:p>
        </p:txBody>
      </p:sp>
      <p:sp>
        <p:nvSpPr>
          <p:cNvPr id="4" name="Content Placeholder 3"/>
          <p:cNvSpPr>
            <a:spLocks noGrp="1"/>
          </p:cNvSpPr>
          <p:nvPr>
            <p:ph sz="half" idx="2"/>
          </p:nvPr>
        </p:nvSpPr>
        <p:spPr/>
        <p:txBody>
          <a:bodyPr/>
          <a:lstStyle/>
          <a:p>
            <a:endParaRPr lang="en-US"/>
          </a:p>
        </p:txBody>
      </p:sp>
      <p:pic>
        <p:nvPicPr>
          <p:cNvPr id="5" name="Content Placeholder 4" descr="PIcture of book entitled &quot;Lon PoPo&quot; by Ed Young">
            <a:extLst>
              <a:ext uri="{FF2B5EF4-FFF2-40B4-BE49-F238E27FC236}">
                <a16:creationId xmlns:a16="http://schemas.microsoft.com/office/drawing/2014/main" id="{91F1A0EC-A1D5-4FB2-9E30-EB82EDF892F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4920" y="1600200"/>
            <a:ext cx="3824680" cy="4599952"/>
          </a:xfrm>
          <a:prstGeom prst="rect">
            <a:avLst/>
          </a:prstGeom>
        </p:spPr>
      </p:pic>
      <p:pic>
        <p:nvPicPr>
          <p:cNvPr id="6" name="Picture 5" descr="Picture of book entitled &quot;Little Red Riding Hood&quot; by Jerry Pinkney ">
            <a:extLst>
              <a:ext uri="{FF2B5EF4-FFF2-40B4-BE49-F238E27FC236}">
                <a16:creationId xmlns:a16="http://schemas.microsoft.com/office/drawing/2014/main" id="{3863B13B-59D1-4245-8701-BC4960917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1" y="1617921"/>
            <a:ext cx="4038600" cy="4619315"/>
          </a:xfrm>
          <a:prstGeom prst="rect">
            <a:avLst/>
          </a:prstGeom>
        </p:spPr>
      </p:pic>
    </p:spTree>
    <p:extLst>
      <p:ext uri="{BB962C8B-B14F-4D97-AF65-F5344CB8AC3E}">
        <p14:creationId xmlns:p14="http://schemas.microsoft.com/office/powerpoint/2010/main" val="1276713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Cooking Thematic Unit with Paired Texts</a:t>
            </a:r>
            <a:endParaRPr lang="en-US" dirty="0"/>
          </a:p>
        </p:txBody>
      </p:sp>
      <p:pic>
        <p:nvPicPr>
          <p:cNvPr id="6" name="Content Placeholder 5" descr="Picture of  recipe for Best Chocolate Chip Cookies Ever, book entitled &quot;If You Give a Mouse a Cookie&quot;, picture of a book entitled &quot;How the Cookie Crumbled&quot;, picture of book entitled &quot;The Cookie Loved Around the World&quot;, an article entitled &quot;Cookie Accident&quot;, and a book entitled &quot;Everything Kids Cookbook&quot;"/>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528" t="29780" r="15095" b="18899"/>
          <a:stretch/>
        </p:blipFill>
        <p:spPr>
          <a:xfrm>
            <a:off x="428847" y="2438400"/>
            <a:ext cx="4159624" cy="2209800"/>
          </a:xfrm>
        </p:spPr>
      </p:pic>
      <p:sp>
        <p:nvSpPr>
          <p:cNvPr id="7" name="Content Placeholder 6"/>
          <p:cNvSpPr>
            <a:spLocks noGrp="1"/>
          </p:cNvSpPr>
          <p:nvPr>
            <p:ph sz="half" idx="2"/>
          </p:nvPr>
        </p:nvSpPr>
        <p:spPr/>
        <p:txBody>
          <a:bodyPr>
            <a:normAutofit fontScale="85000" lnSpcReduction="20000"/>
          </a:bodyPr>
          <a:lstStyle/>
          <a:p>
            <a:r>
              <a:rPr lang="en-US" dirty="0" smtClean="0"/>
              <a:t>Units can be used for struggling readers/ELL students, or can be shared with K-2 teachers. </a:t>
            </a:r>
          </a:p>
          <a:p>
            <a:r>
              <a:rPr lang="en-US" dirty="0" smtClean="0"/>
              <a:t>Real life application skills</a:t>
            </a:r>
          </a:p>
          <a:p>
            <a:r>
              <a:rPr lang="en-US" dirty="0" smtClean="0"/>
              <a:t>Culminating activities – researching, planning, cooking &amp; presenting their own cooking show</a:t>
            </a:r>
            <a:endParaRPr lang="en-US" dirty="0"/>
          </a:p>
        </p:txBody>
      </p:sp>
    </p:spTree>
    <p:extLst>
      <p:ext uri="{BB962C8B-B14F-4D97-AF65-F5344CB8AC3E}">
        <p14:creationId xmlns:p14="http://schemas.microsoft.com/office/powerpoint/2010/main" val="1574010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Thematic Unit with Paired Texts </a:t>
            </a:r>
            <a:endParaRPr lang="en-US" dirty="0"/>
          </a:p>
        </p:txBody>
      </p:sp>
      <p:pic>
        <p:nvPicPr>
          <p:cNvPr id="5" name="Content Placeholder 4" descr="Picture of poem entitled &quot;I'm a Little Teapot, picture of book entitled &quot;Mr. Putty and Tabby Pour the Tea&quot;, picture of book entitled &quot;Tea with Milk&quot;, picture of recipe for Tea, and a picture of a book entitled &quot;Tea Party Rules&quot;"/>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528" t="29780" r="18868" b="18899"/>
          <a:stretch/>
        </p:blipFill>
        <p:spPr>
          <a:xfrm>
            <a:off x="268941" y="2362200"/>
            <a:ext cx="4303059" cy="2438400"/>
          </a:xfrm>
        </p:spPr>
      </p:pic>
      <p:sp>
        <p:nvSpPr>
          <p:cNvPr id="4" name="Content Placeholder 3"/>
          <p:cNvSpPr>
            <a:spLocks noGrp="1"/>
          </p:cNvSpPr>
          <p:nvPr>
            <p:ph sz="half" idx="2"/>
          </p:nvPr>
        </p:nvSpPr>
        <p:spPr/>
        <p:txBody>
          <a:bodyPr>
            <a:normAutofit fontScale="85000" lnSpcReduction="20000"/>
          </a:bodyPr>
          <a:lstStyle/>
          <a:p>
            <a:r>
              <a:rPr lang="en-US" sz="3100" dirty="0" smtClean="0"/>
              <a:t>Units </a:t>
            </a:r>
            <a:r>
              <a:rPr lang="en-US" sz="3100" dirty="0"/>
              <a:t>can be used for struggling </a:t>
            </a:r>
            <a:r>
              <a:rPr lang="en-US" sz="3100" dirty="0" smtClean="0"/>
              <a:t>readers </a:t>
            </a:r>
            <a:r>
              <a:rPr lang="en-US" sz="3100" dirty="0"/>
              <a:t>/ELL students, </a:t>
            </a:r>
            <a:r>
              <a:rPr lang="en-US" sz="3100" dirty="0" smtClean="0"/>
              <a:t>or </a:t>
            </a:r>
            <a:r>
              <a:rPr lang="en-US" sz="3100" dirty="0"/>
              <a:t>can be shared with K-2 teachers</a:t>
            </a:r>
            <a:r>
              <a:rPr lang="en-US" sz="3100" dirty="0" smtClean="0"/>
              <a:t>.</a:t>
            </a:r>
          </a:p>
          <a:p>
            <a:r>
              <a:rPr lang="en-US" sz="3100" dirty="0" smtClean="0"/>
              <a:t>Culminating activities– </a:t>
            </a:r>
            <a:r>
              <a:rPr lang="en-US" sz="3100" dirty="0"/>
              <a:t>Plan a tea party.  Write invitations &amp; rules for the party &amp; share texts with attendees.</a:t>
            </a:r>
          </a:p>
          <a:p>
            <a:endParaRPr lang="en-US" dirty="0"/>
          </a:p>
        </p:txBody>
      </p:sp>
    </p:spTree>
    <p:extLst>
      <p:ext uri="{BB962C8B-B14F-4D97-AF65-F5344CB8AC3E}">
        <p14:creationId xmlns:p14="http://schemas.microsoft.com/office/powerpoint/2010/main" val="168372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and Why Teach Paired Passages?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Comparison of text should be taught from Kindergarten.</a:t>
            </a:r>
          </a:p>
          <a:p>
            <a:r>
              <a:rPr lang="en-US" dirty="0"/>
              <a:t>Students must have exposure to paired texts in 2</a:t>
            </a:r>
            <a:r>
              <a:rPr lang="en-US" baseline="30000" dirty="0"/>
              <a:t>nd</a:t>
            </a:r>
            <a:r>
              <a:rPr lang="en-US" dirty="0"/>
              <a:t> – 4</a:t>
            </a:r>
            <a:r>
              <a:rPr lang="en-US" baseline="30000" dirty="0"/>
              <a:t>th</a:t>
            </a:r>
            <a:r>
              <a:rPr lang="en-US" dirty="0"/>
              <a:t> to prepare them for testing in 5</a:t>
            </a:r>
            <a:r>
              <a:rPr lang="en-US" baseline="30000" dirty="0"/>
              <a:t>th</a:t>
            </a:r>
            <a:r>
              <a:rPr lang="en-US" dirty="0"/>
              <a:t> grade.</a:t>
            </a:r>
          </a:p>
          <a:p>
            <a:r>
              <a:rPr lang="en-US" dirty="0"/>
              <a:t>Grade 4 – SOL 4.5i </a:t>
            </a:r>
          </a:p>
          <a:p>
            <a:pPr lvl="1"/>
            <a:r>
              <a:rPr lang="en-US" dirty="0"/>
              <a:t>Compare/contrast details in literary and informational nonfiction texts.</a:t>
            </a:r>
          </a:p>
          <a:p>
            <a:r>
              <a:rPr lang="en-US" dirty="0"/>
              <a:t>Grade 5 – SOL 5.5l (TESTED)</a:t>
            </a:r>
          </a:p>
          <a:p>
            <a:pPr lvl="1"/>
            <a:r>
              <a:rPr lang="en-US" dirty="0"/>
              <a:t>Compare/contrast details in literary and informational nonfiction texts.</a:t>
            </a:r>
          </a:p>
          <a:p>
            <a:endParaRPr lang="en-US" dirty="0"/>
          </a:p>
        </p:txBody>
      </p:sp>
    </p:spTree>
    <p:extLst>
      <p:ext uri="{BB962C8B-B14F-4D97-AF65-F5344CB8AC3E}">
        <p14:creationId xmlns:p14="http://schemas.microsoft.com/office/powerpoint/2010/main" val="834535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Ugly Fish Thematic Unit with Paired Texts</a:t>
            </a:r>
            <a:endParaRPr lang="en-US" dirty="0"/>
          </a:p>
        </p:txBody>
      </p:sp>
      <p:pic>
        <p:nvPicPr>
          <p:cNvPr id="4" name="Content Placeholder 3" descr="Photo of a blobfish, photo of a hairy frog fish, photo of aatlantic wolffish, photo of a sarcastic fringehead fish, a poem entitled &quot;Ugly Fish&quot;, Big Al book, and an article entitled &quot;A New Eye For a One Eyed Rockfish&quot;."/>
          <p:cNvPicPr>
            <a:picLocks noGrp="1" noChangeAspect="1"/>
          </p:cNvPicPr>
          <p:nvPr>
            <p:ph idx="1"/>
          </p:nvPr>
        </p:nvPicPr>
        <p:blipFill rotWithShape="1">
          <a:blip r:embed="rId2">
            <a:extLst>
              <a:ext uri="{28A0092B-C50C-407E-A947-70E740481C1C}">
                <a14:useLocalDpi xmlns:a14="http://schemas.microsoft.com/office/drawing/2010/main" val="0"/>
              </a:ext>
            </a:extLst>
          </a:blip>
          <a:srcRect l="11065" t="18519" r="3701" b="5718"/>
          <a:stretch/>
        </p:blipFill>
        <p:spPr>
          <a:xfrm>
            <a:off x="1143001" y="1905000"/>
            <a:ext cx="6857998" cy="3810000"/>
          </a:xfrm>
        </p:spPr>
      </p:pic>
    </p:spTree>
    <p:extLst>
      <p:ext uri="{BB962C8B-B14F-4D97-AF65-F5344CB8AC3E}">
        <p14:creationId xmlns:p14="http://schemas.microsoft.com/office/powerpoint/2010/main" val="1042159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Titanic Thematic Unit with Paired Texts</a:t>
            </a:r>
            <a:endParaRPr lang="en-US" dirty="0"/>
          </a:p>
        </p:txBody>
      </p:sp>
      <p:pic>
        <p:nvPicPr>
          <p:cNvPr id="5" name="Content Placeholder 4" descr="photos of the titatnic, picture of book entitled &quot;What Was the Titanic? , poem entitled &quot;The Iceberg that Sank the Titanic&quot;, picture of book entitled &quot;The Titanic&quot;, picture of book entitled &quot;I Survived the Sinking of the Titanic 1912&quot;, picture of book entitled &quot;TItanic 1912&quot;, and picture of book entitled &quot;Escape This Book! Titanic&quot;."/>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1320" t="17705" r="3774" b="6824"/>
          <a:stretch/>
        </p:blipFill>
        <p:spPr>
          <a:xfrm>
            <a:off x="228600" y="2667000"/>
            <a:ext cx="4114800" cy="2286000"/>
          </a:xfrm>
        </p:spPr>
      </p:pic>
      <p:sp>
        <p:nvSpPr>
          <p:cNvPr id="4" name="Content Placeholder 3"/>
          <p:cNvSpPr>
            <a:spLocks noGrp="1"/>
          </p:cNvSpPr>
          <p:nvPr>
            <p:ph sz="half" idx="2"/>
          </p:nvPr>
        </p:nvSpPr>
        <p:spPr/>
        <p:txBody>
          <a:bodyPr>
            <a:normAutofit fontScale="85000" lnSpcReduction="20000"/>
          </a:bodyPr>
          <a:lstStyle/>
          <a:p>
            <a:r>
              <a:rPr lang="en-US" dirty="0" smtClean="0"/>
              <a:t>Show both pictures &amp; write about them</a:t>
            </a:r>
          </a:p>
          <a:p>
            <a:r>
              <a:rPr lang="en-US" dirty="0" smtClean="0"/>
              <a:t>Background through poetry and pictorial journal</a:t>
            </a:r>
          </a:p>
          <a:p>
            <a:r>
              <a:rPr lang="en-US" dirty="0" smtClean="0"/>
              <a:t>QR Code Activities</a:t>
            </a:r>
          </a:p>
          <a:p>
            <a:r>
              <a:rPr lang="en-US" dirty="0" smtClean="0"/>
              <a:t>Original News Articles</a:t>
            </a:r>
          </a:p>
          <a:p>
            <a:r>
              <a:rPr lang="en-US" dirty="0" smtClean="0"/>
              <a:t>Did You Survive? Culminating presentation of research from character</a:t>
            </a:r>
            <a:endParaRPr lang="en-US" dirty="0"/>
          </a:p>
        </p:txBody>
      </p:sp>
    </p:spTree>
    <p:extLst>
      <p:ext uri="{BB962C8B-B14F-4D97-AF65-F5344CB8AC3E}">
        <p14:creationId xmlns:p14="http://schemas.microsoft.com/office/powerpoint/2010/main" val="551680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1 of 3</a:t>
            </a:r>
            <a:endParaRPr lang="en-US" dirty="0"/>
          </a:p>
        </p:txBody>
      </p:sp>
      <p:sp>
        <p:nvSpPr>
          <p:cNvPr id="3" name="Content Placeholder 2" descr="Link to photograph of archeologist and link to fossil poem "/>
          <p:cNvSpPr>
            <a:spLocks noGrp="1"/>
          </p:cNvSpPr>
          <p:nvPr>
            <p:ph idx="1"/>
          </p:nvPr>
        </p:nvSpPr>
        <p:spPr/>
        <p:txBody>
          <a:bodyPr>
            <a:noAutofit/>
          </a:bodyPr>
          <a:lstStyle/>
          <a:p>
            <a:r>
              <a:rPr lang="en-US" sz="2400" dirty="0" err="1"/>
              <a:t>Bintz</a:t>
            </a:r>
            <a:r>
              <a:rPr lang="en-US" sz="2400" dirty="0"/>
              <a:t>, W</a:t>
            </a:r>
            <a:r>
              <a:rPr lang="en-US" sz="2400" dirty="0" smtClean="0"/>
              <a:t>. (</a:t>
            </a:r>
            <a:r>
              <a:rPr lang="en-US" sz="2400" dirty="0"/>
              <a:t>2015). </a:t>
            </a:r>
            <a:r>
              <a:rPr lang="en-US" sz="2400" i="1" dirty="0"/>
              <a:t>Using paired text to meet the common core</a:t>
            </a:r>
            <a:r>
              <a:rPr lang="en-US" sz="2400" dirty="0"/>
              <a:t>.  New York, NY:  Guilford Publications.</a:t>
            </a:r>
            <a:endParaRPr lang="en-US" sz="2400" dirty="0">
              <a:hlinkClick r:id="rId2"/>
            </a:endParaRPr>
          </a:p>
          <a:p>
            <a:r>
              <a:rPr lang="en-US" sz="2400" dirty="0"/>
              <a:t>Harvey, S. &amp; </a:t>
            </a:r>
            <a:r>
              <a:rPr lang="en-US" sz="2400" dirty="0" err="1"/>
              <a:t>Goudvis</a:t>
            </a:r>
            <a:r>
              <a:rPr lang="en-US" sz="2400" dirty="0"/>
              <a:t>, A</a:t>
            </a:r>
            <a:r>
              <a:rPr lang="en-US" sz="2400" dirty="0" smtClean="0"/>
              <a:t>. (</a:t>
            </a:r>
            <a:r>
              <a:rPr lang="en-US" sz="2400" dirty="0"/>
              <a:t>2017).  </a:t>
            </a:r>
            <a:r>
              <a:rPr lang="en-US" sz="2400" i="1" dirty="0"/>
              <a:t>Strategies that work, 3</a:t>
            </a:r>
            <a:r>
              <a:rPr lang="en-US" sz="2400" i="1" baseline="30000" dirty="0"/>
              <a:t>rd</a:t>
            </a:r>
            <a:r>
              <a:rPr lang="en-US" sz="2400" i="1" dirty="0"/>
              <a:t> ed.  </a:t>
            </a:r>
            <a:r>
              <a:rPr lang="en-US" sz="2400" dirty="0"/>
              <a:t>Portsmouth, NH: </a:t>
            </a:r>
            <a:r>
              <a:rPr lang="en-US" sz="2400" dirty="0" err="1"/>
              <a:t>Stenhouse</a:t>
            </a:r>
            <a:r>
              <a:rPr lang="en-US" sz="2400" dirty="0"/>
              <a:t> Publishers.</a:t>
            </a:r>
            <a:endParaRPr lang="en-US" sz="2400" dirty="0">
              <a:hlinkClick r:id="rId2"/>
            </a:endParaRPr>
          </a:p>
          <a:p>
            <a:r>
              <a:rPr lang="en-US" sz="2400" dirty="0" smtClean="0">
                <a:hlinkClick r:id="rId2"/>
              </a:rPr>
              <a:t>Link to Archaeologist Photo</a:t>
            </a:r>
            <a:r>
              <a:rPr lang="en-US" sz="2400" dirty="0" smtClean="0"/>
              <a:t>(archeologist </a:t>
            </a:r>
            <a:r>
              <a:rPr lang="en-US" sz="2400" dirty="0"/>
              <a:t>photo)</a:t>
            </a:r>
          </a:p>
          <a:p>
            <a:r>
              <a:rPr lang="en-US" sz="2400" dirty="0" smtClean="0">
                <a:hlinkClick r:id="rId3"/>
              </a:rPr>
              <a:t>Link to fossil photo</a:t>
            </a:r>
            <a:r>
              <a:rPr lang="en-US" sz="2400" dirty="0" smtClean="0"/>
              <a:t>(fossil </a:t>
            </a:r>
            <a:r>
              <a:rPr lang="en-US" sz="2400" dirty="0"/>
              <a:t>poem</a:t>
            </a:r>
            <a:r>
              <a:rPr lang="en-US" sz="2400" dirty="0" smtClean="0"/>
              <a:t>)</a:t>
            </a:r>
            <a:endParaRPr lang="en-US" sz="2400" dirty="0"/>
          </a:p>
        </p:txBody>
      </p:sp>
    </p:spTree>
    <p:extLst>
      <p:ext uri="{BB962C8B-B14F-4D97-AF65-F5344CB8AC3E}">
        <p14:creationId xmlns:p14="http://schemas.microsoft.com/office/powerpoint/2010/main" val="1327044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2 of 3</a:t>
            </a:r>
            <a:endParaRPr lang="en-US" dirty="0"/>
          </a:p>
        </p:txBody>
      </p:sp>
      <p:sp>
        <p:nvSpPr>
          <p:cNvPr id="3" name="Content Placeholder 2" descr="link to ugly fish poem, link to hairy fish photo, link to blobfish photo, link to Atlantic wolfish photo, and link to Powhatan reflection"/>
          <p:cNvSpPr>
            <a:spLocks noGrp="1"/>
          </p:cNvSpPr>
          <p:nvPr>
            <p:ph idx="1"/>
          </p:nvPr>
        </p:nvSpPr>
        <p:spPr/>
        <p:txBody>
          <a:bodyPr>
            <a:normAutofit fontScale="70000" lnSpcReduction="20000"/>
          </a:bodyPr>
          <a:lstStyle/>
          <a:p>
            <a:r>
              <a:rPr lang="en-US" sz="3800" dirty="0" smtClean="0">
                <a:hlinkClick r:id="rId2"/>
              </a:rPr>
              <a:t>Hyperlink to ugly fish poem</a:t>
            </a:r>
            <a:r>
              <a:rPr lang="en-US" sz="3800" dirty="0" smtClean="0"/>
              <a:t> </a:t>
            </a:r>
            <a:r>
              <a:rPr lang="en-US" sz="3800" dirty="0"/>
              <a:t>(ugly fish poem</a:t>
            </a:r>
            <a:r>
              <a:rPr lang="en-US" sz="3800" dirty="0" smtClean="0"/>
              <a:t>)</a:t>
            </a:r>
            <a:endParaRPr lang="en-US" sz="3800" dirty="0" smtClean="0">
              <a:hlinkClick r:id="rId3"/>
            </a:endParaRPr>
          </a:p>
          <a:p>
            <a:r>
              <a:rPr lang="en-US" sz="3800" dirty="0" smtClean="0">
                <a:hlinkClick r:id="rId3"/>
              </a:rPr>
              <a:t>Hyperlink to hairy fish photo</a:t>
            </a:r>
            <a:r>
              <a:rPr lang="en-US" sz="3800" dirty="0" smtClean="0"/>
              <a:t>(hairy </a:t>
            </a:r>
            <a:r>
              <a:rPr lang="en-US" sz="3800" dirty="0"/>
              <a:t>fish photo</a:t>
            </a:r>
            <a:r>
              <a:rPr lang="en-US" sz="3800" dirty="0" smtClean="0"/>
              <a:t>)</a:t>
            </a:r>
            <a:endParaRPr lang="en-US" sz="3800" dirty="0"/>
          </a:p>
          <a:p>
            <a:r>
              <a:rPr lang="en-US" sz="3800" dirty="0" smtClean="0">
                <a:hlinkClick r:id="rId4"/>
              </a:rPr>
              <a:t>Hyperlink to Sarcastic Fish Photo</a:t>
            </a:r>
            <a:r>
              <a:rPr lang="en-US" sz="3800" dirty="0" smtClean="0"/>
              <a:t> </a:t>
            </a:r>
            <a:r>
              <a:rPr lang="en-US" sz="3800" dirty="0"/>
              <a:t>(sarcastic fish photo</a:t>
            </a:r>
            <a:r>
              <a:rPr lang="en-US" sz="3800" dirty="0" smtClean="0"/>
              <a:t>)</a:t>
            </a:r>
            <a:endParaRPr lang="en-US" sz="3800" dirty="0" smtClean="0">
              <a:hlinkClick r:id="rId5"/>
            </a:endParaRPr>
          </a:p>
          <a:p>
            <a:r>
              <a:rPr lang="en-US" sz="3800" dirty="0" smtClean="0">
                <a:hlinkClick r:id="rId5"/>
              </a:rPr>
              <a:t>Hyperlink to blob fish photo</a:t>
            </a:r>
            <a:r>
              <a:rPr lang="en-US" sz="3800" dirty="0" smtClean="0"/>
              <a:t> </a:t>
            </a:r>
            <a:r>
              <a:rPr lang="en-US" sz="3800" dirty="0"/>
              <a:t>(</a:t>
            </a:r>
            <a:r>
              <a:rPr lang="en-US" sz="3800" dirty="0" err="1"/>
              <a:t>blobfish</a:t>
            </a:r>
            <a:r>
              <a:rPr lang="en-US" sz="3800" dirty="0"/>
              <a:t> </a:t>
            </a:r>
            <a:r>
              <a:rPr lang="en-US" sz="3800" dirty="0" smtClean="0"/>
              <a:t>photo</a:t>
            </a:r>
            <a:r>
              <a:rPr lang="en-US" sz="3800" dirty="0"/>
              <a:t>)</a:t>
            </a:r>
            <a:endParaRPr lang="en-US" sz="3800" dirty="0" smtClean="0">
              <a:hlinkClick r:id="rId6"/>
            </a:endParaRPr>
          </a:p>
          <a:p>
            <a:r>
              <a:rPr lang="en-US" sz="3800" dirty="0" smtClean="0">
                <a:hlinkClick r:id="rId6"/>
              </a:rPr>
              <a:t>Hyperlink to Atlantic Wolf Fish Photo</a:t>
            </a:r>
            <a:r>
              <a:rPr lang="en-US" sz="3800" dirty="0" smtClean="0"/>
              <a:t>(Atlantic </a:t>
            </a:r>
            <a:r>
              <a:rPr lang="en-US" sz="3800" dirty="0"/>
              <a:t>wolfish photo</a:t>
            </a:r>
            <a:r>
              <a:rPr lang="en-US" sz="3800" dirty="0" smtClean="0"/>
              <a:t>)</a:t>
            </a:r>
            <a:endParaRPr lang="en-US" sz="3800" dirty="0" smtClean="0">
              <a:hlinkClick r:id="rId7"/>
            </a:endParaRPr>
          </a:p>
          <a:p>
            <a:r>
              <a:rPr lang="en-US" sz="3800" dirty="0" smtClean="0">
                <a:hlinkClick r:id="rId8"/>
              </a:rPr>
              <a:t>Hyperlink to </a:t>
            </a:r>
            <a:r>
              <a:rPr lang="en-US" sz="3800" dirty="0" err="1" smtClean="0">
                <a:hlinkClick r:id="rId8"/>
              </a:rPr>
              <a:t>Powatan</a:t>
            </a:r>
            <a:r>
              <a:rPr lang="en-US" sz="3800" dirty="0" smtClean="0">
                <a:hlinkClick r:id="rId8"/>
              </a:rPr>
              <a:t> Reflection</a:t>
            </a:r>
            <a:r>
              <a:rPr lang="en-US" sz="3800" dirty="0" smtClean="0"/>
              <a:t>(Powhatan </a:t>
            </a:r>
            <a:r>
              <a:rPr lang="en-US" sz="3800" dirty="0"/>
              <a:t>reflection)</a:t>
            </a:r>
          </a:p>
          <a:p>
            <a:endParaRPr lang="en-US" dirty="0"/>
          </a:p>
        </p:txBody>
      </p:sp>
    </p:spTree>
    <p:extLst>
      <p:ext uri="{BB962C8B-B14F-4D97-AF65-F5344CB8AC3E}">
        <p14:creationId xmlns:p14="http://schemas.microsoft.com/office/powerpoint/2010/main" val="1180830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3 of 3</a:t>
            </a:r>
            <a:endParaRPr lang="en-US" dirty="0"/>
          </a:p>
        </p:txBody>
      </p:sp>
      <p:sp>
        <p:nvSpPr>
          <p:cNvPr id="3" name="Content Placeholder 2"/>
          <p:cNvSpPr>
            <a:spLocks noGrp="1"/>
          </p:cNvSpPr>
          <p:nvPr>
            <p:ph idx="1"/>
          </p:nvPr>
        </p:nvSpPr>
        <p:spPr/>
        <p:txBody>
          <a:bodyPr>
            <a:normAutofit/>
          </a:bodyPr>
          <a:lstStyle/>
          <a:p>
            <a:r>
              <a:rPr lang="en-US" sz="2400" dirty="0" smtClean="0">
                <a:hlinkClick r:id="rId2"/>
              </a:rPr>
              <a:t>Hyperlink to Jamestown Settlement Photo</a:t>
            </a:r>
            <a:r>
              <a:rPr lang="en-US" sz="2400" dirty="0" smtClean="0"/>
              <a:t>(Jamestown </a:t>
            </a:r>
            <a:r>
              <a:rPr lang="en-US" sz="2400" dirty="0" smtClean="0"/>
              <a:t>settlement</a:t>
            </a:r>
            <a:r>
              <a:rPr lang="en-US" sz="2400" dirty="0"/>
              <a:t>)</a:t>
            </a:r>
          </a:p>
          <a:p>
            <a:r>
              <a:rPr lang="en-US" sz="2400" dirty="0" smtClean="0">
                <a:hlinkClick r:id="rId3"/>
              </a:rPr>
              <a:t>Hyperlink to tornado photo</a:t>
            </a:r>
            <a:endParaRPr lang="en-US" sz="2400" dirty="0"/>
          </a:p>
          <a:p>
            <a:r>
              <a:rPr lang="en-US" sz="2400" smtClean="0">
                <a:hlinkClick r:id="rId4"/>
              </a:rPr>
              <a:t>Hyperlink to natural disaster photo</a:t>
            </a:r>
            <a:endParaRPr lang="en-US" sz="2400" dirty="0"/>
          </a:p>
        </p:txBody>
      </p:sp>
    </p:spTree>
    <p:extLst>
      <p:ext uri="{BB962C8B-B14F-4D97-AF65-F5344CB8AC3E}">
        <p14:creationId xmlns:p14="http://schemas.microsoft.com/office/powerpoint/2010/main" val="10586856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b="1" dirty="0">
                <a:solidFill>
                  <a:schemeClr val="tx1"/>
                </a:solidFill>
              </a:rPr>
              <a:t>Disclaimer</a:t>
            </a:r>
          </a:p>
        </p:txBody>
      </p:sp>
      <p:sp>
        <p:nvSpPr>
          <p:cNvPr id="13" name="Content Placeholder 2"/>
          <p:cNvSpPr>
            <a:spLocks noGrp="1"/>
          </p:cNvSpPr>
          <p:nvPr>
            <p:ph idx="1"/>
          </p:nvPr>
        </p:nvSpPr>
        <p:spPr/>
        <p:txBody>
          <a:bodyPr>
            <a:normAutofit/>
          </a:bodyPr>
          <a:lstStyle/>
          <a:p>
            <a:r>
              <a:rPr lang="en-US" sz="2800" dirty="0"/>
              <a:t>Reference within this presentation to any specific commercial or non-commercial product, process, or service by trade name, trademark, manufacturer or otherwise does not constitute or imply an endorsement, recommendation, or favoring by the Virginia Department of Education.</a:t>
            </a:r>
          </a:p>
        </p:txBody>
      </p:sp>
      <p:pic>
        <p:nvPicPr>
          <p:cNvPr id="12" name="Picture 2" descr="Decorativ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5411"/>
          <a:stretch/>
        </p:blipFill>
        <p:spPr bwMode="auto">
          <a:xfrm>
            <a:off x="7216049" y="5147911"/>
            <a:ext cx="1746689" cy="75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125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We Asking Our Students to Do?</a:t>
            </a:r>
            <a:endParaRPr lang="en-US" dirty="0"/>
          </a:p>
        </p:txBody>
      </p:sp>
      <p:sp>
        <p:nvSpPr>
          <p:cNvPr id="3" name="Content Placeholder 2"/>
          <p:cNvSpPr>
            <a:spLocks noGrp="1"/>
          </p:cNvSpPr>
          <p:nvPr>
            <p:ph idx="1"/>
          </p:nvPr>
        </p:nvSpPr>
        <p:spPr/>
        <p:txBody>
          <a:bodyPr>
            <a:normAutofit fontScale="70000" lnSpcReduction="20000"/>
          </a:bodyPr>
          <a:lstStyle/>
          <a:p>
            <a:r>
              <a:rPr lang="en-US" dirty="0"/>
              <a:t>Compare characters, their personalities, and actions</a:t>
            </a:r>
          </a:p>
          <a:p>
            <a:r>
              <a:rPr lang="en-US" dirty="0"/>
              <a:t>Compare story events and plot lines</a:t>
            </a:r>
          </a:p>
          <a:p>
            <a:r>
              <a:rPr lang="en-US" dirty="0"/>
              <a:t>Compare lesson, themes, or messages in stories</a:t>
            </a:r>
          </a:p>
          <a:p>
            <a:r>
              <a:rPr lang="en-US" dirty="0"/>
              <a:t>Compare themes, ideas, issues in fiction and nonfiction text pairs</a:t>
            </a:r>
          </a:p>
          <a:p>
            <a:r>
              <a:rPr lang="en-US" dirty="0"/>
              <a:t>Find common themes, writing styles, or perspectives in the work of a single author</a:t>
            </a:r>
          </a:p>
          <a:p>
            <a:r>
              <a:rPr lang="en-US" dirty="0"/>
              <a:t>Compare the treatment of common themes by different authors</a:t>
            </a:r>
          </a:p>
          <a:p>
            <a:r>
              <a:rPr lang="en-US" dirty="0"/>
              <a:t>Compare different versions of familiar stories</a:t>
            </a:r>
          </a:p>
          <a:p>
            <a:pPr marL="0" indent="0">
              <a:buNone/>
            </a:pPr>
            <a:r>
              <a:rPr lang="en-US" dirty="0"/>
              <a:t>			-Strategies That Work, Stephanie </a:t>
            </a:r>
            <a:r>
              <a:rPr lang="en-US" dirty="0" smtClean="0"/>
              <a:t>				Harvey </a:t>
            </a:r>
            <a:r>
              <a:rPr lang="en-US" dirty="0"/>
              <a:t>&amp; Anne </a:t>
            </a:r>
            <a:r>
              <a:rPr lang="en-US" dirty="0" err="1"/>
              <a:t>Goudvis</a:t>
            </a:r>
            <a:endParaRPr lang="en-US" dirty="0"/>
          </a:p>
          <a:p>
            <a:endParaRPr lang="en-US" dirty="0"/>
          </a:p>
          <a:p>
            <a:endParaRPr lang="en-US" dirty="0"/>
          </a:p>
        </p:txBody>
      </p:sp>
    </p:spTree>
    <p:extLst>
      <p:ext uri="{BB962C8B-B14F-4D97-AF65-F5344CB8AC3E}">
        <p14:creationId xmlns:p14="http://schemas.microsoft.com/office/powerpoint/2010/main" val="178543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Paired Texts?</a:t>
            </a:r>
            <a:endParaRPr lang="en-US" dirty="0"/>
          </a:p>
        </p:txBody>
      </p:sp>
      <p:sp>
        <p:nvSpPr>
          <p:cNvPr id="3" name="Content Placeholder 2" descr="Link to video on Reading Paired Texts"/>
          <p:cNvSpPr>
            <a:spLocks noGrp="1"/>
          </p:cNvSpPr>
          <p:nvPr>
            <p:ph idx="1"/>
          </p:nvPr>
        </p:nvSpPr>
        <p:spPr/>
        <p:txBody>
          <a:bodyPr>
            <a:normAutofit fontScale="85000" lnSpcReduction="20000"/>
          </a:bodyPr>
          <a:lstStyle/>
          <a:p>
            <a:r>
              <a:rPr lang="en-US" dirty="0"/>
              <a:t>A paired text is two texts that are conceptually related in some way, for example, topic, theme, or genre.  Paired text is based on the beliefs that reading is about making connections and “readers make personal connections between the books they are currently reading and their past experiences. (</a:t>
            </a:r>
            <a:r>
              <a:rPr lang="en-US" dirty="0" err="1"/>
              <a:t>Harste</a:t>
            </a:r>
            <a:r>
              <a:rPr lang="en-US" dirty="0"/>
              <a:t> &amp; Short, with Burke, 1988) </a:t>
            </a:r>
          </a:p>
          <a:p>
            <a:endParaRPr lang="en-US" dirty="0" smtClean="0">
              <a:hlinkClick r:id="rId2"/>
            </a:endParaRPr>
          </a:p>
          <a:p>
            <a:pPr lvl="0"/>
            <a:r>
              <a:rPr lang="en-US" u="sng" dirty="0" smtClean="0">
                <a:solidFill>
                  <a:schemeClr val="hlink"/>
                </a:solidFill>
                <a:latin typeface="Times New Roman"/>
                <a:ea typeface="Times New Roman"/>
                <a:cs typeface="Times New Roman"/>
                <a:sym typeface="Times New Roman"/>
                <a:hlinkClick r:id="rId3"/>
              </a:rPr>
              <a:t>Video on Paired Texts</a:t>
            </a:r>
            <a:endParaRPr lang="en-US" dirty="0"/>
          </a:p>
          <a:p>
            <a:pPr marL="0" indent="0">
              <a:buNone/>
            </a:pPr>
            <a:endParaRPr lang="en-US" dirty="0"/>
          </a:p>
        </p:txBody>
      </p:sp>
    </p:spTree>
    <p:extLst>
      <p:ext uri="{BB962C8B-B14F-4D97-AF65-F5344CB8AC3E}">
        <p14:creationId xmlns:p14="http://schemas.microsoft.com/office/powerpoint/2010/main" val="53756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600" dirty="0" smtClean="0"/>
              <a:t>Paired passages are passages that are connected in someway</a:t>
            </a:r>
            <a:endParaRPr lang="en-US" sz="3600" dirty="0"/>
          </a:p>
        </p:txBody>
      </p:sp>
      <p:sp>
        <p:nvSpPr>
          <p:cNvPr id="3" name="Content Placeholder 2"/>
          <p:cNvSpPr>
            <a:spLocks noGrp="1"/>
          </p:cNvSpPr>
          <p:nvPr>
            <p:ph idx="1"/>
          </p:nvPr>
        </p:nvSpPr>
        <p:spPr/>
        <p:txBody>
          <a:bodyPr>
            <a:normAutofit/>
          </a:bodyPr>
          <a:lstStyle/>
          <a:p>
            <a:r>
              <a:rPr lang="en-US" sz="2800" dirty="0" smtClean="0"/>
              <a:t>You will have questions about each individual passage</a:t>
            </a:r>
          </a:p>
          <a:p>
            <a:r>
              <a:rPr lang="en-US" sz="2800" dirty="0" smtClean="0"/>
              <a:t>You will have questions about both passages.  Make sure you use evidence from both passages to answer. </a:t>
            </a:r>
          </a:p>
          <a:p>
            <a:r>
              <a:rPr lang="en-US" sz="2800" dirty="0" smtClean="0"/>
              <a:t>Make sure you refer to the correct passage to answer these questions.</a:t>
            </a:r>
            <a:endParaRPr lang="en-US" sz="2800" dirty="0"/>
          </a:p>
        </p:txBody>
      </p:sp>
    </p:spTree>
    <p:extLst>
      <p:ext uri="{BB962C8B-B14F-4D97-AF65-F5344CB8AC3E}">
        <p14:creationId xmlns:p14="http://schemas.microsoft.com/office/powerpoint/2010/main" val="1181491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Digging Deeper! </a:t>
            </a:r>
            <a:endParaRPr lang="en-US" dirty="0"/>
          </a:p>
        </p:txBody>
      </p:sp>
      <p:sp>
        <p:nvSpPr>
          <p:cNvPr id="9" name="Rectangle 8"/>
          <p:cNvSpPr/>
          <p:nvPr/>
        </p:nvSpPr>
        <p:spPr>
          <a:xfrm>
            <a:off x="228600" y="1444142"/>
            <a:ext cx="8686800" cy="2591479"/>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2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Hook Them</a:t>
            </a:r>
          </a:p>
          <a:p>
            <a:pPr marL="342900" lvl="0" indent="-342900">
              <a:spcBef>
                <a:spcPct val="20000"/>
              </a:spcBef>
              <a:buFont typeface="Arial" panose="020B0604020202020204" pitchFamily="34" charset="0"/>
              <a:buChar char="•"/>
            </a:pPr>
            <a:r>
              <a:rPr lang="en-US" sz="2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Build Background</a:t>
            </a:r>
          </a:p>
          <a:p>
            <a:pPr marL="342900" lvl="0" indent="-342900">
              <a:spcBef>
                <a:spcPct val="20000"/>
              </a:spcBef>
              <a:buFont typeface="Arial" panose="020B0604020202020204" pitchFamily="34" charset="0"/>
              <a:buChar char="•"/>
            </a:pPr>
            <a:r>
              <a:rPr lang="en-US" sz="2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Investigate</a:t>
            </a:r>
          </a:p>
          <a:p>
            <a:pPr marL="342900" lvl="0" indent="-342900">
              <a:spcBef>
                <a:spcPct val="20000"/>
              </a:spcBef>
              <a:buFont typeface="Arial" panose="020B0604020202020204" pitchFamily="34" charset="0"/>
              <a:buChar char="•"/>
            </a:pPr>
            <a:r>
              <a:rPr lang="en-US" sz="2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Research</a:t>
            </a:r>
          </a:p>
          <a:p>
            <a:pPr marL="342900" lvl="0" indent="-342900">
              <a:spcBef>
                <a:spcPct val="20000"/>
              </a:spcBef>
              <a:buFont typeface="Arial" panose="020B0604020202020204" pitchFamily="34" charset="0"/>
              <a:buChar char="•"/>
            </a:pPr>
            <a:r>
              <a:rPr lang="en-US" sz="28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Build Complexity</a:t>
            </a:r>
          </a:p>
        </p:txBody>
      </p:sp>
    </p:spTree>
    <p:extLst>
      <p:ext uri="{BB962C8B-B14F-4D97-AF65-F5344CB8AC3E}">
        <p14:creationId xmlns:p14="http://schemas.microsoft.com/office/powerpoint/2010/main" val="100125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Archeology Thematic Unit with Paired Texts </a:t>
            </a:r>
            <a:endParaRPr lang="en-US" dirty="0"/>
          </a:p>
        </p:txBody>
      </p:sp>
      <p:sp>
        <p:nvSpPr>
          <p:cNvPr id="4" name="Content Placeholder 3" descr="Pictures going diagonally across the page from bottom left to top right. &#10;&#10;Puzzle pieces of fossil picture underneath picture of fossil pieces put together.&#10;&#10;Picture of archeologist at excavation site with field notes and fossils spread out around him.&#10;&#10;Poem entitled Fossils, The Bones Girl book, The Big Old Bones book, The Street Beneath My Feet Book, and an article entitled  Watch Your Step: Boy trips over skull of million-year-old Stegomastadon.&#10;"/>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800" dirty="0" smtClean="0"/>
          </a:p>
        </p:txBody>
      </p:sp>
      <p:pic>
        <p:nvPicPr>
          <p:cNvPr id="3" name="Picture 2" descr="Pictures going diagonally across the page from bottom left to top right. &#10;&#10;Puzzle pieces of fossil picture underneath picture of fossil pieces put together.&#10;&#10;Picture of archeologist at excavation site with field notes and fossils spread out around him.&#10;&#10;Poem entitled Fossils, The Bones Girl book, The Big Old Bones book, The Street Beneath My Feet Book, and an article entitled  Watch Your Step: Boy trips over skull of million-year-old Stegomastado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00200"/>
            <a:ext cx="8077200" cy="4361236"/>
          </a:xfrm>
          <a:prstGeom prst="rect">
            <a:avLst/>
          </a:prstGeom>
        </p:spPr>
      </p:pic>
    </p:spTree>
    <p:extLst>
      <p:ext uri="{BB962C8B-B14F-4D97-AF65-F5344CB8AC3E}">
        <p14:creationId xmlns:p14="http://schemas.microsoft.com/office/powerpoint/2010/main" val="349271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Your Students</a:t>
            </a:r>
            <a:endParaRPr lang="en-US" dirty="0"/>
          </a:p>
        </p:txBody>
      </p:sp>
      <p:sp>
        <p:nvSpPr>
          <p:cNvPr id="4" name="Content Placeholder 3"/>
          <p:cNvSpPr>
            <a:spLocks noGrp="1"/>
          </p:cNvSpPr>
          <p:nvPr>
            <p:ph idx="1"/>
          </p:nvPr>
        </p:nvSpPr>
        <p:spPr/>
        <p:txBody>
          <a:bodyPr>
            <a:normAutofit lnSpcReduction="10000"/>
          </a:bodyPr>
          <a:lstStyle/>
          <a:p>
            <a:pPr lvl="0"/>
            <a:r>
              <a:rPr lang="en-US" dirty="0" smtClean="0"/>
              <a:t>Beginning the Thematic Unit</a:t>
            </a:r>
          </a:p>
          <a:p>
            <a:pPr lvl="1"/>
            <a:r>
              <a:rPr lang="en-US" dirty="0"/>
              <a:t>Lower Grades- Begin unit with a puzzle scavenger hunt.  Students are given a map with an X on puzzle pieces around the classroom.  They work to find puzzle pieces &amp; put puzzle together to find out what they will be </a:t>
            </a:r>
            <a:r>
              <a:rPr lang="en-US" dirty="0" smtClean="0"/>
              <a:t>studying.</a:t>
            </a:r>
          </a:p>
          <a:p>
            <a:pPr lvl="1"/>
            <a:r>
              <a:rPr lang="en-US" dirty="0" smtClean="0"/>
              <a:t>Upper Grades- students write about what they think they will be studying in this thematic unit.</a:t>
            </a:r>
          </a:p>
          <a:p>
            <a:pPr lvl="1"/>
            <a:endParaRPr lang="en-US" dirty="0"/>
          </a:p>
        </p:txBody>
      </p:sp>
    </p:spTree>
    <p:extLst>
      <p:ext uri="{BB962C8B-B14F-4D97-AF65-F5344CB8AC3E}">
        <p14:creationId xmlns:p14="http://schemas.microsoft.com/office/powerpoint/2010/main" val="542067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TotalTime>
  <Words>1512</Words>
  <Application>Microsoft Office PowerPoint</Application>
  <PresentationFormat>On-screen Show (4:3)</PresentationFormat>
  <Paragraphs>154</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Verdana</vt:lpstr>
      <vt:lpstr>Office Theme</vt:lpstr>
      <vt:lpstr>Digging in to get the learning out!  Paired Passages as Part of an Integrated Unit</vt:lpstr>
      <vt:lpstr>Contact Information</vt:lpstr>
      <vt:lpstr>When and Why Teach Paired Passages?</vt:lpstr>
      <vt:lpstr>What Are We Asking Our Students to Do?</vt:lpstr>
      <vt:lpstr>What are Paired Texts?</vt:lpstr>
      <vt:lpstr>Paired passages are passages that are connected in someway</vt:lpstr>
      <vt:lpstr>Digging Deeper! </vt:lpstr>
      <vt:lpstr>Archeology Thematic Unit with Paired Texts </vt:lpstr>
      <vt:lpstr>Hook Your Students</vt:lpstr>
      <vt:lpstr>Poetry – Building Background</vt:lpstr>
      <vt:lpstr>Digging Deeper: Fiction vs. Nonfiction 1 of 2</vt:lpstr>
      <vt:lpstr>Digging Deeper: Fiction vs. Nonfiction 2 of 2</vt:lpstr>
      <vt:lpstr>Building Complexity: Article 1 of 2</vt:lpstr>
      <vt:lpstr>Building Complexity: Article 2 of 2 </vt:lpstr>
      <vt:lpstr>Research/ Presentation 1 of 2 </vt:lpstr>
      <vt:lpstr>Research/Presentation 2 of 2</vt:lpstr>
      <vt:lpstr>Standards - Archeology Thematic Unit – 3rd Grade 1 of 2 </vt:lpstr>
      <vt:lpstr>Standards – Archeology Thematic Unit – 3rd Grade 2of 2</vt:lpstr>
      <vt:lpstr>Standards – Archeology Thematic Unit – 4th Grade 1 of 2</vt:lpstr>
      <vt:lpstr>Standards – Archeology Thematic Unit – 4th Grade 2 of 2</vt:lpstr>
      <vt:lpstr>Standards – Archeology Thematic Unit – 5th Grade 1 of 2</vt:lpstr>
      <vt:lpstr>Standards – Archeology Thematic Unit – 5th Grade 2 of 2</vt:lpstr>
      <vt:lpstr>Paired Passage Thematic Unit Correlates to the 5 c’s</vt:lpstr>
      <vt:lpstr> Picture Comparison: ELL &amp; Struggling Reader Support 3rd Grade History Standards </vt:lpstr>
      <vt:lpstr>Picture Comparison: ELL &amp; Struggling Reader Support 4th Grade History Standards</vt:lpstr>
      <vt:lpstr>Picture Comparison: ELL &amp; Struggling Reader Support 5th Grade Science Standards Natural Disasters</vt:lpstr>
      <vt:lpstr>Fairytale Paired Texts: Multicultural Comparison</vt:lpstr>
      <vt:lpstr>Cooking Thematic Unit with Paired Texts</vt:lpstr>
      <vt:lpstr>Thematic Unit with Paired Texts </vt:lpstr>
      <vt:lpstr>Ugly Fish Thematic Unit with Paired Texts</vt:lpstr>
      <vt:lpstr>Titanic Thematic Unit with Paired Texts</vt:lpstr>
      <vt:lpstr>Bibliography 1 of 3</vt:lpstr>
      <vt:lpstr>Bibliography 2 of 3</vt:lpstr>
      <vt:lpstr>Bibliography 3 of 3</vt:lpstr>
      <vt:lpstr>Disclaimer</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VITA Program</cp:lastModifiedBy>
  <cp:revision>44</cp:revision>
  <dcterms:created xsi:type="dcterms:W3CDTF">2017-06-06T17:34:59Z</dcterms:created>
  <dcterms:modified xsi:type="dcterms:W3CDTF">2019-11-13T14:25:00Z</dcterms:modified>
</cp:coreProperties>
</file>