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Roboto" panose="020B060402020202020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a Ma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 y="4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cf029877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cf029877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cf029877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cf029877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ced3eb20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ced3eb20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d06c72fe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d06c72fe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cb28900b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cb28900b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d06c72fe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d06c72fe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d5f6c80b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d5f6c80b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d06c72fe9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d06c72fe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d5f6c80b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d5f6c80b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ced3eb20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ced3eb20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ced3eb20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ced3eb20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c99bf94c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c99bf94c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c99bf94c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c99bf94c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cf029877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cf02987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d5f6c80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d5f6c80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ced3eb2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ced3eb2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cf029877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cf029877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E000780-5619-4268-B72E-BCB4D60300E3}" type="datetimeFigureOut">
              <a:rPr kumimoji="0" lang="en-US" sz="900" b="0" i="0" u="none" strike="noStrike" kern="1200" cap="none" spc="0" normalizeH="0" baseline="0" noProof="0" smtClean="0">
                <a:ln>
                  <a:noFill/>
                </a:ln>
                <a:solidFill>
                  <a:prstClr val="black">
                    <a:lumMod val="75000"/>
                    <a:lumOff val="2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11/13/2019</a:t>
            </a:fld>
            <a:endParaRPr kumimoji="0" lang="en-US" sz="900" b="0" i="0" u="none" strike="noStrike" kern="1200" cap="none" spc="0" normalizeH="0" baseline="0" noProof="0">
              <a:ln>
                <a:noFill/>
              </a:ln>
              <a:solidFill>
                <a:prstClr val="black">
                  <a:lumMod val="75000"/>
                  <a:lumOff val="2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lumMod val="75000"/>
                  <a:lumOff val="2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948D1FF7-DE7A-468E-81AD-367720C7FDEA}" type="slidenum">
              <a:rPr kumimoji="0" lang="en-US" sz="900" b="0" i="0" u="none" strike="noStrike" kern="1200" cap="none" spc="0" normalizeH="0" baseline="0" noProof="0" smtClean="0">
                <a:ln>
                  <a:noFill/>
                </a:ln>
                <a:solidFill>
                  <a:prstClr val="black">
                    <a:lumMod val="75000"/>
                    <a:lumOff val="2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Calibri"/>
              <a:ea typeface="+mn-ea"/>
              <a:cs typeface="Arial"/>
              <a:sym typeface="Arial"/>
            </a:endParaRPr>
          </a:p>
        </p:txBody>
      </p:sp>
      <p:pic>
        <p:nvPicPr>
          <p:cNvPr id="7"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4686300"/>
            <a:ext cx="1002030" cy="32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3783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lumMod val="75000"/>
                    <a:lumOff val="2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E000780-5619-4268-B72E-BCB4D60300E3}" type="datetimeFigureOut">
              <a:rPr kumimoji="0" lang="en-US" sz="900" b="0" i="0" u="none" strike="noStrike" kern="1200" cap="none" spc="0" normalizeH="0" baseline="0" noProof="0" smtClean="0">
                <a:ln>
                  <a:noFill/>
                </a:ln>
                <a:solidFill>
                  <a:prstClr val="black">
                    <a:lumMod val="75000"/>
                    <a:lumOff val="2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11/13/2019</a:t>
            </a:fld>
            <a:endParaRPr kumimoji="0" lang="en-US" sz="900" b="0" i="0" u="none" strike="noStrike" kern="1200" cap="none" spc="0" normalizeH="0" baseline="0" noProof="0" dirty="0">
              <a:ln>
                <a:noFill/>
              </a:ln>
              <a:solidFill>
                <a:prstClr val="black">
                  <a:lumMod val="75000"/>
                  <a:lumOff val="2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lumMod val="75000"/>
                    <a:lumOff val="2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lumMod val="75000"/>
                  <a:lumOff val="2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948D1FF7-DE7A-468E-81AD-367720C7FDEA}" type="slidenum">
              <a:rPr kumimoji="0" lang="en-US" sz="900" b="0" i="0" u="none" strike="noStrike" kern="1200" cap="none" spc="0" normalizeH="0" baseline="0" noProof="0" smtClean="0">
                <a:ln>
                  <a:noFill/>
                </a:ln>
                <a:solidFill>
                  <a:prstClr val="black">
                    <a:lumMod val="75000"/>
                    <a:lumOff val="2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Calibri"/>
              <a:ea typeface="+mn-ea"/>
              <a:cs typeface="Arial"/>
              <a:sym typeface="Arial"/>
            </a:endParaRPr>
          </a:p>
        </p:txBody>
      </p:sp>
      <p:sp>
        <p:nvSpPr>
          <p:cNvPr id="7" name="Rectangle 6"/>
          <p:cNvSpPr/>
          <p:nvPr userDrawn="1"/>
        </p:nvSpPr>
        <p:spPr>
          <a:xfrm>
            <a:off x="0" y="5086350"/>
            <a:ext cx="9144000" cy="57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8" name="Rectangle 7"/>
          <p:cNvSpPr/>
          <p:nvPr userDrawn="1"/>
        </p:nvSpPr>
        <p:spPr>
          <a:xfrm>
            <a:off x="0" y="0"/>
            <a:ext cx="9144000" cy="1714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Tree>
    <p:extLst>
      <p:ext uri="{BB962C8B-B14F-4D97-AF65-F5344CB8AC3E}">
        <p14:creationId xmlns:p14="http://schemas.microsoft.com/office/powerpoint/2010/main" val="1282602435"/>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hharrell@shenandoah.k12.va.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0B_qs2WXub3imTTY3M0VfcDd6c1E/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RddO5yLAmQfvygYVOaRjsjHXdoy9NF_on86Sdr8D3P0/edit?usp=shar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www.readingquest.org/a-z-strategies.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TT5beCPxW08CxadkD6jpyWg3GkPycfdeC6Rev2rrYpc/edit?usp=shar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readingquest.org/a-z-strategies.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doe.virginia.g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rdictionary.com/insigh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presentation/d/1w8vbuIKp4woYRV-zKIjFnhLxeNmsuSqBZEASe2un040/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Reflective Writing</a:t>
            </a:r>
            <a:endParaRPr/>
          </a:p>
          <a:p>
            <a:pPr marL="0" lvl="0" indent="0" algn="l" rtl="0">
              <a:spcBef>
                <a:spcPts val="0"/>
              </a:spcBef>
              <a:spcAft>
                <a:spcPts val="0"/>
              </a:spcAft>
              <a:buNone/>
            </a:pPr>
            <a:r>
              <a:rPr lang="en"/>
              <a:t>Where Do I start?</a:t>
            </a:r>
            <a:endParaRPr/>
          </a:p>
        </p:txBody>
      </p:sp>
      <p:sp>
        <p:nvSpPr>
          <p:cNvPr id="86" name="Google Shape;86;p13"/>
          <p:cNvSpPr txBox="1">
            <a:spLocks noGrp="1"/>
          </p:cNvSpPr>
          <p:nvPr>
            <p:ph type="subTitle" idx="1"/>
          </p:nvPr>
        </p:nvSpPr>
        <p:spPr>
          <a:xfrm>
            <a:off x="598100" y="2715950"/>
            <a:ext cx="8222100" cy="13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Melissa Harrell</a:t>
            </a:r>
            <a:endParaRPr sz="1800"/>
          </a:p>
          <a:p>
            <a:pPr marL="0" lvl="0" indent="0" algn="l" rtl="0">
              <a:spcBef>
                <a:spcPts val="0"/>
              </a:spcBef>
              <a:spcAft>
                <a:spcPts val="0"/>
              </a:spcAft>
              <a:buNone/>
            </a:pPr>
            <a:r>
              <a:rPr lang="en" sz="1800" u="sng">
                <a:solidFill>
                  <a:schemeClr val="hlink"/>
                </a:solidFill>
                <a:hlinkClick r:id="rId3"/>
              </a:rPr>
              <a:t>mhharrell@shenandoah.k12.va.us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Twitter </a:t>
            </a:r>
            <a:r>
              <a:rPr lang="en" sz="1800">
                <a:solidFill>
                  <a:schemeClr val="accent4"/>
                </a:solidFill>
              </a:rPr>
              <a:t>@pmelissahh</a:t>
            </a:r>
            <a:endParaRPr sz="1800">
              <a:solidFill>
                <a:schemeClr val="accent4"/>
              </a:solidFill>
            </a:endParaRPr>
          </a:p>
          <a:p>
            <a:pPr marL="0" lvl="0" indent="0" algn="l" rtl="0">
              <a:spcBef>
                <a:spcPts val="0"/>
              </a:spcBef>
              <a:spcAft>
                <a:spcPts val="0"/>
              </a:spcAft>
              <a:buNone/>
            </a:pPr>
            <a:endParaRPr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00" y="743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Individual Examples</a:t>
            </a:r>
            <a:endParaRPr/>
          </a:p>
        </p:txBody>
      </p:sp>
      <p:sp>
        <p:nvSpPr>
          <p:cNvPr id="141" name="Google Shape;141;p22"/>
          <p:cNvSpPr txBox="1">
            <a:spLocks noGrp="1"/>
          </p:cNvSpPr>
          <p:nvPr>
            <p:ph type="body" idx="1"/>
          </p:nvPr>
        </p:nvSpPr>
        <p:spPr>
          <a:xfrm>
            <a:off x="38525" y="590125"/>
            <a:ext cx="9144000" cy="46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Let’s start with</a:t>
            </a:r>
            <a:r>
              <a:rPr lang="en" sz="1400" dirty="0">
                <a:solidFill>
                  <a:schemeClr val="accent5"/>
                </a:solidFill>
              </a:rPr>
              <a:t> response journals</a:t>
            </a:r>
            <a:r>
              <a:rPr lang="en" sz="1400" dirty="0"/>
              <a:t>: As your students read their independent books or class </a:t>
            </a:r>
            <a:r>
              <a:rPr lang="en" sz="1400" dirty="0" smtClean="0"/>
              <a:t>book, give </a:t>
            </a:r>
            <a:r>
              <a:rPr lang="en" sz="1400" dirty="0"/>
              <a:t>them an opportunity to stop and reflect on the reading. Pull in Author and You question to help guide the reflection and connection to the reading.</a:t>
            </a:r>
            <a:endParaRPr sz="1400" dirty="0"/>
          </a:p>
          <a:p>
            <a:pPr marL="0" lvl="0" indent="0" algn="l" rtl="0">
              <a:spcBef>
                <a:spcPts val="1600"/>
              </a:spcBef>
              <a:spcAft>
                <a:spcPts val="0"/>
              </a:spcAft>
              <a:buNone/>
            </a:pPr>
            <a:r>
              <a:rPr lang="en" dirty="0"/>
              <a:t>You can offer guidance with prompts, or let them express what they are thinking.</a:t>
            </a:r>
            <a:endParaRPr dirty="0"/>
          </a:p>
          <a:p>
            <a:pPr marL="0" lvl="0" indent="0" algn="l" rtl="0">
              <a:spcBef>
                <a:spcPts val="1600"/>
              </a:spcBef>
              <a:spcAft>
                <a:spcPts val="0"/>
              </a:spcAft>
              <a:buNone/>
            </a:pPr>
            <a:r>
              <a:rPr lang="en" dirty="0"/>
              <a:t>Prompt Suggestions for Fiction:  </a:t>
            </a:r>
            <a:r>
              <a:rPr lang="en" u="sng" dirty="0">
                <a:solidFill>
                  <a:schemeClr val="hlink"/>
                </a:solidFill>
                <a:hlinkClick r:id="rId3"/>
              </a:rPr>
              <a:t>Esperanza Rising Examples</a:t>
            </a:r>
            <a:r>
              <a:rPr lang="en" dirty="0"/>
              <a:t>    </a:t>
            </a:r>
            <a:endParaRPr dirty="0"/>
          </a:p>
          <a:p>
            <a:pPr marL="0" lvl="0" indent="0" algn="l" rtl="0">
              <a:spcBef>
                <a:spcPts val="1600"/>
              </a:spcBef>
              <a:spcAft>
                <a:spcPts val="0"/>
              </a:spcAft>
              <a:buNone/>
            </a:pPr>
            <a:r>
              <a:rPr lang="en" dirty="0"/>
              <a:t>What connection are you making with the character?</a:t>
            </a:r>
            <a:endParaRPr dirty="0"/>
          </a:p>
          <a:p>
            <a:pPr marL="0" lvl="0" indent="0" algn="l" rtl="0">
              <a:spcBef>
                <a:spcPts val="1600"/>
              </a:spcBef>
              <a:spcAft>
                <a:spcPts val="0"/>
              </a:spcAft>
              <a:buNone/>
            </a:pPr>
            <a:r>
              <a:rPr lang="en" dirty="0"/>
              <a:t>As you are reading, how is the author helping you as a reader stay connected to the story?</a:t>
            </a:r>
            <a:endParaRPr dirty="0"/>
          </a:p>
          <a:p>
            <a:pPr marL="0" lvl="0" indent="0" algn="l" rtl="0">
              <a:spcBef>
                <a:spcPts val="1600"/>
              </a:spcBef>
              <a:spcAft>
                <a:spcPts val="0"/>
              </a:spcAft>
              <a:buNone/>
            </a:pPr>
            <a:r>
              <a:rPr lang="en" dirty="0">
                <a:solidFill>
                  <a:srgbClr val="434343"/>
                </a:solidFill>
              </a:rPr>
              <a:t>If you could change one thing about the plot, what would you change and why this change?</a:t>
            </a:r>
            <a:endParaRPr dirty="0">
              <a:solidFill>
                <a:srgbClr val="434343"/>
              </a:solidFill>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158988"/>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Individual</a:t>
            </a:r>
            <a:endParaRPr dirty="0"/>
          </a:p>
        </p:txBody>
      </p:sp>
      <p:sp>
        <p:nvSpPr>
          <p:cNvPr id="147" name="Google Shape;147;p23"/>
          <p:cNvSpPr txBox="1">
            <a:spLocks noGrp="1"/>
          </p:cNvSpPr>
          <p:nvPr>
            <p:ph type="body" idx="1"/>
          </p:nvPr>
        </p:nvSpPr>
        <p:spPr>
          <a:xfrm>
            <a:off x="311700" y="766788"/>
            <a:ext cx="8520600" cy="387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Portfolio Reflections/Grade Earned Reflections:</a:t>
            </a:r>
            <a:endParaRPr sz="1400" dirty="0"/>
          </a:p>
          <a:p>
            <a:pPr marL="0" lvl="0" indent="0" algn="l" rtl="0">
              <a:spcBef>
                <a:spcPts val="1600"/>
              </a:spcBef>
              <a:spcAft>
                <a:spcPts val="0"/>
              </a:spcAft>
              <a:buNone/>
            </a:pPr>
            <a:r>
              <a:rPr lang="en" sz="1400" dirty="0"/>
              <a:t>Have students look at their writing portfolios mid year and at the end of the year and reflect on their growth as a writer. It can also be used for them to have input in the grade they feel they earned. </a:t>
            </a:r>
            <a:endParaRPr sz="1400" dirty="0"/>
          </a:p>
          <a:p>
            <a:pPr marL="0" lvl="0" indent="0" algn="l" rtl="0">
              <a:spcBef>
                <a:spcPts val="1600"/>
              </a:spcBef>
              <a:spcAft>
                <a:spcPts val="0"/>
              </a:spcAft>
              <a:buNone/>
            </a:pPr>
            <a:r>
              <a:rPr lang="en" sz="1400" dirty="0"/>
              <a:t>Prompt Suggestions:</a:t>
            </a:r>
            <a:endParaRPr sz="1400" dirty="0"/>
          </a:p>
          <a:p>
            <a:pPr marL="457200" lvl="0" indent="-342900" algn="l" rtl="0">
              <a:spcBef>
                <a:spcPts val="1600"/>
              </a:spcBef>
              <a:spcAft>
                <a:spcPts val="0"/>
              </a:spcAft>
              <a:buSzPts val="1800"/>
              <a:buAutoNum type="arabicPeriod"/>
            </a:pPr>
            <a:r>
              <a:rPr lang="en" dirty="0"/>
              <a:t>How have you grown as a writer?</a:t>
            </a:r>
            <a:endParaRPr dirty="0"/>
          </a:p>
          <a:p>
            <a:pPr marL="457200" lvl="0" indent="-342900" algn="l" rtl="0">
              <a:spcBef>
                <a:spcPts val="0"/>
              </a:spcBef>
              <a:spcAft>
                <a:spcPts val="0"/>
              </a:spcAft>
              <a:buSzPts val="1800"/>
              <a:buAutoNum type="arabicPeriod"/>
            </a:pPr>
            <a:r>
              <a:rPr lang="en" dirty="0"/>
              <a:t>What do you notice about your use of elaboration from August to now?</a:t>
            </a:r>
            <a:endParaRPr dirty="0"/>
          </a:p>
          <a:p>
            <a:pPr marL="457200" lvl="0" indent="-342900" algn="l" rtl="0">
              <a:spcBef>
                <a:spcPts val="0"/>
              </a:spcBef>
              <a:spcAft>
                <a:spcPts val="0"/>
              </a:spcAft>
              <a:buSzPts val="1800"/>
              <a:buAutoNum type="arabicPeriod"/>
            </a:pPr>
            <a:r>
              <a:rPr lang="en" dirty="0"/>
              <a:t>Did you </a:t>
            </a:r>
            <a:r>
              <a:rPr lang="en" dirty="0" smtClean="0"/>
              <a:t>meet </a:t>
            </a:r>
            <a:r>
              <a:rPr lang="en" dirty="0"/>
              <a:t>your writing goal? If yes, how? If no, what do you need to change in your plan?</a:t>
            </a:r>
            <a:endParaRPr dirty="0"/>
          </a:p>
          <a:p>
            <a:pPr marL="457200" lvl="0" indent="-342900" algn="l" rtl="0">
              <a:spcBef>
                <a:spcPts val="0"/>
              </a:spcBef>
              <a:spcAft>
                <a:spcPts val="0"/>
              </a:spcAft>
              <a:buSzPts val="1800"/>
              <a:buAutoNum type="arabicPeriod"/>
            </a:pPr>
            <a:r>
              <a:rPr lang="en" dirty="0"/>
              <a:t>What is your strongest writing genre? Why? </a:t>
            </a:r>
            <a:endParaRPr dirty="0"/>
          </a:p>
          <a:p>
            <a:pPr marL="457200" lvl="0" indent="-342900" algn="l" rtl="0">
              <a:spcBef>
                <a:spcPts val="0"/>
              </a:spcBef>
              <a:spcAft>
                <a:spcPts val="0"/>
              </a:spcAft>
              <a:buSzPts val="1800"/>
              <a:buAutoNum type="arabicPeriod"/>
            </a:pPr>
            <a:r>
              <a:rPr lang="en" dirty="0"/>
              <a:t>What is your weakest writing genre? Why?</a:t>
            </a:r>
            <a:endParaRPr dirty="0"/>
          </a:p>
          <a:p>
            <a:pPr marL="457200" lvl="0" indent="-342900" algn="l" rtl="0">
              <a:spcBef>
                <a:spcPts val="0"/>
              </a:spcBef>
              <a:spcAft>
                <a:spcPts val="0"/>
              </a:spcAft>
              <a:buSzPts val="1800"/>
              <a:buAutoNum type="arabicPeriod"/>
            </a:pPr>
            <a:r>
              <a:rPr lang="en" dirty="0"/>
              <a:t>What grade do you feel you earned this period? Why?</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Individual (1 of 2) </a:t>
            </a:r>
            <a:endParaRPr dirty="0"/>
          </a:p>
        </p:txBody>
      </p:sp>
      <p:sp>
        <p:nvSpPr>
          <p:cNvPr id="153" name="Google Shape;153;p24">
            <a:hlinkClick r:id="rId3"/>
          </p:cNvPr>
          <p:cNvSpPr txBox="1">
            <a:spLocks noGrp="1"/>
          </p:cNvSpPr>
          <p:nvPr>
            <p:ph type="body" idx="1"/>
          </p:nvPr>
        </p:nvSpPr>
        <p:spPr>
          <a:xfrm>
            <a:off x="192400" y="902250"/>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BHH( Book, Head, Heart) graphic Organizer: Reflective thinking without the fear of writing.</a:t>
            </a:r>
            <a:endParaRPr/>
          </a:p>
          <a:p>
            <a:pPr marL="0" lvl="0" indent="0" algn="l" rtl="0">
              <a:spcBef>
                <a:spcPts val="1600"/>
              </a:spcBef>
              <a:spcAft>
                <a:spcPts val="1600"/>
              </a:spcAft>
              <a:buNone/>
            </a:pPr>
            <a:r>
              <a:rPr lang="en" sz="1100">
                <a:solidFill>
                  <a:srgbClr val="000000"/>
                </a:solidFill>
                <a:latin typeface="Arial"/>
                <a:ea typeface="Arial"/>
                <a:cs typeface="Arial"/>
                <a:sym typeface="Arial"/>
              </a:rPr>
              <a:t>·</a:t>
            </a:r>
            <a:r>
              <a:rPr lang="en" sz="700">
                <a:solidFill>
                  <a:srgbClr val="000000"/>
                </a:solidFill>
                <a:latin typeface="Times New Roman"/>
                <a:ea typeface="Times New Roman"/>
                <a:cs typeface="Times New Roman"/>
                <a:sym typeface="Times New Roman"/>
              </a:rPr>
              <a:t>    </a:t>
            </a:r>
            <a:r>
              <a:rPr lang="en" sz="1400">
                <a:solidFill>
                  <a:srgbClr val="000000"/>
                </a:solidFill>
                <a:latin typeface="Times New Roman"/>
                <a:ea typeface="Times New Roman"/>
                <a:cs typeface="Times New Roman"/>
                <a:sym typeface="Times New Roman"/>
              </a:rPr>
              <a:t> Click on link to have access to the graphic organizer I created for use in the classroom.</a:t>
            </a:r>
            <a:endParaRPr sz="1400">
              <a:solidFill>
                <a:srgbClr val="000000"/>
              </a:solidFill>
              <a:latin typeface="Times New Roman"/>
              <a:ea typeface="Times New Roman"/>
              <a:cs typeface="Times New Roman"/>
              <a:sym typeface="Times New Roman"/>
            </a:endParaRPr>
          </a:p>
        </p:txBody>
      </p:sp>
      <p:sp>
        <p:nvSpPr>
          <p:cNvPr id="154" name="Google Shape;154;p24" descr="clip art"/>
          <p:cNvSpPr txBox="1"/>
          <p:nvPr/>
        </p:nvSpPr>
        <p:spPr>
          <a:xfrm>
            <a:off x="266425" y="156582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descr="graphic organizer link">
            <a:hlinkClick r:id="rId3"/>
          </p:cNvPr>
          <p:cNvSpPr txBox="1"/>
          <p:nvPr/>
        </p:nvSpPr>
        <p:spPr>
          <a:xfrm>
            <a:off x="192400" y="16503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txBox="1"/>
          <p:nvPr/>
        </p:nvSpPr>
        <p:spPr>
          <a:xfrm>
            <a:off x="414475" y="1502275"/>
            <a:ext cx="3000000" cy="173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u="sng" dirty="0">
                <a:solidFill>
                  <a:schemeClr val="hlink"/>
                </a:solidFill>
                <a:latin typeface="Roboto"/>
                <a:ea typeface="Roboto"/>
                <a:cs typeface="Roboto"/>
                <a:sym typeface="Roboto"/>
                <a:hlinkClick r:id="rId3"/>
              </a:rPr>
              <a:t>BHH graphic organizer</a:t>
            </a:r>
            <a:r>
              <a:rPr lang="en" sz="1100" u="sng" dirty="0">
                <a:solidFill>
                  <a:schemeClr val="hlink"/>
                </a:solidFill>
                <a:hlinkClick r:id="rId3"/>
              </a:rPr>
              <a:t>.</a:t>
            </a:r>
            <a:endParaRPr dirty="0"/>
          </a:p>
        </p:txBody>
      </p:sp>
      <p:pic>
        <p:nvPicPr>
          <p:cNvPr id="157" name="Google Shape;157;p24" descr="screenshot of graphic organizer"/>
          <p:cNvPicPr preferRelativeResize="0"/>
          <p:nvPr/>
        </p:nvPicPr>
        <p:blipFill>
          <a:blip r:embed="rId4">
            <a:alphaModFix/>
          </a:blip>
          <a:stretch>
            <a:fillRect/>
          </a:stretch>
        </p:blipFill>
        <p:spPr>
          <a:xfrm>
            <a:off x="6060550" y="2223475"/>
            <a:ext cx="2483976" cy="2544575"/>
          </a:xfrm>
          <a:prstGeom prst="rect">
            <a:avLst/>
          </a:prstGeom>
          <a:noFill/>
          <a:ln>
            <a:noFill/>
          </a:ln>
        </p:spPr>
      </p:pic>
      <p:sp>
        <p:nvSpPr>
          <p:cNvPr id="158" name="Google Shape;158;p24"/>
          <p:cNvSpPr txBox="1"/>
          <p:nvPr/>
        </p:nvSpPr>
        <p:spPr>
          <a:xfrm>
            <a:off x="502525" y="3648550"/>
            <a:ext cx="34584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a:ea typeface="Roboto"/>
                <a:cs typeface="Roboto"/>
                <a:sym typeface="Roboto"/>
              </a:rPr>
              <a:t>This is from the book </a:t>
            </a:r>
            <a:r>
              <a:rPr lang="en" i="1" dirty="0">
                <a:latin typeface="Roboto"/>
                <a:ea typeface="Roboto"/>
                <a:cs typeface="Roboto"/>
                <a:sym typeface="Roboto"/>
              </a:rPr>
              <a:t>Disruptive Thinking Why How We </a:t>
            </a:r>
            <a:r>
              <a:rPr lang="en" i="1" dirty="0" smtClean="0">
                <a:latin typeface="Roboto"/>
                <a:ea typeface="Roboto"/>
                <a:cs typeface="Roboto"/>
                <a:sym typeface="Roboto"/>
              </a:rPr>
              <a:t>Read </a:t>
            </a:r>
            <a:r>
              <a:rPr lang="en" i="1" dirty="0">
                <a:latin typeface="Roboto"/>
                <a:ea typeface="Roboto"/>
                <a:cs typeface="Roboto"/>
                <a:sym typeface="Roboto"/>
              </a:rPr>
              <a:t>Matters</a:t>
            </a:r>
            <a:r>
              <a:rPr lang="en" dirty="0">
                <a:latin typeface="Roboto"/>
                <a:ea typeface="Roboto"/>
                <a:cs typeface="Roboto"/>
                <a:sym typeface="Roboto"/>
              </a:rPr>
              <a:t> by Kylene Beers and Bob Probst.</a:t>
            </a:r>
            <a:endParaRPr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454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Individual (2 of 2)</a:t>
            </a:r>
            <a:endParaRPr dirty="0"/>
          </a:p>
        </p:txBody>
      </p:sp>
      <p:sp>
        <p:nvSpPr>
          <p:cNvPr id="164" name="Google Shape;164;p25"/>
          <p:cNvSpPr txBox="1">
            <a:spLocks noGrp="1"/>
          </p:cNvSpPr>
          <p:nvPr>
            <p:ph type="body" idx="1"/>
          </p:nvPr>
        </p:nvSpPr>
        <p:spPr>
          <a:xfrm>
            <a:off x="311700" y="591200"/>
            <a:ext cx="8520600" cy="39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Opinion/Proof</a:t>
            </a:r>
            <a:endParaRPr sz="2400" dirty="0"/>
          </a:p>
          <a:p>
            <a:pPr marL="0" lvl="0" indent="0" algn="l" rtl="0">
              <a:spcBef>
                <a:spcPts val="1600"/>
              </a:spcBef>
              <a:spcAft>
                <a:spcPts val="0"/>
              </a:spcAft>
              <a:buNone/>
            </a:pPr>
            <a:r>
              <a:rPr lang="en" u="sng" dirty="0">
                <a:solidFill>
                  <a:schemeClr val="hlink"/>
                </a:solidFill>
                <a:hlinkClick r:id="rId3"/>
              </a:rPr>
              <a:t>Opinion/Proof</a:t>
            </a:r>
            <a:r>
              <a:rPr lang="en" dirty="0"/>
              <a:t>    </a:t>
            </a:r>
            <a:r>
              <a:rPr lang="en" dirty="0" smtClean="0"/>
              <a:t>(Ray </a:t>
            </a:r>
            <a:r>
              <a:rPr lang="en" dirty="0"/>
              <a:t>Jones website)</a:t>
            </a:r>
            <a:endParaRPr dirty="0"/>
          </a:p>
          <a:p>
            <a:pPr marL="0" lvl="0" indent="0" algn="l" rtl="0">
              <a:spcBef>
                <a:spcPts val="1600"/>
              </a:spcBef>
              <a:spcAft>
                <a:spcPts val="0"/>
              </a:spcAft>
              <a:buNone/>
            </a:pPr>
            <a:r>
              <a:rPr lang="en" dirty="0"/>
              <a:t>You ask a pre reading or pre unit question and as they read texts they find the proof to back up their opinion.  I used this with a unit which included reading Jurassic Park and holding a mock congressional hearing on cloning. This can be done for fiction or nonfiction and in other content areas. Great lead in activity to an essay.</a:t>
            </a:r>
            <a:endParaRPr dirty="0"/>
          </a:p>
          <a:p>
            <a:pPr marL="0" lvl="0" indent="0" algn="l" rtl="0">
              <a:spcBef>
                <a:spcPts val="1600"/>
              </a:spcBef>
              <a:spcAft>
                <a:spcPts val="1600"/>
              </a:spcAft>
              <a:buNone/>
            </a:pPr>
            <a:r>
              <a:rPr lang="en" dirty="0">
                <a:solidFill>
                  <a:schemeClr val="accent4"/>
                </a:solidFill>
              </a:rPr>
              <a:t>Question: In your opinion should cloning be legal and backed with federal funding?</a:t>
            </a:r>
            <a:endParaRPr dirty="0">
              <a:solidFill>
                <a:schemeClr val="accent4"/>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Collaborative </a:t>
            </a:r>
            <a:endParaRPr/>
          </a:p>
          <a:p>
            <a:pPr marL="0" lvl="0" indent="0" algn="l" rtl="0">
              <a:spcBef>
                <a:spcPts val="0"/>
              </a:spcBef>
              <a:spcAft>
                <a:spcPts val="0"/>
              </a:spcAft>
              <a:buNone/>
            </a:pPr>
            <a:endParaRPr sz="1800">
              <a:solidFill>
                <a:srgbClr val="000000"/>
              </a:solidFill>
              <a:highlight>
                <a:schemeClr val="accent5"/>
              </a:highlight>
              <a:latin typeface="Arial"/>
              <a:ea typeface="Arial"/>
              <a:cs typeface="Arial"/>
              <a:sym typeface="Arial"/>
            </a:endParaRPr>
          </a:p>
          <a:p>
            <a:pPr marL="0" lvl="0" indent="0" algn="l" rtl="0">
              <a:spcBef>
                <a:spcPts val="0"/>
              </a:spcBef>
              <a:spcAft>
                <a:spcPts val="0"/>
              </a:spcAft>
              <a:buNone/>
            </a:pPr>
            <a:r>
              <a:rPr lang="en" sz="1800">
                <a:solidFill>
                  <a:srgbClr val="000000"/>
                </a:solidFill>
                <a:highlight>
                  <a:schemeClr val="accent5"/>
                </a:highlight>
                <a:latin typeface="Arial"/>
                <a:ea typeface="Arial"/>
                <a:cs typeface="Arial"/>
                <a:sym typeface="Arial"/>
              </a:rPr>
              <a:t>Collaborative</a:t>
            </a:r>
            <a:r>
              <a:rPr lang="en" sz="1800">
                <a:solidFill>
                  <a:srgbClr val="000000"/>
                </a:solidFill>
                <a:latin typeface="Arial"/>
                <a:ea typeface="Arial"/>
                <a:cs typeface="Arial"/>
                <a:sym typeface="Arial"/>
              </a:rPr>
              <a:t> – which is centered on team dynamics; how everyone worked together and why, and what worked or did not work and why.</a:t>
            </a:r>
            <a:endParaRPr/>
          </a:p>
        </p:txBody>
      </p:sp>
      <p:sp>
        <p:nvSpPr>
          <p:cNvPr id="170" name="Google Shape;170;p26"/>
          <p:cNvSpPr txBox="1">
            <a:spLocks noGrp="1"/>
          </p:cNvSpPr>
          <p:nvPr>
            <p:ph type="body" idx="1"/>
          </p:nvPr>
        </p:nvSpPr>
        <p:spPr>
          <a:xfrm>
            <a:off x="311700" y="164372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Have students reflect on how well the group worked together on a project or a collaborative assignment. Here is a link to a </a:t>
            </a:r>
            <a:r>
              <a:rPr lang="en" u="sng">
                <a:solidFill>
                  <a:schemeClr val="hlink"/>
                </a:solidFill>
                <a:hlinkClick r:id="rId3"/>
              </a:rPr>
              <a:t>Collaboration Rubric</a:t>
            </a:r>
            <a:r>
              <a:rPr lang="en"/>
              <a:t> used during Literature Circle unit.</a:t>
            </a:r>
            <a:endParaRPr/>
          </a:p>
          <a:p>
            <a:pPr marL="0" lvl="0" indent="0" algn="l" rtl="0">
              <a:spcBef>
                <a:spcPts val="1600"/>
              </a:spcBef>
              <a:spcAft>
                <a:spcPts val="1600"/>
              </a:spcAft>
              <a:buNone/>
            </a:pPr>
            <a:r>
              <a:rPr lang="en"/>
              <a:t>This was the summative, but they completed a weekly one as well in order to make needed changes for the next week.</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311700" y="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 It Up!</a:t>
            </a:r>
            <a:endParaRPr/>
          </a:p>
        </p:txBody>
      </p:sp>
      <p:sp>
        <p:nvSpPr>
          <p:cNvPr id="176" name="Google Shape;176;p27"/>
          <p:cNvSpPr txBox="1">
            <a:spLocks noGrp="1"/>
          </p:cNvSpPr>
          <p:nvPr>
            <p:ph type="body" idx="1"/>
          </p:nvPr>
        </p:nvSpPr>
        <p:spPr>
          <a:xfrm>
            <a:off x="311700" y="592800"/>
            <a:ext cx="8520600" cy="39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want our students thinking about their thinking and being able to express their thoughts with clarity and cohesiveness. </a:t>
            </a:r>
            <a:endParaRPr dirty="0"/>
          </a:p>
          <a:p>
            <a:pPr marL="0" lvl="0" indent="0" algn="l" rtl="0">
              <a:spcBef>
                <a:spcPts val="1600"/>
              </a:spcBef>
              <a:spcAft>
                <a:spcPts val="0"/>
              </a:spcAft>
              <a:buNone/>
            </a:pPr>
            <a:r>
              <a:rPr lang="en" dirty="0"/>
              <a:t>Most of you are already doing some sort of reflective writing in your classrooms. </a:t>
            </a:r>
            <a:endParaRPr dirty="0"/>
          </a:p>
          <a:p>
            <a:pPr marL="0" lvl="0" indent="0" algn="l" rtl="0">
              <a:spcBef>
                <a:spcPts val="1600"/>
              </a:spcBef>
              <a:spcAft>
                <a:spcPts val="0"/>
              </a:spcAft>
              <a:buNone/>
            </a:pPr>
            <a:r>
              <a:rPr lang="en" dirty="0"/>
              <a:t>Keep in mind that with reflective writing it is the </a:t>
            </a:r>
            <a:r>
              <a:rPr lang="en" dirty="0" smtClean="0"/>
              <a:t>STUDENTS’ </a:t>
            </a:r>
            <a:r>
              <a:rPr lang="en" dirty="0"/>
              <a:t>thinking and not ours that is important. </a:t>
            </a:r>
            <a:endParaRPr dirty="0"/>
          </a:p>
          <a:p>
            <a:pPr marL="0" lvl="0" indent="0" algn="l" rtl="0">
              <a:spcBef>
                <a:spcPts val="1600"/>
              </a:spcBef>
              <a:spcAft>
                <a:spcPts val="1600"/>
              </a:spcAft>
              <a:buNone/>
            </a:pPr>
            <a:r>
              <a:rPr lang="en" dirty="0"/>
              <a:t>Reflective writing in the classroom allows students to collaborate through discussion, engage on a deeper level, and form opinions on different topics and content while also navigating opinions that differ from their own.</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the Strategies Across grade Levels</a:t>
            </a:r>
            <a:endParaRPr/>
          </a:p>
        </p:txBody>
      </p:sp>
      <p:sp>
        <p:nvSpPr>
          <p:cNvPr id="182" name="Google Shape;182;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can’t assume that students know how to write, so we must meet them where they are. At any grade level, we as teachers must provide the modeling and scaffolding needed. The amount of modeling or scaffolding required will be determined by the students you teach. These strategies can be used across grade levels as long as the needed support is provided for them to be successful. </a:t>
            </a:r>
            <a:endParaRPr/>
          </a:p>
          <a:p>
            <a:pPr marL="0" lvl="0" indent="0" algn="l" rtl="0">
              <a:spcBef>
                <a:spcPts val="1600"/>
              </a:spcBef>
              <a:spcAft>
                <a:spcPts val="0"/>
              </a:spcAft>
              <a:buNone/>
            </a:pPr>
            <a:r>
              <a:rPr lang="en"/>
              <a:t> Think : </a:t>
            </a:r>
            <a:r>
              <a:rPr lang="en">
                <a:solidFill>
                  <a:schemeClr val="accent4"/>
                </a:solidFill>
              </a:rPr>
              <a:t>I do, We do, You do !</a:t>
            </a:r>
            <a:endParaRPr>
              <a:solidFill>
                <a:schemeClr val="accent4"/>
              </a:solidFill>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Last Note</a:t>
            </a:r>
            <a:endParaRPr/>
          </a:p>
        </p:txBody>
      </p:sp>
      <p:sp>
        <p:nvSpPr>
          <p:cNvPr id="188" name="Google Shape;188;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If you email </a:t>
            </a:r>
            <a:r>
              <a:rPr lang="en" dirty="0" smtClean="0"/>
              <a:t>me, </a:t>
            </a:r>
            <a:r>
              <a:rPr lang="en" dirty="0"/>
              <a:t>I will gladly share resources that I have for reflective writing.</a:t>
            </a:r>
            <a:endParaRPr dirty="0"/>
          </a:p>
          <a:p>
            <a:pPr marL="457200" lvl="0" indent="-342900" algn="l" rtl="0">
              <a:spcBef>
                <a:spcPts val="0"/>
              </a:spcBef>
              <a:spcAft>
                <a:spcPts val="0"/>
              </a:spcAft>
              <a:buSzPts val="1800"/>
              <a:buChar char="●"/>
            </a:pPr>
            <a:r>
              <a:rPr lang="en" dirty="0"/>
              <a:t>I will gladly help you get a unit started.</a:t>
            </a:r>
            <a:endParaRPr dirty="0"/>
          </a:p>
          <a:p>
            <a:pPr marL="457200" lvl="0" indent="-342900" algn="l" rtl="0">
              <a:spcBef>
                <a:spcPts val="0"/>
              </a:spcBef>
              <a:spcAft>
                <a:spcPts val="0"/>
              </a:spcAft>
              <a:buSzPts val="1800"/>
              <a:buChar char="●"/>
            </a:pPr>
            <a:r>
              <a:rPr lang="en" dirty="0"/>
              <a:t>I will gladly give you input on a unit or project that you are creating  or have created and </a:t>
            </a:r>
            <a:r>
              <a:rPr lang="en" dirty="0" smtClean="0"/>
              <a:t>respond to questions </a:t>
            </a:r>
            <a:r>
              <a:rPr lang="en" dirty="0"/>
              <a:t>about adding reflective writing.</a:t>
            </a:r>
            <a:endParaRPr dirty="0"/>
          </a:p>
          <a:p>
            <a:pPr marL="457200" lvl="0" indent="-342900" algn="l" rtl="0">
              <a:spcBef>
                <a:spcPts val="0"/>
              </a:spcBef>
              <a:spcAft>
                <a:spcPts val="0"/>
              </a:spcAft>
              <a:buSzPts val="1800"/>
              <a:buChar char="●"/>
            </a:pPr>
            <a:r>
              <a:rPr lang="en" dirty="0"/>
              <a:t>I encourage you to look at the professional people I follow on Twitter.There are so many amazing minds on reading and writing!</a:t>
            </a:r>
            <a:endParaRPr dirty="0"/>
          </a:p>
          <a:p>
            <a:pPr marL="0" lvl="0" indent="0" algn="l" rtl="0">
              <a:spcBef>
                <a:spcPts val="1600"/>
              </a:spcBef>
              <a:spcAft>
                <a:spcPts val="0"/>
              </a:spcAft>
              <a:buNone/>
            </a:pPr>
            <a:endParaRPr dirty="0"/>
          </a:p>
          <a:p>
            <a:pPr marL="457200" lvl="0" indent="0" algn="l" rtl="0">
              <a:spcBef>
                <a:spcPts val="1600"/>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a:t>
            </a:r>
            <a:endParaRPr/>
          </a:p>
        </p:txBody>
      </p:sp>
      <p:sp>
        <p:nvSpPr>
          <p:cNvPr id="194" name="Google Shape;194;p30"/>
          <p:cNvSpPr txBox="1">
            <a:spLocks noGrp="1"/>
          </p:cNvSpPr>
          <p:nvPr>
            <p:ph type="body" idx="1"/>
          </p:nvPr>
        </p:nvSpPr>
        <p:spPr>
          <a:xfrm>
            <a:off x="248947" y="878687"/>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r>
              <a:rPr lang="en" dirty="0">
                <a:solidFill>
                  <a:srgbClr val="333333"/>
                </a:solidFill>
                <a:highlight>
                  <a:srgbClr val="FFFFFF"/>
                </a:highlight>
              </a:rPr>
              <a:t>Beers, Kylene, and Robert E Probst. </a:t>
            </a:r>
            <a:r>
              <a:rPr lang="en" i="1" dirty="0">
                <a:solidFill>
                  <a:srgbClr val="333333"/>
                </a:solidFill>
              </a:rPr>
              <a:t>Disruptive Thinking Why How We Read Matters</a:t>
            </a:r>
            <a:r>
              <a:rPr lang="en" dirty="0">
                <a:solidFill>
                  <a:srgbClr val="333333"/>
                </a:solidFill>
                <a:highlight>
                  <a:srgbClr val="FFFFFF"/>
                </a:highlight>
              </a:rPr>
              <a:t>. Scholastic, 2017.</a:t>
            </a:r>
            <a:endParaRPr dirty="0">
              <a:solidFill>
                <a:srgbClr val="333333"/>
              </a:solidFill>
              <a:highlight>
                <a:srgbClr val="FFFFFF"/>
              </a:highlight>
            </a:endParaRPr>
          </a:p>
          <a:p>
            <a:pPr marL="0" lvl="0" indent="0" algn="l" rtl="0">
              <a:spcBef>
                <a:spcPts val="1600"/>
              </a:spcBef>
              <a:spcAft>
                <a:spcPts val="0"/>
              </a:spcAft>
              <a:buNone/>
            </a:pPr>
            <a:r>
              <a:rPr lang="en" dirty="0">
                <a:solidFill>
                  <a:srgbClr val="333333"/>
                </a:solidFill>
                <a:highlight>
                  <a:srgbClr val="FFFFFF"/>
                </a:highlight>
              </a:rPr>
              <a:t>“ReadingQuest Strategies: A to Z List of Strategies.” </a:t>
            </a:r>
            <a:r>
              <a:rPr lang="en" i="1" dirty="0">
                <a:solidFill>
                  <a:srgbClr val="333333"/>
                </a:solidFill>
              </a:rPr>
              <a:t>ReadingQuest Strategies | A to Z List of Strategies</a:t>
            </a:r>
            <a:r>
              <a:rPr lang="en" dirty="0">
                <a:solidFill>
                  <a:srgbClr val="333333"/>
                </a:solidFill>
                <a:highlight>
                  <a:srgbClr val="FFFFFF"/>
                </a:highlight>
              </a:rPr>
              <a:t>, </a:t>
            </a:r>
            <a:r>
              <a:rPr lang="en" u="sng" dirty="0">
                <a:solidFill>
                  <a:schemeClr val="hlink"/>
                </a:solidFill>
                <a:highlight>
                  <a:srgbClr val="FFFFFF"/>
                </a:highlight>
                <a:hlinkClick r:id="rId3"/>
              </a:rPr>
              <a:t>www.readingquest.org/a-z-strategies.html</a:t>
            </a:r>
            <a:r>
              <a:rPr lang="en" dirty="0">
                <a:solidFill>
                  <a:srgbClr val="333333"/>
                </a:solidFill>
                <a:highlight>
                  <a:srgbClr val="FFFFFF"/>
                </a:highlight>
              </a:rPr>
              <a:t>.</a:t>
            </a:r>
            <a:endParaRPr dirty="0">
              <a:solidFill>
                <a:srgbClr val="333333"/>
              </a:solidFill>
              <a:highlight>
                <a:srgbClr val="FFFFFF"/>
              </a:highlight>
            </a:endParaRPr>
          </a:p>
          <a:p>
            <a:pPr marL="0" lvl="0" indent="0" algn="l" rtl="0">
              <a:spcBef>
                <a:spcPts val="1600"/>
              </a:spcBef>
              <a:spcAft>
                <a:spcPts val="0"/>
              </a:spcAft>
              <a:buNone/>
            </a:pPr>
            <a:r>
              <a:rPr lang="en" dirty="0">
                <a:solidFill>
                  <a:srgbClr val="333333"/>
                </a:solidFill>
                <a:highlight>
                  <a:srgbClr val="FFFFFF"/>
                </a:highlight>
              </a:rPr>
              <a:t>Virginia Department of Education. “Virginia Department of Education.” </a:t>
            </a:r>
            <a:r>
              <a:rPr lang="en" i="1" dirty="0">
                <a:solidFill>
                  <a:srgbClr val="333333"/>
                </a:solidFill>
              </a:rPr>
              <a:t>VDOE :: Virginia Department of Education Home</a:t>
            </a:r>
            <a:r>
              <a:rPr lang="en" dirty="0">
                <a:solidFill>
                  <a:srgbClr val="333333"/>
                </a:solidFill>
                <a:highlight>
                  <a:srgbClr val="FFFFFF"/>
                </a:highlight>
              </a:rPr>
              <a:t>, </a:t>
            </a:r>
            <a:r>
              <a:rPr lang="en" u="sng" dirty="0">
                <a:solidFill>
                  <a:schemeClr val="hlink"/>
                </a:solidFill>
                <a:highlight>
                  <a:srgbClr val="FFFFFF"/>
                </a:highlight>
                <a:hlinkClick r:id="rId4"/>
              </a:rPr>
              <a:t>www.doe.virginia.gov/</a:t>
            </a:r>
            <a:endParaRPr dirty="0">
              <a:solidFill>
                <a:srgbClr val="333333"/>
              </a:solidFill>
              <a:highlight>
                <a:srgbClr val="FFFFFF"/>
              </a:highlight>
            </a:endParaRPr>
          </a:p>
          <a:p>
            <a:pPr marL="0" lvl="0" indent="0" algn="l" rtl="0">
              <a:spcBef>
                <a:spcPts val="1600"/>
              </a:spcBef>
              <a:spcAft>
                <a:spcPts val="1600"/>
              </a:spcAft>
              <a:buNone/>
            </a:pPr>
            <a:endParaRPr sz="1200" dirty="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b="1" dirty="0"/>
              <a:t>Disclaimer</a:t>
            </a:r>
          </a:p>
        </p:txBody>
      </p:sp>
      <p:sp>
        <p:nvSpPr>
          <p:cNvPr id="13" name="Content Placeholder 2"/>
          <p:cNvSpPr>
            <a:spLocks noGrp="1"/>
          </p:cNvSpPr>
          <p:nvPr>
            <p:ph idx="1"/>
          </p:nvPr>
        </p:nvSpPr>
        <p:spPr/>
        <p:txBody>
          <a:bodyPr>
            <a:normAutofit lnSpcReduction="10000"/>
          </a:bodyPr>
          <a:lstStyle/>
          <a:p>
            <a:r>
              <a:rPr lang="en-US" sz="2800" dirty="0" smtClean="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lang="en-US" sz="2800" dirty="0"/>
          </a:p>
        </p:txBody>
      </p:sp>
      <p:pic>
        <p:nvPicPr>
          <p:cNvPr id="12" name="Picture 2" descr="Decorativ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5411"/>
          <a:stretch/>
        </p:blipFill>
        <p:spPr bwMode="auto">
          <a:xfrm>
            <a:off x="7216048" y="4290660"/>
            <a:ext cx="1746689" cy="75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77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WRITING IS NOT ONLY FOR THE SOL TESTED YEARS!</a:t>
            </a:r>
            <a:endParaRPr/>
          </a:p>
        </p:txBody>
      </p:sp>
      <p:sp>
        <p:nvSpPr>
          <p:cNvPr id="92" name="Google Shape;92;p14"/>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MUST be helping our students build the needed foundation and skills every year!</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180300" y="83575"/>
            <a:ext cx="87834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Write?</a:t>
            </a:r>
            <a:endParaRPr/>
          </a:p>
        </p:txBody>
      </p:sp>
      <p:sp>
        <p:nvSpPr>
          <p:cNvPr id="98" name="Google Shape;98;p15"/>
          <p:cNvSpPr txBox="1">
            <a:spLocks noGrp="1"/>
          </p:cNvSpPr>
          <p:nvPr>
            <p:ph type="body" idx="1"/>
          </p:nvPr>
        </p:nvSpPr>
        <p:spPr>
          <a:xfrm>
            <a:off x="311700" y="630825"/>
            <a:ext cx="8520600" cy="393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you may not have an SOL writing test at the end of grades 6 and 7, but how you prepare your students in these grades will have a huge impact on how well they score on the 8th grade and </a:t>
            </a:r>
            <a:r>
              <a:rPr lang="en" dirty="0" smtClean="0"/>
              <a:t>EOC </a:t>
            </a:r>
            <a:r>
              <a:rPr lang="en" dirty="0"/>
              <a:t>Writing tests, as well as (and more importantly), how they will succeed in their writing in high school and beyond. </a:t>
            </a:r>
            <a:endParaRPr dirty="0"/>
          </a:p>
          <a:p>
            <a:pPr marL="0" lvl="0" indent="0" algn="l" rtl="0">
              <a:spcBef>
                <a:spcPts val="1600"/>
              </a:spcBef>
              <a:spcAft>
                <a:spcPts val="0"/>
              </a:spcAft>
              <a:buNone/>
            </a:pPr>
            <a:r>
              <a:rPr lang="en" dirty="0"/>
              <a:t>Another GREAT reason to have your students writing is that writing provides a fabulous way for you to assess their comprehension. If students can explain it in writing, then they understand it. Writing can </a:t>
            </a:r>
            <a:r>
              <a:rPr lang="en" dirty="0" smtClean="0"/>
              <a:t>serve </a:t>
            </a:r>
            <a:r>
              <a:rPr lang="en" dirty="0"/>
              <a:t>as an easy formative assessment tool.</a:t>
            </a:r>
            <a:endParaRPr dirty="0"/>
          </a:p>
          <a:p>
            <a:pPr marL="0" lvl="0" indent="0" algn="l" rtl="0">
              <a:spcBef>
                <a:spcPts val="1600"/>
              </a:spcBef>
              <a:spcAft>
                <a:spcPts val="0"/>
              </a:spcAft>
              <a:buNone/>
            </a:pPr>
            <a:r>
              <a:rPr lang="en" dirty="0"/>
              <a:t>Our students MUST be able to articulate opinions and communicate through writing to be successful in the world.</a:t>
            </a:r>
            <a:endParaRPr dirty="0"/>
          </a:p>
          <a:p>
            <a:pPr marL="0" lvl="0" indent="0" algn="l"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Definition (1 of 2)</a:t>
            </a:r>
            <a:endParaRPr dirty="0"/>
          </a:p>
        </p:txBody>
      </p:sp>
      <p:sp>
        <p:nvSpPr>
          <p:cNvPr id="104" name="Google Shape;104;p16"/>
          <p:cNvSpPr txBox="1">
            <a:spLocks noGrp="1"/>
          </p:cNvSpPr>
          <p:nvPr>
            <p:ph type="body" idx="1"/>
          </p:nvPr>
        </p:nvSpPr>
        <p:spPr>
          <a:xfrm>
            <a:off x="384825" y="1114375"/>
            <a:ext cx="8928600" cy="356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222222"/>
                </a:solidFill>
                <a:highlight>
                  <a:srgbClr val="FFFFFF"/>
                </a:highlight>
              </a:rPr>
              <a:t>Reflective writing</a:t>
            </a:r>
            <a:r>
              <a:rPr lang="en" sz="2400">
                <a:solidFill>
                  <a:srgbClr val="222222"/>
                </a:solidFill>
                <a:highlight>
                  <a:srgbClr val="FFFFFF"/>
                </a:highlight>
              </a:rPr>
              <a:t> is an analytical practice in which the </a:t>
            </a:r>
            <a:r>
              <a:rPr lang="en" sz="2400" b="1">
                <a:solidFill>
                  <a:srgbClr val="222222"/>
                </a:solidFill>
                <a:highlight>
                  <a:srgbClr val="FFFFFF"/>
                </a:highlight>
              </a:rPr>
              <a:t>writer</a:t>
            </a:r>
            <a:r>
              <a:rPr lang="en" sz="2400">
                <a:solidFill>
                  <a:srgbClr val="222222"/>
                </a:solidFill>
                <a:highlight>
                  <a:srgbClr val="FFFFFF"/>
                </a:highlight>
              </a:rPr>
              <a:t> describes a real or imaginary scene, event, interaction, passing thought, memory, form, adding a personal </a:t>
            </a:r>
            <a:r>
              <a:rPr lang="en" sz="2400" b="1">
                <a:solidFill>
                  <a:srgbClr val="222222"/>
                </a:solidFill>
                <a:highlight>
                  <a:srgbClr val="FFFFFF"/>
                </a:highlight>
              </a:rPr>
              <a:t>reflection</a:t>
            </a:r>
            <a:r>
              <a:rPr lang="en" sz="2400">
                <a:solidFill>
                  <a:srgbClr val="222222"/>
                </a:solidFill>
                <a:highlight>
                  <a:srgbClr val="FFFFFF"/>
                </a:highlight>
              </a:rPr>
              <a:t> on the </a:t>
            </a:r>
            <a:r>
              <a:rPr lang="en" sz="2400" b="1">
                <a:solidFill>
                  <a:srgbClr val="222222"/>
                </a:solidFill>
                <a:highlight>
                  <a:srgbClr val="FFFFFF"/>
                </a:highlight>
              </a:rPr>
              <a:t>meaning</a:t>
            </a:r>
            <a:r>
              <a:rPr lang="en" sz="2400">
                <a:solidFill>
                  <a:srgbClr val="222222"/>
                </a:solidFill>
                <a:highlight>
                  <a:srgbClr val="FFFFFF"/>
                </a:highlight>
              </a:rPr>
              <a:t> of the item or incident, thought, feeling, emotion, or situation in his or her life. (Wikipedia)</a:t>
            </a:r>
            <a:endParaRPr sz="2400">
              <a:solidFill>
                <a:srgbClr val="222222"/>
              </a:solidFill>
              <a:highlight>
                <a:srgbClr val="FFFFFF"/>
              </a:highlight>
            </a:endParaRPr>
          </a:p>
          <a:p>
            <a:pPr marL="0" lvl="0" indent="0" algn="l" rtl="0">
              <a:spcBef>
                <a:spcPts val="1600"/>
              </a:spcBef>
              <a:spcAft>
                <a:spcPts val="1600"/>
              </a:spcAft>
              <a:buNone/>
            </a:pPr>
            <a:endParaRPr sz="2400">
              <a:solidFill>
                <a:srgbClr val="222222"/>
              </a:solidFill>
              <a:highlight>
                <a:srgbClr val="FFFFFF"/>
              </a:high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(2 of 2)</a:t>
            </a:r>
            <a:endParaRPr lang="en-US" dirty="0"/>
          </a:p>
        </p:txBody>
      </p:sp>
      <p:sp>
        <p:nvSpPr>
          <p:cNvPr id="109" name="Google Shape;109;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60000"/>
              </a:lnSpc>
              <a:spcBef>
                <a:spcPts val="800"/>
              </a:spcBef>
              <a:spcAft>
                <a:spcPts val="0"/>
              </a:spcAft>
              <a:buNone/>
            </a:pPr>
            <a:r>
              <a:rPr lang="en" dirty="0" smtClean="0">
                <a:solidFill>
                  <a:srgbClr val="222222"/>
                </a:solidFill>
              </a:rPr>
              <a:t>Reflective </a:t>
            </a:r>
            <a:r>
              <a:rPr lang="en" dirty="0">
                <a:solidFill>
                  <a:srgbClr val="222222"/>
                </a:solidFill>
              </a:rPr>
              <a:t>writing gives the writer </a:t>
            </a:r>
            <a:r>
              <a:rPr lang="en" u="sng" dirty="0">
                <a:solidFill>
                  <a:srgbClr val="3995D9"/>
                </a:solidFill>
                <a:hlinkClick r:id="rId3"/>
              </a:rPr>
              <a:t>insights</a:t>
            </a:r>
            <a:r>
              <a:rPr lang="en" dirty="0">
                <a:solidFill>
                  <a:srgbClr val="222222"/>
                </a:solidFill>
              </a:rPr>
              <a:t> and can lead to further learning. It is like rewinding your life to a past event and then thinking about how that event affected your life, what you could have done differently to change the outcome, or what came out of the event. (Dictionary.com)</a:t>
            </a:r>
            <a:endParaRPr dirty="0">
              <a:solidFill>
                <a:srgbClr val="222222"/>
              </a:solidFill>
            </a:endParaRPr>
          </a:p>
          <a:p>
            <a:pPr marL="0" lvl="0" indent="0" algn="l" rtl="0">
              <a:spcBef>
                <a:spcPts val="800"/>
              </a:spcBef>
              <a:spcAft>
                <a:spcPts val="160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Standards 6-8</a:t>
            </a:r>
            <a:endParaRPr/>
          </a:p>
        </p:txBody>
      </p:sp>
      <p:sp>
        <p:nvSpPr>
          <p:cNvPr id="115" name="Google Shape;115;p18"/>
          <p:cNvSpPr txBox="1">
            <a:spLocks noGrp="1"/>
          </p:cNvSpPr>
          <p:nvPr>
            <p:ph type="body" idx="1"/>
          </p:nvPr>
        </p:nvSpPr>
        <p:spPr>
          <a:xfrm>
            <a:off x="311700" y="1229875"/>
            <a:ext cx="8520600" cy="352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6.7 The student will write in a variety of forms to include narrative, expository, persuasive, and </a:t>
            </a:r>
            <a:r>
              <a:rPr lang="en" b="1">
                <a:highlight>
                  <a:schemeClr val="accent5"/>
                </a:highlight>
              </a:rPr>
              <a:t>reflective </a:t>
            </a:r>
            <a:r>
              <a:rPr lang="en"/>
              <a:t>with an </a:t>
            </a:r>
            <a:r>
              <a:rPr lang="en">
                <a:highlight>
                  <a:srgbClr val="FFFF00"/>
                </a:highlight>
              </a:rPr>
              <a:t>emphasis on narrative and </a:t>
            </a:r>
            <a:r>
              <a:rPr lang="en">
                <a:highlight>
                  <a:schemeClr val="accent5"/>
                </a:highlight>
              </a:rPr>
              <a:t>reflective </a:t>
            </a:r>
            <a:r>
              <a:rPr lang="en">
                <a:highlight>
                  <a:srgbClr val="FFFF00"/>
                </a:highlight>
              </a:rPr>
              <a:t>writing.</a:t>
            </a:r>
            <a:endParaRPr>
              <a:highlight>
                <a:srgbClr val="FFFF00"/>
              </a:highlight>
            </a:endParaRPr>
          </a:p>
          <a:p>
            <a:pPr marL="0" lvl="0" indent="0" algn="l" rtl="0">
              <a:spcBef>
                <a:spcPts val="1600"/>
              </a:spcBef>
              <a:spcAft>
                <a:spcPts val="0"/>
              </a:spcAft>
              <a:buNone/>
            </a:pPr>
            <a:endParaRPr/>
          </a:p>
          <a:p>
            <a:pPr marL="0" lvl="0" indent="0" algn="l" rtl="0">
              <a:spcBef>
                <a:spcPts val="1600"/>
              </a:spcBef>
              <a:spcAft>
                <a:spcPts val="0"/>
              </a:spcAft>
              <a:buNone/>
            </a:pPr>
            <a:r>
              <a:rPr lang="en"/>
              <a:t>7.7 The student will write in a variety of forms to include narrative, expository, persuasive, and </a:t>
            </a:r>
            <a:r>
              <a:rPr lang="en" b="1">
                <a:highlight>
                  <a:schemeClr val="accent5"/>
                </a:highlight>
              </a:rPr>
              <a:t>reflective </a:t>
            </a:r>
            <a:r>
              <a:rPr lang="en"/>
              <a:t>with an </a:t>
            </a:r>
            <a:r>
              <a:rPr lang="en">
                <a:highlight>
                  <a:srgbClr val="FFFF00"/>
                </a:highlight>
              </a:rPr>
              <a:t>emphasis on expository and persuasive writing.</a:t>
            </a:r>
            <a:endParaRPr>
              <a:highlight>
                <a:srgbClr val="FFFF00"/>
              </a:highlight>
            </a:endParaRPr>
          </a:p>
          <a:p>
            <a:pPr marL="0" lvl="0" indent="0" algn="l" rtl="0">
              <a:spcBef>
                <a:spcPts val="1600"/>
              </a:spcBef>
              <a:spcAft>
                <a:spcPts val="0"/>
              </a:spcAft>
              <a:buNone/>
            </a:pPr>
            <a:endParaRPr/>
          </a:p>
          <a:p>
            <a:pPr marL="0" lvl="0" indent="0" algn="l" rtl="0">
              <a:spcBef>
                <a:spcPts val="1600"/>
              </a:spcBef>
              <a:spcAft>
                <a:spcPts val="1600"/>
              </a:spcAft>
              <a:buNone/>
            </a:pPr>
            <a:r>
              <a:rPr lang="en"/>
              <a:t>8.7 The student will write in a variety of forms to include narrative, expository, persuasive, and </a:t>
            </a:r>
            <a:r>
              <a:rPr lang="en" b="1">
                <a:highlight>
                  <a:schemeClr val="accent5"/>
                </a:highlight>
              </a:rPr>
              <a:t>reflective </a:t>
            </a:r>
            <a:r>
              <a:rPr lang="en"/>
              <a:t>with an </a:t>
            </a:r>
            <a:r>
              <a:rPr lang="en">
                <a:highlight>
                  <a:srgbClr val="FFFF00"/>
                </a:highlight>
              </a:rPr>
              <a:t>emphasis on expository and persuasive writing. </a:t>
            </a:r>
            <a:endParaRPr>
              <a:highlight>
                <a:srgbClr val="FFFF00"/>
              </a:highligh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Standards 9-12</a:t>
            </a:r>
            <a:endParaRPr/>
          </a:p>
        </p:txBody>
      </p:sp>
      <p:sp>
        <p:nvSpPr>
          <p:cNvPr id="121" name="Google Shape;121;p19"/>
          <p:cNvSpPr txBox="1">
            <a:spLocks noGrp="1"/>
          </p:cNvSpPr>
          <p:nvPr>
            <p:ph type="body" idx="1"/>
          </p:nvPr>
        </p:nvSpPr>
        <p:spPr>
          <a:xfrm>
            <a:off x="311700" y="1106975"/>
            <a:ext cx="8520600" cy="3462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dirty="0">
                <a:solidFill>
                  <a:srgbClr val="000000"/>
                </a:solidFill>
              </a:rPr>
              <a:t>9.6 The student will write in a variety of forms to include expository, persuasive, </a:t>
            </a:r>
            <a:r>
              <a:rPr lang="en" dirty="0">
                <a:solidFill>
                  <a:srgbClr val="000000"/>
                </a:solidFill>
                <a:highlight>
                  <a:schemeClr val="accent4"/>
                </a:highlight>
              </a:rPr>
              <a:t>reflective</a:t>
            </a:r>
            <a:r>
              <a:rPr lang="en" dirty="0">
                <a:solidFill>
                  <a:srgbClr val="000000"/>
                </a:solidFill>
              </a:rPr>
              <a:t>, and analytic with an </a:t>
            </a:r>
            <a:r>
              <a:rPr lang="en" dirty="0">
                <a:solidFill>
                  <a:srgbClr val="000000"/>
                </a:solidFill>
                <a:highlight>
                  <a:srgbClr val="FFFF00"/>
                </a:highlight>
              </a:rPr>
              <a:t>emphasis on persuasion and analysis.</a:t>
            </a:r>
            <a:endParaRPr dirty="0">
              <a:solidFill>
                <a:srgbClr val="000000"/>
              </a:solidFill>
              <a:highlight>
                <a:srgbClr val="FFFF00"/>
              </a:highlight>
            </a:endParaRPr>
          </a:p>
          <a:p>
            <a:pPr marL="0" lvl="0" indent="0" algn="l" rtl="0">
              <a:spcBef>
                <a:spcPts val="1200"/>
              </a:spcBef>
              <a:spcAft>
                <a:spcPts val="0"/>
              </a:spcAft>
              <a:buNone/>
            </a:pPr>
            <a:r>
              <a:rPr lang="en" dirty="0">
                <a:solidFill>
                  <a:srgbClr val="000000"/>
                </a:solidFill>
              </a:rPr>
              <a:t>10.6 The student will write in a variety of forms to include persuasive, </a:t>
            </a:r>
            <a:r>
              <a:rPr lang="en" dirty="0">
                <a:solidFill>
                  <a:srgbClr val="000000"/>
                </a:solidFill>
                <a:highlight>
                  <a:schemeClr val="accent4"/>
                </a:highlight>
              </a:rPr>
              <a:t>reflective,</a:t>
            </a:r>
            <a:r>
              <a:rPr lang="en" dirty="0">
                <a:solidFill>
                  <a:srgbClr val="000000"/>
                </a:solidFill>
              </a:rPr>
              <a:t> interpretive, and analytic with an </a:t>
            </a:r>
            <a:r>
              <a:rPr lang="en" dirty="0">
                <a:solidFill>
                  <a:srgbClr val="000000"/>
                </a:solidFill>
                <a:highlight>
                  <a:srgbClr val="FFFF00"/>
                </a:highlight>
              </a:rPr>
              <a:t>emphasis on persuasion and analysis. </a:t>
            </a:r>
            <a:endParaRPr dirty="0">
              <a:solidFill>
                <a:srgbClr val="000000"/>
              </a:solidFill>
              <a:highlight>
                <a:srgbClr val="FFFF00"/>
              </a:highlight>
            </a:endParaRPr>
          </a:p>
          <a:p>
            <a:pPr marL="0" lvl="0" indent="0" algn="l" rtl="0">
              <a:spcBef>
                <a:spcPts val="1200"/>
              </a:spcBef>
              <a:spcAft>
                <a:spcPts val="0"/>
              </a:spcAft>
              <a:buNone/>
            </a:pPr>
            <a:r>
              <a:rPr lang="en" dirty="0">
                <a:solidFill>
                  <a:srgbClr val="000000"/>
                </a:solidFill>
              </a:rPr>
              <a:t>11.6 The student will write in a variety of forms, to include persuasive/argumentative, </a:t>
            </a:r>
            <a:r>
              <a:rPr lang="en" dirty="0">
                <a:solidFill>
                  <a:srgbClr val="000000"/>
                </a:solidFill>
                <a:highlight>
                  <a:schemeClr val="accent4"/>
                </a:highlight>
              </a:rPr>
              <a:t>reflective</a:t>
            </a:r>
            <a:r>
              <a:rPr lang="en" dirty="0">
                <a:solidFill>
                  <a:srgbClr val="000000"/>
                </a:solidFill>
              </a:rPr>
              <a:t>, interpretive, and analytic with an </a:t>
            </a:r>
            <a:r>
              <a:rPr lang="en" dirty="0">
                <a:solidFill>
                  <a:srgbClr val="000000"/>
                </a:solidFill>
                <a:highlight>
                  <a:srgbClr val="FFFF00"/>
                </a:highlight>
              </a:rPr>
              <a:t>emphasis on persuasion/argumentation. </a:t>
            </a:r>
            <a:endParaRPr dirty="0">
              <a:solidFill>
                <a:srgbClr val="000000"/>
              </a:solidFill>
              <a:highlight>
                <a:srgbClr val="FFFF00"/>
              </a:highlight>
            </a:endParaRPr>
          </a:p>
          <a:p>
            <a:pPr marL="0" lvl="0" indent="0" algn="l" rtl="0">
              <a:spcBef>
                <a:spcPts val="1200"/>
              </a:spcBef>
              <a:spcAft>
                <a:spcPts val="0"/>
              </a:spcAft>
              <a:buNone/>
            </a:pPr>
            <a:r>
              <a:rPr lang="en" dirty="0">
                <a:solidFill>
                  <a:srgbClr val="000000"/>
                </a:solidFill>
              </a:rPr>
              <a:t>12.6 The student will write in a variety of forms to include </a:t>
            </a:r>
            <a:r>
              <a:rPr lang="en" dirty="0" smtClean="0">
                <a:solidFill>
                  <a:srgbClr val="000000"/>
                </a:solidFill>
              </a:rPr>
              <a:t>persuasive/argumentative, </a:t>
            </a:r>
            <a:r>
              <a:rPr lang="en" dirty="0">
                <a:solidFill>
                  <a:srgbClr val="000000"/>
                </a:solidFill>
                <a:highlight>
                  <a:schemeClr val="accent4"/>
                </a:highlight>
              </a:rPr>
              <a:t>reflective</a:t>
            </a:r>
            <a:r>
              <a:rPr lang="en" dirty="0">
                <a:solidFill>
                  <a:srgbClr val="000000"/>
                </a:solidFill>
              </a:rPr>
              <a:t>, interpretive, and analytic with </a:t>
            </a:r>
            <a:r>
              <a:rPr lang="en" dirty="0">
                <a:solidFill>
                  <a:srgbClr val="000000"/>
                </a:solidFill>
                <a:highlight>
                  <a:srgbClr val="FFFF00"/>
                </a:highlight>
              </a:rPr>
              <a:t>an emphasis on persuasion/argumentation. </a:t>
            </a:r>
            <a:endParaRPr dirty="0">
              <a:solidFill>
                <a:srgbClr val="000000"/>
              </a:solidFill>
              <a:highlight>
                <a:srgbClr val="FFFF00"/>
              </a:highlight>
            </a:endParaRPr>
          </a:p>
          <a:p>
            <a:pPr marL="0" lvl="0" indent="0" algn="l" rtl="0">
              <a:spcBef>
                <a:spcPts val="200"/>
              </a:spcBef>
              <a:spcAft>
                <a:spcPts val="0"/>
              </a:spcAft>
              <a:buNone/>
            </a:pPr>
            <a:endParaRPr dirty="0">
              <a:solidFill>
                <a:srgbClr val="000000"/>
              </a:solidFill>
            </a:endParaRPr>
          </a:p>
          <a:p>
            <a:pPr marL="0" lvl="0" indent="0" algn="l" rtl="0">
              <a:spcBef>
                <a:spcPts val="1600"/>
              </a:spcBef>
              <a:spcAft>
                <a:spcPts val="1600"/>
              </a:spcAft>
              <a:buNone/>
            </a:pPr>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Framework Details</a:t>
            </a:r>
            <a:endParaRPr/>
          </a:p>
        </p:txBody>
      </p:sp>
      <p:sp>
        <p:nvSpPr>
          <p:cNvPr id="127" name="Google Shape;127;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Write reflectively to explain and analyze an experience, a skill, or event, and as a response to reading</a:t>
            </a:r>
            <a:endParaRPr>
              <a:solidFill>
                <a:srgbClr val="000000"/>
              </a:solidFill>
              <a:latin typeface="Arial"/>
              <a:ea typeface="Arial"/>
              <a:cs typeface="Arial"/>
              <a:sym typeface="Arial"/>
            </a:endParaRPr>
          </a:p>
          <a:p>
            <a:pPr marL="0" lvl="0" indent="0" algn="l" rtl="0">
              <a:spcBef>
                <a:spcPts val="1600"/>
              </a:spcBef>
              <a:spcAft>
                <a:spcPts val="0"/>
              </a:spcAft>
              <a:buNone/>
            </a:pPr>
            <a:r>
              <a:rPr lang="en">
                <a:solidFill>
                  <a:srgbClr val="000000"/>
                </a:solidFill>
                <a:latin typeface="Times New Roman"/>
                <a:ea typeface="Times New Roman"/>
                <a:cs typeface="Times New Roman"/>
                <a:sym typeface="Times New Roman"/>
              </a:rPr>
              <a:t>  </a:t>
            </a:r>
            <a:r>
              <a:rPr lang="en">
                <a:solidFill>
                  <a:srgbClr val="000000"/>
                </a:solidFill>
                <a:latin typeface="Arial"/>
                <a:ea typeface="Arial"/>
                <a:cs typeface="Arial"/>
                <a:sym typeface="Arial"/>
              </a:rPr>
              <a:t>Three examples of reflective writing include:</a:t>
            </a:r>
            <a:endParaRPr>
              <a:solidFill>
                <a:srgbClr val="000000"/>
              </a:solidFill>
              <a:latin typeface="Arial"/>
              <a:ea typeface="Arial"/>
              <a:cs typeface="Arial"/>
              <a:sym typeface="Arial"/>
            </a:endParaRPr>
          </a:p>
          <a:p>
            <a:pPr marL="914400" lvl="1" indent="-342900" algn="l" rtl="0">
              <a:spcBef>
                <a:spcPts val="1600"/>
              </a:spcBef>
              <a:spcAft>
                <a:spcPts val="0"/>
              </a:spcAft>
              <a:buClr>
                <a:srgbClr val="000000"/>
              </a:buClr>
              <a:buSzPts val="1800"/>
              <a:buFont typeface="Arial"/>
              <a:buChar char="○"/>
            </a:pPr>
            <a:r>
              <a:rPr lang="en" sz="1800">
                <a:solidFill>
                  <a:srgbClr val="000000"/>
                </a:solidFill>
                <a:highlight>
                  <a:schemeClr val="accent5"/>
                </a:highlight>
                <a:latin typeface="Arial"/>
                <a:ea typeface="Arial"/>
                <a:cs typeface="Arial"/>
                <a:sym typeface="Arial"/>
              </a:rPr>
              <a:t>Technical </a:t>
            </a:r>
            <a:r>
              <a:rPr lang="en" sz="1800">
                <a:solidFill>
                  <a:srgbClr val="000000"/>
                </a:solidFill>
                <a:latin typeface="Arial"/>
                <a:ea typeface="Arial"/>
                <a:cs typeface="Arial"/>
                <a:sym typeface="Arial"/>
              </a:rPr>
              <a:t>– which includes what worked or did not work and why, problem-solving techniques, and theories that were used or tested.</a:t>
            </a:r>
            <a:endParaRPr sz="1800">
              <a:solidFill>
                <a:srgbClr val="000000"/>
              </a:solidFill>
              <a:latin typeface="Arial"/>
              <a:ea typeface="Arial"/>
              <a:cs typeface="Arial"/>
              <a:sym typeface="Arial"/>
            </a:endParaRPr>
          </a:p>
          <a:p>
            <a:pPr marL="914400" lvl="1" indent="-342900" algn="l" rtl="0">
              <a:spcBef>
                <a:spcPts val="0"/>
              </a:spcBef>
              <a:spcAft>
                <a:spcPts val="0"/>
              </a:spcAft>
              <a:buClr>
                <a:srgbClr val="000000"/>
              </a:buClr>
              <a:buSzPts val="1800"/>
              <a:buFont typeface="Arial"/>
              <a:buChar char="○"/>
            </a:pPr>
            <a:r>
              <a:rPr lang="en" sz="1800">
                <a:solidFill>
                  <a:srgbClr val="000000"/>
                </a:solidFill>
                <a:highlight>
                  <a:schemeClr val="accent5"/>
                </a:highlight>
                <a:latin typeface="Arial"/>
                <a:ea typeface="Arial"/>
                <a:cs typeface="Arial"/>
                <a:sym typeface="Arial"/>
              </a:rPr>
              <a:t>Collaborative</a:t>
            </a:r>
            <a:r>
              <a:rPr lang="en" sz="1800">
                <a:solidFill>
                  <a:srgbClr val="000000"/>
                </a:solidFill>
                <a:latin typeface="Arial"/>
                <a:ea typeface="Arial"/>
                <a:cs typeface="Arial"/>
                <a:sym typeface="Arial"/>
              </a:rPr>
              <a:t> – which is centered on team dynamics; how everyone worked together and why, and what worked or did not work and why.</a:t>
            </a:r>
            <a:endParaRPr sz="1800">
              <a:solidFill>
                <a:srgbClr val="000000"/>
              </a:solidFill>
              <a:latin typeface="Arial"/>
              <a:ea typeface="Arial"/>
              <a:cs typeface="Arial"/>
              <a:sym typeface="Arial"/>
            </a:endParaRPr>
          </a:p>
          <a:p>
            <a:pPr marL="914400" lvl="1" indent="-342900" algn="l" rtl="0">
              <a:spcBef>
                <a:spcPts val="0"/>
              </a:spcBef>
              <a:spcAft>
                <a:spcPts val="0"/>
              </a:spcAft>
              <a:buClr>
                <a:srgbClr val="000000"/>
              </a:buClr>
              <a:buSzPts val="1800"/>
              <a:buFont typeface="Arial"/>
              <a:buChar char="○"/>
            </a:pPr>
            <a:r>
              <a:rPr lang="en" sz="1800">
                <a:solidFill>
                  <a:srgbClr val="000000"/>
                </a:solidFill>
                <a:highlight>
                  <a:schemeClr val="accent5"/>
                </a:highlight>
                <a:latin typeface="Arial"/>
                <a:ea typeface="Arial"/>
                <a:cs typeface="Arial"/>
                <a:sym typeface="Arial"/>
              </a:rPr>
              <a:t>Individual </a:t>
            </a:r>
            <a:r>
              <a:rPr lang="en" sz="1800">
                <a:solidFill>
                  <a:srgbClr val="000000"/>
                </a:solidFill>
                <a:latin typeface="Arial"/>
                <a:ea typeface="Arial"/>
                <a:cs typeface="Arial"/>
                <a:sym typeface="Arial"/>
              </a:rPr>
              <a:t>- What did I learn, how did I learn it, and what could I have done better? </a:t>
            </a:r>
            <a:endParaRPr sz="18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Reflective Writing Suggestions</a:t>
            </a:r>
            <a:endParaRPr/>
          </a:p>
        </p:txBody>
      </p:sp>
      <p:sp>
        <p:nvSpPr>
          <p:cNvPr id="133" name="Google Shape;133;p21"/>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Response journals</a:t>
            </a:r>
            <a:endParaRPr/>
          </a:p>
          <a:p>
            <a:pPr marL="457200" lvl="0" indent="-317500" algn="l" rtl="0">
              <a:spcBef>
                <a:spcPts val="0"/>
              </a:spcBef>
              <a:spcAft>
                <a:spcPts val="0"/>
              </a:spcAft>
              <a:buSzPts val="1400"/>
              <a:buChar char="●"/>
            </a:pPr>
            <a:r>
              <a:rPr lang="en"/>
              <a:t>Dialogue journals</a:t>
            </a:r>
            <a:endParaRPr/>
          </a:p>
          <a:p>
            <a:pPr marL="457200" lvl="0" indent="-317500" algn="l" rtl="0">
              <a:spcBef>
                <a:spcPts val="0"/>
              </a:spcBef>
              <a:spcAft>
                <a:spcPts val="0"/>
              </a:spcAft>
              <a:buSzPts val="1400"/>
              <a:buChar char="●"/>
            </a:pPr>
            <a:r>
              <a:rPr lang="en"/>
              <a:t>Essays (What and Why focus)</a:t>
            </a:r>
            <a:endParaRPr b="1"/>
          </a:p>
          <a:p>
            <a:pPr marL="457200" lvl="0" indent="-317500" algn="l" rtl="0">
              <a:spcBef>
                <a:spcPts val="0"/>
              </a:spcBef>
              <a:spcAft>
                <a:spcPts val="0"/>
              </a:spcAft>
              <a:buSzPts val="1400"/>
              <a:buChar char="●"/>
            </a:pPr>
            <a:r>
              <a:rPr lang="en"/>
              <a:t>QAR: Author and You </a:t>
            </a:r>
            <a:r>
              <a:rPr lang="en" u="sng">
                <a:solidFill>
                  <a:schemeClr val="hlink"/>
                </a:solidFill>
                <a:hlinkClick r:id="rId3"/>
              </a:rPr>
              <a:t>QAR Lesson</a:t>
            </a:r>
            <a:endParaRPr/>
          </a:p>
          <a:p>
            <a:pPr marL="457200" lvl="0" indent="-317500" algn="l" rtl="0">
              <a:spcBef>
                <a:spcPts val="0"/>
              </a:spcBef>
              <a:spcAft>
                <a:spcPts val="0"/>
              </a:spcAft>
              <a:buSzPts val="1400"/>
              <a:buChar char="●"/>
            </a:pPr>
            <a:r>
              <a:rPr lang="en"/>
              <a:t>Book,Head, Heart graphic organizer </a:t>
            </a:r>
            <a:endParaRPr/>
          </a:p>
          <a:p>
            <a:pPr marL="457200" lvl="0" indent="-317500" algn="l" rtl="0">
              <a:spcBef>
                <a:spcPts val="0"/>
              </a:spcBef>
              <a:spcAft>
                <a:spcPts val="0"/>
              </a:spcAft>
              <a:buSzPts val="1400"/>
              <a:buChar char="●"/>
            </a:pPr>
            <a:r>
              <a:rPr lang="en"/>
              <a:t>Reflective Prompts</a:t>
            </a:r>
            <a:endParaRPr/>
          </a:p>
          <a:p>
            <a:pPr marL="457200" lvl="0" indent="-317500" algn="l" rtl="0">
              <a:spcBef>
                <a:spcPts val="0"/>
              </a:spcBef>
              <a:spcAft>
                <a:spcPts val="0"/>
              </a:spcAft>
              <a:buSzPts val="1400"/>
              <a:buChar char="●"/>
            </a:pPr>
            <a:r>
              <a:rPr lang="en"/>
              <a:t>Portfolio Reflections</a:t>
            </a:r>
            <a:endParaRPr/>
          </a:p>
          <a:p>
            <a:pPr marL="457200" lvl="0" indent="-317500" algn="l" rtl="0">
              <a:spcBef>
                <a:spcPts val="0"/>
              </a:spcBef>
              <a:spcAft>
                <a:spcPts val="0"/>
              </a:spcAft>
              <a:buSzPts val="1400"/>
              <a:buChar char="●"/>
            </a:pPr>
            <a:r>
              <a:rPr lang="en"/>
              <a:t>Grade Earned Reflection</a:t>
            </a:r>
            <a:endParaRPr/>
          </a:p>
          <a:p>
            <a:pPr marL="457200" lvl="0" indent="-317500" algn="l" rtl="0">
              <a:spcBef>
                <a:spcPts val="0"/>
              </a:spcBef>
              <a:spcAft>
                <a:spcPts val="0"/>
              </a:spcAft>
              <a:buSzPts val="1400"/>
              <a:buChar char="●"/>
            </a:pPr>
            <a:r>
              <a:rPr lang="en"/>
              <a:t>Group Evaluations</a:t>
            </a:r>
            <a:endParaRPr/>
          </a:p>
          <a:p>
            <a:pPr marL="457200" lvl="0" indent="-317500" algn="l" rtl="0">
              <a:spcBef>
                <a:spcPts val="0"/>
              </a:spcBef>
              <a:spcAft>
                <a:spcPts val="0"/>
              </a:spcAft>
              <a:buSzPts val="1400"/>
              <a:buChar char="●"/>
            </a:pPr>
            <a:r>
              <a:rPr lang="en"/>
              <a:t>Opinion/Proof</a:t>
            </a:r>
            <a:endParaRPr/>
          </a:p>
          <a:p>
            <a:pPr marL="457200" lvl="0" indent="0" algn="l" rtl="0">
              <a:spcBef>
                <a:spcPts val="1600"/>
              </a:spcBef>
              <a:spcAft>
                <a:spcPts val="1600"/>
              </a:spcAft>
              <a:buNone/>
            </a:pPr>
            <a:endParaRPr/>
          </a:p>
        </p:txBody>
      </p:sp>
      <p:sp>
        <p:nvSpPr>
          <p:cNvPr id="134" name="Google Shape;134;p21"/>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5" name="Google Shape;135;p21" descr="clip art"/>
          <p:cNvPicPr preferRelativeResize="0"/>
          <p:nvPr/>
        </p:nvPicPr>
        <p:blipFill>
          <a:blip r:embed="rId4">
            <a:alphaModFix/>
          </a:blip>
          <a:stretch>
            <a:fillRect/>
          </a:stretch>
        </p:blipFill>
        <p:spPr>
          <a:xfrm>
            <a:off x="4515103" y="1249650"/>
            <a:ext cx="4192100" cy="3299649"/>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1507</Words>
  <Application>Microsoft Office PowerPoint</Application>
  <PresentationFormat>On-screen Show (16:9)</PresentationFormat>
  <Paragraphs>97</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Roboto</vt:lpstr>
      <vt:lpstr>Verdana</vt:lpstr>
      <vt:lpstr>Times New Roman</vt:lpstr>
      <vt:lpstr>Geometric</vt:lpstr>
      <vt:lpstr>1_Office Theme</vt:lpstr>
      <vt:lpstr>Reflective Writing Where Do I start?</vt:lpstr>
      <vt:lpstr>WRITING IS NOT ONLY FOR THE SOL TESTED YEARS!</vt:lpstr>
      <vt:lpstr>Why Write?</vt:lpstr>
      <vt:lpstr>Definition (1 of 2)</vt:lpstr>
      <vt:lpstr>Definition (2 of 2)</vt:lpstr>
      <vt:lpstr>Standards 6-8</vt:lpstr>
      <vt:lpstr>Standards 9-12</vt:lpstr>
      <vt:lpstr>Framework Details</vt:lpstr>
      <vt:lpstr>Reflective Writing Suggestions</vt:lpstr>
      <vt:lpstr>Individual Examples</vt:lpstr>
      <vt:lpstr>Individual</vt:lpstr>
      <vt:lpstr>Individual (1 of 2) </vt:lpstr>
      <vt:lpstr>Individual (2 of 2)</vt:lpstr>
      <vt:lpstr>Collaborative   Collaborative – which is centered on team dynamics; how everyone worked together and why, and what worked or did not work and why.</vt:lpstr>
      <vt:lpstr>Sum It Up!</vt:lpstr>
      <vt:lpstr>Using the Strategies Across grade Levels</vt:lpstr>
      <vt:lpstr>One Last Note</vt:lpstr>
      <vt:lpstr>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Writing Where Do I start?</dc:title>
  <dc:creator>Nogueras, Jill (DOE)</dc:creator>
  <cp:lastModifiedBy>Nogueras, Jill (DOE)</cp:lastModifiedBy>
  <cp:revision>9</cp:revision>
  <dcterms:modified xsi:type="dcterms:W3CDTF">2019-11-13T16:21:20Z</dcterms:modified>
</cp:coreProperties>
</file>