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Josefin Sans" panose="020B0604020202020204" charset="0"/>
      <p:regular r:id="rId14"/>
      <p:bold r:id="rId15"/>
      <p:italic r:id="rId16"/>
      <p:boldItalic r:id="rId17"/>
    </p:embeddedFont>
    <p:embeddedFont>
      <p:font typeface="Trebuchet MS" panose="020B0603020202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4z3IDGYPBp91wm7UhVtGU1Dbq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442dd5755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442dd5755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3af4f4f9c6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13af4f4f9c6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3af4f4f9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g13af4f4f9c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621868d1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11621868d19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rgbClr val="030A13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e034475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fe034475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af4f4f9c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13af4f4f9c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442dd5755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442dd5755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442dd5755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1442dd57557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43810157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43810157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442dd5755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442dd5755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Pag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7"/>
          <p:cNvSpPr txBox="1">
            <a:spLocks noGrp="1"/>
          </p:cNvSpPr>
          <p:nvPr>
            <p:ph type="ctrTitle"/>
          </p:nvPr>
        </p:nvSpPr>
        <p:spPr>
          <a:xfrm>
            <a:off x="311708" y="12449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subTitle" idx="1"/>
          </p:nvPr>
        </p:nvSpPr>
        <p:spPr>
          <a:xfrm>
            <a:off x="311700" y="33345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ldNum" idx="12"/>
          </p:nvPr>
        </p:nvSpPr>
        <p:spPr>
          <a:xfrm>
            <a:off x="209358" y="4593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270750" y="1680900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subTitle" idx="1"/>
          </p:nvPr>
        </p:nvSpPr>
        <p:spPr>
          <a:xfrm>
            <a:off x="270750" y="3250800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369650" y="37933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"/>
          <p:cNvSpPr txBox="1">
            <a:spLocks noGrp="1"/>
          </p:cNvSpPr>
          <p:nvPr>
            <p:ph type="body" idx="1"/>
          </p:nvPr>
        </p:nvSpPr>
        <p:spPr>
          <a:xfrm>
            <a:off x="785950" y="1386425"/>
            <a:ext cx="818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579233" y="4607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2104462" y="2429713"/>
            <a:ext cx="4739475" cy="27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448750" y="4159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0032"/>
              </a:buClr>
              <a:buSzPts val="2800"/>
              <a:buFont typeface="Josefin Sans"/>
              <a:buNone/>
              <a:defRPr sz="2800" b="1">
                <a:solidFill>
                  <a:srgbClr val="D5003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title"/>
          </p:nvPr>
        </p:nvSpPr>
        <p:spPr>
          <a:xfrm>
            <a:off x="448750" y="4159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0032"/>
              </a:buClr>
              <a:buSzPts val="2800"/>
              <a:buFont typeface="Josefin Sans"/>
              <a:buNone/>
              <a:defRPr sz="2800" b="1">
                <a:solidFill>
                  <a:srgbClr val="D5003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Page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lage Title and Subtitle Pag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81"/>
            <a:ext cx="9144000" cy="513873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9"/>
          <p:cNvSpPr/>
          <p:nvPr/>
        </p:nvSpPr>
        <p:spPr>
          <a:xfrm>
            <a:off x="642600" y="1358950"/>
            <a:ext cx="7943100" cy="2833800"/>
          </a:xfrm>
          <a:prstGeom prst="roundRect">
            <a:avLst>
              <a:gd name="adj" fmla="val 16667"/>
            </a:avLst>
          </a:prstGeom>
          <a:solidFill>
            <a:srgbClr val="FFFFFF">
              <a:alpha val="66666"/>
            </a:srgbClr>
          </a:solidFill>
          <a:ln w="38100" cap="flat" cmpd="sng">
            <a:solidFill>
              <a:srgbClr val="D500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9"/>
          <p:cNvSpPr txBox="1">
            <a:spLocks noGrp="1"/>
          </p:cNvSpPr>
          <p:nvPr>
            <p:ph type="ctrTitle"/>
          </p:nvPr>
        </p:nvSpPr>
        <p:spPr>
          <a:xfrm>
            <a:off x="311708" y="12449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ubTitle" idx="1"/>
          </p:nvPr>
        </p:nvSpPr>
        <p:spPr>
          <a:xfrm>
            <a:off x="311700" y="33345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963100" y="1152475"/>
            <a:ext cx="3694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body" idx="2"/>
          </p:nvPr>
        </p:nvSpPr>
        <p:spPr>
          <a:xfrm>
            <a:off x="5138192" y="1152475"/>
            <a:ext cx="3694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2104462" y="2429713"/>
            <a:ext cx="4739475" cy="27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448750" y="4159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0032"/>
              </a:buClr>
              <a:buSzPts val="2800"/>
              <a:buFont typeface="Josefin Sans"/>
              <a:buNone/>
              <a:defRPr sz="2800" b="1">
                <a:solidFill>
                  <a:srgbClr val="D5003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- No Side Logo">
  <p:cSld name="TITLE_AND_BODY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448625" y="1100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title"/>
          </p:nvPr>
        </p:nvSpPr>
        <p:spPr>
          <a:xfrm>
            <a:off x="448750" y="4159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0032"/>
              </a:buClr>
              <a:buSzPts val="2800"/>
              <a:buFont typeface="Josefin Sans"/>
              <a:buNone/>
              <a:defRPr sz="2800" b="1">
                <a:solidFill>
                  <a:srgbClr val="D5003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- No Side Logo">
  <p:cSld name="TITLE_AND_TWO_COLUMNS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448750" y="4159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0032"/>
              </a:buClr>
              <a:buSzPts val="2800"/>
              <a:buFont typeface="Josefin Sans"/>
              <a:buNone/>
              <a:defRPr sz="2800" b="1">
                <a:solidFill>
                  <a:srgbClr val="D5003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42549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title"/>
          </p:nvPr>
        </p:nvSpPr>
        <p:spPr>
          <a:xfrm>
            <a:off x="448750" y="4159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0032"/>
              </a:buClr>
              <a:buSzPts val="2800"/>
              <a:buFont typeface="Josefin Sans"/>
              <a:buNone/>
              <a:defRPr sz="2800" b="1">
                <a:solidFill>
                  <a:srgbClr val="D5003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body" idx="1"/>
          </p:nvPr>
        </p:nvSpPr>
        <p:spPr>
          <a:xfrm>
            <a:off x="448625" y="1100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600"/>
              <a:buFont typeface="Josefin Sans"/>
              <a:buChar char="●"/>
              <a:defRPr sz="1600" b="1" i="0" u="none" strike="noStrike" cap="none">
                <a:solidFill>
                  <a:srgbClr val="101820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Char char="○"/>
              <a:defRPr sz="1600" b="1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50032"/>
              </a:buClr>
              <a:buSzPts val="1400"/>
              <a:buFont typeface="Josefin Sans"/>
              <a:buChar char="■"/>
              <a:defRPr sz="1400" b="1" i="0" u="none" strike="noStrike" cap="none">
                <a:solidFill>
                  <a:srgbClr val="D50032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ans"/>
              <a:buChar char="●"/>
              <a:defRPr sz="1400" b="1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50032"/>
              </a:buClr>
              <a:buSzPts val="1400"/>
              <a:buFont typeface="Josefin Sans"/>
              <a:buChar char="○"/>
              <a:defRPr sz="1400" b="0" i="1" u="none" strike="noStrike" cap="none">
                <a:solidFill>
                  <a:srgbClr val="D50032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ans"/>
              <a:buChar char="■"/>
              <a:defRPr sz="14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ans"/>
              <a:buChar char="●"/>
              <a:defRPr sz="14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ans"/>
              <a:buChar char="○"/>
              <a:defRPr sz="1400" b="1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Josefin Sans"/>
              <a:buChar char="■"/>
              <a:defRPr sz="1400" b="1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999999"/>
              </a:solidFill>
            </a:endParaRPr>
          </a:p>
        </p:txBody>
      </p:sp>
      <p:pic>
        <p:nvPicPr>
          <p:cNvPr id="8" name="Google Shape;8;p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934892" y="4427575"/>
            <a:ext cx="2034333" cy="678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6"/>
          <p:cNvSpPr txBox="1">
            <a:spLocks noGrp="1"/>
          </p:cNvSpPr>
          <p:nvPr>
            <p:ph type="title"/>
          </p:nvPr>
        </p:nvSpPr>
        <p:spPr>
          <a:xfrm>
            <a:off x="448750" y="4159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0032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D5003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 txBox="1">
            <a:spLocks noGrp="1"/>
          </p:cNvSpPr>
          <p:nvPr>
            <p:ph type="ctrTitle"/>
          </p:nvPr>
        </p:nvSpPr>
        <p:spPr>
          <a:xfrm>
            <a:off x="209350" y="1044525"/>
            <a:ext cx="8520600" cy="13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600">
                <a:solidFill>
                  <a:srgbClr val="D50032"/>
                </a:solidFill>
              </a:rPr>
              <a:t>First Review of Proposed Amendment 5 to Virginia’s Consolidated State Plan under the </a:t>
            </a:r>
            <a:r>
              <a:rPr lang="en" sz="2600" i="1">
                <a:solidFill>
                  <a:srgbClr val="D50032"/>
                </a:solidFill>
              </a:rPr>
              <a:t>Every Student Succeeds Act of 2015 (ESSA)</a:t>
            </a:r>
            <a:r>
              <a:rPr lang="en" sz="2600">
                <a:solidFill>
                  <a:srgbClr val="D50032"/>
                </a:solidFill>
              </a:rPr>
              <a:t> </a:t>
            </a:r>
            <a:endParaRPr sz="2600">
              <a:solidFill>
                <a:srgbClr val="980000"/>
              </a:solidFill>
            </a:endParaRPr>
          </a:p>
        </p:txBody>
      </p:sp>
      <p:sp>
        <p:nvSpPr>
          <p:cNvPr id="73" name="Google Shape;73;p1"/>
          <p:cNvSpPr txBox="1">
            <a:spLocks noGrp="1"/>
          </p:cNvSpPr>
          <p:nvPr>
            <p:ph type="subTitle" idx="1"/>
          </p:nvPr>
        </p:nvSpPr>
        <p:spPr>
          <a:xfrm>
            <a:off x="93850" y="25717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0">
                <a:solidFill>
                  <a:schemeClr val="dk2"/>
                </a:solidFill>
              </a:rPr>
              <a:t>Presentation to the Virginia </a:t>
            </a:r>
            <a:endParaRPr b="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0">
                <a:solidFill>
                  <a:schemeClr val="dk2"/>
                </a:solidFill>
              </a:rPr>
              <a:t>Board of Education</a:t>
            </a:r>
            <a:endParaRPr b="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0">
                <a:solidFill>
                  <a:schemeClr val="dk2"/>
                </a:solidFill>
              </a:rPr>
              <a:t>August 17, 2022</a:t>
            </a:r>
            <a:endParaRPr b="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74" name="Google Shape;74;p1"/>
          <p:cNvSpPr txBox="1">
            <a:spLocks noGrp="1"/>
          </p:cNvSpPr>
          <p:nvPr>
            <p:ph type="sldNum" idx="12"/>
          </p:nvPr>
        </p:nvSpPr>
        <p:spPr>
          <a:xfrm>
            <a:off x="209358" y="4593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442dd57557_0_24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42" name="Google Shape;142;g1442dd57557_0_24"/>
          <p:cNvSpPr txBox="1">
            <a:spLocks noGrp="1"/>
          </p:cNvSpPr>
          <p:nvPr>
            <p:ph type="title"/>
          </p:nvPr>
        </p:nvSpPr>
        <p:spPr>
          <a:xfrm>
            <a:off x="425550" y="61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Proposed Measures of Interim Progress and Long Term Goal for Mathematics</a:t>
            </a:r>
            <a:endParaRPr sz="2300"/>
          </a:p>
        </p:txBody>
      </p:sp>
      <p:sp>
        <p:nvSpPr>
          <p:cNvPr id="143" name="Google Shape;143;g1442dd57557_0_24"/>
          <p:cNvSpPr txBox="1">
            <a:spLocks noGrp="1"/>
          </p:cNvSpPr>
          <p:nvPr>
            <p:ph type="body" idx="4294967295"/>
          </p:nvPr>
        </p:nvSpPr>
        <p:spPr>
          <a:xfrm>
            <a:off x="345375" y="3828842"/>
            <a:ext cx="8183400" cy="13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b="0"/>
              <a:t>The long term goal is based on </a:t>
            </a:r>
            <a:r>
              <a:rPr lang="en" b="0" i="1"/>
              <a:t>All Students</a:t>
            </a:r>
            <a:r>
              <a:rPr lang="en" b="0"/>
              <a:t> and closes the difference between the baseline and 100% proficiency by 50%.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4" name="Google Shape;144;g1442dd57557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700" y="891375"/>
            <a:ext cx="8176593" cy="263266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1442dd57557_0_24"/>
          <p:cNvSpPr txBox="1"/>
          <p:nvPr/>
        </p:nvSpPr>
        <p:spPr>
          <a:xfrm>
            <a:off x="483700" y="3524050"/>
            <a:ext cx="607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** indicates the rate must meet or exceed the rate from the previous year</a:t>
            </a:r>
            <a:endParaRPr/>
          </a:p>
        </p:txBody>
      </p:sp>
      <p:pic>
        <p:nvPicPr>
          <p:cNvPr id="146" name="Google Shape;146;g1442dd57557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6249" y="4562625"/>
            <a:ext cx="1777624" cy="48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3af4f4f9c6_0_77"/>
          <p:cNvSpPr txBox="1">
            <a:spLocks noGrp="1"/>
          </p:cNvSpPr>
          <p:nvPr>
            <p:ph type="body" idx="1"/>
          </p:nvPr>
        </p:nvSpPr>
        <p:spPr>
          <a:xfrm>
            <a:off x="369925" y="836000"/>
            <a:ext cx="8183400" cy="22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 b="0">
                <a:solidFill>
                  <a:schemeClr val="dk1"/>
                </a:solidFill>
              </a:rPr>
              <a:t>As approved in the COVID-19 Addendum, schools that were initially identified as </a:t>
            </a:r>
            <a:r>
              <a:rPr lang="en" sz="2300" b="0" i="1">
                <a:solidFill>
                  <a:schemeClr val="dk1"/>
                </a:solidFill>
              </a:rPr>
              <a:t>Additional Targeted Support and Improvement</a:t>
            </a:r>
            <a:r>
              <a:rPr lang="en" sz="2300" b="0">
                <a:solidFill>
                  <a:schemeClr val="dk1"/>
                </a:solidFill>
              </a:rPr>
              <a:t> (ATSI) in 2018-2019 would enter </a:t>
            </a:r>
            <a:r>
              <a:rPr lang="en" sz="2300" b="0" i="1">
                <a:solidFill>
                  <a:schemeClr val="dk1"/>
                </a:solidFill>
              </a:rPr>
              <a:t>Comprehensive Support and Improvement</a:t>
            </a:r>
            <a:r>
              <a:rPr lang="en" sz="2300" b="0">
                <a:solidFill>
                  <a:schemeClr val="dk1"/>
                </a:solidFill>
              </a:rPr>
              <a:t> status if they did not exit ATSI by fall 2024. </a:t>
            </a:r>
            <a:endParaRPr sz="2300" b="0">
              <a:solidFill>
                <a:schemeClr val="dk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 b="0">
                <a:solidFill>
                  <a:schemeClr val="dk1"/>
                </a:solidFill>
              </a:rPr>
              <a:t>The current Consolidated State Plan references 2021-2022 (this year was determined pre-pandemic) and should be changed to 2024-2025 to reflect the change approved in the COVID-19 Addendum.</a:t>
            </a:r>
            <a:endParaRPr b="0">
              <a:solidFill>
                <a:schemeClr val="dk1"/>
              </a:solidFill>
              <a:highlight>
                <a:srgbClr val="F1E6B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2" name="Google Shape;152;g13af4f4f9c6_0_77"/>
          <p:cNvSpPr txBox="1">
            <a:spLocks noGrp="1"/>
          </p:cNvSpPr>
          <p:nvPr>
            <p:ph type="sldNum" idx="12"/>
          </p:nvPr>
        </p:nvSpPr>
        <p:spPr>
          <a:xfrm>
            <a:off x="579233" y="4607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53" name="Google Shape;153;g13af4f4f9c6_0_77"/>
          <p:cNvSpPr txBox="1">
            <a:spLocks noGrp="1"/>
          </p:cNvSpPr>
          <p:nvPr>
            <p:ph type="title"/>
          </p:nvPr>
        </p:nvSpPr>
        <p:spPr>
          <a:xfrm>
            <a:off x="480300" y="76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Proposed Change #6: Edit a Reference Year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3af4f4f9c6_0_0"/>
          <p:cNvSpPr txBox="1">
            <a:spLocks noGrp="1"/>
          </p:cNvSpPr>
          <p:nvPr>
            <p:ph type="body" idx="1"/>
          </p:nvPr>
        </p:nvSpPr>
        <p:spPr>
          <a:xfrm>
            <a:off x="579225" y="1191000"/>
            <a:ext cx="818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A13"/>
              </a:buClr>
              <a:buSzPts val="1900"/>
              <a:buChar char="●"/>
            </a:pPr>
            <a:r>
              <a:rPr lang="en" sz="1900" b="0">
                <a:solidFill>
                  <a:srgbClr val="030A13"/>
                </a:solidFill>
              </a:rPr>
              <a:t>Consistent with ESEA section 1111(c)(2)(B), all major racial and ethnic groups should be included in federal accountability reporting. </a:t>
            </a:r>
            <a:endParaRPr sz="1900" b="0">
              <a:solidFill>
                <a:srgbClr val="030A13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A13"/>
              </a:buClr>
              <a:buSzPts val="1900"/>
              <a:buChar char="●"/>
            </a:pPr>
            <a:r>
              <a:rPr lang="en" sz="1900" b="0">
                <a:solidFill>
                  <a:srgbClr val="030A13"/>
                </a:solidFill>
              </a:rPr>
              <a:t>The Virginia Department of Education (VDOE) has long defined a major racial or ethnic group as a student group that represents five percent or more of the student population in Virginia. </a:t>
            </a:r>
            <a:endParaRPr sz="1900" b="0">
              <a:solidFill>
                <a:srgbClr val="030A13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A13"/>
              </a:buClr>
              <a:buSzPts val="1900"/>
              <a:buChar char="●"/>
            </a:pPr>
            <a:r>
              <a:rPr lang="en" sz="1900" b="0">
                <a:solidFill>
                  <a:srgbClr val="030A13"/>
                </a:solidFill>
              </a:rPr>
              <a:t>The </a:t>
            </a:r>
            <a:r>
              <a:rPr lang="en" sz="1900" b="0" i="1">
                <a:solidFill>
                  <a:srgbClr val="030A13"/>
                </a:solidFill>
              </a:rPr>
              <a:t>multiple races</a:t>
            </a:r>
            <a:r>
              <a:rPr lang="en" sz="1900" b="0">
                <a:solidFill>
                  <a:srgbClr val="030A13"/>
                </a:solidFill>
              </a:rPr>
              <a:t> group, which consists of student records that are marked with two or more races, currently represents more than five percent of the student population in Virginia. </a:t>
            </a:r>
            <a:endParaRPr sz="1900" b="0">
              <a:solidFill>
                <a:srgbClr val="030A13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A13"/>
              </a:buClr>
              <a:buSzPts val="1900"/>
              <a:buChar char="●"/>
            </a:pPr>
            <a:r>
              <a:rPr lang="en" sz="1900" b="0">
                <a:solidFill>
                  <a:srgbClr val="030A13"/>
                </a:solidFill>
              </a:rPr>
              <a:t>The student group</a:t>
            </a:r>
            <a:r>
              <a:rPr lang="en" sz="1900" b="0" i="1">
                <a:solidFill>
                  <a:srgbClr val="030A13"/>
                </a:solidFill>
              </a:rPr>
              <a:t> multiple races</a:t>
            </a:r>
            <a:r>
              <a:rPr lang="en" sz="1900" b="0">
                <a:solidFill>
                  <a:srgbClr val="030A13"/>
                </a:solidFill>
              </a:rPr>
              <a:t> was approved as a component of the state accreditation system in April, 2019.</a:t>
            </a:r>
            <a:endParaRPr sz="1900" b="0">
              <a:solidFill>
                <a:srgbClr val="030A1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80" name="Google Shape;80;g13af4f4f9c6_0_0"/>
          <p:cNvSpPr txBox="1">
            <a:spLocks noGrp="1"/>
          </p:cNvSpPr>
          <p:nvPr>
            <p:ph type="sldNum" idx="12"/>
          </p:nvPr>
        </p:nvSpPr>
        <p:spPr>
          <a:xfrm>
            <a:off x="579233" y="4607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81" name="Google Shape;81;g13af4f4f9c6_0_0"/>
          <p:cNvSpPr txBox="1">
            <a:spLocks noGrp="1"/>
          </p:cNvSpPr>
          <p:nvPr>
            <p:ph type="title"/>
          </p:nvPr>
        </p:nvSpPr>
        <p:spPr>
          <a:xfrm>
            <a:off x="433750" y="137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Proposed Change #1: Addition of a </a:t>
            </a:r>
            <a:r>
              <a:rPr lang="en" i="1"/>
              <a:t>Multiple Races</a:t>
            </a:r>
            <a:r>
              <a:rPr lang="en"/>
              <a:t> Student Group for Reporting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621868d19_0_110"/>
          <p:cNvSpPr txBox="1">
            <a:spLocks noGrp="1"/>
          </p:cNvSpPr>
          <p:nvPr>
            <p:ph type="title"/>
          </p:nvPr>
        </p:nvSpPr>
        <p:spPr>
          <a:xfrm>
            <a:off x="441200" y="37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/>
              <a:t>Proposed Change #2: Technical Edit to Step 3 of CSI and TSI Identification</a:t>
            </a:r>
            <a:endParaRPr sz="2400"/>
          </a:p>
        </p:txBody>
      </p:sp>
      <p:sp>
        <p:nvSpPr>
          <p:cNvPr id="87" name="Google Shape;87;g11621868d19_0_110"/>
          <p:cNvSpPr txBox="1">
            <a:spLocks noGrp="1"/>
          </p:cNvSpPr>
          <p:nvPr>
            <p:ph type="body" idx="1"/>
          </p:nvPr>
        </p:nvSpPr>
        <p:spPr>
          <a:xfrm>
            <a:off x="410650" y="7890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b="0">
                <a:solidFill>
                  <a:schemeClr val="dk1"/>
                </a:solidFill>
              </a:rPr>
              <a:t>There are three steps, or three sets of criteria, that are used to identify Comprehensive Support and Improvement (CSI) and Targeted Support and Improvement (TSI) schools.</a:t>
            </a:r>
            <a:endParaRPr b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b="0">
                <a:solidFill>
                  <a:srgbClr val="030A13"/>
                </a:solidFill>
              </a:rPr>
              <a:t>Technical edit: Necessary so that a school which is </a:t>
            </a:r>
            <a:r>
              <a:rPr lang="en" b="0" i="1">
                <a:solidFill>
                  <a:srgbClr val="030A13"/>
                </a:solidFill>
              </a:rPr>
              <a:t>Accredited</a:t>
            </a:r>
            <a:r>
              <a:rPr lang="en" b="0">
                <a:solidFill>
                  <a:srgbClr val="030A13"/>
                </a:solidFill>
              </a:rPr>
              <a:t> because it is in a triennial accreditation period can still be considered for improvement if its most recent school year data does not indicate that the school met accreditation benchmarks.</a:t>
            </a:r>
            <a:endParaRPr sz="1200"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500" b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500" b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88" name="Google Shape;88;g11621868d19_0_110" descr="This image shows the three steps to identify a school for CSI. The final step has a red circle around it because it is what needs to be changed." title="Steps for CSI Identification"/>
          <p:cNvPicPr preferRelativeResize="0"/>
          <p:nvPr/>
        </p:nvPicPr>
        <p:blipFill rotWithShape="1">
          <a:blip r:embed="rId3">
            <a:alphaModFix/>
          </a:blip>
          <a:srcRect l="3578" r="3476" b="2798"/>
          <a:stretch/>
        </p:blipFill>
        <p:spPr>
          <a:xfrm>
            <a:off x="843800" y="2805900"/>
            <a:ext cx="3383550" cy="224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11621868d19_0_110" descr="Around step 3" title="Red circle"/>
          <p:cNvSpPr/>
          <p:nvPr/>
        </p:nvSpPr>
        <p:spPr>
          <a:xfrm>
            <a:off x="1697675" y="3874975"/>
            <a:ext cx="1675800" cy="965100"/>
          </a:xfrm>
          <a:prstGeom prst="ellipse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g11621868d19_0_110" descr="This image shows the three steps to identify a school for TSI. The final step has a red circle around it because it is what needs to be changed." title="Steps for TSI Identification"/>
          <p:cNvPicPr preferRelativeResize="0"/>
          <p:nvPr/>
        </p:nvPicPr>
        <p:blipFill rotWithShape="1">
          <a:blip r:embed="rId4">
            <a:alphaModFix/>
          </a:blip>
          <a:srcRect l="2250" r="3167"/>
          <a:stretch/>
        </p:blipFill>
        <p:spPr>
          <a:xfrm>
            <a:off x="4857575" y="2781700"/>
            <a:ext cx="3296800" cy="22649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11621868d19_0_110" descr="Around Step 3" title="Red Circle"/>
          <p:cNvSpPr/>
          <p:nvPr/>
        </p:nvSpPr>
        <p:spPr>
          <a:xfrm>
            <a:off x="5668063" y="3822775"/>
            <a:ext cx="1675800" cy="965100"/>
          </a:xfrm>
          <a:prstGeom prst="ellipse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e03447578_0_0"/>
          <p:cNvSpPr txBox="1">
            <a:spLocks noGrp="1"/>
          </p:cNvSpPr>
          <p:nvPr>
            <p:ph type="body" idx="1"/>
          </p:nvPr>
        </p:nvSpPr>
        <p:spPr>
          <a:xfrm>
            <a:off x="480300" y="907975"/>
            <a:ext cx="818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A13"/>
              </a:buClr>
              <a:buSzPts val="1600"/>
              <a:buChar char="●"/>
            </a:pPr>
            <a:r>
              <a:rPr lang="en" b="0">
                <a:solidFill>
                  <a:srgbClr val="030A13"/>
                </a:solidFill>
              </a:rPr>
              <a:t>In the current Consolidated State Plan, </a:t>
            </a:r>
            <a:r>
              <a:rPr lang="en" b="0" i="1">
                <a:solidFill>
                  <a:srgbClr val="030A13"/>
                </a:solidFill>
              </a:rPr>
              <a:t>Growth English Reading</a:t>
            </a:r>
            <a:r>
              <a:rPr lang="en" b="0">
                <a:solidFill>
                  <a:srgbClr val="030A13"/>
                </a:solidFill>
              </a:rPr>
              <a:t> and </a:t>
            </a:r>
            <a:r>
              <a:rPr lang="en" b="0" i="1">
                <a:solidFill>
                  <a:srgbClr val="030A13"/>
                </a:solidFill>
              </a:rPr>
              <a:t>Growth Mathematics</a:t>
            </a:r>
            <a:r>
              <a:rPr lang="en" b="0">
                <a:solidFill>
                  <a:srgbClr val="030A13"/>
                </a:solidFill>
              </a:rPr>
              <a:t> includes students who passed the current year’s SOL test, and those who showed growth from the previous year SOL test to the current year SOL test.</a:t>
            </a:r>
            <a:endParaRPr b="0">
              <a:solidFill>
                <a:srgbClr val="030A13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A13"/>
              </a:buClr>
              <a:buSzPts val="1600"/>
              <a:buChar char="●"/>
            </a:pPr>
            <a:r>
              <a:rPr lang="en" b="0">
                <a:solidFill>
                  <a:srgbClr val="030A13"/>
                </a:solidFill>
              </a:rPr>
              <a:t>However, Virginia administered growth assessments for the first time in fall 2021, and it is being proposed to incorporate those assessments into the growth methodology for federal accountability.</a:t>
            </a:r>
            <a:endParaRPr b="0">
              <a:solidFill>
                <a:srgbClr val="030A13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A13"/>
              </a:buClr>
              <a:buSzPts val="1600"/>
              <a:buChar char="●"/>
            </a:pPr>
            <a:r>
              <a:rPr lang="en" b="0">
                <a:solidFill>
                  <a:srgbClr val="222222"/>
                </a:solidFill>
              </a:rPr>
              <a:t>USED recommends that Virginia define the methodology so that the growth portion of the rate is determined by measuring student growth from spring 2021 to spring 2022 when a spring 2021 SOL test score for a student is available, and from the fall 2021 growth assessment score when a spring 2021 SOL test score is not available.</a:t>
            </a:r>
            <a:r>
              <a:rPr lang="en" b="0">
                <a:solidFill>
                  <a:srgbClr val="030A13"/>
                </a:solidFill>
              </a:rPr>
              <a:t> </a:t>
            </a:r>
            <a:endParaRPr b="0">
              <a:solidFill>
                <a:srgbClr val="030A13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A13"/>
              </a:buClr>
              <a:buSzPts val="1600"/>
              <a:buChar char="●"/>
            </a:pPr>
            <a:r>
              <a:rPr lang="en" b="0">
                <a:solidFill>
                  <a:srgbClr val="030A13"/>
                </a:solidFill>
              </a:rPr>
              <a:t>Another amendment will need to be submitted for accountability year 2023-2024 and beyond when further changes to our growth methodology are likely to occur.</a:t>
            </a:r>
            <a:endParaRPr b="0">
              <a:solidFill>
                <a:srgbClr val="030A1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200" b="0">
              <a:solidFill>
                <a:srgbClr val="030A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97" name="Google Shape;97;gfe03447578_0_0"/>
          <p:cNvSpPr txBox="1">
            <a:spLocks noGrp="1"/>
          </p:cNvSpPr>
          <p:nvPr>
            <p:ph type="sldNum" idx="12"/>
          </p:nvPr>
        </p:nvSpPr>
        <p:spPr>
          <a:xfrm>
            <a:off x="579233" y="4607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98" name="Google Shape;98;gfe03447578_0_0"/>
          <p:cNvSpPr txBox="1">
            <a:spLocks noGrp="1"/>
          </p:cNvSpPr>
          <p:nvPr>
            <p:ph type="title"/>
          </p:nvPr>
        </p:nvSpPr>
        <p:spPr>
          <a:xfrm>
            <a:off x="509800" y="522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/>
              <a:t>Proposed Change #3: Revising Growth Methodology for 2022-2023 Federal Accountability Year</a:t>
            </a:r>
            <a:endParaRPr sz="2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af4f4f9c6_0_19"/>
          <p:cNvSpPr txBox="1">
            <a:spLocks noGrp="1"/>
          </p:cNvSpPr>
          <p:nvPr>
            <p:ph type="body" idx="1"/>
          </p:nvPr>
        </p:nvSpPr>
        <p:spPr>
          <a:xfrm>
            <a:off x="556350" y="1060825"/>
            <a:ext cx="818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A13"/>
              </a:buClr>
              <a:buSzPts val="1900"/>
              <a:buChar char="●"/>
            </a:pPr>
            <a:r>
              <a:rPr lang="en" sz="1900" b="0">
                <a:solidFill>
                  <a:srgbClr val="030A13"/>
                </a:solidFill>
              </a:rPr>
              <a:t>The proposed change shifts measures of interim progress (“targets”) forward two years for </a:t>
            </a:r>
            <a:r>
              <a:rPr lang="en" sz="1900" b="0" i="1">
                <a:solidFill>
                  <a:srgbClr val="030A13"/>
                </a:solidFill>
              </a:rPr>
              <a:t>Chronic Absenteeism</a:t>
            </a:r>
            <a:r>
              <a:rPr lang="en" sz="1900" b="0">
                <a:solidFill>
                  <a:srgbClr val="030A13"/>
                </a:solidFill>
              </a:rPr>
              <a:t>, the </a:t>
            </a:r>
            <a:r>
              <a:rPr lang="en" sz="1900" b="0" i="1">
                <a:solidFill>
                  <a:srgbClr val="030A13"/>
                </a:solidFill>
              </a:rPr>
              <a:t>Federal four-year graduation Index (FGI)</a:t>
            </a:r>
            <a:r>
              <a:rPr lang="en" sz="1900" b="0">
                <a:solidFill>
                  <a:srgbClr val="030A13"/>
                </a:solidFill>
              </a:rPr>
              <a:t>, and </a:t>
            </a:r>
            <a:r>
              <a:rPr lang="en" sz="1900" b="0" i="1">
                <a:solidFill>
                  <a:srgbClr val="030A13"/>
                </a:solidFill>
              </a:rPr>
              <a:t>English Learner Progress</a:t>
            </a:r>
            <a:r>
              <a:rPr lang="en" sz="1900" b="0">
                <a:solidFill>
                  <a:srgbClr val="030A13"/>
                </a:solidFill>
              </a:rPr>
              <a:t>. </a:t>
            </a:r>
            <a:endParaRPr sz="1900" b="0">
              <a:solidFill>
                <a:srgbClr val="030A13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A13"/>
              </a:buClr>
              <a:buSzPts val="1900"/>
              <a:buChar char="●"/>
            </a:pPr>
            <a:r>
              <a:rPr lang="en" sz="1900" b="0">
                <a:solidFill>
                  <a:srgbClr val="030A13"/>
                </a:solidFill>
              </a:rPr>
              <a:t>This change was previously approved by the Board in March 2022 and then submitted to and approved by the U.S. Department of Education (USED) in the COVID-19 Addendum. However, since the shift forward is a long-term change, USED has stated that it is necessary to update the Consolidated State Plan.</a:t>
            </a:r>
            <a:endParaRPr sz="1900"/>
          </a:p>
        </p:txBody>
      </p:sp>
      <p:sp>
        <p:nvSpPr>
          <p:cNvPr id="104" name="Google Shape;104;g13af4f4f9c6_0_19"/>
          <p:cNvSpPr txBox="1">
            <a:spLocks noGrp="1"/>
          </p:cNvSpPr>
          <p:nvPr>
            <p:ph type="sldNum" idx="12"/>
          </p:nvPr>
        </p:nvSpPr>
        <p:spPr>
          <a:xfrm>
            <a:off x="579233" y="4607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05" name="Google Shape;105;g13af4f4f9c6_0_19"/>
          <p:cNvSpPr txBox="1">
            <a:spLocks noGrp="1"/>
          </p:cNvSpPr>
          <p:nvPr>
            <p:ph type="title"/>
          </p:nvPr>
        </p:nvSpPr>
        <p:spPr>
          <a:xfrm>
            <a:off x="481200" y="1009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/>
              <a:t>Proposed Change #4: Shift Measures of Interim Progress Forward Two Years</a:t>
            </a:r>
            <a:endParaRPr sz="2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442dd57557_0_48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11" name="Google Shape;111;g1442dd57557_0_48"/>
          <p:cNvSpPr txBox="1">
            <a:spLocks noGrp="1"/>
          </p:cNvSpPr>
          <p:nvPr>
            <p:ph type="title"/>
          </p:nvPr>
        </p:nvSpPr>
        <p:spPr>
          <a:xfrm>
            <a:off x="370825" y="73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500"/>
              <a:t>Proposed Change #4:  Illustration of Measures of Interim Progress Shift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</p:txBody>
      </p:sp>
      <p:pic>
        <p:nvPicPr>
          <p:cNvPr id="112" name="Google Shape;112;g1442dd57557_0_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17050"/>
            <a:ext cx="8839204" cy="202565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442dd57557_0_42"/>
          <p:cNvSpPr txBox="1">
            <a:spLocks noGrp="1"/>
          </p:cNvSpPr>
          <p:nvPr>
            <p:ph type="body" idx="1"/>
          </p:nvPr>
        </p:nvSpPr>
        <p:spPr>
          <a:xfrm>
            <a:off x="615225" y="1509525"/>
            <a:ext cx="8084400" cy="29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30A13"/>
              </a:buClr>
              <a:buSzPts val="2000"/>
              <a:buChar char="●"/>
            </a:pPr>
            <a:r>
              <a:rPr lang="en" sz="2000" b="0">
                <a:solidFill>
                  <a:schemeClr val="dk1"/>
                </a:solidFill>
              </a:rPr>
              <a:t>ESEA section 1111(c)(4)(A)(i)(I)(aa) requires that measures of interim progress and long-term goals be based on student performance on the State’s current annual assessments. </a:t>
            </a:r>
            <a:endParaRPr sz="2000" b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30A13"/>
              </a:buClr>
              <a:buSzPts val="2000"/>
              <a:buChar char="●"/>
            </a:pPr>
            <a:r>
              <a:rPr lang="en" sz="2000" b="0">
                <a:solidFill>
                  <a:srgbClr val="030A13"/>
                </a:solidFill>
              </a:rPr>
              <a:t>A new reading assessment was administered for the first time to a fully representative student population during the 2021-2022 school year. </a:t>
            </a:r>
            <a:endParaRPr sz="2000" b="0">
              <a:solidFill>
                <a:srgbClr val="030A1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30A13"/>
              </a:buClr>
              <a:buSzPts val="2000"/>
              <a:buChar char="●"/>
            </a:pPr>
            <a:r>
              <a:rPr lang="en" sz="2000" b="0">
                <a:solidFill>
                  <a:srgbClr val="030A13"/>
                </a:solidFill>
              </a:rPr>
              <a:t>New mathematics and reading Virginia Alternate Assessment Program (VAAP) tests were administered for the first time during the 2021-2022 school year.</a:t>
            </a:r>
            <a:endParaRPr sz="2000" b="0">
              <a:solidFill>
                <a:srgbClr val="030A1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>
              <a:solidFill>
                <a:srgbClr val="030A13"/>
              </a:solidFill>
            </a:endParaRPr>
          </a:p>
        </p:txBody>
      </p:sp>
      <p:sp>
        <p:nvSpPr>
          <p:cNvPr id="118" name="Google Shape;118;g1442dd57557_0_42"/>
          <p:cNvSpPr txBox="1">
            <a:spLocks noGrp="1"/>
          </p:cNvSpPr>
          <p:nvPr>
            <p:ph type="sldNum" idx="12"/>
          </p:nvPr>
        </p:nvSpPr>
        <p:spPr>
          <a:xfrm>
            <a:off x="579233" y="4607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19" name="Google Shape;119;g1442dd57557_0_42"/>
          <p:cNvSpPr txBox="1">
            <a:spLocks noGrp="1"/>
          </p:cNvSpPr>
          <p:nvPr>
            <p:ph type="title"/>
          </p:nvPr>
        </p:nvSpPr>
        <p:spPr>
          <a:xfrm>
            <a:off x="481200" y="1009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500"/>
              <a:t>Proposed Change #5:  New Measures of Interim Progress and Long Term Goals:  Reading and Mathematics</a:t>
            </a:r>
            <a:endParaRPr sz="2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4381015727_0_0"/>
          <p:cNvSpPr txBox="1">
            <a:spLocks noGrp="1"/>
          </p:cNvSpPr>
          <p:nvPr>
            <p:ph type="sldNum" idx="12"/>
          </p:nvPr>
        </p:nvSpPr>
        <p:spPr>
          <a:xfrm>
            <a:off x="579233" y="4607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25" name="Google Shape;125;g14381015727_0_0"/>
          <p:cNvSpPr txBox="1">
            <a:spLocks noGrp="1"/>
          </p:cNvSpPr>
          <p:nvPr>
            <p:ph type="title"/>
          </p:nvPr>
        </p:nvSpPr>
        <p:spPr>
          <a:xfrm>
            <a:off x="44875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Proposed Measures of Interim Progress and Long Term Goals </a:t>
            </a:r>
            <a:endParaRPr sz="2600"/>
          </a:p>
        </p:txBody>
      </p:sp>
      <p:sp>
        <p:nvSpPr>
          <p:cNvPr id="126" name="Google Shape;126;g14381015727_0_0"/>
          <p:cNvSpPr txBox="1">
            <a:spLocks noGrp="1"/>
          </p:cNvSpPr>
          <p:nvPr>
            <p:ph type="body" idx="1"/>
          </p:nvPr>
        </p:nvSpPr>
        <p:spPr>
          <a:xfrm>
            <a:off x="617350" y="850425"/>
            <a:ext cx="8183400" cy="3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b="0"/>
              <a:t>Raises expectations for ALL student groups and places increased focus on closing achievement gaps;</a:t>
            </a:r>
            <a:endParaRPr b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b="0"/>
              <a:t>Baseline measures of interim progress are set at the pass rate of the school at the 50th percentile  of enrollment using the 2021-2022 school year data, rather than at the pass rate of the school at the 20th percentile  of enrollment used in the past;</a:t>
            </a:r>
            <a:endParaRPr b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b="0"/>
              <a:t>Increases the long-term goals for both reading and mathematics for all student groups: </a:t>
            </a:r>
            <a:endParaRPr b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0"/>
              <a:t>Reading: from 75% to 88%</a:t>
            </a:r>
            <a:endParaRPr b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0"/>
              <a:t>Mathematics: from 70% to 85%</a:t>
            </a:r>
            <a:endParaRPr b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b="0"/>
              <a:t>Increases the intensity and urgency of closing the achievement gaps since lower performing student groups have greater overall increases to make towards the same long-term goal than higher performing groups, within the same time frame.</a:t>
            </a:r>
            <a:endParaRPr b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442dd57557_0_10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32" name="Google Shape;132;g1442dd57557_0_10"/>
          <p:cNvSpPr txBox="1">
            <a:spLocks noGrp="1"/>
          </p:cNvSpPr>
          <p:nvPr>
            <p:ph type="title"/>
          </p:nvPr>
        </p:nvSpPr>
        <p:spPr>
          <a:xfrm>
            <a:off x="370825" y="73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Proposed Measures of Interim Progress and Long Term Goal for Reading</a:t>
            </a:r>
            <a:endParaRPr sz="2300"/>
          </a:p>
        </p:txBody>
      </p:sp>
      <p:sp>
        <p:nvSpPr>
          <p:cNvPr id="133" name="Google Shape;133;g1442dd57557_0_10"/>
          <p:cNvSpPr txBox="1">
            <a:spLocks noGrp="1"/>
          </p:cNvSpPr>
          <p:nvPr>
            <p:ph type="body" idx="4294967295"/>
          </p:nvPr>
        </p:nvSpPr>
        <p:spPr>
          <a:xfrm>
            <a:off x="289325" y="3869117"/>
            <a:ext cx="8183400" cy="13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b="0"/>
              <a:t>The long term goal is based on </a:t>
            </a:r>
            <a:r>
              <a:rPr lang="en" b="0" i="1"/>
              <a:t>All Students</a:t>
            </a:r>
            <a:r>
              <a:rPr lang="en" b="0"/>
              <a:t> and closes the difference between the baseline and 100% proficiency by 50%.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442dd57557_0_10"/>
          <p:cNvSpPr txBox="1"/>
          <p:nvPr/>
        </p:nvSpPr>
        <p:spPr>
          <a:xfrm>
            <a:off x="552950" y="3472950"/>
            <a:ext cx="635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>
                <a:latin typeface="Josefin Sans"/>
                <a:ea typeface="Josefin Sans"/>
                <a:cs typeface="Josefin Sans"/>
                <a:sym typeface="Josefin Sans"/>
              </a:rPr>
              <a:t>** indicates the rate must meet or exceed the rate from the previous year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35" name="Google Shape;135;g1442dd57557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2737" y="4607400"/>
            <a:ext cx="2790915" cy="48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1442dd57557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638" y="923663"/>
            <a:ext cx="7718751" cy="252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951</Words>
  <Application>Microsoft Office PowerPoint</Application>
  <PresentationFormat>On-screen Show (16:9)</PresentationFormat>
  <Paragraphs>53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Josefin Sans</vt:lpstr>
      <vt:lpstr>Trebuchet MS</vt:lpstr>
      <vt:lpstr>Simple Light</vt:lpstr>
      <vt:lpstr>First Review of Proposed Amendment 5 to Virginia’s Consolidated State Plan under the Every Student Succeeds Act of 2015 (ESSA) </vt:lpstr>
      <vt:lpstr>Proposed Change #1: Addition of a Multiple Races Student Group for Reporting</vt:lpstr>
      <vt:lpstr>Proposed Change #2: Technical Edit to Step 3 of CSI and TSI Identification</vt:lpstr>
      <vt:lpstr>Proposed Change #3: Revising Growth Methodology for 2022-2023 Federal Accountability Year</vt:lpstr>
      <vt:lpstr>Proposed Change #4: Shift Measures of Interim Progress Forward Two Years</vt:lpstr>
      <vt:lpstr>Proposed Change #4:  Illustration of Measures of Interim Progress Shift </vt:lpstr>
      <vt:lpstr>Proposed Change #5:  New Measures of Interim Progress and Long Term Goals:  Reading and Mathematics</vt:lpstr>
      <vt:lpstr>Proposed Measures of Interim Progress and Long Term Goals </vt:lpstr>
      <vt:lpstr>Proposed Measures of Interim Progress and Long Term Goal for Reading</vt:lpstr>
      <vt:lpstr>Proposed Measures of Interim Progress and Long Term Goal for Mathematics</vt:lpstr>
      <vt:lpstr>Proposed Change #6: Edit a Reference Year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Review of Proposed Amendment 5 to Virginia’s Consolidated State Plan under the Every Student Succeeds Act of 2015 (ESSA) </dc:title>
  <dc:creator>Webb, Emily (DOE)</dc:creator>
  <cp:lastModifiedBy>VITA Program</cp:lastModifiedBy>
  <cp:revision>1</cp:revision>
  <dcterms:modified xsi:type="dcterms:W3CDTF">2022-08-15T21:33:35Z</dcterms:modified>
</cp:coreProperties>
</file>