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157"/>
  </p:notesMasterIdLst>
  <p:sldIdLst>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7" r:id="rId19"/>
    <p:sldId id="279" r:id="rId20"/>
    <p:sldId id="280" r:id="rId21"/>
    <p:sldId id="289" r:id="rId22"/>
    <p:sldId id="290" r:id="rId23"/>
    <p:sldId id="291" r:id="rId24"/>
    <p:sldId id="293" r:id="rId25"/>
    <p:sldId id="294" r:id="rId26"/>
    <p:sldId id="295" r:id="rId27"/>
    <p:sldId id="296" r:id="rId28"/>
    <p:sldId id="297" r:id="rId29"/>
    <p:sldId id="298" r:id="rId30"/>
    <p:sldId id="299" r:id="rId31"/>
    <p:sldId id="300" r:id="rId32"/>
    <p:sldId id="301" r:id="rId33"/>
    <p:sldId id="306" r:id="rId34"/>
    <p:sldId id="307" r:id="rId35"/>
    <p:sldId id="312" r:id="rId36"/>
    <p:sldId id="313" r:id="rId37"/>
    <p:sldId id="316" r:id="rId38"/>
    <p:sldId id="318" r:id="rId39"/>
    <p:sldId id="319" r:id="rId40"/>
    <p:sldId id="320" r:id="rId41"/>
    <p:sldId id="321" r:id="rId42"/>
    <p:sldId id="322" r:id="rId43"/>
    <p:sldId id="323" r:id="rId44"/>
    <p:sldId id="325" r:id="rId45"/>
    <p:sldId id="326" r:id="rId46"/>
    <p:sldId id="338" r:id="rId47"/>
    <p:sldId id="341" r:id="rId48"/>
    <p:sldId id="343" r:id="rId49"/>
    <p:sldId id="344" r:id="rId50"/>
    <p:sldId id="345" r:id="rId51"/>
    <p:sldId id="346" r:id="rId52"/>
    <p:sldId id="347" r:id="rId53"/>
    <p:sldId id="348" r:id="rId54"/>
    <p:sldId id="350" r:id="rId55"/>
    <p:sldId id="351" r:id="rId56"/>
    <p:sldId id="353" r:id="rId57"/>
    <p:sldId id="362" r:id="rId58"/>
    <p:sldId id="363" r:id="rId59"/>
    <p:sldId id="364" r:id="rId60"/>
    <p:sldId id="366" r:id="rId61"/>
    <p:sldId id="368" r:id="rId62"/>
    <p:sldId id="369" r:id="rId63"/>
    <p:sldId id="370" r:id="rId64"/>
    <p:sldId id="371" r:id="rId65"/>
    <p:sldId id="372" r:id="rId66"/>
    <p:sldId id="373" r:id="rId67"/>
    <p:sldId id="375" r:id="rId68"/>
    <p:sldId id="376" r:id="rId69"/>
    <p:sldId id="378" r:id="rId70"/>
    <p:sldId id="381" r:id="rId71"/>
    <p:sldId id="383" r:id="rId72"/>
    <p:sldId id="384" r:id="rId73"/>
    <p:sldId id="391" r:id="rId74"/>
    <p:sldId id="393" r:id="rId75"/>
    <p:sldId id="394" r:id="rId76"/>
    <p:sldId id="395" r:id="rId77"/>
    <p:sldId id="396" r:id="rId78"/>
    <p:sldId id="397" r:id="rId79"/>
    <p:sldId id="398" r:id="rId80"/>
    <p:sldId id="399" r:id="rId81"/>
    <p:sldId id="400" r:id="rId82"/>
    <p:sldId id="401" r:id="rId83"/>
    <p:sldId id="408" r:id="rId84"/>
    <p:sldId id="412" r:id="rId85"/>
    <p:sldId id="416" r:id="rId86"/>
    <p:sldId id="418" r:id="rId87"/>
    <p:sldId id="419" r:id="rId88"/>
    <p:sldId id="420" r:id="rId89"/>
    <p:sldId id="421" r:id="rId90"/>
    <p:sldId id="422" r:id="rId91"/>
    <p:sldId id="423" r:id="rId92"/>
    <p:sldId id="425" r:id="rId93"/>
    <p:sldId id="432" r:id="rId94"/>
    <p:sldId id="433" r:id="rId95"/>
    <p:sldId id="440" r:id="rId96"/>
    <p:sldId id="441" r:id="rId97"/>
    <p:sldId id="443" r:id="rId98"/>
    <p:sldId id="444" r:id="rId99"/>
    <p:sldId id="445" r:id="rId100"/>
    <p:sldId id="446" r:id="rId101"/>
    <p:sldId id="447" r:id="rId102"/>
    <p:sldId id="448" r:id="rId103"/>
    <p:sldId id="450" r:id="rId104"/>
    <p:sldId id="451" r:id="rId105"/>
    <p:sldId id="458" r:id="rId106"/>
    <p:sldId id="462" r:id="rId107"/>
    <p:sldId id="466" r:id="rId108"/>
    <p:sldId id="468" r:id="rId109"/>
    <p:sldId id="469" r:id="rId110"/>
    <p:sldId id="470" r:id="rId111"/>
    <p:sldId id="471" r:id="rId112"/>
    <p:sldId id="472" r:id="rId113"/>
    <p:sldId id="473" r:id="rId114"/>
    <p:sldId id="475" r:id="rId115"/>
    <p:sldId id="476" r:id="rId116"/>
    <p:sldId id="488" r:id="rId117"/>
    <p:sldId id="491" r:id="rId118"/>
    <p:sldId id="493" r:id="rId119"/>
    <p:sldId id="494" r:id="rId120"/>
    <p:sldId id="495" r:id="rId121"/>
    <p:sldId id="496" r:id="rId122"/>
    <p:sldId id="497" r:id="rId123"/>
    <p:sldId id="498" r:id="rId124"/>
    <p:sldId id="500" r:id="rId125"/>
    <p:sldId id="501" r:id="rId126"/>
    <p:sldId id="507" r:id="rId127"/>
    <p:sldId id="512" r:id="rId128"/>
    <p:sldId id="516" r:id="rId129"/>
    <p:sldId id="518" r:id="rId130"/>
    <p:sldId id="519" r:id="rId131"/>
    <p:sldId id="520" r:id="rId132"/>
    <p:sldId id="521" r:id="rId133"/>
    <p:sldId id="522" r:id="rId134"/>
    <p:sldId id="523" r:id="rId135"/>
    <p:sldId id="524" r:id="rId136"/>
    <p:sldId id="538" r:id="rId137"/>
    <p:sldId id="541" r:id="rId138"/>
    <p:sldId id="543" r:id="rId139"/>
    <p:sldId id="544" r:id="rId140"/>
    <p:sldId id="545" r:id="rId141"/>
    <p:sldId id="546" r:id="rId142"/>
    <p:sldId id="547" r:id="rId143"/>
    <p:sldId id="548" r:id="rId144"/>
    <p:sldId id="550" r:id="rId145"/>
    <p:sldId id="553" r:id="rId146"/>
    <p:sldId id="581" r:id="rId147"/>
    <p:sldId id="587" r:id="rId148"/>
    <p:sldId id="588" r:id="rId149"/>
    <p:sldId id="591" r:id="rId150"/>
    <p:sldId id="593" r:id="rId151"/>
    <p:sldId id="594" r:id="rId152"/>
    <p:sldId id="595" r:id="rId153"/>
    <p:sldId id="596" r:id="rId154"/>
    <p:sldId id="597" r:id="rId155"/>
    <p:sldId id="598" r:id="rId156"/>
  </p:sldIdLst>
  <p:sldSz cx="9144000" cy="5143500" type="screen16x9"/>
  <p:notesSz cx="6858000" cy="9144000"/>
  <p:embeddedFontLst>
    <p:embeddedFont>
      <p:font typeface="Calibri" panose="020F0502020204030204" pitchFamily="34" charset="0"/>
      <p:regular r:id="rId158"/>
      <p:bold r:id="rId159"/>
      <p:italic r:id="rId160"/>
      <p:boldItalic r:id="rId161"/>
    </p:embeddedFont>
    <p:embeddedFont>
      <p:font typeface="Josefin Sans" panose="020B0604020202020204" charset="0"/>
      <p:regular r:id="rId162"/>
      <p:bold r:id="rId163"/>
      <p:italic r:id="rId164"/>
      <p:boldItalic r:id="rId165"/>
    </p:embeddedFont>
    <p:embeddedFont>
      <p:font typeface="Tahoma" panose="020B0604030504040204" pitchFamily="34" charset="0"/>
      <p:regular r:id="rId166"/>
      <p:bold r:id="rId1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font" Target="fonts/font2.fntdata"/><Relationship Id="rId170" Type="http://schemas.openxmlformats.org/officeDocument/2006/relationships/theme" Target="theme/theme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font" Target="fonts/font3.fnt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tableStyles" Target="tableStyle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font" Target="fonts/font4.fntdata"/><Relationship Id="rId16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font" Target="fonts/font6.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font" Target="fonts/font7.fntdata"/><Relationship Id="rId16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font" Target="fonts/font8.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gxz842si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gxz842si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1g2df7gz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1g2df7gz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ryeurs3u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ryeurs3u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14083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d8hq11h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d8hq11h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99757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5wkx5pwe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5wkx5pwe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04735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oo44dk01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oo44dk01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65874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u826m3wg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u826m3wg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992853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cfr5l7j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cfr5l7j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18138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91s860ct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91s860ct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72278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5u42zfok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5u42zfok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19409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srslewcd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srslewcd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44648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x85alo5i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x85alo5i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64576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87i4gdcj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87i4gdcj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txocycnz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txocycnz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72583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r3jo5xxn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r3jo5xxn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71734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a86ufw3k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a86ufw3k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92477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phhtjage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phhtjage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704021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y50ese9d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y50ese9d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268575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glbid3ro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glbid3ro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928752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jfgixm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jfgixm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783380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ue913e0d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ue913e0d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76852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i6bfjmec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i6bfjmec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4774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e0t5a93g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e0t5a93g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392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yenfrhub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yenfrhub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mvty1lrp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mvty1lrp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521335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lpbwdbxn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lpbwdbxn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81197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hncljwm3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hncljwm3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109124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5whjit1q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5whjit1q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030364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jhowk9tz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jhowk9tz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458604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dzymq39n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dzymq39n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568664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wqh21225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wqh21225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62007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l80bbxzv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l80bbxzv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44557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hzreooe0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hzreooe0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912304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bt03dle7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bt03dle7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134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p1xno5u1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p1xno5u1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gxay5yjn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gxay5yjn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265988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08djz4ot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08djz4ot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958023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k6kyfjhi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k6kyfjhi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078312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4yc649c5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4yc649c5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847331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xusdfmxz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xusdfmxz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04635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gwxpyx4z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gwxpyx4z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918809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yib8mhf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yib8mhf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006858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p5mt43s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p5mt43s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102468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0c5upkas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0c5upkas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853552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m8i6m48k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m8i6m48k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6112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k4mfhtea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k4mfhtea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rb4kuyn2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rb4kuyn2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94863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v7vl3ia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v7vl3ia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839513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ppainow0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ppainow0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477054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z7t14225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z7t14225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963708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xiayclx3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xiayclx3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841224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f6o68rxa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f6o68rxa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999322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18gbti10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18gbti10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214079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ieyug7p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ieyug7p3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695812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w780hfoy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w780hfoy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920864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c5j1csc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c5j1csc7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808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kdq7p9n3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kdq7p9n3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mzfnjc3z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mzfnjc3z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485665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5j0nznvw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5j0nznvw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290260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2osyfoyb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2osyfoyb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294487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k4c27qsz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k4c27qsz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603691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v1acgxlt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v1acgxlt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412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fjyq0czs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fjyq0czs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xgzx73w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xgzx73w4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cvjyas9j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cvjyas9j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qlqchmop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qlqchmop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ckrr8gpp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ckrr8gpp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627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hzjrrl9s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hzjrrl9s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2755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j30sd0mq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j30sd0mq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0394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c607rrr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c607rrr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5481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9ylp7mvd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9ylp7mvd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139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r77301ix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r77301ix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1302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isndi4ex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isndi4ex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1472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6i6vkqhy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6i6vkqhy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2759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wmmaxr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wmmaxr8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2466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7hatpgwb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7hatpgwb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341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zs90zbbx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zs90zbbx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hfug64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hfug647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5198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x4mwr2am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x4mwr2am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4302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zngwm297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zngwm297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9636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xvjguofg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xvjguofg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2901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eow7049t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eow7049t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0668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2qhwfvma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2qhwfvma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0941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pel4jman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pel4jman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1786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5jkcn824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5jkcn824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4887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2f7ud5xx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2f7ud5xx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2453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nwcknc79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nwcknc79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9374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uruukcwl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uruukcwl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23ptjson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23ptjson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5964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6i6q2n0b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6i6q2n0b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7205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28g7bdvq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28g7bdvq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2949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jim67pgd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jim67pgd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39592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1rlnf2e8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1rlnf2e8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9298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vbt51tws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vbt51tws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2522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dx8jyvv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dx8jyvv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62274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ze6l4qv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ze6l4qv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5224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4jsvd61s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4jsvd61s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9037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7xhgpyq5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7xhgpyq5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6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u7g0km5k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u7g0km5k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x6pa62j7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x6pa62j7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5182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kyb7tj6k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kyb7tj6k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88644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dkmonl5m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dkmonl5m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18151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g0l2p2z4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g0l2p2z4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0117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hg3cpar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hg3cpar0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2989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q5pwkbdr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q5pwkbdr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22055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new0zlki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new0zlki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9153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pre8vfmj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pre8vfmj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47118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dxoxt8pv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dxoxt8pv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0306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wd08gr52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wd08gr52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136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nv8mln5w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nv8mln5w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nqcslfi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nqcslfi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22055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kl5o8flc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kl5o8flc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61679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ajz3pt0z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ajz3pt0z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90216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9scze2ht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9scze2ht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83724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9ch1ujdy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9ch1ujdy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99559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fozttgjk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fozttgjk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59623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cfumn8mt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cfumn8mt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11303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5dty7oio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5dty7oio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963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m9ksvx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m9ksvx4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45345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dis4rtwo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dis4rtwo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673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ns6lmuc2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ns6lmuc2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fkznuf4i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fkznuf4i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76185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3yyr303z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3yyr303z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30417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j9gx5ohl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j9gx5ohl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06356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nz8julyk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nz8julyk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024452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gshorlnp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gshorlnp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54799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ld8id5xk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ld8id5xk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53429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eti6g94m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eti6g94m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74218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ykqmkw8k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ykqmkw8k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44349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8hc3n494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8hc3n494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7095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311ablso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311ablso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11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rhoj91fv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rhoj91fv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cph169jr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cph169jr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70219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vemq6v38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vemq6v38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842980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lmq9tn38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lmq9tn38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706059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odaqpj3h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odaqpj3h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93437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abaw7zq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abaw7zq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99839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prbr3ifn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prbr3ifn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87475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air7fm1g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air7fm1g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17181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3v9jou79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3v9jou79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62253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11s0993w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11s0993w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86365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rlxrbu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rlxrbu5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750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gdt1l4fe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gdt1l4fe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tu9an6lg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tu9an6lg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87067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i9g25hg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i9g25hg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905825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u6yzg3hl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u6yzg3hl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56493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sjdh8im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sjdh8im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68659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3dqolivo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3dqolivo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44305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91k8syhb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91k8syhb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54681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g928n22z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g928n22z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15021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9yhstt7c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9yhstt7c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25143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45ngbca1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45ngbca1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69408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pihdemxz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pihdemxz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036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61" name="Google Shape;61;p15"/>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5"/>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1" name="Google Shape;71;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95" name="Google Shape;95;p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 name="Google Shape;109;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8"/>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5" name="Google Shape;125;p29"/>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9"/>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54" name="Google Shape;5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appreciate all the time and effort that went into revising the standards. I think that CE10 should be combined with the other standards as I suggested above.  Thank you for allowing public input!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Klaire 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085604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772703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11294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CE.7a - Students must understand that in Virginia we vote every year, sometimes many times a year! Understand the benefits and drawbacks of this, including lack of term limits on General Assembly, but limits on the Governor.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50938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"Counties, a manager may be hired by the elected legislative branch to oversee the operations of the local government." In actuality, county's call this position a "County Executive". Please change it to reflect the authentic name used in the real world.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276996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8-A The level of detail we expect 8th grade students to know about local government is far beyond what most adults know. While it is important for students to understand the structure and powers of local government and its impact on their life, the emphasis on such small details (structure of cities vs towns vs counties) takes away time to focus on the bigger picture.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943246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364354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916186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985170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1970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Ellie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516178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065411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881241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967357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CE.8a - Students need to understand practically how their local government in Virginia works. I am yet to meet a Virginia student who can name their School Board Member or County Supervisor.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420306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Original and appellate jurisdiction is a bit much don't you think? Again, kids are memorizing all of this information and missing the big ideas which IMHO is that we have protections (due process) and checks and balances (judicial review)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594376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81456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676199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881129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7838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703083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600572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300416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110858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CE.9c - Must be updated with an equity lens, with cultural competency, to reflect racism embedded in the judicial system - what that means for individuals and society economically, socially, and culturally.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CE.9d - Same as above.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180156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Should you consider moving 10a to CE. 5.  We teacher role of media in CE5 so it might make more sense to talk about examining the impact of media on public opinion and policy then.  Also, strategies for evaluating media would fit there as well. Should you consider moving 10b to CE 5(interest groups) or CE6(lobbying).  Lobbying really goes with the legislative branch and interest groups and participating in politics really goes with political process.  CE 10 C could move to CE.8 with local government.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222303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10-C this substandard seems unconnected to other parts of standard 10 and the curriculum as a whole - there are few references to international issues/events and it is strange to emphasize them while teaching local government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618492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468785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920398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852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950890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541157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86840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977609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 Other</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Media Literacy - please see general comments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59405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11a is mostly covered in elementary school- it is okay to review, but most middle school teachers don't understand this.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184382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729702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230120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528119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2603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038943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8873380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904076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334364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food deserts and disenfranchising of African-Americans and marginalized groups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909434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13.e should be expanded to include information about the role of labor unions in the American and Virginia economies. It is inappropriate that the Virginia SOLs contain so little information on organized labor when labor unions have had an undeniably significant impact on economic history and current events. Labor history and current events must be included to highlight for students the mechanisms by which business can be regulated and by which workers obtain rights and protections.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580565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13-a level of detail is excessive for grade level - unnecessary for students to know role of FCC, SEC&lt; FTC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13-d the federal reserve, interest rates, and inflation are far beyond an 8th grade level. These topics are extremely for students to grasp. Again, this level of detail is unnecessary and makes the content inaccessible for students (especially ELs and students below grade level in math)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13-e excessive level of detail again, why do students need to learn 5 different government agencies/commissions? a focus on these details takes away opportunities for students to focus on the bigger picture and the impact of the property on their own life (curriculum becomes less relevant)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314682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The Federal Reserve is very complex and teachers need support with this - I think students need to understand it is the nation's central bank but they shouldn't have to explain the structure of it- that is a Google-able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447480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865762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5767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707522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876949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601913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317238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4599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 Other</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Civics education exists to create informed citizens and give students the tools needed to make responsible decisions regarding political issues, especially voting. That is difficult when truth, evidence, and facts compete for public attention with rumors, hoaxes, conspiracy theories, and misinformation. Social media, a popular source of student information, is a free-for-all cacophony of some reliable information but mostly surface sound bites, that may or may not be grounded in fact. Media Literacy deserves a section of the SOL devoted entirely to student understanding of the ways facts/graphs/videos etc can be manipulated/taken out of context/subtly changed to make partisan points or appeal to emotion. Understand the differences between fact based news reporting and opinion is another important distinction that is not always immediately apparent. The SOL should evaluate whether students have the confidence and competence to question the validity of information, to recognize reliable sources, and to trace the origins of claims, quotes and media to its original context.  Media literacy is  mentioned in several standards here but does not get the thorough examination that is needed. I would like to see it taught in the context of contentious current events so students have the opportunity to learn civility amid disagreements and to experience a joint search for answers based on evidence and truth.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and Social Studies curriculum in Virginia and the United States tells the perspective of white men and perpetuates harmful ideologies of white supremacy/racism, patriarchy, and capitalism. Keeping this curriculum as is, maintains SYSTEMIC RACISM. The curriculum as it is will continue causing harm for youth of color. I challenge the review committee to reject the lens of white supremacy and expand the perspectives to include those of Black, Indigenous, and other communities of color. Use lessons learned from the Virginia Humanities project “Changing the Narrative”, include texts such as Stamped: Racism, Anti-Racism and You by Jason Reynolds and Ibram X. Kendi or The 1619 Project by NY Times/Nikole Hannah Jones, and direct your attention to resources like the Abolitionist Teaching Network and Learning for Justice.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dirty="0">
                <a:latin typeface="Arial"/>
                <a:ea typeface="Arial"/>
                <a:cs typeface="Arial"/>
                <a:sym typeface="Arial"/>
              </a:rPr>
              <a:t>Comment for Consideration:</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EMPOWER TEACHERS AND STUDENTS TO INVEST IN LOCAL HISTORY: </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We recognize all statewide distribution needs of content, and available resource for geographical equity. </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I'm impressed by the good work of revisions so far, and hope you will signal Community History, more fully, in aims and civic-reward-outcomes ahead. </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(jointly writing as: Director for History, VA Museums Board; County Historical Society Director; K-12 VDOE Schools Teacher; Parent of VDOE High School Student)</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Thank you for your Leadership and Care!</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endParaRPr sz="1400"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am writing in support of a more accurate history and social studies curriculum that includes the contributions, struggles, sacrifices, and triumphs of African Americans and Native Americans.  I am in support of the recommendations made by the Governor’s Commission on African American History Education.  I am also writing in support of additional research and/or input from affiliated groups or organizations in order to more accurately tell the history of Native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 Foundational Black American. If they were to learn how much value owning a black man was, and how that one person gave you more wealth than other people in the world, the students COULD use this course as a way of learning about the stock market and wall street. Especially since Foundational Black Americans were the first stocks to be publicly traded. Without a focus on where the economy came from, Civics in this form is a biased account of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84347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37526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96793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21369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6714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61999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25033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64633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90928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 Other</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Media Literacy - Please see general comments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0803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LISTEN TO US.We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08652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e, 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CE.1d - Yes! This is so important today and in the future!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CE.1e - I agree with the idea, but dislike the word "arguments". We shouldn't be encouraging students to "argue", but rather, to craft their "positions" and have debate and civic dialogue. Suggest using the word "positions" instead.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CE.1g - Often, issues are interconnected from the local to global levels. The saying, "all politics is local" is true, yet too many of our students can't name their locally-elected officials (on School Boards, County Boards, Town Councils, and even General Assembly.) I suggest focusing the scope here to be about the "school, community, local, and state", because this is where the real local passion and knowledge is needed - and it can be built upon for national and global work. All students should be able to name and understand the work of their local (county and state) elected officials.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CE.1h - Agree, but it should be to analyze a "specific PUBLIC POLICY choice". Students should understand how public policy enacts decisions that result in experiences they have. Even using the term "public policy" will instill in students this important role of civics and economics.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5757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principal of "Consent of the Governed" should not strictly focus only on the exchange of authority for the protection of rights. In addition, consent of the governed should also focus on the need for the government to get "permission from the people (or citizens) in order to exercise power." The key to this addition would be to highlight how acts such as voting allow individuals to take power via citizen's permission.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19646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Should you consider including who was left out of the narrative of the DOI? "All men are created equal" really didn't include all people.  Also, should you consider moving the Constitution to CE. 2 C and covering Preamble, Constitution including B of R with the Amendment process?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67492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2B- The number of documents students are expected to learn minimizes their ability to develop more than a shallow/rote understanding of their significance. While the Magna Carter, VA Statute for Religious freedom, VA Declaration of Rights, and Charters of the VA Company of London influenced later documents, their addition leaves teachers with less time to explore the more significant documents listed in this standard. There are seven documents listed in this standard, to teach more than broad strokes, teachers would need to dedicate 3+ class periods to these documents which is not possible due to pacing constraints. By focusing on fewer documents, students could more deeply explore their significance (and history) using standard 1 skills.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77853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2a- This should match our GOVT 4c but doesn't, why? This is important but if we can't agree on the fundamental principles of our government, should 13 year olds have to? (GOVT 4c lists federalism and separation of powers instead of democracy and representative goverment)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2b- it is too much- too many details- the students need to understand that we get our ideas from elsewhere, but do they need to memorize all of these documents? They should analyze them, but not really have specific outcomes from this analysis. This is really challenging for our many English Learners in the state.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2d- It is important for students to understand that it is difficult which is why there have been so few amendments, it is important for students to understand they are living documents, but the actual process is Google-able. The why is more important than describing the procedure.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29715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23984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58690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58025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3300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level of detail in these standards makes it difficult for teachers to effectively teach the curriculum. The number of (detailed) economics standards are excessive for 8th grade students. While it is important for students to learn basic economic concepts and develop their financial literacy, the emphasize on such detailed standards make it difficult for teachers to effectively teach. The curriculum loses its relevance when students must learn minute details such as inflation, interest rates, consumer protection agencies, regulatory agencies. How does this relate to students' lives? How does it influence their understanding of the world around them? In my years teaching this curriculum, I have never had enough time to fully address all of the economics standards due to their level of detail. Additionally, the continued use of an SOL test for this course reduces my ability as a teacher to effectively implement the curriculum in full. The standard 1 skills for this curriculum are essential and well-written, they contain important skills students should develop as they prepare for high school and beyond. Unfortunately, my time to teach and assess these skills is limited by the need to prepare students for a multiple choice end of year assessment. Instructional time is lost to test prep that could be better used for more meaningful project based assessments that effectively assess standard 1 skills.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51247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27722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65108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80918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CE.2b - While it's important for students to understand and explore the foundational documents of America and Virginia, this list is solely white-centric/colonialistic. Students should also explore agreements made with American Indians that were made yet broken - everything from land rights to water access rights - and grapple with this dichotomy of civics.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06452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really applicable to our students' lives as many of our students want to learn about this process since we live in an area with many, many immigrants. To me this standard is the big idea of this course!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96328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33157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65644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89461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2606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course is too content heavy. It does not allow any deep dives or application to the real world as teachers and students are too busy memorizing structures, powers, and processes that could easily be Googled. Please simplify the content to  a manageable level so that time is allowed for these deeper learning opportunities.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Also, many of the career exploration is coverd by other state mandates and a lot of the personal finance is covered by EPF. TOO MUCH CONTENT! This course has so much potential for real world connections but they are missed because 14 standards in one course is too much.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18987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11254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64632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6227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CE.3a - For this Standard, 3, there should be information in here somewhere about "legal resident" and being "undocumented" - what these statuses mean for an individual, and for taxpayers. There also should be some cultural competency that accompanies teaching students about citizenship, because this will be a sensitive subject for many Virginian students. How can this be tied into the standard or the professional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01582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role and relationship of police with citizens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19541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 a-fThese standards are exceptionally vague and subjective. While they are character traits that students should strive towards, no guidance is given (and is difficult to imagine) for how teachers would assess a student's mastery of these standards. How does one "practice patriotism?" What does that look like?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28878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Too much and too similar to elementary standards. This could easily be incorporated into the content of 3c and 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83719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93767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5663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83089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6043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37677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382773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60111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9884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629321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CE.4a - I think the term needed here is "integrity". That encapsulates "trustworthiness" and "honesty". It's also what's sorely needed in our populace.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CE.4b - The term "civility" is a better fit than "courtesy". Keep "respect". Fostering civility is critical in our society today.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CE.4d - "Law and order" has such a negative meaning given this past presidents' use of it to agitate use of force by police and public citizens. "Respect for the law" seems tone deaf to the reality that some laws need to be challenged. Students should have respect for the law, *but* they also should *respectfully challenge the law* when appropriate. This should be better reflected in this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CE.4e - Similarly to above, the word "patriotism" unfortunately has a bad connotation for many. It has been corrupted as a term meaning blind faith to government. Perhaps a term and idea of "stewardship" for the community and America's future is more true and appropriate. Should be addressed.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71246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inclusivity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721587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CE.5b- The word liberal should be replaced with "leftist" because the term liberal has far too many meanings in the English language as well as in the colloquial and political discourse in America. Also, it is confusing to students and not clear enough to say parties are similar because they reflect "both liberal and conservative views on the political spectrum." Rather, the standards should be clearer and could say, "Republicans reflect mostly conservative political ideas and Democrats reflect mostly leftist ideas."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6744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is unnecessary for students to learn that "voter registration is closed 22 days before elections". Students will not be voting for 4-5 years so this is information that is not relevant for them and its just a fact to memorize.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61623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have always been tremendously frustrated by what I feel is misleading wording on CE.5.b.1, where it states that a similarity between political parties is that they reflect both liberal and conservative views.  While it's true that political parties writ large do reflect both liberal and conservative views, it's stated here in a way that would suggest to students that both the Democratic and Republican parties reflect both liberal and conservative views.  It might be more clear to point out that an individual political party, such as the Democratic or Republican party, adopts either a liberal or a conservative view.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37889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951064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02932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695125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159495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634450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93595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89888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 Other</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Media Literacy - please see general comments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1565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Ellie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325783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CE.5a - More than just "describe", students should "analyze" the function *and impact* of political parties on the political process and democracy.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CE.5c - Include examining "the role of earned and social media".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CE.5d - Cover this *for campaigns in Virginia*. Big difference of campaign finance law between fed and state, and among states. Students should learn about Virginia, look at VPAP.org.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CE.5e - This should specifically cover this topic *for Virginia*. Since there are elections annually, this standard should not just teach "simulated", but "actual" elections. Emphasis should be on local and state elections, since these have the most impact on individuals, yet get little attention compared to national elections. Teach the importance of local elections!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350440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formal powers of Congress are limited (denied powers) by the Constitution of the United States" is confusing for students as there are no denied powers in the Constitution, just the idea of powers not given to the U.S. government are reserved for the states. Students think there are specific denied powers and confuse them with reserved powers.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president exercises power as chief legislator: proposed of the legislative agenda" is not a good definition of the role as chief legislator is about how the president works with Congress. This definition does not include the checks the president has over the legislative branch (Call Congress into a special session or create a budget).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989427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6-D For President's roles - there is some overlap between chief of state and chief citizen (students often confuse the two because examples are so similar)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182060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500181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61536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07537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900333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317891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0126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entire course is not necessary as the students NEVER learn about the value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If they were to learn how much value owning a black man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and how that one person gave you more wealth than other people in the world,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COULD use this course as a way of learning about the stock market and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 Especially since Foundational Black Americans were the first stocks to be publicly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traded. Without a focus on where the economy came from, Civics in this form is a biased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 of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237377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603237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Should you consider adding "conduct elections" to the primary responsibilities of the state?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89396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carrying out both the formal and informal powers of the office, the governor fills several roles, including chief legislator: proposed of the legislative agenda" is not a good definition of the role as chief legislator is about how the governor works with the General Assembly. This definition does not include the checks the president has over the legislative branch (Call the General Assembly into a special session or create a budget).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221082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Other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547465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352494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6457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903057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255496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Civics &amp; Economics</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1474922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22761</Words>
  <Application>Microsoft Office PowerPoint</Application>
  <PresentationFormat>On-screen Show (16:9)</PresentationFormat>
  <Paragraphs>1738</Paragraphs>
  <Slides>154</Slides>
  <Notes>154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154</vt:i4>
      </vt:variant>
    </vt:vector>
  </HeadingPairs>
  <TitlesOfParts>
    <vt:vector size="160" baseType="lpstr">
      <vt:lpstr>Calibri</vt:lpstr>
      <vt:lpstr>Josefin Sans</vt:lpstr>
      <vt:lpstr>Arial</vt:lpstr>
      <vt:lpstr>Tahoma</vt:lpstr>
      <vt:lpstr>Simple Light</vt:lpstr>
      <vt:lpstr>Simple Light</vt:lpstr>
      <vt:lpstr>Civics &amp; Economics Record # 2 Teacher</vt:lpstr>
      <vt:lpstr>Civics &amp; Economics Record # 5 Other</vt:lpstr>
      <vt:lpstr>Civics &amp; Economics Record # 6 Parent</vt:lpstr>
      <vt:lpstr>Civics &amp; Economics Record # 7 Teacher</vt:lpstr>
      <vt:lpstr>Civics &amp; Economics Record # 8 Other</vt:lpstr>
      <vt:lpstr>Civics &amp; Economics Record # 9 Teacher</vt:lpstr>
      <vt:lpstr>Civics &amp; Economics Record # 10 Teacher, Other</vt:lpstr>
      <vt:lpstr>Civics &amp; Economics Record # 11 Other</vt:lpstr>
      <vt:lpstr>Civics &amp; Economics Record # 12 Parent, Organization/Museum,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19 Organization/Museum, Other</vt:lpstr>
      <vt:lpstr>Civics &amp; Economics Record # 22 Parent</vt:lpstr>
      <vt:lpstr>Civics &amp; Economics Record # 24 Teacher, Parent, Organization/Museum, College Professor/Historian</vt:lpstr>
      <vt:lpstr>Civics &amp; Economics Record # 25 Other</vt:lpstr>
      <vt:lpstr>Civics &amp; Economics Record # 9 Teacher</vt:lpstr>
      <vt:lpstr>Civics &amp; Economics Record # 10 Teacher, Other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19 Organization/Museum, Other</vt:lpstr>
      <vt:lpstr>Civics &amp; Economics Record # 20 Student</vt:lpstr>
      <vt:lpstr>Civics &amp; Economics Record # 21 Legislator</vt:lpstr>
      <vt:lpstr>Civics &amp; Economics Record # 1 Teacher</vt:lpstr>
      <vt:lpstr>Civics &amp; Economics Record # 2 Teacher</vt:lpstr>
      <vt:lpstr>Civics &amp; Economics Record # 7 Teacher</vt:lpstr>
      <vt:lpstr>Civics &amp; Economics Record # 8 Other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20 Student</vt:lpstr>
      <vt:lpstr>Civics &amp; Economics Record # 21 Legislator</vt:lpstr>
      <vt:lpstr>Civics &amp; Economics Record # 8 Other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20 Student</vt:lpstr>
      <vt:lpstr>Civics &amp; Economics Record # 21 Legislator</vt:lpstr>
      <vt:lpstr>Civics &amp; Economics Record # 23 Other</vt:lpstr>
      <vt:lpstr>Civics &amp; Economics Record # 7 Teacher</vt:lpstr>
      <vt:lpstr>Civics &amp; Economics Record # 8 Other</vt:lpstr>
      <vt:lpstr>Civics &amp; Economics Record # 9 Teacher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20 Student</vt:lpstr>
      <vt:lpstr>Civics &amp; Economics Record # 21 Legislator</vt:lpstr>
      <vt:lpstr>Civics &amp; Economics Record # 23 Other</vt:lpstr>
      <vt:lpstr>Civics &amp; Economics Record # 1 Teacher</vt:lpstr>
      <vt:lpstr>Civics &amp; Economics Record # 3 Teacher</vt:lpstr>
      <vt:lpstr>Civics &amp; Economics Record # 4 Teacher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19 Organization/Museum, Other</vt:lpstr>
      <vt:lpstr>Civics &amp; Economics Record # 20 Student</vt:lpstr>
      <vt:lpstr>Civics &amp; Economics Record # 21 Legislator</vt:lpstr>
      <vt:lpstr>Civics &amp; Economics Record # 3 Teacher</vt:lpstr>
      <vt:lpstr>Civics &amp; Economics Record # 7 Teacher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20 Student</vt:lpstr>
      <vt:lpstr>Civics &amp; Economics Record # 2 Teacher</vt:lpstr>
      <vt:lpstr>Civics &amp; Economics Record # 3 Teacher</vt:lpstr>
      <vt:lpstr>Civics &amp; Economics Record # 10 Teacher, Other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20 Student</vt:lpstr>
      <vt:lpstr>Civics &amp; Economics Record # 21 Legislator</vt:lpstr>
      <vt:lpstr>Civics &amp; Economics Record # 3 Teacher</vt:lpstr>
      <vt:lpstr>Civics &amp; Economics Record # 7 Teacher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20 Student</vt:lpstr>
      <vt:lpstr>Civics &amp; Economics Record # 21 Legislator</vt:lpstr>
      <vt:lpstr>Civics &amp; Economics Record # 8 Other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20 Student</vt:lpstr>
      <vt:lpstr>Civics &amp; Economics Record # 21 Legislator</vt:lpstr>
      <vt:lpstr>Civics &amp; Economics Record # 2 Teacher</vt:lpstr>
      <vt:lpstr>Civics &amp; Economics Record # 7 Teacher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19 Organization/Museum, Other</vt:lpstr>
      <vt:lpstr>Civics &amp; Economics Record # 8 Other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lpstr>Civics &amp; Economics Record # 20 Student</vt:lpstr>
      <vt:lpstr>Civics &amp; Economics Record # 23 Other</vt:lpstr>
      <vt:lpstr>Civics &amp; Economics Record # 1 Teacher</vt:lpstr>
      <vt:lpstr>Civics &amp; Economics Record # 7 Teacher</vt:lpstr>
      <vt:lpstr>Civics &amp; Economics Record # 8 Other</vt:lpstr>
      <vt:lpstr>Civics &amp; Economics Record # 11 Other</vt:lpstr>
      <vt:lpstr>Civics &amp; Economics Record # 13 Student</vt:lpstr>
      <vt:lpstr>Civics &amp; Economics Record # 14 Other</vt:lpstr>
      <vt:lpstr>Civics &amp; Economics Record # 15 Student, Organization/Museum</vt:lpstr>
      <vt:lpstr>Civics &amp; Economics Record # 16 Student, Organization/Museum</vt:lpstr>
      <vt:lpstr>Civics &amp; Economics Record # 17 Teacher</vt:lpstr>
      <vt:lpstr>Civics &amp; Economics Record # 18 Teacher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&amp; Economics Record # 1 Teacher</dc:title>
  <dc:creator>Brown, Christonya (DOE)</dc:creator>
  <cp:lastModifiedBy>VITA Program</cp:lastModifiedBy>
  <cp:revision>3</cp:revision>
  <dcterms:modified xsi:type="dcterms:W3CDTF">2022-07-12T02:56:16Z</dcterms:modified>
</cp:coreProperties>
</file>