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5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Lst>
  <p:sldSz cx="9144000" cy="5143500" type="screen16x9"/>
  <p:notesSz cx="6858000" cy="9144000"/>
  <p:embeddedFontLst>
    <p:embeddedFont>
      <p:font typeface="Calibri" panose="020F0502020204030204" pitchFamily="34" charset="0"/>
      <p:regular r:id="rId531"/>
      <p:bold r:id="rId532"/>
      <p:italic r:id="rId533"/>
      <p:boldItalic r:id="rId534"/>
    </p:embeddedFont>
    <p:embeddedFont>
      <p:font typeface="Tahoma" panose="020B0604030504040204" pitchFamily="34" charset="0"/>
      <p:regular r:id="rId535"/>
      <p:bold r:id="rId536"/>
    </p:embeddedFont>
    <p:embeddedFont>
      <p:font typeface="Josefin Sans" panose="020B0604020202020204" charset="0"/>
      <p:regular r:id="rId537"/>
      <p:bold r:id="rId538"/>
      <p:italic r:id="rId539"/>
      <p:boldItalic r:id="rId5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324" Type="http://schemas.openxmlformats.org/officeDocument/2006/relationships/slide" Target="slides/slide322.xml"/><Relationship Id="rId531" Type="http://schemas.openxmlformats.org/officeDocument/2006/relationships/font" Target="fonts/font1.fntdata"/><Relationship Id="rId170" Type="http://schemas.openxmlformats.org/officeDocument/2006/relationships/slide" Target="slides/slide168.xml"/><Relationship Id="rId268" Type="http://schemas.openxmlformats.org/officeDocument/2006/relationships/slide" Target="slides/slide266.xml"/><Relationship Id="rId475" Type="http://schemas.openxmlformats.org/officeDocument/2006/relationships/slide" Target="slides/slide473.xml"/><Relationship Id="rId32" Type="http://schemas.openxmlformats.org/officeDocument/2006/relationships/slide" Target="slides/slide30.xml"/><Relationship Id="rId128" Type="http://schemas.openxmlformats.org/officeDocument/2006/relationships/slide" Target="slides/slide126.xml"/><Relationship Id="rId335" Type="http://schemas.openxmlformats.org/officeDocument/2006/relationships/slide" Target="slides/slide333.xml"/><Relationship Id="rId542" Type="http://schemas.openxmlformats.org/officeDocument/2006/relationships/viewProps" Target="viewProps.xml"/><Relationship Id="rId181" Type="http://schemas.openxmlformats.org/officeDocument/2006/relationships/slide" Target="slides/slide179.xml"/><Relationship Id="rId402" Type="http://schemas.openxmlformats.org/officeDocument/2006/relationships/slide" Target="slides/slide400.xml"/><Relationship Id="rId279" Type="http://schemas.openxmlformats.org/officeDocument/2006/relationships/slide" Target="slides/slide277.xml"/><Relationship Id="rId486" Type="http://schemas.openxmlformats.org/officeDocument/2006/relationships/slide" Target="slides/slide484.xml"/><Relationship Id="rId43" Type="http://schemas.openxmlformats.org/officeDocument/2006/relationships/slide" Target="slides/slide41.xml"/><Relationship Id="rId139" Type="http://schemas.openxmlformats.org/officeDocument/2006/relationships/slide" Target="slides/slide137.xml"/><Relationship Id="rId346" Type="http://schemas.openxmlformats.org/officeDocument/2006/relationships/slide" Target="slides/slide344.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22" Type="http://schemas.openxmlformats.org/officeDocument/2006/relationships/slide" Target="slides/slide520.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533" Type="http://schemas.openxmlformats.org/officeDocument/2006/relationships/font" Target="fonts/font3.fntdata"/><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slide" Target="slides/slide500.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44" Type="http://schemas.openxmlformats.org/officeDocument/2006/relationships/tableStyles" Target="tableStyles.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513" Type="http://schemas.openxmlformats.org/officeDocument/2006/relationships/slide" Target="slides/slide511.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261" Type="http://schemas.openxmlformats.org/officeDocument/2006/relationships/slide" Target="slides/slide259.xml"/><Relationship Id="rId499" Type="http://schemas.openxmlformats.org/officeDocument/2006/relationships/slide" Target="slides/slide497.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524" Type="http://schemas.openxmlformats.org/officeDocument/2006/relationships/slide" Target="slides/slide522.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230" Type="http://schemas.openxmlformats.org/officeDocument/2006/relationships/slide" Target="slides/slide228.xml"/><Relationship Id="rId468" Type="http://schemas.openxmlformats.org/officeDocument/2006/relationships/slide" Target="slides/slide466.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535" Type="http://schemas.openxmlformats.org/officeDocument/2006/relationships/font" Target="fonts/font5.fntdata"/><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241" Type="http://schemas.openxmlformats.org/officeDocument/2006/relationships/slide" Target="slides/slide239.xml"/><Relationship Id="rId437" Type="http://schemas.openxmlformats.org/officeDocument/2006/relationships/slide" Target="slides/slide435.xml"/><Relationship Id="rId479" Type="http://schemas.openxmlformats.org/officeDocument/2006/relationships/slide" Target="slides/slide477.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slide" Target="slides/slide502.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48" Type="http://schemas.openxmlformats.org/officeDocument/2006/relationships/slide" Target="slides/slide446.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196" Type="http://schemas.openxmlformats.org/officeDocument/2006/relationships/slide" Target="slides/slide194.xml"/><Relationship Id="rId417" Type="http://schemas.openxmlformats.org/officeDocument/2006/relationships/slide" Target="slides/slide415.xml"/><Relationship Id="rId459" Type="http://schemas.openxmlformats.org/officeDocument/2006/relationships/slide" Target="slides/slide457.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470" Type="http://schemas.openxmlformats.org/officeDocument/2006/relationships/slide" Target="slides/slide468.xml"/><Relationship Id="rId526" Type="http://schemas.openxmlformats.org/officeDocument/2006/relationships/slide" Target="slides/slide524.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232" Type="http://schemas.openxmlformats.org/officeDocument/2006/relationships/slide" Target="slides/slide230.xml"/><Relationship Id="rId274" Type="http://schemas.openxmlformats.org/officeDocument/2006/relationships/slide" Target="slides/slide272.xml"/><Relationship Id="rId481" Type="http://schemas.openxmlformats.org/officeDocument/2006/relationships/slide" Target="slides/slide479.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537" Type="http://schemas.openxmlformats.org/officeDocument/2006/relationships/font" Target="fonts/font7.fntdata"/><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slide" Target="slides/slide437.xml"/><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450" Type="http://schemas.openxmlformats.org/officeDocument/2006/relationships/slide" Target="slides/slide448.xml"/><Relationship Id="rId506" Type="http://schemas.openxmlformats.org/officeDocument/2006/relationships/slide" Target="slides/slide504.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492" Type="http://schemas.openxmlformats.org/officeDocument/2006/relationships/slide" Target="slides/slide490.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212" Type="http://schemas.openxmlformats.org/officeDocument/2006/relationships/slide" Target="slides/slide210.xml"/><Relationship Id="rId254" Type="http://schemas.openxmlformats.org/officeDocument/2006/relationships/slide" Target="slides/slide252.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461" Type="http://schemas.openxmlformats.org/officeDocument/2006/relationships/slide" Target="slides/slide459.xml"/><Relationship Id="rId517" Type="http://schemas.openxmlformats.org/officeDocument/2006/relationships/slide" Target="slides/slide515.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223" Type="http://schemas.openxmlformats.org/officeDocument/2006/relationships/slide" Target="slides/slide221.xml"/><Relationship Id="rId430" Type="http://schemas.openxmlformats.org/officeDocument/2006/relationships/slide" Target="slides/slide428.xml"/><Relationship Id="rId18" Type="http://schemas.openxmlformats.org/officeDocument/2006/relationships/slide" Target="slides/slide16.xml"/><Relationship Id="rId265" Type="http://schemas.openxmlformats.org/officeDocument/2006/relationships/slide" Target="slides/slide263.xml"/><Relationship Id="rId472" Type="http://schemas.openxmlformats.org/officeDocument/2006/relationships/slide" Target="slides/slide470.xml"/><Relationship Id="rId528" Type="http://schemas.openxmlformats.org/officeDocument/2006/relationships/slide" Target="slides/slide526.xml"/><Relationship Id="rId125" Type="http://schemas.openxmlformats.org/officeDocument/2006/relationships/slide" Target="slides/slide123.xml"/><Relationship Id="rId167" Type="http://schemas.openxmlformats.org/officeDocument/2006/relationships/slide" Target="slides/slide165.xml"/><Relationship Id="rId332" Type="http://schemas.openxmlformats.org/officeDocument/2006/relationships/slide" Target="slides/slide330.xml"/><Relationship Id="rId374" Type="http://schemas.openxmlformats.org/officeDocument/2006/relationships/slide" Target="slides/slide372.xml"/><Relationship Id="rId71" Type="http://schemas.openxmlformats.org/officeDocument/2006/relationships/slide" Target="slides/slide69.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slide" Target="slides/slide274.xml"/><Relationship Id="rId441" Type="http://schemas.openxmlformats.org/officeDocument/2006/relationships/slide" Target="slides/slide439.xml"/><Relationship Id="rId483" Type="http://schemas.openxmlformats.org/officeDocument/2006/relationships/slide" Target="slides/slide481.xml"/><Relationship Id="rId539" Type="http://schemas.openxmlformats.org/officeDocument/2006/relationships/font" Target="fonts/font9.fntdata"/><Relationship Id="rId40" Type="http://schemas.openxmlformats.org/officeDocument/2006/relationships/slide" Target="slides/slide38.xml"/><Relationship Id="rId136" Type="http://schemas.openxmlformats.org/officeDocument/2006/relationships/slide" Target="slides/slide134.xml"/><Relationship Id="rId178" Type="http://schemas.openxmlformats.org/officeDocument/2006/relationships/slide" Target="slides/slide176.xml"/><Relationship Id="rId301" Type="http://schemas.openxmlformats.org/officeDocument/2006/relationships/slide" Target="slides/slide299.xml"/><Relationship Id="rId343" Type="http://schemas.openxmlformats.org/officeDocument/2006/relationships/slide" Target="slides/slide341.xml"/><Relationship Id="rId82" Type="http://schemas.openxmlformats.org/officeDocument/2006/relationships/slide" Target="slides/slide80.xml"/><Relationship Id="rId203" Type="http://schemas.openxmlformats.org/officeDocument/2006/relationships/slide" Target="slides/slide201.xml"/><Relationship Id="rId385" Type="http://schemas.openxmlformats.org/officeDocument/2006/relationships/slide" Target="slides/slide383.xml"/><Relationship Id="rId245" Type="http://schemas.openxmlformats.org/officeDocument/2006/relationships/slide" Target="slides/slide243.xml"/><Relationship Id="rId287" Type="http://schemas.openxmlformats.org/officeDocument/2006/relationships/slide" Target="slides/slide285.xml"/><Relationship Id="rId410" Type="http://schemas.openxmlformats.org/officeDocument/2006/relationships/slide" Target="slides/slide408.xml"/><Relationship Id="rId452" Type="http://schemas.openxmlformats.org/officeDocument/2006/relationships/slide" Target="slides/slide450.xml"/><Relationship Id="rId494" Type="http://schemas.openxmlformats.org/officeDocument/2006/relationships/slide" Target="slides/slide492.xml"/><Relationship Id="rId508" Type="http://schemas.openxmlformats.org/officeDocument/2006/relationships/slide" Target="slides/slide506.xml"/><Relationship Id="rId105" Type="http://schemas.openxmlformats.org/officeDocument/2006/relationships/slide" Target="slides/slide103.xml"/><Relationship Id="rId147" Type="http://schemas.openxmlformats.org/officeDocument/2006/relationships/slide" Target="slides/slide145.xml"/><Relationship Id="rId312" Type="http://schemas.openxmlformats.org/officeDocument/2006/relationships/slide" Target="slides/slide310.xml"/><Relationship Id="rId354" Type="http://schemas.openxmlformats.org/officeDocument/2006/relationships/slide" Target="slides/slide352.xml"/><Relationship Id="rId51" Type="http://schemas.openxmlformats.org/officeDocument/2006/relationships/slide" Target="slides/slide49.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214" Type="http://schemas.openxmlformats.org/officeDocument/2006/relationships/slide" Target="slides/slide212.xml"/><Relationship Id="rId256" Type="http://schemas.openxmlformats.org/officeDocument/2006/relationships/slide" Target="slides/slide254.xml"/><Relationship Id="rId298" Type="http://schemas.openxmlformats.org/officeDocument/2006/relationships/slide" Target="slides/slide296.xml"/><Relationship Id="rId421" Type="http://schemas.openxmlformats.org/officeDocument/2006/relationships/slide" Target="slides/slide419.xml"/><Relationship Id="rId463" Type="http://schemas.openxmlformats.org/officeDocument/2006/relationships/slide" Target="slides/slide461.xml"/><Relationship Id="rId519" Type="http://schemas.openxmlformats.org/officeDocument/2006/relationships/slide" Target="slides/slide517.xml"/><Relationship Id="rId116" Type="http://schemas.openxmlformats.org/officeDocument/2006/relationships/slide" Target="slides/slide114.xml"/><Relationship Id="rId158" Type="http://schemas.openxmlformats.org/officeDocument/2006/relationships/slide" Target="slides/slide156.xml"/><Relationship Id="rId323" Type="http://schemas.openxmlformats.org/officeDocument/2006/relationships/slide" Target="slides/slide321.xml"/><Relationship Id="rId530" Type="http://schemas.openxmlformats.org/officeDocument/2006/relationships/notesMaster" Target="notesMasters/notesMaster1.xml"/><Relationship Id="rId20" Type="http://schemas.openxmlformats.org/officeDocument/2006/relationships/slide" Target="slides/slide18.xml"/><Relationship Id="rId62" Type="http://schemas.openxmlformats.org/officeDocument/2006/relationships/slide" Target="slides/slide60.xml"/><Relationship Id="rId365" Type="http://schemas.openxmlformats.org/officeDocument/2006/relationships/slide" Target="slides/slide363.xml"/><Relationship Id="rId225" Type="http://schemas.openxmlformats.org/officeDocument/2006/relationships/slide" Target="slides/slide223.xml"/><Relationship Id="rId267" Type="http://schemas.openxmlformats.org/officeDocument/2006/relationships/slide" Target="slides/slide265.xml"/><Relationship Id="rId432" Type="http://schemas.openxmlformats.org/officeDocument/2006/relationships/slide" Target="slides/slide430.xml"/><Relationship Id="rId474" Type="http://schemas.openxmlformats.org/officeDocument/2006/relationships/slide" Target="slides/slide472.xml"/><Relationship Id="rId127" Type="http://schemas.openxmlformats.org/officeDocument/2006/relationships/slide" Target="slides/slide125.xml"/><Relationship Id="rId31" Type="http://schemas.openxmlformats.org/officeDocument/2006/relationships/slide" Target="slides/slide29.xml"/><Relationship Id="rId73" Type="http://schemas.openxmlformats.org/officeDocument/2006/relationships/slide" Target="slides/slide71.xml"/><Relationship Id="rId169" Type="http://schemas.openxmlformats.org/officeDocument/2006/relationships/slide" Target="slides/slide167.xml"/><Relationship Id="rId334" Type="http://schemas.openxmlformats.org/officeDocument/2006/relationships/slide" Target="slides/slide332.xml"/><Relationship Id="rId376" Type="http://schemas.openxmlformats.org/officeDocument/2006/relationships/slide" Target="slides/slide374.xml"/><Relationship Id="rId541" Type="http://schemas.openxmlformats.org/officeDocument/2006/relationships/presProps" Target="presProps.xml"/><Relationship Id="rId4" Type="http://schemas.openxmlformats.org/officeDocument/2006/relationships/slide" Target="slides/slide2.xml"/><Relationship Id="rId180" Type="http://schemas.openxmlformats.org/officeDocument/2006/relationships/slide" Target="slides/slide178.xml"/><Relationship Id="rId236" Type="http://schemas.openxmlformats.org/officeDocument/2006/relationships/slide" Target="slides/slide234.xml"/><Relationship Id="rId278" Type="http://schemas.openxmlformats.org/officeDocument/2006/relationships/slide" Target="slides/slide276.xml"/><Relationship Id="rId401" Type="http://schemas.openxmlformats.org/officeDocument/2006/relationships/slide" Target="slides/slide399.xml"/><Relationship Id="rId443" Type="http://schemas.openxmlformats.org/officeDocument/2006/relationships/slide" Target="slides/slide441.xml"/><Relationship Id="rId303" Type="http://schemas.openxmlformats.org/officeDocument/2006/relationships/slide" Target="slides/slide301.xml"/><Relationship Id="rId485" Type="http://schemas.openxmlformats.org/officeDocument/2006/relationships/slide" Target="slides/slide483.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slide" Target="slides/slide508.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521" Type="http://schemas.openxmlformats.org/officeDocument/2006/relationships/slide" Target="slides/slide519.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532" Type="http://schemas.openxmlformats.org/officeDocument/2006/relationships/font" Target="fonts/font2.fntdata"/><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543" Type="http://schemas.openxmlformats.org/officeDocument/2006/relationships/theme" Target="theme/theme1.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slide" Target="slides/slide510.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23" Type="http://schemas.openxmlformats.org/officeDocument/2006/relationships/slide" Target="slides/slide521.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font" Target="fonts/font4.fntdata"/><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240" Type="http://schemas.openxmlformats.org/officeDocument/2006/relationships/slide" Target="slides/slide238.xml"/><Relationship Id="rId478" Type="http://schemas.openxmlformats.org/officeDocument/2006/relationships/slide" Target="slides/slide476.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251" Type="http://schemas.openxmlformats.org/officeDocument/2006/relationships/slide" Target="slides/slide249.xml"/><Relationship Id="rId489" Type="http://schemas.openxmlformats.org/officeDocument/2006/relationships/slide" Target="slides/slide487.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220" Type="http://schemas.openxmlformats.org/officeDocument/2006/relationships/slide" Target="slides/slide218.xml"/><Relationship Id="rId458" Type="http://schemas.openxmlformats.org/officeDocument/2006/relationships/slide" Target="slides/slide456.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slide" Target="slides/slide467.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font" Target="fonts/font6.fntdata"/><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font" Target="fonts/font8.fntdata"/><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202" Type="http://schemas.openxmlformats.org/officeDocument/2006/relationships/slide" Target="slides/slide200.xml"/><Relationship Id="rId244" Type="http://schemas.openxmlformats.org/officeDocument/2006/relationships/slide" Target="slides/slide242.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font" Target="fonts/font10.fntdata"/><Relationship Id="rId72" Type="http://schemas.openxmlformats.org/officeDocument/2006/relationships/slide" Target="slides/slide70.xml"/><Relationship Id="rId375" Type="http://schemas.openxmlformats.org/officeDocument/2006/relationships/slide" Target="slides/slide373.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 Id="rId520" Type="http://schemas.openxmlformats.org/officeDocument/2006/relationships/slide" Target="slides/slide518.xml"/><Relationship Id="rId215" Type="http://schemas.openxmlformats.org/officeDocument/2006/relationships/slide" Target="slides/slide213.xml"/><Relationship Id="rId257" Type="http://schemas.openxmlformats.org/officeDocument/2006/relationships/slide" Target="slides/slide255.xml"/><Relationship Id="rId422" Type="http://schemas.openxmlformats.org/officeDocument/2006/relationships/slide" Target="slides/slide420.xml"/><Relationship Id="rId464" Type="http://schemas.openxmlformats.org/officeDocument/2006/relationships/slide" Target="slides/slide462.xml"/><Relationship Id="rId299" Type="http://schemas.openxmlformats.org/officeDocument/2006/relationships/slide" Target="slides/slide297.xml"/><Relationship Id="rId63" Type="http://schemas.openxmlformats.org/officeDocument/2006/relationships/slide" Target="slides/slide61.xml"/><Relationship Id="rId159" Type="http://schemas.openxmlformats.org/officeDocument/2006/relationships/slide" Target="slides/slide157.xml"/><Relationship Id="rId366" Type="http://schemas.openxmlformats.org/officeDocument/2006/relationships/slide" Target="slides/slide364.xml"/><Relationship Id="rId226" Type="http://schemas.openxmlformats.org/officeDocument/2006/relationships/slide" Target="slides/slide224.xml"/><Relationship Id="rId433" Type="http://schemas.openxmlformats.org/officeDocument/2006/relationships/slide" Target="slides/slide431.xml"/><Relationship Id="rId74" Type="http://schemas.openxmlformats.org/officeDocument/2006/relationships/slide" Target="slides/slide72.xml"/><Relationship Id="rId377" Type="http://schemas.openxmlformats.org/officeDocument/2006/relationships/slide" Target="slides/slide375.xml"/><Relationship Id="rId500" Type="http://schemas.openxmlformats.org/officeDocument/2006/relationships/slide" Target="slides/slide498.xml"/><Relationship Id="rId5" Type="http://schemas.openxmlformats.org/officeDocument/2006/relationships/slide" Target="slides/slide3.xml"/><Relationship Id="rId237" Type="http://schemas.openxmlformats.org/officeDocument/2006/relationships/slide" Target="slides/slide235.xml"/><Relationship Id="rId444" Type="http://schemas.openxmlformats.org/officeDocument/2006/relationships/slide" Target="slides/slide442.xml"/><Relationship Id="rId290" Type="http://schemas.openxmlformats.org/officeDocument/2006/relationships/slide" Target="slides/slide288.xml"/><Relationship Id="rId304" Type="http://schemas.openxmlformats.org/officeDocument/2006/relationships/slide" Target="slides/slide302.xml"/><Relationship Id="rId388" Type="http://schemas.openxmlformats.org/officeDocument/2006/relationships/slide" Target="slides/slide386.xml"/><Relationship Id="rId511" Type="http://schemas.openxmlformats.org/officeDocument/2006/relationships/slide" Target="slides/slide50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f23864e5_0_2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f23864e5_0_2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4f23864e5_5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4f23864e5_5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e4f23864e5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e4f23864e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e4f23864e5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e4f23864e5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4f23864e5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e4f23864e5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e4f23864e5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e4f23864e5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e4f23864e5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e4f23864e5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e4f23864e5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e4f23864e5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e4f23864e5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e4f23864e5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4f23864e5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e4f23864e5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f23864e5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f23864e5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4f23864e5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4f23864e5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4f23864e5_5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4f23864e5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e4f23864e5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e4f23864e5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e4f23864e5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e4f23864e5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e4f23864e5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e4f23864e5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e4f23864e5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e4f23864e5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e4f23864e5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e4f23864e5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e4f23864e5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e4f23864e5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4f23864e5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4f23864e5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e4f23864e5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e4f23864e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e4f23864e5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e4f23864e5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e4f23864e5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e4f23864e5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4f23864e5_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4f23864e5_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e4f23864e5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e4f23864e5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e4f23864e5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e4f23864e5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e4f23864e5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e4f23864e5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e4f23864e5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e4f23864e5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4f23864e5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e4f23864e5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e4f23864e5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e4f23864e5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e4f23864e5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e4f23864e5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e4f23864e5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e4f23864e5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e4f23864e5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e4f23864e5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e4f23864e5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e4f23864e5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f23864e5_5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4f23864e5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e4f23864e5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e4f23864e5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e4f23864e5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e4f23864e5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e4f23864e5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e4f23864e5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e4f23864e5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e4f23864e5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e4f23864e5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e4f23864e5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e4f23864e5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e4f23864e5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4f23864e5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e4f23864e5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e4f23864e5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e4f23864e5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e4f23864e5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e4f23864e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e4f23864e5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e4f23864e5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4f23864e5_5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4f23864e5_5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e4f23864e5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e4f23864e5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e4f23864e5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e4f23864e5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e4f23864e5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e4f23864e5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e4f23864e5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e4f23864e5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e4f23864e5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e4f23864e5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e4f23864e5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e4f23864e5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e4f23864e5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e4f23864e5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e4f23864e5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e4f23864e5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e4f23864e5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e4f23864e5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e4f23864e5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e4f23864e5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4f23864e5_5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4f23864e5_5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e4f23864e5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e4f23864e5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e4f23864e5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e4f23864e5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e4f23864e5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e4f23864e5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e4f23864e5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e4f23864e5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4f23864e5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4f23864e5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e4f23864e5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e4f23864e5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e4f23864e5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e4f23864e5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e4f23864e5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e4f23864e5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e4f23864e5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e4f23864e5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e4f23864e5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e4f23864e5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4f23864e5_5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e4f23864e5_5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e4f23864e5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e4f23864e5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e4f23864e5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e4f23864e5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e4f23864e5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e4f23864e5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e4f23864e5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e4f23864e5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4f23864e5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4f23864e5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e4f23864e5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e4f23864e5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e4f23864e5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e4f23864e5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e4f23864e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e4f23864e5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e4f23864e5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e4f23864e5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e4f23864e5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e4f23864e5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4f23864e5_5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4f23864e5_5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4f23864e5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e4f23864e5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4f23864e5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e4f23864e5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e4f23864e5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e4f23864e5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4f23864e5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e4f23864e5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e4f23864e5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e4f23864e5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e4f23864e5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e4f23864e5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e4f23864e5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e4f23864e5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e4f23864e5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e4f23864e5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e4f23864e5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e4f23864e5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e4f23864e5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e4f23864e5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4f23864e5_5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4f23864e5_5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e4f23864e5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e4f23864e5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e4f23864e5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e4f23864e5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e4f23864e5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e4f23864e5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e4f23864e5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e4f23864e5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f23864e5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f23864e5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4f23864e5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4f23864e5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e4f23864e5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e4f23864e5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e4f23864e5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e4f23864e5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4f23864e5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4f23864e5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e4f23864e5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e4f23864e5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f23864e5_5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4f23864e5_5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e4f23864e5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e4f23864e5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e4f23864e5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e4f23864e5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e4f23864e5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e4f23864e5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e4f23864e5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e4f23864e5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4f23864e5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4f23864e5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e4f23864e5_0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e4f23864e5_0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e4f23864e5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e4f23864e5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e4f23864e5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e4f23864e5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e4f23864e5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e4f23864e5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e4f23864e5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e4f23864e5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f23864e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4f23864e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f23864e5_5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4f23864e5_5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e4f23864e5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e4f23864e5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e4f23864e5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e4f23864e5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e4f23864e5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e4f23864e5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4f23864e5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e4f23864e5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e4f23864e5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e4f23864e5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e4f23864e5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e4f23864e5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4f23864e5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4f23864e5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e4f23864e5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e4f23864e5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e4f23864e5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e4f23864e5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e4f23864e5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e4f23864e5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4f23864e5_5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4f23864e5_5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e4f23864e5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e4f23864e5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e4f23864e5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e4f23864e5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e4f23864e5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e4f23864e5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e4f23864e5_0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e4f23864e5_0_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e4f23864e5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e4f23864e5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e4f23864e5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e4f23864e5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e4f23864e5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e4f23864e5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4f23864e5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4f23864e5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e4f23864e5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e4f23864e5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e4f23864e5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e4f23864e5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4f23864e5_5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4f23864e5_5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e4f23864e5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e4f23864e5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e4f23864e5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e4f23864e5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e4f23864e5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e4f23864e5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e4f23864e5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e4f23864e5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e4f23864e5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e4f23864e5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e4f23864e5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e4f23864e5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e4f23864e5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e4f23864e5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e4f23864e5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e4f23864e5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e4f23864e5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e4f23864e5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e4f23864e5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e4f23864e5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4f23864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4f23864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e4f23864e5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e4f23864e5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e4f23864e5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e4f23864e5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e4f23864e5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e4f23864e5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e4f23864e5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e4f23864e5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e4f23864e5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e4f23864e5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e4f23864e5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e4f23864e5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e4f23864e5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e4f23864e5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e4f23864e5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e4f23864e5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e4f23864e5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e4f23864e5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e4f23864e5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e4f23864e5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4f23864e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4f23864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e4f23864e5_0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e4f23864e5_0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e4f23864e5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e4f23864e5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e4f23864e5_0_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e4f23864e5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e4f23864e5_0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e4f23864e5_0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e4f23864e5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e4f23864e5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e4f23864e5_0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e4f23864e5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e4f23864e5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e4f23864e5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e4f23864e5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e4f23864e5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4f23864e5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4f23864e5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e4f23864e5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e4f23864e5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4f23864e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4f23864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e4f23864e5_0_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e4f23864e5_0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e4f23864e5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e4f23864e5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e4f23864e5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e4f23864e5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4f23864e5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4f23864e5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e4f23864e5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e4f23864e5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e4f23864e5_0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e4f23864e5_0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e4f23864e5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4" name="Google Shape;1464;ge4f23864e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e4f23864e5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e4f23864e5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e4f23864e5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e4f23864e5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e4f23864e5_0_1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e4f23864e5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4f23864e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e4f23864e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e4f23864e5_0_1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e4f23864e5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e4f23864e5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0" name="Google Shape;1490;ge4f23864e5_0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e4f23864e5_0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e4f23864e5_0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e4f23864e5_0_1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e4f23864e5_0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e4f23864e5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e4f23864e5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e4f23864e5_0_1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e4f23864e5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e4f23864e5_0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e4f23864e5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e4f23864e5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e4f23864e5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e4f23864e5_0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e4f23864e5_0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e4f23864e5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e4f23864e5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f23864e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4f23864e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e4f23864e5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e4f23864e5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e4f23864e5_0_1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e4f23864e5_0_1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e4f23864e5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8" name="Google Shape;1548;ge4f23864e5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4f23864e5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4f23864e5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e4f23864e5_0_1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e4f23864e5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e4f23864e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e4f23864e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e4f23864e5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e4f23864e5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e4f23864e5_0_1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e4f23864e5_0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e4f23864e5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e4f23864e5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e4f23864e5_0_1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e4f23864e5_0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f23864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e4f23864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e4f23864e5_0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e4f23864e5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e4f23864e5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e4f23864e5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e4f23864e5_0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e4f23864e5_0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e4f23864e5_0_1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5" name="Google Shape;1605;ge4f23864e5_0_1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e4f23864e5_0_1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e4f23864e5_0_1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e4f23864e5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e4f23864e5_0_1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e4f23864e5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e4f23864e5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e4f23864e5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e4f23864e5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e4f23864e5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e4f23864e5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e4f23864e5_0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7" name="Google Shape;1637;ge4f23864e5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4f23864e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4f23864e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4f23864e5_0_1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4f23864e5_0_1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e4f23864e5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e4f23864e5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e4f23864e5_0_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e4f23864e5_0_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e4f23864e5_0_1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8" name="Google Shape;1658;ge4f23864e5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e4f23864e5_0_1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e4f23864e5_0_1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e4f23864e5_0_1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e4f23864e5_0_1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e4f23864e5_0_1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e4f23864e5_0_1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e4f23864e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e4f23864e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e4f23864e5_0_1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e4f23864e5_0_1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Google Shape;1688;ge4f23864e5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9" name="Google Shape;1689;ge4f23864e5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4f23864e5_5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4f23864e5_5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4f23864e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4f23864e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e4f23864e5_0_1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5" name="Google Shape;1695;ge4f23864e5_0_1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e4f23864e5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e4f23864e5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e4f23864e5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e4f23864e5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e4f23864e5_0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e4f23864e5_0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e4f23864e5_0_1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e4f23864e5_0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e4f23864e5_0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e4f23864e5_0_1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e4f23864e5_0_1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e4f23864e5_0_1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e4f23864e5_0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e4f23864e5_0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e4f23864e5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e4f23864e5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f23864e5_0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f23864e5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4f23864e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e4f23864e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e4f23864e5_0_1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7" name="Google Shape;1747;ge4f23864e5_0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ge4f23864e5_0_1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2" name="Google Shape;1752;ge4f23864e5_0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e4f23864e5_0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e4f23864e5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e4f23864e5_0_1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e4f23864e5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e4f23864e5_0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e4f23864e5_0_1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4f23864e5_0_1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4f23864e5_0_1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e4f23864e5_0_1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9" name="Google Shape;1779;ge4f23864e5_0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e4f23864e5_0_1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e4f23864e5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e4f23864e5_0_1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e4f23864e5_0_1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e4f23864e5_0_1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e4f23864e5_0_1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e4f23864e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e4f23864e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e4f23864e5_0_1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e4f23864e5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e4f23864e5_0_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e4f23864e5_0_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e4f23864e5_0_1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e4f23864e5_0_1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e4f23864e5_0_1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e4f23864e5_0_1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e4f23864e5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e4f23864e5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e4f23864e5_0_1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e4f23864e5_0_1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e4f23864e5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e4f23864e5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e4f23864e5_0_1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e4f23864e5_0_1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e4f23864e5_0_1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e4f23864e5_0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e4f23864e5_0_1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e4f23864e5_0_1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4f23864e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4f23864e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e4f23864e5_0_1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e4f23864e5_0_1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ge4f23864e5_0_1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e4f23864e5_0_1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ge4f23864e5_0_1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3" name="Google Shape;1863;ge4f23864e5_0_1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e4f23864e5_0_1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e4f23864e5_0_1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ge4f23864e5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3" name="Google Shape;1873;ge4f23864e5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e4f23864e5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e4f23864e5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e4f23864e5_0_1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e4f23864e5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e4f23864e5_0_1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e4f23864e5_0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e4f23864e5_0_1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e4f23864e5_0_1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e4f23864e5_0_1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e4f23864e5_0_1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4f23864e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4f23864e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e4f23864e5_0_1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e4f23864e5_0_1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ge4f23864e5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ge4f23864e5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e4f23864e5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e4f23864e5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e4f23864e5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e4f23864e5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e4f23864e5_0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6" name="Google Shape;1926;ge4f23864e5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e4f23864e5_0_1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e4f23864e5_0_1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ge4f23864e5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6" name="Google Shape;1936;ge4f23864e5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e4f23864e5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e4f23864e5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e4f23864e5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7" name="Google Shape;1947;ge4f23864e5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e4f23864e5_0_1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e4f23864e5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f23864e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4f23864e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e4f23864e5_0_1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e4f23864e5_0_1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e4f23864e5_0_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e4f23864e5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e4f23864e5_0_1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e4f23864e5_0_1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e4f23864e5_0_1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e4f23864e5_0_1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e4f23864e5_0_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e4f23864e5_0_1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e4f23864e5_0_1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e4f23864e5_0_1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e4f23864e5_0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e4f23864e5_0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e4f23864e5_0_1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e4f23864e5_0_1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e4f23864e5_0_1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e4f23864e5_0_1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e4f23864e5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e4f23864e5_0_1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f23864e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4f23864e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e4f23864e5_0_1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e4f23864e5_0_1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e4f23864e5_0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e4f23864e5_0_1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ge4f23864e5_0_1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0" name="Google Shape;2020;ge4f23864e5_0_1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e4f23864e5_0_1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e4f23864e5_0_1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ge4f23864e5_0_1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1" name="Google Shape;2031;ge4f23864e5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4f23864e5_0_1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4f23864e5_0_1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e4f23864e5_0_1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e4f23864e5_0_1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e4f23864e5_0_1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e4f23864e5_0_1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e4f23864e5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2" name="Google Shape;2052;ge4f23864e5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e4f23864e5_0_1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e4f23864e5_0_1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4f23864e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e4f23864e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e4f23864e5_0_1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e4f23864e5_0_1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ge4f23864e5_0_1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7" name="Google Shape;2067;ge4f23864e5_0_1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Google Shape;2072;ge4f23864e5_0_1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3" name="Google Shape;2073;ge4f23864e5_0_1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e4f23864e5_0_1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8" name="Google Shape;2078;ge4f23864e5_0_1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1"/>
        <p:cNvGrpSpPr/>
        <p:nvPr/>
      </p:nvGrpSpPr>
      <p:grpSpPr>
        <a:xfrm>
          <a:off x="0" y="0"/>
          <a:ext cx="0" cy="0"/>
          <a:chOff x="0" y="0"/>
          <a:chExt cx="0" cy="0"/>
        </a:xfrm>
      </p:grpSpPr>
      <p:sp>
        <p:nvSpPr>
          <p:cNvPr id="2082" name="Google Shape;2082;ge4f23864e5_0_1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3" name="Google Shape;2083;ge4f23864e5_0_1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6"/>
        <p:cNvGrpSpPr/>
        <p:nvPr/>
      </p:nvGrpSpPr>
      <p:grpSpPr>
        <a:xfrm>
          <a:off x="0" y="0"/>
          <a:ext cx="0" cy="0"/>
          <a:chOff x="0" y="0"/>
          <a:chExt cx="0" cy="0"/>
        </a:xfrm>
      </p:grpSpPr>
      <p:sp>
        <p:nvSpPr>
          <p:cNvPr id="2087" name="Google Shape;2087;ge4f23864e5_0_1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8" name="Google Shape;2088;ge4f23864e5_0_1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e4f23864e5_0_1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e4f23864e5_0_1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e4f23864e5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e4f23864e5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e4f23864e5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e4f23864e5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e4f23864e5_0_1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9" name="Google Shape;2109;ge4f23864e5_0_1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4f23864e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4f23864e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3"/>
        <p:cNvGrpSpPr/>
        <p:nvPr/>
      </p:nvGrpSpPr>
      <p:grpSpPr>
        <a:xfrm>
          <a:off x="0" y="0"/>
          <a:ext cx="0" cy="0"/>
          <a:chOff x="0" y="0"/>
          <a:chExt cx="0" cy="0"/>
        </a:xfrm>
      </p:grpSpPr>
      <p:sp>
        <p:nvSpPr>
          <p:cNvPr id="2114" name="Google Shape;2114;ge4f23864e5_0_1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5" name="Google Shape;2115;ge4f23864e5_0_1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Google Shape;2119;ge4f23864e5_0_1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0" name="Google Shape;2120;ge4f23864e5_0_1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e4f23864e5_0_1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5" name="Google Shape;2125;ge4f23864e5_0_1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e4f23864e5_0_1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e4f23864e5_0_1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4"/>
        <p:cNvGrpSpPr/>
        <p:nvPr/>
      </p:nvGrpSpPr>
      <p:grpSpPr>
        <a:xfrm>
          <a:off x="0" y="0"/>
          <a:ext cx="0" cy="0"/>
          <a:chOff x="0" y="0"/>
          <a:chExt cx="0" cy="0"/>
        </a:xfrm>
      </p:grpSpPr>
      <p:sp>
        <p:nvSpPr>
          <p:cNvPr id="2135" name="Google Shape;2135;ge4f23864e5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6" name="Google Shape;2136;ge4f23864e5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e4f23864e5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e4f23864e5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e4f23864e5_0_1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e4f23864e5_0_1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4f23864e5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4f23864e5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5"/>
        <p:cNvGrpSpPr/>
        <p:nvPr/>
      </p:nvGrpSpPr>
      <p:grpSpPr>
        <a:xfrm>
          <a:off x="0" y="0"/>
          <a:ext cx="0" cy="0"/>
          <a:chOff x="0" y="0"/>
          <a:chExt cx="0" cy="0"/>
        </a:xfrm>
      </p:grpSpPr>
      <p:sp>
        <p:nvSpPr>
          <p:cNvPr id="2156" name="Google Shape;2156;ge4f23864e5_0_1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7" name="Google Shape;2157;ge4f23864e5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e4f23864e5_0_1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e4f23864e5_0_1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4f23864e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4f23864e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e4f23864e5_0_1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e4f23864e5_0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ge4f23864e5_0_1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2" name="Google Shape;2172;ge4f23864e5_0_1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e4f23864e5_0_1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e4f23864e5_0_1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e4f23864e5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e4f23864e5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e4f23864e5_0_1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e4f23864e5_0_1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1"/>
        <p:cNvGrpSpPr/>
        <p:nvPr/>
      </p:nvGrpSpPr>
      <p:grpSpPr>
        <a:xfrm>
          <a:off x="0" y="0"/>
          <a:ext cx="0" cy="0"/>
          <a:chOff x="0" y="0"/>
          <a:chExt cx="0" cy="0"/>
        </a:xfrm>
      </p:grpSpPr>
      <p:sp>
        <p:nvSpPr>
          <p:cNvPr id="2192" name="Google Shape;2192;ge4f23864e5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3" name="Google Shape;2193;ge4f23864e5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7"/>
        <p:cNvGrpSpPr/>
        <p:nvPr/>
      </p:nvGrpSpPr>
      <p:grpSpPr>
        <a:xfrm>
          <a:off x="0" y="0"/>
          <a:ext cx="0" cy="0"/>
          <a:chOff x="0" y="0"/>
          <a:chExt cx="0" cy="0"/>
        </a:xfrm>
      </p:grpSpPr>
      <p:sp>
        <p:nvSpPr>
          <p:cNvPr id="2198" name="Google Shape;2198;ge4f23864e5_0_1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9" name="Google Shape;2199;ge4f23864e5_0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ge4f23864e5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4" name="Google Shape;2204;ge4f23864e5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e4f23864e5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e4f23864e5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e4f23864e5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e4f23864e5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4f23864e5_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4f23864e5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4f23864e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4f23864e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f23864e5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f23864e5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e4f23864e5_0_1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e4f23864e5_0_1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Google Shape;2229;ge4f23864e5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0" name="Google Shape;2230;ge4f23864e5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3"/>
        <p:cNvGrpSpPr/>
        <p:nvPr/>
      </p:nvGrpSpPr>
      <p:grpSpPr>
        <a:xfrm>
          <a:off x="0" y="0"/>
          <a:ext cx="0" cy="0"/>
          <a:chOff x="0" y="0"/>
          <a:chExt cx="0" cy="0"/>
        </a:xfrm>
      </p:grpSpPr>
      <p:sp>
        <p:nvSpPr>
          <p:cNvPr id="2234" name="Google Shape;2234;ge4f23864e5_0_1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5" name="Google Shape;2235;ge4f23864e5_0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e4f23864e5_0_1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e4f23864e5_0_1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e4f23864e5_0_1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e4f23864e5_0_1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e4f23864e5_0_1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e4f23864e5_0_1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ge4f23864e5_0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 name="Google Shape;2256;ge4f23864e5_0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e4f23864e5_0_1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e4f23864e5_0_1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e4f23864e5_0_1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e4f23864e5_0_1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4f23864e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e4f23864e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e4f23864e5_0_1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e4f23864e5_0_1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e4f23864e5_0_1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e4f23864e5_0_1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e4f23864e5_0_1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e4f23864e5_0_1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e4f23864e5_0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e4f23864e5_0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ge4f23864e5_0_1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3" name="Google Shape;2293;ge4f23864e5_0_1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e4f23864e5_0_1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e4f23864e5_0_1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e4f23864e5_0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e4f23864e5_0_1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ge4f23864e5_0_1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9" name="Google Shape;2309;ge4f23864e5_0_1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2"/>
        <p:cNvGrpSpPr/>
        <p:nvPr/>
      </p:nvGrpSpPr>
      <p:grpSpPr>
        <a:xfrm>
          <a:off x="0" y="0"/>
          <a:ext cx="0" cy="0"/>
          <a:chOff x="0" y="0"/>
          <a:chExt cx="0" cy="0"/>
        </a:xfrm>
      </p:grpSpPr>
      <p:sp>
        <p:nvSpPr>
          <p:cNvPr id="2313" name="Google Shape;2313;ge4f23864e5_0_1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4" name="Google Shape;2314;ge4f23864e5_0_1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e4f23864e5_0_1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9" name="Google Shape;2319;ge4f23864e5_0_1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4f23864e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e4f23864e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ge4f23864e5_0_1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ge4f23864e5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ge4f23864e5_0_1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0" name="Google Shape;2330;ge4f23864e5_0_1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e4f23864e5_0_1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e4f23864e5_0_1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p:cNvGrpSpPr/>
        <p:nvPr/>
      </p:nvGrpSpPr>
      <p:grpSpPr>
        <a:xfrm>
          <a:off x="0" y="0"/>
          <a:ext cx="0" cy="0"/>
          <a:chOff x="0" y="0"/>
          <a:chExt cx="0" cy="0"/>
        </a:xfrm>
      </p:grpSpPr>
      <p:sp>
        <p:nvSpPr>
          <p:cNvPr id="2339" name="Google Shape;2339;ge4f23864e5_0_1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e4f23864e5_0_1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e4f23864e5_0_1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e4f23864e5_0_1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e4f23864e5_0_1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e4f23864e5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ge4f23864e5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6" name="Google Shape;2356;ge4f23864e5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e4f23864e5_0_1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e4f23864e5_0_1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e4f23864e5_0_1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e4f23864e5_0_1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ge4f23864e5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2" name="Google Shape;2372;ge4f23864e5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f23864e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4f23864e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e4f23864e5_0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e4f23864e5_0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e4f23864e5_0_1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e4f23864e5_0_1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6"/>
        <p:cNvGrpSpPr/>
        <p:nvPr/>
      </p:nvGrpSpPr>
      <p:grpSpPr>
        <a:xfrm>
          <a:off x="0" y="0"/>
          <a:ext cx="0" cy="0"/>
          <a:chOff x="0" y="0"/>
          <a:chExt cx="0" cy="0"/>
        </a:xfrm>
      </p:grpSpPr>
      <p:sp>
        <p:nvSpPr>
          <p:cNvPr id="2387" name="Google Shape;2387;ge4f23864e5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8" name="Google Shape;2388;ge4f23864e5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ge4f23864e5_0_1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ge4f23864e5_0_1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e4f23864e5_0_1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e4f23864e5_0_1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ge4f23864e5_0_1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3" name="Google Shape;2403;ge4f23864e5_0_1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e4f23864e5_0_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e4f23864e5_0_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e4f23864e5_0_1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e4f23864e5_0_1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e4f23864e5_0_1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e4f23864e5_0_1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ge4f23864e5_0_1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4" name="Google Shape;2424;ge4f23864e5_0_1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f23864e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4f23864e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8"/>
        <p:cNvGrpSpPr/>
        <p:nvPr/>
      </p:nvGrpSpPr>
      <p:grpSpPr>
        <a:xfrm>
          <a:off x="0" y="0"/>
          <a:ext cx="0" cy="0"/>
          <a:chOff x="0" y="0"/>
          <a:chExt cx="0" cy="0"/>
        </a:xfrm>
      </p:grpSpPr>
      <p:sp>
        <p:nvSpPr>
          <p:cNvPr id="2429" name="Google Shape;2429;ge4f23864e5_0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0" name="Google Shape;2430;ge4f23864e5_0_1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e4f23864e5_0_1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e4f23864e5_0_1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e4f23864e5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e4f23864e5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3"/>
        <p:cNvGrpSpPr/>
        <p:nvPr/>
      </p:nvGrpSpPr>
      <p:grpSpPr>
        <a:xfrm>
          <a:off x="0" y="0"/>
          <a:ext cx="0" cy="0"/>
          <a:chOff x="0" y="0"/>
          <a:chExt cx="0" cy="0"/>
        </a:xfrm>
      </p:grpSpPr>
      <p:sp>
        <p:nvSpPr>
          <p:cNvPr id="2444" name="Google Shape;2444;ge4f23864e5_0_1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5" name="Google Shape;2445;ge4f23864e5_0_1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ge4f23864e5_0_1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1" name="Google Shape;2451;ge4f23864e5_0_1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e4f23864e5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e4f23864e5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e4f23864e5_0_1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e4f23864e5_0_1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ge4f23864e5_0_1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6" name="Google Shape;2466;ge4f23864e5_0_1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0"/>
        <p:cNvGrpSpPr/>
        <p:nvPr/>
      </p:nvGrpSpPr>
      <p:grpSpPr>
        <a:xfrm>
          <a:off x="0" y="0"/>
          <a:ext cx="0" cy="0"/>
          <a:chOff x="0" y="0"/>
          <a:chExt cx="0" cy="0"/>
        </a:xfrm>
      </p:grpSpPr>
      <p:sp>
        <p:nvSpPr>
          <p:cNvPr id="2471" name="Google Shape;2471;ge4f23864e5_0_1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2" name="Google Shape;2472;ge4f23864e5_0_1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e4f23864e5_0_1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e4f23864e5_0_1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4f23864e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4f23864e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e4f23864e5_0_1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e4f23864e5_0_1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e4f23864e5_0_1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e4f23864e5_0_1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p:cNvGrpSpPr/>
        <p:nvPr/>
      </p:nvGrpSpPr>
      <p:grpSpPr>
        <a:xfrm>
          <a:off x="0" y="0"/>
          <a:ext cx="0" cy="0"/>
          <a:chOff x="0" y="0"/>
          <a:chExt cx="0" cy="0"/>
        </a:xfrm>
      </p:grpSpPr>
      <p:sp>
        <p:nvSpPr>
          <p:cNvPr id="2492" name="Google Shape;2492;ge4f23864e5_0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3" name="Google Shape;2493;ge4f23864e5_0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ge4f23864e5_0_1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8" name="Google Shape;2498;ge4f23864e5_0_1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ge4f23864e5_0_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3" name="Google Shape;2503;ge4f23864e5_0_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6"/>
        <p:cNvGrpSpPr/>
        <p:nvPr/>
      </p:nvGrpSpPr>
      <p:grpSpPr>
        <a:xfrm>
          <a:off x="0" y="0"/>
          <a:ext cx="0" cy="0"/>
          <a:chOff x="0" y="0"/>
          <a:chExt cx="0" cy="0"/>
        </a:xfrm>
      </p:grpSpPr>
      <p:sp>
        <p:nvSpPr>
          <p:cNvPr id="2507" name="Google Shape;2507;ge4f23864e5_0_1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8" name="Google Shape;2508;ge4f23864e5_0_1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
        <p:cNvGrpSpPr/>
        <p:nvPr/>
      </p:nvGrpSpPr>
      <p:grpSpPr>
        <a:xfrm>
          <a:off x="0" y="0"/>
          <a:ext cx="0" cy="0"/>
          <a:chOff x="0" y="0"/>
          <a:chExt cx="0" cy="0"/>
        </a:xfrm>
      </p:grpSpPr>
      <p:sp>
        <p:nvSpPr>
          <p:cNvPr id="2513" name="Google Shape;2513;ge4f23864e5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e4f23864e5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7"/>
        <p:cNvGrpSpPr/>
        <p:nvPr/>
      </p:nvGrpSpPr>
      <p:grpSpPr>
        <a:xfrm>
          <a:off x="0" y="0"/>
          <a:ext cx="0" cy="0"/>
          <a:chOff x="0" y="0"/>
          <a:chExt cx="0" cy="0"/>
        </a:xfrm>
      </p:grpSpPr>
      <p:sp>
        <p:nvSpPr>
          <p:cNvPr id="2518" name="Google Shape;2518;ge4f23864e5_0_1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9" name="Google Shape;2519;ge4f23864e5_0_1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2"/>
        <p:cNvGrpSpPr/>
        <p:nvPr/>
      </p:nvGrpSpPr>
      <p:grpSpPr>
        <a:xfrm>
          <a:off x="0" y="0"/>
          <a:ext cx="0" cy="0"/>
          <a:chOff x="0" y="0"/>
          <a:chExt cx="0" cy="0"/>
        </a:xfrm>
      </p:grpSpPr>
      <p:sp>
        <p:nvSpPr>
          <p:cNvPr id="2523" name="Google Shape;2523;ge4f23864e5_0_1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4" name="Google Shape;2524;ge4f23864e5_0_1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7"/>
        <p:cNvGrpSpPr/>
        <p:nvPr/>
      </p:nvGrpSpPr>
      <p:grpSpPr>
        <a:xfrm>
          <a:off x="0" y="0"/>
          <a:ext cx="0" cy="0"/>
          <a:chOff x="0" y="0"/>
          <a:chExt cx="0" cy="0"/>
        </a:xfrm>
      </p:grpSpPr>
      <p:sp>
        <p:nvSpPr>
          <p:cNvPr id="2528" name="Google Shape;2528;ge4f23864e5_0_1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9" name="Google Shape;2529;ge4f23864e5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4f23864e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e4f23864e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3"/>
        <p:cNvGrpSpPr/>
        <p:nvPr/>
      </p:nvGrpSpPr>
      <p:grpSpPr>
        <a:xfrm>
          <a:off x="0" y="0"/>
          <a:ext cx="0" cy="0"/>
          <a:chOff x="0" y="0"/>
          <a:chExt cx="0" cy="0"/>
        </a:xfrm>
      </p:grpSpPr>
      <p:sp>
        <p:nvSpPr>
          <p:cNvPr id="2534" name="Google Shape;2534;ge4f23864e5_0_1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e4f23864e5_0_1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ge4f23864e5_0_1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0" name="Google Shape;2540;ge4f23864e5_0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e4f23864e5_0_1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e4f23864e5_0_1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8"/>
        <p:cNvGrpSpPr/>
        <p:nvPr/>
      </p:nvGrpSpPr>
      <p:grpSpPr>
        <a:xfrm>
          <a:off x="0" y="0"/>
          <a:ext cx="0" cy="0"/>
          <a:chOff x="0" y="0"/>
          <a:chExt cx="0" cy="0"/>
        </a:xfrm>
      </p:grpSpPr>
      <p:sp>
        <p:nvSpPr>
          <p:cNvPr id="2549" name="Google Shape;2549;ge4f23864e5_0_1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0" name="Google Shape;2550;ge4f23864e5_0_1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ge4f23864e5_0_1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6" name="Google Shape;2556;ge4f23864e5_0_1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e4f23864e5_0_1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e4f23864e5_0_1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e4f23864e5_0_1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e4f23864e5_0_1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Google Shape;2570;ge4f23864e5_0_1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1" name="Google Shape;2571;ge4f23864e5_0_1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5"/>
        <p:cNvGrpSpPr/>
        <p:nvPr/>
      </p:nvGrpSpPr>
      <p:grpSpPr>
        <a:xfrm>
          <a:off x="0" y="0"/>
          <a:ext cx="0" cy="0"/>
          <a:chOff x="0" y="0"/>
          <a:chExt cx="0" cy="0"/>
        </a:xfrm>
      </p:grpSpPr>
      <p:sp>
        <p:nvSpPr>
          <p:cNvPr id="2576" name="Google Shape;2576;ge4f23864e5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7" name="Google Shape;2577;ge4f23864e5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ge4f23864e5_0_1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2" name="Google Shape;2582;ge4f23864e5_0_1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4f23864e5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e4f23864e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5"/>
        <p:cNvGrpSpPr/>
        <p:nvPr/>
      </p:nvGrpSpPr>
      <p:grpSpPr>
        <a:xfrm>
          <a:off x="0" y="0"/>
          <a:ext cx="0" cy="0"/>
          <a:chOff x="0" y="0"/>
          <a:chExt cx="0" cy="0"/>
        </a:xfrm>
      </p:grpSpPr>
      <p:sp>
        <p:nvSpPr>
          <p:cNvPr id="2586" name="Google Shape;2586;ge4f23864e5_0_1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7" name="Google Shape;2587;ge4f23864e5_0_1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e4f23864e5_0_1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e4f23864e5_0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ge4f23864e5_0_1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8" name="Google Shape;2598;ge4f23864e5_0_1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1"/>
        <p:cNvGrpSpPr/>
        <p:nvPr/>
      </p:nvGrpSpPr>
      <p:grpSpPr>
        <a:xfrm>
          <a:off x="0" y="0"/>
          <a:ext cx="0" cy="0"/>
          <a:chOff x="0" y="0"/>
          <a:chExt cx="0" cy="0"/>
        </a:xfrm>
      </p:grpSpPr>
      <p:sp>
        <p:nvSpPr>
          <p:cNvPr id="2602" name="Google Shape;2602;ge4f23864e5_0_1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3" name="Google Shape;2603;ge4f23864e5_0_1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e4f23864e5_0_1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8" name="Google Shape;2608;ge4f23864e5_0_1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ge4f23864e5_0_1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3" name="Google Shape;2613;ge4f23864e5_0_1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7"/>
        <p:cNvGrpSpPr/>
        <p:nvPr/>
      </p:nvGrpSpPr>
      <p:grpSpPr>
        <a:xfrm>
          <a:off x="0" y="0"/>
          <a:ext cx="0" cy="0"/>
          <a:chOff x="0" y="0"/>
          <a:chExt cx="0" cy="0"/>
        </a:xfrm>
      </p:grpSpPr>
      <p:sp>
        <p:nvSpPr>
          <p:cNvPr id="2618" name="Google Shape;2618;ge4f23864e5_0_1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9" name="Google Shape;2619;ge4f23864e5_0_1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e4f23864e5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e4f23864e5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ge4f23864e5_0_1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9" name="Google Shape;2629;ge4f23864e5_0_1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2"/>
        <p:cNvGrpSpPr/>
        <p:nvPr/>
      </p:nvGrpSpPr>
      <p:grpSpPr>
        <a:xfrm>
          <a:off x="0" y="0"/>
          <a:ext cx="0" cy="0"/>
          <a:chOff x="0" y="0"/>
          <a:chExt cx="0" cy="0"/>
        </a:xfrm>
      </p:grpSpPr>
      <p:sp>
        <p:nvSpPr>
          <p:cNvPr id="2633" name="Google Shape;2633;ge4f23864e5_0_1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4" name="Google Shape;2634;ge4f23864e5_0_1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4f23864e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e4f23864e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e4f23864e5_0_1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e4f23864e5_0_1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e4f23864e5_0_1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e4f23864e5_0_1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e4f23864e5_0_1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e4f23864e5_0_1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3"/>
        <p:cNvGrpSpPr/>
        <p:nvPr/>
      </p:nvGrpSpPr>
      <p:grpSpPr>
        <a:xfrm>
          <a:off x="0" y="0"/>
          <a:ext cx="0" cy="0"/>
          <a:chOff x="0" y="0"/>
          <a:chExt cx="0" cy="0"/>
        </a:xfrm>
      </p:grpSpPr>
      <p:sp>
        <p:nvSpPr>
          <p:cNvPr id="2654" name="Google Shape;2654;ge4f23864e5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5" name="Google Shape;2655;ge4f23864e5_0_1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ge4f23864e5_0_1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1" name="Google Shape;2661;ge4f23864e5_0_1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e4f23864e5_0_1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6" name="Google Shape;2666;ge4f23864e5_0_1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ge4f23864e5_0_1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e4f23864e5_0_1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4"/>
        <p:cNvGrpSpPr/>
        <p:nvPr/>
      </p:nvGrpSpPr>
      <p:grpSpPr>
        <a:xfrm>
          <a:off x="0" y="0"/>
          <a:ext cx="0" cy="0"/>
          <a:chOff x="0" y="0"/>
          <a:chExt cx="0" cy="0"/>
        </a:xfrm>
      </p:grpSpPr>
      <p:sp>
        <p:nvSpPr>
          <p:cNvPr id="2675" name="Google Shape;2675;ge4f23864e5_0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6" name="Google Shape;2676;ge4f23864e5_0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e4f23864e5_0_1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e4f23864e5_0_1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ge4f23864e5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7" name="Google Shape;2687;ge4f23864e5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4f23864e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e4f23864e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0"/>
        <p:cNvGrpSpPr/>
        <p:nvPr/>
      </p:nvGrpSpPr>
      <p:grpSpPr>
        <a:xfrm>
          <a:off x="0" y="0"/>
          <a:ext cx="0" cy="0"/>
          <a:chOff x="0" y="0"/>
          <a:chExt cx="0" cy="0"/>
        </a:xfrm>
      </p:grpSpPr>
      <p:sp>
        <p:nvSpPr>
          <p:cNvPr id="2691" name="Google Shape;2691;ge4f23864e5_0_1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e4f23864e5_0_1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ge4f23864e5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 name="Google Shape;2697;ge4f23864e5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1"/>
        <p:cNvGrpSpPr/>
        <p:nvPr/>
      </p:nvGrpSpPr>
      <p:grpSpPr>
        <a:xfrm>
          <a:off x="0" y="0"/>
          <a:ext cx="0" cy="0"/>
          <a:chOff x="0" y="0"/>
          <a:chExt cx="0" cy="0"/>
        </a:xfrm>
      </p:grpSpPr>
      <p:sp>
        <p:nvSpPr>
          <p:cNvPr id="2702" name="Google Shape;2702;ge4f23864e5_0_1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3" name="Google Shape;2703;ge4f23864e5_0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ge4f23864e5_0_1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 name="Google Shape;2708;ge4f23864e5_0_1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e4f23864e5_0_2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e4f23864e5_0_2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6"/>
        <p:cNvGrpSpPr/>
        <p:nvPr/>
      </p:nvGrpSpPr>
      <p:grpSpPr>
        <a:xfrm>
          <a:off x="0" y="0"/>
          <a:ext cx="0" cy="0"/>
          <a:chOff x="0" y="0"/>
          <a:chExt cx="0" cy="0"/>
        </a:xfrm>
      </p:grpSpPr>
      <p:sp>
        <p:nvSpPr>
          <p:cNvPr id="2717" name="Google Shape;2717;ge4f23864e5_0_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8" name="Google Shape;2718;ge4f23864e5_0_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ge4f23864e5_0_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4" name="Google Shape;2724;ge4f23864e5_0_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e4f23864e5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e4f23864e5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2"/>
        <p:cNvGrpSpPr/>
        <p:nvPr/>
      </p:nvGrpSpPr>
      <p:grpSpPr>
        <a:xfrm>
          <a:off x="0" y="0"/>
          <a:ext cx="0" cy="0"/>
          <a:chOff x="0" y="0"/>
          <a:chExt cx="0" cy="0"/>
        </a:xfrm>
      </p:grpSpPr>
      <p:sp>
        <p:nvSpPr>
          <p:cNvPr id="2733" name="Google Shape;2733;ge4f23864e5_0_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 name="Google Shape;2734;ge4f23864e5_0_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7"/>
        <p:cNvGrpSpPr/>
        <p:nvPr/>
      </p:nvGrpSpPr>
      <p:grpSpPr>
        <a:xfrm>
          <a:off x="0" y="0"/>
          <a:ext cx="0" cy="0"/>
          <a:chOff x="0" y="0"/>
          <a:chExt cx="0" cy="0"/>
        </a:xfrm>
      </p:grpSpPr>
      <p:sp>
        <p:nvSpPr>
          <p:cNvPr id="2738" name="Google Shape;2738;ge4f23864e5_0_2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9" name="Google Shape;2739;ge4f23864e5_0_2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4f23864e5_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4f23864e5_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4f23864e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4f23864e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3"/>
        <p:cNvGrpSpPr/>
        <p:nvPr/>
      </p:nvGrpSpPr>
      <p:grpSpPr>
        <a:xfrm>
          <a:off x="0" y="0"/>
          <a:ext cx="0" cy="0"/>
          <a:chOff x="0" y="0"/>
          <a:chExt cx="0" cy="0"/>
        </a:xfrm>
      </p:grpSpPr>
      <p:sp>
        <p:nvSpPr>
          <p:cNvPr id="2744" name="Google Shape;2744;ge4f23864e5_0_2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5" name="Google Shape;2745;ge4f23864e5_0_2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8"/>
        <p:cNvGrpSpPr/>
        <p:nvPr/>
      </p:nvGrpSpPr>
      <p:grpSpPr>
        <a:xfrm>
          <a:off x="0" y="0"/>
          <a:ext cx="0" cy="0"/>
          <a:chOff x="0" y="0"/>
          <a:chExt cx="0" cy="0"/>
        </a:xfrm>
      </p:grpSpPr>
      <p:sp>
        <p:nvSpPr>
          <p:cNvPr id="2749" name="Google Shape;2749;ge4f23864e5_0_2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0" name="Google Shape;2750;ge4f23864e5_0_2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e4f23864e5_0_2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5" name="Google Shape;2755;ge4f23864e5_0_2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8"/>
        <p:cNvGrpSpPr/>
        <p:nvPr/>
      </p:nvGrpSpPr>
      <p:grpSpPr>
        <a:xfrm>
          <a:off x="0" y="0"/>
          <a:ext cx="0" cy="0"/>
          <a:chOff x="0" y="0"/>
          <a:chExt cx="0" cy="0"/>
        </a:xfrm>
      </p:grpSpPr>
      <p:sp>
        <p:nvSpPr>
          <p:cNvPr id="2759" name="Google Shape;2759;ge4f23864e5_0_2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0" name="Google Shape;2760;ge4f23864e5_0_2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e4f23864e5_0_2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e4f23864e5_0_2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ge4f23864e5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1" name="Google Shape;2771;ge4f23864e5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ge4f23864e5_0_2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ge4f23864e5_0_2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e4f23864e5_0_2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e4f23864e5_0_2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5"/>
        <p:cNvGrpSpPr/>
        <p:nvPr/>
      </p:nvGrpSpPr>
      <p:grpSpPr>
        <a:xfrm>
          <a:off x="0" y="0"/>
          <a:ext cx="0" cy="0"/>
          <a:chOff x="0" y="0"/>
          <a:chExt cx="0" cy="0"/>
        </a:xfrm>
      </p:grpSpPr>
      <p:sp>
        <p:nvSpPr>
          <p:cNvPr id="2786" name="Google Shape;2786;ge4f23864e5_0_2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7" name="Google Shape;2787;ge4f23864e5_0_2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ge4f23864e5_0_2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2" name="Google Shape;2792;ge4f23864e5_0_2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4f23864e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e4f23864e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e4f23864e5_0_2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7" name="Google Shape;2797;ge4f23864e5_0_2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0"/>
        <p:cNvGrpSpPr/>
        <p:nvPr/>
      </p:nvGrpSpPr>
      <p:grpSpPr>
        <a:xfrm>
          <a:off x="0" y="0"/>
          <a:ext cx="0" cy="0"/>
          <a:chOff x="0" y="0"/>
          <a:chExt cx="0" cy="0"/>
        </a:xfrm>
      </p:grpSpPr>
      <p:sp>
        <p:nvSpPr>
          <p:cNvPr id="2801" name="Google Shape;2801;ge4f23864e5_0_2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 name="Google Shape;2802;ge4f23864e5_0_2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6"/>
        <p:cNvGrpSpPr/>
        <p:nvPr/>
      </p:nvGrpSpPr>
      <p:grpSpPr>
        <a:xfrm>
          <a:off x="0" y="0"/>
          <a:ext cx="0" cy="0"/>
          <a:chOff x="0" y="0"/>
          <a:chExt cx="0" cy="0"/>
        </a:xfrm>
      </p:grpSpPr>
      <p:sp>
        <p:nvSpPr>
          <p:cNvPr id="2807" name="Google Shape;2807;ge4f23864e5_0_2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 name="Google Shape;2808;ge4f23864e5_0_2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1"/>
        <p:cNvGrpSpPr/>
        <p:nvPr/>
      </p:nvGrpSpPr>
      <p:grpSpPr>
        <a:xfrm>
          <a:off x="0" y="0"/>
          <a:ext cx="0" cy="0"/>
          <a:chOff x="0" y="0"/>
          <a:chExt cx="0" cy="0"/>
        </a:xfrm>
      </p:grpSpPr>
      <p:sp>
        <p:nvSpPr>
          <p:cNvPr id="2812" name="Google Shape;2812;ge4f23864e5_0_2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3" name="Google Shape;2813;ge4f23864e5_0_2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6"/>
        <p:cNvGrpSpPr/>
        <p:nvPr/>
      </p:nvGrpSpPr>
      <p:grpSpPr>
        <a:xfrm>
          <a:off x="0" y="0"/>
          <a:ext cx="0" cy="0"/>
          <a:chOff x="0" y="0"/>
          <a:chExt cx="0" cy="0"/>
        </a:xfrm>
      </p:grpSpPr>
      <p:sp>
        <p:nvSpPr>
          <p:cNvPr id="2817" name="Google Shape;2817;ge4f23864e5_0_2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8" name="Google Shape;2818;ge4f23864e5_0_2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1"/>
        <p:cNvGrpSpPr/>
        <p:nvPr/>
      </p:nvGrpSpPr>
      <p:grpSpPr>
        <a:xfrm>
          <a:off x="0" y="0"/>
          <a:ext cx="0" cy="0"/>
          <a:chOff x="0" y="0"/>
          <a:chExt cx="0" cy="0"/>
        </a:xfrm>
      </p:grpSpPr>
      <p:sp>
        <p:nvSpPr>
          <p:cNvPr id="2822" name="Google Shape;2822;ge4f23864e5_0_2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3" name="Google Shape;2823;ge4f23864e5_0_2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e4f23864e5_0_2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e4f23864e5_0_2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2"/>
        <p:cNvGrpSpPr/>
        <p:nvPr/>
      </p:nvGrpSpPr>
      <p:grpSpPr>
        <a:xfrm>
          <a:off x="0" y="0"/>
          <a:ext cx="0" cy="0"/>
          <a:chOff x="0" y="0"/>
          <a:chExt cx="0" cy="0"/>
        </a:xfrm>
      </p:grpSpPr>
      <p:sp>
        <p:nvSpPr>
          <p:cNvPr id="2833" name="Google Shape;2833;ge4f23864e5_0_2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4" name="Google Shape;2834;ge4f23864e5_0_2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7"/>
        <p:cNvGrpSpPr/>
        <p:nvPr/>
      </p:nvGrpSpPr>
      <p:grpSpPr>
        <a:xfrm>
          <a:off x="0" y="0"/>
          <a:ext cx="0" cy="0"/>
          <a:chOff x="0" y="0"/>
          <a:chExt cx="0" cy="0"/>
        </a:xfrm>
      </p:grpSpPr>
      <p:sp>
        <p:nvSpPr>
          <p:cNvPr id="2838" name="Google Shape;2838;ge4f23864e5_0_2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9" name="Google Shape;2839;ge4f23864e5_0_2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e4f23864e5_0_2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e4f23864e5_0_2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4f23864e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4f23864e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8"/>
        <p:cNvGrpSpPr/>
        <p:nvPr/>
      </p:nvGrpSpPr>
      <p:grpSpPr>
        <a:xfrm>
          <a:off x="0" y="0"/>
          <a:ext cx="0" cy="0"/>
          <a:chOff x="0" y="0"/>
          <a:chExt cx="0" cy="0"/>
        </a:xfrm>
      </p:grpSpPr>
      <p:sp>
        <p:nvSpPr>
          <p:cNvPr id="2849" name="Google Shape;2849;ge4f23864e5_0_2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0" name="Google Shape;2850;ge4f23864e5_0_2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3"/>
        <p:cNvGrpSpPr/>
        <p:nvPr/>
      </p:nvGrpSpPr>
      <p:grpSpPr>
        <a:xfrm>
          <a:off x="0" y="0"/>
          <a:ext cx="0" cy="0"/>
          <a:chOff x="0" y="0"/>
          <a:chExt cx="0" cy="0"/>
        </a:xfrm>
      </p:grpSpPr>
      <p:sp>
        <p:nvSpPr>
          <p:cNvPr id="2854" name="Google Shape;2854;ge4f23864e5_0_2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5" name="Google Shape;2855;ge4f23864e5_0_2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ge4f23864e5_0_2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0" name="Google Shape;2860;ge4f23864e5_0_2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e4f23864e5_0_2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e4f23864e5_0_2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e4f23864e5_0_2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e4f23864e5_0_2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4"/>
        <p:cNvGrpSpPr/>
        <p:nvPr/>
      </p:nvGrpSpPr>
      <p:grpSpPr>
        <a:xfrm>
          <a:off x="0" y="0"/>
          <a:ext cx="0" cy="0"/>
          <a:chOff x="0" y="0"/>
          <a:chExt cx="0" cy="0"/>
        </a:xfrm>
      </p:grpSpPr>
      <p:sp>
        <p:nvSpPr>
          <p:cNvPr id="2875" name="Google Shape;2875;ge4f23864e5_0_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6" name="Google Shape;2876;ge4f23864e5_0_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ge4f23864e5_0_2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1" name="Google Shape;2881;ge4f23864e5_0_2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4"/>
        <p:cNvGrpSpPr/>
        <p:nvPr/>
      </p:nvGrpSpPr>
      <p:grpSpPr>
        <a:xfrm>
          <a:off x="0" y="0"/>
          <a:ext cx="0" cy="0"/>
          <a:chOff x="0" y="0"/>
          <a:chExt cx="0" cy="0"/>
        </a:xfrm>
      </p:grpSpPr>
      <p:sp>
        <p:nvSpPr>
          <p:cNvPr id="2885" name="Google Shape;2885;ge4f23864e5_0_2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6" name="Google Shape;2886;ge4f23864e5_0_2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4f23864e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4f23864e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4f23864e5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4f23864e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4f23864e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4f23864e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e4f23864e5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e4f23864e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4f23864e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e4f23864e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4f23864e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4f23864e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4f23864e5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e4f23864e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4f23864e5_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4f23864e5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4f23864e5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4f23864e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4f23864e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4f23864e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e4f23864e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e4f23864e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4f23864e5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e4f23864e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4f23864e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4f23864e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4f23864e5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4f23864e5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4f23864e5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e4f23864e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4f23864e5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e4f23864e5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4f23864e5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4f23864e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e4f23864e5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e4f23864e5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f23864e5_5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4f23864e5_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4f23864e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e4f23864e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e4f23864e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e4f23864e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e4f23864e5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e4f23864e5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4f23864e5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4f23864e5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4f23864e5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e4f23864e5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4f23864e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4f23864e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4f23864e5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4f23864e5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4f23864e5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e4f23864e5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4f23864e5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4f23864e5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e4f23864e5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e4f23864e5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4f23864e5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4f23864e5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e4f23864e5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e4f23864e5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4f23864e5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e4f23864e5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4f23864e5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4f23864e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4f23864e5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4f23864e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e4f23864e5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e4f23864e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4f23864e5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4f23864e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4f23864e5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4f23864e5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e4f23864e5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e4f23864e5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e4f23864e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e4f23864e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e4f23864e5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e4f23864e5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4f23864e5_5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4f23864e5_5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e4f23864e5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e4f23864e5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e4f23864e5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e4f23864e5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4f23864e5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e4f23864e5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4f23864e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4f23864e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4f23864e5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4f23864e5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4f23864e5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e4f23864e5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e4f23864e5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e4f23864e5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e4f23864e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e4f23864e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4f23864e5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4f23864e5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e4f23864e5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e4f23864e5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3.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3.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3.xml"/></Relationships>
</file>

<file path=ppt/slides/_rels/slide3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3.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3.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3.xml"/></Relationships>
</file>

<file path=ppt/slides/_rels/slide3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3.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3.xml"/></Relationships>
</file>

<file path=ppt/slides/_rels/slide3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3.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3.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3.xml"/></Relationships>
</file>

<file path=ppt/slides/_rels/slide3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3.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3.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3.xml"/></Relationships>
</file>

<file path=ppt/slides/_rels/slide3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3.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3.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3.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3.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3.xml"/></Relationships>
</file>

<file path=ppt/slides/_rels/slide3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7.xml"/><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3.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3.xml"/></Relationships>
</file>

<file path=ppt/slides/_rels/slide3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1.xml"/><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3.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3.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3.xml"/></Relationships>
</file>

<file path=ppt/slides/_rels/slide3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5.xml"/><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3.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3.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3.xml"/></Relationships>
</file>

<file path=ppt/slides/_rels/slide3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3.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3.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3.xml"/></Relationships>
</file>

<file path=ppt/slides/_rels/slide4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3.xml"/><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3.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3.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3.xml"/></Relationships>
</file>

<file path=ppt/slides/_rels/slide4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7.xml"/><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3.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3.xml"/></Relationships>
</file>

<file path=ppt/slides/_rels/slide4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1.xml"/><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3.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3.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3.xml"/></Relationships>
</file>

<file path=ppt/slides/_rels/slide4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5.xml"/><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3.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3.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3.xml"/></Relationships>
</file>

<file path=ppt/slides/_rels/slide4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3.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3.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3.xml"/></Relationships>
</file>

<file path=ppt/slides/_rels/slide4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3.xml"/><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3.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3.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3.xml"/></Relationships>
</file>

<file path=ppt/slides/_rels/slide4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7.xml"/><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3.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3.xml"/></Relationships>
</file>

<file path=ppt/slides/_rels/slide4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1.xml"/><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3.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3.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3.xml"/></Relationships>
</file>

<file path=ppt/slides/_rels/slide4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5.xml"/><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3.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3.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3.xml"/></Relationships>
</file>

<file path=ppt/slides/_rels/slide4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3.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3.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3.xml"/></Relationships>
</file>

<file path=ppt/slides/_rels/slide4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3.xml"/><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3.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3.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3.xml"/></Relationships>
</file>

<file path=ppt/slides/_rels/slide4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7.xml"/><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3.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3.xml"/></Relationships>
</file>

<file path=ppt/slides/_rels/slide4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1.xml"/><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3.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3.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3.xml"/></Relationships>
</file>

<file path=ppt/slides/_rels/slide4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5.xml"/><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3.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3.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3.xml"/></Relationships>
</file>

<file path=ppt/slides/_rels/slide4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3.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3.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3.xml"/></Relationships>
</file>

<file path=ppt/slides/_rels/slide4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3.xml"/><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3.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3.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3.xml"/></Relationships>
</file>

<file path=ppt/slides/_rels/slide4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7.xml"/><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3.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3.xml"/></Relationships>
</file>

<file path=ppt/slides/_rels/slide4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1.xml"/><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3.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3.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3.xml"/></Relationships>
</file>

<file path=ppt/slides/_rels/slide4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5.xml"/><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3.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3.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3.xml"/></Relationships>
</file>

<file path=ppt/slides/_rels/slide4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3.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3.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3.xml"/></Relationships>
</file>

<file path=ppt/slides/_rels/slide4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3.xml"/><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3.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3.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3.xml"/></Relationships>
</file>

<file path=ppt/slides/_rels/slide4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7.xml"/><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3.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3.xml"/></Relationships>
</file>

<file path=ppt/slides/_rels/slide4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1.xml"/><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3.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3.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3.xml"/></Relationships>
</file>

<file path=ppt/slides/_rels/slide4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5.xml"/><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3.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3.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3.xml"/></Relationships>
</file>

<file path=ppt/slides/_rels/slide4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3.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3.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3.xml"/></Relationships>
</file>

<file path=ppt/slides/_rels/slide5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3.xml"/><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3.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3.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3.xml"/></Relationships>
</file>

<file path=ppt/slides/_rels/slide5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7.xml"/><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3.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3.xml"/></Relationships>
</file>

<file path=ppt/slides/_rels/slide5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1.xml"/><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3.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3.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3.xml"/></Relationships>
</file>

<file path=ppt/slides/_rels/slide5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5.xml"/><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3.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3.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3.xml"/></Relationships>
</file>

<file path=ppt/slides/_rels/slide5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3.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3.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3.xml"/></Relationships>
</file>

<file path=ppt/slides/_rels/slide5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3.xml"/><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3.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3.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3.xml"/></Relationships>
</file>

<file path=ppt/slides/_rels/slide5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900" b="0">
              <a:latin typeface="Arial"/>
              <a:ea typeface="Arial"/>
              <a:cs typeface="Arial"/>
              <a:sym typeface="Arial"/>
            </a:endParaRPr>
          </a:p>
          <a:p>
            <a:pPr marL="0" lvl="0" indent="0" algn="ctr" rtl="0">
              <a:lnSpc>
                <a:spcPct val="100000"/>
              </a:lnSpc>
              <a:spcBef>
                <a:spcPts val="0"/>
              </a:spcBef>
              <a:spcAft>
                <a:spcPts val="0"/>
              </a:spcAft>
              <a:buSzPts val="2800"/>
              <a:buNone/>
            </a:pPr>
            <a:endParaRPr sz="29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Student Advisory</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Full Comment Slides</a:t>
            </a:r>
            <a:endParaRPr sz="29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9" descr="Forms response chart. Question title: Do you feel that the current civics or government courses left you with a strong understanding of the U.S government?. Number of responses: 186 responses."/>
          <p:cNvPicPr preferRelativeResize="0"/>
          <p:nvPr/>
        </p:nvPicPr>
        <p:blipFill>
          <a:blip r:embed="rId3">
            <a:alphaModFix/>
          </a:blip>
          <a:stretch>
            <a:fillRect/>
          </a:stretch>
        </p:blipFill>
        <p:spPr>
          <a:xfrm>
            <a:off x="641425" y="927374"/>
            <a:ext cx="8265950" cy="37455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2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Information about the government; problems with society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3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3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Using a decision-making model,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Learning abo it the different regions of Virginia and learning about the actual history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Actually involve the students, discussions rather than lecture based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3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21</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Thought nothing was over explained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Caribbean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Colonial America</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European exploration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663" name="Google Shape;663;p13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3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Chinese Dynasties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3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3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More than what the assholes at LCPS taught me I’ll tell you that much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Rights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Economic history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Good teaching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3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22</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I really don’t like the things that we focus on in each history subject. We’re learning history from the wrong perspective. I also wish we learned more about current issues and uncomfortable topics because they need to be discussed and our generation needs to be properly educated.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The women’s rights movement, the civil rights movement, cultures that predated the United States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civil rights movement is my favorite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 love to learn more about the time period from the 1930s on. The more current, the more relevant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1960s!</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684" name="Google Shape;684;p13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3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Bloody Sunday, the Chicago Freedom Movement, the Watts Riots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All of the above!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Options 2 and 3</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0" descr="Forms response chart. Question title: Do you feel that the current civics or government courses left you with a strong understanding of global governments?. Number of responses: 107 responses."/>
          <p:cNvPicPr preferRelativeResize="0"/>
          <p:nvPr/>
        </p:nvPicPr>
        <p:blipFill>
          <a:blip r:embed="rId3">
            <a:alphaModFix/>
          </a:blip>
          <a:stretch>
            <a:fillRect/>
          </a:stretch>
        </p:blipFill>
        <p:spPr>
          <a:xfrm>
            <a:off x="597750" y="950850"/>
            <a:ext cx="8021450" cy="36347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3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different economic stances throughout different regions and types of people throughout the US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Colonization, and it focuses on the wrong elements of the time period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Colonization could be replaced with world history from the 1980s and 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Information that is accurate and relevant, that focuses on issues that are still occurring in present day America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4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I feel that not a lot of content is overemphasized, just that a few subjects need to have more emphasis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I feel that not a lot of content is overemphasized, just that a few subjects need to have more emphasis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9/11, it needs to be talked about more, it is such a tragic  day in American history and had many lasting effects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American Revolution/ 1900-modern day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**above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N/a</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705" name="Google Shape;705;p14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4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We learned alot or maybe even most of the major events, there are just some events that the curriculum should’ve spent more time on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 because it would be extremely hard to teach it in a way that presents both sides or parties equally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4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Should be answer choice A. Because the history class should have the curriculum to connect people and their locations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4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 need to learn how to keep my financial well being, and how the government/economy/world connects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Jamestown and American revolution, this emphasis is good though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wouldn’t replace a topic I might add one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Hands on activities, making the connection between the past and the present.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4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love social sciences it’s an interesting class, but the requirements and structure of the class is flawed. There are too many factors that cause students to stress out and not put effort into the class. Many United involve the historical aspect of social sciences, which is necessary to understand the foundation of social sciences. With this being said, if the curriculum were able to change to benefits students where the could learn the basic history of social sciences in a small portion of the curriculum and then learn the structures of government without bias where the students can form their own political ideology and learn how to apply to today’s society. Changing the perspective of social science to teach students how to benefit the world politically today, instead of being tested and hammered down on subjects that would be irrelevant to today’s issue. I am not saying that the history of social sciences is not important and should not be taught, I am saying that I believe that historical aspect should be broadened and generalized and focusing more to teach students how they would be able to benefit many of societies issues such as the Academic flaws in today’s society.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One topic that has been overlooked in social sciences is the social changes by the people in today’s era, as well as political structures.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What I found most interesting in my classes of social sciences were the wars that are the foundations of our country but also the creation of government and political ideologies that has been expressed through the generations.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In world history the only thing I found interesting were world wars and world issues that impacted all individuals.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726" name="Google Shape;726;p14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4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4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All of the above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4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 think economics should be mandatory and taught especially senior year, teaching students more about today’s economy and how to prepare for the outside world.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World wars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remove the topics of in depth structure of early history and replace it with addressing today’s issues.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The necessary factors for a social studies class to be engaging and interesting students I believe need to be to teach students more about their rights and power to change societies issues. Students who are being hammered down by thousands of assignments on facts and dates of history and small details make children lose interest. There needs to be more hands on learning for social sciences especially for students who have taken a liking to body government and National/international affairs. Students who leave high school do not remember 3/4ths of all historical facts that was mandatory to learn because of the loss of interest. I believe the rate of social sciences would increase majority if students were able to put themselves in real life issues and create simulations and solutions about today’s politics. History of social science is important that’s why I believe it should be taught at an earlier age with less in depth detailed facts and through the years of high school learn more about government, politics, and world affairs especially in today’s era.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4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 feel that history has always been very white washed.  Meaning that in all topics other races don’t get nearly enough focus and they’re always focused on teaching about white people in America.</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World War 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747" name="Google Shape;747;p14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41" descr="Forms response chart. Question title: Should there be a greater focus on political parties and politics in the Civics and Government courses?. Number of responses: 180 responses."/>
          <p:cNvPicPr preferRelativeResize="0"/>
          <p:nvPr/>
        </p:nvPicPr>
        <p:blipFill>
          <a:blip r:embed="rId3">
            <a:alphaModFix/>
          </a:blip>
          <a:stretch>
            <a:fillRect/>
          </a:stretch>
        </p:blipFill>
        <p:spPr>
          <a:xfrm>
            <a:off x="687888" y="1021923"/>
            <a:ext cx="7768224" cy="352000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4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5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5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pay taxes, trends in the US economy, how stocks work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talk about current events, don’t teach the same things over again, be 100% transparent about what really happened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None.</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African and early European history (other than Rome and Greece)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All wars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The Romans and the Russians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768" name="Google Shape;768;p15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5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effects of the collapse of the Soviet Union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5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There’s a separate class called micro and macro economics, as for geography I wish we learned more.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5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Broad question. Economics is so vast it’s hard to pinpoint one specific topic. I guess supply and demand...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None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None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Work ethic</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5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Wars; why should we have to revisit a sensitive topic that has already been resolved.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Industrial Era; inventions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Mayans, Incans, Aztecs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There has been many</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789" name="Google Shape;789;p15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5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It wasn’t that I didn’t learn it, but that it was taught wrong or with not enough information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5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42" descr="Forms response chart. Question title: Should voting rights: history, conflict, triumphs, patterns and trends have a greater emphasis in Civics and Government courses?. Number of responses: 180 responses."/>
          <p:cNvPicPr preferRelativeResize="0"/>
          <p:nvPr/>
        </p:nvPicPr>
        <p:blipFill>
          <a:blip r:embed="rId3">
            <a:alphaModFix/>
          </a:blip>
          <a:stretch>
            <a:fillRect/>
          </a:stretch>
        </p:blipFill>
        <p:spPr>
          <a:xfrm>
            <a:off x="798600" y="1057527"/>
            <a:ext cx="7689624" cy="348435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5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Only topics relevant to today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Civil War should be replaced with anything else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Hands-on experience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6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The last two answers combined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Oppression of minorities and groups of people around the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Current day and just generally unique groups of people around the world with unique culture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AP WORLD the curriculum is so fast paced (which is fine) but it takes events out of context by skipping over valuable events and not putting the events in perspective</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810" name="Google Shape;810;p16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6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6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All</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 combination of all but with heavy emphasis on culture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6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least have an understanding of basic concepts but I would like to go much further with it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Interaction and relatability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6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I feel like black history and women’s history is often overlooked. Both groups have made countless contributions to our current world yet students don’t have the opportunity to learn about them in the classroom.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I found the Progressive Era and the Civil Rights Movement/Era most interesting.</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831" name="Google Shape;831;p16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6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6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6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War and Civil War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6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30</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teacher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Al History is important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Learning about various history events help to understand our society and how we should not make the same mistakes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852" name="Google Shape;852;p16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43" descr="Forms response chart. Question title: Should social justice: history, conflict, triumphs, patterns and trends have a greater emphasis in Civics and Government courses?. Number of responses: 180 responses."/>
          <p:cNvPicPr preferRelativeResize="0"/>
          <p:nvPr/>
        </p:nvPicPr>
        <p:blipFill>
          <a:blip r:embed="rId3">
            <a:alphaModFix/>
          </a:blip>
          <a:stretch>
            <a:fillRect/>
          </a:stretch>
        </p:blipFill>
        <p:spPr>
          <a:xfrm>
            <a:off x="618038" y="984799"/>
            <a:ext cx="7907926" cy="3583301"/>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6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7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7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7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31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How actually horrible America has been in terms of treatment of people who aren’t white Christians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Native Americans and how peaceful they were until Europeans came to America.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Asian countries and their way of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873" name="Google Shape;873;p17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7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 lot of social justice issues like Woodstock and other major protests.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I think too much emphasis can do more harm than good. It would be better to teach about it from a non biased point of view and focus more on similarities rather than differences because there are a lot.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7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7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More about how it’s applied and working in real life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remove a lot of the emphasis on the timeline of wars and replace it with more of the actual causes and motivations behind them</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It’s so important for us to know what actually happened. I think there’s a lot of sugar coating to make certain people or countries look better or not as bad. This is harmful because it refuses to acknowledge that there are/have been some really horrible people making decisions about things they shouldn’t be able to make decisions about. It’s also important for us to recognize patterns and topics in real life so we can be more aware and involved.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7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32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African history other than just slavery.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Nothing</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African history and their early technological advancements.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We briefly went over the Triangle trade then jumped straight into the American Revolution for the 3rd time in a row that I have been in high school</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894" name="Google Shape;894;p17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7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African Migration and how everything started from Africa and the different changes that people went through after their migration to their respective area.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7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44" descr="Forms response chart. Question title: Civics and Government courses would be more interesting if they included. Number of responses: 175 responses."/>
          <p:cNvPicPr preferRelativeResize="0"/>
          <p:nvPr/>
        </p:nvPicPr>
        <p:blipFill>
          <a:blip r:embed="rId3">
            <a:alphaModFix/>
          </a:blip>
          <a:stretch>
            <a:fillRect/>
          </a:stretch>
        </p:blipFill>
        <p:spPr>
          <a:xfrm>
            <a:off x="231000" y="885925"/>
            <a:ext cx="8839200" cy="3710623"/>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7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All of the basic skills needed to survive in life after college and how to read stocks and the foreign exchange market.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Using a decision-making model,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American Revolution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remove the American Revolution and replace it with early African advancements and how they affect us today or how they’ve been upgraded since their original use.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Make connected to the real world and how this affects us and stop talking so much about old dead people and how there are people now making great advancements.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8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33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At least in world history, we completely look over the history on indigenous people before the west started to colonize the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indigenous peoples and the cold war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Maybe</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915" name="Google Shape;915;p18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8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8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8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American revolution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Having a good understanding in history can help students understand current events.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8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34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Specific stories of a few</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No specific historical topics were ignored, but I feel like the impact of those topics on today's society was rarely discussed.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Industrial Revolution</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World War 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936" name="Google Shape;936;p18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8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Of the events that I was not taught about, I would say Watergate.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8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8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Of the things that economics did not teach me, I would say that I think I need to know how economics affects government policy.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Jamestown and other early settlements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There are no topics that I would outright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 think the most important thing is for the teacher to persistently reinforce the connection of everything that is being taught to present times.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8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35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It makes me wonder and want to know more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Decolonization of Africa and Asia and its Lasting Effects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Black Wallstreet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Native Americans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957" name="Google Shape;957;p18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5" descr="Forms response chart. Question title: Which of the following best describes how you feel geography and economics are represented in social studies classes. Number of responses: 175 responses."/>
          <p:cNvPicPr preferRelativeResize="0"/>
          <p:nvPr/>
        </p:nvPicPr>
        <p:blipFill>
          <a:blip r:embed="rId3">
            <a:alphaModFix/>
          </a:blip>
          <a:stretch>
            <a:fillRect/>
          </a:stretch>
        </p:blipFill>
        <p:spPr>
          <a:xfrm>
            <a:off x="562825" y="866899"/>
            <a:ext cx="8187374" cy="3709925"/>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8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Black Wallstreet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9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9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Different economic systems across the world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The lives of different influential Black Americans besides Fredrick Douglass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For teachers to aid students in drawing similarities between the past and present and ways we can improve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9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36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Middle School student (Grades 6 - 8)</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Yes!  I love that subject</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i can’t think of anything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I personally liked learning about the holocaust and the civil rights movement.</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Maybe</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978" name="Google Shape;978;p19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9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1970s.. like the gas shortage and everything happening in russia.</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9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9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I’m not sure.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 feel like teachers talk about the oregon trial and people moving to the west a lot.. maybe that’s me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can’t think of anything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hands on projects rather than just essays and stuff like that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9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37</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The history and perspectives of the indigenous communities in countries around the world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Native Americans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Ancient civilizations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999" name="Google Shape;999;p19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9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Salem witch trials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9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46" descr="Forms response chart. Question title: Geography courses should be. Number of responses: 172 responses."/>
          <p:cNvPicPr preferRelativeResize="0"/>
          <p:nvPr/>
        </p:nvPicPr>
        <p:blipFill>
          <a:blip r:embed="rId3">
            <a:alphaModFix/>
          </a:blip>
          <a:stretch>
            <a:fillRect/>
          </a:stretch>
        </p:blipFill>
        <p:spPr>
          <a:xfrm>
            <a:off x="370700" y="940475"/>
            <a:ext cx="8667674" cy="3638625"/>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9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 haven’t been taught almost anything about it in history classes so how should I know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remove the biased information about the native Americans and slavery that is given by white men and replace it with real truths from Native American and African sources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Because it is important to know the history of your country and your world and how it works and if it’s not interesting no one is going to pay attention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20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38</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"Why do we learn the same events every year (i.e. the Civil War) with little change in nuance or perspective?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1920sand30s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020" name="Google Shape;1020;p20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20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20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20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20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39</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I feel like Asian American civil rights movements are overlooked in US history, because I knew it eventually happened but I don’t actually know any of the events that occurred to achieve them. I also feel like history that focuses on Africa is rushed through so I don’t really get to absorb any information.</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1960’s-1980’s cultural and social mobility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Anywhere from the 1600-1800 I feel like are blurred together, especially if there is less emphasis on certain countries so it makes them seem irrelevant.</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041" name="Google Shape;1041;p20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20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Asian American civil rights movements, little emphasis on Stonewall riots too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20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20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20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b="1">
                <a:solidFill>
                  <a:srgbClr val="DB244D"/>
                </a:solidFill>
              </a:rPr>
              <a:t>Record: 40</a:t>
            </a:r>
            <a:endParaRPr sz="1100" b="1">
              <a:solidFill>
                <a:srgbClr val="DB244D"/>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Really anytime after ww2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1950-1960s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French Revolution</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The change in dynasties In china</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062" name="Google Shape;1062;p20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47" descr="Forms response chart. Question title: My economics education has been (check all that apply). Number of responses: 173 responses."/>
          <p:cNvPicPr preferRelativeResize="0"/>
          <p:nvPr/>
        </p:nvPicPr>
        <p:blipFill>
          <a:blip r:embed="rId3">
            <a:alphaModFix/>
          </a:blip>
          <a:stretch>
            <a:fillRect/>
          </a:stretch>
        </p:blipFill>
        <p:spPr>
          <a:xfrm>
            <a:off x="882149" y="852750"/>
            <a:ext cx="7757350" cy="3894850"/>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20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Vietnam</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21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21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World war 2</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Pre colonization should be replaced with modern America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Class debates and discussion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21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b="1">
                <a:solidFill>
                  <a:srgbClr val="DB244D"/>
                </a:solidFill>
              </a:rPr>
              <a:t>Record: 41</a:t>
            </a:r>
            <a:endParaRPr sz="1100" b="1">
              <a:solidFill>
                <a:srgbClr val="DB244D"/>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Specific stories of a few</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Everything in the more recent middle east, asia and south america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Early American Politics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French Revolution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083" name="Google Shape;1083;p21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21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Russian Revolution, i’ve never learned about it, but it impacts America to this day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21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21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taxes and how the deficit impacts the American lifestyle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 and rev war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More discussion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21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b="1">
                <a:solidFill>
                  <a:srgbClr val="D50032"/>
                </a:solidFill>
              </a:rPr>
              <a:t>Record: 42</a:t>
            </a:r>
            <a:endParaRPr sz="1100" b="1">
              <a:solidFill>
                <a:srgbClr val="D50032"/>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"Why do we learn the same events every year (i.e. the Civil War) with little change in nuance or perspective?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the fight for lgbtqia+ rights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civil rights era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salem witch trials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Maybe</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104" name="Google Shape;1104;p21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21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21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48" descr="Forms response chart. Question title: Did your social studies courses give you an opportunity to explore historical documents?. Number of responses: 173 responses."/>
          <p:cNvPicPr preferRelativeResize="0"/>
          <p:nvPr/>
        </p:nvPicPr>
        <p:blipFill>
          <a:blip r:embed="rId3">
            <a:alphaModFix/>
          </a:blip>
          <a:stretch>
            <a:fillRect/>
          </a:stretch>
        </p:blipFill>
        <p:spPr>
          <a:xfrm>
            <a:off x="501700" y="1083425"/>
            <a:ext cx="8327100" cy="3495650"/>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21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taxes work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wars of any kind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making it include all sides of history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22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b="1">
                <a:solidFill>
                  <a:srgbClr val="D50032"/>
                </a:solidFill>
              </a:rPr>
              <a:t>Record: 43</a:t>
            </a:r>
            <a:endParaRPr sz="1100" b="1">
              <a:solidFill>
                <a:srgbClr val="D50032"/>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"Why do we learn the same events every year (i.e. the Civil War) with little change in nuance or perspective?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The history of minorities in America, not just the civil rights movement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1900’s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Ancient cultures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The sequence of events from the revolutionary war to civil war basically </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125" name="Google Shape;1125;p22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22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Stonewall riots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22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22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Drawing Conclusions and Making Generalizations, Constructing an argument and taking knowledgeable action,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war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Enthusiastic teachers who really really know the materials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22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b="1">
                <a:solidFill>
                  <a:srgbClr val="D50032"/>
                </a:solidFill>
              </a:rPr>
              <a:t>Record: 44</a:t>
            </a:r>
            <a:endParaRPr sz="11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Specific stories of a few</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the inaccuracy/bias in history that is often overlooked that teachers students a misrepresented series of events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Aztec Empire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Much of the course was taught out of order within each period, and time framing was not </a:t>
            </a:r>
            <a:r>
              <a:rPr lang="en" sz="1200">
                <a:solidFill>
                  <a:schemeClr val="dk1"/>
                </a:solidFill>
              </a:rPr>
              <a:t>focused on.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146" name="Google Shape;1146;p22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22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22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22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Taxes, capitalism, types of economies, buying a house, loans, etc.</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good teachers, engagement in forms of art, discussion, projects, powerpoints, etc. more connections to current day events, less focus on exam and teaching to it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22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b="1">
                <a:solidFill>
                  <a:srgbClr val="DB244D"/>
                </a:solidFill>
              </a:rPr>
              <a:t>Record: 45</a:t>
            </a:r>
            <a:endParaRPr sz="1100" b="1">
              <a:solidFill>
                <a:srgbClr val="DB244D"/>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Graduate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Specific stories of a few</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African-American history mainly, particularly slavery. It’s often been glossed over and glorified, or at least not taught with the depth and honesty it deserves. Also history from the last 50 years; it is typically rushed at the end of the year. There should be more focus on the Civil Rights Movement and modern history.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Modern History and African-American history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Middle Eastern and African History was my personal favorite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167" name="Google Shape;1167;p22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subTitle" idx="4294967295"/>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900" b="0">
              <a:latin typeface="Arial"/>
              <a:ea typeface="Arial"/>
              <a:cs typeface="Arial"/>
              <a:sym typeface="Arial"/>
            </a:endParaRPr>
          </a:p>
          <a:p>
            <a:pPr marL="0" lvl="0" indent="0" algn="l" rtl="0">
              <a:lnSpc>
                <a:spcPct val="100000"/>
              </a:lnSpc>
              <a:spcBef>
                <a:spcPts val="0"/>
              </a:spcBef>
              <a:spcAft>
                <a:spcPts val="0"/>
              </a:spcAft>
              <a:buSzPts val="2800"/>
              <a:buNone/>
            </a:pPr>
            <a:endParaRPr sz="29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Overview of the Student Data in chart form</a:t>
            </a:r>
            <a:endParaRPr sz="29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9" descr="Forms response chart. Question title: Did the analysis of the historical documents help you to understand or make connections to modern history or just a connection to past events?. Number of responses: 169 responses."/>
          <p:cNvPicPr preferRelativeResize="0"/>
          <p:nvPr/>
        </p:nvPicPr>
        <p:blipFill>
          <a:blip r:embed="rId3">
            <a:alphaModFix/>
          </a:blip>
          <a:stretch>
            <a:fillRect/>
          </a:stretch>
        </p:blipFill>
        <p:spPr>
          <a:xfrm>
            <a:off x="405650" y="1003899"/>
            <a:ext cx="7942874" cy="3599125"/>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22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Stonewall is big one. Watergate should also to be discussed in further depth.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23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All of the above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23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Real life applications of economic concepts like supply and demand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Exploration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don’t know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Real world application of topics learned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3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b="1">
                <a:solidFill>
                  <a:srgbClr val="DB244D"/>
                </a:solidFill>
              </a:rPr>
              <a:t>Record: 46</a:t>
            </a:r>
            <a:endParaRPr sz="1100" b="1">
              <a:solidFill>
                <a:srgbClr val="DB244D"/>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"Why do we learn the same events every year (i.e. the Civil War) with little change in nuance or perspective?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Civil Rights movement/ Women’s rights movement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holocaust</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women’s rights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Since we learn a little bit about each topic for many years, connecting them together is hard overtime</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188" name="Google Shape;1188;p23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23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important supreme court cases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23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23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do taxes, important concepts i actually need for life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Declaration of Independence/ American Rev.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23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47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I would love to hear more about late 1800s Presidents, I feel like the Presidents between Lincoln and Wilson are overlooked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Red Scare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Inter-War Europe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The period between “reconstruction” and ww1 was lacking</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209" name="Google Shape;1209;p23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23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Isreal / Palistine debacle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23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but with a legislative emphasis — leave protest movements to history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VA Should offer high credit geography options (AP Geo) etc.</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50" descr="Forms response chart. Question title: Which of the following skills were you taught in your social studies classes? (Check all that apply). Number of responses: 170 responses."/>
          <p:cNvPicPr preferRelativeResize="0"/>
          <p:nvPr/>
        </p:nvPicPr>
        <p:blipFill>
          <a:blip r:embed="rId3">
            <a:alphaModFix/>
          </a:blip>
          <a:stretch>
            <a:fillRect/>
          </a:stretch>
        </p:blipFill>
        <p:spPr>
          <a:xfrm>
            <a:off x="652963" y="1003424"/>
            <a:ext cx="7838076" cy="3723100"/>
          </a:xfrm>
          <a:prstGeom prst="rect">
            <a:avLst/>
          </a:prstGeom>
          <a:noFill/>
          <a:ln>
            <a:noFill/>
          </a:ln>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3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An in depth understanding of how tariffs work and how they can be a “weapon” in international diplomacy would be helpful</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WWII</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Jamestown replaced with Reaganomics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 teacher who is an effective storyteller and lessons that encourage group discussion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24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48</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Asian studies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Ancient Egyptian and Roman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Same as above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It goes straight from Columbus to Jamestown</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230" name="Google Shape;1230;p24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24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don’t know that I could identify that without so deep reflection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24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24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the flow of government money works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The topic I would remove would be the genitalia teachings of colonists that painted them as good to Natives. I would replace it with extended studies of Central America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Variation of teaching tactics, group discussion,  relation to current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24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49</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A huge topic I believe has been overlooked is Indonesian/Pacific Islander History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Harlem Renaissance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Post WWII</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Jumping around two quickly in Postclassical and Early Modern Era in India led a lot of connections pertaining to its evolution to be lost.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251" name="Google Shape;1251;p24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24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1st and 2nd Wave Feminism</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24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24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More about the spectrum of economic systems present throughout the world.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Manifest Destiny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Remove Robber Barons and Replace it with US Cultural Evolution in the early 20th century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To be able to draw connections from the past and present, as well as to make your own predictions about the possible effects of current events based on past events.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24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50</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Italian Renaissance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wild west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Italian Renaissance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272" name="Google Shape;1272;p24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1"/>
          <p:cNvSpPr txBox="1">
            <a:spLocks noGrp="1"/>
          </p:cNvSpPr>
          <p:nvPr>
            <p:ph type="subTitle" idx="4294967295"/>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900" b="0">
              <a:latin typeface="Arial"/>
              <a:ea typeface="Arial"/>
              <a:cs typeface="Arial"/>
              <a:sym typeface="Arial"/>
            </a:endParaRPr>
          </a:p>
          <a:p>
            <a:pPr marL="0" lvl="0" indent="0" algn="l" rtl="0">
              <a:lnSpc>
                <a:spcPct val="100000"/>
              </a:lnSpc>
              <a:spcBef>
                <a:spcPts val="0"/>
              </a:spcBef>
              <a:spcAft>
                <a:spcPts val="0"/>
              </a:spcAft>
              <a:buSzPts val="2800"/>
              <a:buNone/>
            </a:pPr>
            <a:endParaRPr sz="29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Individual Records</a:t>
            </a:r>
            <a:endParaRPr sz="5200">
              <a:solidFill>
                <a:schemeClr val="dk1"/>
              </a:solidFill>
            </a:endParaRPr>
          </a:p>
          <a:p>
            <a:pPr marL="0" lvl="0" indent="0" algn="ctr" rtl="0">
              <a:spcBef>
                <a:spcPts val="0"/>
              </a:spcBef>
              <a:spcAft>
                <a:spcPts val="0"/>
              </a:spcAft>
              <a:buClr>
                <a:schemeClr val="dk1"/>
              </a:buClr>
              <a:buSzPts val="1100"/>
              <a:buFont typeface="Arial"/>
              <a:buNone/>
            </a:pPr>
            <a:r>
              <a:rPr lang="en" sz="3200" b="0">
                <a:solidFill>
                  <a:schemeClr val="dk1"/>
                </a:solidFill>
              </a:rPr>
              <a:t>Students did not respond to all questions</a:t>
            </a:r>
            <a:endParaRPr sz="3200" b="0">
              <a:solidFill>
                <a:schemeClr val="dk1"/>
              </a:solidFil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24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25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5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roller coaster that is the market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25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51</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None</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I have never felt strongly that a topic or idea has been over taught in my education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Post Civil-war industrialization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Native Americans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The jump from civil war to WW1 is very quickly taught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293" name="Google Shape;1293;p25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25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Many of the labor rebellions and strikes in theb1800’s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25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25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Anything that wasn’t taught to me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Structure of the government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Unique lessons? History lectures can be very boring at time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25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52</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Yes!  I love that subject</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Cold war</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Cold war</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Cold war</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314" name="Google Shape;1314;p25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25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25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t>
            </a:r>
            <a:r>
              <a:rPr lang="en" sz="1200" b="1">
                <a:solidFill>
                  <a:schemeClr val="dk1"/>
                </a:solidFill>
              </a:rPr>
              <a:t>American Revolution, Civil War, WWI, WWII, etc</a:t>
            </a:r>
            <a:endParaRPr sz="1200" b="1">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r>
              <a:rPr lang="en" sz="1200" b="1">
                <a:solidFill>
                  <a:schemeClr val="dk1"/>
                </a:solidFill>
              </a:rPr>
              <a:t>Colonial Era</a:t>
            </a:r>
            <a:endParaRPr sz="1200" b="1">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r>
              <a:rPr lang="en" sz="1200" b="1">
                <a:solidFill>
                  <a:schemeClr val="dk1"/>
                </a:solidFill>
              </a:rPr>
              <a:t>The Renaissance </a:t>
            </a:r>
            <a:endParaRPr sz="1200" b="1">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a:t>
            </a:r>
            <a:r>
              <a:rPr lang="en" sz="1200" b="1">
                <a:solidFill>
                  <a:schemeClr val="dk1"/>
                </a:solidFill>
              </a:rPr>
              <a:t>No</a:t>
            </a:r>
            <a:endParaRPr sz="1200" b="1">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43" name="Google Shape;243;p5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25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American Indians, slavery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26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53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Religious conflicts, their nuances and origins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American involvement in the Middle East conflict</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The origins of Israel</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335" name="Google Shape;1335;p26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26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Several topics - we covered the Cold War and communism, but not how those topics apply to modern day. We covered the origins of Israel, but only briefly and in little detail. The information was presented badly - not biased, but often only one sided, not examining the nuances of many historical situations.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26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Should focus primarily on physical geography (many of my classmates can’t read a map - this should be addressed) but also discuss the culture of these regions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26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Personal finance, the structure of federal economics, how the economy functions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 reconstruction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26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54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Native American civil rights movement. So much emphasis is put on African American civil rights, which is very important, however there needs to be more recognition of other movements that shaped our nation.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Native American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Probably ancient greek and roman culture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From the revolutionary war to the beginning of the civil war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356" name="Google Shape;1356;p26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26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AIDs epidemic</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26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26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Basic principles that I need to know in life in general at least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26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55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exploration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slavery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Harlem Renaissance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ancient Mesopotamia</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The revolutionary war to the Civil War</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377" name="Google Shape;1377;p26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3"/>
          <p:cNvSpPr txBox="1"/>
          <p:nvPr/>
        </p:nvSpPr>
        <p:spPr>
          <a:xfrm>
            <a:off x="663825" y="541425"/>
            <a:ext cx="79728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a:t>
            </a:r>
            <a:r>
              <a:rPr lang="en" sz="1200" b="1">
                <a:solidFill>
                  <a:schemeClr val="dk1"/>
                </a:solidFill>
              </a:rPr>
              <a:t>Yes</a:t>
            </a:r>
            <a:endParaRPr sz="1200" b="1">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t>
            </a:r>
            <a:r>
              <a:rPr lang="en" sz="1200" b="1">
                <a:solidFill>
                  <a:schemeClr val="dk1"/>
                </a:solidFill>
              </a:rPr>
              <a:t>A combination of the two</a:t>
            </a:r>
            <a:endParaRPr sz="1200" b="1">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r>
              <a:rPr lang="en" sz="1200" b="1">
                <a:solidFill>
                  <a:schemeClr val="dk1"/>
                </a:solidFill>
              </a:rPr>
              <a:t>Yes</a:t>
            </a:r>
            <a:endParaRPr sz="1200" b="1">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r>
              <a:rPr lang="en" sz="1200" b="1">
                <a:solidFill>
                  <a:schemeClr val="dk1"/>
                </a:solidFill>
              </a:rPr>
              <a:t>It should remain just in history courses</a:t>
            </a:r>
            <a:endParaRPr b="1"/>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26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background culture of African-Americans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more of the people in different cultures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27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27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more of the people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colonizing North America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The upcoming of the African-American culture in North America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less of sitting and taking notes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27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56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398" name="Google Shape;1398;p27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27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27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27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27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57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Civil Rights (in depth)</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Cold War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Cold War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419" name="Google Shape;1419;p27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27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In my opinion, the Lavendar Scare and more in-depth about US perception of communism</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27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a:t>
            </a:r>
            <a:r>
              <a:rPr lang="en" sz="1200" b="1"/>
              <a:t> It should remain just in history courses</a:t>
            </a:r>
            <a:endParaRPr sz="1200" b="1"/>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a:t>
            </a:r>
            <a:r>
              <a:rPr lang="en" sz="1200" b="1"/>
              <a:t> It should remain just in history courses</a:t>
            </a:r>
            <a:endParaRPr sz="1200" b="1"/>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r>
              <a:rPr lang="en" sz="1200" b="1"/>
              <a:t>I am able to see how geography and economics influences history and government</a:t>
            </a:r>
            <a:endParaRPr sz="1200" b="1"/>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27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28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58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The international affairs that the US enters as a young nation. Or rather, the issues that the US gets pulled into as a result of alliances and such. I do not understand the Palestine and Israel situation, but I do know the US is implicated somehow.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 liked learning about the Constitution and the supreme court cases that shaped american law.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 loved learning about the Persian and Greek Empire.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In AP world it was difficult to cover such a large time span. I don’t remember how the Ottoman Empire fell because we moved so fast past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440" name="Google Shape;1440;p28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28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28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28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war and james town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Not remove just don’t repeat the Revolutionary war. Replace with a better fleshed out curriculum on the Reconstruction era and post the great depression.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28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59</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1800s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History in Europe about conquering land throughout the centuries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461" name="Google Shape;1461;p28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28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Maybe how the party system affects our government but not necessarily the parties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28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All of the above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28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28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Black History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Civil rights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Japan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482" name="Google Shape;1482;p28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5"/>
          <p:cNvSpPr txBox="1"/>
          <p:nvPr/>
        </p:nvSpPr>
        <p:spPr>
          <a:xfrm>
            <a:off x="690025" y="0"/>
            <a:ext cx="80253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r>
              <a:rPr lang="en" sz="1200" b="1"/>
              <a:t>How to file taxes, write checks, invest, and apply for loans </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r>
              <a:rPr lang="en" sz="1200" b="1"/>
              <a:t>Yes</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r>
              <a:rPr lang="en" sz="1200" b="1"/>
              <a:t>More so in high school only</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r>
              <a:rPr lang="en" sz="1200" b="1"/>
              <a:t>Cause and Effect, Drawing Conclusions and Making Generalizations, Constructing an argument and taking knowledgeable action, Comparing and Contrasting, Recognizing Fact, Opinion, and Bias, Critical thinking, Creative thinking, Collaboration, Communication, Citizenship</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r>
              <a:rPr lang="en" sz="1200" b="1"/>
              <a:t>The way early Virginians lived</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r>
              <a:rPr lang="en" sz="1200" b="1"/>
              <a:t>Being able to apply history to today</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28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9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29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That it influences the government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Manifest Destiny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Decrease emphasis on manifest Destiny and increased emphasis of the effect of American expansion on  preexisting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More projects that require students to research and gain a deeper understanding of the material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29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what slavery was actually like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503" name="Google Shape;1503;p29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29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29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29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 good teacher and different learning activities (not just the same repetitive activities for each topic)</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29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systematic racism</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Indigenous peoples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Islamic empire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When they talked about julius caesar and then went straight into learning about Islam</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524" name="Google Shape;1524;p29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29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29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a:t>
            </a:r>
            <a:endParaRPr sz="1200" b="1">
              <a:solidFill>
                <a:srgbClr val="D50032"/>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The effects on culture that the Cold War had on people around the world.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U.S. History from WWI to now is the most interesting to me because it was the start of our involvement in world affairs.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The 20th century is my favorite time period to learn about because of the rapid advances in technology and pivotal wars that shaped the balance of power we see today.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457200" marR="0" lvl="0" indent="0" algn="l" rtl="0">
              <a:lnSpc>
                <a:spcPct val="100000"/>
              </a:lnSpc>
              <a:spcBef>
                <a:spcPts val="0"/>
              </a:spcBef>
              <a:spcAft>
                <a:spcPts val="0"/>
              </a:spcAft>
              <a:buNone/>
            </a:pPr>
            <a:r>
              <a:rPr lang="en" sz="1200">
                <a:solidFill>
                  <a:schemeClr val="dk1"/>
                </a:solidFill>
              </a:rPr>
              <a:t>If so, please describe it. The period after the Civil War to WWI is pretty jarring in U.S. History, along with the modern era in World History.</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64" name="Google Shape;264;p5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29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Literally everything like idek what a credit score is lol</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World wars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remove Christopher Columbus being a “hero” for finding the americas and replace it with the actual genocide of indigenous people that he committed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Interaction and maybe videos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30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the history of indigenous americans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WWII home front</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post WWII Germany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100"/>
          </a:p>
        </p:txBody>
      </p:sp>
      <p:pic>
        <p:nvPicPr>
          <p:cNvPr id="1545" name="Google Shape;1545;p30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30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any and all queer history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30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30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30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current events, specially anything after the 2000s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pre-colonialism, native americans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ancient civilizations (maya, inca, egypt, rome, greek)</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Maybe</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566" name="Google Shape;1566;p30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30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Palestine Israeli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30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30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pay taxes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and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30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Continuing struggles for equal treatment, the prevalence of prejudice in the current world, civil rights movements continuing efforts, historical LGBTQ activism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587" name="Google Shape;1587;p30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details of the partitioning of Africa and how that affects the continent today.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30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Tulsa race massacre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31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p31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WWII</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31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"Why do we learn the same events every year (i.e. the Civil War) with little change in nuance or perspective?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I know that this is probably a unique situation that may have come about from me not going to elementary school in virginia, but until this year(sophomore year) I had never been taught the world wars.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Probably the earliest settlers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The northern European people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608" name="Google Shape;1608;p31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1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Chernobyl disaster(I would say ww2 but we talked about it this year so I don't think it counts anymore)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31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31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 still don't really know how trading stocks works but idk if that's something I "need" to know</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Constructing an argument and taking knowledgeable action,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even though the class is "US" history I think when relearning the revolutionary war for the hundreth time it'd be interesting to learn about it from the perspective of england.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New historical information and one way to make it engaging would be to follow certain "characters"(people) throughout their lives and how the world was happening around them</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31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The most taught history I have had is the Declaration of Independence and Constitution</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Civil Rights Movement and history past 1980</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1950s America and up</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Most likely the European countries from 1700-1900</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In Whap we had to start after the religions were formed and were expected to know everything about what happened in the time periods before 1250</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629" name="Google Shape;1629;p31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31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Civil Rights Movement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Google Shape;1639;p31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1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it has changed the world and it applies to me as an individual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period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don’t think I remove any but just add topics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Teaching students the connections between then and now. Making students learn about the different cultures instead of just glossing over them like an after thought. Teaching us what is going to be relevant in our lives(mainly government classes).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32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love learning about history and social studies but I feel that the way they approach teaching it is not engaging enough. Bookwork makes me loose interest in the subject and it is not memorable enough.</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I feel that the topic of oppression against other races, ethnicities, gender and sexuality is not as recognized when it should be taught to spread awareness.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I liked learning about the civil rights movement because it shows how people can work together in peace to take down oppression.</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Maybe</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650" name="Google Shape;1650;p32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32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32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32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branches of the governmet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less bookwork and more analysis into the topics via discussion or videos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32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Events/movements black Americans have contributed to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cold war period and the people involved during that time (1950s-1990s)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The Roman empire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Maybe</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671" name="Google Shape;1671;p32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32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32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32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I'd probably need a review fresher, but I'll be fine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Having students being able to choose different events that they find interesting.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1" name="Google Shape;1691;p32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100">
                <a:solidFill>
                  <a:schemeClr val="dk1"/>
                </a:solidFill>
              </a:rPr>
              <a:t>Record: 70</a:t>
            </a:r>
            <a:endParaRPr sz="11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The civil rights movement, I have only had one teacher talk about Malcom X so there are definitely other leaders I haven’t learned about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Civil rights movement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WWII</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692" name="Google Shape;1692;p32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2"/>
          <p:cNvPicPr preferRelativeResize="0"/>
          <p:nvPr/>
        </p:nvPicPr>
        <p:blipFill>
          <a:blip r:embed="rId3">
            <a:alphaModFix/>
          </a:blip>
          <a:stretch>
            <a:fillRect/>
          </a:stretch>
        </p:blipFill>
        <p:spPr>
          <a:xfrm>
            <a:off x="585788" y="1081088"/>
            <a:ext cx="7972425" cy="2981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basic things I need to know how to do and deal with when I leave high school. Ex: knowledge of credit, loans, checks, scams.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In elementary and middle school I remember learning about small variations about the same topics every year until high school. That should change.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I'd have more classes related to things outside of American History in pre-highschool curriculums. Having a refresher on what our hisotry is good, but five years of the same topic with small variations is uninteresting.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 connection to their lives and the current world today, the lives of their past relatives, and empathy.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Google Shape;1697;p32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Lynchings such as Emmet Till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33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Pp</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33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We need to learn more about how stocks and real estate affect the economy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Drawing Conclusions and Making Generalizations, Using a decision-making model, Constructing an argument and taking knowledgeable action,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war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Manifest destiny and replace it with how the natives were effected so much by colonization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Lectures and engaging activities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Google Shape;1712;p33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900">
                <a:solidFill>
                  <a:schemeClr val="dk1"/>
                </a:solidFill>
              </a:rPr>
              <a:t>Which of the following best describes you? High School student (Grades 9 - 12)</a:t>
            </a:r>
            <a:endParaRPr sz="900">
              <a:solidFill>
                <a:schemeClr val="dk1"/>
              </a:solidFill>
            </a:endParaRPr>
          </a:p>
          <a:p>
            <a:pPr marL="0" marR="0" lvl="0" indent="0" algn="l" rtl="0">
              <a:lnSpc>
                <a:spcPct val="100000"/>
              </a:lnSpc>
              <a:spcBef>
                <a:spcPts val="0"/>
              </a:spcBef>
              <a:spcAft>
                <a:spcPts val="0"/>
              </a:spcAft>
              <a:buNone/>
            </a:pPr>
            <a:endParaRPr sz="900">
              <a:solidFill>
                <a:schemeClr val="dk1"/>
              </a:solidFill>
            </a:endParaRPr>
          </a:p>
          <a:p>
            <a:pPr marL="0" marR="0" lvl="0" indent="0" algn="l" rtl="0">
              <a:lnSpc>
                <a:spcPct val="100000"/>
              </a:lnSpc>
              <a:spcBef>
                <a:spcPts val="0"/>
              </a:spcBef>
              <a:spcAft>
                <a:spcPts val="0"/>
              </a:spcAft>
              <a:buNone/>
            </a:pPr>
            <a:r>
              <a:rPr lang="en" sz="900">
                <a:solidFill>
                  <a:schemeClr val="dk1"/>
                </a:solidFill>
              </a:rPr>
              <a:t>Which of the following best describes you and your social studies experience? "Why do we learn the same events every year (i.e. the Civil War) with little change in nuance or perspective?</a:t>
            </a:r>
            <a:endParaRPr sz="900">
              <a:solidFill>
                <a:schemeClr val="dk1"/>
              </a:solidFill>
            </a:endParaRPr>
          </a:p>
          <a:p>
            <a:pPr marL="0" marR="0" lvl="0" indent="0" algn="l" rtl="0">
              <a:lnSpc>
                <a:spcPct val="100000"/>
              </a:lnSpc>
              <a:spcBef>
                <a:spcPts val="0"/>
              </a:spcBef>
              <a:spcAft>
                <a:spcPts val="0"/>
              </a:spcAft>
              <a:buNone/>
            </a:pPr>
            <a:endParaRPr sz="900">
              <a:solidFill>
                <a:schemeClr val="dk1"/>
              </a:solidFill>
            </a:endParaRPr>
          </a:p>
          <a:p>
            <a:pPr marL="0" marR="0" lvl="0" indent="0" algn="l" rtl="0">
              <a:lnSpc>
                <a:spcPct val="100000"/>
              </a:lnSpc>
              <a:spcBef>
                <a:spcPts val="0"/>
              </a:spcBef>
              <a:spcAft>
                <a:spcPts val="0"/>
              </a:spcAft>
              <a:buNone/>
            </a:pPr>
            <a:r>
              <a:rPr lang="en" sz="900" b="1" u="sng">
                <a:solidFill>
                  <a:schemeClr val="dk1"/>
                </a:solidFill>
              </a:rPr>
              <a:t>History </a:t>
            </a:r>
            <a:endParaRPr sz="900" b="1" u="sng">
              <a:solidFill>
                <a:schemeClr val="dk1"/>
              </a:solidFill>
            </a:endParaRPr>
          </a:p>
          <a:p>
            <a:pPr marL="457200" marR="0" lvl="0" indent="-285750" algn="l" rtl="0">
              <a:lnSpc>
                <a:spcPct val="100000"/>
              </a:lnSpc>
              <a:spcBef>
                <a:spcPts val="0"/>
              </a:spcBef>
              <a:spcAft>
                <a:spcPts val="0"/>
              </a:spcAft>
              <a:buClr>
                <a:schemeClr val="dk1"/>
              </a:buClr>
              <a:buSzPts val="900"/>
              <a:buAutoNum type="arabicPeriod"/>
            </a:pPr>
            <a:r>
              <a:rPr lang="en" sz="900">
                <a:solidFill>
                  <a:schemeClr val="dk1"/>
                </a:solidFill>
              </a:rPr>
              <a:t>In your school experience, which of the following topics do you feel are "over taught" or over emphasized </a:t>
            </a:r>
            <a:endParaRPr sz="900">
              <a:solidFill>
                <a:schemeClr val="dk1"/>
              </a:solidFill>
            </a:endParaRPr>
          </a:p>
          <a:p>
            <a:pPr marL="457200" marR="0" lvl="0" indent="-228600" algn="l" rtl="0">
              <a:lnSpc>
                <a:spcPct val="100000"/>
              </a:lnSpc>
              <a:spcBef>
                <a:spcPts val="0"/>
              </a:spcBef>
              <a:spcAft>
                <a:spcPts val="0"/>
              </a:spcAft>
              <a:buNone/>
            </a:pPr>
            <a:r>
              <a:rPr lang="en" sz="900">
                <a:solidFill>
                  <a:schemeClr val="dk1"/>
                </a:solidFill>
              </a:rPr>
              <a:t>       If other, please explain Throughout my experience with social studies in APS, I feel like we are often taught the same topics every single year without much change.  Additionally, we cover a huge time-period (often from colonization to present-day), but never actually go into detail for any of the topics.  As a result, I have heard the names of most of our country's and world's biggest events, but don't know any further details or information.  However, I'm not sure how much of this problem can be changed, because there is just too much information that needs to be covered in the curriculum.  Maybe take a part of each year to go more in depth on one part of the curriculum?</a:t>
            </a:r>
            <a:endParaRPr sz="900">
              <a:solidFill>
                <a:schemeClr val="dk1"/>
              </a:solidFill>
            </a:endParaRPr>
          </a:p>
          <a:p>
            <a:pPr marL="0" marR="0" lvl="0" indent="0" algn="l" rtl="0">
              <a:lnSpc>
                <a:spcPct val="100000"/>
              </a:lnSpc>
              <a:spcBef>
                <a:spcPts val="0"/>
              </a:spcBef>
              <a:spcAft>
                <a:spcPts val="0"/>
              </a:spcAft>
              <a:buNone/>
            </a:pPr>
            <a:endParaRPr sz="900">
              <a:solidFill>
                <a:schemeClr val="dk1"/>
              </a:solidFill>
            </a:endParaRPr>
          </a:p>
          <a:p>
            <a:pPr marL="457200" marR="0" lvl="0" indent="-285750" algn="l" rtl="0">
              <a:lnSpc>
                <a:spcPct val="100000"/>
              </a:lnSpc>
              <a:spcBef>
                <a:spcPts val="0"/>
              </a:spcBef>
              <a:spcAft>
                <a:spcPts val="0"/>
              </a:spcAft>
              <a:buClr>
                <a:schemeClr val="dk1"/>
              </a:buClr>
              <a:buSzPts val="900"/>
              <a:buAutoNum type="arabicPeriod"/>
            </a:pPr>
            <a:r>
              <a:rPr lang="en" sz="900">
                <a:solidFill>
                  <a:schemeClr val="dk1"/>
                </a:solidFill>
              </a:rPr>
              <a:t>In your school experience, describe one topic you feel has been overlooked. While taking US/VA History this year, I felt like the Hmong involvement with the United States in the Vietnam War was overlooked.  The Hmong were neglected by the U.S. after they served for the U.S., and I think that this is a valuable teachable moment to reflect on some of our country's mistakes.</a:t>
            </a:r>
            <a:endParaRPr sz="900">
              <a:solidFill>
                <a:schemeClr val="dk1"/>
              </a:solidFill>
            </a:endParaRPr>
          </a:p>
          <a:p>
            <a:pPr marL="0" marR="0" lvl="0" indent="0" algn="l" rtl="0">
              <a:lnSpc>
                <a:spcPct val="100000"/>
              </a:lnSpc>
              <a:spcBef>
                <a:spcPts val="0"/>
              </a:spcBef>
              <a:spcAft>
                <a:spcPts val="0"/>
              </a:spcAft>
              <a:buNone/>
            </a:pPr>
            <a:endParaRPr sz="900">
              <a:solidFill>
                <a:schemeClr val="dk1"/>
              </a:solidFill>
            </a:endParaRPr>
          </a:p>
          <a:p>
            <a:pPr marL="457200" marR="0" lvl="0" indent="-285750" algn="l" rtl="0">
              <a:lnSpc>
                <a:spcPct val="100000"/>
              </a:lnSpc>
              <a:spcBef>
                <a:spcPts val="0"/>
              </a:spcBef>
              <a:spcAft>
                <a:spcPts val="0"/>
              </a:spcAft>
              <a:buClr>
                <a:schemeClr val="dk1"/>
              </a:buClr>
              <a:buSzPts val="900"/>
              <a:buAutoNum type="arabicPeriod"/>
            </a:pPr>
            <a:r>
              <a:rPr lang="en" sz="900">
                <a:solidFill>
                  <a:schemeClr val="dk1"/>
                </a:solidFill>
              </a:rPr>
              <a:t>What time period, place, or group of people in United States history did you find most  interesting to learn about? I was most interested in learning about the Space Race.</a:t>
            </a:r>
            <a:endParaRPr sz="900">
              <a:solidFill>
                <a:schemeClr val="dk1"/>
              </a:solidFill>
            </a:endParaRPr>
          </a:p>
          <a:p>
            <a:pPr marL="0" marR="0" lvl="0" indent="0" algn="l" rtl="0">
              <a:lnSpc>
                <a:spcPct val="100000"/>
              </a:lnSpc>
              <a:spcBef>
                <a:spcPts val="0"/>
              </a:spcBef>
              <a:spcAft>
                <a:spcPts val="0"/>
              </a:spcAft>
              <a:buNone/>
            </a:pPr>
            <a:endParaRPr sz="900">
              <a:solidFill>
                <a:schemeClr val="dk1"/>
              </a:solidFill>
            </a:endParaRPr>
          </a:p>
          <a:p>
            <a:pPr marL="457200" marR="0" lvl="0" indent="-285750" algn="l" rtl="0">
              <a:lnSpc>
                <a:spcPct val="100000"/>
              </a:lnSpc>
              <a:spcBef>
                <a:spcPts val="0"/>
              </a:spcBef>
              <a:spcAft>
                <a:spcPts val="0"/>
              </a:spcAft>
              <a:buClr>
                <a:schemeClr val="dk1"/>
              </a:buClr>
              <a:buSzPts val="900"/>
              <a:buAutoNum type="arabicPeriod"/>
            </a:pPr>
            <a:r>
              <a:rPr lang="en" sz="900">
                <a:solidFill>
                  <a:schemeClr val="dk1"/>
                </a:solidFill>
              </a:rPr>
              <a:t>What time period, place, or group of people in World History history did you find most interesting to learn about? I was most interested in learning about the Renaissance.</a:t>
            </a:r>
            <a:endParaRPr sz="900">
              <a:solidFill>
                <a:schemeClr val="dk1"/>
              </a:solidFill>
            </a:endParaRPr>
          </a:p>
          <a:p>
            <a:pPr marL="0" marR="0" lvl="0" indent="0" algn="l" rtl="0">
              <a:lnSpc>
                <a:spcPct val="100000"/>
              </a:lnSpc>
              <a:spcBef>
                <a:spcPts val="0"/>
              </a:spcBef>
              <a:spcAft>
                <a:spcPts val="0"/>
              </a:spcAft>
              <a:buNone/>
            </a:pPr>
            <a:endParaRPr sz="900">
              <a:solidFill>
                <a:schemeClr val="dk1"/>
              </a:solidFill>
            </a:endParaRPr>
          </a:p>
          <a:p>
            <a:pPr marL="457200" marR="0" lvl="0" indent="-285750" algn="l" rtl="0">
              <a:lnSpc>
                <a:spcPct val="100000"/>
              </a:lnSpc>
              <a:spcBef>
                <a:spcPts val="0"/>
              </a:spcBef>
              <a:spcAft>
                <a:spcPts val="0"/>
              </a:spcAft>
              <a:buClr>
                <a:schemeClr val="dk1"/>
              </a:buClr>
              <a:buSzPts val="900"/>
              <a:buAutoNum type="arabicPeriod"/>
            </a:pPr>
            <a:r>
              <a:rPr lang="en" sz="900">
                <a:solidFill>
                  <a:schemeClr val="dk1"/>
                </a:solidFill>
              </a:rPr>
              <a:t>Was there ever a time that there was too much of a jump between time periods and you could not see the historical connection between them? No</a:t>
            </a:r>
            <a:endParaRPr sz="900">
              <a:solidFill>
                <a:schemeClr val="dk1"/>
              </a:solidFill>
            </a:endParaRPr>
          </a:p>
          <a:p>
            <a:pPr marL="0" marR="0" lvl="0" indent="457200" algn="l" rtl="0">
              <a:lnSpc>
                <a:spcPct val="100000"/>
              </a:lnSpc>
              <a:spcBef>
                <a:spcPts val="0"/>
              </a:spcBef>
              <a:spcAft>
                <a:spcPts val="0"/>
              </a:spcAft>
              <a:buNone/>
            </a:pPr>
            <a:endParaRPr sz="9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713" name="Google Shape;1713;p33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33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3" name="Google Shape;1723;p33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33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The most repetitive topic is the American Revolution, but that is also a very important event!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33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History in the last 10-15 years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Asia and Rome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734" name="Google Shape;1734;p33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sp>
        <p:nvSpPr>
          <p:cNvPr id="1739" name="Google Shape;1739;p33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History should stay in history, and current events should be in government</a:t>
            </a:r>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33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History should stay in history, and current events should be in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 course I took online that was completely unrelated to history or government classes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Vietnam/Korean war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American revolution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WWII</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Between Post-revolution and civil war</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85" name="Google Shape;285;p6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33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Probably civil rights and suffrage (they are still very important though)</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Debates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34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Specific stories of a few</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Global studies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Indigenous  people of the US.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Israeli vs Palestinian conflict, the Basque, The Rhawndians, and Yugoslavia</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Maybe</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755" name="Google Shape;1755;p34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34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WWII, I only recently learned about the class in AP Euro with a very brief and lackluster review.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34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34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775" name="Google Shape;1775;p34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School prison pipeline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between wars period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Or the Victorian era</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776" name="Google Shape;1776;p34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Google Shape;1781;p34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Decolonization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34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34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Local economic development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Virginian history 13 colonies (not including native history)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The great man history of learning individuals rather than groups and interactions of such</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 good teacher student relationship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34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Virginia Government (State Governments)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1800 to Present (History &amp; Government)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Middle Ages (Renaissance, Discovery, etc...)</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797" name="Google Shape;1797;p34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Trail of Tears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Google Shape;1802;p34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Amelia Earhart Crossing the Atlantic (Evolution of Transportation)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7" name="Google Shape;1807;p35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35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Trade, Taxes, Supply &amp; Demand, Rates, Markets, Stocks, etc...</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Wars Throughout History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Important People and Places During the Wars (Possibly Small Events that influenced the Wars?)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Making it more interactive for the students and making them engage in class more.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35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computer skills such as typing, and using programs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west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818" name="Google Shape;1818;p35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35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vietnam war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sp>
        <p:nvSpPr>
          <p:cNvPr id="1828" name="Google Shape;1828;p35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Google Shape;1833;p35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35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N/A</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the Interwar Era</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World War II and the Cold War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The Protestant Reformation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The period between WWI and WWII in Europe</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839" name="Google Shape;1839;p35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4" name="Google Shape;1844;p35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Tulsa Race Massacre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35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6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Conflict and success influence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1854" name="Google Shape;1854;p35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Loans, banking and accounts, taxes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Establishment of Jamestown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think all of the topics we discuss are important, so I don't think we should replace anything but add more content instead.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Classroom discussions and critical thinking of topics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Google Shape;1859;p36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20s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Roman empire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860" name="Google Shape;1860;p36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sp>
        <p:nvSpPr>
          <p:cNvPr id="1865" name="Google Shape;1865;p36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36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sp>
        <p:nvSpPr>
          <p:cNvPr id="1875" name="Google Shape;1875;p36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live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Using a decision-making model,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Jamestown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Something cooler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36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Imagination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Asian americans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1700s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When you jump from 30 years war to american revolution</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881" name="Google Shape;1881;p36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6" name="Google Shape;1886;p36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rise of the qing dynasty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36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36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workings of economic policy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Drawing Conclusions and Making Generalizations,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Who the governor is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Clas discussion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36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American Revolution, but it's understandable</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How to do taxes, get a job, live independently, etc.</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Civil War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World War 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902" name="Google Shape;1902;p36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investment works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Constructing an argument and taking knowledgeable action,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Colonialism</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Interesting material</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36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Armenian Genocide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sp>
        <p:nvSpPr>
          <p:cNvPr id="1912" name="Google Shape;1912;p37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7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General aspects of how money works, taxes, stocks and bonds, how to effectively purchase a house, car etc.</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American Revolution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I'm actually not sure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There can't be a daily repetition of notes, lectures, etc. Students must be able to have open in-class discussions with the teacher and each other about the topics and must be able to freely state their opions.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7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None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Not a lot of emphasis on the hardships of marginalized communities.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In depth stories of people behind impactful historical events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English history and ancient Roman history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None</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923" name="Google Shape;1923;p37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p37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events in Europe in the 19th century before WWI</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3" name="Google Shape;1933;p37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sp>
        <p:nvSpPr>
          <p:cNvPr id="1938" name="Google Shape;1938;p37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In depth analysis on economic policies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The American revolution, Civil War, and WWII</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don’t know which topic I would remove and replace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Use of the Socratic method, but the teacher should make a learning environment where mistakes and incorrect answers are alright.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37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idk</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ww2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ww2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944" name="Google Shape;1944;p37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37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idk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sp>
        <p:nvSpPr>
          <p:cNvPr id="1954" name="Google Shape;1954;p37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Current events from 2000- present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1950-2001</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WWII and Renaissance period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AP European history had numerous jumps back and forth not taught chronologically that became confusing</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306" name="Google Shape;306;p6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37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Using a decision-making model, Comparing and Contrasting,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idk</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idk</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idk</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4" name="Google Shape;1964;p38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The Great Depression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Japan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Japan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Yes because some of the events they teach it jumps and leaves out parts that make it seem like history</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965" name="Google Shape;1965;p38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38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Idk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38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38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somewhat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Constructing an argument and taking knowledgeable action,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Politics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Learning about the past instead of the future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Doing fun things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38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taxes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1986" name="Google Shape;1986;p38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world war 2</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38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38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stock market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world war 2</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politics replace it with more social justice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hands on projects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38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World wars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wars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none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none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007" name="Google Shape;2007;p38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p38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taxes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39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sp>
        <p:nvSpPr>
          <p:cNvPr id="2022" name="Google Shape;2022;p39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vote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voting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voting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doing what they are exposed to be doing and listening to the teacher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p39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I'm not sure if I liked or not it was just something I had to learn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none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wars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none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028" name="Google Shape;2028;p39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39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don't know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39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39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All the dates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Drawing Conclusions and Making Generalizations, Using a decision-making model,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music and a nice teacher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39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french and indian war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1850-1920</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1900-1930</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049" name="Google Shape;2049;p39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sp>
        <p:nvSpPr>
          <p:cNvPr id="2054" name="Google Shape;2054;p39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9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9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69" name="Google Shape;2069;p40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Current Wars/Conflicts like the war we've been in with Afghanistan/Iraq/Iran since 2001.</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first settlers and how our nation began and has evolved.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The time around our 1st President George Washington.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070" name="Google Shape;2070;p40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p40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War in Saudi Arabia with Sadam Hussein.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sp>
        <p:nvSpPr>
          <p:cNvPr id="2080" name="Google Shape;2080;p40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Great! My teacher Ms. Woodson covered material in a sequential, understanding and interesting order. I actually wanted to learn the things she taught!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sp>
        <p:nvSpPr>
          <p:cNvPr id="2085" name="Google Shape;2085;p40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 believe my teacher covered most everything I would need and want to know from past all the way to present with how money is printed, what it's made of, the importance of a dollar, interests, correct spending and saving, calculating tax and how economics makes the world go round.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In my class, how bills are passed in both state and national governments.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Making it interesting, keeping the student engaged and relating topics to current ways, which my teacher, Ms. Woodson, did all 3!</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Google Shape;2090;p40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Things going on in the world today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Politics because it had to do with today.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Around war times because I want to join the military.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091" name="Google Shape;2091;p40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6" name="Google Shape;2096;p40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september 11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40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06" name="Google Shape;2106;p40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current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citizenship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replace politics with more current events that helps with life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Having debates, and working together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Shape 2110"/>
        <p:cNvGrpSpPr/>
        <p:nvPr/>
      </p:nvGrpSpPr>
      <p:grpSpPr>
        <a:xfrm>
          <a:off x="0" y="0"/>
          <a:ext cx="0" cy="0"/>
          <a:chOff x="0" y="0"/>
          <a:chExt cx="0" cy="0"/>
        </a:xfrm>
      </p:grpSpPr>
      <p:sp>
        <p:nvSpPr>
          <p:cNvPr id="2111" name="Google Shape;2111;p40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Controversial topics of events that happened and are happening around the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 thought it was interesting on how the founding fathers created the foundation of the current country today.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The World Wars and cuasing factors to it was interesting to learn about.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112" name="Google Shape;2112;p40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be a productive and educated member in the American workplace and how to invest and spend money wisely.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Colonization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Incorporate more debates and discussions. Ask students to debate what they believe for better understanding and to learn point of view of others. Stop teaching to a test, teach to learn.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Shape 2116"/>
        <p:cNvGrpSpPr/>
        <p:nvPr/>
      </p:nvGrpSpPr>
      <p:grpSpPr>
        <a:xfrm>
          <a:off x="0" y="0"/>
          <a:ext cx="0" cy="0"/>
          <a:chOff x="0" y="0"/>
          <a:chExt cx="0" cy="0"/>
        </a:xfrm>
      </p:grpSpPr>
      <p:sp>
        <p:nvSpPr>
          <p:cNvPr id="2117" name="Google Shape;2117;p40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think that the Renaissance was overlooked, even with the importance of it even in today's world.</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121"/>
        <p:cNvGrpSpPr/>
        <p:nvPr/>
      </p:nvGrpSpPr>
      <p:grpSpPr>
        <a:xfrm>
          <a:off x="0" y="0"/>
          <a:ext cx="0" cy="0"/>
          <a:chOff x="0" y="0"/>
          <a:chExt cx="0" cy="0"/>
        </a:xfrm>
      </p:grpSpPr>
      <p:sp>
        <p:nvSpPr>
          <p:cNvPr id="2122" name="Google Shape;2122;p41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41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the economy works and how to be prepared for life after graduation.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Documents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History of the European discovery of the Americas to be changed more in a Native American and other indigenous people's points of view.</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Real world examples and an opportunity to more actively learn of topics.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132" name="Google Shape;2132;p41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civics</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ok</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ww2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ww2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133" name="Google Shape;2133;p41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137"/>
        <p:cNvGrpSpPr/>
        <p:nvPr/>
      </p:nvGrpSpPr>
      <p:grpSpPr>
        <a:xfrm>
          <a:off x="0" y="0"/>
          <a:ext cx="0" cy="0"/>
          <a:chOff x="0" y="0"/>
          <a:chExt cx="0" cy="0"/>
        </a:xfrm>
      </p:grpSpPr>
      <p:sp>
        <p:nvSpPr>
          <p:cNvPr id="2138" name="Google Shape;2138;p41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dont know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2143" name="Google Shape;2143;p41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 boring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2148" name="Google Shape;2148;p41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nothing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 dont know</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nothing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nothing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1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im not sure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 dont have 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dont have 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154" name="Google Shape;2154;p41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158"/>
        <p:cNvGrpSpPr/>
        <p:nvPr/>
      </p:nvGrpSpPr>
      <p:grpSpPr>
        <a:xfrm>
          <a:off x="0" y="0"/>
          <a:ext cx="0" cy="0"/>
          <a:chOff x="0" y="0"/>
          <a:chExt cx="0" cy="0"/>
        </a:xfrm>
      </p:grpSpPr>
      <p:sp>
        <p:nvSpPr>
          <p:cNvPr id="2159" name="Google Shape;2159;p41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idk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p41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I feel that civil rights are over taught in our current history and social studies curriculum.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 feel the role Christianity played in the founding of our nation is frequently overlooked.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 find pre-Revolutionary America to be the most interesting period.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 find American History the most interesting to learn about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327" name="Google Shape;327;p6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41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it works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im not sure maybe politics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old interesting facts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42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No clue.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No one really.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 don't know.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175" name="Google Shape;2175;p42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42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don't know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5" name="Google Shape;2185;p42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2190" name="Google Shape;2190;p42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Don't know.</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Using a decision-making model,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 don't know</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can't remember all the topics we talked about.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Different activities?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2194"/>
        <p:cNvGrpSpPr/>
        <p:nvPr/>
      </p:nvGrpSpPr>
      <p:grpSpPr>
        <a:xfrm>
          <a:off x="0" y="0"/>
          <a:ext cx="0" cy="0"/>
          <a:chOff x="0" y="0"/>
          <a:chExt cx="0" cy="0"/>
        </a:xfrm>
      </p:grpSpPr>
      <p:sp>
        <p:nvSpPr>
          <p:cNvPr id="2195" name="Google Shape;2195;p42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love the world history and American history but I don't like civics at all.</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 don't know I can't remember all the social studies topics.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No 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 don't really know.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196" name="Google Shape;2196;p42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2200"/>
        <p:cNvGrpSpPr/>
        <p:nvPr/>
      </p:nvGrpSpPr>
      <p:grpSpPr>
        <a:xfrm>
          <a:off x="0" y="0"/>
          <a:ext cx="0" cy="0"/>
          <a:chOff x="0" y="0"/>
          <a:chExt cx="0" cy="0"/>
        </a:xfrm>
      </p:grpSpPr>
      <p:sp>
        <p:nvSpPr>
          <p:cNvPr id="2201" name="Google Shape;2201;p42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can't remember.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2205"/>
        <p:cNvGrpSpPr/>
        <p:nvPr/>
      </p:nvGrpSpPr>
      <p:grpSpPr>
        <a:xfrm>
          <a:off x="0" y="0"/>
          <a:ext cx="0" cy="0"/>
          <a:chOff x="0" y="0"/>
          <a:chExt cx="0" cy="0"/>
        </a:xfrm>
      </p:grpSpPr>
      <p:sp>
        <p:nvSpPr>
          <p:cNvPr id="2206" name="Google Shape;2206;p42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42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places on the map.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Constructing an argument and taking knowledgeable action,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Huh?</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No clue.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Fun activities and other stuff like that?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16" name="Google Shape;2216;p42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nothing is really over taught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american elections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1868- 1968 politics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probably world war 1-2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217" name="Google Shape;2217;p42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3"/>
          <p:cNvPicPr preferRelativeResize="0"/>
          <p:nvPr/>
        </p:nvPicPr>
        <p:blipFill>
          <a:blip r:embed="rId3">
            <a:alphaModFix/>
          </a:blip>
          <a:stretch>
            <a:fillRect/>
          </a:stretch>
        </p:blipFill>
        <p:spPr>
          <a:xfrm>
            <a:off x="990725" y="1401175"/>
            <a:ext cx="7715250" cy="2857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Azusa Street Revival</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42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probably the nature of the watergate scandal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43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Google Shape;2232;p43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not something thats needed in this class maybe we should acknowledge there is a required class for that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students who care the problem is not the course its the generation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2236"/>
        <p:cNvGrpSpPr/>
        <p:nvPr/>
      </p:nvGrpSpPr>
      <p:grpSpPr>
        <a:xfrm>
          <a:off x="0" y="0"/>
          <a:ext cx="0" cy="0"/>
          <a:chOff x="0" y="0"/>
          <a:chExt cx="0" cy="0"/>
        </a:xfrm>
      </p:grpSpPr>
      <p:sp>
        <p:nvSpPr>
          <p:cNvPr id="2237" name="Google Shape;2237;p43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B244D"/>
                </a:solidFill>
              </a:rPr>
              <a:t>Record: 96</a:t>
            </a:r>
            <a:endParaRPr sz="1200" b="1">
              <a:solidFill>
                <a:srgbClr val="DB244D"/>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I didn't really feel like any subjects were over taught.</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Real-life skills. I feel like home education should be a requirement.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Babalonians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World War II</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In both my sophomore and freshman history classes the teachers made massive jumps back and forth through time when teaching</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238" name="Google Shape;2238;p43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sp>
        <p:nvSpPr>
          <p:cNvPr id="2243" name="Google Shape;2243;p43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I'm sure there's many of them, but none come to mind as I'm at the point it's hard to differentiate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8" name="Google Shape;2248;p43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43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 general education, so that if we are interested we can pursue it in college. However, we should also know enough about economics as a civilian that we can form an opinion about several real life situations without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wouldn't necessarily replace any topics. However, I would decrease some of the surplus  information and teach more about current events.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Connection to their present knowledge of current events.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Google Shape;2258;p43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Middle School student (Grades 6 - 8)</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The skills and content I learn I can use now and later on in life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Wars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U.S. Constitution</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Founding Fathers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259" name="Google Shape;2259;p43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43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69" name="Google Shape;2269;p43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7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43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Politcs, Voting, and the government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44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1900s-2000s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280" name="Google Shape;2280;p44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sp>
        <p:nvSpPr>
          <p:cNvPr id="2285" name="Google Shape;2285;p44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44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5" name="Google Shape;2295;p44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0" name="Google Shape;2300;p44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301" name="Google Shape;2301;p44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4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2311" name="Google Shape;2311;p44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2315"/>
        <p:cNvGrpSpPr/>
        <p:nvPr/>
      </p:nvGrpSpPr>
      <p:grpSpPr>
        <a:xfrm>
          <a:off x="0" y="0"/>
          <a:ext cx="0" cy="0"/>
          <a:chOff x="0" y="0"/>
          <a:chExt cx="0" cy="0"/>
        </a:xfrm>
      </p:grpSpPr>
      <p:sp>
        <p:nvSpPr>
          <p:cNvPr id="2316" name="Google Shape;2316;p44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Shape 2320"/>
        <p:cNvGrpSpPr/>
        <p:nvPr/>
      </p:nvGrpSpPr>
      <p:grpSpPr>
        <a:xfrm>
          <a:off x="0" y="0"/>
          <a:ext cx="0" cy="0"/>
          <a:chOff x="0" y="0"/>
          <a:chExt cx="0" cy="0"/>
        </a:xfrm>
      </p:grpSpPr>
      <p:sp>
        <p:nvSpPr>
          <p:cNvPr id="2321" name="Google Shape;2321;p44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economics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great depression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20's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322" name="Google Shape;2322;p44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7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The basics, macro and microeconomics.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Rights Movement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not necessarily remove anything completely, but I would add more focus on religious impact on history.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Large class discussions, sharing opinions, debates, etc.</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sp>
        <p:nvSpPr>
          <p:cNvPr id="2327" name="Google Shape;2327;p44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Shape 2331"/>
        <p:cNvGrpSpPr/>
        <p:nvPr/>
      </p:nvGrpSpPr>
      <p:grpSpPr>
        <a:xfrm>
          <a:off x="0" y="0"/>
          <a:ext cx="0" cy="0"/>
          <a:chOff x="0" y="0"/>
          <a:chExt cx="0" cy="0"/>
        </a:xfrm>
      </p:grpSpPr>
      <p:sp>
        <p:nvSpPr>
          <p:cNvPr id="2332" name="Google Shape;2332;p45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45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Using a decision-making model,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Shape 2341"/>
        <p:cNvGrpSpPr/>
        <p:nvPr/>
      </p:nvGrpSpPr>
      <p:grpSpPr>
        <a:xfrm>
          <a:off x="0" y="0"/>
          <a:ext cx="0" cy="0"/>
          <a:chOff x="0" y="0"/>
          <a:chExt cx="0" cy="0"/>
        </a:xfrm>
      </p:grpSpPr>
      <p:sp>
        <p:nvSpPr>
          <p:cNvPr id="2342" name="Google Shape;2342;p45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Elementary student (K - Grade 5)</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Wars: American Revolution, Civil War, WWI, WWII, etc</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ww2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westward depression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ww2 and ww1</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343" name="Google Shape;2343;p45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sp>
        <p:nvSpPr>
          <p:cNvPr id="2348" name="Google Shape;2348;p45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ww2 because of covid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2353" name="Google Shape;2353;p45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sp>
        <p:nvSpPr>
          <p:cNvPr id="2358" name="Google Shape;2358;p45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no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ww2</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will not do either of them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to learn about history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5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364" name="Google Shape;2364;p45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45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2001 the 911 attack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Shape 2373"/>
        <p:cNvGrpSpPr/>
        <p:nvPr/>
      </p:nvGrpSpPr>
      <p:grpSpPr>
        <a:xfrm>
          <a:off x="0" y="0"/>
          <a:ext cx="0" cy="0"/>
          <a:chOff x="0" y="0"/>
          <a:chExt cx="0" cy="0"/>
        </a:xfrm>
      </p:grpSpPr>
      <p:sp>
        <p:nvSpPr>
          <p:cNvPr id="2374" name="Google Shape;2374;p45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American Rev &amp; Civil War without WW1&amp;2</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Conflicts in Middle East, Holocaust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We only briefed talked about WW1 &amp; 2 from a diplomatic and economic perspective</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348" name="Google Shape;348;p7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Shape 2378"/>
        <p:cNvGrpSpPr/>
        <p:nvPr/>
      </p:nvGrpSpPr>
      <p:grpSpPr>
        <a:xfrm>
          <a:off x="0" y="0"/>
          <a:ext cx="0" cy="0"/>
          <a:chOff x="0" y="0"/>
          <a:chExt cx="0" cy="0"/>
        </a:xfrm>
      </p:grpSpPr>
      <p:sp>
        <p:nvSpPr>
          <p:cNvPr id="2379" name="Google Shape;2379;p45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2384" name="Google Shape;2384;p46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ww1</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385" name="Google Shape;2385;p46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Shape 2389"/>
        <p:cNvGrpSpPr/>
        <p:nvPr/>
      </p:nvGrpSpPr>
      <p:grpSpPr>
        <a:xfrm>
          <a:off x="0" y="0"/>
          <a:ext cx="0" cy="0"/>
          <a:chOff x="0" y="0"/>
          <a:chExt cx="0" cy="0"/>
        </a:xfrm>
      </p:grpSpPr>
      <p:sp>
        <p:nvSpPr>
          <p:cNvPr id="2390" name="Google Shape;2390;p46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sp>
        <p:nvSpPr>
          <p:cNvPr id="2395" name="Google Shape;2395;p46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400" name="Google Shape;2400;p46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sp>
        <p:nvSpPr>
          <p:cNvPr id="2405" name="Google Shape;2405;p46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idk</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idk</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idk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406" name="Google Shape;2406;p46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Shape 2410"/>
        <p:cNvGrpSpPr/>
        <p:nvPr/>
      </p:nvGrpSpPr>
      <p:grpSpPr>
        <a:xfrm>
          <a:off x="0" y="0"/>
          <a:ext cx="0" cy="0"/>
          <a:chOff x="0" y="0"/>
          <a:chExt cx="0" cy="0"/>
        </a:xfrm>
      </p:grpSpPr>
      <p:sp>
        <p:nvSpPr>
          <p:cNvPr id="2411" name="Google Shape;2411;p46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46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46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sp>
        <p:nvSpPr>
          <p:cNvPr id="2426" name="Google Shape;2426;p46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math</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world wars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war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427" name="Google Shape;2427;p46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Rwandan Massacre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Shape 2431"/>
        <p:cNvGrpSpPr/>
        <p:nvPr/>
      </p:nvGrpSpPr>
      <p:grpSpPr>
        <a:xfrm>
          <a:off x="0" y="0"/>
          <a:ext cx="0" cy="0"/>
          <a:chOff x="0" y="0"/>
          <a:chExt cx="0" cy="0"/>
        </a:xfrm>
      </p:grpSpPr>
      <p:sp>
        <p:nvSpPr>
          <p:cNvPr id="2432" name="Google Shape;2432;p46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7" name="Google Shape;2437;p47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2442" name="Google Shape;2442;p47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Using a decision-making model,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Shape 2446"/>
        <p:cNvGrpSpPr/>
        <p:nvPr/>
      </p:nvGrpSpPr>
      <p:grpSpPr>
        <a:xfrm>
          <a:off x="0" y="0"/>
          <a:ext cx="0" cy="0"/>
          <a:chOff x="0" y="0"/>
          <a:chExt cx="0" cy="0"/>
        </a:xfrm>
      </p:grpSpPr>
      <p:sp>
        <p:nvSpPr>
          <p:cNvPr id="2447" name="Google Shape;2447;p47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civil war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Jamestown, Va</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Elkton Middle School, VA</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448" name="Google Shape;2448;p47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3" name="Google Shape;2453;p47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WWII</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47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sp>
        <p:nvSpPr>
          <p:cNvPr id="2463" name="Google Shape;2463;p47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deal with money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Shape 2467"/>
        <p:cNvGrpSpPr/>
        <p:nvPr/>
      </p:nvGrpSpPr>
      <p:grpSpPr>
        <a:xfrm>
          <a:off x="0" y="0"/>
          <a:ext cx="0" cy="0"/>
          <a:chOff x="0" y="0"/>
          <a:chExt cx="0" cy="0"/>
        </a:xfrm>
      </p:grpSpPr>
      <p:sp>
        <p:nvSpPr>
          <p:cNvPr id="2468" name="Google Shape;2468;p47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469" name="Google Shape;2469;p47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Shape 2473"/>
        <p:cNvGrpSpPr/>
        <p:nvPr/>
      </p:nvGrpSpPr>
      <p:grpSpPr>
        <a:xfrm>
          <a:off x="0" y="0"/>
          <a:ext cx="0" cy="0"/>
          <a:chOff x="0" y="0"/>
          <a:chExt cx="0" cy="0"/>
        </a:xfrm>
      </p:grpSpPr>
      <p:sp>
        <p:nvSpPr>
          <p:cNvPr id="2474" name="Google Shape;2474;p47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479" name="Google Shape;2479;p47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4" name="Google Shape;2484;p47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sp>
        <p:nvSpPr>
          <p:cNvPr id="2489" name="Google Shape;2489;p48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1900s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1800s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490" name="Google Shape;2490;p48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Shape 2494"/>
        <p:cNvGrpSpPr/>
        <p:nvPr/>
      </p:nvGrpSpPr>
      <p:grpSpPr>
        <a:xfrm>
          <a:off x="0" y="0"/>
          <a:ext cx="0" cy="0"/>
          <a:chOff x="0" y="0"/>
          <a:chExt cx="0" cy="0"/>
        </a:xfrm>
      </p:grpSpPr>
      <p:sp>
        <p:nvSpPr>
          <p:cNvPr id="2495" name="Google Shape;2495;p48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Shape 2499"/>
        <p:cNvGrpSpPr/>
        <p:nvPr/>
      </p:nvGrpSpPr>
      <p:grpSpPr>
        <a:xfrm>
          <a:off x="0" y="0"/>
          <a:ext cx="0" cy="0"/>
          <a:chOff x="0" y="0"/>
          <a:chExt cx="0" cy="0"/>
        </a:xfrm>
      </p:grpSpPr>
      <p:sp>
        <p:nvSpPr>
          <p:cNvPr id="2500" name="Google Shape;2500;p48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2505" name="Google Shape;2505;p48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Using a decision-making model,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Shape 2509"/>
        <p:cNvGrpSpPr/>
        <p:nvPr/>
      </p:nvGrpSpPr>
      <p:grpSpPr>
        <a:xfrm>
          <a:off x="0" y="0"/>
          <a:ext cx="0" cy="0"/>
          <a:chOff x="0" y="0"/>
          <a:chExt cx="0" cy="0"/>
        </a:xfrm>
      </p:grpSpPr>
      <p:sp>
        <p:nvSpPr>
          <p:cNvPr id="2510" name="Google Shape;2510;p48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politics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politics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511" name="Google Shape;2511;p48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p:sp>
        <p:nvSpPr>
          <p:cNvPr id="2516" name="Google Shape;2516;p48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Shape 2520"/>
        <p:cNvGrpSpPr/>
        <p:nvPr/>
      </p:nvGrpSpPr>
      <p:grpSpPr>
        <a:xfrm>
          <a:off x="0" y="0"/>
          <a:ext cx="0" cy="0"/>
          <a:chOff x="0" y="0"/>
          <a:chExt cx="0" cy="0"/>
        </a:xfrm>
      </p:grpSpPr>
      <p:sp>
        <p:nvSpPr>
          <p:cNvPr id="2521" name="Google Shape;2521;p48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Shape 2525"/>
        <p:cNvGrpSpPr/>
        <p:nvPr/>
      </p:nvGrpSpPr>
      <p:grpSpPr>
        <a:xfrm>
          <a:off x="0" y="0"/>
          <a:ext cx="0" cy="0"/>
          <a:chOff x="0" y="0"/>
          <a:chExt cx="0" cy="0"/>
        </a:xfrm>
      </p:grpSpPr>
      <p:sp>
        <p:nvSpPr>
          <p:cNvPr id="2526" name="Google Shape;2526;p48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Shape 2530"/>
        <p:cNvGrpSpPr/>
        <p:nvPr/>
      </p:nvGrpSpPr>
      <p:grpSpPr>
        <a:xfrm>
          <a:off x="0" y="0"/>
          <a:ext cx="0" cy="0"/>
          <a:chOff x="0" y="0"/>
          <a:chExt cx="0" cy="0"/>
        </a:xfrm>
      </p:grpSpPr>
      <p:sp>
        <p:nvSpPr>
          <p:cNvPr id="2531" name="Google Shape;2531;p48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whats going on right now in the world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most recent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532" name="Google Shape;2532;p48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7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 think there need to be more on how past events relate to current events.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2537" name="Google Shape;2537;p48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im not sure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Shape 2541"/>
        <p:cNvGrpSpPr/>
        <p:nvPr/>
      </p:nvGrpSpPr>
      <p:grpSpPr>
        <a:xfrm>
          <a:off x="0" y="0"/>
          <a:ext cx="0" cy="0"/>
          <a:chOff x="0" y="0"/>
          <a:chExt cx="0" cy="0"/>
        </a:xfrm>
      </p:grpSpPr>
      <p:sp>
        <p:nvSpPr>
          <p:cNvPr id="2542" name="Google Shape;2542;p49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2547" name="Google Shape;2547;p49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nothing</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politics with whats going on rn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 truly think we dont need to know any of it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Shape 2551"/>
        <p:cNvGrpSpPr/>
        <p:nvPr/>
      </p:nvGrpSpPr>
      <p:grpSpPr>
        <a:xfrm>
          <a:off x="0" y="0"/>
          <a:ext cx="0" cy="0"/>
          <a:chOff x="0" y="0"/>
          <a:chExt cx="0" cy="0"/>
        </a:xfrm>
      </p:grpSpPr>
      <p:sp>
        <p:nvSpPr>
          <p:cNvPr id="2552" name="Google Shape;2552;p49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think its boring</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George Washington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553" name="Google Shape;2553;p49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49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2563" name="Google Shape;2563;p49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 BORING</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68" name="Google Shape;2568;p49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Shape 2572"/>
        <p:cNvGrpSpPr/>
        <p:nvPr/>
      </p:nvGrpSpPr>
      <p:grpSpPr>
        <a:xfrm>
          <a:off x="0" y="0"/>
          <a:ext cx="0" cy="0"/>
          <a:chOff x="0" y="0"/>
          <a:chExt cx="0" cy="0"/>
        </a:xfrm>
      </p:grpSpPr>
      <p:sp>
        <p:nvSpPr>
          <p:cNvPr id="2573" name="Google Shape;2573;p49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 thought the roaring 20s was fun.</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574" name="Google Shape;2574;p49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Shape 2578"/>
        <p:cNvGrpSpPr/>
        <p:nvPr/>
      </p:nvGrpSpPr>
      <p:grpSpPr>
        <a:xfrm>
          <a:off x="0" y="0"/>
          <a:ext cx="0" cy="0"/>
          <a:chOff x="0" y="0"/>
          <a:chExt cx="0" cy="0"/>
        </a:xfrm>
      </p:grpSpPr>
      <p:sp>
        <p:nvSpPr>
          <p:cNvPr id="2579" name="Google Shape;2579;p49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don't know.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9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I believe they’re all equally important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 wish we could learn more history about ancient civilizations like Rome and The Byzantine and the old wars fought back then like the Peloponnesian wars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Civil War, the World Wars, and the United States up until the 60’s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The Civil War, the World Wars, and the United States up until the 60’s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369" name="Google Shape;369;p7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2589" name="Google Shape;2589;p49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Drawing Conclusions and Making Generalizations,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50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All of them.</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Its taught way to much to remember.</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Economics.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older president.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Citizenship</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Yes</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595" name="Google Shape;2595;p50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50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911 in 2001</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Shape 2604"/>
        <p:cNvGrpSpPr/>
        <p:nvPr/>
      </p:nvGrpSpPr>
      <p:grpSpPr>
        <a:xfrm>
          <a:off x="0" y="0"/>
          <a:ext cx="0" cy="0"/>
          <a:chOff x="0" y="0"/>
          <a:chExt cx="0" cy="0"/>
        </a:xfrm>
      </p:grpSpPr>
      <p:sp>
        <p:nvSpPr>
          <p:cNvPr id="2605" name="Google Shape;2605;p50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610" name="Google Shape;2610;p50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Managing money properly.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Constructing an argument and taking knowledgeable action,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Politics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N/A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Loosen up the teachers and take them outside to let loose for a second.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50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all the above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same things every year they just add a few details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idk</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idk the presidents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the world wars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616" name="Google Shape;2616;p50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Shape 2620"/>
        <p:cNvGrpSpPr/>
        <p:nvPr/>
      </p:nvGrpSpPr>
      <p:grpSpPr>
        <a:xfrm>
          <a:off x="0" y="0"/>
          <a:ext cx="0" cy="0"/>
          <a:chOff x="0" y="0"/>
          <a:chExt cx="0" cy="0"/>
        </a:xfrm>
      </p:grpSpPr>
      <p:sp>
        <p:nvSpPr>
          <p:cNvPr id="2621" name="Google Shape;2621;p50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idk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idk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26" name="Google Shape;2626;p50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an opportunity to explore real life situations, boring and unrelated,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Shape 2630"/>
        <p:cNvGrpSpPr/>
        <p:nvPr/>
      </p:nvGrpSpPr>
      <p:grpSpPr>
        <a:xfrm>
          <a:off x="0" y="0"/>
          <a:ext cx="0" cy="0"/>
          <a:chOff x="0" y="0"/>
          <a:chExt cx="0" cy="0"/>
        </a:xfrm>
      </p:grpSpPr>
      <p:sp>
        <p:nvSpPr>
          <p:cNvPr id="2631" name="Google Shape;2631;p50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idk</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idk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idk</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idk</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Shape 2635"/>
        <p:cNvGrpSpPr/>
        <p:nvPr/>
      </p:nvGrpSpPr>
      <p:grpSpPr>
        <a:xfrm>
          <a:off x="0" y="0"/>
          <a:ext cx="0" cy="0"/>
          <a:chOff x="0" y="0"/>
          <a:chExt cx="0" cy="0"/>
        </a:xfrm>
      </p:grpSpPr>
      <p:sp>
        <p:nvSpPr>
          <p:cNvPr id="2636" name="Google Shape;2636;p50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637" name="Google Shape;2637;p50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We ran out of time to cover the civil war in my history class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50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7" name="Google Shape;2647;p51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sp>
        <p:nvSpPr>
          <p:cNvPr id="2652" name="Google Shape;2652;p51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Shape 2656"/>
        <p:cNvGrpSpPr/>
        <p:nvPr/>
      </p:nvGrpSpPr>
      <p:grpSpPr>
        <a:xfrm>
          <a:off x="0" y="0"/>
          <a:ext cx="0" cy="0"/>
          <a:chOff x="0" y="0"/>
          <a:chExt cx="0" cy="0"/>
        </a:xfrm>
      </p:grpSpPr>
      <p:sp>
        <p:nvSpPr>
          <p:cNvPr id="2657" name="Google Shape;2657;p51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Yes!  I love that subject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1900's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1900's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658" name="Google Shape;2658;p51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Shape 2662"/>
        <p:cNvGrpSpPr/>
        <p:nvPr/>
      </p:nvGrpSpPr>
      <p:grpSpPr>
        <a:xfrm>
          <a:off x="0" y="0"/>
          <a:ext cx="0" cy="0"/>
          <a:chOff x="0" y="0"/>
          <a:chExt cx="0" cy="0"/>
        </a:xfrm>
      </p:grpSpPr>
      <p:sp>
        <p:nvSpPr>
          <p:cNvPr id="2663" name="Google Shape;2663;p51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sp>
        <p:nvSpPr>
          <p:cNvPr id="2668" name="Google Shape;2668;p51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51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Shape 2677"/>
        <p:cNvGrpSpPr/>
        <p:nvPr/>
      </p:nvGrpSpPr>
      <p:grpSpPr>
        <a:xfrm>
          <a:off x="0" y="0"/>
          <a:ext cx="0" cy="0"/>
          <a:chOff x="0" y="0"/>
          <a:chExt cx="0" cy="0"/>
        </a:xfrm>
      </p:grpSpPr>
      <p:sp>
        <p:nvSpPr>
          <p:cNvPr id="2678" name="Google Shape;2678;p51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679" name="Google Shape;2679;p51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51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p51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7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2694" name="Google Shape;2694;p51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Shape 2698"/>
        <p:cNvGrpSpPr/>
        <p:nvPr/>
      </p:nvGrpSpPr>
      <p:grpSpPr>
        <a:xfrm>
          <a:off x="0" y="0"/>
          <a:ext cx="0" cy="0"/>
          <a:chOff x="0" y="0"/>
          <a:chExt cx="0" cy="0"/>
        </a:xfrm>
      </p:grpSpPr>
      <p:sp>
        <p:nvSpPr>
          <p:cNvPr id="2699" name="Google Shape;2699;p52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In another school I went to we learned about africa and it was very interesting that the man could just throw gold on the streets because he had so much.</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700" name="Google Shape;2700;p52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705" name="Google Shape;2705;p52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don't know but probably more about Julius Caesar?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Shape 2709"/>
        <p:cNvGrpSpPr/>
        <p:nvPr/>
      </p:nvGrpSpPr>
      <p:grpSpPr>
        <a:xfrm>
          <a:off x="0" y="0"/>
          <a:ext cx="0" cy="0"/>
          <a:chOff x="0" y="0"/>
          <a:chExt cx="0" cy="0"/>
        </a:xfrm>
      </p:grpSpPr>
      <p:sp>
        <p:nvSpPr>
          <p:cNvPr id="2710" name="Google Shape;2710;p52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5" name="Google Shape;2715;p52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 think that I need to know about the politics.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 do not know because I moved here this year.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 not remove anything becasue i think that the things we are learning are very good for us students to learn about in the real world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 think that it should because then the students could be doing better if they think it is interesting so i think that we could do more hands on projects or presentations?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Shape 2719"/>
        <p:cNvGrpSpPr/>
        <p:nvPr/>
      </p:nvGrpSpPr>
      <p:grpSpPr>
        <a:xfrm>
          <a:off x="0" y="0"/>
          <a:ext cx="0" cy="0"/>
          <a:chOff x="0" y="0"/>
          <a:chExt cx="0" cy="0"/>
        </a:xfrm>
      </p:grpSpPr>
      <p:sp>
        <p:nvSpPr>
          <p:cNvPr id="2720" name="Google Shape;2720;p52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721" name="Google Shape;2721;p52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sp>
        <p:nvSpPr>
          <p:cNvPr id="2726" name="Google Shape;2726;p52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2731" name="Google Shape;2731;p52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Shape 2735"/>
        <p:cNvGrpSpPr/>
        <p:nvPr/>
      </p:nvGrpSpPr>
      <p:grpSpPr>
        <a:xfrm>
          <a:off x="0" y="0"/>
          <a:ext cx="0" cy="0"/>
          <a:chOff x="0" y="0"/>
          <a:chExt cx="0" cy="0"/>
        </a:xfrm>
      </p:grpSpPr>
      <p:sp>
        <p:nvSpPr>
          <p:cNvPr id="2736" name="Google Shape;2736;p52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Shape 2740"/>
        <p:cNvGrpSpPr/>
        <p:nvPr/>
      </p:nvGrpSpPr>
      <p:grpSpPr>
        <a:xfrm>
          <a:off x="0" y="0"/>
          <a:ext cx="0" cy="0"/>
          <a:chOff x="0" y="0"/>
          <a:chExt cx="0" cy="0"/>
        </a:xfrm>
      </p:grpSpPr>
      <p:sp>
        <p:nvSpPr>
          <p:cNvPr id="2741" name="Google Shape;2741;p52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742" name="Google Shape;2742;p52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4"/>
          <p:cNvPicPr preferRelativeResize="0"/>
          <p:nvPr/>
        </p:nvPicPr>
        <p:blipFill>
          <a:blip r:embed="rId3">
            <a:alphaModFix/>
          </a:blip>
          <a:stretch>
            <a:fillRect/>
          </a:stretch>
        </p:blipFill>
        <p:spPr>
          <a:xfrm>
            <a:off x="671513" y="1123950"/>
            <a:ext cx="7800975" cy="2895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pay taxes, bills, take loans if necessary, etc.</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 believe they should find a better way to teach about the 60’s because we learn the same things in the same order every year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wouldn’t remove anything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So they WANT to learn rather than only thinking about memorizing the info then forgetting it after the next test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Shape 2746"/>
        <p:cNvGrpSpPr/>
        <p:nvPr/>
      </p:nvGrpSpPr>
      <p:grpSpPr>
        <a:xfrm>
          <a:off x="0" y="0"/>
          <a:ext cx="0" cy="0"/>
          <a:chOff x="0" y="0"/>
          <a:chExt cx="0" cy="0"/>
        </a:xfrm>
      </p:grpSpPr>
      <p:sp>
        <p:nvSpPr>
          <p:cNvPr id="2747" name="Google Shape;2747;p52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9/11</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Shape 2751"/>
        <p:cNvGrpSpPr/>
        <p:nvPr/>
      </p:nvGrpSpPr>
      <p:grpSpPr>
        <a:xfrm>
          <a:off x="0" y="0"/>
          <a:ext cx="0" cy="0"/>
          <a:chOff x="0" y="0"/>
          <a:chExt cx="0" cy="0"/>
        </a:xfrm>
      </p:grpSpPr>
      <p:sp>
        <p:nvSpPr>
          <p:cNvPr id="2752" name="Google Shape;2752;p53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Shape 2756"/>
        <p:cNvGrpSpPr/>
        <p:nvPr/>
      </p:nvGrpSpPr>
      <p:grpSpPr>
        <a:xfrm>
          <a:off x="0" y="0"/>
          <a:ext cx="0" cy="0"/>
          <a:chOff x="0" y="0"/>
          <a:chExt cx="0" cy="0"/>
        </a:xfrm>
      </p:grpSpPr>
      <p:sp>
        <p:nvSpPr>
          <p:cNvPr id="2757" name="Google Shape;2757;p53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Using a decision-making model, Constructing an argument and taking knowledgeable action,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goverment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to have projects and more exiting activities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Shape 2761"/>
        <p:cNvGrpSpPr/>
        <p:nvPr/>
      </p:nvGrpSpPr>
      <p:grpSpPr>
        <a:xfrm>
          <a:off x="0" y="0"/>
          <a:ext cx="0" cy="0"/>
          <a:chOff x="0" y="0"/>
          <a:chExt cx="0" cy="0"/>
        </a:xfrm>
      </p:grpSpPr>
      <p:sp>
        <p:nvSpPr>
          <p:cNvPr id="2762" name="Google Shape;2762;p53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Wars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Europe and the plague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763" name="Google Shape;2763;p53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sp>
        <p:nvSpPr>
          <p:cNvPr id="2768" name="Google Shape;2768;p53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Shape 2772"/>
        <p:cNvGrpSpPr/>
        <p:nvPr/>
      </p:nvGrpSpPr>
      <p:grpSpPr>
        <a:xfrm>
          <a:off x="0" y="0"/>
          <a:ext cx="0" cy="0"/>
          <a:chOff x="0" y="0"/>
          <a:chExt cx="0" cy="0"/>
        </a:xfrm>
      </p:grpSpPr>
      <p:sp>
        <p:nvSpPr>
          <p:cNvPr id="2773" name="Google Shape;2773;p53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78" name="Google Shape;2778;p53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the government works and the differences in politics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Drawing Conclusions and Making Generalizations, Constructing an argument and taking knowledgeable action,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3" name="Google Shape;2783;p53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there was not that much work</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i honestly dont know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dont know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civics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civil war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1989</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 lot of asighments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784" name="Google Shape;2784;p53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Shape 2788"/>
        <p:cNvGrpSpPr/>
        <p:nvPr/>
      </p:nvGrpSpPr>
      <p:grpSpPr>
        <a:xfrm>
          <a:off x="0" y="0"/>
          <a:ext cx="0" cy="0"/>
          <a:chOff x="0" y="0"/>
          <a:chExt cx="0" cy="0"/>
        </a:xfrm>
      </p:grpSpPr>
      <p:sp>
        <p:nvSpPr>
          <p:cNvPr id="2789" name="Google Shape;2789;p53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have no clue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Shape 2793"/>
        <p:cNvGrpSpPr/>
        <p:nvPr/>
      </p:nvGrpSpPr>
      <p:grpSpPr>
        <a:xfrm>
          <a:off x="0" y="0"/>
          <a:ext cx="0" cy="0"/>
          <a:chOff x="0" y="0"/>
          <a:chExt cx="0" cy="0"/>
        </a:xfrm>
      </p:grpSpPr>
      <p:sp>
        <p:nvSpPr>
          <p:cNvPr id="2794" name="Google Shape;2794;p53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I think the role of women, specifically women of color in history (whether that be U.S. or World) are not discussed.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Civil Rights Movement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Colonialism</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390" name="Google Shape;390;p8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53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notyhing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Constructing an argument and taking knowledgeable action,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i dont know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dont know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Shape 2803"/>
        <p:cNvGrpSpPr/>
        <p:nvPr/>
      </p:nvGrpSpPr>
      <p:grpSpPr>
        <a:xfrm>
          <a:off x="0" y="0"/>
          <a:ext cx="0" cy="0"/>
          <a:chOff x="0" y="0"/>
          <a:chExt cx="0" cy="0"/>
        </a:xfrm>
      </p:grpSpPr>
      <p:sp>
        <p:nvSpPr>
          <p:cNvPr id="2804" name="Google Shape;2804;p54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The Bootleggers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805" name="Google Shape;2805;p54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Shape 2809"/>
        <p:cNvGrpSpPr/>
        <p:nvPr/>
      </p:nvGrpSpPr>
      <p:grpSpPr>
        <a:xfrm>
          <a:off x="0" y="0"/>
          <a:ext cx="0" cy="0"/>
          <a:chOff x="0" y="0"/>
          <a:chExt cx="0" cy="0"/>
        </a:xfrm>
      </p:grpSpPr>
      <p:sp>
        <p:nvSpPr>
          <p:cNvPr id="2810" name="Google Shape;2810;p54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Shape 2814"/>
        <p:cNvGrpSpPr/>
        <p:nvPr/>
      </p:nvGrpSpPr>
      <p:grpSpPr>
        <a:xfrm>
          <a:off x="0" y="0"/>
          <a:ext cx="0" cy="0"/>
          <a:chOff x="0" y="0"/>
          <a:chExt cx="0" cy="0"/>
        </a:xfrm>
      </p:grpSpPr>
      <p:sp>
        <p:nvSpPr>
          <p:cNvPr id="2815" name="Google Shape;2815;p54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Shape 2819"/>
        <p:cNvGrpSpPr/>
        <p:nvPr/>
      </p:nvGrpSpPr>
      <p:grpSpPr>
        <a:xfrm>
          <a:off x="0" y="0"/>
          <a:ext cx="0" cy="0"/>
          <a:chOff x="0" y="0"/>
          <a:chExt cx="0" cy="0"/>
        </a:xfrm>
      </p:grpSpPr>
      <p:sp>
        <p:nvSpPr>
          <p:cNvPr id="2820" name="Google Shape;2820;p54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Shape 2824"/>
        <p:cNvGrpSpPr/>
        <p:nvPr/>
      </p:nvGrpSpPr>
      <p:grpSpPr>
        <a:xfrm>
          <a:off x="0" y="0"/>
          <a:ext cx="0" cy="0"/>
          <a:chOff x="0" y="0"/>
          <a:chExt cx="0" cy="0"/>
        </a:xfrm>
      </p:grpSpPr>
      <p:sp>
        <p:nvSpPr>
          <p:cNvPr id="2825" name="Google Shape;2825;p54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no</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none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none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826" name="Google Shape;2826;p54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1" name="Google Shape;2831;p54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Shape 2835"/>
        <p:cNvGrpSpPr/>
        <p:nvPr/>
      </p:nvGrpSpPr>
      <p:grpSpPr>
        <a:xfrm>
          <a:off x="0" y="0"/>
          <a:ext cx="0" cy="0"/>
          <a:chOff x="0" y="0"/>
          <a:chExt cx="0" cy="0"/>
        </a:xfrm>
      </p:grpSpPr>
      <p:sp>
        <p:nvSpPr>
          <p:cNvPr id="2836" name="Google Shape;2836;p54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Shape 2840"/>
        <p:cNvGrpSpPr/>
        <p:nvPr/>
      </p:nvGrpSpPr>
      <p:grpSpPr>
        <a:xfrm>
          <a:off x="0" y="0"/>
          <a:ext cx="0" cy="0"/>
          <a:chOff x="0" y="0"/>
          <a:chExt cx="0" cy="0"/>
        </a:xfrm>
      </p:grpSpPr>
      <p:sp>
        <p:nvSpPr>
          <p:cNvPr id="2841" name="Google Shape;2841;p54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nonething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Using a decision-making model</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4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The skills and content I learn I can use now and later on in life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1900s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847" name="Google Shape;2847;p54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8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fight to ratify Equal Rights Amendment. The fight to try to ratify that amendment is incredibly important and learning about that time period helps to put into context the inequities women/women of color face today.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sp>
        <p:nvSpPr>
          <p:cNvPr id="2852" name="Google Shape;2852;p54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Shape 2856"/>
        <p:cNvGrpSpPr/>
        <p:nvPr/>
      </p:nvGrpSpPr>
      <p:grpSpPr>
        <a:xfrm>
          <a:off x="0" y="0"/>
          <a:ext cx="0" cy="0"/>
          <a:chOff x="0" y="0"/>
          <a:chExt cx="0" cy="0"/>
        </a:xfrm>
      </p:grpSpPr>
      <p:sp>
        <p:nvSpPr>
          <p:cNvPr id="2857" name="Google Shape;2857;p55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Shape 2861"/>
        <p:cNvGrpSpPr/>
        <p:nvPr/>
      </p:nvGrpSpPr>
      <p:grpSpPr>
        <a:xfrm>
          <a:off x="0" y="0"/>
          <a:ext cx="0" cy="0"/>
          <a:chOff x="0" y="0"/>
          <a:chExt cx="0" cy="0"/>
        </a:xfrm>
      </p:grpSpPr>
      <p:sp>
        <p:nvSpPr>
          <p:cNvPr id="2862" name="Google Shape;2862;p55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Connecting Past and Present, Drawing Conclusions and Making Generalizations,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867" name="Google Shape;2867;p55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Middle School student (Grades 6 - 8)</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The skills and content I learn I can use now and later on in life</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the first 2 options </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the wars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voting or politics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global  history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no</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868" name="Google Shape;2868;p55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sp>
        <p:nvSpPr>
          <p:cNvPr id="2873" name="Google Shape;2873;p55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i have no clue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It should remain just in history courses</a:t>
            </a:r>
            <a:endParaRP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Shape 2877"/>
        <p:cNvGrpSpPr/>
        <p:nvPr/>
      </p:nvGrpSpPr>
      <p:grpSpPr>
        <a:xfrm>
          <a:off x="0" y="0"/>
          <a:ext cx="0" cy="0"/>
          <a:chOff x="0" y="0"/>
          <a:chExt cx="0" cy="0"/>
        </a:xfrm>
      </p:grpSpPr>
      <p:sp>
        <p:nvSpPr>
          <p:cNvPr id="2878" name="Google Shape;2878;p55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 am able to see how geography and economics influences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55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i think more about life times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 wouldn't replace anything  at all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i dont know what you mean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sp>
        <p:nvSpPr>
          <p:cNvPr id="2888" name="Google Shape;2888;p55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Middle School student (Grades 6 - 8)</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present issues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i like world war 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2889" name="Google Shape;2889;p55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8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connected to the history, government, and geography in various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8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the U.S. economy works.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For it to connect to real life events.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000">
                <a:solidFill>
                  <a:schemeClr val="dk1"/>
                </a:solidFill>
              </a:rPr>
              <a:t>Which of the following best describes you? High School student (Grades 9 - 12)</a:t>
            </a:r>
            <a:endParaRPr sz="10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Which of the following best describes you and your social studies experience? I wish we could talk more about current event and events that mattered awhile ago that are taught in different perspectives. For examples the Sikh genocide is never talked about, Palestine, and just more about what America has done as their wrongdoings. We need more talking about what else we have been doing wrong so the subject isn’t glamorized and made to be that everything in history was great. We need raw information. Also an area where people can speak about their opinions. I’d love to write an essay about how Israel does not deserve that land. </a:t>
            </a:r>
            <a:endParaRPr sz="10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000" b="1" u="sng">
                <a:solidFill>
                  <a:schemeClr val="dk1"/>
                </a:solidFill>
              </a:rPr>
              <a:t>History </a:t>
            </a:r>
            <a:endParaRPr sz="1000" b="1" u="sng">
              <a:solidFill>
                <a:schemeClr val="dk1"/>
              </a:solidFill>
            </a:endParaRPr>
          </a:p>
          <a:p>
            <a:pPr marL="457200" marR="0" lvl="0" indent="-292100" algn="l" rtl="0">
              <a:lnSpc>
                <a:spcPct val="100000"/>
              </a:lnSpc>
              <a:spcBef>
                <a:spcPts val="0"/>
              </a:spcBef>
              <a:spcAft>
                <a:spcPts val="0"/>
              </a:spcAft>
              <a:buClr>
                <a:schemeClr val="dk1"/>
              </a:buClr>
              <a:buSzPts val="1000"/>
              <a:buAutoNum type="arabicPeriod"/>
            </a:pPr>
            <a:r>
              <a:rPr lang="en" sz="1000">
                <a:solidFill>
                  <a:schemeClr val="dk1"/>
                </a:solidFill>
              </a:rPr>
              <a:t>In your school experience, which of the following topics do you feel are "over taught" or over emphasized Wars: American Revolution, Civil War, WWI, WWII, etc</a:t>
            </a:r>
            <a:endParaRPr sz="1000">
              <a:solidFill>
                <a:schemeClr val="dk1"/>
              </a:solidFill>
            </a:endParaRPr>
          </a:p>
          <a:p>
            <a:pPr marL="0" marR="0" lvl="0" indent="457200" algn="l" rtl="0">
              <a:lnSpc>
                <a:spcPct val="100000"/>
              </a:lnSpc>
              <a:spcBef>
                <a:spcPts val="0"/>
              </a:spcBef>
              <a:spcAft>
                <a:spcPts val="0"/>
              </a:spcAft>
              <a:buNone/>
            </a:pPr>
            <a:r>
              <a:rPr lang="en" sz="1000">
                <a:solidFill>
                  <a:schemeClr val="dk1"/>
                </a:solidFill>
              </a:rPr>
              <a:t>If other, please explain </a:t>
            </a:r>
            <a:endParaRPr sz="10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457200" marR="0" lvl="0" indent="-292100" algn="l" rtl="0">
              <a:lnSpc>
                <a:spcPct val="100000"/>
              </a:lnSpc>
              <a:spcBef>
                <a:spcPts val="0"/>
              </a:spcBef>
              <a:spcAft>
                <a:spcPts val="0"/>
              </a:spcAft>
              <a:buClr>
                <a:schemeClr val="dk1"/>
              </a:buClr>
              <a:buSzPts val="1000"/>
              <a:buAutoNum type="arabicPeriod"/>
            </a:pPr>
            <a:r>
              <a:rPr lang="en" sz="1000">
                <a:solidFill>
                  <a:schemeClr val="dk1"/>
                </a:solidFill>
              </a:rPr>
              <a:t>In your school experience, describe one topic you feel has been overlooked. </a:t>
            </a:r>
            <a:endParaRPr sz="10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457200" marR="0" lvl="0" indent="-292100" algn="l" rtl="0">
              <a:lnSpc>
                <a:spcPct val="100000"/>
              </a:lnSpc>
              <a:spcBef>
                <a:spcPts val="0"/>
              </a:spcBef>
              <a:spcAft>
                <a:spcPts val="0"/>
              </a:spcAft>
              <a:buClr>
                <a:schemeClr val="dk1"/>
              </a:buClr>
              <a:buSzPts val="1000"/>
              <a:buAutoNum type="arabicPeriod"/>
            </a:pPr>
            <a:r>
              <a:rPr lang="en" sz="1000">
                <a:solidFill>
                  <a:schemeClr val="dk1"/>
                </a:solidFill>
              </a:rPr>
              <a:t>What time period, place, or group of people in United States history did you find most  interesting to learn about? Communism- i feel as if it was taught wrong because a plethora of the countries talked about that are so called communist arent communist and the definition is wrong too when Said in class. I think we need to add emphasis on political theory so children aren’t doomed to find capitalism the best form of society. We say China and Korea are communist but there are billionaires there...there’s also a supreme leader.</a:t>
            </a:r>
            <a:endParaRPr sz="10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457200" marR="0" lvl="0" indent="-292100" algn="l" rtl="0">
              <a:lnSpc>
                <a:spcPct val="100000"/>
              </a:lnSpc>
              <a:spcBef>
                <a:spcPts val="0"/>
              </a:spcBef>
              <a:spcAft>
                <a:spcPts val="0"/>
              </a:spcAft>
              <a:buClr>
                <a:schemeClr val="dk1"/>
              </a:buClr>
              <a:buSzPts val="1000"/>
              <a:buAutoNum type="arabicPeriod"/>
            </a:pPr>
            <a:r>
              <a:rPr lang="en" sz="1000">
                <a:solidFill>
                  <a:schemeClr val="dk1"/>
                </a:solidFill>
              </a:rPr>
              <a:t>What time period, place, or group of people in World History history did you find most interesting to learn about? African Americans </a:t>
            </a:r>
            <a:endParaRPr sz="10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457200" marR="0" lvl="0" indent="-292100" algn="l" rtl="0">
              <a:lnSpc>
                <a:spcPct val="100000"/>
              </a:lnSpc>
              <a:spcBef>
                <a:spcPts val="0"/>
              </a:spcBef>
              <a:spcAft>
                <a:spcPts val="0"/>
              </a:spcAft>
              <a:buClr>
                <a:schemeClr val="dk1"/>
              </a:buClr>
              <a:buSzPts val="1000"/>
              <a:buAutoNum type="arabicPeriod"/>
            </a:pPr>
            <a:r>
              <a:rPr lang="en" sz="1000">
                <a:solidFill>
                  <a:schemeClr val="dk1"/>
                </a:solidFill>
              </a:rPr>
              <a:t>Was there ever a time that there was too much of a jump between time periods and you could not see the historical connection between them? Maybe</a:t>
            </a:r>
            <a:endParaRPr sz="1000">
              <a:solidFill>
                <a:schemeClr val="dk1"/>
              </a:solidFill>
            </a:endParaRPr>
          </a:p>
          <a:p>
            <a:pPr marL="0" marR="0" lvl="0" indent="457200" algn="l" rtl="0">
              <a:lnSpc>
                <a:spcPct val="100000"/>
              </a:lnSpc>
              <a:spcBef>
                <a:spcPts val="0"/>
              </a:spcBef>
              <a:spcAft>
                <a:spcPts val="0"/>
              </a:spcAft>
              <a:buNone/>
            </a:pPr>
            <a:endParaRPr sz="1000">
              <a:solidFill>
                <a:schemeClr val="dk1"/>
              </a:solidFill>
            </a:endParaRPr>
          </a:p>
          <a:p>
            <a:pPr marL="0" marR="0" lvl="0" indent="457200" algn="l" rtl="0">
              <a:lnSpc>
                <a:spcPct val="100000"/>
              </a:lnSpc>
              <a:spcBef>
                <a:spcPts val="0"/>
              </a:spcBef>
              <a:spcAft>
                <a:spcPts val="0"/>
              </a:spcAft>
              <a:buNone/>
            </a:pPr>
            <a:r>
              <a:rPr lang="en" sz="1000">
                <a:solidFill>
                  <a:schemeClr val="dk1"/>
                </a:solidFill>
              </a:rPr>
              <a:t>If so, please describe it. </a:t>
            </a:r>
            <a:endParaRPr sz="10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100"/>
          </a:p>
        </p:txBody>
      </p:sp>
      <p:pic>
        <p:nvPicPr>
          <p:cNvPr id="411" name="Google Shape;411;p8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8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8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8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More about capitalism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World wars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Christopher Columbus - and not making him seem like he was a good guy when he clearly was not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Diversity in topics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432" name="Google Shape;432;p8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5"/>
          <p:cNvPicPr preferRelativeResize="0"/>
          <p:nvPr/>
        </p:nvPicPr>
        <p:blipFill>
          <a:blip r:embed="rId3">
            <a:alphaModFix/>
          </a:blip>
          <a:stretch>
            <a:fillRect/>
          </a:stretch>
        </p:blipFill>
        <p:spPr>
          <a:xfrm>
            <a:off x="728750" y="1182850"/>
            <a:ext cx="7848600" cy="32099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civil rights/ women’s rights movements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9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9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9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11</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Racism towards all races in the 1900s.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1950s-present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453" name="Google Shape;453;p9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9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9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speak and interact with elected and appointed officials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 good balance with history and civics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connected to the history, government, and geography in various courses, an opportunity to explore real life situations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9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Civil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Civil war. More reconstruction and post reconstruction and Jim Crow periods, as well as their connections to today.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Making connections to the modern world. As in, how do the laws and events of the past influence our world today.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9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12</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Specific stories of a few</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How the us affects other countrys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Slavery and the ramifications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Colonization of native countrys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Yes</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The dates and names are emphasized more then their correlationus</a:t>
            </a:r>
            <a:endParaRPr sz="1100">
              <a:solidFill>
                <a:schemeClr val="dk1"/>
              </a:solidFil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474" name="Google Shape;474;p9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9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wars we have lost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9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6"/>
          <p:cNvPicPr preferRelativeResize="0"/>
          <p:nvPr/>
        </p:nvPicPr>
        <p:blipFill>
          <a:blip r:embed="rId3">
            <a:alphaModFix/>
          </a:blip>
          <a:stretch>
            <a:fillRect/>
          </a:stretch>
        </p:blipFill>
        <p:spPr>
          <a:xfrm>
            <a:off x="685800" y="1023938"/>
            <a:ext cx="7772400" cy="30956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9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pay taxes and how to use money effectively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Constructing an argument and taking knowledgeable action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War. The  affects and displacements of war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Show how past mistakes relate to current or future problems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0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13</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High School student (Grades 9 - 12)</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0" marR="0" lvl="0" indent="0" algn="l" rtl="0">
              <a:lnSpc>
                <a:spcPct val="100000"/>
              </a:lnSpc>
              <a:spcBef>
                <a:spcPts val="0"/>
              </a:spcBef>
              <a:spcAft>
                <a:spcPts val="0"/>
              </a:spcAft>
              <a:buNone/>
            </a:pPr>
            <a:r>
              <a:rPr lang="en" sz="1100" b="1" u="sng">
                <a:solidFill>
                  <a:schemeClr val="dk1"/>
                </a:solidFill>
              </a:rPr>
              <a:t>History </a:t>
            </a:r>
            <a:endParaRPr sz="1100" b="1" u="sng">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other, please explain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In your school experience, describe one topic you feel has been overlooked. African History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United States history did you find most  interesting to learn about? The Red Scare (1950s-1980s)</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What time period, place, or group of people in World History history did you find most interesting to learn about? The Mongols </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457200" marR="0" lvl="0" indent="-298450" algn="l" rtl="0">
              <a:lnSpc>
                <a:spcPct val="100000"/>
              </a:lnSpc>
              <a:spcBef>
                <a:spcPts val="0"/>
              </a:spcBef>
              <a:spcAft>
                <a:spcPts val="0"/>
              </a:spcAft>
              <a:buClr>
                <a:schemeClr val="dk1"/>
              </a:buClr>
              <a:buSzPts val="1100"/>
              <a:buAutoNum type="arabicPeriod"/>
            </a:pPr>
            <a:r>
              <a:rPr lang="en" sz="1100">
                <a:solidFill>
                  <a:schemeClr val="dk1"/>
                </a:solidFill>
              </a:rPr>
              <a:t>Was there ever a time that there was too much of a jump between time periods and you could not see the historical connection between them? No</a:t>
            </a:r>
            <a:endParaRPr sz="1100">
              <a:solidFill>
                <a:schemeClr val="dk1"/>
              </a:solidFill>
            </a:endParaRPr>
          </a:p>
          <a:p>
            <a:pPr marL="0" marR="0" lvl="0" indent="457200" algn="l" rtl="0">
              <a:lnSpc>
                <a:spcPct val="100000"/>
              </a:lnSpc>
              <a:spcBef>
                <a:spcPts val="0"/>
              </a:spcBef>
              <a:spcAft>
                <a:spcPts val="0"/>
              </a:spcAft>
              <a:buNone/>
            </a:pPr>
            <a:endParaRPr sz="1100">
              <a:solidFill>
                <a:schemeClr val="dk1"/>
              </a:solidFill>
            </a:endParaRPr>
          </a:p>
          <a:p>
            <a:pPr marL="0" marR="0" lvl="0" indent="457200" algn="l" rtl="0">
              <a:lnSpc>
                <a:spcPct val="100000"/>
              </a:lnSpc>
              <a:spcBef>
                <a:spcPts val="0"/>
              </a:spcBef>
              <a:spcAft>
                <a:spcPts val="0"/>
              </a:spcAft>
              <a:buNone/>
            </a:pPr>
            <a:r>
              <a:rPr lang="en" sz="1100">
                <a:solidFill>
                  <a:schemeClr val="dk1"/>
                </a:solidFill>
              </a:rPr>
              <a:t>If so, please describe it. </a:t>
            </a:r>
            <a:endParaRPr sz="11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495" name="Google Shape;495;p10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0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Vietnam War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0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an opportunity to explore real life situations, helpful in preparing me for college or work after graduation</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0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it fully relates to history and how we got this point “economically”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Drawing Conclusions and Making Generalizations, Constructing an argument and taking knowledgeable action,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To connect past and present and show us how it affects us DIRECTLY and Indirectly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0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14</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516" name="Google Shape;516;p10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0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0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0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15</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included plans/projects/discussion topics that forced students to have difficult discussions about controversial topics in history and today’s world.”</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Wars: American Revolution, Civil War, WWI, WWII, etc</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Modern global issues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537" name="Google Shape;537;p10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7" descr="Forms response chart. Question title: When being taught about cultures that predated the United States, specifically American Indians, do you think that you ever became disinterested in the subject matter because only the past of cultures were discussed and not their current status?. Number of responses: 185 responses."/>
          <p:cNvPicPr preferRelativeResize="0"/>
          <p:nvPr/>
        </p:nvPicPr>
        <p:blipFill>
          <a:blip r:embed="rId3">
            <a:alphaModFix/>
          </a:blip>
          <a:stretch>
            <a:fillRect/>
          </a:stretch>
        </p:blipFill>
        <p:spPr>
          <a:xfrm>
            <a:off x="445500" y="961650"/>
            <a:ext cx="7972874" cy="36127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09"/>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A combination of the two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10"/>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Connections between systems and current events (law-making process and examples of legislation in real time)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My social studies courses are only about history and government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people, cultures, and lifestyles (past and current)</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11"/>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Constructing an argument and taking knowledgeable action, Comparing and Contrasting,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12"/>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16</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Lack of analysis and synthesis throughout all levels, especially AP.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Specific stories of a few</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The evolution of American Entrepreneurship and how it shaped the world economy I.e. industrial globalization, political fallout, and class separation.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Recent history and it’s implications.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Ancient Greeks and the fallout from WWII</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The linearization of this subject should not follow a direct chronological pattern of learning. Instead, it should be broken into major historical trends followed by an analysis of events throughout history that have forced the evolution of said theme.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558" name="Google Shape;558;p112"/>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13"/>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Conceptually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The extent of Greco-Roman influence that has extended to the present throughout numerous forms.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No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14"/>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All of the above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 study of cultural evolution over time with respect to physical land ownership </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15"/>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Application of economic properties. All economics in high school is geared towards a test or a text, not application. This means that memorization is the only promoted method of learning with no emphasis on any other levels on blooms taxonomy.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Comparing and Contrasting, Recognizing Fact, Opinion, and Bias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Revolutionary War and Civil Rights (which is not structured as it should be)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In-depth study of conventions and treaties—&gt; evolution of economic trends throughout history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Move above the bare minimum. Teaching directly to strict standards leads to memorization. Stretch out to analysis and synthesis. Allow students to pick which parts of history they truly are interested in with respect to whatever “unit” the class is studying. This will shift the class to an analytical PBL model that would A) engage the students B) allow for true learning and C) prepare them better for college and the “real world”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16"/>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17</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Graduate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 curriculum would talk more about the origins of a lot of conflicts that are present today (i.e. Palestinian conflict occurring right now).”</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579" name="Google Shape;579;p116"/>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17"/>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Yes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18"/>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It should remain just in history courses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more about the location of continents, countries, capitals, landmarks, regions, and identification of the physical geography</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8" descr="Forms response chart. Question title: Is a history course best taught chronologically (timelines) or conceptually (big topics)?. Number of responses: 188 responses."/>
          <p:cNvPicPr preferRelativeResize="0"/>
          <p:nvPr/>
        </p:nvPicPr>
        <p:blipFill>
          <a:blip r:embed="rId3">
            <a:alphaModFix/>
          </a:blip>
          <a:stretch>
            <a:fillRect/>
          </a:stretch>
        </p:blipFill>
        <p:spPr>
          <a:xfrm>
            <a:off x="304800" y="912150"/>
            <a:ext cx="8620075" cy="371062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19"/>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 Using a decision-making model, Constructing an argument and taking knowledgeable action, Comparing and Contrasting, Recognizing Fact, Opinion, and Bias, Critical thinking, Creative thinking, Collaboration, Communication, Citizenship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20"/>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18</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 wish there was a much heavier emphasis on global history as opposed to American history. I feel as though I was underprepared for college level world studies and world geography.”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The more “uncomfortable” topics between 1400-1800</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Native Americans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WWII</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Maybe</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Time wasn’t overlooked as much as some important topics were</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600" name="Google Shape;600;p120"/>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21"/>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Racism GLOBALLY, not just America. The oppression of many races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Teach them carefully to avoid bias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Yes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22"/>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explore current events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Both A and B</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23"/>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How to pay and fill out various tax forms, not just what they are for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More so in high school only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No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Drawing Conclusions and Making Generalizations, Comparing and Contrasting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American pride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Good teachers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24"/>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19</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It makes me wonder and want to know more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9/11</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20th century</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1700-1900s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No</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621" name="Google Shape;621;p124"/>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25"/>
          <p:cNvSpPr txBox="1"/>
          <p:nvPr/>
        </p:nvSpPr>
        <p:spPr>
          <a:xfrm>
            <a:off x="0" y="0"/>
            <a:ext cx="91440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6. When being taught about cultures that predated the United States, specifically American Indians, do you think that you ever    became disinterested in the subject matter because only the past of cultures were discussed and not their current status?  Maybe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7. Is a history course best taught chronologically (timelines) or conceptually (big topics)? &lt;11&gt;&gt;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8. Prior to 2000, what is the most important event in history that you did not learn about in a social studies class? Chronologically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9.  Do you feel that the current civics or government courses left you with a strong understanding of the U.S government? Cold War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10. Should there be a greater focus on political parties and politics in the Civics and Government courses? Political Parties, but not politics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11. Should voting rights:  history, conflict, triumphs, patterns and trends have a greater emphasis in Civics and Government courses? No</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26"/>
          <p:cNvSpPr txBox="1"/>
          <p:nvPr/>
        </p:nvSpPr>
        <p:spPr>
          <a:xfrm>
            <a:off x="271650" y="174500"/>
            <a:ext cx="8405400" cy="40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12. Should voting rights:  history, conflict, triumphs, patterns and trends have a greater emphasis in Civics and Government courses? No</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13. Should social justice:  history, conflict, triumphs, patterns and trends have a greater emphasis in Civics and Government courses? Yes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14. Civics and Government courses would be more interesting if they included Opportunities to DO real civic and advocacy work</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15. Which of the following best describes how you feel geography and economics are represented in social studies classes It is separate and not connected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16. Geography courses should be an opportunity to explore diversity of people, places, and cultures</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 sz="1200"/>
              <a:t>17. My economics education has been (check all that apply) limited to the stuff my teacher "had" to teach me, boring and unrelated</a:t>
            </a: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27"/>
          <p:cNvSpPr txBox="1"/>
          <p:nvPr/>
        </p:nvSpPr>
        <p:spPr>
          <a:xfrm>
            <a:off x="0" y="0"/>
            <a:ext cx="9144000" cy="3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18. What do you think you need to know about economics?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19. Did your social studies courses give you an opportunity to explore historical documents?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20. Did the analysis of the historical documents help you to understand or make connections to modern history or just a connection to past events? Yes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21. Which of the following skills were you taught in your social studies classes?  (Check all that apply) Cause and Effect, Connecting Past and Present, Drawing Conclusions and Making Generalizations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22. What is the most repetitive topic in Virginia Social Studies classes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23. Find and Replace:  Which topic would you remove and what would you replace it with?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24. What is necessary for a social studies class to be engaging and interesting for students Seeing how it effects the world today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25. Do you feel that the current civics or government courses left you with a strong understanding of global governments? &lt;&lt;28&gt;</a:t>
            </a:r>
            <a:r>
              <a:rPr lang="en" sz="1200">
                <a:solidFill>
                  <a:schemeClr val="dk1"/>
                </a:solidFill>
              </a:rPr>
              <a:t>&gt;</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28"/>
          <p:cNvSpPr txBox="1"/>
          <p:nvPr/>
        </p:nvSpPr>
        <p:spPr>
          <a:xfrm>
            <a:off x="228200" y="196225"/>
            <a:ext cx="8785500" cy="50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HSS Review and Revision Student Advisory Committee Survey </a:t>
            </a:r>
            <a:endParaRPr sz="1500" b="1"/>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b="1">
                <a:solidFill>
                  <a:srgbClr val="D50032"/>
                </a:solidFill>
              </a:rPr>
              <a:t>Record: 20</a:t>
            </a:r>
            <a:endParaRPr sz="1200" b="1">
              <a:solidFill>
                <a:srgbClr val="D50032"/>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High School student (Grades 9 - 12)</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a:solidFill>
                  <a:schemeClr val="dk1"/>
                </a:solidFill>
              </a:rPr>
              <a:t>Which of the following best describes you and your social studies experience? "Why do we learn the same events every year (i.e. the Civil War) with little change in nuance or perspective?</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 sz="1200" b="1" u="sng">
                <a:solidFill>
                  <a:schemeClr val="dk1"/>
                </a:solidFill>
              </a:rPr>
              <a:t>History </a:t>
            </a:r>
            <a:endParaRPr sz="1200" b="1" u="sng">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which of the following topics do you feel are "over taught" or over emphasized Exploration, Colonial America, Westward Expansion, Industrial Revolution, Great Depression,  Civil Rights Movement</a:t>
            </a: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other, please explain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In your school experience, describe one topic you feel has been overlooked. Wars, past problems of the United States not just the world as a whole. </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United States history did you find most  interesting to learn about? World war II</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What time period, place, or group of people in World History history did you find most interesting to learn about? World war I</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marR="0" lvl="0" indent="-304800" algn="l" rtl="0">
              <a:lnSpc>
                <a:spcPct val="100000"/>
              </a:lnSpc>
              <a:spcBef>
                <a:spcPts val="0"/>
              </a:spcBef>
              <a:spcAft>
                <a:spcPts val="0"/>
              </a:spcAft>
              <a:buClr>
                <a:schemeClr val="dk1"/>
              </a:buClr>
              <a:buSzPts val="1200"/>
              <a:buAutoNum type="arabicPeriod"/>
            </a:pPr>
            <a:r>
              <a:rPr lang="en" sz="1200">
                <a:solidFill>
                  <a:schemeClr val="dk1"/>
                </a:solidFill>
              </a:rPr>
              <a:t>Was there ever a time that there was too much of a jump between time periods and you could not see the historical connection between them? Yes</a:t>
            </a:r>
            <a:endParaRPr sz="1200">
              <a:solidFill>
                <a:schemeClr val="dk1"/>
              </a:solidFill>
            </a:endParaRPr>
          </a:p>
          <a:p>
            <a:pPr marL="0" marR="0" lvl="0" indent="457200" algn="l" rtl="0">
              <a:lnSpc>
                <a:spcPct val="100000"/>
              </a:lnSpc>
              <a:spcBef>
                <a:spcPts val="0"/>
              </a:spcBef>
              <a:spcAft>
                <a:spcPts val="0"/>
              </a:spcAft>
              <a:buNone/>
            </a:pPr>
            <a:endParaRPr sz="1200">
              <a:solidFill>
                <a:schemeClr val="dk1"/>
              </a:solidFill>
            </a:endParaRPr>
          </a:p>
          <a:p>
            <a:pPr marL="0" marR="0" lvl="0" indent="457200" algn="l" rtl="0">
              <a:lnSpc>
                <a:spcPct val="100000"/>
              </a:lnSpc>
              <a:spcBef>
                <a:spcPts val="0"/>
              </a:spcBef>
              <a:spcAft>
                <a:spcPts val="0"/>
              </a:spcAft>
              <a:buNone/>
            </a:pPr>
            <a:r>
              <a:rPr lang="en" sz="1200">
                <a:solidFill>
                  <a:schemeClr val="dk1"/>
                </a:solidFill>
              </a:rPr>
              <a:t>If so, please describe it. Skipping from world War II straight to civil rights</a:t>
            </a:r>
            <a:endParaRPr sz="1200">
              <a:solidFill>
                <a:schemeClr val="dk1"/>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pic>
        <p:nvPicPr>
          <p:cNvPr id="642" name="Google Shape;642;p128"/>
          <p:cNvPicPr preferRelativeResize="0"/>
          <p:nvPr/>
        </p:nvPicPr>
        <p:blipFill>
          <a:blip r:embed="rId3">
            <a:alphaModFix/>
          </a:blip>
          <a:stretch>
            <a:fillRect/>
          </a:stretch>
        </p:blipFill>
        <p:spPr>
          <a:xfrm>
            <a:off x="6079675" y="196225"/>
            <a:ext cx="2378325" cy="7927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94972</Words>
  <Application>Microsoft Office PowerPoint</Application>
  <PresentationFormat>On-screen Show (16:9)</PresentationFormat>
  <Paragraphs>8853</Paragraphs>
  <Slides>527</Slides>
  <Notes>527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527</vt:i4>
      </vt:variant>
    </vt:vector>
  </HeadingPairs>
  <TitlesOfParts>
    <vt:vector size="533" baseType="lpstr">
      <vt:lpstr>Calibri</vt:lpstr>
      <vt:lpstr>Arial</vt:lpstr>
      <vt:lpstr>Tahoma</vt:lpstr>
      <vt:lpstr>Josefin Sans</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Emily (DOE)</dc:creator>
  <cp:lastModifiedBy>VITA Program</cp:lastModifiedBy>
  <cp:revision>1</cp:revision>
  <dcterms:modified xsi:type="dcterms:W3CDTF">2022-07-12T03:01:51Z</dcterms:modified>
</cp:coreProperties>
</file>