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26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Lst>
  <p:sldSz cx="9144000" cy="5143500" type="screen16x9"/>
  <p:notesSz cx="6858000" cy="9144000"/>
  <p:embeddedFontLst>
    <p:embeddedFont>
      <p:font typeface="Calibri" panose="020F0502020204030204" pitchFamily="34" charset="0"/>
      <p:regular r:id="rId261"/>
      <p:bold r:id="rId262"/>
      <p:italic r:id="rId263"/>
      <p:boldItalic r:id="rId264"/>
    </p:embeddedFont>
    <p:embeddedFont>
      <p:font typeface="Josefin Sans" panose="020B0604020202020204" charset="0"/>
      <p:regular r:id="rId265"/>
      <p:bold r:id="rId266"/>
      <p:italic r:id="rId267"/>
      <p:boldItalic r:id="rId268"/>
    </p:embeddedFont>
    <p:embeddedFont>
      <p:font typeface="Tahoma" panose="020B0604030504040204" pitchFamily="34" charset="0"/>
      <p:regular r:id="rId269"/>
      <p:bold r:id="rId2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170" Type="http://schemas.openxmlformats.org/officeDocument/2006/relationships/slide" Target="slides/slide168.xml"/><Relationship Id="rId226" Type="http://schemas.openxmlformats.org/officeDocument/2006/relationships/slide" Target="slides/slide224.xml"/><Relationship Id="rId268" Type="http://schemas.openxmlformats.org/officeDocument/2006/relationships/font" Target="fonts/font8.fntdata"/><Relationship Id="rId32" Type="http://schemas.openxmlformats.org/officeDocument/2006/relationships/slide" Target="slides/slide30.xml"/><Relationship Id="rId74" Type="http://schemas.openxmlformats.org/officeDocument/2006/relationships/slide" Target="slides/slide72.xml"/><Relationship Id="rId128" Type="http://schemas.openxmlformats.org/officeDocument/2006/relationships/slide" Target="slides/slide126.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58" Type="http://schemas.openxmlformats.org/officeDocument/2006/relationships/slide" Target="slides/slide256.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269" Type="http://schemas.openxmlformats.org/officeDocument/2006/relationships/font" Target="fonts/font9.fntdata"/><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font" Target="fonts/font10.fntdata"/><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notesMaster" Target="notesMasters/notesMaster1.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71" Type="http://schemas.openxmlformats.org/officeDocument/2006/relationships/presProps" Target="presProps.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261" Type="http://schemas.openxmlformats.org/officeDocument/2006/relationships/font" Target="fonts/font1.fntdata"/><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72" Type="http://schemas.openxmlformats.org/officeDocument/2006/relationships/viewProps" Target="viewProps.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262" Type="http://schemas.openxmlformats.org/officeDocument/2006/relationships/font" Target="fonts/font2.fntdata"/><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9" Type="http://schemas.openxmlformats.org/officeDocument/2006/relationships/slide" Target="slides/slide7.xml"/><Relationship Id="rId210" Type="http://schemas.openxmlformats.org/officeDocument/2006/relationships/slide" Target="slides/slide208.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theme" Target="theme/theme1.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font" Target="fonts/font3.fntdata"/><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tableStyles" Target="tableStyles.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font" Target="fonts/font4.fntdata"/><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font" Target="fonts/font5.fntdata"/><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font" Target="fonts/font6.fntdata"/><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font" Target="fonts/font7.fntdata"/><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107" Type="http://schemas.openxmlformats.org/officeDocument/2006/relationships/slide" Target="slides/slide105.xml"/><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2c30a22d5_0_166_csj1xth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2c30a22d5_0_166_csj1xth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2c30a22d5_0_166_ydmkarin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2c30a22d5_0_166_ydmkarin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2c30a22d5_0_166_rdnf8v4h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2c30a22d5_0_166_rdnf8v4h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4269671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2c30a22d5_0_166_wmem180v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2c30a22d5_0_166_wmem180v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0459630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2c30a22d5_0_166_nguzr0n2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2c30a22d5_0_166_nguzr0n2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3132457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2c30a22d5_0_166_4c73alu7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2c30a22d5_0_166_4c73alu7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1048830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2c30a22d5_0_166_tugbsrvn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2c30a22d5_0_166_tugbsrvn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9357470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2c30a22d5_0_166_f421c1rm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2c30a22d5_0_166_f421c1rm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0627237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2c30a22d5_0_166_j6i357p0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2c30a22d5_0_166_j6i357p0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2199766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2c30a22d5_0_166_tqu6hitu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2c30a22d5_0_166_tqu6hitu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0311806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2c30a22d5_0_166_ccd1420j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2c30a22d5_0_166_ccd1420j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7543872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2c30a22d5_0_166_lb8xh9io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2c30a22d5_0_166_lb8xh9io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90650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2c30a22d5_0_166_b2ig1rmv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2c30a22d5_0_166_b2ig1rmv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2c30a22d5_0_166_m7ursgvo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2c30a22d5_0_166_m7ursgvo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163716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2c30a22d5_0_166_ez56wpio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2c30a22d5_0_166_ez56wpio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4611909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2c30a22d5_0_166_kjwga96x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2c30a22d5_0_166_kjwga96x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1933414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2c30a22d5_0_166_3gf4wwfx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2c30a22d5_0_166_3gf4wwfx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2548301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2c30a22d5_0_166_46s4fh5p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2c30a22d5_0_166_46s4fh5p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3120458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2c30a22d5_0_166_7mwj50c4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2c30a22d5_0_166_7mwj50c4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1607050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2c30a22d5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2c30a22d5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0604942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2c30a22d5_0_166_jdmbvetu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2c30a22d5_0_166_jdmbvetu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7171650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2c30a22d5_0_166_djb7bptc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2c30a22d5_0_166_djb7bptc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5967802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2c30a22d5_0_166_09mp9yb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2c30a22d5_0_166_09mp9yb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564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2c30a22d5_0_166_cqxcr8jb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2c30a22d5_0_166_cqxcr8jb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2c30a22d5_0_166_fi8obxaq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2c30a22d5_0_166_fi8obxaq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9048658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2c30a22d5_0_166_ppa6138e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2c30a22d5_0_166_ppa6138e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7951011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2c30a22d5_0_166_i609whfc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2c30a22d5_0_166_i609whfc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6964199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2c30a22d5_0_166_p98gzex8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2c30a22d5_0_166_p98gzex8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4498531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2c30a22d5_0_166_pxb06on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2c30a22d5_0_166_pxb06on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4412759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2c30a22d5_0_166_9f4fisx3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2c30a22d5_0_166_9f4fisx3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0057188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2c30a22d5_0_166_thlrylcg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2c30a22d5_0_166_thlrylcg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5976951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2c30a22d5_0_166_zbmakn0k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2c30a22d5_0_166_zbmakn0k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4723621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2c30a22d5_0_166_vp2guwrg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2c30a22d5_0_166_vp2guwrg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9306429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2c30a22d5_0_166_hdmcajuk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2c30a22d5_0_166_hdmcajuk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62231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2c30a22d5_0_166_beuyzu3v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2c30a22d5_0_166_beuyzu3v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2c30a22d5_0_166_wugzi59g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2c30a22d5_0_166_wugzi59g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2092825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2c30a22d5_0_166_myf3nyyg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2c30a22d5_0_166_myf3nyyg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9264720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2c30a22d5_0_166_y7mezxmn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2c30a22d5_0_166_y7mezxmn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5333306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2c30a22d5_0_166_ck7q16li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2c30a22d5_0_166_ck7q16li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8459734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2c30a22d5_0_166_acnu7xm1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2c30a22d5_0_166_acnu7xm1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0534626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2c30a22d5_0_166_vpiitn78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2c30a22d5_0_166_vpiitn78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0936263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2c30a22d5_0_166_ly44nzpw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2c30a22d5_0_166_ly44nzpw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370098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2c30a22d5_0_166_klg0itlx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2c30a22d5_0_166_klg0itlx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1996444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2c30a22d5_0_166_x3f78m9g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2c30a22d5_0_166_x3f78m9g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7652763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2c30a22d5_0_166_mzbt2ni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2c30a22d5_0_166_mzbt2ni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19235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2c30a22d5_0_166_nwyxd9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2c30a22d5_0_166_nwyxd96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2c30a22d5_0_166_74i3pvwn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2c30a22d5_0_166_74i3pvwn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1211727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2c30a22d5_0_166_q1ak4ssk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2c30a22d5_0_166_q1ak4ssk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2260157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2c30a22d5_0_166_1vkfozb2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2c30a22d5_0_166_1vkfozb2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9479255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2c30a22d5_0_166_npemj1zq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2c30a22d5_0_166_npemj1zq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1303543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2c30a22d5_0_166_hz6c4w15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2c30a22d5_0_166_hz6c4w15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7810736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2c30a22d5_0_166_t2fhj1h5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2c30a22d5_0_166_t2fhj1h5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56879137"/>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2c30a22d5_0_166_xudf62uk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2c30a22d5_0_166_xudf62uk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73354998"/>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2c30a22d5_0_166_nf59n028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2c30a22d5_0_166_nf59n028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30841457"/>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2c30a22d5_0_166_di05kg27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2c30a22d5_0_166_di05kg27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37208037"/>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2c30a22d5_0_166_pkpfllo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2c30a22d5_0_166_pkpfllo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27805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2c30a22d5_0_166_6ybadpxh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2c30a22d5_0_166_6ybadpxh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2c30a22d5_0_166_1aq81hh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2c30a22d5_0_166_1aq81hh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8645040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2c30a22d5_0_166_jbg9gccy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2c30a22d5_0_166_jbg9gccy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4759945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2c30a22d5_0_166_1gmlbh6o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2c30a22d5_0_166_1gmlbh6o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2769881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2c30a22d5_0_166_8tho7lz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2c30a22d5_0_166_8tho7lz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0421664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2c30a22d5_0_166_onhvye1d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2c30a22d5_0_166_onhvye1d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5378849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2c30a22d5_0_166_jw53z8hc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2c30a22d5_0_166_jw53z8hc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8745084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2c30a22d5_0_166_ya8qi44r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2c30a22d5_0_166_ya8qi44r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9321277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2c30a22d5_0_166_9m762spi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2c30a22d5_0_166_9m762spi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8679031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2c30a22d5_0_166_l1fh7rne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2c30a22d5_0_166_l1fh7rne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17054321"/>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2c30a22d5_0_166_quiwqjxc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2c30a22d5_0_166_quiwqjxc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21690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2c30a22d5_0_166_6849tzsi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2c30a22d5_0_166_6849tzsi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2c30a22d5_0_166_kb90xggl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2c30a22d5_0_166_kb90xggl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3526557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2c30a22d5_0_166_m9601uo0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2c30a22d5_0_166_m9601uo0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3191877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2c30a22d5_0_166_x770rl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2c30a22d5_0_166_x770rl4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95483217"/>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2c30a22d5_0_166_dhnghgbm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2c30a22d5_0_166_dhnghgbm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0354039"/>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2c30a22d5_0_166_tnwrwemq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2c30a22d5_0_166_tnwrwemq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5397032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2c30a22d5_0_166_ie8odm04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2c30a22d5_0_166_ie8odm04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5479985"/>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2c30a22d5_0_166_jq3stn1e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2c30a22d5_0_166_jq3stn1e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40474851"/>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2c30a22d5_0_166_2dm0k6nc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2c30a22d5_0_166_2dm0k6nc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7291879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2c30a22d5_0_166_xoqsxvu7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2c30a22d5_0_166_xoqsxvu7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3404372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2c30a22d5_0_166_woyugq0f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2c30a22d5_0_166_woyugq0f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59463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2c30a22d5_0_166_ya14n5xz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2c30a22d5_0_166_ya14n5xz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2c30a22d5_0_166_tzd6kusc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2c30a22d5_0_166_tzd6kusc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6495163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2c30a22d5_0_166_v63jccb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2c30a22d5_0_166_v63jccb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11409008"/>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2c30a22d5_0_166_6i65zyed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2c30a22d5_0_166_6i65zyed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96940255"/>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2c30a22d5_0_166_14igwx7j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2c30a22d5_0_166_14igwx7j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66111802"/>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2c30a22d5_0_166_i0ijjzxi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2c30a22d5_0_166_i0ijjzxi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01370144"/>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2c30a22d5_0_166_3gvdjtz2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2c30a22d5_0_166_3gvdjtz2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73538095"/>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2c30a22d5_0_166_veol5ayw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2c30a22d5_0_166_veol5ayw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82421110"/>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2c30a22d5_0_166_sd4b19e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2c30a22d5_0_166_sd4b19e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33414658"/>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2c30a22d5_0_166_45l20aw4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2c30a22d5_0_166_45l20aw4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6198594"/>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2c30a22d5_0_166_oeebeons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2c30a22d5_0_166_oeebeons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94687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2c30a22d5_0_166_iq4007wx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2c30a22d5_0_166_iq4007wx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2c30a22d5_0_166_p3ta3dhg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2c30a22d5_0_166_p3ta3dhg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209180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2c30a22d5_0_166_jeeu7lnp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2c30a22d5_0_166_jeeu7lnp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7091923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2c30a22d5_0_166_k99e9avk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2c30a22d5_0_166_k99e9avk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62876977"/>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2c30a22d5_0_166_ahbshnbf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2c30a22d5_0_166_ahbshnbf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27762"/>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2c30a22d5_0_166_oqd920qd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2c30a22d5_0_166_oqd920qd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12182058"/>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2c30a22d5_0_166_ot061ms1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2c30a22d5_0_166_ot061ms1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9858997"/>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2c30a22d5_0_166_dssay1jq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2c30a22d5_0_166_dssay1jq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17203206"/>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2c30a22d5_0_166_zfedx4f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2c30a22d5_0_166_zfedx4f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38889212"/>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2c30a22d5_0_166_3689gn84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2c30a22d5_0_166_3689gn84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58785911"/>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2c30a22d5_0_166_wkixlohu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2c30a22d5_0_166_wkixlohu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64015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2c30a22d5_0_166_h78xcmwb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e2c30a22d5_0_166_h78xcmwb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2c30a22d5_0_166_cvo2kcnj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2c30a22d5_0_166_cvo2kcnj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18554805"/>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2c30a22d5_0_166_39cntn2d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2c30a22d5_0_166_39cntn2d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91615118"/>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2c30a22d5_0_166_q8djzpth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2c30a22d5_0_166_q8djzpth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09022659"/>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2c30a22d5_0_166_nvi8y7j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2c30a22d5_0_166_nvi8y7j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2271666"/>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2c30a22d5_0_166_4wqvo8z4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2c30a22d5_0_166_4wqvo8z4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58129389"/>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2c30a22d5_0_166_f5qbd1f6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2c30a22d5_0_166_f5qbd1f6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4468982"/>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2c30a22d5_0_166_7deucvvp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2c30a22d5_0_166_7deucvvp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60914968"/>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2c30a22d5_0_166_fechf0xs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2c30a22d5_0_166_fechf0xs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57314435"/>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2c30a22d5_0_166_fbk0gu4n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2c30a22d5_0_166_fbk0gu4n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12978293"/>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2c30a22d5_0_166_t41xduly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2c30a22d5_0_166_t41xduly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17094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2c30a22d5_0_166_zpql77m8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2c30a22d5_0_166_zpql77m8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2c30a22d5_0_166_auu530ht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2c30a22d5_0_166_auu530ht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2c30a22d5_0_166_fvoer962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2c30a22d5_0_166_fvoer962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6575040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2c30a22d5_0_166_jsd0o1h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2c30a22d5_0_166_jsd0o1h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76128818"/>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2c30a22d5_0_166_29im2jhm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2c30a22d5_0_166_29im2jhm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84018650"/>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2c30a22d5_0_166_tsj2uqfd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2c30a22d5_0_166_tsj2uqfd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82361861"/>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2c30a22d5_0_166_pokwt26y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2c30a22d5_0_166_pokwt26y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76537470"/>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2c30a22d5_0_166_jnj1v0dk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2c30a22d5_0_166_jnj1v0dk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48839256"/>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2c30a22d5_0_166_z61iymy7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2c30a22d5_0_166_z61iymy7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59957224"/>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2c30a22d5_0_166_xb59evfl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2c30a22d5_0_166_xb59evfl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32160521"/>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2c30a22d5_0_166_1otzg9pg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2c30a22d5_0_166_1otzg9pg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8810427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2c30a22d5_0_166_u3akkqzb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2c30a22d5_0_166_u3akkqzb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56389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2c30a22d5_0_166_7lg43mkv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2c30a22d5_0_166_7lg43mkv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2c30a22d5_0_166_jzfmwkd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2c30a22d5_0_166_jzfmwkd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11281891"/>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2c30a22d5_0_166_thdov6ex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2c30a22d5_0_166_thdov6ex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3222742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2c30a22d5_0_166_0qzh6b05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2c30a22d5_0_166_0qzh6b05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52290506"/>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2c30a22d5_0_166_8qg34v5f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2c30a22d5_0_166_8qg34v5f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68363741"/>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2c30a22d5_0_166_d4d2ifyd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2c30a22d5_0_166_d4d2ifyd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05918674"/>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2c30a22d5_0_166_jrvehw73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2c30a22d5_0_166_jrvehw73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25425048"/>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2c30a22d5_0_166_qaaan23l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2c30a22d5_0_166_qaaan23l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58882227"/>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2c30a22d5_0_166_tmsb4gng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2c30a22d5_0_166_tmsb4gng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62903590"/>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2c30a22d5_0_166_fnyoup5k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2c30a22d5_0_166_fnyoup5k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03783659"/>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2c30a22d5_0_166_aeo2pbuh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2c30a22d5_0_166_aeo2pbuh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53403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e2c30a22d5_0_166_tlho4xcz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e2c30a22d5_0_166_tlho4xcz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2c30a22d5_0_166_nk8h6hk8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2c30a22d5_0_166_nk8h6hk8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68793595"/>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2c30a22d5_0_166_5w07ko9i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2c30a22d5_0_166_5w07ko9i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85988884"/>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2c30a22d5_0_166_2m7porw3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2c30a22d5_0_166_2m7porw3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75502623"/>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2c30a22d5_0_166_8hsg8zqg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2c30a22d5_0_166_8hsg8zqg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5731996"/>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2c30a22d5_0_166_mgeh6efu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2c30a22d5_0_166_mgeh6efu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291268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2c30a22d5_0_166_8sg71pvr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2c30a22d5_0_166_8sg71pvr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90948133"/>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2c30a22d5_0_166_jep7zy5m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2c30a22d5_0_166_jep7zy5m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79317245"/>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2c30a22d5_0_166_bosf9fxu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2c30a22d5_0_166_bosf9fxu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74542018"/>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2c30a22d5_0_166_kowmgwbz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2c30a22d5_0_166_kowmgwbz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5763394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2c30a22d5_0_166_gc5mgkry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2c30a22d5_0_166_gc5mgkry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94504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2c30a22d5_0_166_houctynh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2c30a22d5_0_166_houctynh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2c30a22d5_0_166_qww0uw2y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2c30a22d5_0_166_qww0uw2y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5332345"/>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2c30a22d5_0_166_ur2jog66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2c30a22d5_0_166_ur2jog66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74531884"/>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2c30a22d5_0_166_ox9rmvix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2c30a22d5_0_166_ox9rmvix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9040371"/>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2c30a22d5_0_166_q9fdxfuy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2c30a22d5_0_166_q9fdxfuy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81312386"/>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2c30a22d5_0_166_ldvxgjsw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2c30a22d5_0_166_ldvxgjsw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56821696"/>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2c30a22d5_0_166_nqtr4kuj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2c30a22d5_0_166_nqtr4kuj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64944900"/>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2c30a22d5_0_166_jtcz2fex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2c30a22d5_0_166_jtcz2fex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84754418"/>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2c30a22d5_0_166_taop56hy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2c30a22d5_0_166_taop56hy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82241367"/>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2c30a22d5_0_166_kra7d8yh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2c30a22d5_0_166_kra7d8yh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186864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2c30a22d5_0_166_vjg3ezi9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2c30a22d5_0_166_vjg3ezi9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41886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2c30a22d5_0_166_fzpybosm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2c30a22d5_0_166_fzpybosm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2c30a22d5_0_166_kov48wda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2c30a22d5_0_166_kov48wda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50367343"/>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2c30a22d5_0_166_wea4fw1y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2c30a22d5_0_166_wea4fw1y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68060887"/>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2c30a22d5_0_166_ymr2ieyk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2c30a22d5_0_166_ymr2ieyk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07184493"/>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2c30a22d5_0_166_t3sako31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2c30a22d5_0_166_t3sako31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53624398"/>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2c30a22d5_0_166_sqrkmesi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2c30a22d5_0_166_sqrkmesi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46322076"/>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2c30a22d5_0_166_7stkb2wq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2c30a22d5_0_166_7stkb2wq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18239313"/>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2c30a22d5_0_166_g5j9vr0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2c30a22d5_0_166_g5j9vr0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30161120"/>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2c30a22d5_0_166_4zqcifs1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2c30a22d5_0_166_4zqcifs1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4736819"/>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2c30a22d5_0_166_dt7xb1ry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2c30a22d5_0_166_dt7xb1ry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28690358"/>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2c30a22d5_0_166_ts7wect8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2c30a22d5_0_166_ts7wect8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38672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2c30a22d5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e2c30a22d5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2c30a22d5_0_166_zzer308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2c30a22d5_0_166_zzer308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97146311"/>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2c30a22d5_0_166_phracura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2c30a22d5_0_166_phracura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29725172"/>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2c30a22d5_0_166_g3ynjdty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2c30a22d5_0_166_g3ynjdty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88512936"/>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2c30a22d5_0_166_byilow8l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2c30a22d5_0_166_byilow8l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27983922"/>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2c30a22d5_0_166_lwrnxkw6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2c30a22d5_0_166_lwrnxkw6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04693465"/>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2c30a22d5_0_166_op7e9ds3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2c30a22d5_0_166_op7e9ds3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50977187"/>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2c30a22d5_0_166_2fxwe3pl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2c30a22d5_0_166_2fxwe3pl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10130156"/>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2c30a22d5_0_166_rg7e2nfo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2c30a22d5_0_166_rg7e2nfo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16295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2c30a22d5_0_166_4q39ouze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2c30a22d5_0_166_4q39ouze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21411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2c30a22d5_0_166_1xlg21fg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2c30a22d5_0_166_1xlg21fg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76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2c30a22d5_0_166_rrtmn8xt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2c30a22d5_0_166_rrtmn8xt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91290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2c30a22d5_0_166_ctm8opws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2c30a22d5_0_166_ctm8opws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54024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2c30a22d5_0_166_hdp84ezg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2c30a22d5_0_166_hdp84ezg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2c30a22d5_0_166_mwxz4djz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2c30a22d5_0_166_mwxz4djz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64106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2c30a22d5_0_166_c2ts0mky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2c30a22d5_0_166_c2ts0mky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643023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2c30a22d5_0_166_vcb4osek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2c30a22d5_0_166_vcb4osek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727301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2c30a22d5_0_166_xo6bn7en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2c30a22d5_0_166_xo6bn7en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624889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2c30a22d5_0_166_makmjkxk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2c30a22d5_0_166_makmjkxk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407813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2c30a22d5_0_166_gwehxumq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2c30a22d5_0_166_gwehxumq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643638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2c30a22d5_0_166_m5zs0k3i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2c30a22d5_0_166_m5zs0k3i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375546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2c30a22d5_0_166_b59sg0d9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2c30a22d5_0_166_b59sg0d9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379925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2c30a22d5_0_166_xf66lyia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2c30a22d5_0_166_xf66lyia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95394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2c30a22d5_0_166_7lx8u5yk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2c30a22d5_0_166_7lx8u5yk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17478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2c30a22d5_0_166_e17v20im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2c30a22d5_0_166_e17v20im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4392f8a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4392f8a6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504642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2c30a22d5_0_166_69zxh6ud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2c30a22d5_0_166_69zxh6ud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191884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2c30a22d5_0_166_y79lb6g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2c30a22d5_0_166_y79lb6g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194551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2c30a22d5_0_166_d6r4gawv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2c30a22d5_0_166_d6r4gawv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208984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2c30a22d5_0_166_ts9j4853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2c30a22d5_0_166_ts9j4853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699305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2c30a22d5_0_166_abb3fflx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2c30a22d5_0_166_abb3fflx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135708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2c30a22d5_0_166_z0hnc29h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2c30a22d5_0_166_z0hnc29h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27480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2c30a22d5_0_166_u5mmjkwa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2c30a22d5_0_166_u5mmjkwa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886918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2c30a22d5_0_166_o73tj0l0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2c30a22d5_0_166_o73tj0l0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350142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2c30a22d5_0_166_86vehk7a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2c30a22d5_0_166_86vehk7a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85456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2c30a22d5_0_166_29lukae0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2c30a22d5_0_166_29lukae0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2c30a22d5_0_166_eum8snv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2c30a22d5_0_166_eum8snv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952813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2c30a22d5_0_166_zl1ckcx4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2c30a22d5_0_166_zl1ckcx4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130299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2c30a22d5_0_166_3ay85ubt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2c30a22d5_0_166_3ay85ubt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867731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2c30a22d5_0_166_hqw1lig4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2c30a22d5_0_166_hqw1lig4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227228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2c30a22d5_0_166_sp1rx1pq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2c30a22d5_0_166_sp1rx1pq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247579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2c30a22d5_0_166_qriotko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2c30a22d5_0_166_qriotko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618368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2c30a22d5_0_166_gjdlkgqo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2c30a22d5_0_166_gjdlkgqo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555989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4392f8a6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4392f8a6c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285929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2c30a22d5_0_166_qqdhuoca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2c30a22d5_0_166_qqdhuoca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976931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2c30a22d5_0_166_qp1ni77m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2c30a22d5_0_166_qp1ni77m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37840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2c30a22d5_0_166_klqg2jay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2c30a22d5_0_166_klqg2jay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2c30a22d5_0_166_lt4uysd1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2c30a22d5_0_166_lt4uysd1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073480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2c30a22d5_0_166_zuh36fip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2c30a22d5_0_166_zuh36fip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08552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2c30a22d5_0_166_p6n3iy5q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2c30a22d5_0_166_p6n3iy5q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805331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2c30a22d5_0_166_rwdmgo8x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2c30a22d5_0_166_rwdmgo8x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771038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2c30a22d5_0_166_h6bsors0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2c30a22d5_0_166_h6bsors0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842832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2c30a22d5_0_166_wf7v7q6b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2c30a22d5_0_166_wf7v7q6b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669661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2c30a22d5_0_166_qa1g9hb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2c30a22d5_0_166_qa1g9hb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326208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2c30a22d5_0_166_x8ks76bm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2c30a22d5_0_166_x8ks76bm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202298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2c30a22d5_0_166_yb8igy4e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2c30a22d5_0_166_yb8igy4e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612267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2c30a22d5_0_166_qlpq12q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2c30a22d5_0_166_qlpq12q2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18494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2c30a22d5_0_166_47oy0lcw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2c30a22d5_0_166_47oy0lcw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2c30a22d5_0_166_p5mitxo4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2c30a22d5_0_166_p5mitxo4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154987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2c30a22d5_0_166_67d3o4jl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2c30a22d5_0_166_67d3o4jl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4334868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2c30a22d5_0_166_jlst5u8g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2c30a22d5_0_166_jlst5u8g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682096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2c30a22d5_0_166_mwzz09sa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2c30a22d5_0_166_mwzz09sa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361263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2c30a22d5_0_166_6pc51xg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2c30a22d5_0_166_6pc51xg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5427489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2c30a22d5_0_166_vhm5ubfc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2c30a22d5_0_166_vhm5ubfc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5571605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2c30a22d5_0_166_mbtmntpy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2c30a22d5_0_166_mbtmntpy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3313243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2c30a22d5_0_166_59kop9u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2c30a22d5_0_166_59kop9u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1042094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2c30a22d5_0_166_szjqpvyp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2c30a22d5_0_166_szjqpvyp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9489958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2c30a22d5_0_166_p8jb8zq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2c30a22d5_0_166_p8jb8zq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23874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2c30a22d5_0_166_iwxc34td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2c30a22d5_0_166_iwxc34td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2c30a22d5_0_166_eaex9cnp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2c30a22d5_0_166_eaex9cnp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1906271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2c30a22d5_0_166_1lumkq08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2c30a22d5_0_166_1lumkq08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695478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2c30a22d5_0_166_q02k10tz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2c30a22d5_0_166_q02k10tz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0053436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2c30a22d5_0_166_t05y33zi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2c30a22d5_0_166_t05y33zi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8379361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2c30a22d5_0_166_lsdxmmtq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2c30a22d5_0_166_lsdxmmtq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7996421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4392f8aa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4392f8aa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4235933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4392f8aa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4392f8aaf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6253895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2c30a22d5_0_166_d37556w6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2c30a22d5_0_166_d37556w6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5813282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2c30a22d5_0_166_qxnon9hq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2c30a22d5_0_166_qxnon9hq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5212706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2c30a22d5_0_166_n8owqnty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2c30a22d5_0_166_n8owqnty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79022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2c30a22d5_0_166_i5e2vxwo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2c30a22d5_0_166_i5e2vxwo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2c30a22d5_0_166_tzht5er7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2c30a22d5_0_166_tzht5er7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7368023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2c30a22d5_0_166_y7awc9ov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2c30a22d5_0_166_y7awc9ov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2176563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2c30a22d5_0_166_ak6pyql3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2c30a22d5_0_166_ak6pyql3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2924266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2c30a22d5_0_166_jzwz1v16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2c30a22d5_0_166_jzwz1v16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9697988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2c30a22d5_0_166_j2k8eelr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2c30a22d5_0_166_j2k8eelr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8948471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2c30a22d5_0_166_j4w18jt5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2c30a22d5_0_166_j4w18jt5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4424031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2c30a22d5_0_166_a7hv9kem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2c30a22d5_0_166_a7hv9kem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2448438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2c30a22d5_0_166_tpzt78j8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2c30a22d5_0_166_tpzt78j8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3051170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2c30a22d5_0_166_d9n003gt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2c30a22d5_0_166_d9n003gt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6811201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2c30a22d5_0_166_snosq5o0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2c30a22d5_0_166_snosq5o0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71461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ubtitle Page" type="title">
  <p:cSld name="TITLE">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57" name="Google Shape;57;p14"/>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8" name="Google Shape;58;p14"/>
          <p:cNvSpPr txBox="1">
            <a:spLocks noGrp="1"/>
          </p:cNvSpPr>
          <p:nvPr>
            <p:ph type="sldNum" idx="12"/>
          </p:nvPr>
        </p:nvSpPr>
        <p:spPr>
          <a:xfrm>
            <a:off x="209358" y="459344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59"/>
        <p:cNvGrpSpPr/>
        <p:nvPr/>
      </p:nvGrpSpPr>
      <p:grpSpPr>
        <a:xfrm>
          <a:off x="0" y="0"/>
          <a:ext cx="0" cy="0"/>
          <a:chOff x="0" y="0"/>
          <a:chExt cx="0" cy="0"/>
        </a:xfrm>
      </p:grpSpPr>
      <p:pic>
        <p:nvPicPr>
          <p:cNvPr id="60" name="Google Shape;60;p15"/>
          <p:cNvPicPr preferRelativeResize="0"/>
          <p:nvPr/>
        </p:nvPicPr>
        <p:blipFill rotWithShape="1">
          <a:blip r:embed="rId3">
            <a:alphaModFix/>
          </a:blip>
          <a:srcRect/>
          <a:stretch/>
        </p:blipFill>
        <p:spPr>
          <a:xfrm>
            <a:off x="0" y="2381"/>
            <a:ext cx="9144000" cy="5138738"/>
          </a:xfrm>
          <a:prstGeom prst="rect">
            <a:avLst/>
          </a:prstGeom>
          <a:noFill/>
          <a:ln>
            <a:noFill/>
          </a:ln>
        </p:spPr>
      </p:pic>
      <p:sp>
        <p:nvSpPr>
          <p:cNvPr id="61" name="Google Shape;61;p15"/>
          <p:cNvSpPr/>
          <p:nvPr/>
        </p:nvSpPr>
        <p:spPr>
          <a:xfrm>
            <a:off x="642600" y="1358950"/>
            <a:ext cx="7943100" cy="2833800"/>
          </a:xfrm>
          <a:prstGeom prst="roundRect">
            <a:avLst>
              <a:gd name="adj" fmla="val 16667"/>
            </a:avLst>
          </a:prstGeom>
          <a:solidFill>
            <a:srgbClr val="FFFFFF">
              <a:alpha val="70200"/>
            </a:srgbClr>
          </a:solidFill>
          <a:ln w="38100" cap="flat" cmpd="sng">
            <a:solidFill>
              <a:srgbClr val="D500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5"/>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63" name="Google Shape;63;p15"/>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4" name="Google Shape;64;p15"/>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Page" type="secHead">
  <p:cSld name="SECTION_HEADER">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67" name="Google Shape;67;p16"/>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0" name="Google Shape;70;p17"/>
          <p:cNvSpPr txBox="1">
            <a:spLocks noGrp="1"/>
          </p:cNvSpPr>
          <p:nvPr>
            <p:ph type="body" idx="1"/>
          </p:nvPr>
        </p:nvSpPr>
        <p:spPr>
          <a:xfrm>
            <a:off x="448625" y="1386425"/>
            <a:ext cx="8520600" cy="3416400"/>
          </a:xfrm>
          <a:prstGeom prst="rect">
            <a:avLst/>
          </a:prstGeom>
          <a:noFill/>
          <a:ln>
            <a:noFill/>
          </a:ln>
        </p:spPr>
        <p:txBody>
          <a:bodyPr spcFirstLastPara="1" wrap="square" lIns="91425" tIns="91425" rIns="91425" bIns="91425" anchor="t" anchorCtr="0">
            <a:noAutofit/>
          </a:bodyPr>
          <a:lstStyle>
            <a:lvl1pPr marL="457200" lvl="0" indent="-330200" algn="l" rtl="0">
              <a:lnSpc>
                <a:spcPct val="115000"/>
              </a:lnSpc>
              <a:spcBef>
                <a:spcPts val="0"/>
              </a:spcBef>
              <a:spcAft>
                <a:spcPts val="0"/>
              </a:spcAft>
              <a:buSzPts val="1600"/>
              <a:buChar char="●"/>
              <a:defRPr/>
            </a:lvl1pPr>
            <a:lvl2pPr marL="914400" lvl="1" indent="-330200" algn="l" rtl="0">
              <a:lnSpc>
                <a:spcPct val="115000"/>
              </a:lnSpc>
              <a:spcBef>
                <a:spcPts val="1600"/>
              </a:spcBef>
              <a:spcAft>
                <a:spcPts val="0"/>
              </a:spcAft>
              <a:buSzPts val="16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71" name="Google Shape;71;p17"/>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4" name="Google Shape;74;p1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5" name="Google Shape;75;p1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6" name="Google Shape;76;p18"/>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311700" y="8927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9" name="Google Shape;79;p19"/>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3561625" y="202675"/>
            <a:ext cx="50979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82" name="Google Shape;82;p20"/>
          <p:cNvSpPr txBox="1">
            <a:spLocks noGrp="1"/>
          </p:cNvSpPr>
          <p:nvPr>
            <p:ph type="body" idx="1"/>
          </p:nvPr>
        </p:nvSpPr>
        <p:spPr>
          <a:xfrm>
            <a:off x="311700" y="1389600"/>
            <a:ext cx="4254900" cy="31794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83" name="Google Shape;83;p20"/>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86" name="Google Shape;86;p21"/>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7"/>
        <p:cNvGrpSpPr/>
        <p:nvPr/>
      </p:nvGrpSpPr>
      <p:grpSpPr>
        <a:xfrm>
          <a:off x="0" y="0"/>
          <a:ext cx="0" cy="0"/>
          <a:chOff x="0" y="0"/>
          <a:chExt cx="0" cy="0"/>
        </a:xfrm>
      </p:grpSpPr>
      <p:sp>
        <p:nvSpPr>
          <p:cNvPr id="88" name="Google Shape;88;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22"/>
          <p:cNvSpPr txBox="1">
            <a:spLocks noGrp="1"/>
          </p:cNvSpPr>
          <p:nvPr>
            <p:ph type="title"/>
          </p:nvPr>
        </p:nvSpPr>
        <p:spPr>
          <a:xfrm>
            <a:off x="270750" y="1680900"/>
            <a:ext cx="4045200" cy="1482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90" name="Google Shape;90;p22"/>
          <p:cNvSpPr txBox="1">
            <a:spLocks noGrp="1"/>
          </p:cNvSpPr>
          <p:nvPr>
            <p:ph type="subTitle" idx="1"/>
          </p:nvPr>
        </p:nvSpPr>
        <p:spPr>
          <a:xfrm>
            <a:off x="270750" y="3250800"/>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1" name="Google Shape;91;p2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30200" algn="l" rtl="0">
              <a:lnSpc>
                <a:spcPct val="115000"/>
              </a:lnSpc>
              <a:spcBef>
                <a:spcPts val="0"/>
              </a:spcBef>
              <a:spcAft>
                <a:spcPts val="0"/>
              </a:spcAft>
              <a:buSzPts val="1600"/>
              <a:buChar char="●"/>
              <a:defRPr/>
            </a:lvl1pPr>
            <a:lvl2pPr marL="914400" lvl="1" indent="-330200" algn="l" rtl="0">
              <a:lnSpc>
                <a:spcPct val="115000"/>
              </a:lnSpc>
              <a:spcBef>
                <a:spcPts val="1600"/>
              </a:spcBef>
              <a:spcAft>
                <a:spcPts val="0"/>
              </a:spcAft>
              <a:buSzPts val="16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92" name="Google Shape;92;p22"/>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3"/>
        <p:cNvGrpSpPr/>
        <p:nvPr/>
      </p:nvGrpSpPr>
      <p:grpSpPr>
        <a:xfrm>
          <a:off x="0" y="0"/>
          <a:ext cx="0" cy="0"/>
          <a:chOff x="0" y="0"/>
          <a:chExt cx="0" cy="0"/>
        </a:xfrm>
      </p:grpSpPr>
      <p:sp>
        <p:nvSpPr>
          <p:cNvPr id="94" name="Google Shape;94;p23"/>
          <p:cNvSpPr txBox="1">
            <a:spLocks noGrp="1"/>
          </p:cNvSpPr>
          <p:nvPr>
            <p:ph type="body" idx="1"/>
          </p:nvPr>
        </p:nvSpPr>
        <p:spPr>
          <a:xfrm>
            <a:off x="369650" y="3793375"/>
            <a:ext cx="5998800" cy="6051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600"/>
              <a:buNone/>
              <a:defRPr/>
            </a:lvl1pPr>
          </a:lstStyle>
          <a:p>
            <a:endParaRPr/>
          </a:p>
        </p:txBody>
      </p:sp>
      <p:sp>
        <p:nvSpPr>
          <p:cNvPr id="95" name="Google Shape;95;p23"/>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6"/>
        <p:cNvGrpSpPr/>
        <p:nvPr/>
      </p:nvGrpSpPr>
      <p:grpSpPr>
        <a:xfrm>
          <a:off x="0" y="0"/>
          <a:ext cx="0" cy="0"/>
          <a:chOff x="0" y="0"/>
          <a:chExt cx="0" cy="0"/>
        </a:xfrm>
      </p:grpSpPr>
      <p:sp>
        <p:nvSpPr>
          <p:cNvPr id="97" name="Google Shape;97;p2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98" name="Google Shape;98;p2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30200" algn="ctr" rtl="0">
              <a:lnSpc>
                <a:spcPct val="115000"/>
              </a:lnSpc>
              <a:spcBef>
                <a:spcPts val="0"/>
              </a:spcBef>
              <a:spcAft>
                <a:spcPts val="0"/>
              </a:spcAft>
              <a:buSzPts val="1600"/>
              <a:buChar char="●"/>
              <a:defRPr/>
            </a:lvl1pPr>
            <a:lvl2pPr marL="914400" lvl="1" indent="-330200" algn="ctr" rtl="0">
              <a:lnSpc>
                <a:spcPct val="115000"/>
              </a:lnSpc>
              <a:spcBef>
                <a:spcPts val="1600"/>
              </a:spcBef>
              <a:spcAft>
                <a:spcPts val="0"/>
              </a:spcAft>
              <a:buSzPts val="16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99" name="Google Shape;99;p24"/>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25"/>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
        <p:cNvGrpSpPr/>
        <p:nvPr/>
      </p:nvGrpSpPr>
      <p:grpSpPr>
        <a:xfrm>
          <a:off x="0" y="0"/>
          <a:ext cx="0" cy="0"/>
          <a:chOff x="0" y="0"/>
          <a:chExt cx="0" cy="0"/>
        </a:xfrm>
      </p:grpSpPr>
      <p:sp>
        <p:nvSpPr>
          <p:cNvPr id="103" name="Google Shape;103;p26"/>
          <p:cNvSpPr txBox="1">
            <a:spLocks noGrp="1"/>
          </p:cNvSpPr>
          <p:nvPr>
            <p:ph type="title"/>
          </p:nvPr>
        </p:nvSpPr>
        <p:spPr>
          <a:xfrm>
            <a:off x="375202" y="273844"/>
            <a:ext cx="8140200" cy="7797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000"/>
              <a:buFont typeface="Tahoma"/>
              <a:buNone/>
              <a:defRPr sz="3000">
                <a:latin typeface="Tahoma"/>
                <a:ea typeface="Tahoma"/>
                <a:cs typeface="Tahoma"/>
                <a:sym typeface="Tahoma"/>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4" name="Google Shape;104;p26"/>
          <p:cNvSpPr txBox="1">
            <a:spLocks noGrp="1"/>
          </p:cNvSpPr>
          <p:nvPr>
            <p:ph type="body" idx="1"/>
          </p:nvPr>
        </p:nvSpPr>
        <p:spPr>
          <a:xfrm>
            <a:off x="477078" y="1157288"/>
            <a:ext cx="8038500" cy="3475500"/>
          </a:xfrm>
          <a:prstGeom prst="rect">
            <a:avLst/>
          </a:prstGeom>
          <a:noFill/>
          <a:ln>
            <a:noFill/>
          </a:ln>
        </p:spPr>
        <p:txBody>
          <a:bodyPr spcFirstLastPara="1" wrap="square" lIns="68575" tIns="34275" rIns="68575" bIns="34275" anchor="t" anchorCtr="0">
            <a:normAutofit/>
          </a:bodyPr>
          <a:lstStyle>
            <a:lvl1pPr marL="457200" lvl="0" indent="-374650" algn="l" rtl="0">
              <a:lnSpc>
                <a:spcPct val="100000"/>
              </a:lnSpc>
              <a:spcBef>
                <a:spcPts val="800"/>
              </a:spcBef>
              <a:spcAft>
                <a:spcPts val="0"/>
              </a:spcAft>
              <a:buClr>
                <a:srgbClr val="DB244D"/>
              </a:buClr>
              <a:buSzPts val="2300"/>
              <a:buChar char="•"/>
              <a:defRPr sz="2100">
                <a:latin typeface="Tahoma"/>
                <a:ea typeface="Tahoma"/>
                <a:cs typeface="Tahoma"/>
                <a:sym typeface="Tahoma"/>
              </a:defRPr>
            </a:lvl1pPr>
            <a:lvl2pPr marL="914400" lvl="1" indent="-361950" algn="l" rtl="0">
              <a:lnSpc>
                <a:spcPct val="100000"/>
              </a:lnSpc>
              <a:spcBef>
                <a:spcPts val="400"/>
              </a:spcBef>
              <a:spcAft>
                <a:spcPts val="0"/>
              </a:spcAft>
              <a:buClr>
                <a:srgbClr val="DB244D"/>
              </a:buClr>
              <a:buSzPts val="2100"/>
              <a:buChar char="•"/>
              <a:defRPr sz="2000">
                <a:latin typeface="Tahoma"/>
                <a:ea typeface="Tahoma"/>
                <a:cs typeface="Tahoma"/>
                <a:sym typeface="Tahoma"/>
              </a:defRPr>
            </a:lvl2pPr>
            <a:lvl3pPr marL="1371600" lvl="2" indent="-355600" algn="l" rtl="0">
              <a:lnSpc>
                <a:spcPct val="100000"/>
              </a:lnSpc>
              <a:spcBef>
                <a:spcPts val="400"/>
              </a:spcBef>
              <a:spcAft>
                <a:spcPts val="0"/>
              </a:spcAft>
              <a:buClr>
                <a:srgbClr val="DB244D"/>
              </a:buClr>
              <a:buSzPts val="2000"/>
              <a:buChar char="•"/>
              <a:defRPr sz="1800">
                <a:latin typeface="Tahoma"/>
                <a:ea typeface="Tahoma"/>
                <a:cs typeface="Tahoma"/>
                <a:sym typeface="Tahoma"/>
              </a:defRPr>
            </a:lvl3pPr>
            <a:lvl4pPr marL="1828800" lvl="3" indent="-355600" algn="l" rtl="0">
              <a:lnSpc>
                <a:spcPct val="90000"/>
              </a:lnSpc>
              <a:spcBef>
                <a:spcPts val="400"/>
              </a:spcBef>
              <a:spcAft>
                <a:spcPts val="0"/>
              </a:spcAft>
              <a:buClr>
                <a:srgbClr val="DB244D"/>
              </a:buClr>
              <a:buSzPts val="2000"/>
              <a:buChar char="•"/>
              <a:defRPr sz="1800">
                <a:latin typeface="Tahoma"/>
                <a:ea typeface="Tahoma"/>
                <a:cs typeface="Tahoma"/>
                <a:sym typeface="Tahoma"/>
              </a:defRPr>
            </a:lvl4pPr>
            <a:lvl5pPr marL="2286000" lvl="4" indent="-323850" algn="l" rtl="0">
              <a:lnSpc>
                <a:spcPct val="90000"/>
              </a:lnSpc>
              <a:spcBef>
                <a:spcPts val="400"/>
              </a:spcBef>
              <a:spcAft>
                <a:spcPts val="0"/>
              </a:spcAft>
              <a:buClr>
                <a:srgbClr val="DB244D"/>
              </a:buClr>
              <a:buSzPts val="1500"/>
              <a:buChar char="•"/>
              <a:defRPr>
                <a:latin typeface="Tahoma"/>
                <a:ea typeface="Tahoma"/>
                <a:cs typeface="Tahoma"/>
                <a:sym typeface="Tahoma"/>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5" name="Google Shape;105;p26"/>
          <p:cNvSpPr txBox="1">
            <a:spLocks noGrp="1"/>
          </p:cNvSpPr>
          <p:nvPr>
            <p:ph type="sldNum" idx="12"/>
          </p:nvPr>
        </p:nvSpPr>
        <p:spPr>
          <a:xfrm>
            <a:off x="6820727" y="4714643"/>
            <a:ext cx="499500" cy="3774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6"/>
        <p:cNvGrpSpPr/>
        <p:nvPr/>
      </p:nvGrpSpPr>
      <p:grpSpPr>
        <a:xfrm>
          <a:off x="0" y="0"/>
          <a:ext cx="0" cy="0"/>
          <a:chOff x="0" y="0"/>
          <a:chExt cx="0" cy="0"/>
        </a:xfrm>
      </p:grpSpPr>
      <p:sp>
        <p:nvSpPr>
          <p:cNvPr id="107" name="Google Shape;107;p27"/>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8" name="Google Shape;108;p27"/>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SzPts val="2100"/>
              <a:buNone/>
              <a:defRPr sz="1800" b="1"/>
            </a:lvl1pPr>
            <a:lvl2pPr marL="914400" lvl="1" indent="-228600" algn="l" rtl="0">
              <a:lnSpc>
                <a:spcPct val="90000"/>
              </a:lnSpc>
              <a:spcBef>
                <a:spcPts val="400"/>
              </a:spcBef>
              <a:spcAft>
                <a:spcPts val="0"/>
              </a:spcAft>
              <a:buSzPts val="1700"/>
              <a:buNone/>
              <a:defRPr sz="1500" b="1"/>
            </a:lvl2pPr>
            <a:lvl3pPr marL="1371600" lvl="2" indent="-228600" algn="l" rtl="0">
              <a:lnSpc>
                <a:spcPct val="90000"/>
              </a:lnSpc>
              <a:spcBef>
                <a:spcPts val="400"/>
              </a:spcBef>
              <a:spcAft>
                <a:spcPts val="0"/>
              </a:spcAft>
              <a:buSzPts val="1600"/>
              <a:buNone/>
              <a:defRPr sz="1400" b="1"/>
            </a:lvl3pPr>
            <a:lvl4pPr marL="1828800" lvl="3" indent="-228600" algn="l" rtl="0">
              <a:lnSpc>
                <a:spcPct val="90000"/>
              </a:lnSpc>
              <a:spcBef>
                <a:spcPts val="400"/>
              </a:spcBef>
              <a:spcAft>
                <a:spcPts val="0"/>
              </a:spcAft>
              <a:buSzPts val="1400"/>
              <a:buNone/>
              <a:defRPr sz="1200" b="1"/>
            </a:lvl4pPr>
            <a:lvl5pPr marL="2286000" lvl="4" indent="-228600" algn="l" rtl="0">
              <a:lnSpc>
                <a:spcPct val="90000"/>
              </a:lnSpc>
              <a:spcBef>
                <a:spcPts val="400"/>
              </a:spcBef>
              <a:spcAft>
                <a:spcPts val="0"/>
              </a:spcAft>
              <a:buSzPts val="14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9" name="Google Shape;109;p27"/>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30200" algn="l" rtl="0">
              <a:lnSpc>
                <a:spcPct val="90000"/>
              </a:lnSpc>
              <a:spcBef>
                <a:spcPts val="800"/>
              </a:spcBef>
              <a:spcAft>
                <a:spcPts val="0"/>
              </a:spcAft>
              <a:buSzPts val="1600"/>
              <a:buChar char="•"/>
              <a:defRPr/>
            </a:lvl1pPr>
            <a:lvl2pPr marL="914400" lvl="1" indent="-330200" algn="l" rtl="0">
              <a:lnSpc>
                <a:spcPct val="90000"/>
              </a:lnSpc>
              <a:spcBef>
                <a:spcPts val="400"/>
              </a:spcBef>
              <a:spcAft>
                <a:spcPts val="0"/>
              </a:spcAft>
              <a:buSzPts val="1600"/>
              <a:buChar char="•"/>
              <a:defRPr/>
            </a:lvl2pPr>
            <a:lvl3pPr marL="1371600" lvl="2" indent="-330200" algn="l" rtl="0">
              <a:lnSpc>
                <a:spcPct val="90000"/>
              </a:lnSpc>
              <a:spcBef>
                <a:spcPts val="400"/>
              </a:spcBef>
              <a:spcAft>
                <a:spcPts val="0"/>
              </a:spcAft>
              <a:buSzPts val="1600"/>
              <a:buChar char="•"/>
              <a:defRPr/>
            </a:lvl3pPr>
            <a:lvl4pPr marL="1828800" lvl="3" indent="-330200" algn="l" rtl="0">
              <a:lnSpc>
                <a:spcPct val="90000"/>
              </a:lnSpc>
              <a:spcBef>
                <a:spcPts val="400"/>
              </a:spcBef>
              <a:spcAft>
                <a:spcPts val="0"/>
              </a:spcAft>
              <a:buSzPts val="1600"/>
              <a:buChar char="•"/>
              <a:defRPr/>
            </a:lvl4pPr>
            <a:lvl5pPr marL="2286000" lvl="4" indent="-330200" algn="l" rtl="0">
              <a:lnSpc>
                <a:spcPct val="90000"/>
              </a:lnSpc>
              <a:spcBef>
                <a:spcPts val="400"/>
              </a:spcBef>
              <a:spcAft>
                <a:spcPts val="0"/>
              </a:spcAft>
              <a:buSzPts val="16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0" name="Google Shape;110;p27"/>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SzPts val="2100"/>
              <a:buNone/>
              <a:defRPr sz="1800" b="1"/>
            </a:lvl1pPr>
            <a:lvl2pPr marL="914400" lvl="1" indent="-228600" algn="l" rtl="0">
              <a:lnSpc>
                <a:spcPct val="90000"/>
              </a:lnSpc>
              <a:spcBef>
                <a:spcPts val="400"/>
              </a:spcBef>
              <a:spcAft>
                <a:spcPts val="0"/>
              </a:spcAft>
              <a:buSzPts val="1700"/>
              <a:buNone/>
              <a:defRPr sz="1500" b="1"/>
            </a:lvl2pPr>
            <a:lvl3pPr marL="1371600" lvl="2" indent="-228600" algn="l" rtl="0">
              <a:lnSpc>
                <a:spcPct val="90000"/>
              </a:lnSpc>
              <a:spcBef>
                <a:spcPts val="400"/>
              </a:spcBef>
              <a:spcAft>
                <a:spcPts val="0"/>
              </a:spcAft>
              <a:buSzPts val="1600"/>
              <a:buNone/>
              <a:defRPr sz="1400" b="1"/>
            </a:lvl3pPr>
            <a:lvl4pPr marL="1828800" lvl="3" indent="-228600" algn="l" rtl="0">
              <a:lnSpc>
                <a:spcPct val="90000"/>
              </a:lnSpc>
              <a:spcBef>
                <a:spcPts val="400"/>
              </a:spcBef>
              <a:spcAft>
                <a:spcPts val="0"/>
              </a:spcAft>
              <a:buSzPts val="1400"/>
              <a:buNone/>
              <a:defRPr sz="1200" b="1"/>
            </a:lvl4pPr>
            <a:lvl5pPr marL="2286000" lvl="4" indent="-228600" algn="l" rtl="0">
              <a:lnSpc>
                <a:spcPct val="90000"/>
              </a:lnSpc>
              <a:spcBef>
                <a:spcPts val="400"/>
              </a:spcBef>
              <a:spcAft>
                <a:spcPts val="0"/>
              </a:spcAft>
              <a:buSzPts val="14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11" name="Google Shape;111;p27"/>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30200" algn="l" rtl="0">
              <a:lnSpc>
                <a:spcPct val="90000"/>
              </a:lnSpc>
              <a:spcBef>
                <a:spcPts val="800"/>
              </a:spcBef>
              <a:spcAft>
                <a:spcPts val="0"/>
              </a:spcAft>
              <a:buSzPts val="1600"/>
              <a:buChar char="•"/>
              <a:defRPr/>
            </a:lvl1pPr>
            <a:lvl2pPr marL="914400" lvl="1" indent="-330200" algn="l" rtl="0">
              <a:lnSpc>
                <a:spcPct val="90000"/>
              </a:lnSpc>
              <a:spcBef>
                <a:spcPts val="400"/>
              </a:spcBef>
              <a:spcAft>
                <a:spcPts val="0"/>
              </a:spcAft>
              <a:buSzPts val="1600"/>
              <a:buChar char="•"/>
              <a:defRPr/>
            </a:lvl2pPr>
            <a:lvl3pPr marL="1371600" lvl="2" indent="-330200" algn="l" rtl="0">
              <a:lnSpc>
                <a:spcPct val="90000"/>
              </a:lnSpc>
              <a:spcBef>
                <a:spcPts val="400"/>
              </a:spcBef>
              <a:spcAft>
                <a:spcPts val="0"/>
              </a:spcAft>
              <a:buSzPts val="1600"/>
              <a:buChar char="•"/>
              <a:defRPr/>
            </a:lvl3pPr>
            <a:lvl4pPr marL="1828800" lvl="3" indent="-330200" algn="l" rtl="0">
              <a:lnSpc>
                <a:spcPct val="90000"/>
              </a:lnSpc>
              <a:spcBef>
                <a:spcPts val="400"/>
              </a:spcBef>
              <a:spcAft>
                <a:spcPts val="0"/>
              </a:spcAft>
              <a:buSzPts val="1600"/>
              <a:buChar char="•"/>
              <a:defRPr/>
            </a:lvl4pPr>
            <a:lvl5pPr marL="2286000" lvl="4" indent="-330200" algn="l" rtl="0">
              <a:lnSpc>
                <a:spcPct val="90000"/>
              </a:lnSpc>
              <a:spcBef>
                <a:spcPts val="400"/>
              </a:spcBef>
              <a:spcAft>
                <a:spcPts val="0"/>
              </a:spcAft>
              <a:buSzPts val="16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2" name="Google Shape;112;p27"/>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3" name="Google Shape;113;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4" name="Google Shape;114;p27"/>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5"/>
        <p:cNvGrpSpPr/>
        <p:nvPr/>
      </p:nvGrpSpPr>
      <p:grpSpPr>
        <a:xfrm>
          <a:off x="0" y="0"/>
          <a:ext cx="0" cy="0"/>
          <a:chOff x="0" y="0"/>
          <a:chExt cx="0" cy="0"/>
        </a:xfrm>
      </p:grpSpPr>
      <p:sp>
        <p:nvSpPr>
          <p:cNvPr id="116" name="Google Shape;116;p28"/>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Tahoma"/>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7" name="Google Shape;117;p28"/>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406400" algn="l" rtl="0">
              <a:lnSpc>
                <a:spcPct val="90000"/>
              </a:lnSpc>
              <a:spcBef>
                <a:spcPts val="800"/>
              </a:spcBef>
              <a:spcAft>
                <a:spcPts val="0"/>
              </a:spcAft>
              <a:buSzPts val="2800"/>
              <a:buChar char="•"/>
              <a:defRPr sz="2400"/>
            </a:lvl1pPr>
            <a:lvl2pPr marL="914400" lvl="1" indent="-381000" algn="l" rtl="0">
              <a:lnSpc>
                <a:spcPct val="90000"/>
              </a:lnSpc>
              <a:spcBef>
                <a:spcPts val="400"/>
              </a:spcBef>
              <a:spcAft>
                <a:spcPts val="0"/>
              </a:spcAft>
              <a:buSzPts val="2400"/>
              <a:buChar char="•"/>
              <a:defRPr sz="2100"/>
            </a:lvl2pPr>
            <a:lvl3pPr marL="1371600" lvl="2" indent="-361950" algn="l" rtl="0">
              <a:lnSpc>
                <a:spcPct val="90000"/>
              </a:lnSpc>
              <a:spcBef>
                <a:spcPts val="400"/>
              </a:spcBef>
              <a:spcAft>
                <a:spcPts val="0"/>
              </a:spcAft>
              <a:buSzPts val="2100"/>
              <a:buChar char="•"/>
              <a:defRPr sz="1800"/>
            </a:lvl3pPr>
            <a:lvl4pPr marL="1828800" lvl="3" indent="-336550" algn="l" rtl="0">
              <a:lnSpc>
                <a:spcPct val="90000"/>
              </a:lnSpc>
              <a:spcBef>
                <a:spcPts val="400"/>
              </a:spcBef>
              <a:spcAft>
                <a:spcPts val="0"/>
              </a:spcAft>
              <a:buSzPts val="1700"/>
              <a:buChar char="•"/>
              <a:defRPr sz="1500"/>
            </a:lvl4pPr>
            <a:lvl5pPr marL="2286000" lvl="4" indent="-336550" algn="l" rtl="0">
              <a:lnSpc>
                <a:spcPct val="90000"/>
              </a:lnSpc>
              <a:spcBef>
                <a:spcPts val="400"/>
              </a:spcBef>
              <a:spcAft>
                <a:spcPts val="0"/>
              </a:spcAft>
              <a:buSzPts val="17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18" name="Google Shape;118;p28"/>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SzPts val="1400"/>
              <a:buNone/>
              <a:defRPr sz="1200"/>
            </a:lvl1pPr>
            <a:lvl2pPr marL="914400" lvl="1" indent="-228600" algn="l" rtl="0">
              <a:lnSpc>
                <a:spcPct val="90000"/>
              </a:lnSpc>
              <a:spcBef>
                <a:spcPts val="400"/>
              </a:spcBef>
              <a:spcAft>
                <a:spcPts val="0"/>
              </a:spcAft>
              <a:buSzPts val="1200"/>
              <a:buNone/>
              <a:defRPr sz="1100"/>
            </a:lvl2pPr>
            <a:lvl3pPr marL="1371600" lvl="2" indent="-228600" algn="l" rtl="0">
              <a:lnSpc>
                <a:spcPct val="90000"/>
              </a:lnSpc>
              <a:spcBef>
                <a:spcPts val="400"/>
              </a:spcBef>
              <a:spcAft>
                <a:spcPts val="0"/>
              </a:spcAft>
              <a:buSzPts val="1000"/>
              <a:buNone/>
              <a:defRPr sz="900"/>
            </a:lvl3pPr>
            <a:lvl4pPr marL="1828800" lvl="3" indent="-228600" algn="l" rtl="0">
              <a:lnSpc>
                <a:spcPct val="90000"/>
              </a:lnSpc>
              <a:spcBef>
                <a:spcPts val="400"/>
              </a:spcBef>
              <a:spcAft>
                <a:spcPts val="0"/>
              </a:spcAft>
              <a:buSzPts val="900"/>
              <a:buNone/>
              <a:defRPr sz="800"/>
            </a:lvl4pPr>
            <a:lvl5pPr marL="2286000" lvl="4" indent="-228600" algn="l" rtl="0">
              <a:lnSpc>
                <a:spcPct val="90000"/>
              </a:lnSpc>
              <a:spcBef>
                <a:spcPts val="400"/>
              </a:spcBef>
              <a:spcAft>
                <a:spcPts val="0"/>
              </a:spcAft>
              <a:buSzPts val="9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9" name="Google Shape;119;p28"/>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0" name="Google Shape;120;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1" name="Google Shape;121;p28"/>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Tahoma"/>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4" name="Google Shape;124;p29"/>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SzPts val="2100"/>
              <a:buNone/>
              <a:defRPr sz="1800">
                <a:solidFill>
                  <a:srgbClr val="888888"/>
                </a:solidFill>
              </a:defRPr>
            </a:lvl1pPr>
            <a:lvl2pPr marL="914400" lvl="1" indent="-228600" algn="l" rtl="0">
              <a:lnSpc>
                <a:spcPct val="90000"/>
              </a:lnSpc>
              <a:spcBef>
                <a:spcPts val="400"/>
              </a:spcBef>
              <a:spcAft>
                <a:spcPts val="0"/>
              </a:spcAft>
              <a:buSzPts val="1700"/>
              <a:buNone/>
              <a:defRPr sz="1500">
                <a:solidFill>
                  <a:srgbClr val="888888"/>
                </a:solidFill>
              </a:defRPr>
            </a:lvl2pPr>
            <a:lvl3pPr marL="1371600" lvl="2" indent="-228600" algn="l" rtl="0">
              <a:lnSpc>
                <a:spcPct val="90000"/>
              </a:lnSpc>
              <a:spcBef>
                <a:spcPts val="400"/>
              </a:spcBef>
              <a:spcAft>
                <a:spcPts val="0"/>
              </a:spcAft>
              <a:buSzPts val="1600"/>
              <a:buNone/>
              <a:defRPr sz="1400">
                <a:solidFill>
                  <a:srgbClr val="888888"/>
                </a:solidFill>
              </a:defRPr>
            </a:lvl3pPr>
            <a:lvl4pPr marL="1828800" lvl="3" indent="-228600" algn="l" rtl="0">
              <a:lnSpc>
                <a:spcPct val="90000"/>
              </a:lnSpc>
              <a:spcBef>
                <a:spcPts val="400"/>
              </a:spcBef>
              <a:spcAft>
                <a:spcPts val="0"/>
              </a:spcAft>
              <a:buSzPts val="1400"/>
              <a:buNone/>
              <a:defRPr sz="1200">
                <a:solidFill>
                  <a:srgbClr val="888888"/>
                </a:solidFill>
              </a:defRPr>
            </a:lvl4pPr>
            <a:lvl5pPr marL="2286000" lvl="4" indent="-228600" algn="l" rtl="0">
              <a:lnSpc>
                <a:spcPct val="90000"/>
              </a:lnSpc>
              <a:spcBef>
                <a:spcPts val="400"/>
              </a:spcBef>
              <a:spcAft>
                <a:spcPts val="0"/>
              </a:spcAft>
              <a:buSzPts val="14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25" name="Google Shape;125;p29"/>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6" name="Google Shape;126;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7" name="Google Shape;127;p29"/>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pic>
        <p:nvPicPr>
          <p:cNvPr id="51" name="Google Shape;51;p13" descr="This is our PowerPoint Template Background.  It contains the Virginia Department of Education Logo." title="VDOE Template Background"/>
          <p:cNvPicPr preferRelativeResize="0"/>
          <p:nvPr/>
        </p:nvPicPr>
        <p:blipFill rotWithShape="1">
          <a:blip r:embed="rId18">
            <a:alphaModFix/>
          </a:blip>
          <a:srcRect/>
          <a:stretch/>
        </p:blipFill>
        <p:spPr>
          <a:xfrm>
            <a:off x="0" y="0"/>
            <a:ext cx="9144000" cy="5143500"/>
          </a:xfrm>
          <a:prstGeom prst="rect">
            <a:avLst/>
          </a:prstGeom>
          <a:noFill/>
          <a:ln>
            <a:noFill/>
          </a:ln>
        </p:spPr>
      </p:pic>
      <p:sp>
        <p:nvSpPr>
          <p:cNvPr id="52" name="Google Shape;52;p13"/>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50032"/>
              </a:buClr>
              <a:buSzPts val="2800"/>
              <a:buFont typeface="Josefin Sans"/>
              <a:buNone/>
              <a:defRPr sz="2800" b="1" i="0" u="none" strike="noStrike" cap="none">
                <a:solidFill>
                  <a:srgbClr val="D50032"/>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body" idx="1"/>
          </p:nvPr>
        </p:nvSpPr>
        <p:spPr>
          <a:xfrm>
            <a:off x="448625" y="1386425"/>
            <a:ext cx="8520600" cy="3416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5000"/>
              </a:lnSpc>
              <a:spcBef>
                <a:spcPts val="0"/>
              </a:spcBef>
              <a:spcAft>
                <a:spcPts val="0"/>
              </a:spcAft>
              <a:buClr>
                <a:srgbClr val="101820"/>
              </a:buClr>
              <a:buSzPts val="1600"/>
              <a:buFont typeface="Josefin Sans"/>
              <a:buChar char="●"/>
              <a:defRPr sz="1600" b="1" i="0" u="none" strike="noStrike" cap="none">
                <a:solidFill>
                  <a:srgbClr val="101820"/>
                </a:solidFill>
                <a:latin typeface="Josefin Sans"/>
                <a:ea typeface="Josefin Sans"/>
                <a:cs typeface="Josefin Sans"/>
                <a:sym typeface="Josefin Sans"/>
              </a:defRPr>
            </a:lvl1pPr>
            <a:lvl2pPr marL="914400" marR="0" lvl="1" indent="-330200" algn="l" rtl="0">
              <a:lnSpc>
                <a:spcPct val="115000"/>
              </a:lnSpc>
              <a:spcBef>
                <a:spcPts val="1600"/>
              </a:spcBef>
              <a:spcAft>
                <a:spcPts val="0"/>
              </a:spcAft>
              <a:buClr>
                <a:schemeClr val="dk2"/>
              </a:buClr>
              <a:buSzPts val="1600"/>
              <a:buFont typeface="Josefin Sans"/>
              <a:buChar char="○"/>
              <a:defRPr sz="1600" b="1"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1600"/>
              </a:spcBef>
              <a:spcAft>
                <a:spcPts val="0"/>
              </a:spcAft>
              <a:buClr>
                <a:srgbClr val="D50032"/>
              </a:buClr>
              <a:buSzPts val="1400"/>
              <a:buFont typeface="Josefin Sans"/>
              <a:buChar char="■"/>
              <a:defRPr sz="1400" b="1" i="0" u="none" strike="noStrike" cap="none">
                <a:solidFill>
                  <a:srgbClr val="D50032"/>
                </a:solidFill>
                <a:latin typeface="Josefin Sans"/>
                <a:ea typeface="Josefin Sans"/>
                <a:cs typeface="Josefin Sans"/>
                <a:sym typeface="Josefin Sans"/>
              </a:defRPr>
            </a:lvl3pPr>
            <a:lvl4pPr marL="1828800" marR="0" lvl="3"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1600"/>
              </a:spcBef>
              <a:spcAft>
                <a:spcPts val="0"/>
              </a:spcAft>
              <a:buClr>
                <a:srgbClr val="D50032"/>
              </a:buClr>
              <a:buSzPts val="1400"/>
              <a:buFont typeface="Josefin Sans"/>
              <a:buChar char="○"/>
              <a:defRPr sz="1400" b="0" i="1" u="none" strike="noStrike" cap="none">
                <a:solidFill>
                  <a:srgbClr val="D50032"/>
                </a:solidFill>
                <a:latin typeface="Josefin Sans"/>
                <a:ea typeface="Josefin Sans"/>
                <a:cs typeface="Josefin Sans"/>
                <a:sym typeface="Josefin Sans"/>
              </a:defRPr>
            </a:lvl5pPr>
            <a:lvl6pPr marL="2743200" marR="0" lvl="5"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1600"/>
              </a:spcBef>
              <a:spcAft>
                <a:spcPts val="160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9pPr>
          </a:lstStyle>
          <a:p>
            <a:endParaRPr/>
          </a:p>
        </p:txBody>
      </p:sp>
      <p:sp>
        <p:nvSpPr>
          <p:cNvPr id="54" name="Google Shape;54;p13"/>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drive.google.com/drive/folders/1upyVb_D72hTVknG0ZXGhYsETo-DgarsW"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1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decline of Virginia Schools in the next few years, as they decided Critical Race Theory was a good idea instead of an absolute catastrophe that is going to harm kids and society.</a:t>
            </a:r>
            <a:endParaRPr sz="1400" b="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87" name="Google Shape;187;p3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GOVT.6e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GOVT 6e: The standard highlights expanded suffrage to a wider group of Americans. I recommend exploring what ways African Americans and other marginalized communities continue to be disenfranchised.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4717828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GOVT.6d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6d - Redistricting is done by a Redistricting Commission, no longer the General Assembly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89880068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GOVT.6a, GOVT.6b, GOVT.6c, GOVT.6d, GOVT.6e, GOVT.6f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51392539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GOVT.6a, GOVT.6b, GOVT.6c, GOVT.6d, GOVT.6e, GOVT.6f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4308457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GOVT.6a, GOVT.6b, GOVT.6c, GOVT.6d, GOVT.6e, GOVT.6f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0355950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GOVT.6a, GOVT.6b, GOVT.6c, GOVT.6d, GOVT.6e, GOVT.6f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2095577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GOVT.6a, GOVT.6b, GOVT.6c, GOVT.6d, GOVT.6e, GOVT.6f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55169197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75" name="Google Shape;175;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GOVT.6a, GOVT.6b, GOVT.6c, GOVT.6d, GOVT.6e, GOVT.6f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52964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81" name="Google Shape;181;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GOVT.6a, GOVT.6b, GOVT.6c, GOVT.6d, GOVT.6e, GOVT.6f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57386348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87" name="Google Shape;187;p3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GOVT.6a, GOVT.6b, GOVT.6c, GOVT.6d, GOVT.6e, GOVT.6f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954833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93" name="Google Shape;193;p4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My name is Ellie. I am a former student at Washington-Liberty High School, and I am supporting the Students of Fairfax Antiracist Minds. We are working towards abolishing white supremacy and other injust ideals in the Fairfax County Social Studies Curriculum.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Best,</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Ellie</a:t>
            </a:r>
            <a:endParaRPr sz="1100" b="0">
              <a:latin typeface="Arial"/>
              <a:ea typeface="Arial"/>
              <a:cs typeface="Arial"/>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1400" b="0">
                <a:solidFill>
                  <a:schemeClr val="dk1"/>
                </a:solidFill>
              </a:rPr>
              <a:t>Teacher, Administrator, Parent, Student, Organization/Museum, College Professor/Historian, Legislator</a:t>
            </a:r>
            <a:endParaRPr sz="1400" b="0">
              <a:solidFill>
                <a:schemeClr val="dk1"/>
              </a:solidFill>
            </a:endParaRPr>
          </a:p>
        </p:txBody>
      </p:sp>
      <p:sp>
        <p:nvSpPr>
          <p:cNvPr id="193" name="Google Shape;193;p4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GOVT.6a, GOVT.6b, GOVT.6c, GOVT.6d, GOVT.6e, GOVT.6f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43884426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99" name="Google Shape;199;p4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GOVT.6a, GOVT.6b, GOVT.6c, GOVT.6d, GOVT.6e, GOVT.6f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04524348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05" name="Google Shape;205;p4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GOVT.6a, GOVT.6b, GOVT.6c, GOVT.6d, GOVT.6e, GOVT.6f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43183730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11" name="Google Shape;211;p4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GOVT.6a, GOVT.6b, GOVT.6c, GOVT.6d, GOVT.6e, GOVT.6f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58792229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17" name="Google Shape;217;p4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GOVT.6b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impact of Supreme Court appointments - impact of supreme court cases on social justice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6104751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 Other</a:t>
            </a:r>
            <a:endParaRPr sz="1800" b="0">
              <a:solidFill>
                <a:schemeClr val="dk1"/>
              </a:solidFill>
            </a:endParaRPr>
          </a:p>
        </p:txBody>
      </p:sp>
      <p:sp>
        <p:nvSpPr>
          <p:cNvPr id="223" name="Google Shape;223;p4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GOVT.6d, GOVT.6e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6d: redistricting has a history of being racist towards Black communities and people use this as a way to get more votes or power - they put Black communities in poorer areas - really really want it to be heavily based on redistricting - aligns with government history too....should be talked about more with race wise - we never talk about how extremely discriminatory it is and how it effects the public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6e: certain amendments are short and simple; there should be certain topics that we go deeper into - ex: prisons - people don't understand what rights are being taken away - half of inmates probably didn't do anything wrong and were racially profiled Certain amendments you need to look into to know what kind of effects it has. Ex:15th amendment had to be enforced by another amendment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27168467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29" name="Google Shape;229;p4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GOVT.6e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Consider how some of the topics in this curriculum affected different groups of people in different ways, like the 15th Amendment may have in theory given people the right to vote regardless of race but in practice that wasn't the case for many African American.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42391155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GOVT.7a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Describe how bicameralism checks legislative tyranny; Describe how the two different natures of the House and Senate serve as a check on government power; discuss how the 17th Amendment undermined the system of checks and balances.  Understand how the the nature, functions, constituencies, terms in office, and qualifications of the three branches contribute to the mixed regime and the system of checks and balances.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64109834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GOVT.7a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7a is very confusing as written. It would be easier to teach and to break out specific standards for each of the branches.  Standards 10a-e are also about the courts and should be in the context of the branches also covered in 7a.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69030752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GOVT.7a, GOVT.7b, GOVT.7c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974394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99" name="Google Shape;199;p4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learning a more accurate version of history, our students will be equipped to be global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citizens. Learning accurate history will advance the current school community, help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form and maintain positive relationships with one another, whether in future development,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higher learning, work, etc. This enhanced learning, previously excluded but necessary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information, will improve the quality of the overall student experience. Students, parents,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teachers, and administrators alike will be able to form the necessary awareness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navigating an ever changing and constantly diversifying society.</a:t>
            </a:r>
            <a:endParaRPr sz="1400" b="0">
              <a:latin typeface="Arial"/>
              <a:ea typeface="Arial"/>
              <a:cs typeface="Arial"/>
              <a:sym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GOVT.7a, GOVT.7b, GOVT.7c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74623100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GOVT.7a, GOVT.7b, GOVT.7c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67623246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GOVT.7a, GOVT.7b, GOVT.7c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29793672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GOVT.7a, GOVT.7b, GOVT.7c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04587021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75" name="Google Shape;175;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GOVT.7a, GOVT.7b, GOVT.7c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71751323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81" name="Google Shape;181;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GOVT.7a, GOVT.7b, GOVT.7c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28900997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87" name="Google Shape;187;p3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GOVT.7a, GOVT.7b, GOVT.7c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024550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044500" y="5429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500" b="0">
                <a:solidFill>
                  <a:schemeClr val="dk1"/>
                </a:solidFill>
              </a:rPr>
              <a:t>Teacher, Administrator, Parent, Student, Organization/Museum, College Professor/Historian, Legislator</a:t>
            </a:r>
            <a:endParaRPr sz="1500" b="0">
              <a:solidFill>
                <a:schemeClr val="dk1"/>
              </a:solidFill>
            </a:endParaRPr>
          </a:p>
        </p:txBody>
      </p:sp>
      <p:sp>
        <p:nvSpPr>
          <p:cNvPr id="193" name="Google Shape;193;p4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GOVT.7a, GOVT.7b, GOVT.7c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24175943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99" name="Google Shape;199;p4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GOVT.7a, GOVT.7b, GOVT.7c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91422337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05" name="Google Shape;205;p4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GOVT.7a, GOVT.7b, GOVT.7c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968598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205" name="Google Shape;205;p4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11" name="Google Shape;211;p4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GOVT.7a, GOVT.7b, GOVT.7c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96224149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GOVT.8e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GOVT 8e: The standard discussed “citizen efforts to influence decisions”. I recommend adding how race, gender, economic status and national origin impacts one’s ability to advocate AND be perceived in their advocacy.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09496649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GOVT.8a, GOVT.8b, GOVT.8c, GOVT.8d, GOVT.8e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38868648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GOVT.8a, GOVT.8b, GOVT.8c, GOVT.8d, GOVT.8e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9834380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GOVT.8a, GOVT.8b, GOVT.8c, GOVT.8d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76558832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GOVT.8a, GOVT.8b, GOVT.8c, GOVT.8d, GOVT.8e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70751164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GOVT.8a, GOVT.8b, GOVT.8c, GOVT.8d, GOVT.8e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06039539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GOVT.8a, GOVT.8b, GOVT.8c, GOVT.8d, GOVT.8e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0784324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75" name="Google Shape;175;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GOVT.8a, GOVT.8b, GOVT.8c, GOVT.8d, GOVT.8e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71424464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81" name="Google Shape;181;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GOVT.8a, GOVT.8b, GOVT.8c, GOVT.8d, GOVT.8e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149522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 Organization/Museum, Other</a:t>
            </a:r>
            <a:endParaRPr sz="1800" b="0">
              <a:solidFill>
                <a:schemeClr val="dk1"/>
              </a:solidFill>
            </a:endParaRPr>
          </a:p>
        </p:txBody>
      </p:sp>
      <p:sp>
        <p:nvSpPr>
          <p:cNvPr id="211" name="Google Shape;211;p4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1800" b="0">
                <a:solidFill>
                  <a:schemeClr val="dk1"/>
                </a:solidFill>
              </a:rPr>
              <a:t> </a:t>
            </a:r>
            <a:r>
              <a:rPr lang="en" sz="1400" b="0">
                <a:solidFill>
                  <a:schemeClr val="dk1"/>
                </a:solidFill>
              </a:rPr>
              <a:t>Teacher, Administrator, Parent, Student, Organization/Museum, College Professor/Historian, Legislator</a:t>
            </a:r>
            <a:endParaRPr sz="1400" b="0">
              <a:solidFill>
                <a:schemeClr val="dk1"/>
              </a:solidFill>
            </a:endParaRPr>
          </a:p>
        </p:txBody>
      </p:sp>
      <p:sp>
        <p:nvSpPr>
          <p:cNvPr id="187" name="Google Shape;187;p3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GOVT.8a, GOVT.8b, GOVT.8c, GOVT.8d, GOVT.8e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59756890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93" name="Google Shape;193;p4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GOVT.8a, GOVT.8b, GOVT.8c, GOVT.8d, GOVT.8e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89559532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99" name="Google Shape;199;p4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GOVT.8a, GOVT.8b, GOVT.8c, GOVT.8d, GOVT.8e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58230564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05" name="Google Shape;205;p4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GOVT.8a, GOVT.8b, GOVT.8c, GOVT.8d, GOVT.8e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21384281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GOVT.9a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GOVT 9a: The standard discusses “public policy” and “public need”. I recommend adding a critical inquiry on the hazards of privatization of “public need”, for example the impacts on privatizing prisons, military and foster care systems.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GOVT 9b-g: The standard discussed “influencing public policy”. I recommend adding how race, gender, economic status and national origin impacts one’s ability to advocate AND be perceived in their advocacy.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51344712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GOVT.9b, GOVT.9c, GOVT.9e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9b - Libertarianism believes in maximizing economic and social freedoms. 9c. - Either eliminate or grant more teacher discretion in the policy to discuss. 9e - Discuss the increasing role of administrative law and executive orders and how it undermines the democratic process and violates the Constitution's non-delegation doctrine.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73399711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GOVT.9a, GOVT.9b, GOVT.9c, GOVT.9d, GOVT.9e, GOVT.9f, GOVT.9g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62728123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GOVT.9a, GOVT.9b, GOVT.9c, GOVT.9d, GOVT.9e, GOVT.9f, GOVT.9g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04590790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GOVT.9a, GOVT.9b, GOVT.9c, GOVT.9d, GOVT.9e, GOVT.9f, GOVT.9g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08150312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GOVT.9a, GOVT.9b, GOVT.9c, GOVT.9d, GOVT.9e, GOVT.9f, GOVT.9g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939568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17" name="Google Shape;217;p4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My name is Ellie. I am a former student of Washington-Liberty High School, and I am supporting the Students of Fairfax Antiracist Minds. We are working towards abolishing white supremacy and other unjust ideals in the Fairfax County Social Studies Curriculum. </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100" b="0">
              <a:latin typeface="Arial"/>
              <a:ea typeface="Arial"/>
              <a:cs typeface="Arial"/>
              <a:sym typeface="Arial"/>
            </a:endParaRPr>
          </a:p>
          <a:p>
            <a:pPr marL="0" lvl="0" indent="0" algn="l" rtl="0">
              <a:lnSpc>
                <a:spcPct val="100000"/>
              </a:lnSpc>
              <a:spcBef>
                <a:spcPts val="0"/>
              </a:spcBef>
              <a:spcAft>
                <a:spcPts val="0"/>
              </a:spcAft>
              <a:buSzPts val="2800"/>
              <a:buNone/>
            </a:pP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Best,</a:t>
            </a:r>
            <a:endParaRPr sz="1100" b="0">
              <a:latin typeface="Arial"/>
              <a:ea typeface="Arial"/>
              <a:cs typeface="Arial"/>
              <a:sym typeface="Arial"/>
            </a:endParaRPr>
          </a:p>
          <a:p>
            <a:pPr marL="0" lvl="0" indent="0" algn="l" rtl="0">
              <a:lnSpc>
                <a:spcPct val="100000"/>
              </a:lnSpc>
              <a:spcBef>
                <a:spcPts val="0"/>
              </a:spcBef>
              <a:spcAft>
                <a:spcPts val="0"/>
              </a:spcAft>
              <a:buSzPts val="2800"/>
              <a:buNone/>
            </a:pPr>
            <a:r>
              <a:rPr lang="en" sz="1100" b="0">
                <a:latin typeface="Arial"/>
                <a:ea typeface="Arial"/>
                <a:cs typeface="Arial"/>
                <a:sym typeface="Arial"/>
              </a:rPr>
              <a:t>Ellie</a:t>
            </a:r>
            <a:endParaRPr sz="1100" b="0">
              <a:latin typeface="Arial"/>
              <a:ea typeface="Arial"/>
              <a:cs typeface="Arial"/>
              <a:sym typeface="Aria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GOVT.9a, GOVT.9b, GOVT.9c, GOVT.9d, GOVT.9e, GOVT.9f, GOVT.9g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03654687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75" name="Google Shape;175;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GOVT.9a, GOVT.9b, GOVT.9c, GOVT.9d, GOVT.9e, GOVT.9f, GOVT.9g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84596378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81" name="Google Shape;181;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GOVT.9a, GOVT.9b, GOVT.9c, GOVT.9d, GOVT.9e, GOVT.9f, GOVT.9g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69376493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87" name="Google Shape;187;p3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GOVT.9a, GOVT.9b, GOVT.9c, GOVT.9d, GOVT.9e, GOVT.9f, GOVT.9g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77200865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435450" y="4995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500" b="0">
                <a:solidFill>
                  <a:schemeClr val="dk1"/>
                </a:solidFill>
              </a:rPr>
              <a:t>Teacher, Administrator, Parent, Student, Organization/Museum, College Professor/Historian, Legislator</a:t>
            </a:r>
            <a:endParaRPr sz="1500" b="0">
              <a:solidFill>
                <a:schemeClr val="dk1"/>
              </a:solidFill>
            </a:endParaRPr>
          </a:p>
        </p:txBody>
      </p:sp>
      <p:sp>
        <p:nvSpPr>
          <p:cNvPr id="193" name="Google Shape;193;p4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GOVT.9a, GOVT.9b, GOVT.9c, GOVT.9d, GOVT.9e, GOVT.9f, GOVT.9g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67852332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99" name="Google Shape;199;p4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GOVT.9a, GOVT.9b, GOVT.9c, GOVT.9d, GOVT.9e, GOVT.9f, GOVT.9g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93395760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05" name="Google Shape;205;p4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GOVT.9a, GOVT.9b, GOVT.9c, GOVT.9d, GOVT.9e, GOVT.9f, GOVT.9g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75729159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11" name="Google Shape;211;p4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GOVT.9a, GOVT.9b, GOVT.9c, GOVT.9d, GOVT.9e, GOVT.9f, GOVT.9g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65335091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17" name="Google Shape;217;p4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GOVT.9c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include Affirmative Action and Title IX</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28028201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GOVT.10a, GOVT.10d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10a - Read Federalist 78.  10d. - Discuss the role of the methods of judicial interpretation and its effects on governance.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396431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223" name="Google Shape;223;p45"/>
          <p:cNvSpPr txBox="1">
            <a:spLocks noGrp="1"/>
          </p:cNvSpPr>
          <p:nvPr>
            <p:ph type="subTitle" idx="1"/>
          </p:nvPr>
        </p:nvSpPr>
        <p:spPr>
          <a:xfrm>
            <a:off x="0" y="89705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My name is Klaire Reynoso. I am a student at Annandale High School, and I am supporting the Students of Fairfax Antiracist Minds. We are working towards abolishing white supremacy and other unjust ideals in the Fairfax County Social Studies Curriculum.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Best</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Klaire R.</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GOVT.10a, GOVT.10b, GOVT.10c, GOVT.10d, GOVT.10e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is overlap with 7a, they should be combined into one set of standards for the courts.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07453076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GOVT.10a, GOVT.10b, GOVT.10c, GOVT.10d, GOVT.10e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26437326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GOVT.10a, GOVT.10b, GOVT.10c, GOVT.10d, GOVT.10e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88097393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GOVT.10a, GOVT.10b, GOVT.10c, GOVT.10d, GOVT.10e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24222045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GOVT.10a, GOVT.10b, GOVT.10c, GOVT.10d, GOVT.10e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803605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GOVT.10a, GOVT.10b, GOVT.10c, GOVT.10d, GOVT.10e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22058008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75" name="Google Shape;175;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GOVT.10a, GOVT.10b, GOVT.10c, GOVT.10d, GOVT.10e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16627039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81" name="Google Shape;181;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GOVT.10a, GOVT.10b, GOVT.10c, GOVT.10d, GOVT.10e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95755718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87" name="Google Shape;187;p3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GOVT.10a, GOVT.10b, GOVT.10c, GOVT.10d, GOVT.10e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79357729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044500" y="4778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300" b="0">
                <a:solidFill>
                  <a:schemeClr val="dk1"/>
                </a:solidFill>
              </a:rPr>
              <a:t>Teacher, Administrator, Parent, Student, Organization/Museum, College Professor/Historian, Legislator</a:t>
            </a:r>
            <a:endParaRPr sz="1300" b="0">
              <a:solidFill>
                <a:schemeClr val="dk1"/>
              </a:solidFill>
            </a:endParaRPr>
          </a:p>
        </p:txBody>
      </p:sp>
      <p:sp>
        <p:nvSpPr>
          <p:cNvPr id="193" name="Google Shape;193;p4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GOVT.10a, GOVT.10b, GOVT.10c, GOVT.10d, GOVT.10e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806637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109675" y="716750"/>
            <a:ext cx="5915100" cy="1003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5200"/>
              <a:buFont typeface="Arial"/>
              <a:buNone/>
            </a:pPr>
            <a:r>
              <a:rPr lang="en" sz="2400">
                <a:solidFill>
                  <a:schemeClr val="dk1"/>
                </a:solidFill>
              </a:rPr>
              <a:t>VA/US Government</a:t>
            </a:r>
            <a:endParaRPr sz="2400">
              <a:solidFill>
                <a:schemeClr val="dk1"/>
              </a:solidFill>
            </a:endParaRPr>
          </a:p>
          <a:p>
            <a:pPr marL="0" lvl="0" indent="0" algn="l" rtl="0">
              <a:spcBef>
                <a:spcPts val="0"/>
              </a:spcBef>
              <a:spcAft>
                <a:spcPts val="0"/>
              </a:spcAft>
              <a:buClr>
                <a:schemeClr val="dk1"/>
              </a:buClr>
              <a:buSzPts val="5200"/>
              <a:buFont typeface="Arial"/>
              <a:buNone/>
            </a:pPr>
            <a:r>
              <a:rPr lang="en" sz="2200" b="0">
                <a:solidFill>
                  <a:schemeClr val="dk1"/>
                </a:solidFill>
              </a:rPr>
              <a:t>Record # 17</a:t>
            </a:r>
            <a:endParaRPr sz="2200" b="0">
              <a:solidFill>
                <a:schemeClr val="dk1"/>
              </a:solidFill>
            </a:endParaRPr>
          </a:p>
          <a:p>
            <a:pPr marL="0" lvl="0" indent="0" algn="l" rtl="0">
              <a:spcBef>
                <a:spcPts val="0"/>
              </a:spcBef>
              <a:spcAft>
                <a:spcPts val="0"/>
              </a:spcAft>
              <a:buClr>
                <a:schemeClr val="dk1"/>
              </a:buClr>
              <a:buSzPts val="5200"/>
              <a:buFont typeface="Arial"/>
              <a:buNone/>
            </a:pPr>
            <a:r>
              <a:rPr lang="en" sz="1600" b="0">
                <a:solidFill>
                  <a:schemeClr val="dk1"/>
                </a:solidFill>
              </a:rPr>
              <a:t>Teacher, Administrator, Parent, Student, Organization/Museum, College Professor/Historian, Legislator</a:t>
            </a:r>
            <a:endParaRPr sz="1600" b="0">
              <a:solidFill>
                <a:schemeClr val="dk1"/>
              </a:solidFill>
            </a:endParaRPr>
          </a:p>
          <a:p>
            <a:pPr marL="0" lvl="0" indent="0" algn="l" rtl="0">
              <a:lnSpc>
                <a:spcPct val="100000"/>
              </a:lnSpc>
              <a:spcBef>
                <a:spcPts val="0"/>
              </a:spcBef>
              <a:spcAft>
                <a:spcPts val="0"/>
              </a:spcAft>
              <a:buSzPts val="5200"/>
              <a:buNone/>
            </a:pPr>
            <a:endParaRPr sz="2400">
              <a:solidFill>
                <a:schemeClr val="dk1"/>
              </a:solidFill>
            </a:endParaRPr>
          </a:p>
        </p:txBody>
      </p:sp>
      <p:sp>
        <p:nvSpPr>
          <p:cNvPr id="229" name="Google Shape;229;p46"/>
          <p:cNvSpPr txBox="1">
            <a:spLocks noGrp="1"/>
          </p:cNvSpPr>
          <p:nvPr>
            <p:ph type="subTitle" idx="1"/>
          </p:nvPr>
        </p:nvSpPr>
        <p:spPr>
          <a:xfrm>
            <a:off x="358375" y="124457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99" name="Google Shape;199;p4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GOVT.10a, GOVT.10b, GOVT.10c, GOVT.10d, GOVT.10e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19517983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05" name="Google Shape;205;p4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GOVT.10a, GOVT.10b, GOVT.10c, GOVT.10d, GOVT.10e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34612450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11" name="Google Shape;211;p4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GOVT.10a, GOVT.10b, GOVT.10c, GOVT.10d, GOVT.10e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7676253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17" name="Google Shape;217;p4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GOVT.10e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 discuss mass incarceration and disproportionate representation of Black and Brown people in prison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 school to prison pipeline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01179209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GOVT.11a, GOVT.11b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GOVT 11a: The standard discussed the Bill of Rights. I recommend adding whose “civil liberties” as “individuals” were and were not included in the Bill of Rights, specifically African Americans, Native Americans and women.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GOVT 11b: The standard discussed “fairness” and “due process” of the 5th and 14th Amendments.  I recommend adding whose rights were and were not considered in the Amendments, specifically African Americans then and now.</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96701031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GOVT.11a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11a. - ADD - Second Amendment - Right to Keep and Bear Arms: a substantive right rooted in the right to self-preservation and life; Tenth Amendment - defines the nature of federalism and the nature of the general government was to be limited; Read Federalist 45 and Federalist 84</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43720250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GOVT.11a, GOVT.11b, GOVT.11c, GOVT.11d, GOVT.11e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17677512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GOVT.11a, GOVT.11b, GOVT.11c, GOVT.11d, GOVT.11e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6496336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GOVT.11a, GOVT.11b, GOVT.11c, GOVT.11d, GOVT.11e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81503401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GOVT.11a, GOVT.11b, GOVT.11c, GOVT.11d, GOVT.11e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043126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235" name="Google Shape;235;p4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GOVT.11a, GOVT.11b, GOVT.11c, GOVT.11d, GOVT.11e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66316318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75" name="Google Shape;175;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GOVT.11a, GOVT.11b, GOVT.11c, GOVT.11d, GOVT.11e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23178811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81" name="Google Shape;181;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GOVT.11a, GOVT.11b, GOVT.11c, GOVT.11d, GOVT.11e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72576773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87" name="Google Shape;187;p3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GOVT.11a, GOVT.11b, GOVT.11c, GOVT.11d, GOVT.11e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9264776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 Administrator, Parent, Student, Organization/Museum, College Professor/Historian, Legislator</a:t>
            </a:r>
            <a:endParaRPr sz="1500" b="0">
              <a:solidFill>
                <a:schemeClr val="dk1"/>
              </a:solidFill>
            </a:endParaRPr>
          </a:p>
        </p:txBody>
      </p:sp>
      <p:sp>
        <p:nvSpPr>
          <p:cNvPr id="193" name="Google Shape;193;p4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GOVT.11a, GOVT.11b, GOVT.11c, GOVT.11d, GOVT.11e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05960200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99" name="Google Shape;199;p4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GOVT.11a, GOVT.11b, GOVT.11c, GOVT.11d, GOVT.11e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37786814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05" name="Google Shape;205;p4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GOVT.11a, GOVT.11b, GOVT.11c, GOVT.11d, GOVT.11e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72727164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11" name="Google Shape;211;p4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GOVT.11a, GOVT.11b, GOVT.11c, GOVT.11d, GOVT.11e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39770006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GOVT.12a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Discuss the Chinese threat to geopolitical and economic security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32806627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GOVT.12a, GOVT.12b, GOVT.12c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240571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41" name="Google Shape;241;p4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learning a more accurate version of history, our students will be equipped to be global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citizens. Learning accurate history will advance the current school community, help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form and maintain positive relationships with one another, whether in future development,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higher learning, work, etc. This enhanced learning, previously excluded but necessary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information, will improve the quality of the overall student experience. Students, parents,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teachers, and administrators alike will be able to form the necessary awareness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navigating an ever changing and constantly diversifying society.</a:t>
            </a:r>
            <a:endParaRPr sz="1400" b="0">
              <a:latin typeface="Arial"/>
              <a:ea typeface="Arial"/>
              <a:cs typeface="Arial"/>
              <a:sym typeface="Arial"/>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GOVT.12a, GOVT.12b, GOVT.12c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37384825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GOVT.12a, GOVT.12b, GOVT.12c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925690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GOVT.12a, GOVT.12b, GOVT.12c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98728400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GOVT.12a, GOVT.12b, GOVT.12c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81889384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GOVT.12a, GOVT.12b, GOVT.12c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55866463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75" name="Google Shape;175;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GOVT.12a, GOVT.12b, GOVT.12c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13872418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81" name="Google Shape;181;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GOVT.12a, GOVT.12b, GOVT.12c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37402249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 Administrator, Parent, Student, Organization/Museum, College Professor/Historian, Legislator</a:t>
            </a:r>
            <a:endParaRPr sz="1500" b="0">
              <a:solidFill>
                <a:schemeClr val="dk1"/>
              </a:solidFill>
            </a:endParaRPr>
          </a:p>
        </p:txBody>
      </p:sp>
      <p:sp>
        <p:nvSpPr>
          <p:cNvPr id="187" name="Google Shape;187;p3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GOVT.12a, GOVT.12b, GOVT.12c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76276454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93" name="Google Shape;193;p4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GOVT.12a, GOVT.12b, GOVT.12c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37385483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99" name="Google Shape;199;p4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GOVT.12a, GOVT.12b, GOVT.12c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064773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Generally, I'd like to see more inclusion &amp; representation of Black, Indigenous, and People of Color (BIPOC) in our education.  I'd love to see this more in the historical perspectives that get told, in the realities of their lives and how they were treated, and in their accomplishments &amp; contributions.</a:t>
            </a:r>
            <a:endParaRPr sz="1400" b="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47" name="Google Shape;247;p4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learning a more accurate version of history, our students will be equipped to be global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citizens. Learning accurate history will advance the current school community, help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form and maintain positive relationships with one another, whether in future development,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higher learning, work, etc. This enhanced learning, previously excluded but necessary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information, will improve the quality of the overall student experience. Students, parents,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teachers, and administrators alike will be able to form the necessary awareness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navigating an ever changing and constantly diversifying society.</a:t>
            </a:r>
            <a:endParaRPr sz="1400" b="0">
              <a:latin typeface="Arial"/>
              <a:ea typeface="Arial"/>
              <a:cs typeface="Arial"/>
              <a:sym typeface="Arial"/>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05" name="Google Shape;205;p4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GOVT.12a, GOVT.12b, GOVT.12c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61938161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GOVT.13d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13d: There is too much overlap for economic standards, especial with the Economics and Personal Finance course. All the economic standards should be condensed or eliminated. They are also in too many economic standards within the context of a government and politics course: 1a-j, 13d, and 15d-f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61642027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GOVT.13a, GOVT.13b, GOVT.13c, GOVT.13d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23313611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GOVT.13a, GOVT.13b, GOVT.13c, GOVT.13d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07176371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GOVT.13a, GOVT.13b, GOVT.13c, GOVT.13d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85782528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GOVT.13a, GOVT.13b, GOVT.13c, GOVT.13d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90611086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GOVT.13a, GOVT.13b, GOVT.13c, GOVT.13d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30173460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GOVT.13a, GOVT.13b, GOVT.13c, GOVT.13d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62121285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75" name="Google Shape;175;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GOVT.13a, GOVT.13b, GOVT.13c, GOVT.13d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6379130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81" name="Google Shape;181;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GOVT.13a, GOVT.13b, GOVT.13c, GOVT.13d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964516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Organization/Museum</a:t>
            </a:r>
            <a:endParaRPr sz="1800" b="0">
              <a:solidFill>
                <a:schemeClr val="dk1"/>
              </a:solidFill>
            </a:endParaRPr>
          </a:p>
        </p:txBody>
      </p:sp>
      <p:sp>
        <p:nvSpPr>
          <p:cNvPr id="253" name="Google Shape;253;p5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These comments are being submitted by the Institute for Curriculum Services on behalf of the Virginia Jewish Communities: The Jewish Community Relations Council of the United Jewish Federation of Tidewater; the Jewish Community Relations Council of Greater Washington; the Jewish Community Federation of Richmond; and the United Jewish Community of the Virginia Peninsula.</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We greatly value the opportunity to provide input into the Virginia Standards of Learning and Curriculum Framework revision. Our comments provide recommendations aimed at ensuring accuracy, inclusion, and pedagogical rigor for Virginia’s students. Our organizations are grateful to the Virginia Department of Education for your consideration of the suggested changes.</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Thank you for your commitment to inclusive and accurate education for all Virginia students. We appreciate participating in the process and the opportunity to provide input. We look forward to seeing the revised 2022 Standards of Learning and Curriculum Framework Revision in the next steps of the process. Sara Winkelman swinkelman@jcouncil.org</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We are including a link here to a PDF version of these comments in Google Drive so that the suggested revisions can be easily identified by the Department of Education and its committees: </a:t>
            </a:r>
            <a:r>
              <a:rPr lang="en" sz="1300" b="0" u="sng">
                <a:solidFill>
                  <a:schemeClr val="hlink"/>
                </a:solidFill>
                <a:latin typeface="Arial"/>
                <a:ea typeface="Arial"/>
                <a:cs typeface="Arial"/>
                <a:sym typeface="Arial"/>
                <a:hlinkClick r:id="rId3"/>
              </a:rPr>
              <a:t>https://drive.google.com/drive/folders/1upyVb_D72hTVknG0ZXGhYsETo-DgarsW</a:t>
            </a:r>
            <a:r>
              <a:rPr lang="en" sz="1300" b="0">
                <a:latin typeface="Arial"/>
                <a:ea typeface="Arial"/>
                <a:cs typeface="Arial"/>
                <a:sym typeface="Arial"/>
              </a:rPr>
              <a:t> </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239975" y="5429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500" b="0">
                <a:solidFill>
                  <a:schemeClr val="dk1"/>
                </a:solidFill>
              </a:rPr>
              <a:t>Teacher, Administrator, Parent, Student, Organization/Museum, College Professor/Historian, Legislator</a:t>
            </a:r>
            <a:endParaRPr sz="1500" b="0">
              <a:solidFill>
                <a:schemeClr val="dk1"/>
              </a:solidFill>
            </a:endParaRPr>
          </a:p>
        </p:txBody>
      </p:sp>
      <p:sp>
        <p:nvSpPr>
          <p:cNvPr id="187" name="Google Shape;187;p3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GOVT.13a, GOVT.13b, GOVT.13c, GOVT.13d</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29050379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93" name="Google Shape;193;p4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GOVT.13a, GOVT.13b, GOVT.13c, GOVT.13d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90576827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99" name="Google Shape;199;p4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GOVT.13a, GOVT.13b, GOVT.13c, GOVT.13d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0196198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05" name="Google Shape;205;p4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GOVT.13a, GOVT.13b, GOVT.13c, GOVT.13d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45463294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11" name="Google Shape;211;p4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GOVT.13d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McCarthyism and black listing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0727280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GOVT.14c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GOVT 14c: The standard discusses “economic freedom” of the “free-enterprise system”. I recommend exploring who enjoys the most benefit and how the history of slavery and colonization are the foundation of this system. I recommend exploring what ways African Americans and other marginalized communities are exploited in this system.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97465530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GOVT.14a, GOVT.14b, GOVT.14c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14a - the role of scarcity in economics; 14b - free market economics are more democratic than other market types; 14c - Government intervention into the economy infringes on economic rights and violates  the principles of democracy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78024705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GOVT.14a, GOVT.14b, GOVT.14c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takes time away from an otherwise packed government curriculum to teach these standards. Plus, these standards are redundant to standards already taught in both Econ and Personal Finance and in World History II. Plus other standards already cover relevant information/review about economic systems.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04874809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GOVT.14a, GOVT.14b, GOVT.14c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52455156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GOVT.14a, GOVT.14b, GOVT.14c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887606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1"/>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 Other</a:t>
            </a:r>
            <a:endParaRPr sz="1800" b="0">
              <a:solidFill>
                <a:schemeClr val="dk1"/>
              </a:solidFill>
            </a:endParaRPr>
          </a:p>
        </p:txBody>
      </p:sp>
      <p:sp>
        <p:nvSpPr>
          <p:cNvPr id="259" name="Google Shape;259;p5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 Reduced the amount of content of required for youth to learn – you need to reduce the content or else you don’t learn the content you should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 When it comes to U.S. histories and government it is very much based on race and that needs to be pointed out.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GOVT.14a, GOVT.14b, GOVT.14c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05175774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GOVT.14a, GOVT.14b, GOVT.14c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40948127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75" name="Google Shape;175;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GOVT.14a, GOVT.14b, GOVT.14c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48787454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81" name="Google Shape;181;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GOVT.14a, GOVT.14b, GOVT.14c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19140620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87" name="Google Shape;187;p3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GOVT.14a, GOVT.14b, GOVT.14c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27690606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93" name="Google Shape;193;p4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GOVT.14a, GOVT.14b, GOVT.14c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82241730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229125" y="58642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500" b="0">
                <a:solidFill>
                  <a:schemeClr val="dk1"/>
                </a:solidFill>
              </a:rPr>
              <a:t>Teacher, Administrator, Parent, Student, Organization/Museum, College Professor/Historian, Legislator</a:t>
            </a:r>
            <a:endParaRPr sz="1500" b="0">
              <a:solidFill>
                <a:schemeClr val="dk1"/>
              </a:solidFill>
            </a:endParaRPr>
          </a:p>
        </p:txBody>
      </p:sp>
      <p:sp>
        <p:nvSpPr>
          <p:cNvPr id="199" name="Google Shape;199;p4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GOVT.14a, GOVT.14b, GOVT.14c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66422187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205" name="Google Shape;205;p4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GOVT.14a, GOVT.14b, GOVT.14c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91688562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11" name="Google Shape;211;p4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GOVT.14a, GOVT.14b, GOVT.14c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2455199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17" name="Google Shape;217;p4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GOVT.14a, GOVT.14b, GOVT.14c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190812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Parent, Organization/Museum, College Professor/Historian</a:t>
            </a:r>
            <a:endParaRPr sz="1800" b="0">
              <a:solidFill>
                <a:schemeClr val="dk1"/>
              </a:solidFill>
            </a:endParaRPr>
          </a:p>
        </p:txBody>
      </p:sp>
      <p:sp>
        <p:nvSpPr>
          <p:cNvPr id="265" name="Google Shape;265;p5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EMPOWER TEACHERS AND STUDENTS TO INVEST IN LOCAL HISTORY: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Within the best appropriate standards -- or as global competencies --  find the general means or targeted spots for state/divisions to invest in LOCAL History in curricular planning and resourcing with museums, cultural organizations.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recognize all statewide distribution needs of content, and available resource for geographical equity.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But also call you to enable, and empower empower staff &amp; administration -- within and through general directives and competencies -- to identify and explore figures, events, sites of LOCAL relevance and meaning.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I'm impressed by the good work of revisions so far, and hope you will signal Community History, more fully, in aims and civic-reward-outcomes ahead.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(jointly writing as: Director for History, VA Museums Board; County Historical Society Director; K-12 VDOE Schools Teacher; Parent of VDOE High School Student)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Thank you for your Leadership and Care!</a:t>
            </a:r>
            <a:endParaRPr sz="1400" b="0">
              <a:latin typeface="Arial"/>
              <a:ea typeface="Arial"/>
              <a:cs typeface="Arial"/>
              <a:sym typeface="Arial"/>
            </a:endParaRP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GOVT.15a, GOVT.15b, GOVT.15f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15a - Add - Understand the broken windows fallacy of government intervention; Understand the economic tradeoffs and how government intervention favors some at the expense of others.  Strike "economic equity".  It's a fancy word for legal theft; "Many public goods and services would not be available if they were not provided by the government" - this is just a false, idiotic statement.  15b - Add - "Describe how government intervention into the economy creates disruptions and distortions."  15f - Discuss how modern day fiscal and monetary policy has led to inflation and reduced real wages for Americans; Discuss the budgeting process and the difference between discretionary and non-discretionary spending.   Discuss the national debt and the looming debt crisis and its threat to economic stability and national defense as non-discretionary spending squeezes out discretionary spending.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03700804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GOVT.15a, GOVT.15b, GOVT.15c, GOVT.15d, GOVT.15e, GOVT.15f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181082440"/>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GOVT.15a, GOVT.15b, GOVT.15c, GOVT.15d, GOVT.15e, GOVT.15f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73832011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GOVT.15a, GOVT.15b, GOVT.15c, GOVT.15d, GOVT.15e, GOVT.15f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67595673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GOVT.15a, GOVT.15b, GOVT.15c, GOVT.15d, GOVT.15e, GOVT.15f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782497946"/>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GOVT.15a, GOVT.15b, GOVT.15c, GOVT.15d, GOVT.15e, GOVT.15f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960087278"/>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GOVT.15a, GOVT.15b, GOVT.15c, GOVT.15d, GOVT.15e, GOVT.15f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40947023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75" name="Google Shape;175;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GOVT.15a, GOVT.15b, GOVT.15c, GOVT.15d, GOVT.15e, GOVT.15f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51717739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81" name="Google Shape;181;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GOVT.15a, GOVT.15b, GOVT.15c, GOVT.15d, GOVT.15e, GOVT.15f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52202687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120500" y="5429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500" b="0">
                <a:solidFill>
                  <a:schemeClr val="dk1"/>
                </a:solidFill>
              </a:rPr>
              <a:t>Teacher, Administrator, Parent, Student, Organization/Museum, College Professor/Historian, Legislator</a:t>
            </a:r>
            <a:endParaRPr sz="1500" b="0">
              <a:solidFill>
                <a:schemeClr val="dk1"/>
              </a:solidFill>
            </a:endParaRPr>
          </a:p>
        </p:txBody>
      </p:sp>
      <p:sp>
        <p:nvSpPr>
          <p:cNvPr id="187" name="Google Shape;187;p3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GOVT.15a, GOVT.15b, GOVT.15c, GOVT.15d, GOVT.15e, GOVT.15f</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676208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71" name="Google Shape;271;p5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am writing in support of a more accurate history and social studies curriculum that includes the contributions, struggles, sacrifices, and triumphs of African Americans and Native Americans.  I am in support of the recommendations made by the Governor’s Commission on African American History Education.  I am also writing in support of additional research and/or input from affiliated groups or organizations in order to more accurately tell the history of Native Americans.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Teach about the public show and terror of lynching in this country.  Teach how Black and Brown people are still discriminated against today.  </a:t>
            </a:r>
            <a:endParaRPr sz="1400" b="0">
              <a:latin typeface="Arial"/>
              <a:ea typeface="Arial"/>
              <a:cs typeface="Arial"/>
              <a:sym typeface="Arial"/>
            </a:endParaRP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93" name="Google Shape;193;p4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GOVT.15a, GOVT.15b, GOVT.15c, GOVT.15d, GOVT.15e, GOVT.15f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080582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99" name="Google Shape;199;p4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GOVT.15a, GOVT.15b, GOVT.15c, GOVT.15d, GOVT.15e, GOVT.15f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857631775"/>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05" name="Google Shape;205;p4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GOVT.15a, GOVT.15b, GOVT.15c, GOVT.15d, GOVT.15e, GOVT.15f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05182072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GOVT.16a, GOVT.16b, GOVT.16c, GOVT.16d, GOVT.16e, GOVT.16f, GOVT.16g, GOVT.16h, GOVT.16i, GOVT.16j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GOVT 16a-j: The standards highlight being a “good citizen”. I recommend adding how race, gender, economic status and national origin impacts one’s perception and treatment in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617335214"/>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GOVT.16g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16g - Citizens have a duty to exercise their rights responsibly and a duty to not infringe on the rights of others.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351661742"/>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GOVT.16a, GOVT.16b, GOVT.16c, GOVT.16d, GOVT.16e, GOVT.16f, GOVT.16g, GOVT.16h, GOVT.16i, GOVT.16j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725567270"/>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GOVT.16a, GOVT.16b, GOVT.16c, GOVT.16d, GOVT.16e, GOVT.16f, GOVT.16g, GOVT.16h, GOVT.16i, GOVT.16j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6009243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GOVT.16a, GOVT.16b, GOVT.16c, GOVT.16d, GOVT.16e, GOVT.16f, GOVT.16g, GOVT.16h, GOVT.16i, GOVT.16j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71648363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GOVT.16a, GOVT.16b, GOVT.16c, GOVT.16d, GOVT.16e, GOVT.16f, GOVT.16g, GOVT.16h, GOVT.16i, GOVT.16j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06650411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GOVT.16a, GOVT.16b, GOVT.16c, GOVT.16d, GOVT.16e, GOVT.16f, GOVT.16g, GOVT.16h, GOVT.16i, GOVT.16j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985926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77" name="Google Shape;277;p5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ensure accurate and representative narratives of Black and Indigenous history in this curriculum.</a:t>
            </a:r>
            <a:endParaRPr sz="1400" b="0">
              <a:latin typeface="Arial"/>
              <a:ea typeface="Arial"/>
              <a:cs typeface="Arial"/>
              <a:sym typeface="Arial"/>
            </a:endParaRP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75" name="Google Shape;175;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GOVT.16a, GOVT.16b, GOVT.16c, GOVT.16d, GOVT.16e, GOVT.16f, GOVT.16g, GOVT.16h, GOVT.16i, GOVT.16j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6187170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81" name="Google Shape;181;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GOVT.16a, GOVT.16b, GOVT.16c, GOVT.16d, GOVT.16e, GOVT.16f, GOVT.16g, GOVT.16h, GOVT.16i, GOVT.16j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977423599"/>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87" name="Google Shape;187;p3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GOVT.16a, GOVT.16b, GOVT.16c, GOVT.16d, GOVT.16e, GOVT.16f, GOVT.16g, GOVT.16h, GOVT.16i, GOVT.16j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011223584"/>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044500" y="5755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1600" b="0">
                <a:solidFill>
                  <a:schemeClr val="dk1"/>
                </a:solidFill>
              </a:rPr>
              <a:t>Teacher, Administrator, Parent, Student, Organization/Museum, College Professor/Historian, Legislator</a:t>
            </a:r>
            <a:endParaRPr sz="1600" b="0">
              <a:solidFill>
                <a:schemeClr val="dk1"/>
              </a:solidFill>
            </a:endParaRPr>
          </a:p>
        </p:txBody>
      </p:sp>
      <p:sp>
        <p:nvSpPr>
          <p:cNvPr id="193" name="Google Shape;193;p40"/>
          <p:cNvSpPr txBox="1">
            <a:spLocks noGrp="1"/>
          </p:cNvSpPr>
          <p:nvPr>
            <p:ph type="subTitle" idx="1"/>
          </p:nvPr>
        </p:nvSpPr>
        <p:spPr>
          <a:xfrm>
            <a:off x="0" y="127715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300">
              <a:latin typeface="Arial"/>
              <a:ea typeface="Arial"/>
              <a:cs typeface="Arial"/>
              <a:sym typeface="Arial"/>
            </a:endParaRPr>
          </a:p>
          <a:p>
            <a:pPr marL="0" lvl="0" indent="0" algn="l" rtl="0">
              <a:lnSpc>
                <a:spcPct val="100000"/>
              </a:lnSpc>
              <a:spcBef>
                <a:spcPts val="0"/>
              </a:spcBef>
              <a:spcAft>
                <a:spcPts val="0"/>
              </a:spcAft>
              <a:buSzPts val="2800"/>
              <a:buNone/>
            </a:pPr>
            <a:endParaRPr sz="130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GOVT.16a, GOVT.16b, GOVT.16c, GOVT.16d, GOVT.16e, GOVT.16f, GOVT.16g, GOVT.16h, GOVT.16i, GOVT.16j</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483240368"/>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99" name="Google Shape;199;p4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GOVT.16a, GOVT.16b, GOVT.16c, GOVT.16d, GOVT.16e, GOVT.16f, GOVT.16g, GOVT.16h, GOVT.16i, GOVT.16j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11383520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05" name="Google Shape;205;p4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GOVT.16a, GOVT.16b, GOVT.16c, GOVT.16d, GOVT.16e, GOVT.16f, GOVT.16g, GOVT.16h, GOVT.16i, GOVT.16j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692655902"/>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11" name="Google Shape;211;p4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GOVT.16a, GOVT.16b, GOVT.16c, GOVT.16d, GOVT.16e, GOVT.16f, GOVT.16g, GOVT.16h, GOVT.16i, GOVT.16j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11289497"/>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 Other</a:t>
            </a:r>
            <a:endParaRPr sz="1800" b="0">
              <a:solidFill>
                <a:schemeClr val="dk1"/>
              </a:solidFill>
            </a:endParaRPr>
          </a:p>
        </p:txBody>
      </p:sp>
      <p:sp>
        <p:nvSpPr>
          <p:cNvPr id="217" name="Google Shape;217;p4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GOVT.16b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16b: 1% people can pay of all their taxes, don't have to pay as much taxes but then they force poorer communities to pay more - that's not fair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who is paying a lot more taxes than they should? how do communities treat the law? how do laws affect the communities?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learning about tax cuts and breaks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obeying the law: what if the law isn't in your favor? biased and racist laws?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16d: discuss the barriers to participating in voting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690280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 </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Civic virtue involves the government of oneself through the internalization of moral values; Understand the spheres of sovereignty in political and civil life: self, family church, the state; differentiate between liberty and libertinism; ordered liberty versus absolute liberty.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68659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 </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GOVT.1a, GOVT.1b, GOVT.1c, GOVT.1d, GOVT.1e, GOVT.1f, GOVT.1g, GOVT.1h, GOVT.1i, GOVT.1j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171764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 </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GOVT.1a, GOVT.1b, GOVT.1c, GOVT.1d, GOVT.1e, GOVT.1f, GOVT.1g, GOVT.1h, GOVT.1i, GOVT.1j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560318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 </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GOVT.1a, GOVT.1b, GOVT.1c, GOVT.1d, GOVT.1e, GOVT.1f, GOVT.1g, GOVT.1h, GOVT.1i, GOVT.1j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54542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Generally, I'd like to see more inclusion &amp; representation of Black, Indigenous, and People of Color (BIPOC) in our education.  I'd love to see this more in the historical perspectives that get told, in the realities of their lives and how they were treated, and in their accomplishments &amp; contributions.</a:t>
            </a:r>
            <a:endParaRPr sz="1400" b="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 </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GOVT.1a, GOVT.1b, GOVT.1c, GOVT.1d, GOVT.1e, GOVT.1f, GOVT.1g, GOVT.1h, GOVT.1i, GOVT.1j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442746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 </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GOVT.1a, GOVT.1b, GOVT.1c, GOVT.1d, GOVT.1e, GOVT.1f, GOVT.1g, GOVT.1h, GOVT.1i, GOVT.1j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194275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 </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GOVT.1a, GOVT.1b, GOVT.1c, GOVT.1d, GOVT.1e, GOVT.1f, GOVT.1g, GOVT.1h, GOVT.1i, GOVT.1j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031971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75" name="Google Shape;175;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 </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GOVT.1a, GOVT.1b, GOVT.1c, GOVT.1d, GOVT.1e, GOVT.1f, GOVT.1g, GOVT.1h, GOVT.1i, GOVT.1j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23169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81" name="Google Shape;181;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 </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GOVT.1a, GOVT.1b, GOVT.1c, GOVT.1d, GOVT.1e, GOVT.1f, GOVT.1g, GOVT.1h, GOVT.1i, GOVT.1j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727708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1500" b="0">
                <a:solidFill>
                  <a:schemeClr val="dk1"/>
                </a:solidFill>
              </a:rPr>
              <a:t>Teacher, Administrator, Parent, Student, Organization/Museum, College Professor/Historian, Legislator</a:t>
            </a:r>
            <a:endParaRPr sz="1500" b="0">
              <a:solidFill>
                <a:schemeClr val="dk1"/>
              </a:solidFill>
            </a:endParaRPr>
          </a:p>
        </p:txBody>
      </p:sp>
      <p:sp>
        <p:nvSpPr>
          <p:cNvPr id="187" name="Google Shape;187;p3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 </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GOVT.1a, GOVT.1b, GOVT.1c, GOVT.1d, GOVT.1e, GOVT.1f, GOVT.1g, GOVT.1h, GOVT.1i, GOVT.1j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976728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93" name="Google Shape;193;p4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 </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GOVT.1a, GOVT.1b, GOVT.1c, GOVT.1d, GOVT.1e, GOVT.1f, GOVT.1g, GOVT.1h, GOVT.1i, GOVT.1j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656270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99" name="Google Shape;199;p4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 </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GOVT.1a, GOVT.1b, GOVT.1c, GOVT.1d, GOVT.1e, GOVT.1f, GOVT.1g, GOVT.1h, GOVT.1i, GOVT.1j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140759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05" name="Google Shape;205;p4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a:latin typeface="Arial"/>
                <a:ea typeface="Arial"/>
                <a:cs typeface="Arial"/>
                <a:sym typeface="Arial"/>
              </a:rPr>
              <a:t> </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GOVT.1a, GOVT.1b, GOVT.1c, GOVT.1d, GOVT.1e, GOVT.1f, GOVT.1g, GOVT.1h, GOVT.1i, GOVT.1j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877606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 (Slide 1 of 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Organization/Museum</a:t>
            </a:r>
            <a:endParaRPr sz="1800" b="0">
              <a:solidFill>
                <a:schemeClr val="dk1"/>
              </a:solidFill>
            </a:endParaRPr>
          </a:p>
        </p:txBody>
      </p:sp>
      <p:sp>
        <p:nvSpPr>
          <p:cNvPr id="211" name="Google Shape;211;p4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000" b="0">
                <a:latin typeface="Arial"/>
                <a:ea typeface="Arial"/>
                <a:cs typeface="Arial"/>
                <a:sym typeface="Arial"/>
              </a:rPr>
              <a:t>GOVT.1a</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Suggested Revised Standard: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P. 1, STANDARD GOVT.1a - The student will demonstrate skills for historical thinking, geographical analysis, economic decision making, and responsible citizenship by a) planning inquiries by synthesizing information from diverse primary and secondary sources. Essential Understandings.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Retain and Add:</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 primary source is an artifact, document, image, or other source of information that was created during the time under study.</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A secondary source is a document, image, or other source of information that relates or discusses information originally presented elsewhere.</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Historical information may be acquired from a variety of sources: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Diaries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Interviews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Letters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Raw data</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Court records and transcripts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Photographs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Sound or video recordings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Journal articles that report the findings of original research and are written by the researchers themselves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Autobiographies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Speeches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Creative works (novels, plays, poems, music, art)</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Magazine and journal articles</a:t>
            </a:r>
            <a:endParaRPr sz="1000" b="0">
              <a:latin typeface="Arial"/>
              <a:ea typeface="Arial"/>
              <a:cs typeface="Arial"/>
              <a:sym typeface="Arial"/>
            </a:endParaRPr>
          </a:p>
          <a:p>
            <a:pPr marL="0" lvl="0" indent="0" algn="l" rtl="0">
              <a:lnSpc>
                <a:spcPct val="100000"/>
              </a:lnSpc>
              <a:spcBef>
                <a:spcPts val="0"/>
              </a:spcBef>
              <a:spcAft>
                <a:spcPts val="0"/>
              </a:spcAft>
              <a:buSzPts val="2800"/>
              <a:buNone/>
            </a:pPr>
            <a:r>
              <a:rPr lang="en" sz="1000" b="0">
                <a:latin typeface="Arial"/>
                <a:ea typeface="Arial"/>
                <a:cs typeface="Arial"/>
                <a:sym typeface="Arial"/>
              </a:rPr>
              <a:t>● Nonfiction books”</a:t>
            </a:r>
            <a:endParaRPr sz="10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906866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recommend providing a critical framework on who was included in the history and creating of our current systems of government and who was excluded, specifically related to race, gender, economic status and national origin. I recommend providing a critical framework on the impacts of these structures of government at the time of their creation and now.</a:t>
            </a:r>
            <a:endParaRPr sz="1400" b="0">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 (Slide 2 of 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Organization/Museum</a:t>
            </a:r>
            <a:endParaRPr sz="1800" b="0">
              <a:solidFill>
                <a:schemeClr val="dk1"/>
              </a:solidFill>
            </a:endParaRPr>
          </a:p>
        </p:txBody>
      </p:sp>
      <p:sp>
        <p:nvSpPr>
          <p:cNvPr id="217" name="Google Shape;217;p4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5200"/>
              <a:buFont typeface="Arial"/>
              <a:buNone/>
            </a:pPr>
            <a:r>
              <a:rPr lang="en" sz="2200" b="0">
                <a:solidFill>
                  <a:schemeClr val="dk1"/>
                </a:solidFill>
              </a:rPr>
              <a:t>(Slide 2 of 2)</a:t>
            </a:r>
            <a:endParaRPr sz="2200" b="0">
              <a:solidFill>
                <a:schemeClr val="dk1"/>
              </a:solidFil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This standard should add “Sound or video recordings.” The history of the last 100 years can also come in the form of sound or video recordings, and without instructions that sound and video recordings can also be primary sources, students may not include them in their understanding of historical primary sources. For example, a video of the JFK assassination, a recording of FDR’s Fireside Chat, a news report, a video of 9/11, a video of an inauguration or a recording of a speech in Congress. See Library of Congress, “Teachers’ Guide Analyzing Sound Recordings,” https://www.loc.gov/static/programs/teachers/getting-started-with-primary-sources/documents/Analyzing_Sound_Recordings.pdf accessed 2/17/2021.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9672910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GOVT.2d, GOVT.2e, GOVT.2f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GOVT 2d: The standard refers to rights of "Englishmen". I recommend specifically talking about the lack of rights of the African Americans and Native Americans at that time.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GOVT 2e: The standard refers to “natural rights” and that “all men” are created equal. I recommend specifically highlighting who “all men” refers to and who it leaves out: African Americans, Native Americans, and women.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GOVT 2f: The standard refers to the roles of Mason, Jefferson and Madison in their role in “securing individual liberties”. I recommend specifically identifying the contradiction of this basic concept. These “founding fathers” owned human beings and profited off of their labor at this time.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2577140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GOVT.2a, GOVT.2e, GOVT.2f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2a. Understand the basic forms of government: Monarchy, Aristocracy, and Democracy and their respective perversions through power: autocracy, oligarchy, tyranny of the majority (mob rule); 2e. Discuss natural law and natural right theory (see Thomas Aquinas); Understand the difference between substantive and procedural right and their relation to natural law; 2f.  Read Jefferson's "Virginia Statute on Religious Freedom"; Madison's "Memorial and Remonstrance"; Madison's Virginia Declaration of Rights - It is the mutual duty of all men duty to all men to practice love and virtue towards one another.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0884846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GOVT.2a, GOVT.2b, GOVT.2c, GOVT.2d, GOVT.2e, GOVT.2f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9605226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GOVT.2a, GOVT.2b, GOVT.2c, GOVT.2d, GOVT.2e, GOVT.2f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5880729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GOVT.2a, GOVT.2b, GOVT.2c, GOVT.2d, GOVT.2e, GOVT.2f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218334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GOVT.2a, GOVT.2b, GOVT.2c, GOVT.2d, GOVT.2e, GOVT.2f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0043488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GOVT.2a, GOVT.2b, GOVT.2c, GOVT.2d, GOVT.2e, GOVT.2f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0486068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75" name="Google Shape;175;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GOVT.2a, GOVT.2b, GOVT.2c, GOVT.2d, GOVT.2e, GOVT.2f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0482509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81" name="Google Shape;181;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GOVT.2a, GOVT.2b, GOVT.2c, GOVT.2d, GOVT.2e, GOVT.2f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637855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 General Comment Provided</a:t>
            </a:r>
            <a:endParaRPr sz="1400" b="0">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87" name="Google Shape;187;p3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GOVT.2a, GOVT.2b, GOVT.2c, GOVT.2d, GOVT.2e, GOVT.2f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0421924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044500" y="42352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500" b="0">
                <a:solidFill>
                  <a:schemeClr val="dk1"/>
                </a:solidFill>
              </a:rPr>
              <a:t>Teacher, Administrator, Parent, Student, Organization/Museum, College Professor/Historian, Legislator</a:t>
            </a:r>
            <a:endParaRPr sz="1500" b="0">
              <a:solidFill>
                <a:schemeClr val="dk1"/>
              </a:solidFill>
            </a:endParaRPr>
          </a:p>
        </p:txBody>
      </p:sp>
      <p:sp>
        <p:nvSpPr>
          <p:cNvPr id="193" name="Google Shape;193;p4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GOVT.2a, GOVT.2b, GOVT.2c, GOVT.2d, GOVT.2e, GOVT.2f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We demand FCPS implement these changes: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Standards reflect BIPOC and their contributions, humanity, and joy.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"Standards are grounded in social justice and works to Expose the social political context that students experience</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Raise students' consciousness about inequity in everyday social, environmental, economic, and political situations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Incorporate Critical Race Theory into curricular content</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Support multilingualism"</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 Standards are co-constructed with students to leverage their funds of knowledge, experiences, culture, language, and personal history.</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Standards and assessment are not constructed around biased state and national assessments.</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All materials, assessments, and standards are independently examined for bias and white supremacy.	</a:t>
            </a:r>
            <a:endParaRPr sz="1200" b="0">
              <a:latin typeface="Arial"/>
              <a:ea typeface="Arial"/>
              <a:cs typeface="Arial"/>
              <a:sym typeface="Arial"/>
            </a:endParaRPr>
          </a:p>
          <a:p>
            <a:pPr marL="0" lvl="0" indent="0" algn="l" rtl="0">
              <a:lnSpc>
                <a:spcPct val="100000"/>
              </a:lnSpc>
              <a:spcBef>
                <a:spcPts val="0"/>
              </a:spcBef>
              <a:spcAft>
                <a:spcPts val="0"/>
              </a:spcAft>
              <a:buSzPts val="2800"/>
              <a:buNone/>
            </a:pPr>
            <a:r>
              <a:rPr lang="en" sz="12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2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7442124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99" name="Google Shape;199;p4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GOVT.2a, GOVT.2b, GOVT.2c, GOVT.2d, GOVT.2e, GOVT.2f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We demand FCPS implement these changes: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Standards reflect BIPOC and their contributions, humanity, and joy.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"Standards are grounded in social justice and works to Expose the social political context that students experience</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Raise students' consciousness about inequity in everyday social, environmental, economic, and political situations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Incorporate Critical Race Theory into curricular content</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Support multilingualism"</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Standards are co-constructed with students to leverage their funds of knowledge, experiences, culture, language, and personal history.</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Standards and assessment are not constructed around biased state and national assessments.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All materials, assessments, and standards are independently examined for bias and white supremacy.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5864229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05" name="Google Shape;205;p4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GOVT.2a, GOVT.2b, GOVT.2c, GOVT.2d, GOVT.2e, GOVT.2f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0621787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11" name="Google Shape;211;p4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GOVT.2a, GOVT.2b, GOVT.2c, GOVT.2d, GOVT.2e, GOVT.2f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901407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17" name="Google Shape;217;p4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GOVT.2f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 include the irony of those excluded (not considered) in these documents (i.e. women, Native Americans, African-Americans)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0467373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 (Slide 1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Organization/Museum</a:t>
            </a:r>
            <a:endParaRPr sz="1800" b="0">
              <a:solidFill>
                <a:schemeClr val="dk1"/>
              </a:solidFill>
            </a:endParaRPr>
          </a:p>
        </p:txBody>
      </p:sp>
      <p:sp>
        <p:nvSpPr>
          <p:cNvPr id="223" name="Google Shape;223;p4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GOVT.2f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16, STANDARD GOVT.2f.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Retain: “The student will apply social science skills to understand the political philosophies that shaped the development of Virginia and United States constitutional government by f) evaluating and explaining George Mason’s Virginia Declaration of Rights, Thomas Jefferson’s Virginia Statute for Religious Freedom, and James Madison’s leadership role in securing adoption of the Bill of Rights by the First Congress.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Understandings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Virginians played key roles in securing individual liberties.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Virginia Declaration of Rights, by George Mason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States that all Virginians should have certain rights, including freedom of religion and the press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Basis for the Bill of Rights of the Constitution of the United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p:txBody>
      </p:sp>
    </p:spTree>
    <p:extLst>
      <p:ext uri="{BB962C8B-B14F-4D97-AF65-F5344CB8AC3E}">
        <p14:creationId xmlns:p14="http://schemas.microsoft.com/office/powerpoint/2010/main" val="25617597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 (Slide 1 of 2)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Organization/Museum</a:t>
            </a:r>
            <a:endParaRPr sz="1800" b="0">
              <a:solidFill>
                <a:schemeClr val="dk1"/>
              </a:solidFill>
            </a:endParaRPr>
          </a:p>
        </p:txBody>
      </p:sp>
      <p:sp>
        <p:nvSpPr>
          <p:cNvPr id="229" name="Google Shape;229;p4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Virginia Statute for Religious Freedom, by Thomas Jefferson</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States that all people should be free to worship as they please</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First time religious freedom was protected by law</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Basis for the First Amendment to the Constitution of the United States, which guarantees religious freedom</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James Madison, “Father of the Constitution”</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Kept detailed notes during the Constitutional Convention</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Engineered compromises on the most difficult issues facing the delegates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Authored the Virginia Plan, which proposed a federal government of three separate branches (legislative, executive, and judicial) and became the foundation for the structure of the new government</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Authored much of the Bill of Rights”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Comments: This excellent standard with its Essential Understanding and Essential Knowledge should be retained for its focus on the development of religious freedom, with documents originating in Virginia. Freedom of religion preserves America's diversity and allows people of all religions to freely practice their religion without fear of persecution or imprisonment by the government, and strengthens our democracy, and makes the United States a more inclusive country.</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8823439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4</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Parent</a:t>
            </a:r>
            <a:endParaRPr sz="18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GOVT.3a, GOVT.3b, GOVT.3c, GOVT.3d, GOVT.3e, GOVT.3f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GOVT 3a-f: The standard goes over the concepts of equality, rights, freedom and citizenship. I recommend adding how these terms have changed and who they include over the course of the formation of the US Government, specifically including the rights, freedoms and citizenship of African Americans.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9994537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GOVT.3a, GOVT.3b, GOVT.3c, GOVT.3d, GOVT.3e, GOVT.3f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410155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 General Comment Given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GOVT.3a, GOVT.3b, GOVT.3c, GOVT.3d, GOVT.3e, GOVT.3f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1121092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GOVT.3a, GOVT.3b, GOVT.3c, GOVT.3d, GOVT.3e, GOVT.3f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25260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GOVT.3a, GOVT.3b, GOVT.3c, GOVT.3d, GOVT.3e, GOVT.3f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1622347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GOVT.3a, GOVT.3b, GOVT.3c, GOVT.3d, GOVT.3e, GOVT.3f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7731114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GOVT.3a, GOVT.3b, GOVT.3c, GOVT.3d, GOVT.3e, GOVT.3f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7391218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75" name="Google Shape;175;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GOVT.3a, GOVT.3b, GOVT.3c, GOVT.3d, GOVT.3e, GOVT.3f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3414536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077100" y="412650"/>
            <a:ext cx="59586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600" b="0">
                <a:solidFill>
                  <a:schemeClr val="dk1"/>
                </a:solidFill>
              </a:rPr>
              <a:t>Teacher, Administrator, Parent, Student, Organization/Museum, College Professor/Historian, Legislator</a:t>
            </a:r>
            <a:endParaRPr sz="1600" b="0">
              <a:solidFill>
                <a:schemeClr val="dk1"/>
              </a:solidFill>
            </a:endParaRPr>
          </a:p>
        </p:txBody>
      </p:sp>
      <p:sp>
        <p:nvSpPr>
          <p:cNvPr id="181" name="Google Shape;181;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GOVT.3a, GOVT.3b, GOVT.3c, GOVT.3d, GOVT.3e, GOVT.3f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7251870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87" name="Google Shape;187;p3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GOVT.3a, GOVT.3b, GOVT.3c, GOVT.3d, GOVT.3e, GOVT.3f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5778531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93" name="Google Shape;193;p4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GOVT.3a, GOVT.3b, GOVT.3c, GOVT.3d, GOVT.3e, GOVT.3f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9601746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99" name="Google Shape;199;p4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GOVT.3a, GOVT.3b, GOVT.3c, GOVT.3d, GOVT.3e, GOVT.3f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00821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History has traditionally been taught as the story of the significant people and the significant events of the conquerors. Thus it has mainly been the story of heroes and their obstacles. History should be taught from the standpoint of the evolution of man towards a more just and inclusive society.  But rather than being the story of the suffering of the conquered, it should be the story of how and to what degree they have been able to embrace the American Dream.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greater emphasis should be placed upon social history by exploring the cultures of the the populations current at any particular period of history. For example,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 the relationship between various tribes with the U.S. Government and with those who conquered their territories at 1776, 1850, 1865, etc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 The demographics of the populations during various periods,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3. an examination of the agrarian and industrial systems during various periods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4. How did America progress in religion, education, medicine, financial institutions, fine arts, manufacturing, science, transportation, etc.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lot less time should be spent detailing the events of various wars.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For the primary grades, the nightmare aspects of the story should not be presented.</a:t>
            </a:r>
            <a:endParaRPr sz="1400" b="0">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205" name="Google Shape;205;p4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GOVT.3a, GOVT.3d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discuss the perpetuation of inclusivity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change "minority" to people of color and/or marginalized groups - recognize social justice responses to injustice (i.e. Black Lives Matter and the events surrounding - killing of unarmed Black people by police and other citizens - influence of social media on social justice movements)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1365415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GOVT.4a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4a - Antifederalist position - the importance of a small republic versus an extended republic; Federalist position should be more accurately stated as an extended republic (the mixed regime) would be the best way to protect the liberties of men.  Read Federalists 39, 45, 51.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5128715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GOVT.4a, GOVT.4b, GOVT.4c, GOVT.4d, GOVT.4e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1934978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GOVT.4a, GOVT.4b, GOVT.4c, GOVT.4d, GOVT.4e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8128703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GOVT.4a, GOVT.4b, GOVT.4c, GOVT.4d, GOVT.4e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254826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GOVT.4a, GOVT.4b, GOVT.4c, GOVT.4d, GOVT.4e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3444194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GOVT.4a, GOVT.4b, GOVT.4c, GOVT.4d, GOVT.4e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9940019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GOVT.4a, GOVT.4b, GOVT.4c, GOVT.4d, GOVT.4e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6949870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75" name="Google Shape;175;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GOVT.4a, GOVT.4b, GOVT.4c, GOVT.4d, GOVT.4e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9471996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81" name="Google Shape;181;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GOVT.4a, GOVT.4b, GOVT.4c, GOVT.4d, GOVT.4e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160494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75" name="Google Shape;175;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learning a more accurate version of history, our students will be equipped to be global citizens. Learning accurate history will advance the current school community, help students form and maintain positive relationships with one another, whether in future development, higher learning, work, etc. This enhanced learning, previously excluded but necessary information, will improve the quality of the overall student experience. Students, parents, teachers, and administrators alike will be able to form the necessary awareness for navigating an ever changing and constantly diversifying society.</a:t>
            </a:r>
            <a:endParaRPr sz="1400" b="0">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305125" y="4018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500" b="0">
                <a:solidFill>
                  <a:schemeClr val="dk1"/>
                </a:solidFill>
              </a:rPr>
              <a:t>Teacher, Administrator, Parent, Student, Organization/Museum, College Professor/Historian, Legislator</a:t>
            </a:r>
            <a:endParaRPr sz="1500" b="0">
              <a:solidFill>
                <a:schemeClr val="dk1"/>
              </a:solidFill>
            </a:endParaRPr>
          </a:p>
        </p:txBody>
      </p:sp>
      <p:sp>
        <p:nvSpPr>
          <p:cNvPr id="187" name="Google Shape;187;p3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GOVT.4a, GOVT.4b, GOVT.4c, GOVT.4d, GOVT.4e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5994417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93" name="Google Shape;193;p4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GOVT.4a, GOVT.4b, GOVT.4c, GOVT.4d, GOVT.4e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2728546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99" name="Google Shape;199;p4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GOVT.4a, GOVT.4b, GOVT.4c, GOVT.4d, GOVT.4e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727229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05" name="Google Shape;205;p4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GOVT.4a, GOVT.4b, GOVT.4c, GOVT.4d, GOVT.4e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688001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 (Slide 1 of 3)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Organization/Museum</a:t>
            </a:r>
            <a:endParaRPr sz="1800" b="0">
              <a:solidFill>
                <a:schemeClr val="dk1"/>
              </a:solidFill>
            </a:endParaRPr>
          </a:p>
        </p:txBody>
      </p:sp>
      <p:sp>
        <p:nvSpPr>
          <p:cNvPr id="211" name="Google Shape;211;p4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300" b="0">
                <a:latin typeface="Arial"/>
                <a:ea typeface="Arial"/>
                <a:cs typeface="Arial"/>
                <a:sym typeface="Arial"/>
              </a:rPr>
              <a:t>GOVT.4c</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Suggested Revised Standard:</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P. 20, STANDARD GOVT.4c - The student will apply social science skills to understand the Constitution of the United States by c) examining the fundamental principles upon which the Constitution of the United States is based, including the rule of law, consent of the governed, limited government, separation of powers, and federalism. Essential Understandings. The Constitution of the United States is based on fundamental principles that can be found in the writings of philosophers during the Age of Enlightenment.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Retain and Add: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“Fundamental principles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Consent of the governed: People are the only source of governmental power.</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Limited government: The government may do only those things that the people have given it the power to do.</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Separation of powers: Government is divided into three branches—the legislative, executive, and judicial.</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Checks and balances: This is a system whereby each branch of government exercises some control over the others.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Federalism: In this form of government, powers are divided between the national government and state governments.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Rule of law: The Constitution of the United States is supreme, and all individuals are accountable under the law.</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Separation of church and state: The government shall not make laws establishing an official religion, or forbidding a religion.</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No religious test for political office: A person can run for office or hold a government job no matter what their religion.”</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500" b="0">
              <a:latin typeface="Arial"/>
              <a:ea typeface="Arial"/>
              <a:cs typeface="Arial"/>
              <a:sym typeface="Arial"/>
            </a:endParaRPr>
          </a:p>
        </p:txBody>
      </p:sp>
    </p:spTree>
    <p:extLst>
      <p:ext uri="{BB962C8B-B14F-4D97-AF65-F5344CB8AC3E}">
        <p14:creationId xmlns:p14="http://schemas.microsoft.com/office/powerpoint/2010/main" val="37247139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033650" y="3040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 (Slide 2 of 3)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Organization/Museum</a:t>
            </a:r>
            <a:endParaRPr sz="1800" b="0">
              <a:solidFill>
                <a:schemeClr val="dk1"/>
              </a:solidFill>
            </a:endParaRPr>
          </a:p>
        </p:txBody>
      </p:sp>
      <p:sp>
        <p:nvSpPr>
          <p:cNvPr id="217" name="Google Shape;217;p44"/>
          <p:cNvSpPr txBox="1">
            <a:spLocks noGrp="1"/>
          </p:cNvSpPr>
          <p:nvPr>
            <p:ph type="subTitle" idx="1"/>
          </p:nvPr>
        </p:nvSpPr>
        <p:spPr>
          <a:xfrm>
            <a:off x="-54300" y="1190400"/>
            <a:ext cx="9144000" cy="369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300" b="0">
                <a:latin typeface="Arial"/>
                <a:ea typeface="Arial"/>
                <a:cs typeface="Arial"/>
                <a:sym typeface="Arial"/>
              </a:rPr>
              <a:t>Comments: Two fundamental principles of the Constitution are not addressed in this standard or anywhere else in the SOL of the Government course: the separation of church and state, and no religious test for political office of the establishment clause. These two principles should be added here to address the rights of religious minorities, including Muslims, Jews, Hindus, and Sikhs. </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A major principle in the Constitution is the separation of church and state. The phrase was coined by Virginian Thomas Jefferson. The concept is not currently included in the SOL and Framework for this government course and this is a good place to ensure this topic is addressed. Teachers can address inquiry questions, such as: what is the relationship of religion and government? What is the role of religion in a democracy? The Constitution limits the powers of government to establish a religion, or interfere with religion, or discriminate based on religion, and this Constitutional limitation on government should be addressed in this standard.</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a:t>
            </a:r>
            <a:endParaRPr sz="1600" b="0">
              <a:latin typeface="Arial"/>
              <a:ea typeface="Arial"/>
              <a:cs typeface="Arial"/>
              <a:sym typeface="Arial"/>
            </a:endParaRPr>
          </a:p>
        </p:txBody>
      </p:sp>
    </p:spTree>
    <p:extLst>
      <p:ext uri="{BB962C8B-B14F-4D97-AF65-F5344CB8AC3E}">
        <p14:creationId xmlns:p14="http://schemas.microsoft.com/office/powerpoint/2010/main" val="24627674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077075" y="26262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22 (Slide 3 of 3) </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Organization/Museum</a:t>
            </a:r>
            <a:endParaRPr sz="1800" b="0">
              <a:solidFill>
                <a:schemeClr val="dk1"/>
              </a:solidFill>
            </a:endParaRPr>
          </a:p>
        </p:txBody>
      </p:sp>
      <p:sp>
        <p:nvSpPr>
          <p:cNvPr id="223" name="Google Shape;223;p45"/>
          <p:cNvSpPr txBox="1">
            <a:spLocks noGrp="1"/>
          </p:cNvSpPr>
          <p:nvPr>
            <p:ph type="subTitle" idx="1"/>
          </p:nvPr>
        </p:nvSpPr>
        <p:spPr>
          <a:xfrm>
            <a:off x="-54300" y="1266425"/>
            <a:ext cx="9144000" cy="369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300" b="0">
                <a:latin typeface="Arial"/>
                <a:ea typeface="Arial"/>
                <a:cs typeface="Arial"/>
                <a:sym typeface="Arial"/>
              </a:rPr>
              <a:t>It is important to add “no religious test for political office” because this is the right in the Constitution that protects religious minorities and ensures they are allowed full political equality, and ensures the inclusion of religious minorities in the civic life of the country. The United States Constitution granted political equality to religious minorities at a time when that was rare or unknown. British discrimination against religious minorities led directly to American ideals of religious freedom, that gave religious dissenters, including Jews, Baptists, Catholics, Methodists, Quakers, Unitarians, and other religious minorities, the vote and access to government jobs and offices in the American colonies, and Article 6, clause 3 of the United States Constitution bars religious qualifications for holding office at the federal level: “... but no religious test shall ever be required as a qualification to any office or public trust under the United States.” England’s Test Acts on religious qualifications for public office and voting were a series of laws that required a person to be a member of the established state religion to hold a government job or elected office or vote, and the establishment clause of the U. S. Constitution was a reaction to these religious tests. The thirteen colonies had established churches at various points in their history, and many had religious tests for holding public offices, impacting political participation of Jews, Catholics, dissenters, and other religious minorities.</a:t>
            </a:r>
            <a:endParaRPr sz="1300" b="0">
              <a:latin typeface="Arial"/>
              <a:ea typeface="Arial"/>
              <a:cs typeface="Arial"/>
              <a:sym typeface="Arial"/>
            </a:endParaRPr>
          </a:p>
          <a:p>
            <a:pPr marL="0" lvl="0" indent="0" algn="l" rtl="0">
              <a:lnSpc>
                <a:spcPct val="100000"/>
              </a:lnSpc>
              <a:spcBef>
                <a:spcPts val="0"/>
              </a:spcBef>
              <a:spcAft>
                <a:spcPts val="0"/>
              </a:spcAft>
              <a:buSzPts val="2800"/>
              <a:buNone/>
            </a:pPr>
            <a:r>
              <a:rPr lang="en" sz="1300" b="0">
                <a:latin typeface="Arial"/>
                <a:ea typeface="Arial"/>
                <a:cs typeface="Arial"/>
                <a:sym typeface="Arial"/>
              </a:rPr>
              <a:t>      These two elements of the Constitution ensure the inclusion of religious minorities in the civic life of the country. </a:t>
            </a:r>
            <a:endParaRPr sz="1300" b="0">
              <a:latin typeface="Arial"/>
              <a:ea typeface="Arial"/>
              <a:cs typeface="Arial"/>
              <a:sym typeface="Arial"/>
            </a:endParaRPr>
          </a:p>
          <a:p>
            <a:pPr marL="0" lvl="0" indent="0" algn="l" rtl="0">
              <a:lnSpc>
                <a:spcPct val="100000"/>
              </a:lnSpc>
              <a:spcBef>
                <a:spcPts val="0"/>
              </a:spcBef>
              <a:spcAft>
                <a:spcPts val="0"/>
              </a:spcAft>
              <a:buSzPts val="2800"/>
              <a:buNone/>
            </a:pPr>
            <a:endParaRPr sz="1600" b="0">
              <a:latin typeface="Arial"/>
              <a:ea typeface="Arial"/>
              <a:cs typeface="Arial"/>
              <a:sym typeface="Arial"/>
            </a:endParaRPr>
          </a:p>
        </p:txBody>
      </p:sp>
    </p:spTree>
    <p:extLst>
      <p:ext uri="{BB962C8B-B14F-4D97-AF65-F5344CB8AC3E}">
        <p14:creationId xmlns:p14="http://schemas.microsoft.com/office/powerpoint/2010/main" val="32462168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3" name="Google Shape;133;p3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GOVT.5d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5c - Read Federalist 39 and Federalist 45; 5d - Discuss dual federalism and cooperative federalism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7216010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39" name="Google Shape;139;p3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GOVT.5a, GOVT.5b, GOVT.5c, GOVT.5d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 primary level, students do not have the skills to increase understanding of the history and social sciences content, including historical, geographic, political, and economic events or trends. The development of these skills is important in order for students to become better informed citizens. Correcting the information in the primary levels will allow students to comprehend secondary information with the appropriate lenses.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7375493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45" name="Google Shape;145;p3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GOVT.5a, GOVT.5b, GOVT.5c, GOVT.5d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978283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044500" y="304075"/>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81" name="Google Shape;181;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a:latin typeface="Arial"/>
                <a:ea typeface="Arial"/>
                <a:cs typeface="Arial"/>
                <a:sym typeface="Arial"/>
              </a:rPr>
              <a:t>General Comment for Consideration:</a:t>
            </a:r>
            <a:endParaRPr sz="16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51" name="Google Shape;151;p33"/>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GOVT.5a, GOVT.5b, GOVT.5c, GOVT.5d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34997661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11</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57" name="Google Shape;157;p34"/>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GOVT.5a, GOVT.5b, GOVT.5c, GOVT.5d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7203225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12</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 Other</a:t>
            </a:r>
            <a:endParaRPr sz="1800" b="0">
              <a:solidFill>
                <a:schemeClr val="dk1"/>
              </a:solidFill>
            </a:endParaRPr>
          </a:p>
        </p:txBody>
      </p:sp>
      <p:sp>
        <p:nvSpPr>
          <p:cNvPr id="163" name="Google Shape;163;p35"/>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GOVT.5a, GOVT.5b, GOVT.5c, GOVT.5d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6945125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13</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69" name="Google Shape;169;p36"/>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GOVT.5a, GOVT.5b, GOVT.5c, GOVT.5d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0955905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15</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Other</a:t>
            </a:r>
            <a:endParaRPr sz="1800" b="0">
              <a:solidFill>
                <a:schemeClr val="dk1"/>
              </a:solidFill>
            </a:endParaRPr>
          </a:p>
        </p:txBody>
      </p:sp>
      <p:sp>
        <p:nvSpPr>
          <p:cNvPr id="175" name="Google Shape;175;p37"/>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GOVT.5a, GOVT.5b, GOVT.5c, GOVT.5d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8347388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16</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a:t>
            </a:r>
            <a:endParaRPr sz="1800" b="0">
              <a:solidFill>
                <a:schemeClr val="dk1"/>
              </a:solidFill>
            </a:endParaRPr>
          </a:p>
        </p:txBody>
      </p:sp>
      <p:sp>
        <p:nvSpPr>
          <p:cNvPr id="181" name="Google Shape;181;p38"/>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GOVT.5a, GOVT.5b, GOVT.5c, GOVT.5d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42029963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457150" y="4018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17</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500" b="0">
                <a:solidFill>
                  <a:schemeClr val="dk1"/>
                </a:solidFill>
              </a:rPr>
              <a:t>Teacher, Administrator, Parent, Student, Organization/Museum, College Professor/Historian, Legislator</a:t>
            </a:r>
            <a:endParaRPr sz="1500" b="0">
              <a:solidFill>
                <a:schemeClr val="dk1"/>
              </a:solidFill>
            </a:endParaRPr>
          </a:p>
        </p:txBody>
      </p:sp>
      <p:sp>
        <p:nvSpPr>
          <p:cNvPr id="187" name="Google Shape;187;p39"/>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GOVT.5a, GOVT.5b, GOVT.5c, GOVT.5d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14400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18</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Student, Organization/Museum</a:t>
            </a:r>
            <a:endParaRPr sz="1800" b="0">
              <a:solidFill>
                <a:schemeClr val="dk1"/>
              </a:solidFill>
            </a:endParaRPr>
          </a:p>
        </p:txBody>
      </p:sp>
      <p:sp>
        <p:nvSpPr>
          <p:cNvPr id="193" name="Google Shape;193;p40"/>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GOVT.5a, GOVT.5b, GOVT.5c, GOVT.5d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29526495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19</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199" name="Google Shape;199;p41"/>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GOVT.5a, GOVT.5b, GOVT.5c, GOVT.5d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6388859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044500" y="34750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400">
                <a:solidFill>
                  <a:schemeClr val="dk1"/>
                </a:solidFill>
              </a:rPr>
              <a:t>VA/US Government</a:t>
            </a:r>
            <a:endParaRPr sz="24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20</a:t>
            </a:r>
            <a:endParaRPr sz="2200" b="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 </a:t>
            </a:r>
            <a:r>
              <a:rPr lang="en" sz="1800" b="0">
                <a:solidFill>
                  <a:schemeClr val="dk1"/>
                </a:solidFill>
              </a:rPr>
              <a:t>Teacher</a:t>
            </a:r>
            <a:endParaRPr sz="1800" b="0">
              <a:solidFill>
                <a:schemeClr val="dk1"/>
              </a:solidFill>
            </a:endParaRPr>
          </a:p>
        </p:txBody>
      </p:sp>
      <p:sp>
        <p:nvSpPr>
          <p:cNvPr id="205" name="Google Shape;205;p42"/>
          <p:cNvSpPr txBox="1">
            <a:spLocks noGrp="1"/>
          </p:cNvSpPr>
          <p:nvPr>
            <p:ph type="subTitle" idx="1"/>
          </p:nvPr>
        </p:nvSpPr>
        <p:spPr>
          <a:xfrm>
            <a:off x="0" y="1049100"/>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140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GOVT.5a, GOVT.5b, GOVT.5c, GOVT.5d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Due to the inaccurate, biased and downright misinformation taught to the students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primary level, students do not have the skills to increase understanding of the history and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social sciences content, including historical, geographic, political, and economic events 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trends. The development of these skills is important in order for students to become better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informed citizens. Correcting the information in the primary levels will allow students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comprehend secondary information with the appropriate lenses.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p:txBody>
      </p:sp>
    </p:spTree>
    <p:extLst>
      <p:ext uri="{BB962C8B-B14F-4D97-AF65-F5344CB8AC3E}">
        <p14:creationId xmlns:p14="http://schemas.microsoft.com/office/powerpoint/2010/main" val="163275062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38809</Words>
  <Application>Microsoft Office PowerPoint</Application>
  <PresentationFormat>On-screen Show (16:9)</PresentationFormat>
  <Paragraphs>3227</Paragraphs>
  <Slides>257</Slides>
  <Notes>257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257</vt:i4>
      </vt:variant>
    </vt:vector>
  </HeadingPairs>
  <TitlesOfParts>
    <vt:vector size="263" baseType="lpstr">
      <vt:lpstr>Calibri</vt:lpstr>
      <vt:lpstr>Arial</vt:lpstr>
      <vt:lpstr>Josefin Sans</vt:lpstr>
      <vt:lpstr>Tahoma</vt:lpstr>
      <vt:lpstr>Simple Light</vt:lpstr>
      <vt:lpstr>Simple Light</vt:lpstr>
      <vt:lpstr>VUS Government Record # 1  Other</vt:lpstr>
      <vt:lpstr>VUS Government Record # 2  Parent</vt:lpstr>
      <vt:lpstr>VUS Government Record # 3  Parent</vt:lpstr>
      <vt:lpstr>VUS Government Record # 4  Parent</vt:lpstr>
      <vt:lpstr>VUS Government Record # 5  Teacher</vt:lpstr>
      <vt:lpstr>VUS Government Record # 6  Teacher</vt:lpstr>
      <vt:lpstr>VUS Government Record # 7  Other</vt:lpstr>
      <vt:lpstr>VUS Government Record # 8  Teacher</vt:lpstr>
      <vt:lpstr>VUS Government Record # 9  Student</vt:lpstr>
      <vt:lpstr>VUS Government Record # 10  Student</vt:lpstr>
      <vt:lpstr>VUS Government Record # 11  Other</vt:lpstr>
      <vt:lpstr>VUS Government Record # 12  Teacher, Other</vt:lpstr>
      <vt:lpstr>VUS Government Record # 13  Student</vt:lpstr>
      <vt:lpstr>VUS Government Record # 14  Parent, Organization/Museum, Other</vt:lpstr>
      <vt:lpstr>VUS Government Record # 15  Other</vt:lpstr>
      <vt:lpstr>VUS Government Record # 16  Student</vt:lpstr>
      <vt:lpstr>VA/US Government Record # 17 Teacher, Administrator, Parent, Student, Organization/Museum, College Professor/Historian, Legislator </vt:lpstr>
      <vt:lpstr>VUS Government Record # 18  Student, Organization/Museum</vt:lpstr>
      <vt:lpstr>VUS Government Record # 19  Teacher</vt:lpstr>
      <vt:lpstr>VUS Government Record # 20  Teacher</vt:lpstr>
      <vt:lpstr>VUS Government Record # 22  Organization/Museum</vt:lpstr>
      <vt:lpstr>VUS Government Record # 23  Student, Organization/Museum, Other</vt:lpstr>
      <vt:lpstr>VUS Government Record # 24  Teacher, Parent, Organization/Museum, College Professor/Historian</vt:lpstr>
      <vt:lpstr>VUS Government Record # 25  Other</vt:lpstr>
      <vt:lpstr>VUS Government Record # 26  Other</vt:lpstr>
      <vt:lpstr>VA/US Government Record # 5  Teacher</vt:lpstr>
      <vt:lpstr>VA/US Government Record # 8  Teacher</vt:lpstr>
      <vt:lpstr>VA/US Government Record # 9  Student</vt:lpstr>
      <vt:lpstr>VA/US Government Record # 10  Student</vt:lpstr>
      <vt:lpstr>VA/US Government Record # 11  Other</vt:lpstr>
      <vt:lpstr>VA/US Government Record # 12  Teacher, Other</vt:lpstr>
      <vt:lpstr>VA/US Government Record # 13  Student</vt:lpstr>
      <vt:lpstr>VA/US Government Record # 15  Other</vt:lpstr>
      <vt:lpstr>VA/US Government Record # 16  Student</vt:lpstr>
      <vt:lpstr>VA/US Government Record # 17 Teacher, Administrator, Parent, Student, Organization/Museum, College Professor/Historian, Legislator</vt:lpstr>
      <vt:lpstr>VA/US Government Record # 18  Student, Organization/Museum</vt:lpstr>
      <vt:lpstr>VA/US Government Record # 19  Teacher</vt:lpstr>
      <vt:lpstr>VA/US Government Record # 20  Teacher</vt:lpstr>
      <vt:lpstr>VA/US Government Record # 22 (Slide 1 of 2)  Organization/Museum</vt:lpstr>
      <vt:lpstr>VA/US Government Record # 22 (Slide 2 of 2)  Organization/Museum</vt:lpstr>
      <vt:lpstr>VA/US Government Record # 4  Parent</vt:lpstr>
      <vt:lpstr>VA/US Government Record # 5  Teacher</vt:lpstr>
      <vt:lpstr>VA/US Government Record # 8  Teacher</vt:lpstr>
      <vt:lpstr>VA/US Government Record # 9  Student</vt:lpstr>
      <vt:lpstr>VA/US Government Record # 10  Student</vt:lpstr>
      <vt:lpstr>VA/US Government Record # 11  Other</vt:lpstr>
      <vt:lpstr>VA/US Government Record # 12  Teacher, Other</vt:lpstr>
      <vt:lpstr>VA/US Government Record # 13  Student</vt:lpstr>
      <vt:lpstr>VA/US Government Record # 15  Other</vt:lpstr>
      <vt:lpstr>VA/US Government Record # 16  Student</vt:lpstr>
      <vt:lpstr>VA/US Government Record # 17  Teacher, Administrator, Parent, Student, Organization/Museum, College Professor/Historian, Legislator</vt:lpstr>
      <vt:lpstr>VA/US Government Record # 18  Student, Organization/Museum</vt:lpstr>
      <vt:lpstr>VA/US Government Record # 19  Teacher</vt:lpstr>
      <vt:lpstr>VA/US Government Record # 20  Teacher</vt:lpstr>
      <vt:lpstr>VA/US Government Record # 21  Other</vt:lpstr>
      <vt:lpstr>VA/US Government Record # 22 (Slide 1 of 2)   Organization/Museum</vt:lpstr>
      <vt:lpstr>VA/US Government Record # 22 (Slide 1 of 2)   Organization/Museum</vt:lpstr>
      <vt:lpstr>VA/US Government Record # 4  Parent</vt:lpstr>
      <vt:lpstr>VA/US Government Record # 8  Teacher</vt:lpstr>
      <vt:lpstr>VA/US Government Record # 9  Student</vt:lpstr>
      <vt:lpstr>VA/US Government Record # 10  Student</vt:lpstr>
      <vt:lpstr>VA/US Government Record # 12  Teacher, Other</vt:lpstr>
      <vt:lpstr>VA/US Government Record # 13  Student</vt:lpstr>
      <vt:lpstr>VA/US Government Record # 15  Other</vt:lpstr>
      <vt:lpstr>VA/US Government Record # 16  Student</vt:lpstr>
      <vt:lpstr>VA/US Government Record # 17  Teacher, Administrator, Parent, Student, Organization/Museum, College Professor/Historian, Legislator</vt:lpstr>
      <vt:lpstr>VA/US Government Record # 18  Student, Organization/Museum</vt:lpstr>
      <vt:lpstr>VA/US Government Record # 19  Teacher</vt:lpstr>
      <vt:lpstr>VA/US Government Record # 20  Teacher</vt:lpstr>
      <vt:lpstr>VA/US Government Record # 21  Other</vt:lpstr>
      <vt:lpstr>VA/US Government Record # 5  Teacher</vt:lpstr>
      <vt:lpstr>VA/US Government Record # 8  Teacher</vt:lpstr>
      <vt:lpstr>VA/US Government Record # 9  Student</vt:lpstr>
      <vt:lpstr>VA/US Government Record # 10  Student</vt:lpstr>
      <vt:lpstr>VA/US Government Record # 11  Other</vt:lpstr>
      <vt:lpstr>VA/US Government Record # 12  Teacher, Other</vt:lpstr>
      <vt:lpstr>VA/US Government Record # 13  Student</vt:lpstr>
      <vt:lpstr>VA/US Government Record # 15  Other</vt:lpstr>
      <vt:lpstr>VA/US Government Record # 16  Student</vt:lpstr>
      <vt:lpstr>VA/US Government Record # 17  Teacher, Administrator, Parent, Student, Organization/Museum, College Professor/Historian, Legislator</vt:lpstr>
      <vt:lpstr>VA/US Government Record # 18  Student, Organization/Museum</vt:lpstr>
      <vt:lpstr>VA/US Government Record # 19  Teacher</vt:lpstr>
      <vt:lpstr>VA/US Government Record # 20  Teacher</vt:lpstr>
      <vt:lpstr>VA/US Government Record # 22 (Slide 1 of 3)   Organization/Museum</vt:lpstr>
      <vt:lpstr>VA/US Government Record # 22 (Slide 2 of 3)   Organization/Museum</vt:lpstr>
      <vt:lpstr>VA/US Government Record # 22 (Slide 3 of 3)   Organization/Museum</vt:lpstr>
      <vt:lpstr>VA/US Government Record # 5  Teacher</vt:lpstr>
      <vt:lpstr>VA/US Government Record # 8  Teacher</vt:lpstr>
      <vt:lpstr>VA/US Government Record # 9  Student</vt:lpstr>
      <vt:lpstr>VA/US Government Record # 10  Student</vt:lpstr>
      <vt:lpstr>VA/US Government Record # 11  Other</vt:lpstr>
      <vt:lpstr>VA/US Government Record # 12  Teacher, Other</vt:lpstr>
      <vt:lpstr>VA/US Government Record # 13  Student</vt:lpstr>
      <vt:lpstr>VA/US Government Record # 15  Other</vt:lpstr>
      <vt:lpstr>VA/US Government Record # 16  Student</vt:lpstr>
      <vt:lpstr>VA/US Government Record # 17  Teacher, Administrator, Parent, Student, Organization/Museum, College Professor/Historian, Legislator</vt:lpstr>
      <vt:lpstr>VA/US Government Record # 18  Student, Organization/Museum</vt:lpstr>
      <vt:lpstr>VA/US Government Record # 19  Teacher</vt:lpstr>
      <vt:lpstr>VA/US Government Record # 20  Teacher</vt:lpstr>
      <vt:lpstr>VA/US Government Record # 4  Parent</vt:lpstr>
      <vt:lpstr>VA/US Government Record # 5  Teacher</vt:lpstr>
      <vt:lpstr>VA/US Government Record # 8  Teacher</vt:lpstr>
      <vt:lpstr>VA/US Government Record # 9  Student</vt:lpstr>
      <vt:lpstr>VA/US Government Record # 10  Student</vt:lpstr>
      <vt:lpstr>VA/US Government Record # 11  Other</vt:lpstr>
      <vt:lpstr>VA/US Government Record # 12  Teacher, Other</vt:lpstr>
      <vt:lpstr>VA/US Government Record # 13  Student</vt:lpstr>
      <vt:lpstr>VA/US Government Record # 15  Other</vt:lpstr>
      <vt:lpstr>VA/US Government Record # 16  Student</vt:lpstr>
      <vt:lpstr>VA/US Government Record # 17 Teacher, Administrator, Parent, Student, Organization/Museum, College Professor/Historian, Legislator</vt:lpstr>
      <vt:lpstr>VA/US Government Record # 18  Student, Organization/Museum</vt:lpstr>
      <vt:lpstr>VA/US Government Record # 19  Teacher</vt:lpstr>
      <vt:lpstr>VA/US Government Record # 20  Teacher</vt:lpstr>
      <vt:lpstr>VA/US Government Record # 21  Other</vt:lpstr>
      <vt:lpstr>VA/US Government Record # 23  Student, Organization/Museum, Other</vt:lpstr>
      <vt:lpstr>VA/US Government Record # 26  Other</vt:lpstr>
      <vt:lpstr>VA/US Government Record # 5  Teacher</vt:lpstr>
      <vt:lpstr>VA/US Government Record # 6  Teacher</vt:lpstr>
      <vt:lpstr>VA/US Government Record # 8  Teacher</vt:lpstr>
      <vt:lpstr>VA/US Government Record # 9  Student</vt:lpstr>
      <vt:lpstr>VA/US Government Record # 10  Student</vt:lpstr>
      <vt:lpstr>VA/US Government Record # 11  Other</vt:lpstr>
      <vt:lpstr>VA/US Government Record # 12  Teacher, Other</vt:lpstr>
      <vt:lpstr>VA/US Government Record # 13  Student</vt:lpstr>
      <vt:lpstr>VA/US Government Record # 15  Other</vt:lpstr>
      <vt:lpstr>VA/US Government Record # 16  Student</vt:lpstr>
      <vt:lpstr>VA/US Government Record # 17  Teacher, Administrator, Parent, Student, Organization/Museum, College Professor/Historian, Legislator</vt:lpstr>
      <vt:lpstr>VA/US Government Record # 18  Student, Organization/Museum</vt:lpstr>
      <vt:lpstr>VA/US Government Record # 19  Teacher</vt:lpstr>
      <vt:lpstr>VA/US Government Record # 20  Teacher</vt:lpstr>
      <vt:lpstr>VA/US Government Record # 4  Parent</vt:lpstr>
      <vt:lpstr>VA/US Government Record # 8  Teacher</vt:lpstr>
      <vt:lpstr>VA/US Government Record # 9  Student</vt:lpstr>
      <vt:lpstr>VA/US Government Record # 10  Student</vt:lpstr>
      <vt:lpstr>VA/US Government Record # 11  Other</vt:lpstr>
      <vt:lpstr>VA/US Government Record # 12  Teacher, Other</vt:lpstr>
      <vt:lpstr>VA/US Government Record # 13  Student</vt:lpstr>
      <vt:lpstr>VA/US Government Record # 15  Other</vt:lpstr>
      <vt:lpstr>VA/US Government Record # 16  Student</vt:lpstr>
      <vt:lpstr>VA/US Government Record # 17  Teacher, Administrator, Parent, Student, Organization/Museum, College Professor/Historian, Legislator</vt:lpstr>
      <vt:lpstr>VA/US Government Record # 18  Student, Organization/Museum</vt:lpstr>
      <vt:lpstr>VA/US Government Record # 19  Teacher</vt:lpstr>
      <vt:lpstr>VA/US Government Record # 20  Teacher</vt:lpstr>
      <vt:lpstr>VA/US Government Record # 4  Parent</vt:lpstr>
      <vt:lpstr>VA/US Government Record # 5  Teacher</vt:lpstr>
      <vt:lpstr>VA/US Government Record # 8  Teacher</vt:lpstr>
      <vt:lpstr>VA/US Government Record # 9  Student</vt:lpstr>
      <vt:lpstr>VA/US Government Record # 10  Student</vt:lpstr>
      <vt:lpstr>VA/US Government Record # 11  Other</vt:lpstr>
      <vt:lpstr>VA/US Government Record # 12  Teacher, Other</vt:lpstr>
      <vt:lpstr>VA/US Government Record # 13  Student</vt:lpstr>
      <vt:lpstr>VA/US Government Record # 15  Other</vt:lpstr>
      <vt:lpstr>VA/US Government Record # 16  Student</vt:lpstr>
      <vt:lpstr>VA/US Government Record # 17  Teacher, Administrator, Parent, Student, Organization/Museum, College Professor/Historian, Legislator</vt:lpstr>
      <vt:lpstr>VA/US Government Record # 18  Student, Organization/Museum</vt:lpstr>
      <vt:lpstr>VA/US Government Record # 19  Teacher</vt:lpstr>
      <vt:lpstr>VA/US Government Record # 20  Teacher</vt:lpstr>
      <vt:lpstr>VA/US Government Record # 21  Other</vt:lpstr>
      <vt:lpstr>VA/US Government Record # 5  Teacher</vt:lpstr>
      <vt:lpstr>VA/US Government Record # 6  Teacher</vt:lpstr>
      <vt:lpstr>VA/US Government Record # 8  Teacher</vt:lpstr>
      <vt:lpstr>VA/US Government Record # 9  Student</vt:lpstr>
      <vt:lpstr>VA/US Government Record # 10  Student</vt:lpstr>
      <vt:lpstr>VA/US Government Record # 11  Other</vt:lpstr>
      <vt:lpstr>VA/US Government Record # 12  Teacher, Other</vt:lpstr>
      <vt:lpstr>VA/US Government Record # 13  Student</vt:lpstr>
      <vt:lpstr>VA/US Government Record # 15  Other</vt:lpstr>
      <vt:lpstr>VA/US Government Record # 16  Student</vt:lpstr>
      <vt:lpstr>VA/US Government Record # 17  Teacher, Administrator, Parent, Student, Organization/Museum, College Professor/Historian, Legislator</vt:lpstr>
      <vt:lpstr>VA/US Government Record # 18  Student, Organization/Museum</vt:lpstr>
      <vt:lpstr>VA/US Government Record # 19  Teacher</vt:lpstr>
      <vt:lpstr>VA/US Government Record # 20  Teacher</vt:lpstr>
      <vt:lpstr>VA/US Government Record # 21  Other</vt:lpstr>
      <vt:lpstr>VA/US Government Record # 4  Parent</vt:lpstr>
      <vt:lpstr>VA/US Government Record # 5  Teacher</vt:lpstr>
      <vt:lpstr>VA/US Government Record # 8  Teacher</vt:lpstr>
      <vt:lpstr>VA/US Government Record # 9  Student</vt:lpstr>
      <vt:lpstr>VA/US Government Record # 10  Student</vt:lpstr>
      <vt:lpstr>VA/US Government Record # 11  Other</vt:lpstr>
      <vt:lpstr>VA/US Government Record # 12  Teacher, Other</vt:lpstr>
      <vt:lpstr>VA/US Government Record # 13  Student</vt:lpstr>
      <vt:lpstr>VA/US Government Record # 15  Other</vt:lpstr>
      <vt:lpstr>VA/US Government Record # 16  Student</vt:lpstr>
      <vt:lpstr>VA/US Government Record # 17 Teacher, Administrator, Parent, Student, Organization/Museum, College Professor/Historian, Legislator</vt:lpstr>
      <vt:lpstr>VA/US Government Record # 18  Student, Organization/Museum</vt:lpstr>
      <vt:lpstr>VA/US Government Record # 19  Teacher</vt:lpstr>
      <vt:lpstr>VA/US Government Record # 20  Teacher</vt:lpstr>
      <vt:lpstr>VA/US Government Record # 5  Teacher</vt:lpstr>
      <vt:lpstr>VA/US Government Record # 8  Teacher</vt:lpstr>
      <vt:lpstr>VA/US Government Record # 9  Student</vt:lpstr>
      <vt:lpstr>VA/US Government Record # 10  Student</vt:lpstr>
      <vt:lpstr>VA/US Government Record # 11  Other</vt:lpstr>
      <vt:lpstr>VA/US Government Record # 12  Teacher, Other</vt:lpstr>
      <vt:lpstr>VA/US Government Record # 13  Student</vt:lpstr>
      <vt:lpstr>VA/US Government Record # 15  Other</vt:lpstr>
      <vt:lpstr>VA/US Government Record # 16  Student</vt:lpstr>
      <vt:lpstr>VA/US Government Record # 17 Teacher, Administrator, Parent, Student, Organization/Museum, College Professor/Historian, Legislator</vt:lpstr>
      <vt:lpstr>VA/US Government Record # 18  Student, Organization/Museum</vt:lpstr>
      <vt:lpstr>VA/US Government Record # 19  Teacher</vt:lpstr>
      <vt:lpstr>VA/US Government Record # 20  Teacher</vt:lpstr>
      <vt:lpstr>VA/US Government Record # 6  Teacher</vt:lpstr>
      <vt:lpstr>VA/US Government Record # 8  Teacher</vt:lpstr>
      <vt:lpstr>VA/US Government Record # 9  Student</vt:lpstr>
      <vt:lpstr>VA/US Government Record # 10  Student</vt:lpstr>
      <vt:lpstr>VA/US Government Record # 11  Other</vt:lpstr>
      <vt:lpstr>VA/US Government Record # 12  Teacher, Other</vt:lpstr>
      <vt:lpstr>VA/US Government Record # 13  Student</vt:lpstr>
      <vt:lpstr>VA/US Government Record # 15  Other</vt:lpstr>
      <vt:lpstr>VA/US Government Record # 16  Student</vt:lpstr>
      <vt:lpstr>VA/US Government Record # 17  Teacher, Administrator, Parent, Student, Organization/Museum, College Professor/Historian, Legislator</vt:lpstr>
      <vt:lpstr>VA/US Government Record # 18  Student, Organization/Museum</vt:lpstr>
      <vt:lpstr>VA/US Government Record # 19  Teacher</vt:lpstr>
      <vt:lpstr>VA/US Government Record # 20  Teacher</vt:lpstr>
      <vt:lpstr>VA/US Government Record # 21  Other</vt:lpstr>
      <vt:lpstr>VA/US Government Record # 4  Parent</vt:lpstr>
      <vt:lpstr>VA/US Government Record # 5  Teacher</vt:lpstr>
      <vt:lpstr>VA/US Government Record # 6  Teacher</vt:lpstr>
      <vt:lpstr>VA/US Government Record # 8  Teacher</vt:lpstr>
      <vt:lpstr>VA/US Government Record # 9  Student</vt:lpstr>
      <vt:lpstr>VA/US Government Record # 10  Student</vt:lpstr>
      <vt:lpstr>VA/US Government Record # 11  Other</vt:lpstr>
      <vt:lpstr>VA/US Government Record # 12  Teacher, Other</vt:lpstr>
      <vt:lpstr>VA/US Government Record # 13  Student</vt:lpstr>
      <vt:lpstr>VA/US Government Record # 15  Other</vt:lpstr>
      <vt:lpstr>VA/US Government Record # 16  Student</vt:lpstr>
      <vt:lpstr>VA/US Government Record # 17  Teacher, Administrator, Parent, Student, Organization/Museum, College Professor/Historian, Legislator</vt:lpstr>
      <vt:lpstr>VA/US Government Record # 18  Student, Organization/Museum</vt:lpstr>
      <vt:lpstr>VA/US Government Record # 19  Teacher</vt:lpstr>
      <vt:lpstr>VA/US Government Record # 20  Teacher</vt:lpstr>
      <vt:lpstr>VA/US Government Record # 5  Teacher</vt:lpstr>
      <vt:lpstr>VA/US Government Record # 8  Teacher</vt:lpstr>
      <vt:lpstr>VA/US Government Record # 9  Student</vt:lpstr>
      <vt:lpstr>VA/US Government Record # 10  Student</vt:lpstr>
      <vt:lpstr>VA/US Government Record # 11  Other</vt:lpstr>
      <vt:lpstr>VA/US Government Record # 12  Teacher, Other</vt:lpstr>
      <vt:lpstr>VA/US Government Record # 13  Student</vt:lpstr>
      <vt:lpstr>VA/US Government Record # 15  Other</vt:lpstr>
      <vt:lpstr>VA/US Government Record # 16  Student</vt:lpstr>
      <vt:lpstr>VA/US Government Record # 17  Teacher, Administrator, Parent, Student, Organization/Museum, College Professor/Historian, Legislator</vt:lpstr>
      <vt:lpstr>VA/US Government Record # 18  Student, Organization/Museum</vt:lpstr>
      <vt:lpstr>VA/US Government Record # 19  Teacher</vt:lpstr>
      <vt:lpstr>VA/US Government Record # 20  Teacher</vt:lpstr>
      <vt:lpstr>VA/US Government Record # 4  Parent</vt:lpstr>
      <vt:lpstr>VA/US Government Record # 5  Teacher</vt:lpstr>
      <vt:lpstr>VA/US Government Record # 8  Teacher</vt:lpstr>
      <vt:lpstr>VA/US Government Record # 9  Student</vt:lpstr>
      <vt:lpstr>VA/US Government Record # 10  Student</vt:lpstr>
      <vt:lpstr>VA/US Government Record # 11  Other</vt:lpstr>
      <vt:lpstr>VA/US Government Record # 12  Teacher, Other</vt:lpstr>
      <vt:lpstr>VA/US Government Record # 13  Student</vt:lpstr>
      <vt:lpstr>VA/US Government Record # 15  Other</vt:lpstr>
      <vt:lpstr>VA/US Government Record # 16  Student</vt:lpstr>
      <vt:lpstr>VA/US Government Record # 17 Teacher, Administrator, Parent, Student, Organization/Museum, College Professor/Historian, Legislator</vt:lpstr>
      <vt:lpstr>VA/US Government Record # 18  Student, Organization/Museum</vt:lpstr>
      <vt:lpstr>VA/US Government Record # 19  Teacher</vt:lpstr>
      <vt:lpstr>VA/US Government Record # 20  Teacher</vt:lpstr>
      <vt:lpstr>VA/US Government Record # 23  Student, Organization/Museum, Other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VUS Government Record # 1  Other</dc:title>
  <dc:creator>Brown, Christonya (DOE)</dc:creator>
  <cp:lastModifiedBy>VITA Program</cp:lastModifiedBy>
  <cp:revision>2</cp:revision>
  <dcterms:modified xsi:type="dcterms:W3CDTF">2022-07-12T03:00:32Z</dcterms:modified>
</cp:coreProperties>
</file>