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06"/>
  </p:notesMasterIdLst>
  <p:sldIdLst>
    <p:sldId id="256" r:id="rId3"/>
    <p:sldId id="257" r:id="rId4"/>
    <p:sldId id="258" r:id="rId5"/>
    <p:sldId id="259" r:id="rId6"/>
    <p:sldId id="260" r:id="rId7"/>
    <p:sldId id="261" r:id="rId8"/>
    <p:sldId id="264" r:id="rId9"/>
    <p:sldId id="265" r:id="rId10"/>
    <p:sldId id="271" r:id="rId11"/>
    <p:sldId id="272" r:id="rId12"/>
    <p:sldId id="273" r:id="rId13"/>
    <p:sldId id="274"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92" r:id="rId28"/>
    <p:sldId id="293" r:id="rId29"/>
    <p:sldId id="294" r:id="rId30"/>
    <p:sldId id="295" r:id="rId31"/>
    <p:sldId id="297" r:id="rId32"/>
    <p:sldId id="298" r:id="rId33"/>
    <p:sldId id="299"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22" r:id="rId50"/>
    <p:sldId id="325" r:id="rId51"/>
    <p:sldId id="328" r:id="rId52"/>
    <p:sldId id="331" r:id="rId53"/>
    <p:sldId id="332"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53" r:id="rId69"/>
    <p:sldId id="354"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384" r:id="rId90"/>
    <p:sldId id="389" r:id="rId91"/>
    <p:sldId id="392" r:id="rId92"/>
    <p:sldId id="393" r:id="rId93"/>
    <p:sldId id="396" r:id="rId94"/>
    <p:sldId id="397" r:id="rId95"/>
    <p:sldId id="398" r:id="rId96"/>
    <p:sldId id="399" r:id="rId97"/>
    <p:sldId id="400" r:id="rId98"/>
    <p:sldId id="401" r:id="rId99"/>
    <p:sldId id="402" r:id="rId100"/>
    <p:sldId id="403" r:id="rId101"/>
    <p:sldId id="404" r:id="rId102"/>
    <p:sldId id="405" r:id="rId103"/>
    <p:sldId id="406" r:id="rId104"/>
    <p:sldId id="407" r:id="rId105"/>
    <p:sldId id="408" r:id="rId106"/>
    <p:sldId id="409" r:id="rId107"/>
    <p:sldId id="413" r:id="rId108"/>
    <p:sldId id="415" r:id="rId109"/>
    <p:sldId id="419" r:id="rId110"/>
    <p:sldId id="420" r:id="rId111"/>
    <p:sldId id="421" r:id="rId112"/>
    <p:sldId id="422" r:id="rId113"/>
    <p:sldId id="423" r:id="rId114"/>
    <p:sldId id="424" r:id="rId115"/>
    <p:sldId id="425" r:id="rId116"/>
    <p:sldId id="426" r:id="rId117"/>
    <p:sldId id="427" r:id="rId118"/>
    <p:sldId id="428" r:id="rId119"/>
    <p:sldId id="429" r:id="rId120"/>
    <p:sldId id="430" r:id="rId121"/>
    <p:sldId id="431" r:id="rId122"/>
    <p:sldId id="432" r:id="rId123"/>
    <p:sldId id="433" r:id="rId124"/>
    <p:sldId id="434" r:id="rId125"/>
    <p:sldId id="435" r:id="rId126"/>
    <p:sldId id="436" r:id="rId127"/>
    <p:sldId id="437" r:id="rId128"/>
    <p:sldId id="438" r:id="rId129"/>
    <p:sldId id="439" r:id="rId130"/>
    <p:sldId id="440" r:id="rId131"/>
    <p:sldId id="441" r:id="rId132"/>
    <p:sldId id="442" r:id="rId133"/>
    <p:sldId id="443" r:id="rId134"/>
    <p:sldId id="444" r:id="rId135"/>
    <p:sldId id="445" r:id="rId136"/>
    <p:sldId id="446" r:id="rId137"/>
    <p:sldId id="447" r:id="rId138"/>
    <p:sldId id="448" r:id="rId139"/>
    <p:sldId id="449" r:id="rId140"/>
    <p:sldId id="450" r:id="rId141"/>
    <p:sldId id="451" r:id="rId142"/>
    <p:sldId id="452" r:id="rId143"/>
    <p:sldId id="453" r:id="rId144"/>
    <p:sldId id="454" r:id="rId145"/>
    <p:sldId id="455" r:id="rId146"/>
    <p:sldId id="456" r:id="rId147"/>
    <p:sldId id="457" r:id="rId148"/>
    <p:sldId id="458" r:id="rId149"/>
    <p:sldId id="459" r:id="rId150"/>
    <p:sldId id="460" r:id="rId151"/>
    <p:sldId id="461" r:id="rId152"/>
    <p:sldId id="462" r:id="rId153"/>
    <p:sldId id="463" r:id="rId154"/>
    <p:sldId id="464" r:id="rId155"/>
    <p:sldId id="465" r:id="rId156"/>
    <p:sldId id="466" r:id="rId157"/>
    <p:sldId id="467" r:id="rId158"/>
    <p:sldId id="468" r:id="rId159"/>
    <p:sldId id="469" r:id="rId160"/>
    <p:sldId id="470" r:id="rId161"/>
    <p:sldId id="471" r:id="rId162"/>
    <p:sldId id="472" r:id="rId163"/>
    <p:sldId id="473" r:id="rId164"/>
    <p:sldId id="474" r:id="rId165"/>
    <p:sldId id="475" r:id="rId166"/>
    <p:sldId id="476" r:id="rId167"/>
    <p:sldId id="477" r:id="rId168"/>
    <p:sldId id="478" r:id="rId169"/>
    <p:sldId id="479" r:id="rId170"/>
    <p:sldId id="480" r:id="rId171"/>
    <p:sldId id="481" r:id="rId172"/>
    <p:sldId id="482" r:id="rId173"/>
    <p:sldId id="483" r:id="rId174"/>
    <p:sldId id="484" r:id="rId175"/>
    <p:sldId id="485" r:id="rId176"/>
    <p:sldId id="486" r:id="rId177"/>
    <p:sldId id="487" r:id="rId178"/>
    <p:sldId id="488" r:id="rId179"/>
    <p:sldId id="489" r:id="rId180"/>
    <p:sldId id="490" r:id="rId181"/>
    <p:sldId id="491" r:id="rId182"/>
    <p:sldId id="492" r:id="rId183"/>
    <p:sldId id="493" r:id="rId184"/>
    <p:sldId id="494" r:id="rId185"/>
    <p:sldId id="495" r:id="rId186"/>
    <p:sldId id="496" r:id="rId187"/>
    <p:sldId id="497" r:id="rId188"/>
    <p:sldId id="498" r:id="rId189"/>
    <p:sldId id="499" r:id="rId190"/>
    <p:sldId id="500" r:id="rId191"/>
    <p:sldId id="501" r:id="rId192"/>
    <p:sldId id="502" r:id="rId193"/>
    <p:sldId id="503" r:id="rId194"/>
    <p:sldId id="504" r:id="rId195"/>
    <p:sldId id="505" r:id="rId196"/>
    <p:sldId id="506" r:id="rId197"/>
    <p:sldId id="507" r:id="rId198"/>
    <p:sldId id="508" r:id="rId199"/>
    <p:sldId id="509" r:id="rId200"/>
    <p:sldId id="510" r:id="rId201"/>
    <p:sldId id="511" r:id="rId202"/>
    <p:sldId id="512" r:id="rId203"/>
    <p:sldId id="513" r:id="rId204"/>
    <p:sldId id="514" r:id="rId205"/>
    <p:sldId id="515" r:id="rId206"/>
    <p:sldId id="516" r:id="rId207"/>
    <p:sldId id="517" r:id="rId208"/>
    <p:sldId id="518" r:id="rId209"/>
    <p:sldId id="519" r:id="rId210"/>
    <p:sldId id="520" r:id="rId211"/>
    <p:sldId id="521" r:id="rId212"/>
    <p:sldId id="522" r:id="rId213"/>
    <p:sldId id="523" r:id="rId214"/>
    <p:sldId id="524" r:id="rId215"/>
    <p:sldId id="525" r:id="rId216"/>
    <p:sldId id="526" r:id="rId217"/>
    <p:sldId id="527" r:id="rId218"/>
    <p:sldId id="528" r:id="rId219"/>
    <p:sldId id="529" r:id="rId220"/>
    <p:sldId id="530" r:id="rId221"/>
    <p:sldId id="531" r:id="rId222"/>
    <p:sldId id="532" r:id="rId223"/>
    <p:sldId id="533" r:id="rId224"/>
    <p:sldId id="534" r:id="rId225"/>
    <p:sldId id="535" r:id="rId226"/>
    <p:sldId id="536" r:id="rId227"/>
    <p:sldId id="537" r:id="rId228"/>
    <p:sldId id="538" r:id="rId229"/>
    <p:sldId id="539" r:id="rId230"/>
    <p:sldId id="540" r:id="rId231"/>
    <p:sldId id="541" r:id="rId232"/>
    <p:sldId id="542" r:id="rId233"/>
    <p:sldId id="543" r:id="rId234"/>
    <p:sldId id="544" r:id="rId235"/>
    <p:sldId id="545" r:id="rId236"/>
    <p:sldId id="546" r:id="rId237"/>
    <p:sldId id="547" r:id="rId238"/>
    <p:sldId id="548" r:id="rId239"/>
    <p:sldId id="549" r:id="rId240"/>
    <p:sldId id="550" r:id="rId241"/>
    <p:sldId id="551" r:id="rId242"/>
    <p:sldId id="552" r:id="rId243"/>
    <p:sldId id="553" r:id="rId244"/>
    <p:sldId id="554" r:id="rId245"/>
    <p:sldId id="555" r:id="rId246"/>
    <p:sldId id="556" r:id="rId247"/>
    <p:sldId id="557" r:id="rId248"/>
    <p:sldId id="558" r:id="rId249"/>
    <p:sldId id="559" r:id="rId250"/>
    <p:sldId id="560" r:id="rId251"/>
    <p:sldId id="561" r:id="rId252"/>
    <p:sldId id="562" r:id="rId253"/>
    <p:sldId id="563" r:id="rId254"/>
    <p:sldId id="564" r:id="rId255"/>
    <p:sldId id="565" r:id="rId256"/>
    <p:sldId id="566" r:id="rId257"/>
    <p:sldId id="567" r:id="rId258"/>
    <p:sldId id="568" r:id="rId259"/>
    <p:sldId id="569" r:id="rId260"/>
    <p:sldId id="570" r:id="rId261"/>
    <p:sldId id="571" r:id="rId262"/>
    <p:sldId id="572" r:id="rId263"/>
    <p:sldId id="573" r:id="rId264"/>
    <p:sldId id="574" r:id="rId265"/>
    <p:sldId id="575" r:id="rId266"/>
    <p:sldId id="576" r:id="rId267"/>
    <p:sldId id="577" r:id="rId268"/>
    <p:sldId id="578" r:id="rId269"/>
    <p:sldId id="579" r:id="rId270"/>
    <p:sldId id="580" r:id="rId271"/>
    <p:sldId id="581" r:id="rId272"/>
    <p:sldId id="582" r:id="rId273"/>
    <p:sldId id="583" r:id="rId274"/>
    <p:sldId id="584" r:id="rId275"/>
    <p:sldId id="585" r:id="rId276"/>
    <p:sldId id="586" r:id="rId277"/>
    <p:sldId id="587" r:id="rId278"/>
    <p:sldId id="588" r:id="rId279"/>
    <p:sldId id="589" r:id="rId280"/>
    <p:sldId id="590" r:id="rId281"/>
    <p:sldId id="591" r:id="rId282"/>
    <p:sldId id="592" r:id="rId283"/>
    <p:sldId id="593" r:id="rId284"/>
    <p:sldId id="594" r:id="rId285"/>
    <p:sldId id="595" r:id="rId286"/>
    <p:sldId id="596" r:id="rId287"/>
    <p:sldId id="597" r:id="rId288"/>
    <p:sldId id="598" r:id="rId289"/>
    <p:sldId id="599" r:id="rId290"/>
    <p:sldId id="600" r:id="rId291"/>
    <p:sldId id="601" r:id="rId292"/>
    <p:sldId id="602" r:id="rId293"/>
    <p:sldId id="603" r:id="rId294"/>
    <p:sldId id="604" r:id="rId295"/>
    <p:sldId id="605" r:id="rId296"/>
    <p:sldId id="606" r:id="rId297"/>
    <p:sldId id="607" r:id="rId298"/>
    <p:sldId id="608" r:id="rId299"/>
    <p:sldId id="609" r:id="rId300"/>
    <p:sldId id="610" r:id="rId301"/>
    <p:sldId id="611" r:id="rId302"/>
    <p:sldId id="612" r:id="rId303"/>
    <p:sldId id="613" r:id="rId304"/>
    <p:sldId id="614" r:id="rId305"/>
  </p:sldIdLst>
  <p:sldSz cx="9144000" cy="5143500" type="screen16x9"/>
  <p:notesSz cx="6858000" cy="9144000"/>
  <p:embeddedFontLst>
    <p:embeddedFont>
      <p:font typeface="Calibri" panose="020F0502020204030204" pitchFamily="34" charset="0"/>
      <p:regular r:id="rId307"/>
      <p:bold r:id="rId308"/>
      <p:italic r:id="rId309"/>
      <p:boldItalic r:id="rId310"/>
    </p:embeddedFont>
    <p:embeddedFont>
      <p:font typeface="Josefin Sans" panose="020B0604020202020204" charset="0"/>
      <p:regular r:id="rId311"/>
      <p:bold r:id="rId312"/>
      <p:italic r:id="rId313"/>
      <p:boldItalic r:id="rId314"/>
    </p:embeddedFont>
    <p:embeddedFont>
      <p:font typeface="Tahoma" panose="020B0604030504040204" pitchFamily="34" charset="0"/>
      <p:regular r:id="rId315"/>
      <p:bold r:id="rId3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sorterViewPr>
    <p:cViewPr>
      <p:scale>
        <a:sx n="100" d="100"/>
        <a:sy n="100" d="100"/>
      </p:scale>
      <p:origin x="0" y="-1510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font" Target="fonts/font9.fntdata"/><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65" Type="http://schemas.openxmlformats.org/officeDocument/2006/relationships/slide" Target="slides/slide63.xml"/><Relationship Id="rId130" Type="http://schemas.openxmlformats.org/officeDocument/2006/relationships/slide" Target="slides/slide128.xml"/><Relationship Id="rId172" Type="http://schemas.openxmlformats.org/officeDocument/2006/relationships/slide" Target="slides/slide170.xml"/><Relationship Id="rId228" Type="http://schemas.openxmlformats.org/officeDocument/2006/relationships/slide" Target="slides/slide226.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font" Target="fonts/font10.fntdata"/><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notesMaster" Target="notesMasters/notesMaster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presProps" Target="presProps.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font" Target="fonts/font1.fntdata"/><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viewProps" Target="viewProps.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font" Target="fonts/font2.fntdata"/><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theme" Target="theme/theme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font" Target="fonts/font3.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tableStyles" Target="tableStyles.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font" Target="fonts/font4.fntdata"/><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font" Target="fonts/font5.fntdata"/><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font" Target="fonts/font6.fntdata"/><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font" Target="fonts/font8.fntdata"/><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n72iw8f1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n72iw8f1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0181f473_0_83_s24cuiuj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0181f473_0_83_s24cuiuj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oejmvw2z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oejmvw2z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046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friiy4b6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friiy4b6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712974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9m54oecb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9m54oecb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2412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zsucptpu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zsucptpu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657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mzov9ece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mzov9ece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39096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v1657jlp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v1657jlp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1448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3n5o4n3v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3n5o4n3v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11921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bm2iyw0l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bm2iyw0l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531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6opr6w3x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6opr6w3x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51095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2479w76j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2479w76j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205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0181f4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40181f49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y1n6u9fh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y1n6u9fh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60495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73_0_83_py7xqvcw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73_0_83_py7xqvcw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23072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w09zodq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w09zodq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970484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b60ekhoz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b60ekhoz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81253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zppr09w3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zppr09w3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903911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leinx4fx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leinx4fx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146402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pyw3r5sd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pyw3r5sd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68236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3rekxlac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3rekxlac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7144430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aujy07h7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aujy07h7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425686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vxc6ix7x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vxc6ix7x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673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40181f473_0_83_s0rc2mq0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40181f473_0_83_s0rc2mq0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e7dbpalw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e7dbpalw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52050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camxq9kq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camxq9kq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043956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mn33igc7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mn33igc7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00523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ubwwu7kk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ubwwu7kk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5640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0181f473_0_83_rtt2unud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0181f473_0_83_rtt2unud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464129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0181f473_0_83_4aju01ly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40181f473_0_83_4aju01ly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093569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7vg60xjt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7vg60xjt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8014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cdepcud1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cdepcud1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609962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uab7z0d8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uab7z0d8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615801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534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40181f473_0_83_e7n6ntw4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40181f473_0_83_e7n6ntw4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znbnxbuz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znbnxbuz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05354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7dfpyfgj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7dfpyfgj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828650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o6qftsll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o6qftsll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825299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yf5ay3ri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yf5ay3ri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9596185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wzz7nst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wzz7nst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406676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geqbarfa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geqbarfa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399567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anio0w7t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anio0w7t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649747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08k5laro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08k5laro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97478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wpvi83yo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wpvi83yo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422054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be3hbhcc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be3hbhcc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660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40181f473_0_83_vd5ddxnp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40181f473_0_83_vd5ddxnp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dq9v3t4r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dq9v3t4r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283433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50rw7r21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50rw7r21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342242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0181f473_0_83_qdb0za0a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0181f473_0_83_qdb0za0a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45040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0181f473_0_83_x7hq7xw0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40181f473_0_83_x7hq7xw0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027149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40181f473_0_83_gjdm558d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40181f473_0_83_gjdm558d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279172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40181f473_0_83_pvhrvhvt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40181f473_0_83_pvhrvhvt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841910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810dy6m5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810dy6m5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752372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am05c94n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am05c94n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580635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ghuoi0ge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ghuoi0ge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432116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73_0_83_fsmyhjoy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73_0_83_fsmyhjoy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8993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40181f473_0_83_1uikw0nv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40181f473_0_83_1uikw0nv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mcdj6hh7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mcdj6hh7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940862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uxqa4hzl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uxqa4hzl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0277327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k4mc8qtt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k4mc8qtt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51110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auftqz1q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auftqz1q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902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v3fv94nl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v3fv94nl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258289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itcqhgp0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itcqhgp0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517754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f4jlifh3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f4jlifh3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622022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71rgyu7w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71rgyu7w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216999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56emivwg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56emivwg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228070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fnx0j57f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fnx0j57f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716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40181f473_0_83_rxbc7x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40181f473_0_83_rxbc7x0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3lp162h0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3lp162h0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303592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gkcnmxi5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gkcnmxi5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178050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0181f473_0_83_856fpem1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0181f473_0_83_856fpem1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33362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0181f473_0_83_7z7q4hiq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40181f473_0_83_7z7q4hiq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967464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40181f473_0_83_l8jdkmvm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40181f473_0_83_l8jdkmvm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319271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y4rrh5qt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y4rrh5qt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5476294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v5n0ukec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v5n0ukec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901210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c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316202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c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c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478752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t9v4akcv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t9v4akcv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3787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40181f473_0_83_ue7erxng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40181f473_0_83_ue7erxng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hdij3w58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hdij3w58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781267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fijkxlgw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fijkxlgw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547603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yj93nyg2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yj93nyg2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134163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v4g8tum6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v4g8tum6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122185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3v555xeo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3v555xeo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540876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u9dpd9ir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u9dpd9ir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024722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4j44wdin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4j44wdin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309636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zve2qcp4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zve2qcp4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5381877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m7du71sp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m7du71sp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068130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1hmw5pxy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1hmw5pxy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815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40181f473_0_83_oc7zh26x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40181f473_0_83_oc7zh26x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h5uyns0e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h5uyns0e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078523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0181f473_0_83_1adp5fjk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0181f473_0_83_1adp5fjk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627611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0181f473_0_83_jgct783k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40181f473_0_83_jgct783k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581086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40181f473_0_83_kp424q0h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40181f473_0_83_kp424q0h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738320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40181f473_0_83_e0rca0mp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40181f473_0_83_e0rca0mp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748946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40181f473_0_83_innmgmvu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40181f473_0_83_innmgmvu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421003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40181f473_0_83_d92enour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40181f473_0_83_d92enour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330972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40181f4c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40181f4c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737163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40181f4c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40181f4c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426997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inzu9btg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inzu9btg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8361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40181f473_0_83_jgdb4rr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40181f473_0_83_jgdb4rr0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tsfqz6it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tsfqz6it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907695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ea3b3ju5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ea3b3ju5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380108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73_0_83_wgo6nsnm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73_0_83_wgo6nsnm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49298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w0cv2am5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w0cv2am5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906635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jskr3t0e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jskr3t0e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176766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8l3ios3s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8l3ios3s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972068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doj1m6h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doj1m6h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729738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u51htgk9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u51htgk9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777842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ufbmtbgb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ufbmtbgb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484884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o0pmwo6h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o0pmwo6h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468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95026gew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95026gew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40181f473_0_83_oxlwg7vp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40181f473_0_83_oxlwg7vp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y01g7hbb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y01g7hbb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242421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pq0ugu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pq0ugu30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238433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nr7qpvuc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nr7qpvuc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929372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yw3c9393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yw3c9393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313731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a874w64c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a874w64c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78339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esxt0vi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esxt0vi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636481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zpxyhgv7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zpxyhgv7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391535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acpm701b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acpm701b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619075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73_0_83_o8rrc2a6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73_0_83_o8rrc2a6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027724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w5hg5vni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w5hg5vni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547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40181f473_0_83_vswkacs6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40181f473_0_83_vswkacs6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as52vpq8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as52vpq8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866410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4ehbwzyc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4ehbwzyc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270149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l7cog0uo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l7cog0uo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189459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oezdtq8h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oezdtq8h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848822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fbfb4c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fbfb4c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0690589"/>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sjvplb7y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sjvplb7y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48918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8ezk1exz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8ezk1exz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318776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lyrf05ry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lyrf05ry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979595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79t71p15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79t71p15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809081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isnzumsx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isnzumsx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2402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40181f473_0_83_3oe1lwkm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40181f473_0_83_3oe1lwkm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0wc2l9fg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0wc2l9fg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627154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dlx4e2zz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dlx4e2zz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1558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2tvst3nk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2tvst3nk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135534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oenixz8k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oenixz8k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140684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73_0_83_zdztlg0o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73_0_83_zdztlg0o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821544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04tzjbyo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04tzjbyo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2827221"/>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ayazq8jy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ayazq8jy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553840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ycyqvcfx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ycyqvcfx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182626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xpb3vx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xpb3vx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437952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om0dnmq9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om0dnmq9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2734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40181f473_0_83_lu69nqa7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40181f473_0_83_lu69nqa7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auo72mr4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auo72mr4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7801520"/>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0do8iz52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0do8iz52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945153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px2awl4s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px2awl4s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7424452"/>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saf558oo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saf558oo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210913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kdqi2d1s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kdqi2d1s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203686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6s5vs99j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6s5vs99j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80688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apjsfqli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apjsfqli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384644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0181f473_0_83_6idmtrl9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0181f473_0_83_6idmtrl9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910000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0181f473_0_83_170v7mdd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40181f473_0_83_170v7mdd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850301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40181f473_0_83_h7gxoj0g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40181f473_0_83_h7gxoj0g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607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40181f473_0_83_4j21l3sy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40181f473_0_83_4j21l3sy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40181f473_0_83_84qeyqf2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40181f473_0_83_84qeyqf2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2585674"/>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pfo3o1a9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pfo3o1a9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482724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8kgw69jj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8kgw69jj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227596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m242n7vh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m242n7vh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66264574"/>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73_0_83_91i5woof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73_0_83_91i5woof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443686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yw7n8gm8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yw7n8gm8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156751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tp3y7cgg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tp3y7cgg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711036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f9hbd6nh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f9hbd6nh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479850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0lvhs2p3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0lvhs2p3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165778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ce3kgt86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ce3kgt86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2409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40181f473_0_83_smh3zxcj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40181f473_0_83_smh3zxcj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i5beixyi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i5beixyi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5264360"/>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nik6de4k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nik6de4k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231515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xcxujzw8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xcxujzw8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609890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1ymy2ol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1ymy2ol1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874718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oz6noeso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oz6noeso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557334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ne9rk0qt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ne9rk0qt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8786632"/>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vuf13c2i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vuf13c2i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174793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0181f473_0_83_ikxctkjd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0181f473_0_83_ikxctkjd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1896116"/>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z08yur05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z08yur05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233882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6uzpl1qf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6uzpl1qf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8521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40181f473_0_83_1ifdvsr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40181f473_0_83_1ifdvsr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wxmb5gzv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wxmb5gzv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393481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73_0_83_o5yi6rk3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73_0_83_o5yi6rk3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9462693"/>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dd17xq16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dd17xq16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116159"/>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y903bon0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y903bon0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016792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y9iqzy84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y9iqzy84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3344866"/>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asx5y6vx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asx5y6vx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120308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120gam0e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120gam0e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834591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p27jccqd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p27jccqd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230800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l9n7osii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l9n7osii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879495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xoi79a8m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xoi79a8m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7588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40181f473_0_83_z7ap2izj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e40181f473_0_83_z7ap2izj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io6h1pmk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io6h1pmk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0248754"/>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jld82nak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jld82nak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0667803"/>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tos94gx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tos94gx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253536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m7yr9aua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m7yr9aua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62928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0181f473_0_83_5g66j2ip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0181f473_0_83_5g66j2ip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939249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0181f473_0_83_xnvl8qnq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40181f473_0_83_xnvl8qnq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551377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40181f473_0_83_se0c0zyw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40181f473_0_83_se0c0zyw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071023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40181f473_0_83_y1nj5z7s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40181f473_0_83_y1nj5z7s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21438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40181f473_0_83_j22i5ycz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40181f473_0_83_j22i5ycz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557762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1fmbggt3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1fmbggt3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4082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40181f473_0_83_1bh02cv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40181f473_0_83_1bh02cv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m9lzkgre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m9lzkgre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426144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m5ozyyj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m5ozyyj6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53905552"/>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73_0_83_2hffm0ci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73_0_83_2hffm0ci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0201377"/>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ef7unnv9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ef7unnv9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723097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691e003i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691e003i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813944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j2t6n9ig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j2t6n9ig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9293909"/>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gcat106o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gcat106o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9177462"/>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aysuv6w2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aysuv6w2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7603559"/>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j5vpst5d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j5vpst5d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5806584"/>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d32u20pc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d32u20pc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8756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40181f49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40181f49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t1o33iyy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t1o33iyy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1986025"/>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s53zjtkp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s53zjtkp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253307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aqa3uouh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aqa3uouh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434410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eoq1hi9f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eoq1hi9f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344342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7nr3rehp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7nr3rehp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3412101"/>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0181f473_0_83_1hbl49qx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0181f473_0_83_1hbl49qx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2249783"/>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0181f473_0_83_ff3jl3y1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40181f473_0_83_ff3jl3y1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5484026"/>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40181f473_0_83_08do5dcw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40181f473_0_83_08do5dcw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7444707"/>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40181f473_0_83_uhbhezi7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40181f473_0_83_uhbhezi7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414890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40181f473_0_83_z3zaytal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40181f473_0_83_z3zaytal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763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i0cmcz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i0cmcz3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40181f473_0_83_oyzzwbjh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40181f473_0_83_oyzzwbjh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40181f473_0_83_pn4kujju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40181f473_0_83_pn4kujju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279904"/>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40181f473_0_83_xezhrqx7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40181f473_0_83_xezhrqx7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0867330"/>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f5f36b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f5f36b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215473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40181f473_0_83_35170apb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40181f473_0_83_35170apb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1559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40181f473_0_83_0uosgbzl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e40181f473_0_83_0uosgbzl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40181f473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e40181f473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di8jbz0r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di8jbz0r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838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p2l4isw0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p2l4isw0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632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4azlrk0t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4azlrk0t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505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7iymhwl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7iymhwl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244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8k5p6jc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8k5p6jc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38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0teaex39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0teaex39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3071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c54nsec9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c54nsec9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29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73_0_83_d04paxzg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73_0_83_d04paxzg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ztwinnmd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ztwinnmd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179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d3ll5kcz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d3ll5kcz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867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yb6ripji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yb6ripji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390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caw63o8b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caw63o8b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184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5iiuhc5x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5iiuhc5x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9081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xgobycal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xgobycal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426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qnu1ybi7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qnu1ybi7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8590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9f4wg2m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9f4wg2m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1726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gpn7h45h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gpn7h45h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581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q2h9akqh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q2h9akqh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94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kvr3yy96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kvr3yy96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1h54hb7l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1h54hb7l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2313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zyzurhfb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zyzurhfb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87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to7f2zb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to7f2zb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785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fax64skr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fax64skr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76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6u25zhx4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6u25zhx4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814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ir678vyk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ir678vyk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124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ndeahfta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ndeahfta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0381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3izqs5i7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3izqs5i7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233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9g5yx94j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9g5yx94j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9613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rarn3bz1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rarn3bz1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9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t6ikn4ii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t6ikn4ii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shs5ycue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shs5ycue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7643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we2cf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we2cf2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8054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mce97lex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mce97lex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0645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jt7ldo1x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jt7ldo1x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2707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lv1xazmd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lv1xazmd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203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lptazhlb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lptazhlb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7247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14vtg7ym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14vtg7ym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1881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vqfjxm56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vqfjxm56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2756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g2qoicj4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g2qoicj4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7747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61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bslhxa64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bslhxa64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583711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9120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51658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6452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50889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47651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47093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29590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99619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948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jzjewtmv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jzjewtmv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37697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41638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20451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0346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9363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67391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20388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79475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7090gutp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7090gutp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735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vn6ebrpe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vn6ebrpe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89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yw1vofaw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yw1vofaw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s4910bc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s4910bc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3114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rsdvi5pq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rsdvi5pq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4634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uw6yxwhd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uw6yxwhd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114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74gl77nv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74gl77nv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43908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ms8zam5r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ms8zam5r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2336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bodd6ik9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bodd6ik9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7603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ezxoyqsb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ezxoyqsb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02701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8ofliwmu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8ofliwmu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6459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13ppcx41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13ppcx41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95222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uukop1an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uukop1an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94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61" name="Google Shape;61;p15"/>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5"/>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1" name="Google Shape;71;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95" name="Google Shape;95;p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 name="Google Shape;109;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8"/>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5" name="Google Shape;125;p29"/>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9"/>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54" name="Google Shape;5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3" Type="http://schemas.openxmlformats.org/officeDocument/2006/relationships/hyperlink" Target="https://docs.google.com/document/d/1dTjuV0zFT3iAlVZRV61Vo-RmIF0zb9tpdFFiFRIbI-w/edit?usp=sharing" TargetMode="External"/><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3" Type="http://schemas.openxmlformats.org/officeDocument/2006/relationships/hyperlink" Target="https://www.jewishbookcouncil.org/pb-daily/the-jews-of-the-blacklist" TargetMode="External"/><Relationship Id="rId2" Type="http://schemas.openxmlformats.org/officeDocument/2006/relationships/notesSlide" Target="../notesSlides/notesSlide257.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drive/folders/1upyVb_D72hTVknG0ZXGhYsETo-DgarsW"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3" Type="http://schemas.openxmlformats.org/officeDocument/2006/relationships/hyperlink" Target="https://docs.google.com/document/d/1X6EYC1L5x1OPn1nt9Kmg0MGZaWxE5vqpoOTuAonk1jg/edit?usp=sharing" TargetMode="External"/><Relationship Id="rId2" Type="http://schemas.openxmlformats.org/officeDocument/2006/relationships/notesSlide" Target="../notesSlides/notesSlide278.xml"/><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sure to have: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Alice Paul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Fannie Lou Hammer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Stonewall Riots of 1969</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Gloria Stienam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Betty Fredan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OJ Simpson Trial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1990s rap: Biggie, Tupac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 riots</a:t>
            </a:r>
            <a:endParaRPr sz="140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 (Slide 1 of 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that students should learn about the specific Native American people whose land they currently live and go to school on. What did they eat, how did they live, what were their shelters, what were their clothes when the English settlers arrived? What was the interaction like? And what is their story today? Do they still exist? Are there reservations? State or federal recognition? A website? Powwows? A community?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also learn about other Native peoples who were in Virginia and along the East Coast before the settlers arrived. How were they living before the settlers got here? What was their perspective of the new settlers? What happened to them after the settlers arrived? Are there examples of collaboration?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should also learn that Native people still live in Virginia and across the U.S. today. Many have oral histories about what happened that have been passed down through their families.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Ensure students realize that American Indians are not just people of the past. Many are alive and well today, still practicing, revitalizing and evolving their culture. It might be good to give some examples of this. Everything in past tense should be re-stated to recognize this fact.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250" name="Google Shape;250;p45"/>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3716343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 Student;Organization/Museum</a:t>
            </a:r>
            <a:endParaRPr sz="2200" b="0">
              <a:solidFill>
                <a:schemeClr val="dk1"/>
              </a:solidFill>
            </a:endParaRPr>
          </a:p>
        </p:txBody>
      </p:sp>
      <p:sp>
        <p:nvSpPr>
          <p:cNvPr id="256" name="Google Shape;256;p46"/>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1993164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 Teacher;Administrator;Parent;Student;Organization/Museum;College Professor/Historian;Legislator</a:t>
            </a:r>
            <a:endParaRPr sz="2200" b="0">
              <a:solidFill>
                <a:schemeClr val="dk1"/>
              </a:solidFill>
            </a:endParaRPr>
          </a:p>
        </p:txBody>
      </p:sp>
      <p:sp>
        <p:nvSpPr>
          <p:cNvPr id="262" name="Google Shape;262;p47"/>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716731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268" name="Google Shape;268;p48"/>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29179016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274" name="Google Shape;274;p49"/>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24367830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280" name="Google Shape;280;p50"/>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20336555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 Organization/Museum</a:t>
            </a:r>
            <a:endParaRPr sz="2200" b="0">
              <a:solidFill>
                <a:schemeClr val="dk1"/>
              </a:solidFill>
            </a:endParaRPr>
          </a:p>
        </p:txBody>
      </p:sp>
      <p:sp>
        <p:nvSpPr>
          <p:cNvPr id="304" name="Google Shape;304;p54"/>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Suggested Revised Standard: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 19, STANDARD VUS.4c - Differences among the colonists, Retain and Revise: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â€œThe colonists were divided into four main groups during the Revolution:</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Patriots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Believed in complete independence from Britain</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Inspired by the ideas of Locke and Paine and the words of Virginian Patrick Henry (â€œGive me liberty, or give me death!â€)</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Provided the troops for the American Army, led by Virginian George Washington</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Loyalists (Tories)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Remained loyal to Britain because of cultural and economic ties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Believed that taxation of the colonies was justified to pay for British troops to protect European settlers from American Indian attacks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Neutrals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â—The many colonists who tried to stay as uninvolved in the war as possible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Enslaved People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Many of the people held in slavery sought to use the war to pursue their own freedom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Ten thousand African Americans fought with the British against the white colonists who held them in slaveryâ€</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Comments: Four rather than three groupings of colonists are listed in Standard VUS.4c, patriots, Loyalists (Tories), neutrals, and enslaved people.</a:t>
            </a:r>
            <a:endParaRPr sz="1400">
              <a:latin typeface="Arial"/>
              <a:ea typeface="Arial"/>
              <a:cs typeface="Arial"/>
              <a:sym typeface="Arial"/>
            </a:endParaRPr>
          </a:p>
        </p:txBody>
      </p:sp>
    </p:spTree>
    <p:extLst>
      <p:ext uri="{BB962C8B-B14F-4D97-AF65-F5344CB8AC3E}">
        <p14:creationId xmlns:p14="http://schemas.microsoft.com/office/powerpoint/2010/main" val="877227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 Parent</a:t>
            </a:r>
            <a:endParaRPr sz="2200" b="0">
              <a:solidFill>
                <a:schemeClr val="dk1"/>
              </a:solidFill>
            </a:endParaRPr>
          </a:p>
        </p:txBody>
      </p:sp>
      <p:sp>
        <p:nvSpPr>
          <p:cNvPr id="316" name="Google Shape;316;p56"/>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VUS.4c</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ADD a bullet: Africans in Haiti rose up against French Rule in the successful Haitian Revolution, which was an act of resistance and inspiration of freedom.</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 4e: ADD: There was deep contradiction in the Declaration of Independence regarding "freedom" and the perpetuation of owning human beings, specifically by Thomas Jefferson, who owned hundreds of enslaved people, including his own children.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0348517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Four documents are mentioned in this substandard. While it is important to know Virginia's contributions to our national documents and creation of our federal government, it can be overwhelming for students to remember this many documents and the men who wrote them. Overall, VUS.5 is very fact driven and takes away time from being able to discuss the major ideas and arguments that went into forming the new government at the time. </a:t>
            </a:r>
            <a:endParaRPr sz="1400" b="0">
              <a:latin typeface="Arial"/>
              <a:ea typeface="Arial"/>
              <a:cs typeface="Arial"/>
              <a:sym typeface="Arial"/>
            </a:endParaRPr>
          </a:p>
        </p:txBody>
      </p:sp>
    </p:spTree>
    <p:extLst>
      <p:ext uri="{BB962C8B-B14F-4D97-AF65-F5344CB8AC3E}">
        <p14:creationId xmlns:p14="http://schemas.microsoft.com/office/powerpoint/2010/main" val="3069586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5d: Remove Gibbons v Ogden. These are very hard concepts for the students to grasp McCulloch takes forever to explain because of its layers: Taxes and implied powers. </a:t>
            </a:r>
            <a:endParaRPr sz="1400" b="0">
              <a:latin typeface="Arial"/>
              <a:ea typeface="Arial"/>
              <a:cs typeface="Arial"/>
              <a:sym typeface="Arial"/>
            </a:endParaRPr>
          </a:p>
        </p:txBody>
      </p:sp>
    </p:spTree>
    <p:extLst>
      <p:ext uri="{BB962C8B-B14F-4D97-AF65-F5344CB8AC3E}">
        <p14:creationId xmlns:p14="http://schemas.microsoft.com/office/powerpoint/2010/main" val="217836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 (Slide 2 of 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 also recommend including some about California Native culture. You could discuss the Karuk or Yurok people (the last contacted Tribes... who did not meet Europeans until 1850), and who use fire as a key management tool to herd animals, to hunt, to tend their forests and produce basketry materials, berries, nuts, acorns, and many other food and fiber species. They also create fish weirs, and have complex ceremonies that guide their interactions with each other and with their environment (social interactions and socio-ecological interactions.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Additionally, I'd like to see more discussion of reconstruction era when African Americans came into political power after the Civil War, and how there was a backlash in the South that led to Jim Crow.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also think it's important to discuss the slaveowning presidents and how they promoted ideas of freedom, liberty, equality, and justice on one hand, but enslaved people on the other. That they can be trailblazing in some ways, but also perpetuating a unjust and oppressive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apply these comments across all relevant curriculum documents and all grades. Thank you!</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Appeased the Southern states by counting slaves as three-fifths of the population when determining representation in the United States House of Representatives while avoiding mention of slavery by name.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way it reads it’s just part of the laundry list of many compromises at the CC. Might potentially make sense to not just present this as simply one of the many compromises by taking it out of the list and giving it a little more emphasis and more weight. Mention should be made of how many people debating and voting on this issue were slaveholders (particularly Washington and Madison who are being heavily lauded here). Might also make sense to make a note of the problems one could run into presenting some of this information through a role play. Basically any way to edit and re-word this standard to show that sensitivity to the lives that were at stake has been shown and should be shown in the classroom.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221531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VUS.5a - I agree with VAAHEC's report recommendations.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VUS.5b - I agree with VAAHEC's report recommendations.</a:t>
            </a:r>
            <a:endParaRPr sz="1400" b="0">
              <a:latin typeface="Arial"/>
              <a:ea typeface="Arial"/>
              <a:cs typeface="Arial"/>
              <a:sym typeface="Arial"/>
            </a:endParaRPr>
          </a:p>
        </p:txBody>
      </p:sp>
    </p:spTree>
    <p:extLst>
      <p:ext uri="{BB962C8B-B14F-4D97-AF65-F5344CB8AC3E}">
        <p14:creationId xmlns:p14="http://schemas.microsoft.com/office/powerpoint/2010/main" val="29466494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24035572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3317109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463529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186539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7703170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42926430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64135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259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Obama, include mention of the Affordable Care Act, Let's Move, Know Your Farmer Know Your Food and Obama's convening of all 565 American Indian Tribes at 3 Presidential Summits (continuing Pres. Clinton's tradition) and strengthening of the government-to-government relationships with American Indian Tribes.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Additionally, in addition to describing the new technologies such as internet and phones, I'd recommend mentioning the important and growing recognition of older technologies like prescribed burning that is becoming increasingly important given the wildfire problem in the Western U.S. (caused by fire suppression policies since the early 1900s and not allowing Native peoples to manage  their traditional homelands). </a:t>
            </a:r>
            <a:endParaRPr sz="1400" b="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736798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050175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768100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0125935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0053502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6364547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6c: War of 1812 should be hollowed out a bit. It's boring. Take out the Hartford convention - that is another useless fact that students must memorize. This unit is SO large and covers so many different things.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6d: Take out the know-nothings. I love the new additions to standards about Andrew Jackson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6f: Consider removing polk and focusing on Manifest Destiny without centering another name to memorize.  We can talk about the Mexican cession and manifest destiny (very important) without him.</a:t>
            </a:r>
            <a:endParaRPr sz="1400" b="0">
              <a:latin typeface="Arial"/>
              <a:ea typeface="Arial"/>
              <a:cs typeface="Arial"/>
              <a:sym typeface="Arial"/>
            </a:endParaRPr>
          </a:p>
        </p:txBody>
      </p:sp>
    </p:spTree>
    <p:extLst>
      <p:ext uri="{BB962C8B-B14F-4D97-AF65-F5344CB8AC3E}">
        <p14:creationId xmlns:p14="http://schemas.microsoft.com/office/powerpoint/2010/main" val="1310573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6a  “explaining territorial expansion and its impact on the American Indians” - They way this information is written in the Standards doesn’t seem problematic. But, it is a great deal of information. And the tendency might be to gloss over the details to fit it all in which might put the emphasis more on western texts. It might be worth thinking about rewriting the standard to ask for students to specifically spend time on primary sources written by Native Americans. Rewrite to ensure their POV will be talked about.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6d “analyzing the social and cultural changes during the period, with emphasis on “the age of the common man” (Jacksonian Era); The ways in which 6d and 6a are related should be explored.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6g  “Cultural, economic, and constitutional differences between the North and the South—all based in slavery, and eventually resulted in the Civil War” the addition of the words “all based in slavery” is a good addition. It might be worth thinking about covering some of the misconceptions and  mistruths that do somehow get spread. I have heard people make claims that the civil war wasn’t about slavery or other such apologist arguments. Talking about these claims might help dispel them.</a:t>
            </a:r>
            <a:endParaRPr sz="1400" b="0">
              <a:latin typeface="Arial"/>
              <a:ea typeface="Arial"/>
              <a:cs typeface="Arial"/>
              <a:sym typeface="Arial"/>
            </a:endParaRPr>
          </a:p>
        </p:txBody>
      </p:sp>
    </p:spTree>
    <p:extLst>
      <p:ext uri="{BB962C8B-B14F-4D97-AF65-F5344CB8AC3E}">
        <p14:creationId xmlns:p14="http://schemas.microsoft.com/office/powerpoint/2010/main" val="20923603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 (Slide 1 of 2)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VUS.6a - I agree with VAAHEC's report recommendations, but teach more than just the impact of the settlers on American Indians' lives - teach about American Indians' cultures and lives themselves. Teach about how they viewed the earth and nature - it was communal and shared, and land wasn't owned by any one individual. This was a diametrically opposed view of land than the settlers. Be sure to teach about the inherent qualities of American Indian culture - not just that it was greatly diminished by White people. Students need to know that while the culture is small, it is still alive; too many students think that American Indians no longer exist. The book, "An Indigenous People's History of the United States for Young People" by Dunbar-Ortiz (2019) is a wonderful resource.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VUS.6b - I agree with VAAHEC's report recommendations.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VUS.6c - I agree with VAAHEC's report recommendations.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VUS.6d - I agree with VAAHEC's report recommendations.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313271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 (Slide 2 of 2)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VUS.6e - I agree with VAAHEC's report recommendations. I also provided many comments on this subject matter in other Google forms for comments on "US History to 1865" and "1865 to Present". Please, please refer to those for further consideration and development in this VUS course.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VUS.6f - I agree with VAAHEC's report recommendations.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VUS.6g - I agree with VAAHEC's report recommendations.</a:t>
            </a:r>
            <a:endParaRPr sz="1400" b="0">
              <a:latin typeface="Arial"/>
              <a:ea typeface="Arial"/>
              <a:cs typeface="Arial"/>
              <a:sym typeface="Arial"/>
            </a:endParaRPr>
          </a:p>
        </p:txBody>
      </p:sp>
    </p:spTree>
    <p:extLst>
      <p:ext uri="{BB962C8B-B14F-4D97-AF65-F5344CB8AC3E}">
        <p14:creationId xmlns:p14="http://schemas.microsoft.com/office/powerpoint/2010/main" val="178625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appreciate the more accurate portrayal of the impact of on Native American communities (displacement, treaty breaking, and genocide.</a:t>
            </a:r>
            <a:endParaRPr sz="1400" b="0">
              <a:latin typeface="Arial"/>
              <a:ea typeface="Arial"/>
              <a:cs typeface="Arial"/>
              <a:sym typeface="Arial"/>
            </a:endParaRPr>
          </a:p>
        </p:txBody>
      </p:sp>
    </p:spTree>
    <p:extLst>
      <p:ext uri="{BB962C8B-B14F-4D97-AF65-F5344CB8AC3E}">
        <p14:creationId xmlns:p14="http://schemas.microsoft.com/office/powerpoint/2010/main" val="4609079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17028133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27694631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849866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7605692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8852423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903532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359753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559439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1314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59" name="Google Shape;259;p5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466631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799915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89393338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851041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6290748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How will the Trail of Tears be addressed?</a:t>
            </a:r>
            <a:endParaRPr sz="1400" b="0">
              <a:latin typeface="Arial"/>
              <a:ea typeface="Arial"/>
              <a:cs typeface="Arial"/>
              <a:sym typeface="Arial"/>
            </a:endParaRPr>
          </a:p>
        </p:txBody>
      </p:sp>
    </p:spTree>
    <p:extLst>
      <p:ext uri="{BB962C8B-B14F-4D97-AF65-F5344CB8AC3E}">
        <p14:creationId xmlns:p14="http://schemas.microsoft.com/office/powerpoint/2010/main" val="5701783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Since the 10% Plan never went into effect, why do students need to know so much about it? A key part of Reconstruction is the success and progress that was made in the South for African-Americans. </a:t>
            </a:r>
            <a:endParaRPr sz="1400" b="0">
              <a:latin typeface="Arial"/>
              <a:ea typeface="Arial"/>
              <a:cs typeface="Arial"/>
              <a:sym typeface="Arial"/>
            </a:endParaRPr>
          </a:p>
        </p:txBody>
      </p:sp>
    </p:spTree>
    <p:extLst>
      <p:ext uri="{BB962C8B-B14F-4D97-AF65-F5344CB8AC3E}">
        <p14:creationId xmlns:p14="http://schemas.microsoft.com/office/powerpoint/2010/main" val="4574489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7a: thank you for including the lost cause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7d: "Andrew Johnson, Lincoln’s successor as president, adopted much of Lincoln’s Reconstruction plan but offered pardons to high-ranking military and political Confederate leaders who personally requested them." Can you consider including that after pardons he also returned Bureau land to ex-confederates which ensured that Blacks in the south would not be able to farm independently. Leads to sharecropping and lack of economic independence. I think its important to see that his decisions had lasting implications for freedmen.</a:t>
            </a:r>
            <a:endParaRPr sz="1400" b="0">
              <a:latin typeface="Arial"/>
              <a:ea typeface="Arial"/>
              <a:cs typeface="Arial"/>
              <a:sym typeface="Arial"/>
            </a:endParaRPr>
          </a:p>
        </p:txBody>
      </p:sp>
    </p:spTree>
    <p:extLst>
      <p:ext uri="{BB962C8B-B14F-4D97-AF65-F5344CB8AC3E}">
        <p14:creationId xmlns:p14="http://schemas.microsoft.com/office/powerpoint/2010/main" val="57980700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7c. “Enslaved African Americans seized the opportunity presented by the approach of Union troops to achieve freedom (36).” There was nothing to be seized. There was almost no universal place or mechanism for Black Americans to achieve the freedom that they had been allotted. I liken this to giving someone who’s thirsty a five gallon drum of water. It’s too much without a mechanism to drink from.  </a:t>
            </a:r>
            <a:endParaRPr sz="1400" b="0">
              <a:latin typeface="Arial"/>
              <a:ea typeface="Arial"/>
              <a:cs typeface="Arial"/>
              <a:sym typeface="Arial"/>
            </a:endParaRPr>
          </a:p>
        </p:txBody>
      </p:sp>
    </p:spTree>
    <p:extLst>
      <p:ext uri="{BB962C8B-B14F-4D97-AF65-F5344CB8AC3E}">
        <p14:creationId xmlns:p14="http://schemas.microsoft.com/office/powerpoint/2010/main" val="32142527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VUS.7a - I agree with VAAHEC's report recommendations, but teach how use of Lee's name would be weaponized under Jim Crow, as institutions, streets, etc. were named after Lee to intimidate and suppress Blacks - implications for communities today. Can there also be some teaching about the impact on the environment where battles happened? As far as what it did to farms and natural resources, but also how relics can still be found in VA via archeological work.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VUS.7b - I agree with VAAHEC's report recommendations.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VUS.7c - I agree with VAAHEC's report recommendations.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VUS.7e - I agree with VAAHEC's report recommendations. </a:t>
            </a:r>
            <a:endParaRPr sz="1400" b="0">
              <a:latin typeface="Arial"/>
              <a:ea typeface="Arial"/>
              <a:cs typeface="Arial"/>
              <a:sym typeface="Arial"/>
            </a:endParaRPr>
          </a:p>
        </p:txBody>
      </p:sp>
    </p:spTree>
    <p:extLst>
      <p:ext uri="{BB962C8B-B14F-4D97-AF65-F5344CB8AC3E}">
        <p14:creationId xmlns:p14="http://schemas.microsoft.com/office/powerpoint/2010/main" val="357669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2506198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207256293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993534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673588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409454624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705491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9892647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215096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63916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28690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471641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9289531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60461054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1922710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include Harriet Tubman and her contribution to Underground Railroad AND Civil War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address Special Field Orders No. 15 (40 Acres and a Mule) - retracted by Andrew Jackson</a:t>
            </a:r>
            <a:endParaRPr sz="1400" b="0">
              <a:latin typeface="Arial"/>
              <a:ea typeface="Arial"/>
              <a:cs typeface="Arial"/>
              <a:sym typeface="Arial"/>
            </a:endParaRPr>
          </a:p>
        </p:txBody>
      </p:sp>
    </p:spTree>
    <p:extLst>
      <p:ext uri="{BB962C8B-B14F-4D97-AF65-F5344CB8AC3E}">
        <p14:creationId xmlns:p14="http://schemas.microsoft.com/office/powerpoint/2010/main" val="391671483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Gilded Age and Progressive Era is a pivotal time in American history and the content is important for students to understand. However, this unit is usually cut short since it isn't often tested on the actual SOL. </a:t>
            </a:r>
            <a:endParaRPr sz="1400" b="0">
              <a:latin typeface="Arial"/>
              <a:ea typeface="Arial"/>
              <a:cs typeface="Arial"/>
              <a:sym typeface="Arial"/>
            </a:endParaRPr>
          </a:p>
        </p:txBody>
      </p:sp>
    </p:spTree>
    <p:extLst>
      <p:ext uri="{BB962C8B-B14F-4D97-AF65-F5344CB8AC3E}">
        <p14:creationId xmlns:p14="http://schemas.microsoft.com/office/powerpoint/2010/main" val="251335170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 (Slide 1 of 3)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b, e, f</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8b: ●	Corporation (limited liability)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Bessemer steel process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Light bulb (Thomas Edison) and electricity as a source of power and light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Filament for light bulb (Lewis Lattimer)</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Telephone (Alexander Graham Bell)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Airplane (Wright brothers)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Assembly-line manufacturing (Henry Ford)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Gas Mask &amp; Traffic Light (Garrett Morgan)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you have added two. I'm glad to see they are African American. But take something away instead! Too much rote memorization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8e: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Labor organizations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Knights of Labor led by Terence Powderly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American Federation of Labor led by Samuel Gompers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American Railway Union led by Eugene V. Debs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International Ladies’ Garment Workers’ Union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Brotherhood of the Sleeping Car Porters &amp; Maids led by A. Philip Randolph &amp; Chancellor Owens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354437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 (Slide 2 of 3)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45" name="Google Shape;145;p32"/>
          <p:cNvSpPr txBox="1">
            <a:spLocks noGrp="1"/>
          </p:cNvSpPr>
          <p:nvPr>
            <p:ph type="subTitle" idx="1"/>
          </p:nvPr>
        </p:nvSpPr>
        <p:spPr>
          <a:xfrm>
            <a:off x="86875" y="10661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Memorizing who invented these is annoying and only requires memorization. Focus rather on what they did and how they were different or how they met different needs of a diverse work force.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recommend removing some from this list like the Railway Union. Focusing on how some discriminated and others did not and were much more inclusive.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8e: Strikes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Haymarket Square Riot led to the demise of the Knights of Labor</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Homestead Strike by Carnegie steel workers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Pullman Strike by railroad workers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Take away the strikes - focus on ONE (like Homestead) or just emphasize how all strikes ended up the same.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extLst>
      <p:ext uri="{BB962C8B-B14F-4D97-AF65-F5344CB8AC3E}">
        <p14:creationId xmlns:p14="http://schemas.microsoft.com/office/powerpoint/2010/main" val="15775798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 (Slide 3 of 3)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51" name="Google Shape;151;p33"/>
          <p:cNvSpPr txBox="1">
            <a:spLocks noGrp="1"/>
          </p:cNvSpPr>
          <p:nvPr>
            <p:ph type="subTitle" idx="1"/>
          </p:nvPr>
        </p:nvSpPr>
        <p:spPr>
          <a:xfrm>
            <a:off x="86875" y="10661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8f: Muckraking Progressive leaders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Muckrakers: Progressives whose investigative literature exposed abuses in economics, politics, and society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Ida Tarbell: The History of the Standard Oil Company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Lincoln Steffens: The Shame of the Cities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Upton Sinclair: The Jungle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Please remove some of these! It's impossible to teach all of these. Take away Lincoln Steffens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8f: Progressive accomplishments: National legislation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Remove the federal reserve system was created</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Just realize that 8g is a great addition but that is so much extra information to teach . If you add, you must also subtract!!!</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extLst>
      <p:ext uri="{BB962C8B-B14F-4D97-AF65-F5344CB8AC3E}">
        <p14:creationId xmlns:p14="http://schemas.microsoft.com/office/powerpoint/2010/main" val="350539395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8c. Is “meting pot” insensitive?</a:t>
            </a:r>
            <a:endParaRPr sz="1400" b="0">
              <a:latin typeface="Arial"/>
              <a:ea typeface="Arial"/>
              <a:cs typeface="Arial"/>
              <a:sym typeface="Arial"/>
            </a:endParaRPr>
          </a:p>
        </p:txBody>
      </p:sp>
    </p:spTree>
    <p:extLst>
      <p:ext uri="{BB962C8B-B14F-4D97-AF65-F5344CB8AC3E}">
        <p14:creationId xmlns:p14="http://schemas.microsoft.com/office/powerpoint/2010/main" val="143877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VUS.8a - I agree with VAAHEC's report recommendations.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VUS.8b - I agree with VAAHEC's report recommendations. Love the inclusion of Walker as an industry leader. Teach more about the growth of wealth inequality, how this formed the basis of inter-generational wealth for some - and others were completely left out of this process for financial stability that is grappled with today. Teach about how government policy perpetuated the robber barons and monopolies, what policies have happened since and what has resulted (i.e., Amazon now coming to VA!).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VUS.8d - I agree with VAAHEC's report recommendations.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VUS.8e - I agree with VAAHEC's report recommendations, but also talk about Richmond's growth too. Banking for Blacks via Maggie Walker.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VUS.8f - I agree with VAAHEC's report recommendations. </a:t>
            </a:r>
            <a:endParaRPr sz="1400" b="0">
              <a:latin typeface="Arial"/>
              <a:ea typeface="Arial"/>
              <a:cs typeface="Arial"/>
              <a:sym typeface="Arial"/>
            </a:endParaRPr>
          </a:p>
        </p:txBody>
      </p:sp>
    </p:spTree>
    <p:extLst>
      <p:ext uri="{BB962C8B-B14F-4D97-AF65-F5344CB8AC3E}">
        <p14:creationId xmlns:p14="http://schemas.microsoft.com/office/powerpoint/2010/main" val="328329828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9463517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12132615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8829835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6964480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6065762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9383269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4873074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2872403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4480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649075" y="206350"/>
            <a:ext cx="53187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83" name="Google Shape;283;p55"/>
          <p:cNvSpPr txBox="1">
            <a:spLocks noGrp="1"/>
          </p:cNvSpPr>
          <p:nvPr>
            <p:ph type="subTitle" idx="1"/>
          </p:nvPr>
        </p:nvSpPr>
        <p:spPr>
          <a:xfrm>
            <a:off x="0" y="772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Ellie</a:t>
            </a:r>
            <a:endParaRPr sz="1200" b="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1107844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408210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402811890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2527597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3210828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impact of Birth of a Nation on Jim Crown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include Carter G. Woodson's pedagogical analyses of industrial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include the influence of HBCUs (specifically in Virginia) on agriculture, engineering, etc.</a:t>
            </a:r>
            <a:endParaRPr sz="1400" b="0">
              <a:latin typeface="Arial"/>
              <a:ea typeface="Arial"/>
              <a:cs typeface="Arial"/>
              <a:sym typeface="Arial"/>
            </a:endParaRPr>
          </a:p>
        </p:txBody>
      </p:sp>
    </p:spTree>
    <p:extLst>
      <p:ext uri="{BB962C8B-B14F-4D97-AF65-F5344CB8AC3E}">
        <p14:creationId xmlns:p14="http://schemas.microsoft.com/office/powerpoint/2010/main" val="16275332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 (Slide 1 of 3)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Organization/Museum</a:t>
            </a:r>
            <a:endParaRPr sz="1500" b="0">
              <a:solidFill>
                <a:schemeClr val="dk1"/>
              </a:solidFill>
            </a:endParaRPr>
          </a:p>
        </p:txBody>
      </p:sp>
      <p:sp>
        <p:nvSpPr>
          <p:cNvPr id="259" name="Google Shape;259;p5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41, STANDARD VUS.8c - The student will apply social science skills to understand how the nation grew and changed from the end of Reconstruction through the early twentieth century by c) examining the contributions of new immigrants and evaluating the challenges they faced, including anti-immigration legislation. Essential Knowledge.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During this period, immigrants from Europe entered America through Ellis Island in New York harbor. Their first view of America was often the Statue of Liberty, as their ships arrived following the voyage across the Atlantic.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During this period, about one million immigrants from Asia entered America through Angel Island in California’s San Francisco Bay.”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The other main immigration station for the United States in this period was Angel Island. It processed about one million Asian and other immigrants, including 250,000 Chinese, 150,00 Japanese immigrants, and smaller numbers of Jews fleeing Russian conscription and Nazi Germany. See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https://www.nps.gov/places/u-s-immigration-station-angel-island.htm , https://www.aiisf.org/history and https://www.jweekly.com/2010/07/30/ellis-island-of-the-west-from-1910-to-1940-many-jews-gateway-to-u-s-was-an/ accessed 2/24/2021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0145496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 (Slide 2 of 3)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Organization/Museum</a:t>
            </a:r>
            <a:endParaRPr sz="15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44, STANDARD VUS.8e, Essential Knowledge. Retain: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“Industrialization: Impact on working conditions for labor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Long hours and low wages, especially for women and children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No job security and no benefits such as workingmen’s compensation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Dangerous working conditions, including the Triangle Shirtwaist Company fire, and work-related illnesses such as lung disease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Company towns”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The Triangle Shirtwaist Factory Fire was a critical event in the history of the labor movement and the development of occupational safety and health standards, therefore it should be retained in this standard. The 1911 Triangle Shirtwaist Fire claimed the lives of 146 workers. Most of these workers were recent immigrants, Jewish and Italian, who were predominantly young women 14-23 years old. As a result of the reaction to this industrial disaster, New York passed 64 laws on fire safety, factory safety, limiting working hours, and other safety and working conditions. These occupational safety and health standards spread nationally. (See “Remembering the 1911 Triangle Factory Fire,” Cornell University http://trianglefire.ilr.cornell.edu/story/fire.html accessed on 2/14/2019 and https://www.osha.gov/oas/NYCOSH_Triangle_Jounal.pdf accessed 2/24/2021.)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7909764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 (Slide 3 of 3)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Organization/Museum</a:t>
            </a:r>
            <a:endParaRPr sz="1500" b="0">
              <a:solidFill>
                <a:schemeClr val="dk1"/>
              </a:solidFill>
            </a:endParaRPr>
          </a:p>
        </p:txBody>
      </p:sp>
      <p:sp>
        <p:nvSpPr>
          <p:cNvPr id="271" name="Google Shape;271;p53"/>
          <p:cNvSpPr txBox="1">
            <a:spLocks noGrp="1"/>
          </p:cNvSpPr>
          <p:nvPr>
            <p:ph type="subTitle" idx="1"/>
          </p:nvPr>
        </p:nvSpPr>
        <p:spPr>
          <a:xfrm>
            <a:off x="0" y="772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44, STANDARD VUS.8e, Essential Knowledge. Retain and Add: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“Industrialization: Formation of labor unions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Goals: Higher wages, fewer work hours, safer conditions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Labor organizations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Knights of Labor led by Terence Powderly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American Federation of Labor led by Samuel Gompers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American Railway Union led by Eugene V. Debs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International Ladies’ Garment Workers’ Union led by David Dubinsky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Brotherhood of the Sleeping Car Porters &amp; Maids led by A. Philip Randolph &amp; Chancellor Owens”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The other labor unions in this list include a major leader, and similarly, the International Ladies’ Garment Workers’ Union (ILGWU) line should include a major leader, David Dubinsky. Dubinsky was the president of the International Ladies Garment Workers Union. He was also one of the founders of the Committee for Industrial Organization (CIO) and the American Labor Party. Under Dubinsky’s leadership the ILGWU union grew from 45,000 members in 1932 to 450,000 in the 1960s. See https://www.britannica.com/topic/International-Ladies-Garment-Workers-Union and https://jwa.org/teach/livingthelegacy/biographies/dubinsky-david accessed 2/24/2021.</a:t>
            </a:r>
            <a:endParaRPr sz="1400" b="0">
              <a:latin typeface="Arial"/>
              <a:ea typeface="Arial"/>
              <a:cs typeface="Arial"/>
              <a:sym typeface="Arial"/>
            </a:endParaRPr>
          </a:p>
        </p:txBody>
      </p:sp>
    </p:spTree>
    <p:extLst>
      <p:ext uri="{BB962C8B-B14F-4D97-AF65-F5344CB8AC3E}">
        <p14:creationId xmlns:p14="http://schemas.microsoft.com/office/powerpoint/2010/main" val="87992698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Imperialism is downplayed in .9a. America's motivations for wanting additional territories isn't included. </a:t>
            </a:r>
            <a:endParaRPr sz="1400" b="0">
              <a:latin typeface="Arial"/>
              <a:ea typeface="Arial"/>
              <a:cs typeface="Arial"/>
              <a:sym typeface="Arial"/>
            </a:endParaRPr>
          </a:p>
        </p:txBody>
      </p:sp>
    </p:spTree>
    <p:extLst>
      <p:ext uri="{BB962C8B-B14F-4D97-AF65-F5344CB8AC3E}">
        <p14:creationId xmlns:p14="http://schemas.microsoft.com/office/powerpoint/2010/main" val="2405434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 Organization/Museum, Other</a:t>
            </a:r>
            <a:endParaRPr sz="1500" b="0">
              <a:solidFill>
                <a:schemeClr val="dk1"/>
              </a:solidFill>
            </a:endParaRPr>
          </a:p>
        </p:txBody>
      </p:sp>
      <p:sp>
        <p:nvSpPr>
          <p:cNvPr id="289" name="Google Shape;289;p5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VUS.9a - I agree with VAAHEC's report recommendations.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VUS.9b - I agree with VAAHEC's report recommendations. </a:t>
            </a:r>
            <a:endParaRPr sz="1400" b="0">
              <a:latin typeface="Arial"/>
              <a:ea typeface="Arial"/>
              <a:cs typeface="Arial"/>
              <a:sym typeface="Arial"/>
            </a:endParaRPr>
          </a:p>
        </p:txBody>
      </p:sp>
    </p:spTree>
    <p:extLst>
      <p:ext uri="{BB962C8B-B14F-4D97-AF65-F5344CB8AC3E}">
        <p14:creationId xmlns:p14="http://schemas.microsoft.com/office/powerpoint/2010/main" val="172792034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179051712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108371974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869293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6519711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05009519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333507527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3893130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1642862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1972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2015 update, more information was added but very little was taken out. Since we do not get additional time with students, this creates an added pressure to have students remember more information. If the focus is truly on critical thinking and skills, why are more facts added to the curriculum? It is impossible to have everyone agree on what should be taught and what the most important parts of our history  are. We can't teach it all. It is important to make sure the history we teach is reflective of our society and diverse. When making amends to the SOLs, please keep in mind of how much is being asked of students to know. It is very hard to to get the standards of VUS.13-14 because of how much information that exists in the previous standards. </a:t>
            </a:r>
            <a:endParaRPr sz="14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95" name="Google Shape;295;p57"/>
          <p:cNvSpPr txBox="1">
            <a:spLocks noGrp="1"/>
          </p:cNvSpPr>
          <p:nvPr>
            <p:ph type="subTitle" idx="1"/>
          </p:nvPr>
        </p:nvSpPr>
        <p:spPr>
          <a:xfrm>
            <a:off x="43450" y="838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Ellie</a:t>
            </a:r>
            <a:endParaRPr sz="1200" b="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8307953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4294086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88040109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17310526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897573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10b Consequences of the Stock Market Crash of 1929</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People lost investments, which led to financial ruin, and many committed suicide.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Does  “many committed suicide” need to be included?</a:t>
            </a:r>
            <a:endParaRPr sz="1400" b="0">
              <a:latin typeface="Arial"/>
              <a:ea typeface="Arial"/>
              <a:cs typeface="Arial"/>
              <a:sym typeface="Arial"/>
            </a:endParaRPr>
          </a:p>
        </p:txBody>
      </p:sp>
    </p:spTree>
    <p:extLst>
      <p:ext uri="{BB962C8B-B14F-4D97-AF65-F5344CB8AC3E}">
        <p14:creationId xmlns:p14="http://schemas.microsoft.com/office/powerpoint/2010/main" val="94158153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VUS.10a - I agree with VAAHEC's report recommendations.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VUS.10d - I agree with VAAHEC's report recommendations. </a:t>
            </a:r>
            <a:endParaRPr sz="1400" b="0">
              <a:latin typeface="Arial"/>
              <a:ea typeface="Arial"/>
              <a:cs typeface="Arial"/>
              <a:sym typeface="Arial"/>
            </a:endParaRPr>
          </a:p>
        </p:txBody>
      </p:sp>
    </p:spTree>
    <p:extLst>
      <p:ext uri="{BB962C8B-B14F-4D97-AF65-F5344CB8AC3E}">
        <p14:creationId xmlns:p14="http://schemas.microsoft.com/office/powerpoint/2010/main" val="395464380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88763188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93850971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9127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301" name="Google Shape;301;p5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Klaire R.</a:t>
            </a:r>
            <a:endParaRPr sz="1400" b="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314150710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81178317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1139845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2438954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633787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5777333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5686678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72836304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403720469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649828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307" name="Google Shape;307;p5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Jackson Ward and Black Wall Street (Tulsa, OK massacre of 1921)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impact of Great Depression on African-Americans (first example of government assistance)</a:t>
            </a:r>
            <a:endParaRPr sz="1400" b="0">
              <a:latin typeface="Arial"/>
              <a:ea typeface="Arial"/>
              <a:cs typeface="Arial"/>
              <a:sym typeface="Arial"/>
            </a:endParaRPr>
          </a:p>
        </p:txBody>
      </p:sp>
    </p:spTree>
    <p:extLst>
      <p:ext uri="{BB962C8B-B14F-4D97-AF65-F5344CB8AC3E}">
        <p14:creationId xmlns:p14="http://schemas.microsoft.com/office/powerpoint/2010/main" val="199111266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World War 2 leaders were added in the most recent update, specifically the military leaders Eisenhower and Patton. Students are usually very engaged in this unit, but it spans two SOL standards. Adding more names for students to remember is a burden that isn't needed in this unit. </a:t>
            </a:r>
            <a:endParaRPr sz="1400" b="0">
              <a:latin typeface="Arial"/>
              <a:ea typeface="Arial"/>
              <a:cs typeface="Arial"/>
              <a:sym typeface="Arial"/>
            </a:endParaRPr>
          </a:p>
        </p:txBody>
      </p:sp>
    </p:spTree>
    <p:extLst>
      <p:ext uri="{BB962C8B-B14F-4D97-AF65-F5344CB8AC3E}">
        <p14:creationId xmlns:p14="http://schemas.microsoft.com/office/powerpoint/2010/main" val="213540741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11b: Why do we have to teach them about Stalingrad in a US history course? </a:t>
            </a:r>
            <a:endParaRPr sz="1400" b="0">
              <a:latin typeface="Arial"/>
              <a:ea typeface="Arial"/>
              <a:cs typeface="Arial"/>
              <a:sym typeface="Arial"/>
            </a:endParaRPr>
          </a:p>
        </p:txBody>
      </p:sp>
    </p:spTree>
    <p:extLst>
      <p:ext uri="{BB962C8B-B14F-4D97-AF65-F5344CB8AC3E}">
        <p14:creationId xmlns:p14="http://schemas.microsoft.com/office/powerpoint/2010/main" val="109923329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11b &amp; c - How important are the WWII battles to really learn about when they did it the year before in World 2?</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11e - ADD: the Germans took lessons from the American eugenics movement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7687036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term homosexual is an extremely dated term that holds a negative connotation. Homosexual was the term used when being attracted to a person of the same-sex was seen as a mental health issue. This term is alienating for students who identify as LGBTQ. </a:t>
            </a:r>
            <a:endParaRPr sz="1400" b="0">
              <a:latin typeface="Arial"/>
              <a:ea typeface="Arial"/>
              <a:cs typeface="Arial"/>
              <a:sym typeface="Arial"/>
            </a:endParaRPr>
          </a:p>
        </p:txBody>
      </p:sp>
    </p:spTree>
    <p:extLst>
      <p:ext uri="{BB962C8B-B14F-4D97-AF65-F5344CB8AC3E}">
        <p14:creationId xmlns:p14="http://schemas.microsoft.com/office/powerpoint/2010/main" val="38872408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VUS.11d - Rather than the term, "minority", suggest using "Black people" or "People of Color". This sets the path for discussions about today, where these terms are accurate and used - people of color are not "the minority". </a:t>
            </a:r>
            <a:endParaRPr sz="1400" b="0">
              <a:latin typeface="Arial"/>
              <a:ea typeface="Arial"/>
              <a:cs typeface="Arial"/>
              <a:sym typeface="Arial"/>
            </a:endParaRPr>
          </a:p>
        </p:txBody>
      </p:sp>
    </p:spTree>
    <p:extLst>
      <p:ext uri="{BB962C8B-B14F-4D97-AF65-F5344CB8AC3E}">
        <p14:creationId xmlns:p14="http://schemas.microsoft.com/office/powerpoint/2010/main" val="38763493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93610299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103479636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7263664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9662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313" name="Google Shape;313;p6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89216978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4205158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1839321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3326049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2827419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4305047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4329100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38752250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52552800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048740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319" name="Google Shape;319;p6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Organization/Museum</a:t>
            </a:r>
            <a:endParaRPr sz="15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comment size, please access the comment using this link: </a:t>
            </a:r>
            <a:r>
              <a:rPr lang="en" sz="1400" b="0" u="sng">
                <a:solidFill>
                  <a:schemeClr val="hlink"/>
                </a:solidFill>
                <a:latin typeface="Arial"/>
                <a:ea typeface="Arial"/>
                <a:cs typeface="Arial"/>
                <a:sym typeface="Arial"/>
                <a:hlinkClick r:id="rId3"/>
              </a:rPr>
              <a:t>VUS.11 Record # 37 (Slide Deck insert)</a:t>
            </a:r>
            <a:r>
              <a:rPr lang="en" sz="1400" b="0">
                <a:latin typeface="Arial"/>
                <a:ea typeface="Arial"/>
                <a:cs typeface="Arial"/>
                <a:sym typeface="Arial"/>
              </a:rPr>
              <a:t> </a:t>
            </a:r>
            <a:endParaRPr sz="1400" b="0">
              <a:latin typeface="Arial"/>
              <a:ea typeface="Arial"/>
              <a:cs typeface="Arial"/>
              <a:sym typeface="Arial"/>
            </a:endParaRPr>
          </a:p>
        </p:txBody>
      </p:sp>
    </p:spTree>
    <p:extLst>
      <p:ext uri="{BB962C8B-B14F-4D97-AF65-F5344CB8AC3E}">
        <p14:creationId xmlns:p14="http://schemas.microsoft.com/office/powerpoint/2010/main" val="387039120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12c: remove Kennedy’s speech (good extra, should not be required)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12e: Why is Cuba the only place mentioned in Latin America when we were involved in many more</a:t>
            </a:r>
            <a:endParaRPr sz="1400" b="0">
              <a:latin typeface="Arial"/>
              <a:ea typeface="Arial"/>
              <a:cs typeface="Arial"/>
              <a:sym typeface="Arial"/>
            </a:endParaRPr>
          </a:p>
        </p:txBody>
      </p:sp>
    </p:spTree>
    <p:extLst>
      <p:ext uri="{BB962C8B-B14F-4D97-AF65-F5344CB8AC3E}">
        <p14:creationId xmlns:p14="http://schemas.microsoft.com/office/powerpoint/2010/main" val="40344924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VUS.12c - I agree with VAAHEC's report recommendations, but also teach about work done at NASA by Katherine Johnson and peers during the Cold War. Teach not only about contributions of Black people, but also about the use of science in the Cold War to build offensive and defensive systems, and also promote a national public education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VUS.12d - I agree with VAAHEC's report recommendations. </a:t>
            </a:r>
            <a:endParaRPr sz="1400" b="0">
              <a:latin typeface="Arial"/>
              <a:ea typeface="Arial"/>
              <a:cs typeface="Arial"/>
              <a:sym typeface="Arial"/>
            </a:endParaRPr>
          </a:p>
        </p:txBody>
      </p:sp>
    </p:spTree>
    <p:extLst>
      <p:ext uri="{BB962C8B-B14F-4D97-AF65-F5344CB8AC3E}">
        <p14:creationId xmlns:p14="http://schemas.microsoft.com/office/powerpoint/2010/main" val="415913767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258728446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70059919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4581703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9283610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357617239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99615297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13501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325" name="Google Shape;325;p6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2460211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1502222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3216000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8457245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88549097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32498952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58928514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Organization/Museum</a:t>
            </a:r>
            <a:endParaRPr sz="1500" b="0">
              <a:solidFill>
                <a:schemeClr val="dk1"/>
              </a:solidFill>
            </a:endParaRPr>
          </a:p>
        </p:txBody>
      </p:sp>
      <p:sp>
        <p:nvSpPr>
          <p:cNvPr id="229" name="Google Shape;229;p46"/>
          <p:cNvSpPr txBox="1">
            <a:spLocks noGrp="1"/>
          </p:cNvSpPr>
          <p:nvPr>
            <p:ph type="subTitle" idx="1"/>
          </p:nvPr>
        </p:nvSpPr>
        <p:spPr>
          <a:xfrm>
            <a:off x="43450" y="6907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f</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Suggested Revised Standard: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 68, STANDARD VUS.12f - The student will apply social science skills to understand the United States’ foreign policy during the Cold War era by f) analyzing the domestic impact of the Cold War. Essential Understandings - The fight against communism abroad impacted the daily life of Americans.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Retain and Add: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Knowledge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Impact of the Cold War at home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The fear of communism and the threat of nuclear war affected American life throughout the Cold War….</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The convictions of Julius and Ethel Rosenberg for spying for the Soviet Union and the construction of nuclear weapons by the Soviets, using technical secrets obtained through spying, increased domestic fears of communism.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Senator Joseph McCarthy played on American fears of communism by recklessly accusing many American governmental officials and other citizens of being communists, based on flimsy or no evidence. This led to the coining of the term McCarthyism—the making of false accusations based on rumor or guilt by association. The House Un-American Activities Committee (HUAC) also participated in the Red Scare, and investigated people viewed as leftist, communists, and Jews without evidence, and their investigations led to the Hollywood Blacklist.”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Comments: The Red Scare began earlier than the McCarthy hearings in the U.S. Senate, and impacted more accused. The standard should also address the hearings in the U.S. House of Representatives of the House Un-American Activities Committee (HUAC) and its impact on the country. For example, more than 300 entertainment artists, including directors, radio commentators, actors, and particularly screenwriters, were boycotted by the studios and few recovered their careers. Therefore, HUAC and the Hollywood Blacklist should be added to this standard. Jews were disproportionately targeted by HUAC, McCarthy, and the Blacklist. See https://www.history.com/topics/cold-war/huac and </a:t>
            </a:r>
            <a:r>
              <a:rPr lang="en" sz="1200" b="0" u="sng">
                <a:solidFill>
                  <a:schemeClr val="hlink"/>
                </a:solidFill>
                <a:latin typeface="Arial"/>
                <a:ea typeface="Arial"/>
                <a:cs typeface="Arial"/>
                <a:sym typeface="Arial"/>
                <a:hlinkClick r:id="rId3"/>
              </a:rPr>
              <a:t>https://www.jewishbookcouncil.org/pb-daily/the-jews-of-the-blacklist</a:t>
            </a:r>
            <a:r>
              <a:rPr lang="en" sz="1200" b="0">
                <a:latin typeface="Arial"/>
                <a:ea typeface="Arial"/>
                <a:cs typeface="Arial"/>
                <a:sym typeface="Arial"/>
              </a:rPr>
              <a:t>  accesses 2/24/2021.</a:t>
            </a:r>
            <a:endParaRPr sz="1200" b="0">
              <a:latin typeface="Arial"/>
              <a:ea typeface="Arial"/>
              <a:cs typeface="Arial"/>
              <a:sym typeface="Arial"/>
            </a:endParaRPr>
          </a:p>
        </p:txBody>
      </p:sp>
    </p:spTree>
    <p:extLst>
      <p:ext uri="{BB962C8B-B14F-4D97-AF65-F5344CB8AC3E}">
        <p14:creationId xmlns:p14="http://schemas.microsoft.com/office/powerpoint/2010/main" val="387897856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13.b Civil rights goes beyond those acts: Women's movement in the 70s and black power movement. Black Panther party, Malcolm X and others are ignored in the standards.</a:t>
            </a:r>
            <a:endParaRPr sz="1400" b="0">
              <a:latin typeface="Arial"/>
              <a:ea typeface="Arial"/>
              <a:cs typeface="Arial"/>
              <a:sym typeface="Arial"/>
            </a:endParaRPr>
          </a:p>
        </p:txBody>
      </p:sp>
    </p:spTree>
    <p:extLst>
      <p:ext uri="{BB962C8B-B14F-4D97-AF65-F5344CB8AC3E}">
        <p14:creationId xmlns:p14="http://schemas.microsoft.com/office/powerpoint/2010/main" val="1972904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13c:  include assassination of Medgar Evars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13c:  include MLK’s “Letter from Birmingham Jail”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13d:  note that Immigration Act of 1965 removed racial/ethnic restrictions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13e:  include Clinton impeachment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13e:  delete under Clinton ending sanctions against South Africa</a:t>
            </a:r>
            <a:endParaRPr sz="1400" b="0">
              <a:latin typeface="Arial"/>
              <a:ea typeface="Arial"/>
              <a:cs typeface="Arial"/>
              <a:sym typeface="Arial"/>
            </a:endParaRPr>
          </a:p>
        </p:txBody>
      </p:sp>
    </p:spTree>
    <p:extLst>
      <p:ext uri="{BB962C8B-B14F-4D97-AF65-F5344CB8AC3E}">
        <p14:creationId xmlns:p14="http://schemas.microsoft.com/office/powerpoint/2010/main" val="272232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Parent</a:t>
            </a:r>
            <a:endParaRPr sz="1500" b="0">
              <a:solidFill>
                <a:schemeClr val="dk1"/>
              </a:solidFill>
            </a:endParaRPr>
          </a:p>
        </p:txBody>
      </p:sp>
      <p:sp>
        <p:nvSpPr>
          <p:cNvPr id="349" name="Google Shape;349;p6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general, while there were improvements made with the most recent revision in 2020, there is a general lack of Latinx, LGBTQ+, and women's history in the standards. It would be great if we could reduce some of the focus on early America (a time in which the social relations were so different than our own that the connections between past and present aren't always accessible for students) such as the French &amp; Indian War or the War of 1812 so we can focus instead on exploring a more inclusive narrative around how our nation became what it is today. Expanding later standards to include other social movements who fought for rights in America is a good place to start.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When crafting standards, a more thematic (but not entirely thematic since contextualization is important to understanding) approach may help better identify what information currently in the standards should remain and what can be deemphasized. If each standard doesn't answer broad essential question that easily connects to the modern world (thinking about the expansion of rights, the construction of national identity, the long history of oppression and resistance to that oppression, the ways the working class are exploited) and the sub-standards don't support students as they try to answer these questions, it is difficult for teachers to craft meaningful learning experiences that don't skew towards a peppering of random facts. </a:t>
            </a:r>
            <a:endParaRPr sz="1400" b="0">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13.c- More information is needed regarding events, people, and organizations representing a wider variety of ideologies and opinions surrounding the larger Civil Rights Movement. This should include more leaders and groups such as Malcom X, the Black Panther Party, Cesar Chavez, Delores Huerta, the American Indian Movement, the Women's Liberation Movement, and LGBTQ+. As written now, the standards lead students to believe that the Civil Rights Movement had a specific end point in the past (1965) and was represented by a relatively monolithic set of beliefs. Additionally, more information regarding the pivotal year 1968 needs to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13.e- Information regarding the War on Drugs and its impact on minority communities and mass incarceration needs to be included. </a:t>
            </a:r>
            <a:endParaRPr sz="1400" b="0">
              <a:latin typeface="Arial"/>
              <a:ea typeface="Arial"/>
              <a:cs typeface="Arial"/>
              <a:sym typeface="Arial"/>
            </a:endParaRPr>
          </a:p>
        </p:txBody>
      </p:sp>
    </p:spTree>
    <p:extLst>
      <p:ext uri="{BB962C8B-B14F-4D97-AF65-F5344CB8AC3E}">
        <p14:creationId xmlns:p14="http://schemas.microsoft.com/office/powerpoint/2010/main" val="22451208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VUS.13c - I agree with VAAHEC's report recommendations. Love these additions - love the content, and that it includes so much about the *movements* of hundreds of thousands of people to create change. This is different than the standards in earlier grades that seem to focus on individual people (King, Parks). Also, include the Supreme Court case of Loving v. VA in 1967.</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VUS.13e - Teaching about LGBTQ civil rights begins before: Stonewall riots in 1969 is the major marker - start there. Include "Don't ask don't tell", but that's not the beginning of the movement. Great to include Obamacare, too! Suggest including Obama's full middle name, not just initial. </a:t>
            </a:r>
            <a:endParaRPr sz="1400" b="0">
              <a:latin typeface="Arial"/>
              <a:ea typeface="Arial"/>
              <a:cs typeface="Arial"/>
              <a:sym typeface="Arial"/>
            </a:endParaRPr>
          </a:p>
        </p:txBody>
      </p:sp>
    </p:spTree>
    <p:extLst>
      <p:ext uri="{BB962C8B-B14F-4D97-AF65-F5344CB8AC3E}">
        <p14:creationId xmlns:p14="http://schemas.microsoft.com/office/powerpoint/2010/main" val="289946827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 13e.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Ronald Reagan started the "War on Drugs" which disproportionately impacted African Americans through mass incarceration.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Clinton expanded harsh drug enforcement and limited anti-poverty policies which disproportionately impacted African Americans.</a:t>
            </a:r>
            <a:endParaRPr sz="1400" b="0">
              <a:latin typeface="Arial"/>
              <a:ea typeface="Arial"/>
              <a:cs typeface="Arial"/>
              <a:sym typeface="Arial"/>
            </a:endParaRPr>
          </a:p>
        </p:txBody>
      </p:sp>
    </p:spTree>
    <p:extLst>
      <p:ext uri="{BB962C8B-B14F-4D97-AF65-F5344CB8AC3E}">
        <p14:creationId xmlns:p14="http://schemas.microsoft.com/office/powerpoint/2010/main" val="394736555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48984793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339698091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7415295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6395664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76244033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4992406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2886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7"/>
          <p:cNvSpPr txBox="1">
            <a:spLocks noGrp="1"/>
          </p:cNvSpPr>
          <p:nvPr>
            <p:ph type="ctrTitle"/>
          </p:nvPr>
        </p:nvSpPr>
        <p:spPr>
          <a:xfrm>
            <a:off x="3801100" y="206350"/>
            <a:ext cx="51666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Organization/Museum</a:t>
            </a:r>
            <a:endParaRPr sz="1500" b="0">
              <a:solidFill>
                <a:schemeClr val="dk1"/>
              </a:solidFill>
            </a:endParaRPr>
          </a:p>
        </p:txBody>
      </p:sp>
      <p:sp>
        <p:nvSpPr>
          <p:cNvPr id="355" name="Google Shape;355;p67"/>
          <p:cNvSpPr txBox="1">
            <a:spLocks noGrp="1"/>
          </p:cNvSpPr>
          <p:nvPr>
            <p:ph type="subTitle" idx="1"/>
          </p:nvPr>
        </p:nvSpPr>
        <p:spPr>
          <a:xfrm>
            <a:off x="65175" y="8427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are including a link here to a PDF version of these comments in Google Drive so that the suggested revisions can be easily identified by the Department of Education and its committees: </a:t>
            </a:r>
            <a:r>
              <a:rPr lang="en" sz="1400" b="0" u="sng">
                <a:solidFill>
                  <a:schemeClr val="hlink"/>
                </a:solidFill>
                <a:latin typeface="Arial"/>
                <a:ea typeface="Arial"/>
                <a:cs typeface="Arial"/>
                <a:sym typeface="Arial"/>
                <a:hlinkClick r:id="rId3"/>
              </a:rPr>
              <a:t>https://drive.google.com/drive/folders/1upyVb_D72hTVknG0ZXGhYsETo-DgarsW</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2431772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2378221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3825044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8939433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16409074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1247926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55463872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include Green v. County School Board of New Kent County (1968)</a:t>
            </a:r>
            <a:endParaRPr sz="1400" b="0">
              <a:latin typeface="Arial"/>
              <a:ea typeface="Arial"/>
              <a:cs typeface="Arial"/>
              <a:sym typeface="Arial"/>
            </a:endParaRPr>
          </a:p>
        </p:txBody>
      </p:sp>
    </p:spTree>
    <p:extLst>
      <p:ext uri="{BB962C8B-B14F-4D97-AF65-F5344CB8AC3E}">
        <p14:creationId xmlns:p14="http://schemas.microsoft.com/office/powerpoint/2010/main" val="52940895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Organization/Museum</a:t>
            </a:r>
            <a:endParaRPr sz="1500" b="0">
              <a:solidFill>
                <a:schemeClr val="dk1"/>
              </a:solidFill>
            </a:endParaRPr>
          </a:p>
        </p:txBody>
      </p:sp>
      <p:sp>
        <p:nvSpPr>
          <p:cNvPr id="253" name="Google Shape;253;p50"/>
          <p:cNvSpPr txBox="1">
            <a:spLocks noGrp="1"/>
          </p:cNvSpPr>
          <p:nvPr>
            <p:ph type="subTitle" idx="1"/>
          </p:nvPr>
        </p:nvSpPr>
        <p:spPr>
          <a:xfrm>
            <a:off x="0" y="6690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comment size, please use this link to review: </a:t>
            </a:r>
            <a:r>
              <a:rPr lang="en" sz="1400" b="0" u="sng">
                <a:solidFill>
                  <a:schemeClr val="hlink"/>
                </a:solidFill>
                <a:latin typeface="Arial"/>
                <a:ea typeface="Arial"/>
                <a:cs typeface="Arial"/>
                <a:sym typeface="Arial"/>
                <a:hlinkClick r:id="rId3"/>
              </a:rPr>
              <a:t>VS.13 Record #37 Public Comment (Slide Deck) </a:t>
            </a:r>
            <a:r>
              <a:rPr lang="en" sz="1400" b="0">
                <a:latin typeface="Arial"/>
                <a:ea typeface="Arial"/>
                <a:cs typeface="Arial"/>
                <a:sym typeface="Arial"/>
              </a:rPr>
              <a:t> </a:t>
            </a:r>
            <a:endParaRPr sz="1400" b="0">
              <a:latin typeface="Arial"/>
              <a:ea typeface="Arial"/>
              <a:cs typeface="Arial"/>
              <a:sym typeface="Arial"/>
            </a:endParaRPr>
          </a:p>
        </p:txBody>
      </p:sp>
    </p:spTree>
    <p:extLst>
      <p:ext uri="{BB962C8B-B14F-4D97-AF65-F5344CB8AC3E}">
        <p14:creationId xmlns:p14="http://schemas.microsoft.com/office/powerpoint/2010/main" val="121563673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 a-d: This unit is a mess. It's all over the place and none of it lends itself to interesting teaching. Students always ask about the war on drugs - maybe consider that? Deemphasize names and inventors. It just lends itself to so much memorization right at the end of the year. </a:t>
            </a:r>
            <a:endParaRPr sz="1400" b="0">
              <a:latin typeface="Arial"/>
              <a:ea typeface="Arial"/>
              <a:cs typeface="Arial"/>
              <a:sym typeface="Arial"/>
            </a:endParaRPr>
          </a:p>
        </p:txBody>
      </p:sp>
    </p:spTree>
    <p:extLst>
      <p:ext uri="{BB962C8B-B14F-4D97-AF65-F5344CB8AC3E}">
        <p14:creationId xmlns:p14="http://schemas.microsoft.com/office/powerpoint/2010/main" val="3818295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 (Slide 1 of 2)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361" name="Google Shape;361;p6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From high school youth: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 Basis of what I believe history should be: Humanity can be great, other times not so much. But making mistakes is ok, we should all be able to learn from them.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 A little confused with the purpose of the SOL Standards, whether they are only the basis of what teachers are meant to interpret or if teachers are supposed to go more in depth (e.g. detailing the suffering that minorities have faced or just adding “injustices happened” as a bullet point). If such injustices are meant to be taught and understood, why aren’t they outlined? If not, how should instructors teach the material to students (e.g. bias)?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What is considered as bias should be noted (morally correct statements vs. factual statements)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14a;  include that Roe v Wade is basis for woman’s right to abortion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14a:  include Citizens United v FEC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14b:  include terrorists attacks on US Embassies in Kenya and Tanzania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14c:  include Republican “Contract with America”</a:t>
            </a:r>
            <a:endParaRPr sz="1400" b="0">
              <a:latin typeface="Arial"/>
              <a:ea typeface="Arial"/>
              <a:cs typeface="Arial"/>
              <a:sym typeface="Arial"/>
            </a:endParaRPr>
          </a:p>
        </p:txBody>
      </p:sp>
    </p:spTree>
    <p:extLst>
      <p:ext uri="{BB962C8B-B14F-4D97-AF65-F5344CB8AC3E}">
        <p14:creationId xmlns:p14="http://schemas.microsoft.com/office/powerpoint/2010/main" val="244806503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VUS.14c - I agree with VAAHEC's report recommendations, but teach about the public policy of regulation and deregulation, which began under Reagan, went through Clinton, Bush, Obama, to today. What has this done to racial equality and wealth?</a:t>
            </a:r>
            <a:endParaRPr sz="1400" b="0">
              <a:latin typeface="Arial"/>
              <a:ea typeface="Arial"/>
              <a:cs typeface="Arial"/>
              <a:sym typeface="Arial"/>
            </a:endParaRPr>
          </a:p>
        </p:txBody>
      </p:sp>
    </p:spTree>
    <p:extLst>
      <p:ext uri="{BB962C8B-B14F-4D97-AF65-F5344CB8AC3E}">
        <p14:creationId xmlns:p14="http://schemas.microsoft.com/office/powerpoint/2010/main" val="18454313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StandardVUS14.b to read exactly the same with the addition of ...in a world confronted by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 to add the following: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Israeli Air Force attack on USS Liberty in 1967 killing 34 American naval officers and seamen and wounding 171 crew members.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1275981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Substandard to add "domestic" to ....in a world confronted by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 to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Israeli Air Force attack on USS Liberty, a US Navy technical research ship, in 1967, which killed 34 naval officers and seamen and wounded 171 crew members.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3474681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55615728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Obama, include mention of the Affordable Care Act, Let's Move, Know Your Farmer Know Your Food and Obama's convening of all 565 American Indian Tribes at 3 Presidential Summits (continuing Pres. Clinton's tradition) and strengthening of the government-to-government relationships with American Indian Tribes.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Additionally, in addition to describing the new technologies such as internet and phones, I'd recommend mentioning the important and growing recognition of older technologies like prescribed burning that is becoming increasingly important given the wildfire problem in the Western U.S. (caused by fire suppression policies since the early 1900s and not allowing Native peoples to manage  their traditional homelands). </a:t>
            </a:r>
            <a:endParaRPr sz="1400" b="0">
              <a:latin typeface="Arial"/>
              <a:ea typeface="Arial"/>
              <a:cs typeface="Arial"/>
              <a:sym typeface="Arial"/>
            </a:endParaRPr>
          </a:p>
        </p:txBody>
      </p:sp>
    </p:spTree>
    <p:extLst>
      <p:ext uri="{BB962C8B-B14F-4D97-AF65-F5344CB8AC3E}">
        <p14:creationId xmlns:p14="http://schemas.microsoft.com/office/powerpoint/2010/main" val="367465584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 Other</a:t>
            </a:r>
            <a:endParaRPr sz="1500" b="0">
              <a:solidFill>
                <a:schemeClr val="dk1"/>
              </a:solidFill>
            </a:endParaRPr>
          </a:p>
        </p:txBody>
      </p:sp>
      <p:sp>
        <p:nvSpPr>
          <p:cNvPr id="175" name="Google Shape;175;p37"/>
          <p:cNvSpPr txBox="1">
            <a:spLocks noGrp="1"/>
          </p:cNvSpPr>
          <p:nvPr>
            <p:ph type="subTitle" idx="1"/>
          </p:nvPr>
        </p:nvSpPr>
        <p:spPr>
          <a:xfrm>
            <a:off x="0" y="772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b</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 VUS.14b - In Essential Knowledge under “The United States has experienced multiple terrorist attacks at home and abroad”, it is biased and misleading that the only examples provided are ones in which the perpetrators happened to be Arab and/or Muslim.  It should be noted that terrorism is not just international, but also has a large domestic component, the majority of which is perpetrated by racist and white supremacist groups, rather than Muslims or Arabs.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Also, the attack on the USS Cole, is technically not a “terrorist” attack since it was an attack on a military target.  (If the USS Cole is listed, then we should also list the 1967 Israeli attack on the USS Liberty which killed a greater number of Americans:  The USS Liberty attack killed 34 and injured 171, whereas the USS Cole attack killed 17 and injured 39.)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Recommended improvements: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1.	ADD 16th Street Baptist Church bombing (1963)</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2.	ADD Attacks by the Jewish Defense League (1980–1985) – Including the bombing and murder of US human rights activist Alex Odeh in 1985, in Santa Ana, California</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3.	ADD Oklahoma City bombing (1995)</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4.	ADD Wisconsin Sikh temple shooting (2012)</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5.	ADD Charleston church shooting (2015)</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6.	ADD Pittsburgh synagogue shooting (2018)</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7.	DELETE Attack on the USS Cole</a:t>
            </a:r>
            <a:endParaRPr sz="1300" b="0">
              <a:latin typeface="Arial"/>
              <a:ea typeface="Arial"/>
              <a:cs typeface="Arial"/>
              <a:sym typeface="Arial"/>
            </a:endParaRPr>
          </a:p>
        </p:txBody>
      </p:sp>
    </p:spTree>
    <p:extLst>
      <p:ext uri="{BB962C8B-B14F-4D97-AF65-F5344CB8AC3E}">
        <p14:creationId xmlns:p14="http://schemas.microsoft.com/office/powerpoint/2010/main" val="1061466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317187687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5742187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78305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 (Slide 1 of 2)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367" name="Google Shape;367;p6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 History is not a “one-way” path, there are injustices that happen to all sides of the story. Reasons for events happening can also be blurred and vague, which in turn can cause “false” interpretations. For example, during my experience with the Protestant Reformation, Christianity had a negative connotation when I felt it was more due to corruption and only conforming to conservative ideas than Christianity itself.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When detailing perspectives of minorities it would be helpful to take into account the difference between tokenizing and diversity. For example, taking into account more minorities in history, such as noting important achievements of many diversities instead of adding in a few. This way students can see everyone of any origin can accomplish great things.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 Note: Arguments have been made that African Americans were incapable of making such accomplishments due to their denied education. However, that is not an excuse to not include such important figures in the curriculum since they do exist.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93667686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Other</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248159272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3026198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6679752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9654778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4049807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7922355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400639770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58939929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412639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Parent</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Overall, I think it is getting very challenging to teach this course effectively in one year. If you decide to add any content, you have to take out an equivalent amount. I have taught every core SOL history course at the high school level; this was has the most content. Also, I think there should be somewhat less emphasis on battles, war, and political leaders in exchange for more domestic history (1950s - more than Civil Rights, 1970s, and feminist movement). I am not saying to get rid of the military history completely, but if you look at the standards for the Civil War and WWII, there are multiple pages related to military issues. Can that be narrowed?</a:t>
            </a:r>
            <a:endParaRPr sz="1400" b="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Parent, Organization/Museum, College Professor/Historian</a:t>
            </a:r>
            <a:endParaRPr sz="1500" b="0">
              <a:solidFill>
                <a:schemeClr val="dk1"/>
              </a:solidFill>
            </a:endParaRPr>
          </a:p>
        </p:txBody>
      </p:sp>
      <p:sp>
        <p:nvSpPr>
          <p:cNvPr id="379" name="Google Shape;379;p71"/>
          <p:cNvSpPr txBox="1">
            <a:spLocks noGrp="1"/>
          </p:cNvSpPr>
          <p:nvPr>
            <p:ph type="subTitle" idx="1"/>
          </p:nvPr>
        </p:nvSpPr>
        <p:spPr>
          <a:xfrm>
            <a:off x="0" y="9296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EMPOWER TEACHERS AND STUDENTS TO INVEST IN LOCAL HISTORY: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recognize all statewide distribution needs of content, and available resource for geographical equity.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I'm impressed by the good work of revisions so far, and hope you will signal Community History, more fully, in aims and civic-reward-outcomes ahead.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(jointly writing as: Director for History, VA Museums Board; County Historical Society Director; K-12 VDOE Schools Teacher; Parent of VDOE High School Student)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Thank you for your Leadership and Care!</a:t>
            </a:r>
            <a:endParaRPr sz="1300" b="0">
              <a:latin typeface="Arial"/>
              <a:ea typeface="Arial"/>
              <a:cs typeface="Arial"/>
              <a:sym typeface="Aria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59" name="Google Shape;259;p51"/>
          <p:cNvSpPr txBox="1">
            <a:spLocks noGrp="1"/>
          </p:cNvSpPr>
          <p:nvPr>
            <p:ph type="subTitle" idx="1"/>
          </p:nvPr>
        </p:nvSpPr>
        <p:spPr>
          <a:xfrm>
            <a:off x="0" y="9079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b</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VUS.14b - In Essential Knowledge under “The United States has experienced multiple terrorist attacks at home and abroad”, it is biased and misleading that the only examples provided are ones in which the perpetrators happened to be Arab and/or Muslim.  It should be noted that terrorism is not just international, but also has a large domestic component, the majority of which is perpetrated by racist and white supremacist groups, rather than Muslims or Arabs.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Also, the attack on the USS Cole, is technically not a “terrorist” attack since it was an attack on a military target.  (If the USS Cole is listed, then we should also list the 1967 Israeli attack on the USS Liberty which killed a greater number of Americans:  The USS Liberty attack killed 34 and injured 171, whereas the USS Cole attack killed 17 and injured 39.)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Recommended improvements: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            ADD 16th Street Baptist Church bombing (1963)</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2.            ADD Attacks by the Jewish Defense League (1980–1985) – Including the bombing and murder of US human rights activist Alex Odeh in 1985, in Santa Ana, California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3.            ADD Oklahoma City bombing (1995)</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4.            ADD Wisconsin Sikh temple shooting (2012)</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5.            ADD Charleston church shooting (2015)</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6.            ADD Pittsburgh synagogue shooting (2018)</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7.            DELETE Attack on the USS Cole</a:t>
            </a:r>
            <a:endParaRPr sz="1200" b="0">
              <a:latin typeface="Arial"/>
              <a:ea typeface="Arial"/>
              <a:cs typeface="Arial"/>
              <a:sym typeface="Arial"/>
            </a:endParaRPr>
          </a:p>
        </p:txBody>
      </p:sp>
    </p:spTree>
    <p:extLst>
      <p:ext uri="{BB962C8B-B14F-4D97-AF65-F5344CB8AC3E}">
        <p14:creationId xmlns:p14="http://schemas.microsoft.com/office/powerpoint/2010/main" val="348512162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 (Slide 1 of 2)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Organization/Museum</a:t>
            </a:r>
            <a:endParaRPr sz="15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79, STANDARD VUS.14b - The student will apply social science skills to understand political and social conditions in the United States during the early twenty-first century. Essential Knowledge,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United States has experienced multiple terrorist attacks at home and abroad.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Attack on the USS Cole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September 11, 2001: Attacks on the World Trade Center towers, the Pentagon, and Flight 93</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Boston Marathon bombing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Arson and shootings in houses of worship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United States’ responses to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Heightened security at home (Patriot Act)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Diplomatic and military initiatives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Formation of the Transportation Security Administration (TSA)”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892843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 (Slide 2 of 2) </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Organization/Museum</a:t>
            </a:r>
            <a:endParaRPr sz="1500" b="0">
              <a:solidFill>
                <a:schemeClr val="dk1"/>
              </a:solidFill>
            </a:endParaRPr>
          </a:p>
        </p:txBody>
      </p:sp>
      <p:sp>
        <p:nvSpPr>
          <p:cNvPr id="271" name="Google Shape;271;p53"/>
          <p:cNvSpPr txBox="1">
            <a:spLocks noGrp="1"/>
          </p:cNvSpPr>
          <p:nvPr>
            <p:ph type="subTitle" idx="1"/>
          </p:nvPr>
        </p:nvSpPr>
        <p:spPr>
          <a:xfrm>
            <a:off x="76025" y="14726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Comments: Standard VUS.14b addresses “terrorist attacks at home” but omits coverage of domestic terrorism, the large number of attacks on houses of worship, including African American churches, mosques, Sikh temples, and Jewish synagogues. For example, in 2015, nine African American worshippers including a pastor were killed by Dylann Roof, a 21-year-old white supremacist, after he prayed with them for nearly an hour. The shooting happened at historic Emanuel African Methodist Episcopal Church in downtown Charleston, South Carolina. Roof was convicted of federal hate-crime and obstruction-of-religion charges and sentenced to death. And eleven worshippers were murdered at the Tree of Life Congregation synagogue in Pittsburgh in 2018. Providing a short list of domestic terrorism, including attacks on racial and religious minorities, drive home that violence and terrorism occurs domestically as well as abroad, and the U.S. is not immune to acts of terrorism.</a:t>
            </a:r>
            <a:endParaRPr sz="1400" b="0">
              <a:latin typeface="Arial"/>
              <a:ea typeface="Arial"/>
              <a:cs typeface="Arial"/>
              <a:sym typeface="Arial"/>
            </a:endParaRPr>
          </a:p>
        </p:txBody>
      </p:sp>
    </p:spTree>
    <p:extLst>
      <p:ext uri="{BB962C8B-B14F-4D97-AF65-F5344CB8AC3E}">
        <p14:creationId xmlns:p14="http://schemas.microsoft.com/office/powerpoint/2010/main" val="155174901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Failures to “define a constitutional right to privacy, affirm equal rights, and uphold the rule of law” either within the Supreme Court or otherwise––in a lower court of law, under over-policing/mass incarceration/police brutality, etc––must also be addressed and frankly discussed in history classrooms. Students must be reminded that they are history, and history is not just a vague thing of the past. </a:t>
            </a:r>
            <a:endParaRPr sz="1400" b="0">
              <a:latin typeface="Arial"/>
              <a:ea typeface="Arial"/>
              <a:cs typeface="Arial"/>
              <a:sym typeface="Arial"/>
            </a:endParaRPr>
          </a:p>
        </p:txBody>
      </p:sp>
    </p:spTree>
    <p:extLst>
      <p:ext uri="{BB962C8B-B14F-4D97-AF65-F5344CB8AC3E}">
        <p14:creationId xmlns:p14="http://schemas.microsoft.com/office/powerpoint/2010/main" val="2735087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385" name="Google Shape;385;p7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am writing in support of a more accurate history and social studies curriculum that includes the contributions, struggles, sacrifices, and triumphs of African Americans and Native Americans.  I am in support of the recommendations made by the Governor’s Commission on African American History Education.  I am also writing in support of additional research and/or input from affiliated groups or organizations in order to more accurately tell the history of Native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 about the horrors of lynching in this country and how African Americans still suffer from the affects of centuries of slavery and racist practices and institutions.</a:t>
            </a:r>
            <a:endParaRPr sz="1400" b="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391" name="Google Shape;391;p7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 like to see accurate and representative Black and Indigenous history taught in this curriculum including adding recommendations for updates to the standards presented in the Final Report from Aug 2020 of the Virginia Commission on African American History Education in the Commonwealth.</a:t>
            </a:r>
            <a:endParaRPr sz="1400" b="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 Legislator</a:t>
            </a:r>
            <a:endParaRPr sz="2200" b="0">
              <a:solidFill>
                <a:schemeClr val="dk1"/>
              </a:solidFill>
            </a:endParaRPr>
          </a:p>
        </p:txBody>
      </p:sp>
      <p:sp>
        <p:nvSpPr>
          <p:cNvPr id="94" name="Google Shape;94;p19"/>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VUS.1h;VUS.1j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VUS.1h - I agree with recommendations of the Virginia African American History Education Commission (VAAHEC) report. </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VUS.1j - I agree with VAAHEC's report recommendations.</a:t>
            </a:r>
            <a:endParaRPr sz="1400">
              <a:latin typeface="Arial"/>
              <a:ea typeface="Arial"/>
              <a:cs typeface="Arial"/>
              <a:sym typeface="Arial"/>
            </a:endParaRPr>
          </a:p>
        </p:txBody>
      </p:sp>
    </p:spTree>
    <p:extLst>
      <p:ext uri="{BB962C8B-B14F-4D97-AF65-F5344CB8AC3E}">
        <p14:creationId xmlns:p14="http://schemas.microsoft.com/office/powerpoint/2010/main" val="2155107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100" name="Google Shape;100;p20"/>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a:latin typeface="Arial"/>
              <a:ea typeface="Arial"/>
              <a:cs typeface="Arial"/>
              <a:sym typeface="Arial"/>
            </a:endParaRPr>
          </a:p>
        </p:txBody>
      </p:sp>
    </p:spTree>
    <p:extLst>
      <p:ext uri="{BB962C8B-B14F-4D97-AF65-F5344CB8AC3E}">
        <p14:creationId xmlns:p14="http://schemas.microsoft.com/office/powerpoint/2010/main" val="2495080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106" name="Google Shape;106;p21"/>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072903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112" name="Google Shape;112;p22"/>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984871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 Teacher;Other</a:t>
            </a:r>
            <a:endParaRPr sz="2200" b="0">
              <a:solidFill>
                <a:schemeClr val="dk1"/>
              </a:solidFill>
            </a:endParaRPr>
          </a:p>
        </p:txBody>
      </p:sp>
      <p:sp>
        <p:nvSpPr>
          <p:cNvPr id="118" name="Google Shape;118;p23"/>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2785591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 Student;Other</a:t>
            </a:r>
            <a:endParaRPr sz="2200" b="0">
              <a:solidFill>
                <a:schemeClr val="dk1"/>
              </a:solidFill>
            </a:endParaRPr>
          </a:p>
        </p:txBody>
      </p:sp>
      <p:sp>
        <p:nvSpPr>
          <p:cNvPr id="124" name="Google Shape;124;p24"/>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509415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 Other</a:t>
            </a:r>
            <a:endParaRPr sz="2200" b="0">
              <a:solidFill>
                <a:schemeClr val="dk1"/>
              </a:solidFill>
            </a:endParaRPr>
          </a:p>
        </p:txBody>
      </p:sp>
      <p:sp>
        <p:nvSpPr>
          <p:cNvPr id="130" name="Google Shape;130;p25"/>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71459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 Other</a:t>
            </a:r>
            <a:endParaRPr sz="2200" b="0">
              <a:solidFill>
                <a:schemeClr val="dk1"/>
              </a:solidFill>
            </a:endParaRPr>
          </a:p>
        </p:txBody>
      </p:sp>
      <p:sp>
        <p:nvSpPr>
          <p:cNvPr id="136" name="Google Shape;136;p26"/>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042192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142" name="Google Shape;142;p27"/>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90621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 Student;Organization/Museum</a:t>
            </a:r>
            <a:endParaRPr sz="2200" b="0">
              <a:solidFill>
                <a:schemeClr val="dk1"/>
              </a:solidFill>
            </a:endParaRPr>
          </a:p>
        </p:txBody>
      </p:sp>
      <p:sp>
        <p:nvSpPr>
          <p:cNvPr id="148" name="Google Shape;148;p28"/>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723985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 Teacher;Administrator;Parent;Student;Organization/Museum;College Professor/Historian;Legislator</a:t>
            </a:r>
            <a:endParaRPr sz="2200" b="0">
              <a:solidFill>
                <a:schemeClr val="dk1"/>
              </a:solidFill>
            </a:endParaRPr>
          </a:p>
        </p:txBody>
      </p:sp>
      <p:sp>
        <p:nvSpPr>
          <p:cNvPr id="154" name="Google Shape;154;p29"/>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54633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160" name="Google Shape;160;p30"/>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2982057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166" name="Google Shape;166;p31"/>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57344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172" name="Google Shape;172;p32"/>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VUS.1a;VUS.1b;VUS.1c;VUS.1d;VUS.1e;VUS.1f;VUS.1g;VUS.1h;VUS.1i;VUS.1j</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677168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 Organization/Museum</a:t>
            </a:r>
            <a:endParaRPr sz="2200" b="0">
              <a:solidFill>
                <a:schemeClr val="dk1"/>
              </a:solidFill>
            </a:endParaRPr>
          </a:p>
        </p:txBody>
      </p:sp>
      <p:sp>
        <p:nvSpPr>
          <p:cNvPr id="178" name="Google Shape;178;p33"/>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VUS.1a</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Suggested Revised Standard: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 1, STANDARD VUS.1a - The student will demonstrate skills for historical thinking, geographical analysis, economic decision making, and responsible citizenship by a) synthesizing evidence from artifacts and primary and secondary sources to obtain information about events in Virginia and United States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Retain and Add: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â€œEssential Understandings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Synthesis involves combining processed information with other knowledge to logically reach a new interpretation and understanding of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Primary and secondary sources enable us to examine evidence closely and to place it in a broader context.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An artifact is an object or tool that tells us about the people from the past.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 primary source is an artifact, document, image, or other source of information that was created during the time under study.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 secondary source is a document, image, or other source of information that relates or discusses information originally presented elsewhere.</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Historical information may be acquired from a variety of sources: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Diaries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Interviews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Letters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Raw data</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Court records and transcripts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Photographs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Sound or video recordings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Journal articles that report the findings of original research and are written by the researchers themselves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Autobiographies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Speeches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Creative works (novels, plays, poems, music, art)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Magazine and journal articles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Nonfiction booksâ€</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Comments: This standard should add â€œSound or video recordings.â€ The history of the last 100 years can also come in the form of sound or video recordings, and without instructions that sound and video recordings can also be primary sources, students may not include them in their understanding of historical primary sources. For example, a video of the JFK assassination, a recording of FDRâ€™s Fireside Chat, a news report, a video of 9/11, a video of an inauguration or a recording of a speech in Congress. See Library of Congress, â€œTeachersâ€™ Guide Analyzing Sound Recordings,â€ https://www.loc.gov/static/programs/teachers/getting-started-with-primary-sources/documents/Analyzing_Sound_Recordings.pdf accessed 2/17/2021.</a:t>
            </a:r>
            <a:endParaRPr sz="1400">
              <a:latin typeface="Arial"/>
              <a:ea typeface="Arial"/>
              <a:cs typeface="Arial"/>
              <a:sym typeface="Arial"/>
            </a:endParaRPr>
          </a:p>
        </p:txBody>
      </p:sp>
    </p:spTree>
    <p:extLst>
      <p:ext uri="{BB962C8B-B14F-4D97-AF65-F5344CB8AC3E}">
        <p14:creationId xmlns:p14="http://schemas.microsoft.com/office/powerpoint/2010/main" val="1879566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124" name="Google Shape;124;p24"/>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2b; Consider adding in Elizabeth Key as an example of a female and agency. Because of her case, conversion status went to that of the mother in slave codes and conversion became irrelevant. </a:t>
            </a:r>
            <a:endParaRPr sz="1400">
              <a:latin typeface="Arial"/>
              <a:ea typeface="Arial"/>
              <a:cs typeface="Arial"/>
              <a:sym typeface="Arial"/>
            </a:endParaRPr>
          </a:p>
        </p:txBody>
      </p:sp>
    </p:spTree>
    <p:extLst>
      <p:ext uri="{BB962C8B-B14F-4D97-AF65-F5344CB8AC3E}">
        <p14:creationId xmlns:p14="http://schemas.microsoft.com/office/powerpoint/2010/main" val="3125693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142" name="Google Shape;142;p27"/>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â€œThe first Africans were brought against their will to Jamestown in 1619 to work on tobacco plantations.â€ - gross oversimplification of what actually happened, needs to include the name â€œAngelaâ€ who was known to have been among the first Africans in Virginia</a:t>
            </a:r>
            <a:endParaRPr sz="1400">
              <a:latin typeface="Arial"/>
              <a:ea typeface="Arial"/>
              <a:cs typeface="Arial"/>
              <a:sym typeface="Arial"/>
            </a:endParaRPr>
          </a:p>
        </p:txBody>
      </p:sp>
    </p:spTree>
    <p:extLst>
      <p:ext uri="{BB962C8B-B14F-4D97-AF65-F5344CB8AC3E}">
        <p14:creationId xmlns:p14="http://schemas.microsoft.com/office/powerpoint/2010/main" val="365638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 Legislator</a:t>
            </a:r>
            <a:endParaRPr sz="2200" b="0">
              <a:solidFill>
                <a:schemeClr val="dk1"/>
              </a:solidFill>
            </a:endParaRPr>
          </a:p>
        </p:txBody>
      </p:sp>
      <p:sp>
        <p:nvSpPr>
          <p:cNvPr id="160" name="Google Shape;160;p30"/>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 - I agree with VAAHEC's report recommendations. </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VUS.2b - I agree with VAAHEC's report recommendations. Yes, critical to include in depth study of what began in 1619, and characterize this as the start of slavery in Virginia and America. This is ground zero. It is solemn and should carry large weight in its teacher and study. Also, address that while slavery existed previously and currently at that time in the world, the abduction and enslavement of Africans was based on their skin color and this brought the birth of racism. Address the eugenics and other science-referenced arguments to make the case for slavery (Blacks have higher pain tolerance, etc.). This is really important as racism grows and Whites view Blacks as differently human at their essence - eventually leading to experiments like the Tuskegee syphilis study on Black men in 20th century. </a:t>
            </a:r>
            <a:endParaRPr sz="1400">
              <a:latin typeface="Arial"/>
              <a:ea typeface="Arial"/>
              <a:cs typeface="Arial"/>
              <a:sym typeface="Arial"/>
            </a:endParaRPr>
          </a:p>
        </p:txBody>
      </p:sp>
    </p:spTree>
    <p:extLst>
      <p:ext uri="{BB962C8B-B14F-4D97-AF65-F5344CB8AC3E}">
        <p14:creationId xmlns:p14="http://schemas.microsoft.com/office/powerpoint/2010/main" val="1010541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 Parent</a:t>
            </a:r>
            <a:endParaRPr sz="2200" b="0">
              <a:solidFill>
                <a:schemeClr val="dk1"/>
              </a:solidFill>
            </a:endParaRPr>
          </a:p>
        </p:txBody>
      </p:sp>
      <p:sp>
        <p:nvSpPr>
          <p:cNvPr id="178" name="Google Shape;178;p33"/>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The passive language about "Indians lost their traditional territories and fell victim to diseases carried from Europe" whitewashes the history and shifts the responsibility to the victims of the genocide instead of the perpetrators of the violence. Be HONEST. Europeans claimed and stole the land of the Native people. Europeans systematically killed and displaced many Native populations with diseases, otherwise known as genocide.</a:t>
            </a:r>
            <a:endParaRPr sz="1400">
              <a:latin typeface="Arial"/>
              <a:ea typeface="Arial"/>
              <a:cs typeface="Arial"/>
              <a:sym typeface="Arial"/>
            </a:endParaRPr>
          </a:p>
        </p:txBody>
      </p:sp>
    </p:spTree>
    <p:extLst>
      <p:ext uri="{BB962C8B-B14F-4D97-AF65-F5344CB8AC3E}">
        <p14:creationId xmlns:p14="http://schemas.microsoft.com/office/powerpoint/2010/main" val="482361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 Other</a:t>
            </a:r>
            <a:endParaRPr sz="2200" b="0">
              <a:solidFill>
                <a:schemeClr val="dk1"/>
              </a:solidFill>
            </a:endParaRPr>
          </a:p>
        </p:txBody>
      </p:sp>
      <p:sp>
        <p:nvSpPr>
          <p:cNvPr id="184" name="Google Shape;184;p34"/>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See general comments below</a:t>
            </a:r>
            <a:endParaRPr sz="1400">
              <a:latin typeface="Arial"/>
              <a:ea typeface="Arial"/>
              <a:cs typeface="Arial"/>
              <a:sym typeface="Arial"/>
            </a:endParaRPr>
          </a:p>
        </p:txBody>
      </p:sp>
    </p:spTree>
    <p:extLst>
      <p:ext uri="{BB962C8B-B14F-4D97-AF65-F5344CB8AC3E}">
        <p14:creationId xmlns:p14="http://schemas.microsoft.com/office/powerpoint/2010/main" val="1303439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202" name="Google Shape;202;p37"/>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a:latin typeface="Arial"/>
              <a:ea typeface="Arial"/>
              <a:cs typeface="Arial"/>
              <a:sym typeface="Arial"/>
            </a:endParaRPr>
          </a:p>
        </p:txBody>
      </p:sp>
    </p:spTree>
    <p:extLst>
      <p:ext uri="{BB962C8B-B14F-4D97-AF65-F5344CB8AC3E}">
        <p14:creationId xmlns:p14="http://schemas.microsoft.com/office/powerpoint/2010/main" val="1611888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208" name="Google Shape;208;p38"/>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078265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214" name="Google Shape;214;p39"/>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80186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 Teacher;Other</a:t>
            </a:r>
            <a:endParaRPr sz="2200" b="0">
              <a:solidFill>
                <a:schemeClr val="dk1"/>
              </a:solidFill>
            </a:endParaRPr>
          </a:p>
        </p:txBody>
      </p:sp>
      <p:sp>
        <p:nvSpPr>
          <p:cNvPr id="220" name="Google Shape;220;p40"/>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3013386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 Student;Other</a:t>
            </a:r>
            <a:endParaRPr sz="2200" b="0">
              <a:solidFill>
                <a:schemeClr val="dk1"/>
              </a:solidFill>
            </a:endParaRPr>
          </a:p>
        </p:txBody>
      </p:sp>
      <p:sp>
        <p:nvSpPr>
          <p:cNvPr id="226" name="Google Shape;226;p41"/>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32839523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 Other</a:t>
            </a:r>
            <a:endParaRPr sz="2200" b="0">
              <a:solidFill>
                <a:schemeClr val="dk1"/>
              </a:solidFill>
            </a:endParaRPr>
          </a:p>
        </p:txBody>
      </p:sp>
      <p:sp>
        <p:nvSpPr>
          <p:cNvPr id="232" name="Google Shape;232;p42"/>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264921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 Parent;Organization/Museum;Other</a:t>
            </a:r>
            <a:endParaRPr sz="2200" b="0">
              <a:solidFill>
                <a:schemeClr val="dk1"/>
              </a:solidFill>
            </a:endParaRPr>
          </a:p>
        </p:txBody>
      </p:sp>
      <p:sp>
        <p:nvSpPr>
          <p:cNvPr id="238" name="Google Shape;238;p43"/>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59241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for the teaching of black history/culture to be taught throughout the school year just like American history/culture is being taught! I am appalled that the school system I've entrusted to teach my children continues to perpetuate systemic oppression by not truly teaching our children. I understand that learning starts at home but lets say some parents are ignorant of this history as well. Then the children know nothing of who they are or what they could be! Something more than a statistic and if the children are really the future why rob them of a bright one with a great foundation! Thank you for your time. I hope someone will hear my plea to create change. In a time where African Americans are devalued lets start change with our school system someone's child depends on your help your voice! Litoy Jones</a:t>
            </a:r>
            <a:endParaRPr sz="1400" b="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 Other</a:t>
            </a:r>
            <a:endParaRPr sz="2200" b="0">
              <a:solidFill>
                <a:schemeClr val="dk1"/>
              </a:solidFill>
            </a:endParaRPr>
          </a:p>
        </p:txBody>
      </p:sp>
      <p:sp>
        <p:nvSpPr>
          <p:cNvPr id="244" name="Google Shape;244;p44"/>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070885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250" name="Google Shape;250;p45"/>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391578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 Student;Organization/Museum</a:t>
            </a:r>
            <a:endParaRPr sz="2200" b="0">
              <a:solidFill>
                <a:schemeClr val="dk1"/>
              </a:solidFill>
            </a:endParaRPr>
          </a:p>
        </p:txBody>
      </p:sp>
      <p:sp>
        <p:nvSpPr>
          <p:cNvPr id="256" name="Google Shape;256;p46"/>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232304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 Teacher;Administrator;Parent;Student;Organization/Museum;College Professor/Historian;Legislator</a:t>
            </a:r>
            <a:endParaRPr sz="2200" b="0">
              <a:solidFill>
                <a:schemeClr val="dk1"/>
              </a:solidFill>
            </a:endParaRPr>
          </a:p>
        </p:txBody>
      </p:sp>
      <p:sp>
        <p:nvSpPr>
          <p:cNvPr id="262" name="Google Shape;262;p47"/>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994646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268" name="Google Shape;268;p48"/>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4231741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274" name="Google Shape;274;p49"/>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35092119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280" name="Google Shape;280;p50"/>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VUS.2a;VUS.2b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2602814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 Other</a:t>
            </a:r>
            <a:endParaRPr sz="2200" b="0">
              <a:solidFill>
                <a:schemeClr val="dk1"/>
              </a:solidFill>
            </a:endParaRPr>
          </a:p>
        </p:txBody>
      </p:sp>
      <p:sp>
        <p:nvSpPr>
          <p:cNvPr id="310" name="Google Shape;310;p55"/>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The terms â€œAge of Explorationâ€ and â€œcultural interactionsâ€ are shameful, intentionally vague references to two atrocities: 1) mass genocide of American Indian tribes, 2) the horrific and forced African slave trade. We need to include strong language that addresses the imbalanced power dynamic between â€œAmerican Indiansâ€¦ and Africansâ€ and the imperial â€œEuropeans,â€ one based on white supremacy and colonial expansion. </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221195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 Parent</a:t>
            </a:r>
            <a:endParaRPr sz="2200" b="0">
              <a:solidFill>
                <a:schemeClr val="dk1"/>
              </a:solidFill>
            </a:endParaRPr>
          </a:p>
        </p:txBody>
      </p:sp>
      <p:sp>
        <p:nvSpPr>
          <p:cNvPr id="316" name="Google Shape;316;p56"/>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VUS.2b</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 2b The passive language about "Indians lost their traditional territories and fell victim to diseases carried from Europe" whitewashes the history and shifts the responsibility to the victims of the genocide instead of the perpetrators of the violence. Be HONEST. Europeans claimed and stole the land of the Native people. Europeans systematically killed and displaced many Native populations with diseases, otherwise known as genocide.</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682337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7"/>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3a: Colonies abused mercantilist policies and the British could not enforce them well. Students have a hard time understanding that mercantilism was not always well enforced and when GB actually started enforcing its own laws, did the colonies get upset</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3b: Please take out the great awakening. You have added so much to the curriculum and this particular standard. Great Awakening never makes sense to the students and its always tacked onto the end. Just not enough time to teach everything. You must also cut things, not just ad!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3c: â—	"British North America developed the only enslaved society in the New World that biologically reproduced itself because of moderate climate and crops that did not repay working enslaved people to the point of death, as they were in sugar colonies and mines elsewhere in the Western Hemisphere. As a result, the enslaved population of British North America would grow into the largest in the New World by the early nineteenth century." This is not the only reason and makes it all sound like it was environmental luck; The government ended the international slave trade, so a domestic slave trade became lucrative. Producing children that would be enslaved would continue this tradition and help slavery grow.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9811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form is tough to get into specifics and I am a US history teacher but teach 20th century and am unfamiliar with the standards. The time is ripe to make changes and the majority of our students and the community want and are ready for changes to the curriculum to diversify the content. Please reach out to the counties to get ideas and feedback. Thank you</a:t>
            </a:r>
            <a:endParaRPr sz="1400" b="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10"/>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Could information be included on how the North participated in slavery, not just the South?  (For example, the Brown family of Rhode Island (namesake of Brown University) had a large role in the slave trade.</a:t>
            </a:r>
            <a:endParaRPr sz="1400">
              <a:latin typeface="Arial"/>
              <a:ea typeface="Arial"/>
              <a:cs typeface="Arial"/>
              <a:sym typeface="Arial"/>
            </a:endParaRPr>
          </a:p>
        </p:txBody>
      </p:sp>
    </p:spTree>
    <p:extLst>
      <p:ext uri="{BB962C8B-B14F-4D97-AF65-F5344CB8AC3E}">
        <p14:creationId xmlns:p14="http://schemas.microsoft.com/office/powerpoint/2010/main" val="716488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Legislator</a:t>
            </a:r>
            <a:endParaRPr sz="2200" b="0">
              <a:solidFill>
                <a:schemeClr val="dk1"/>
              </a:solidFill>
            </a:endParaRPr>
          </a:p>
        </p:txBody>
      </p:sp>
      <p:sp>
        <p:nvSpPr>
          <p:cNvPr id="100" name="Google Shape;100;p13"/>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 - I agree with VAAHEC's report recommendations.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VUS.3b - I agree with VAAHEC's report recommendations, but underscore that political participation was only by White men, not women nor Black people.</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VUS.3c - I agree with VAAHEC's report recommendations. Consider discussing the term "plantation" and instead use "forced labor camps", for this is what they were. The term "plantation" seems to romanticize the horrors happening. Use throughout all standards and courses. </a:t>
            </a:r>
            <a:endParaRPr sz="1400">
              <a:latin typeface="Arial"/>
              <a:ea typeface="Arial"/>
              <a:cs typeface="Arial"/>
              <a:sym typeface="Arial"/>
            </a:endParaRPr>
          </a:p>
        </p:txBody>
      </p:sp>
    </p:spTree>
    <p:extLst>
      <p:ext uri="{BB962C8B-B14F-4D97-AF65-F5344CB8AC3E}">
        <p14:creationId xmlns:p14="http://schemas.microsoft.com/office/powerpoint/2010/main" val="3025880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6" name="Google Shape;106;p16"/>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 3a: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REMOVE: The colonies prospered, reflecting the Puritans' strong belief in the values of hard work and thrift. (this reflects white supremacy and supports white terrorism)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ADD: None of the systems of mercantilism could have been done without the labor of the enslaved laborers.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 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ADD: The early concept of "race" and "racism" began at this time. One way for colonist and enslavers could maintain economic power was to divide the enslaved laborers and indentured servants by race.   </a:t>
            </a:r>
            <a:endParaRPr sz="1400">
              <a:latin typeface="Arial"/>
              <a:ea typeface="Arial"/>
              <a:cs typeface="Arial"/>
              <a:sym typeface="Arial"/>
            </a:endParaRPr>
          </a:p>
        </p:txBody>
      </p:sp>
    </p:spTree>
    <p:extLst>
      <p:ext uri="{BB962C8B-B14F-4D97-AF65-F5344CB8AC3E}">
        <p14:creationId xmlns:p14="http://schemas.microsoft.com/office/powerpoint/2010/main" val="2008511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2" name="Google Shape;112;p20"/>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a:latin typeface="Arial"/>
              <a:ea typeface="Arial"/>
              <a:cs typeface="Arial"/>
              <a:sym typeface="Arial"/>
            </a:endParaRPr>
          </a:p>
        </p:txBody>
      </p:sp>
    </p:spTree>
    <p:extLst>
      <p:ext uri="{BB962C8B-B14F-4D97-AF65-F5344CB8AC3E}">
        <p14:creationId xmlns:p14="http://schemas.microsoft.com/office/powerpoint/2010/main" val="1974988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18" name="Google Shape;118;p21"/>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717324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4" name="Google Shape;124;p22"/>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034691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Teacher;Other</a:t>
            </a:r>
            <a:endParaRPr sz="2200" b="0">
              <a:solidFill>
                <a:schemeClr val="dk1"/>
              </a:solidFill>
            </a:endParaRPr>
          </a:p>
        </p:txBody>
      </p:sp>
      <p:sp>
        <p:nvSpPr>
          <p:cNvPr id="130" name="Google Shape;130;p23"/>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13521542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Student;Other</a:t>
            </a:r>
            <a:endParaRPr sz="2200" b="0">
              <a:solidFill>
                <a:schemeClr val="dk1"/>
              </a:solidFill>
            </a:endParaRPr>
          </a:p>
        </p:txBody>
      </p:sp>
      <p:sp>
        <p:nvSpPr>
          <p:cNvPr id="136" name="Google Shape;136;p24"/>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8038900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2" name="Google Shape;142;p25"/>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2001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8" name="Google Shape;148;p27"/>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3534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comments were from a team of teachers of US History, not just one individual</a:t>
            </a:r>
            <a:endParaRPr sz="1400" b="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54" name="Google Shape;154;p28"/>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355150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Student;Organization/Museum</a:t>
            </a:r>
            <a:endParaRPr sz="2200" b="0">
              <a:solidFill>
                <a:schemeClr val="dk1"/>
              </a:solidFill>
            </a:endParaRPr>
          </a:p>
        </p:txBody>
      </p:sp>
      <p:sp>
        <p:nvSpPr>
          <p:cNvPr id="160" name="Google Shape;160;p29"/>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178031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Teacher;Administrator;Parent;Student;Organization/Museum;College Professor/Historian;Legislator</a:t>
            </a:r>
            <a:endParaRPr sz="2200" b="0">
              <a:solidFill>
                <a:schemeClr val="dk1"/>
              </a:solidFill>
            </a:endParaRPr>
          </a:p>
        </p:txBody>
      </p:sp>
      <p:sp>
        <p:nvSpPr>
          <p:cNvPr id="166" name="Google Shape;166;p30"/>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838615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72" name="Google Shape;172;p31"/>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2780902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78" name="Google Shape;178;p32"/>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312969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84" name="Google Shape;184;p33"/>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VUS.3a;VUS.3b;VUS.3c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We demand FCPS implement these changes: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reflect BIPOC and their contributions, humanity, and joy.</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41454057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90" name="Google Shape;190;p37"/>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VUS.3b</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Suggested Revised Standard:</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P. 14, STANDARD VUS.3b - The student will apply social science skills to understand early European colonization by b) analyzing how social and political factors impacted the culture of the colonies; Essential Knowledge, Social characteristics of the colonies. Retain and Revise:</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â— â€œThe middle colonies were home to multiple religious groups who generally believed in religious tolerance, of groups including Quakers in Pennsylvania, Huguenots and Jews in New York, and Presbyterians in New Jersey. These colonies had more flexible social structures for the European immigrants and began to develop a middle class of skilled artisans, entrepreneurs (business owners), and small farmers. For Africans and Native Americans, the environment included enslavement and racial intolerance.â€</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Comments: The current sentence structure implies that the religious minorities believed in religious tolerance, rather than the dominant or majority religious groups.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The second sentence is missing a letter, and it should read â€œmore flexible social structures for the European immigrants,â€ rather than â€œor the European immigrants.â€</a:t>
            </a:r>
            <a:endParaRPr sz="1400">
              <a:latin typeface="Arial"/>
              <a:ea typeface="Arial"/>
              <a:cs typeface="Arial"/>
              <a:sym typeface="Arial"/>
            </a:endParaRPr>
          </a:p>
        </p:txBody>
      </p:sp>
    </p:spTree>
    <p:extLst>
      <p:ext uri="{BB962C8B-B14F-4D97-AF65-F5344CB8AC3E}">
        <p14:creationId xmlns:p14="http://schemas.microsoft.com/office/powerpoint/2010/main" val="2813060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6" name="Google Shape;196;p39"/>
          <p:cNvSpPr txBox="1">
            <a:spLocks noGrp="1"/>
          </p:cNvSpPr>
          <p:nvPr>
            <p:ph type="subTitle" idx="1"/>
          </p:nvPr>
        </p:nvSpPr>
        <p:spPr>
          <a:xfrm>
            <a:off x="0" y="1168575"/>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VUS.3a</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 3a: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REMOVE: The colonies prospered, reflecting the Puritans' strong belief in the values of hard work and thrift. (this reflects white supremacy and supports white terrorism)</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ADD: None of the systems of mercantilism could have been done without the labor of the enslaved people.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VUS 3c:</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ADD: The early concept of "race" and "racism" began at this time. One way for colonist and enslavers could maintain economic power was to divide the enslaved laborers and indentured servants by race.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754024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 Organization/Museum;College Professor/Historian</a:t>
            </a:r>
            <a:endParaRPr sz="2200" b="0">
              <a:solidFill>
                <a:schemeClr val="dk1"/>
              </a:solidFill>
            </a:endParaRPr>
          </a:p>
        </p:txBody>
      </p:sp>
      <p:sp>
        <p:nvSpPr>
          <p:cNvPr id="130" name="Google Shape;130;p25"/>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 VUS.4c</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Differences among the colonists: (Modified text)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Ten thousand or more African Americans fought with the British against the white colonists who held them in slavery.  Countless more fled to promises of freedom on the British side.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NOTE:		More than 10,000 African Americans served with the British in a number of capacities: Spies, Couriers, Boat pilots, Seamen, Ship gunners, Teamsters, Guides, Musicians, Bodyguards, sailmakers, Military laborers, Guerrilla fighters, Bricklayers, Carpenters, Cooks, Blacksmiths, Coopers, Waiters, and Servants.</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 VUS.4d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Developments leading to colonial victory in the Revolutionary War (Sentence added)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â€¢	French and Spanish financial and military aid were crucial to the Americans achieving independence.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NOTE:		American independence could not have been achieved without French or Spanish arms (cannons, muskets), ammunition, tents, uniforms and clothing, medicine, and money. The Spanish, in particular, forced the British to defend their interests in the Gulf of Mexico, the West Indies, and other outposts and fortifications around the globe. The combined French and Spanish naval fleets also challenged the British Royal Navy in locations throughout the world, forcing Great Britain to defend itself from invasion.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9204360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 Legislator</a:t>
            </a:r>
            <a:endParaRPr sz="2200" b="0">
              <a:solidFill>
                <a:schemeClr val="dk1"/>
              </a:solidFill>
            </a:endParaRPr>
          </a:p>
        </p:txBody>
      </p:sp>
      <p:sp>
        <p:nvSpPr>
          <p:cNvPr id="160" name="Google Shape;160;p30"/>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VUS.4c - I agree with VAAHEC's report recommendations. </a:t>
            </a:r>
            <a:endParaRPr sz="1400">
              <a:latin typeface="Arial"/>
              <a:ea typeface="Arial"/>
              <a:cs typeface="Arial"/>
              <a:sym typeface="Arial"/>
            </a:endParaRPr>
          </a:p>
        </p:txBody>
      </p:sp>
    </p:spTree>
    <p:extLst>
      <p:ext uri="{BB962C8B-B14F-4D97-AF65-F5344CB8AC3E}">
        <p14:creationId xmlns:p14="http://schemas.microsoft.com/office/powerpoint/2010/main" val="215237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inclusive with whose stories are told and what perspectives are valued throughout Virginia and US History.  </a:t>
            </a:r>
            <a:endParaRPr sz="1400" b="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 Parent</a:t>
            </a:r>
            <a:endParaRPr sz="2200" b="0">
              <a:solidFill>
                <a:schemeClr val="dk1"/>
              </a:solidFill>
            </a:endParaRPr>
          </a:p>
        </p:txBody>
      </p:sp>
      <p:sp>
        <p:nvSpPr>
          <p:cNvPr id="178" name="Google Shape;178;p33"/>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 4c: ADD a bullet: Africans in Haiti rose up against French Rule in the successful Haitian Revolution, which was an act of resistance and inspiration of freedom.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VUS 4e: ADD: There was deep contradiction in the Declaration of Independence regarding "freedom" and the perpetuation of owning human beings, specifically by Thomas Jefferson, who owned hundreds of enslaved people, including his own children.</a:t>
            </a:r>
            <a:endParaRPr sz="1400">
              <a:latin typeface="Arial"/>
              <a:ea typeface="Arial"/>
              <a:cs typeface="Arial"/>
              <a:sym typeface="Arial"/>
            </a:endParaRPr>
          </a:p>
        </p:txBody>
      </p:sp>
    </p:spTree>
    <p:extLst>
      <p:ext uri="{BB962C8B-B14F-4D97-AF65-F5344CB8AC3E}">
        <p14:creationId xmlns:p14="http://schemas.microsoft.com/office/powerpoint/2010/main" val="36154377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 Other</a:t>
            </a:r>
            <a:endParaRPr sz="2200" b="0">
              <a:solidFill>
                <a:schemeClr val="dk1"/>
              </a:solidFill>
            </a:endParaRPr>
          </a:p>
        </p:txBody>
      </p:sp>
      <p:sp>
        <p:nvSpPr>
          <p:cNvPr id="184" name="Google Shape;184;p34"/>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See general comments below</a:t>
            </a:r>
            <a:endParaRPr sz="1400">
              <a:latin typeface="Arial"/>
              <a:ea typeface="Arial"/>
              <a:cs typeface="Arial"/>
              <a:sym typeface="Arial"/>
            </a:endParaRPr>
          </a:p>
        </p:txBody>
      </p:sp>
    </p:spTree>
    <p:extLst>
      <p:ext uri="{BB962C8B-B14F-4D97-AF65-F5344CB8AC3E}">
        <p14:creationId xmlns:p14="http://schemas.microsoft.com/office/powerpoint/2010/main" val="2491104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 Teacher</a:t>
            </a:r>
            <a:endParaRPr sz="2200" b="0">
              <a:solidFill>
                <a:schemeClr val="dk1"/>
              </a:solidFill>
            </a:endParaRPr>
          </a:p>
        </p:txBody>
      </p:sp>
      <p:sp>
        <p:nvSpPr>
          <p:cNvPr id="202" name="Google Shape;202;p37"/>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a:latin typeface="Arial"/>
              <a:ea typeface="Arial"/>
              <a:cs typeface="Arial"/>
              <a:sym typeface="Arial"/>
            </a:endParaRPr>
          </a:p>
        </p:txBody>
      </p:sp>
    </p:spTree>
    <p:extLst>
      <p:ext uri="{BB962C8B-B14F-4D97-AF65-F5344CB8AC3E}">
        <p14:creationId xmlns:p14="http://schemas.microsoft.com/office/powerpoint/2010/main" val="18644989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208" name="Google Shape;208;p38"/>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897210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 Student</a:t>
            </a:r>
            <a:endParaRPr sz="2200" b="0">
              <a:solidFill>
                <a:schemeClr val="dk1"/>
              </a:solidFill>
            </a:endParaRPr>
          </a:p>
        </p:txBody>
      </p:sp>
      <p:sp>
        <p:nvSpPr>
          <p:cNvPr id="214" name="Google Shape;214;p39"/>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641088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 Teacher;Other</a:t>
            </a:r>
            <a:endParaRPr sz="2200" b="0">
              <a:solidFill>
                <a:schemeClr val="dk1"/>
              </a:solidFill>
            </a:endParaRPr>
          </a:p>
        </p:txBody>
      </p:sp>
      <p:sp>
        <p:nvSpPr>
          <p:cNvPr id="220" name="Google Shape;220;p40"/>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Due to the inaccurate, biased and downright misinformation taught to the students in the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primary level, students do not have the skills to increase understanding of the history and</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social sciences content, including historical, geographic, political, and economic events or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trends. The development of these skills is important in order for students to become better</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informed citizens. Correcting the information in the primary levels will allow students to</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comprehend secondary information with the appropriate lenses.</a:t>
            </a:r>
            <a:endParaRPr sz="1400">
              <a:latin typeface="Arial"/>
              <a:ea typeface="Arial"/>
              <a:cs typeface="Arial"/>
              <a:sym typeface="Arial"/>
            </a:endParaRPr>
          </a:p>
        </p:txBody>
      </p:sp>
    </p:spTree>
    <p:extLst>
      <p:ext uri="{BB962C8B-B14F-4D97-AF65-F5344CB8AC3E}">
        <p14:creationId xmlns:p14="http://schemas.microsoft.com/office/powerpoint/2010/main" val="1849129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 Student;Other</a:t>
            </a:r>
            <a:endParaRPr sz="2200" b="0">
              <a:solidFill>
                <a:schemeClr val="dk1"/>
              </a:solidFill>
            </a:endParaRPr>
          </a:p>
        </p:txBody>
      </p:sp>
      <p:sp>
        <p:nvSpPr>
          <p:cNvPr id="226" name="Google Shape;226;p41"/>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We demand FCPS implement these changes: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35493108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 Other</a:t>
            </a:r>
            <a:endParaRPr sz="2200" b="0">
              <a:solidFill>
                <a:schemeClr val="dk1"/>
              </a:solidFill>
            </a:endParaRPr>
          </a:p>
        </p:txBody>
      </p:sp>
      <p:sp>
        <p:nvSpPr>
          <p:cNvPr id="232" name="Google Shape;232;p42"/>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reflects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is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Curriculum is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Curriculum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1992873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 Parent;Organization/Museum;Other</a:t>
            </a:r>
            <a:endParaRPr sz="2200" b="0">
              <a:solidFill>
                <a:schemeClr val="dk1"/>
              </a:solidFill>
            </a:endParaRPr>
          </a:p>
        </p:txBody>
      </p:sp>
      <p:sp>
        <p:nvSpPr>
          <p:cNvPr id="238" name="Google Shape;238;p43"/>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5780177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44500" y="30407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VUS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 Other</a:t>
            </a:r>
            <a:endParaRPr sz="2200" b="0">
              <a:solidFill>
                <a:schemeClr val="dk1"/>
              </a:solidFill>
            </a:endParaRPr>
          </a:p>
        </p:txBody>
      </p:sp>
      <p:sp>
        <p:nvSpPr>
          <p:cNvPr id="244" name="Google Shape;244;p44"/>
          <p:cNvSpPr txBox="1">
            <a:spLocks noGrp="1"/>
          </p:cNvSpPr>
          <p:nvPr>
            <p:ph type="subTitle" idx="1"/>
          </p:nvPr>
        </p:nvSpPr>
        <p:spPr>
          <a:xfrm>
            <a:off x="0" y="1168575"/>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a;b;c;d;e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reflect BIPOC and their contributions, humanity, and joy.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are grounded in social justice and works to Expose the social political context that students experience</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Raise students' consciousness about inequity in everyday social, environmental, economic, and political situations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Incorporate Critical Race Theory into curricular content</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Support multilingualism"</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 Standards are co-constructed with students to leverage their funds of knowledge, experiences, culture, language, and personal history.</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Standards and assessment are not constructed around biased state and national assessments.</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All materials, assessments, and standards are independently examined for bias and white supremacy.	</a:t>
            </a: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97588661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42682</Words>
  <Application>Microsoft Office PowerPoint</Application>
  <PresentationFormat>On-screen Show (16:9)</PresentationFormat>
  <Paragraphs>3416</Paragraphs>
  <Slides>303</Slides>
  <Notes>303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303</vt:i4>
      </vt:variant>
    </vt:vector>
  </HeadingPairs>
  <TitlesOfParts>
    <vt:vector size="309" baseType="lpstr">
      <vt:lpstr>Calibri</vt:lpstr>
      <vt:lpstr>Arial</vt:lpstr>
      <vt:lpstr>Josefin Sans</vt:lpstr>
      <vt:lpstr>Tahoma</vt:lpstr>
      <vt:lpstr>Simple Light</vt:lpstr>
      <vt:lpstr>Simple Light</vt:lpstr>
      <vt:lpstr>VUS  Record # 1 Teacher</vt:lpstr>
      <vt:lpstr>VUS  Record # 2 Teacher</vt:lpstr>
      <vt:lpstr>VUS  Record # 3 Teacher, Parent</vt:lpstr>
      <vt:lpstr>VUS  Record # 4 Other</vt:lpstr>
      <vt:lpstr>VUS  Record # 5 Parent</vt:lpstr>
      <vt:lpstr>VUS  Record # 6 Parent</vt:lpstr>
      <vt:lpstr>VUS  Record # 9 Teacher</vt:lpstr>
      <vt:lpstr>VUS  Record # 10 Teacher</vt:lpstr>
      <vt:lpstr>VUS  Record # 16 Parent</vt:lpstr>
      <vt:lpstr>VUS  Record # 17 (Slide 1 of 2) Other</vt:lpstr>
      <vt:lpstr>VUS  Record # 17 (Slide 2 of 2) Other</vt:lpstr>
      <vt:lpstr>VUS  Record # 18 Other</vt:lpstr>
      <vt:lpstr>VUS  Record # 20 Teacher</vt:lpstr>
      <vt:lpstr>VUS  Record # 21 Student</vt:lpstr>
      <vt:lpstr>VUS  Record # 22 Student</vt:lpstr>
      <vt:lpstr>VUS  Record # 23 Teacher, Other</vt:lpstr>
      <vt:lpstr>VUS  Record # 24 Student, Other</vt:lpstr>
      <vt:lpstr>VUS  Record # 25 Other</vt:lpstr>
      <vt:lpstr>VUS  Record # 26 Parent, Organization/Museum,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36 Teacher, Parent</vt:lpstr>
      <vt:lpstr>VUS  Record # 37 Organization/Museum</vt:lpstr>
      <vt:lpstr>VUS  Record # 38 (Slide 1 of 2)  Other</vt:lpstr>
      <vt:lpstr>VUS  Record # 38 (Slide 1 of 2)  Other</vt:lpstr>
      <vt:lpstr>VUS  Record # 40 Teacher, Parent, Organization/Museum, College Professor/Historian</vt:lpstr>
      <vt:lpstr>VUS  Record # 41 Other</vt:lpstr>
      <vt:lpstr>VUS  Record # 42 Other</vt:lpstr>
      <vt:lpstr>VUS Public Comment  Record # 13  Legislator</vt:lpstr>
      <vt:lpstr>VUS Public Comment  Record # 20  Teacher</vt:lpstr>
      <vt:lpstr>VUS Public Comment  Record # 21  Student</vt:lpstr>
      <vt:lpstr>VUS Public Comment  Record # 22  Student</vt:lpstr>
      <vt:lpstr>VUS Public Comment  Record # 23  Teacher;Other</vt:lpstr>
      <vt:lpstr>VUS Public Comment  Record # 24  Student;Other</vt:lpstr>
      <vt:lpstr>VUS Public Comment  Record # 25  Other</vt:lpstr>
      <vt:lpstr>VUS Public Comment  Record # 27  Other</vt:lpstr>
      <vt:lpstr>VUS Public Comment  Record # 28  Student</vt:lpstr>
      <vt:lpstr>VUS Public Comment  Record # 29  Student;Organization/Museum</vt:lpstr>
      <vt:lpstr>VUS Public Comment  Record # 30  Teacher;Administrator;Parent;Student;Organization/Museum;College Professor/Historian;Legislator</vt:lpstr>
      <vt:lpstr>VUS Public Comment  Record # 31  Teacher</vt:lpstr>
      <vt:lpstr>VUS Public Comment  Record # 32  Teacher</vt:lpstr>
      <vt:lpstr>VUS Public Comment  Record # 33  Student</vt:lpstr>
      <vt:lpstr>VUS Public Comment  Record # 37  Organization/Museum</vt:lpstr>
      <vt:lpstr>VUS Public Comment  Record # 7  Teacher</vt:lpstr>
      <vt:lpstr>VUS Public Comment  Record # 10  Teacher</vt:lpstr>
      <vt:lpstr>VUS Public Comment  Record # 13  Legislator</vt:lpstr>
      <vt:lpstr>VUS Public Comment  Record # 16  Parent</vt:lpstr>
      <vt:lpstr>VUS Public Comment  Record # 17  Other</vt:lpstr>
      <vt:lpstr>VUS Public Comment  Record # 20  Teacher</vt:lpstr>
      <vt:lpstr>VUS Public Comment  Record # 21  Student</vt:lpstr>
      <vt:lpstr>VUS Public Comment  Record # 22  Student</vt:lpstr>
      <vt:lpstr>VUS Public Comment  Record # 23  Teacher;Other</vt:lpstr>
      <vt:lpstr>VUS Public Comment  Record # 24  Student;Other</vt:lpstr>
      <vt:lpstr>VUS Public Comment  Record # 25  Other</vt:lpstr>
      <vt:lpstr>VUS Public Comment  Record # 26  Parent;Organization/Museum;Other</vt:lpstr>
      <vt:lpstr>VUS Public Comment  Record # 27  Other</vt:lpstr>
      <vt:lpstr>VUS Public Comment  Record # 28  Student</vt:lpstr>
      <vt:lpstr>VUS Public Comment  Record # 29  Student;Organization/Museum</vt:lpstr>
      <vt:lpstr>VUS Public Comment  Record # 30  Teacher;Administrator;Parent;Student;Organization/Museum;College Professor/Historian;Legislator</vt:lpstr>
      <vt:lpstr>VUS Public Comment  Record # 31  Teacher</vt:lpstr>
      <vt:lpstr>VUS Public Comment  Record # 32  Teacher</vt:lpstr>
      <vt:lpstr>VUS Public Comment  Record # 33  Student</vt:lpstr>
      <vt:lpstr>VUS Public Comment  Record # 38  Other</vt:lpstr>
      <vt:lpstr>VUS Public Comment  Record # 39  Parent</vt:lpstr>
      <vt:lpstr>VUS Public Comment  Record # 7  Teacher</vt:lpstr>
      <vt:lpstr>VUS Public Comment  Record # 10  Teacher</vt:lpstr>
      <vt:lpstr>VUS Public Comment  Record # 13  Legislator</vt:lpstr>
      <vt:lpstr>VUS Public Comment  Record # 16  Parent</vt:lpstr>
      <vt:lpstr>VUS Public Comment  Record # 20  Teacher</vt:lpstr>
      <vt:lpstr>VUS Public Comment  Record # 21  Student</vt:lpstr>
      <vt:lpstr>VUS Public Comment  Record # 22  Student</vt:lpstr>
      <vt:lpstr>VUS Public Comment  Record # 23  Teacher;Other</vt:lpstr>
      <vt:lpstr>VUS Public Comment  Record # 24  Student;Other</vt:lpstr>
      <vt:lpstr>VUS Public Comment  Record # 25  Other</vt:lpstr>
      <vt:lpstr>VUS Public Comment  Record # 27  Other</vt:lpstr>
      <vt:lpstr>VUS Public Comment  Record # 28  Student</vt:lpstr>
      <vt:lpstr>VUS Public Comment  Record # 29  Student;Organization/Museum</vt:lpstr>
      <vt:lpstr>VUS Public Comment  Record # 30  Teacher;Administrator;Parent;Student;Organization/Museum;College Professor/Historian;Legislator</vt:lpstr>
      <vt:lpstr>VUS Public Comment  Record # 31  Teacher</vt:lpstr>
      <vt:lpstr>VUS Public Comment  Record # 32  Teacher</vt:lpstr>
      <vt:lpstr>VUS Public Comment  Record # 33  Student</vt:lpstr>
      <vt:lpstr>VUS Public Comment  Record # 37  Organization/Museum</vt:lpstr>
      <vt:lpstr>VUS Public Comment  Record # 39  Parent</vt:lpstr>
      <vt:lpstr>VUS Public Comment  Record # 8  Organization/Museum;College Professor/Historian</vt:lpstr>
      <vt:lpstr>VUS Public Comment  Record # 13  Legislator</vt:lpstr>
      <vt:lpstr>VUS Public Comment  Record # 16  Parent</vt:lpstr>
      <vt:lpstr>VUS Public Comment  Record # 17  Other</vt:lpstr>
      <vt:lpstr>VUS Public Comment  Record # 20  Teacher</vt:lpstr>
      <vt:lpstr>VUS Public Comment  Record # 21  Student</vt:lpstr>
      <vt:lpstr>VUS Public Comment  Record # 22  Student</vt:lpstr>
      <vt:lpstr>VUS Public Comment  Record # 23  Teacher;Other</vt:lpstr>
      <vt:lpstr>VUS Public Comment  Record # 24  Student;Other</vt:lpstr>
      <vt:lpstr>VUS Public Comment  Record # 25  Other</vt:lpstr>
      <vt:lpstr>VUS Public Comment  Record # 26  Parent;Organization/Museum;Other</vt:lpstr>
      <vt:lpstr>VUS Public Comment  Record # 27  Other</vt:lpstr>
      <vt:lpstr>VUS Public Comment  Record # 28  Student</vt:lpstr>
      <vt:lpstr>VUS Public Comment  Record # 29  Student;Organization/Museum</vt:lpstr>
      <vt:lpstr>VUS Public Comment  Record # 30  Teacher;Administrator;Parent;Student;Organization/Museum;College Professor/Historian;Legislator</vt:lpstr>
      <vt:lpstr>VUS Public Comment  Record # 31  Teacher</vt:lpstr>
      <vt:lpstr>VUS Public Comment  Record # 32  Teacher</vt:lpstr>
      <vt:lpstr>VUS Public Comment  Record # 33  Student</vt:lpstr>
      <vt:lpstr>VUS Public Comment  Record # 37  Organization/Museum</vt:lpstr>
      <vt:lpstr>VUS Public Comment  Record # 39  Parent</vt:lpstr>
      <vt:lpstr>VUS  Record # 2 Teacher</vt:lpstr>
      <vt:lpstr>VUS  Record # 7 Teacher</vt:lpstr>
      <vt:lpstr>VUS  Record # 10 Teacher</vt:lpstr>
      <vt:lpstr>VUS  Record # 13 Legislator</vt:lpstr>
      <vt:lpstr>VUS  Record # 17 Other</vt:lpstr>
      <vt:lpstr>VUS  Record # 20 Teacher</vt:lpstr>
      <vt:lpstr>VUS  Record # 21 Student</vt:lpstr>
      <vt:lpstr>VUS  Record # 22 Student</vt:lpstr>
      <vt:lpstr>VUS  Record # 23 Teacher, Other</vt:lpstr>
      <vt:lpstr>VUS  Record # 24 Student, Other</vt:lpstr>
      <vt:lpstr>VUS  Record # 25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33 Student</vt:lpstr>
      <vt:lpstr>VUS  Record # 7 Teacher</vt:lpstr>
      <vt:lpstr>VUS  Record # 10 Teacher</vt:lpstr>
      <vt:lpstr>VUS  Record # 13 (Slide 1 of 2)  Legislator</vt:lpstr>
      <vt:lpstr>VUS  Record # 13 (Slide 2 of 2)  Legislator</vt:lpstr>
      <vt:lpstr>VUS  Record # 16 Parent</vt:lpstr>
      <vt:lpstr>VUS  Record # 17 Other</vt:lpstr>
      <vt:lpstr>VUS  Record # 20 Teacher</vt:lpstr>
      <vt:lpstr>VUS  Record # 21 Student</vt:lpstr>
      <vt:lpstr>VUS  Record # 22 Student</vt:lpstr>
      <vt:lpstr>VUS  Record # 23 Teacher, Other</vt:lpstr>
      <vt:lpstr>VUS  Record # 24 Student, Other</vt:lpstr>
      <vt:lpstr>VUS  Record # 25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33 Student</vt:lpstr>
      <vt:lpstr>VUS  Record # 38 Other</vt:lpstr>
      <vt:lpstr>VUS  Record # 2 Teacher</vt:lpstr>
      <vt:lpstr>VUS  Record # 7 Teacher</vt:lpstr>
      <vt:lpstr>VUS  Record # 10 Teacher</vt:lpstr>
      <vt:lpstr>VUS  Record # 13 Legislator</vt:lpstr>
      <vt:lpstr>VUS  Record # 17 Other</vt:lpstr>
      <vt:lpstr>VUS  Record # 20 Teacher</vt:lpstr>
      <vt:lpstr>VUS  Record # 21 Student</vt:lpstr>
      <vt:lpstr>VUS  Record # 22 Student</vt:lpstr>
      <vt:lpstr>VUS  Record # 23 Teacher, Other</vt:lpstr>
      <vt:lpstr>VUS  Record # 24 Student, Other</vt:lpstr>
      <vt:lpstr>VUS  Record # 25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33 Student</vt:lpstr>
      <vt:lpstr>VUS  Record # 35 Other</vt:lpstr>
      <vt:lpstr>VUS  Record # 2 Teacher</vt:lpstr>
      <vt:lpstr>VUS  Record # 7 (Slide 1 of 3)  Teacher</vt:lpstr>
      <vt:lpstr>VUS  Record # 7 (Slide 2 of 3)  Teacher</vt:lpstr>
      <vt:lpstr>VUS  Record # 7 (Slide 3 of 3)  Teacher</vt:lpstr>
      <vt:lpstr>VUS  Record # 10 Teacher</vt:lpstr>
      <vt:lpstr>VUS  Record # 13 Legislator</vt:lpstr>
      <vt:lpstr>VUS  Record # 17 Other</vt:lpstr>
      <vt:lpstr>VUS  Record # 20 Teacher</vt:lpstr>
      <vt:lpstr>VUS  Record # 21 Student</vt:lpstr>
      <vt:lpstr>VUS  Record # 22 Student</vt:lpstr>
      <vt:lpstr>VUS  Record # 23 Teacher, Other</vt:lpstr>
      <vt:lpstr>VUS  Record # 24 Student, Other</vt:lpstr>
      <vt:lpstr>VUS  Record # 25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33 Student</vt:lpstr>
      <vt:lpstr>VUS  Record # 35 Other</vt:lpstr>
      <vt:lpstr>VUS  Record # 37 (Slide 1 of 3)  Organization/Museum</vt:lpstr>
      <vt:lpstr>VUS  Record # 37 (Slide 2 of 3)  Organization/Museum</vt:lpstr>
      <vt:lpstr>VUS  Record # 37 (Slide 3 of 3)  Organization/Museum</vt:lpstr>
      <vt:lpstr>VUS  Record # 2 Teacher</vt:lpstr>
      <vt:lpstr>VUS  Record # 13 Legislator</vt:lpstr>
      <vt:lpstr>VUS  Record # 17 Other</vt:lpstr>
      <vt:lpstr>VUS  Record # 20 Teacher</vt:lpstr>
      <vt:lpstr>VUS  Record # 21 Student</vt:lpstr>
      <vt:lpstr>VUS  Record # 22 Student</vt:lpstr>
      <vt:lpstr>VUS  Record # 23 Teacher, Other</vt:lpstr>
      <vt:lpstr>VUS  Record # 24 Student, Other</vt:lpstr>
      <vt:lpstr>VUS  Record # 25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33 Student</vt:lpstr>
      <vt:lpstr>VUS  Record # 10 Teacher</vt:lpstr>
      <vt:lpstr>VUS  Record # 13 Legislator</vt:lpstr>
      <vt:lpstr>VUS  Record # 17 Other</vt:lpstr>
      <vt:lpstr>VUS  Record # 20 Teacher</vt:lpstr>
      <vt:lpstr>VUS  Record # 21 Student</vt:lpstr>
      <vt:lpstr>VUS  Record # 23 Teacher, Other</vt:lpstr>
      <vt:lpstr>VUS  Record # 24 Student, Other</vt:lpstr>
      <vt:lpstr>VUS  Record # 25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33 Student</vt:lpstr>
      <vt:lpstr>VUS  Record # 35 Other</vt:lpstr>
      <vt:lpstr>VUS  Record # 2 Teacher</vt:lpstr>
      <vt:lpstr>VUS  Record # 7 Teacher</vt:lpstr>
      <vt:lpstr>VUS  Record # 10 Teacher</vt:lpstr>
      <vt:lpstr>VUS  Record # 11 Teacher</vt:lpstr>
      <vt:lpstr>VUS  Record # 13 Legislator</vt:lpstr>
      <vt:lpstr>VUS  Record # 17 Other</vt:lpstr>
      <vt:lpstr>VUS  Record # 20 Teacher</vt:lpstr>
      <vt:lpstr>VUS  Record # 21 Student</vt:lpstr>
      <vt:lpstr>VUS  Record # 22 Student</vt:lpstr>
      <vt:lpstr>VUS  Record # 23 Teacher, Other</vt:lpstr>
      <vt:lpstr>VUS  Record # 24 Student, Other</vt:lpstr>
      <vt:lpstr>VUS  Record # 25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33 Student</vt:lpstr>
      <vt:lpstr>VUS  Record # 37 Organization/Museum</vt:lpstr>
      <vt:lpstr>VUS  Record # 10 Teacher</vt:lpstr>
      <vt:lpstr>VUS  Record # 13 Legislator</vt:lpstr>
      <vt:lpstr>VUS  Record # 17 Other</vt:lpstr>
      <vt:lpstr>VUS  Record # 20 Teacher</vt:lpstr>
      <vt:lpstr>VUS  Record # 21 Student</vt:lpstr>
      <vt:lpstr>VUS  Record # 22 Student</vt:lpstr>
      <vt:lpstr>VUS  Record # 23 Teacher, Other</vt:lpstr>
      <vt:lpstr>VUS  Record # 24 Student, Other</vt:lpstr>
      <vt:lpstr>VUS  Record # 25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33 Student</vt:lpstr>
      <vt:lpstr>VUS  Record # 37 Organization/Museum</vt:lpstr>
      <vt:lpstr>VUS  Record # 7 Teacher</vt:lpstr>
      <vt:lpstr>VUS  Record # 10 Teacher</vt:lpstr>
      <vt:lpstr>VUS  Record # 12 Teacher</vt:lpstr>
      <vt:lpstr>VUS  Record # 13 Legislator</vt:lpstr>
      <vt:lpstr>VUS  Record # 16 Parent</vt:lpstr>
      <vt:lpstr>VUS  Record # 17 Other</vt:lpstr>
      <vt:lpstr>VUS  Record # 20 Teacher</vt:lpstr>
      <vt:lpstr>VUS  Record # 21 Student</vt:lpstr>
      <vt:lpstr>VUS  Record # 22 Student</vt:lpstr>
      <vt:lpstr>VUS  Record # 23 Teacher, Other</vt:lpstr>
      <vt:lpstr>VUS  Record # 24 Student, Other</vt:lpstr>
      <vt:lpstr>VUS  Record # 25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33 Student</vt:lpstr>
      <vt:lpstr>VUS  Record # 35 Other</vt:lpstr>
      <vt:lpstr>VUS  Record # 37 Organization/Museum</vt:lpstr>
      <vt:lpstr>VUS  Record # 7 Teacher</vt:lpstr>
      <vt:lpstr>VUS  Record # 10 Teacher</vt:lpstr>
      <vt:lpstr>VUS  Record # 13 Legislator</vt:lpstr>
      <vt:lpstr>VUS  Record # 14 Other</vt:lpstr>
      <vt:lpstr>VUS  Record # 15 Other</vt:lpstr>
      <vt:lpstr>VUS  Record # 17 Other</vt:lpstr>
      <vt:lpstr>VUS  Record # 18 Other</vt:lpstr>
      <vt:lpstr>VUS  Record # 19 Parent, Other</vt:lpstr>
      <vt:lpstr>VUS  Record # 20 Teacher</vt:lpstr>
      <vt:lpstr>VUS  Record # 21 Student</vt:lpstr>
      <vt:lpstr>VUS  Record # 22 Student</vt:lpstr>
      <vt:lpstr>VUS  Record # 23 Teacher, Other</vt:lpstr>
      <vt:lpstr>VUS  Record # 24 Student, Other</vt:lpstr>
      <vt:lpstr>VUS  Record # 25 Other</vt:lpstr>
      <vt:lpstr>VUS  Record # 27 Other</vt:lpstr>
      <vt:lpstr>VUS  Record # 28 Student</vt:lpstr>
      <vt:lpstr>VUS  Record # 29 Student, Organization/Museum</vt:lpstr>
      <vt:lpstr>VUS  Record # 30 Teacher, Administrator, Parent, Student, Organization/Museum, College Professor/Historian, Legislator</vt:lpstr>
      <vt:lpstr>VUS  Record # 31 Teacher</vt:lpstr>
      <vt:lpstr>VUS  Record # 32 Teacher</vt:lpstr>
      <vt:lpstr>VUS  Record # 33 Student</vt:lpstr>
      <vt:lpstr>VUS  Record # 34 Other</vt:lpstr>
      <vt:lpstr>VUS  Record # 37 (Slide 1 of 2)  Organization/Museum</vt:lpstr>
      <vt:lpstr>VUS  Record # 37 (Slide 2 of 2)  Organization/Museum</vt:lpstr>
      <vt:lpstr>VUS  Record # 38 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VUS  Record # 1 Teacher</dc:title>
  <dc:creator>Brown, Christonya (DOE)</dc:creator>
  <cp:lastModifiedBy>VITA Program</cp:lastModifiedBy>
  <cp:revision>3</cp:revision>
  <dcterms:modified xsi:type="dcterms:W3CDTF">2022-07-12T02:59:57Z</dcterms:modified>
</cp:coreProperties>
</file>